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79" r:id="rId2"/>
    <p:sldId id="275" r:id="rId3"/>
    <p:sldId id="260" r:id="rId4"/>
    <p:sldId id="276" r:id="rId5"/>
    <p:sldId id="270" r:id="rId6"/>
    <p:sldId id="259" r:id="rId7"/>
    <p:sldId id="263" r:id="rId8"/>
    <p:sldId id="264" r:id="rId9"/>
    <p:sldId id="273" r:id="rId10"/>
    <p:sldId id="277" r:id="rId11"/>
    <p:sldId id="268" r:id="rId12"/>
    <p:sldId id="267" r:id="rId13"/>
    <p:sldId id="262" r:id="rId14"/>
    <p:sldId id="269" r:id="rId15"/>
    <p:sldId id="278" r:id="rId1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3130"/>
  </p:normalViewPr>
  <p:slideViewPr>
    <p:cSldViewPr snapToGrid="0" snapToObjects="1">
      <p:cViewPr>
        <p:scale>
          <a:sx n="56" d="100"/>
          <a:sy n="56" d="100"/>
        </p:scale>
        <p:origin x="1080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01810-BF31-4F42-A344-869A1B2D93EA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86387-058C-F049-B63F-803170E642F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04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86387-058C-F049-B63F-803170E642F6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14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L’orbita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è</a:t>
            </a:r>
            <a:r>
              <a:rPr lang="en-US" baseline="0" dirty="0" smtClean="0"/>
              <a:t> pseudo-</a:t>
            </a:r>
            <a:r>
              <a:rPr lang="en-US" baseline="0" dirty="0" err="1" smtClean="0"/>
              <a:t>ellittica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intorno</a:t>
            </a:r>
            <a:r>
              <a:rPr lang="en-US" baseline="0" dirty="0" smtClean="0"/>
              <a:t> a L1 ad 1.5 </a:t>
            </a:r>
            <a:r>
              <a:rPr lang="en-US" baseline="0" dirty="0" err="1" smtClean="0"/>
              <a:t>milioni</a:t>
            </a:r>
            <a:r>
              <a:rPr lang="en-US" baseline="0" dirty="0" smtClean="0"/>
              <a:t> e mezzo di km </a:t>
            </a:r>
            <a:r>
              <a:rPr lang="en-US" baseline="0" dirty="0" err="1" smtClean="0"/>
              <a:t>dalla</a:t>
            </a:r>
            <a:r>
              <a:rPr lang="en-US" baseline="0" dirty="0" smtClean="0"/>
              <a:t> terra. </a:t>
            </a:r>
            <a:r>
              <a:rPr lang="en-US" baseline="0" dirty="0" err="1" smtClean="0"/>
              <a:t>Inclinata</a:t>
            </a:r>
            <a:r>
              <a:rPr lang="en-US" baseline="0" dirty="0" smtClean="0"/>
              <a:t> di 45 </a:t>
            </a:r>
            <a:r>
              <a:rPr lang="en-US" baseline="0" dirty="0" err="1" smtClean="0"/>
              <a:t>gradi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sull’eclittica</a:t>
            </a:r>
            <a:r>
              <a:rPr lang="en-US" baseline="0" dirty="0" smtClean="0"/>
              <a:t> e di dimensioni500000 km per 800000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86387-058C-F049-B63F-803170E642F6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498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ASD: Un </a:t>
            </a:r>
            <a:r>
              <a:rPr lang="en-US" dirty="0" err="1" smtClean="0"/>
              <a:t>fattore</a:t>
            </a:r>
            <a:r>
              <a:rPr lang="en-US" dirty="0" smtClean="0"/>
              <a:t> 5 </a:t>
            </a:r>
            <a:r>
              <a:rPr lang="en-US" dirty="0" err="1" smtClean="0"/>
              <a:t>meglio</a:t>
            </a:r>
            <a:r>
              <a:rPr lang="en-US" dirty="0" smtClean="0"/>
              <a:t> di </a:t>
            </a:r>
            <a:r>
              <a:rPr lang="en-US" dirty="0" err="1" smtClean="0"/>
              <a:t>quanto</a:t>
            </a:r>
            <a:r>
              <a:rPr lang="en-US" dirty="0" smtClean="0"/>
              <a:t> </a:t>
            </a:r>
            <a:r>
              <a:rPr lang="en-US" dirty="0" err="1" smtClean="0"/>
              <a:t>richiesto</a:t>
            </a:r>
            <a:r>
              <a:rPr lang="en-US" dirty="0" smtClean="0"/>
              <a:t> per LISA-PF,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consistente</a:t>
            </a:r>
            <a:r>
              <a:rPr lang="en-US" baseline="0" dirty="0" smtClean="0"/>
              <a:t> con I requirements per LISA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86387-058C-F049-B63F-803170E642F6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598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Modello</a:t>
            </a:r>
            <a:r>
              <a:rPr lang="en-US" dirty="0" smtClean="0"/>
              <a:t> GEANT </a:t>
            </a:r>
            <a:r>
              <a:rPr lang="en-US" dirty="0" err="1" smtClean="0"/>
              <a:t>importato</a:t>
            </a:r>
            <a:r>
              <a:rPr lang="en-US" dirty="0" smtClean="0"/>
              <a:t> in </a:t>
            </a:r>
            <a:r>
              <a:rPr lang="en-US" dirty="0" err="1" smtClean="0"/>
              <a:t>Fluka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86387-058C-F049-B63F-803170E642F6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802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Abbiamo</a:t>
            </a:r>
            <a:r>
              <a:rPr lang="en-US" dirty="0" smtClean="0"/>
              <a:t> </a:t>
            </a:r>
            <a:r>
              <a:rPr lang="en-US" dirty="0" err="1" smtClean="0"/>
              <a:t>calcolato</a:t>
            </a:r>
            <a:r>
              <a:rPr lang="en-US" dirty="0" smtClean="0"/>
              <a:t> la </a:t>
            </a:r>
            <a:r>
              <a:rPr lang="en-US" dirty="0" err="1" smtClean="0"/>
              <a:t>carica</a:t>
            </a:r>
            <a:r>
              <a:rPr lang="en-US" dirty="0" smtClean="0"/>
              <a:t> </a:t>
            </a:r>
            <a:r>
              <a:rPr lang="en-US" dirty="0" err="1" smtClean="0"/>
              <a:t>netta</a:t>
            </a:r>
            <a:r>
              <a:rPr lang="en-US" dirty="0" smtClean="0"/>
              <a:t> e la </a:t>
            </a:r>
            <a:r>
              <a:rPr lang="en-US" dirty="0" err="1" smtClean="0"/>
              <a:t>carica</a:t>
            </a:r>
            <a:r>
              <a:rPr lang="en-US" dirty="0" smtClean="0"/>
              <a:t> </a:t>
            </a:r>
            <a:r>
              <a:rPr lang="en-US" dirty="0" err="1" smtClean="0"/>
              <a:t>effettiva</a:t>
            </a:r>
            <a:r>
              <a:rPr lang="en-US" dirty="0" smtClean="0"/>
              <a:t> (shot noise in charging)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86387-058C-F049-B63F-803170E642F6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0884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bordo</a:t>
            </a:r>
            <a:r>
              <a:rPr lang="en-US" dirty="0" smtClean="0"/>
              <a:t> di LISA Pathfinder ci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baseline="0" dirty="0" smtClean="0"/>
              <a:t> radiation monitors: due strati di </a:t>
            </a:r>
            <a:r>
              <a:rPr lang="en-US" baseline="0" dirty="0" err="1" smtClean="0"/>
              <a:t>silicio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posizione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telescopica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Misuriamo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count rate </a:t>
            </a:r>
            <a:r>
              <a:rPr lang="en-US" baseline="0" dirty="0" err="1" smtClean="0"/>
              <a:t>dei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raggi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cosmici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l’energia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depositata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gli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eventi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coincidenza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86387-058C-F049-B63F-803170E642F6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51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Risultato</a:t>
            </a:r>
            <a:r>
              <a:rPr lang="en-US" dirty="0" smtClean="0"/>
              <a:t> </a:t>
            </a:r>
            <a:r>
              <a:rPr lang="en-US" dirty="0" err="1" smtClean="0"/>
              <a:t>dell’analisi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</a:t>
            </a:r>
            <a:r>
              <a:rPr lang="en-US" dirty="0" err="1" smtClean="0"/>
              <a:t>dai</a:t>
            </a:r>
            <a:r>
              <a:rPr lang="en-US" dirty="0" smtClean="0"/>
              <a:t> radiation monitors: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variazioni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corto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termine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raggi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cosmici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galattici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notare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agosto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decremento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Forbush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ricorrente</a:t>
            </a:r>
            <a:r>
              <a:rPr lang="en-US" baseline="0" dirty="0" smtClean="0"/>
              <a:t>). </a:t>
            </a:r>
            <a:r>
              <a:rPr lang="en-US" baseline="0" dirty="0" err="1" smtClean="0"/>
              <a:t>Confronto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pannello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sinistra</a:t>
            </a:r>
            <a:r>
              <a:rPr lang="en-US" baseline="0" dirty="0" smtClean="0"/>
              <a:t>) con I </a:t>
            </a:r>
            <a:r>
              <a:rPr lang="en-US" baseline="0" dirty="0" err="1" smtClean="0"/>
              <a:t>dati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interplanetari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vento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solare</a:t>
            </a:r>
            <a:r>
              <a:rPr lang="en-US" baseline="0" dirty="0" smtClean="0"/>
              <a:t> e campo </a:t>
            </a:r>
            <a:r>
              <a:rPr lang="en-US" baseline="0" dirty="0" err="1" smtClean="0"/>
              <a:t>magnetico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Pannello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destra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confronto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misure</a:t>
            </a:r>
            <a:r>
              <a:rPr lang="en-US" baseline="0" dirty="0" smtClean="0"/>
              <a:t> da neutron monitors.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86387-058C-F049-B63F-803170E642F6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516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0426-0A82-C846-86A6-AD8365412EC4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7947-7D4D-AF4D-AA63-442481BB90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7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0426-0A82-C846-86A6-AD8365412EC4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7947-7D4D-AF4D-AA63-442481BB90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05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0426-0A82-C846-86A6-AD8365412EC4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7947-7D4D-AF4D-AA63-442481BB90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0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0426-0A82-C846-86A6-AD8365412EC4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7947-7D4D-AF4D-AA63-442481BB90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69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0426-0A82-C846-86A6-AD8365412EC4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7947-7D4D-AF4D-AA63-442481BB90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97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0426-0A82-C846-86A6-AD8365412EC4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7947-7D4D-AF4D-AA63-442481BB90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74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0426-0A82-C846-86A6-AD8365412EC4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7947-7D4D-AF4D-AA63-442481BB90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78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0426-0A82-C846-86A6-AD8365412EC4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7947-7D4D-AF4D-AA63-442481BB90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42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0426-0A82-C846-86A6-AD8365412EC4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7947-7D4D-AF4D-AA63-442481BB90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05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0426-0A82-C846-86A6-AD8365412EC4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7947-7D4D-AF4D-AA63-442481BB90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562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0426-0A82-C846-86A6-AD8365412EC4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7947-7D4D-AF4D-AA63-442481BB90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40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C0426-0A82-C846-86A6-AD8365412EC4}" type="datetimeFigureOut">
              <a:rPr lang="it-IT" smtClean="0"/>
              <a:pPr/>
              <a:t>07/07/17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07947-7D4D-AF4D-AA63-442481BB90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99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png"/><Relationship Id="rId5" Type="http://schemas.openxmlformats.org/officeDocument/2006/relationships/hyperlink" Target="http://omniweb.sci.gsfc.nasa.gov/html/polarity/polarity_tab.html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0.emf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6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1980" y="4344828"/>
            <a:ext cx="6311900" cy="1082678"/>
          </a:xfrm>
        </p:spPr>
        <p:txBody>
          <a:bodyPr>
            <a:normAutofit/>
          </a:bodyPr>
          <a:lstStyle/>
          <a:p>
            <a:r>
              <a:rPr lang="en-US" b="1" dirty="0" smtClean="0"/>
              <a:t>BARTELS ROTATION 2496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4BEA-5CBD-AA48-AF66-3524C8F21569}" type="datetime1">
              <a:rPr lang="it-IT" smtClean="0">
                <a:solidFill>
                  <a:schemeClr val="tx1"/>
                </a:solidFill>
              </a:rPr>
              <a:t>07/07/17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356350"/>
            <a:ext cx="5981700" cy="365125"/>
          </a:xfrm>
        </p:spPr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C. Grimani - Generation-GW: Diving into Gravitational Waves, UVI 5-10 June 2017  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844D-D3DD-064E-A1B3-66E517B8B5AE}" type="slidenum">
              <a:rPr lang="it-IT" smtClean="0">
                <a:solidFill>
                  <a:schemeClr val="tx1"/>
                </a:solidFill>
              </a:rPr>
              <a:t>10</a:t>
            </a:fld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788" y="250825"/>
            <a:ext cx="4417253" cy="37461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5" y="250825"/>
            <a:ext cx="4403187" cy="3746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0185" y="5212718"/>
            <a:ext cx="7446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http://omniweb.sci.gsfc.nasa.gov/html/polarity/polarity_tab.html</a:t>
            </a:r>
            <a:endParaRPr lang="en-US" dirty="0" smtClean="0"/>
          </a:p>
          <a:p>
            <a:r>
              <a:rPr lang="en-US" dirty="0" err="1"/>
              <a:t>c</a:t>
            </a:r>
            <a:r>
              <a:rPr lang="en-US" dirty="0" err="1" smtClean="0"/>
              <a:t>daweb.gsfc.nasa.gov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F0844D-D3DD-064E-A1B3-66E517B8B5AE}" type="slidenum">
              <a:rPr lang="it-IT" smtClean="0">
                <a:solidFill>
                  <a:schemeClr val="tx1"/>
                </a:solidFill>
              </a:rPr>
              <a:pPr/>
              <a:t>10</a:t>
            </a:fld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500" dirty="0" err="1" smtClean="0"/>
              <a:t>About</a:t>
            </a:r>
            <a:r>
              <a:rPr lang="it-IT" sz="4500" dirty="0" smtClean="0"/>
              <a:t> </a:t>
            </a:r>
            <a:r>
              <a:rPr lang="it-IT" sz="4500" dirty="0" err="1" smtClean="0"/>
              <a:t>gravitational</a:t>
            </a:r>
            <a:r>
              <a:rPr lang="it-IT" sz="4500" dirty="0" smtClean="0"/>
              <a:t> </a:t>
            </a:r>
            <a:r>
              <a:rPr lang="it-IT" sz="4500" dirty="0" err="1" smtClean="0"/>
              <a:t>wave</a:t>
            </a:r>
            <a:r>
              <a:rPr lang="it-IT" sz="4500" dirty="0" smtClean="0"/>
              <a:t> </a:t>
            </a:r>
            <a:r>
              <a:rPr lang="it-IT" sz="4500" dirty="0" err="1" smtClean="0"/>
              <a:t>detection</a:t>
            </a:r>
            <a:endParaRPr lang="it-IT" sz="45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2722" y="1942706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Font typeface="Wingdings" charset="2"/>
              <a:buChar char="u"/>
            </a:pPr>
            <a:r>
              <a:rPr lang="it-IT" sz="3300" dirty="0" smtClean="0"/>
              <a:t>In </a:t>
            </a:r>
            <a:r>
              <a:rPr lang="it-IT" sz="3300" dirty="0" err="1" smtClean="0"/>
              <a:t>November</a:t>
            </a:r>
            <a:r>
              <a:rPr lang="it-IT" sz="3300" dirty="0" smtClean="0"/>
              <a:t> 2013 ESA </a:t>
            </a:r>
            <a:r>
              <a:rPr lang="it-IT" sz="3300" dirty="0" err="1" smtClean="0"/>
              <a:t>selected</a:t>
            </a:r>
            <a:r>
              <a:rPr lang="it-IT" sz="3300" dirty="0" smtClean="0"/>
              <a:t> the </a:t>
            </a:r>
            <a:r>
              <a:rPr lang="it-IT" sz="3300" dirty="0" err="1" smtClean="0"/>
              <a:t>Gravitational</a:t>
            </a:r>
            <a:r>
              <a:rPr lang="it-IT" sz="3300" dirty="0" smtClean="0"/>
              <a:t> </a:t>
            </a:r>
            <a:r>
              <a:rPr lang="it-IT" sz="3300" dirty="0" err="1" smtClean="0"/>
              <a:t>Universe</a:t>
            </a:r>
            <a:r>
              <a:rPr lang="it-IT" sz="3300" dirty="0" smtClean="0"/>
              <a:t> </a:t>
            </a:r>
            <a:r>
              <a:rPr lang="it-IT" sz="3300" dirty="0" err="1" smtClean="0"/>
              <a:t>as</a:t>
            </a:r>
            <a:r>
              <a:rPr lang="it-IT" sz="3300" dirty="0" smtClean="0"/>
              <a:t> </a:t>
            </a:r>
            <a:r>
              <a:rPr lang="it-IT" sz="3300" dirty="0" err="1" smtClean="0"/>
              <a:t>one</a:t>
            </a:r>
            <a:r>
              <a:rPr lang="it-IT" sz="3300" dirty="0" smtClean="0"/>
              <a:t> </a:t>
            </a:r>
            <a:r>
              <a:rPr lang="it-IT" sz="3300" dirty="0" err="1" smtClean="0"/>
              <a:t>of</a:t>
            </a:r>
            <a:r>
              <a:rPr lang="it-IT" sz="3300" dirty="0" smtClean="0"/>
              <a:t> </a:t>
            </a:r>
            <a:r>
              <a:rPr lang="it-IT" sz="3300" dirty="0" err="1" smtClean="0"/>
              <a:t>its</a:t>
            </a:r>
            <a:r>
              <a:rPr lang="it-IT" sz="3300" dirty="0" smtClean="0"/>
              <a:t> </a:t>
            </a:r>
            <a:r>
              <a:rPr lang="it-IT" sz="3300" dirty="0" err="1" smtClean="0"/>
              <a:t>corner-stone</a:t>
            </a:r>
            <a:r>
              <a:rPr lang="it-IT" sz="3300" dirty="0" smtClean="0"/>
              <a:t> science </a:t>
            </a:r>
            <a:r>
              <a:rPr lang="it-IT" sz="3300" dirty="0" err="1" smtClean="0"/>
              <a:t>themes</a:t>
            </a:r>
            <a:r>
              <a:rPr lang="it-IT" sz="3300" dirty="0" smtClean="0"/>
              <a:t>.</a:t>
            </a:r>
          </a:p>
          <a:p>
            <a:pPr marL="82296" indent="0">
              <a:buFont typeface="Wingdings" charset="2"/>
              <a:buChar char="u"/>
            </a:pPr>
            <a:r>
              <a:rPr lang="it-IT" sz="3300" dirty="0" smtClean="0"/>
              <a:t>In </a:t>
            </a:r>
            <a:r>
              <a:rPr lang="it-IT" sz="3300" dirty="0" err="1" smtClean="0"/>
              <a:t>June</a:t>
            </a:r>
            <a:r>
              <a:rPr lang="it-IT" sz="3300" dirty="0" smtClean="0"/>
              <a:t> 2017 LISA </a:t>
            </a:r>
            <a:r>
              <a:rPr lang="it-IT" sz="3300" dirty="0" err="1" smtClean="0"/>
              <a:t>was</a:t>
            </a:r>
            <a:r>
              <a:rPr lang="it-IT" sz="3300" dirty="0" smtClean="0"/>
              <a:t> </a:t>
            </a:r>
            <a:r>
              <a:rPr lang="it-IT" sz="3300" dirty="0" err="1" smtClean="0"/>
              <a:t>selected</a:t>
            </a:r>
            <a:r>
              <a:rPr lang="it-IT" sz="3300" dirty="0" smtClean="0"/>
              <a:t> </a:t>
            </a:r>
            <a:r>
              <a:rPr lang="it-IT" sz="3300" dirty="0" err="1" smtClean="0"/>
              <a:t>by</a:t>
            </a:r>
            <a:r>
              <a:rPr lang="it-IT" sz="3300" dirty="0" smtClean="0"/>
              <a:t> ESA </a:t>
            </a:r>
            <a:r>
              <a:rPr lang="it-IT" sz="3300" dirty="0" err="1" smtClean="0"/>
              <a:t>as</a:t>
            </a:r>
            <a:r>
              <a:rPr lang="it-IT" sz="3300" dirty="0" smtClean="0"/>
              <a:t> the </a:t>
            </a:r>
            <a:r>
              <a:rPr lang="it-IT" sz="3300" dirty="0" err="1" smtClean="0"/>
              <a:t>third</a:t>
            </a:r>
            <a:r>
              <a:rPr lang="it-IT" sz="3300" dirty="0" smtClean="0"/>
              <a:t>  </a:t>
            </a:r>
            <a:r>
              <a:rPr lang="it-IT" sz="3300" dirty="0" err="1" smtClean="0"/>
              <a:t>large</a:t>
            </a:r>
            <a:r>
              <a:rPr lang="it-IT" sz="3300" dirty="0" smtClean="0"/>
              <a:t> </a:t>
            </a:r>
            <a:r>
              <a:rPr lang="it-IT" sz="3300" dirty="0" err="1" smtClean="0"/>
              <a:t>mission</a:t>
            </a:r>
            <a:r>
              <a:rPr lang="it-IT" sz="3300" dirty="0" smtClean="0"/>
              <a:t> </a:t>
            </a:r>
            <a:r>
              <a:rPr lang="it-IT" sz="3300" dirty="0" err="1" smtClean="0"/>
              <a:t>after</a:t>
            </a:r>
            <a:r>
              <a:rPr lang="it-IT" sz="3300" dirty="0" smtClean="0"/>
              <a:t> JUICE (L. 2022) and  ATHENA (L. 2028). </a:t>
            </a:r>
            <a:r>
              <a:rPr lang="it-IT" sz="3300" dirty="0" err="1" smtClean="0"/>
              <a:t>initially</a:t>
            </a:r>
            <a:r>
              <a:rPr lang="it-IT" sz="3300" dirty="0" smtClean="0"/>
              <a:t>  </a:t>
            </a:r>
            <a:r>
              <a:rPr lang="it-IT" sz="3300" dirty="0" err="1" smtClean="0"/>
              <a:t>scheduled</a:t>
            </a:r>
            <a:r>
              <a:rPr lang="it-IT" sz="3300" dirty="0" smtClean="0"/>
              <a:t> </a:t>
            </a:r>
            <a:r>
              <a:rPr lang="it-IT" sz="3300" dirty="0" err="1" smtClean="0"/>
              <a:t>for</a:t>
            </a:r>
            <a:r>
              <a:rPr lang="it-IT" sz="3300" dirty="0" smtClean="0"/>
              <a:t> </a:t>
            </a:r>
            <a:r>
              <a:rPr lang="it-IT" sz="3300" dirty="0" err="1" smtClean="0"/>
              <a:t>launch</a:t>
            </a:r>
            <a:r>
              <a:rPr lang="it-IT" sz="3300" dirty="0" smtClean="0"/>
              <a:t> in 2034 </a:t>
            </a:r>
            <a:r>
              <a:rPr lang="it-IT" sz="3300" dirty="0" err="1" smtClean="0"/>
              <a:t>will</a:t>
            </a:r>
            <a:r>
              <a:rPr lang="it-IT" sz="3300" dirty="0" smtClean="0"/>
              <a:t> go </a:t>
            </a:r>
            <a:r>
              <a:rPr lang="it-IT" sz="3300" dirty="0" err="1" smtClean="0"/>
              <a:t>probably</a:t>
            </a:r>
            <a:r>
              <a:rPr lang="it-IT" sz="3300" dirty="0" smtClean="0"/>
              <a:t> </a:t>
            </a:r>
            <a:r>
              <a:rPr lang="it-IT" sz="3300" dirty="0" err="1" smtClean="0"/>
              <a:t>by</a:t>
            </a:r>
            <a:r>
              <a:rPr lang="it-IT" sz="3300" dirty="0" smtClean="0"/>
              <a:t> 2029.</a:t>
            </a:r>
          </a:p>
          <a:p>
            <a:pPr>
              <a:buFont typeface="Wingdings" charset="2"/>
              <a:buChar char="u"/>
            </a:pPr>
            <a:endParaRPr lang="it-IT" sz="3300" dirty="0" smtClean="0"/>
          </a:p>
        </p:txBody>
      </p:sp>
    </p:spTree>
    <p:extLst>
      <p:ext uri="{BB962C8B-B14F-4D97-AF65-F5344CB8AC3E}">
        <p14:creationId xmlns:p14="http://schemas.microsoft.com/office/powerpoint/2010/main" val="14295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52893"/>
            <a:ext cx="7886700" cy="1325563"/>
          </a:xfrm>
        </p:spPr>
        <p:txBody>
          <a:bodyPr>
            <a:noAutofit/>
          </a:bodyPr>
          <a:lstStyle/>
          <a:p>
            <a:r>
              <a:rPr lang="it-IT" sz="4500" dirty="0" smtClean="0"/>
              <a:t>LISA performance </a:t>
            </a:r>
            <a:r>
              <a:rPr lang="it-IT" sz="4500" dirty="0" err="1" smtClean="0"/>
              <a:t>whith</a:t>
            </a:r>
            <a:r>
              <a:rPr lang="it-IT" sz="4500" dirty="0" smtClean="0"/>
              <a:t> the LISA-PF </a:t>
            </a:r>
            <a:r>
              <a:rPr lang="it-IT" sz="4500" dirty="0" err="1" smtClean="0"/>
              <a:t>acceleration</a:t>
            </a:r>
            <a:r>
              <a:rPr lang="it-IT" sz="4500" dirty="0" smtClean="0"/>
              <a:t> </a:t>
            </a:r>
            <a:r>
              <a:rPr lang="it-IT" sz="4500" dirty="0" err="1" smtClean="0"/>
              <a:t>noise</a:t>
            </a:r>
            <a:r>
              <a:rPr lang="it-IT" sz="4500" dirty="0" smtClean="0"/>
              <a:t> </a:t>
            </a:r>
            <a:endParaRPr lang="it-IT" sz="45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24" y="1596480"/>
            <a:ext cx="7498080" cy="4800600"/>
          </a:xfrm>
        </p:spPr>
        <p:txBody>
          <a:bodyPr>
            <a:normAutofit fontScale="92500" lnSpcReduction="20000"/>
          </a:bodyPr>
          <a:lstStyle/>
          <a:p>
            <a:r>
              <a:rPr lang="it-IT" sz="3300" dirty="0" smtClean="0"/>
              <a:t>Black </a:t>
            </a:r>
            <a:r>
              <a:rPr lang="it-IT" sz="3300" dirty="0" err="1" smtClean="0"/>
              <a:t>hole</a:t>
            </a:r>
            <a:r>
              <a:rPr lang="it-IT" sz="3300" dirty="0" smtClean="0"/>
              <a:t> </a:t>
            </a:r>
            <a:r>
              <a:rPr lang="it-IT" sz="3300" dirty="0" err="1" smtClean="0"/>
              <a:t>merging</a:t>
            </a:r>
            <a:r>
              <a:rPr lang="it-IT" sz="3300" dirty="0" smtClean="0"/>
              <a:t> with </a:t>
            </a:r>
            <a:r>
              <a:rPr lang="it-IT" sz="3300" dirty="0" err="1" smtClean="0"/>
              <a:t>total</a:t>
            </a:r>
            <a:r>
              <a:rPr lang="it-IT" sz="3300" dirty="0" smtClean="0"/>
              <a:t> mass 10</a:t>
            </a:r>
            <a:r>
              <a:rPr lang="it-IT" sz="3300" baseline="30000" dirty="0" smtClean="0"/>
              <a:t>6</a:t>
            </a:r>
            <a:r>
              <a:rPr lang="it-IT" sz="3300" dirty="0" smtClean="0"/>
              <a:t> </a:t>
            </a:r>
            <a:r>
              <a:rPr lang="it-IT" sz="3300" dirty="0"/>
              <a:t>solar </a:t>
            </a:r>
            <a:r>
              <a:rPr lang="it-IT" sz="3300" dirty="0" err="1" smtClean="0"/>
              <a:t>masses</a:t>
            </a:r>
            <a:r>
              <a:rPr lang="it-IT" sz="3300" dirty="0" smtClean="0"/>
              <a:t> </a:t>
            </a:r>
            <a:r>
              <a:rPr lang="it-IT" sz="3300" dirty="0" err="1" smtClean="0"/>
              <a:t>at</a:t>
            </a:r>
            <a:r>
              <a:rPr lang="it-IT" sz="3300" dirty="0" smtClean="0"/>
              <a:t> </a:t>
            </a:r>
            <a:r>
              <a:rPr lang="it-IT" sz="3300" dirty="0" err="1"/>
              <a:t>redshift</a:t>
            </a:r>
            <a:r>
              <a:rPr lang="it-IT" sz="3300" dirty="0"/>
              <a:t> </a:t>
            </a:r>
            <a:r>
              <a:rPr lang="it-IT" sz="3300" dirty="0" err="1"/>
              <a:t>z</a:t>
            </a:r>
            <a:r>
              <a:rPr lang="it-IT" sz="3300" dirty="0"/>
              <a:t>=3 with </a:t>
            </a:r>
            <a:r>
              <a:rPr lang="it-IT" sz="3300" dirty="0" err="1" smtClean="0"/>
              <a:t>S</a:t>
            </a:r>
            <a:r>
              <a:rPr lang="it-IT" sz="3300" dirty="0"/>
              <a:t>/</a:t>
            </a:r>
            <a:r>
              <a:rPr lang="it-IT" sz="3300" dirty="0" err="1"/>
              <a:t>N</a:t>
            </a:r>
            <a:r>
              <a:rPr lang="it-IT" sz="3300" dirty="0"/>
              <a:t> ratio of </a:t>
            </a:r>
            <a:r>
              <a:rPr lang="it-IT" sz="3300" dirty="0" smtClean="0"/>
              <a:t>5000 (</a:t>
            </a:r>
            <a:r>
              <a:rPr lang="it-IT" sz="3300" dirty="0" err="1" smtClean="0"/>
              <a:t>several</a:t>
            </a:r>
            <a:r>
              <a:rPr lang="it-IT" sz="3300" dirty="0" smtClean="0"/>
              <a:t> % of LISA </a:t>
            </a:r>
            <a:r>
              <a:rPr lang="it-IT" sz="3300" dirty="0" err="1" smtClean="0"/>
              <a:t>expected</a:t>
            </a:r>
            <a:r>
              <a:rPr lang="it-IT" sz="3300" dirty="0" smtClean="0"/>
              <a:t> performance)</a:t>
            </a:r>
          </a:p>
          <a:p>
            <a:pPr marL="82296" indent="0">
              <a:buNone/>
            </a:pPr>
            <a:endParaRPr lang="it-IT" sz="3300" dirty="0" smtClean="0"/>
          </a:p>
          <a:p>
            <a:r>
              <a:rPr lang="it-IT" sz="3300" dirty="0" err="1" smtClean="0"/>
              <a:t>Heavy</a:t>
            </a:r>
            <a:r>
              <a:rPr lang="it-IT" sz="3300" dirty="0" smtClean="0"/>
              <a:t> </a:t>
            </a:r>
            <a:r>
              <a:rPr lang="it-IT" sz="3300" dirty="0" err="1" smtClean="0"/>
              <a:t>black</a:t>
            </a:r>
            <a:r>
              <a:rPr lang="it-IT" sz="3300" dirty="0" smtClean="0"/>
              <a:t> </a:t>
            </a:r>
            <a:r>
              <a:rPr lang="it-IT" sz="3300" dirty="0" err="1" smtClean="0"/>
              <a:t>hole</a:t>
            </a:r>
            <a:r>
              <a:rPr lang="it-IT" sz="3300" dirty="0" smtClean="0"/>
              <a:t> merger with 10</a:t>
            </a:r>
            <a:r>
              <a:rPr lang="it-IT" sz="3300" baseline="30000" dirty="0" smtClean="0"/>
              <a:t>7</a:t>
            </a:r>
            <a:r>
              <a:rPr lang="it-IT" sz="3300" dirty="0" smtClean="0"/>
              <a:t> solar </a:t>
            </a:r>
            <a:r>
              <a:rPr lang="it-IT" sz="3300" dirty="0" err="1" smtClean="0"/>
              <a:t>masses</a:t>
            </a:r>
            <a:r>
              <a:rPr lang="it-IT" sz="3300" dirty="0" smtClean="0"/>
              <a:t> </a:t>
            </a:r>
            <a:r>
              <a:rPr lang="it-IT" sz="3300" dirty="0" err="1" smtClean="0"/>
              <a:t>total</a:t>
            </a:r>
            <a:r>
              <a:rPr lang="it-IT" sz="3300" dirty="0" smtClean="0"/>
              <a:t> mass </a:t>
            </a:r>
            <a:r>
              <a:rPr lang="it-IT" sz="3300" dirty="0" err="1" smtClean="0"/>
              <a:t>at</a:t>
            </a:r>
            <a:r>
              <a:rPr lang="it-IT" sz="3300" dirty="0" smtClean="0"/>
              <a:t> </a:t>
            </a:r>
            <a:r>
              <a:rPr lang="it-IT" sz="3300" dirty="0" err="1" smtClean="0"/>
              <a:t>redshift</a:t>
            </a:r>
            <a:r>
              <a:rPr lang="it-IT" sz="3300" dirty="0" smtClean="0"/>
              <a:t> </a:t>
            </a:r>
            <a:r>
              <a:rPr lang="it-IT" sz="3300" dirty="0" err="1" smtClean="0"/>
              <a:t>z</a:t>
            </a:r>
            <a:r>
              <a:rPr lang="it-IT" sz="3300" dirty="0" smtClean="0"/>
              <a:t>=3 with </a:t>
            </a:r>
          </a:p>
          <a:p>
            <a:pPr marL="82296" indent="0">
              <a:buNone/>
            </a:pPr>
            <a:r>
              <a:rPr lang="it-IT" sz="3300" dirty="0"/>
              <a:t> </a:t>
            </a:r>
            <a:r>
              <a:rPr lang="it-IT" sz="3300" dirty="0" err="1" smtClean="0"/>
              <a:t>S</a:t>
            </a:r>
            <a:r>
              <a:rPr lang="it-IT" sz="3300" dirty="0" smtClean="0"/>
              <a:t>/</a:t>
            </a:r>
            <a:r>
              <a:rPr lang="it-IT" sz="3300" dirty="0" err="1" smtClean="0"/>
              <a:t>N</a:t>
            </a:r>
            <a:r>
              <a:rPr lang="it-IT" sz="3300" dirty="0" smtClean="0"/>
              <a:t> </a:t>
            </a:r>
            <a:r>
              <a:rPr lang="it-IT" sz="3300" dirty="0" smtClean="0"/>
              <a:t>ratio of 1400 (2000 </a:t>
            </a:r>
            <a:r>
              <a:rPr lang="it-IT" sz="3300" dirty="0" err="1" smtClean="0"/>
              <a:t>expected</a:t>
            </a:r>
            <a:r>
              <a:rPr lang="it-IT" sz="3300" dirty="0" smtClean="0"/>
              <a:t> with LISA).</a:t>
            </a:r>
          </a:p>
          <a:p>
            <a:pPr marL="82296" indent="0">
              <a:buNone/>
            </a:pPr>
            <a:endParaRPr lang="it-IT" sz="3300" dirty="0"/>
          </a:p>
          <a:p>
            <a:r>
              <a:rPr lang="it-IT" sz="3300" dirty="0" err="1" smtClean="0"/>
              <a:t>EMRIs</a:t>
            </a:r>
            <a:r>
              <a:rPr lang="it-IT" sz="3300" dirty="0" smtClean="0"/>
              <a:t> </a:t>
            </a:r>
            <a:r>
              <a:rPr lang="it-IT" sz="3300" dirty="0"/>
              <a:t>and </a:t>
            </a:r>
            <a:r>
              <a:rPr lang="it-IT" sz="3300" dirty="0" err="1"/>
              <a:t>coalescing</a:t>
            </a:r>
            <a:r>
              <a:rPr lang="it-IT" sz="3300" dirty="0"/>
              <a:t> compact </a:t>
            </a:r>
            <a:r>
              <a:rPr lang="it-IT" sz="3300" dirty="0" err="1"/>
              <a:t>binaries</a:t>
            </a:r>
            <a:r>
              <a:rPr lang="it-IT" sz="3300" dirty="0"/>
              <a:t> </a:t>
            </a:r>
            <a:r>
              <a:rPr lang="it-IT" sz="3300" dirty="0" err="1" smtClean="0"/>
              <a:t>will</a:t>
            </a:r>
            <a:endParaRPr lang="it-IT" sz="3300" dirty="0" smtClean="0"/>
          </a:p>
          <a:p>
            <a:pPr marL="82296" indent="0">
              <a:buNone/>
            </a:pPr>
            <a:r>
              <a:rPr lang="it-IT" sz="3300" dirty="0"/>
              <a:t> </a:t>
            </a:r>
            <a:r>
              <a:rPr lang="it-IT" sz="3300" dirty="0" err="1" smtClean="0"/>
              <a:t>present</a:t>
            </a:r>
            <a:r>
              <a:rPr lang="it-IT" sz="3300" dirty="0" smtClean="0"/>
              <a:t> </a:t>
            </a:r>
            <a:r>
              <a:rPr lang="it-IT" sz="3300" dirty="0" err="1"/>
              <a:t>S</a:t>
            </a:r>
            <a:r>
              <a:rPr lang="it-IT" sz="3300" dirty="0"/>
              <a:t>/</a:t>
            </a:r>
            <a:r>
              <a:rPr lang="it-IT" sz="3300" dirty="0" err="1"/>
              <a:t>N</a:t>
            </a:r>
            <a:r>
              <a:rPr lang="it-IT" sz="3300" dirty="0"/>
              <a:t> ratio </a:t>
            </a:r>
            <a:r>
              <a:rPr lang="it-IT" sz="3300" dirty="0" err="1"/>
              <a:t>similar</a:t>
            </a:r>
            <a:r>
              <a:rPr lang="it-IT" sz="3300" dirty="0"/>
              <a:t> to LISA.</a:t>
            </a:r>
          </a:p>
          <a:p>
            <a:pPr marL="82296" indent="0">
              <a:buNone/>
            </a:pPr>
            <a:endParaRPr lang="it-IT" dirty="0" smtClean="0"/>
          </a:p>
          <a:p>
            <a:pPr marL="82296" indent="0">
              <a:buNone/>
            </a:pPr>
            <a:endParaRPr lang="it-IT" dirty="0"/>
          </a:p>
          <a:p>
            <a:pPr marL="82296" indent="0">
              <a:buNone/>
            </a:pPr>
            <a:endParaRPr lang="it-IT" dirty="0" smtClean="0"/>
          </a:p>
          <a:p>
            <a:pPr marL="82296" indent="0">
              <a:buNone/>
            </a:pPr>
            <a:endParaRPr lang="it-IT" dirty="0" smtClean="0"/>
          </a:p>
          <a:p>
            <a:pPr marL="82296" indent="0">
              <a:buNone/>
            </a:pPr>
            <a:endParaRPr lang="it-IT" dirty="0"/>
          </a:p>
          <a:p>
            <a:pPr marL="82296" indent="0">
              <a:buNone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83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45920" y="0"/>
            <a:ext cx="7498080" cy="1143000"/>
          </a:xfrm>
        </p:spPr>
        <p:txBody>
          <a:bodyPr>
            <a:normAutofit/>
          </a:bodyPr>
          <a:lstStyle/>
          <a:p>
            <a:r>
              <a:rPr lang="it-IT" sz="4500" dirty="0" err="1" smtClean="0"/>
              <a:t>Florence</a:t>
            </a:r>
            <a:r>
              <a:rPr lang="it-IT" sz="4500" dirty="0" smtClean="0"/>
              <a:t> </a:t>
            </a:r>
            <a:r>
              <a:rPr lang="it-IT" sz="4500" dirty="0" err="1" smtClean="0"/>
              <a:t>Activity</a:t>
            </a:r>
            <a:r>
              <a:rPr lang="it-IT" sz="4500" dirty="0" smtClean="0"/>
              <a:t> - 2018</a:t>
            </a:r>
            <a:endParaRPr lang="it-IT" sz="45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2896" y="1403195"/>
            <a:ext cx="7123411" cy="3011453"/>
          </a:xfrm>
        </p:spPr>
        <p:txBody>
          <a:bodyPr>
            <a:noAutofit/>
          </a:bodyPr>
          <a:lstStyle/>
          <a:p>
            <a:r>
              <a:rPr lang="it-IT" sz="3300" dirty="0"/>
              <a:t>ANALYSIS </a:t>
            </a:r>
            <a:r>
              <a:rPr lang="it-IT" sz="3300" dirty="0" smtClean="0"/>
              <a:t> OF RADIATION MONITOR DATA</a:t>
            </a:r>
            <a:r>
              <a:rPr lang="it-IT" sz="3300" dirty="0"/>
              <a:t> </a:t>
            </a:r>
            <a:r>
              <a:rPr lang="it-IT" sz="3300" dirty="0" smtClean="0"/>
              <a:t>AND  INTERPLANETARY SOLAR WIND PARAMETER FOR SPACE WEATHER </a:t>
            </a:r>
            <a:r>
              <a:rPr lang="it-IT" sz="3300" dirty="0" smtClean="0"/>
              <a:t>APPLICATIONS (END)</a:t>
            </a:r>
            <a:endParaRPr lang="it-IT" sz="3300" dirty="0" smtClean="0"/>
          </a:p>
          <a:p>
            <a:r>
              <a:rPr lang="it-IT" sz="3300" dirty="0" smtClean="0"/>
              <a:t>PARTICIPATION TO THE OPTIMIZATION OF THE DIAGNOSTICS </a:t>
            </a:r>
            <a:r>
              <a:rPr lang="it-IT" sz="3300" dirty="0" smtClean="0"/>
              <a:t>DETECTORS FOR </a:t>
            </a:r>
            <a:r>
              <a:rPr lang="it-IT" sz="3300" dirty="0" smtClean="0"/>
              <a:t>LISA WITH BARCELONA </a:t>
            </a:r>
            <a:r>
              <a:rPr lang="it-IT" sz="3300" dirty="0" smtClean="0"/>
              <a:t>TEAM</a:t>
            </a:r>
            <a:endParaRPr lang="it-IT" sz="3300" dirty="0"/>
          </a:p>
          <a:p>
            <a:r>
              <a:rPr lang="it-IT" sz="3300" dirty="0" smtClean="0"/>
              <a:t>TEST-MASS CHARGING IN LISA: the </a:t>
            </a:r>
            <a:r>
              <a:rPr lang="it-IT" sz="3300" dirty="0" err="1" smtClean="0"/>
              <a:t>charging</a:t>
            </a:r>
            <a:r>
              <a:rPr lang="it-IT" sz="3300" dirty="0" smtClean="0"/>
              <a:t> </a:t>
            </a:r>
            <a:r>
              <a:rPr lang="it-IT" sz="3300" dirty="0" err="1" smtClean="0"/>
              <a:t>process</a:t>
            </a:r>
            <a:r>
              <a:rPr lang="it-IT" sz="3300" dirty="0" smtClean="0"/>
              <a:t> </a:t>
            </a:r>
            <a:r>
              <a:rPr lang="it-IT" sz="3300" dirty="0" err="1" smtClean="0"/>
              <a:t>will</a:t>
            </a:r>
            <a:r>
              <a:rPr lang="it-IT" sz="3300" dirty="0" smtClean="0"/>
              <a:t> be </a:t>
            </a:r>
            <a:r>
              <a:rPr lang="it-IT" sz="3300" dirty="0" err="1" smtClean="0"/>
              <a:t>studied</a:t>
            </a:r>
            <a:r>
              <a:rPr lang="it-IT" sz="3300" dirty="0" smtClean="0"/>
              <a:t> with </a:t>
            </a:r>
            <a:r>
              <a:rPr lang="it-IT" sz="3300" dirty="0" err="1" smtClean="0"/>
              <a:t>Fluka</a:t>
            </a:r>
            <a:r>
              <a:rPr lang="it-IT" sz="3300" dirty="0" smtClean="0"/>
              <a:t> (BEGIN). </a:t>
            </a:r>
            <a:endParaRPr lang="it-IT" sz="3300" dirty="0"/>
          </a:p>
        </p:txBody>
      </p:sp>
    </p:spTree>
    <p:extLst>
      <p:ext uri="{BB962C8B-B14F-4D97-AF65-F5344CB8AC3E}">
        <p14:creationId xmlns:p14="http://schemas.microsoft.com/office/powerpoint/2010/main" val="17423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613296" y="3160613"/>
            <a:ext cx="53955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it-IT" b="1" dirty="0" smtClean="0">
              <a:solidFill>
                <a:srgbClr val="DA2A4A"/>
              </a:solidFill>
            </a:endParaRPr>
          </a:p>
          <a:p>
            <a:pPr>
              <a:defRPr/>
            </a:pPr>
            <a:endParaRPr lang="it-IT" b="1" dirty="0" smtClean="0">
              <a:solidFill>
                <a:srgbClr val="DA2A4A"/>
              </a:solidFill>
            </a:endParaRPr>
          </a:p>
          <a:p>
            <a:pPr>
              <a:defRPr/>
            </a:pPr>
            <a:r>
              <a:rPr lang="it-IT" b="1" dirty="0" err="1" smtClean="0">
                <a:solidFill>
                  <a:srgbClr val="DA2A4A"/>
                </a:solidFill>
              </a:rPr>
              <a:t>Recent</a:t>
            </a:r>
            <a:r>
              <a:rPr lang="it-IT" b="1" dirty="0" smtClean="0">
                <a:solidFill>
                  <a:srgbClr val="DA2A4A"/>
                </a:solidFill>
              </a:rPr>
              <a:t> </a:t>
            </a:r>
            <a:r>
              <a:rPr lang="it-IT" b="1" dirty="0" err="1" smtClean="0">
                <a:solidFill>
                  <a:srgbClr val="DA2A4A"/>
                </a:solidFill>
              </a:rPr>
              <a:t>publications</a:t>
            </a:r>
            <a:r>
              <a:rPr lang="it-IT" u="sng" dirty="0" smtClean="0">
                <a:solidFill>
                  <a:srgbClr val="0000FF"/>
                </a:solidFill>
              </a:rPr>
              <a:t>:</a:t>
            </a:r>
            <a:endParaRPr lang="it-IT" u="sng" dirty="0">
              <a:solidFill>
                <a:srgbClr val="0000FF"/>
              </a:solidFill>
            </a:endParaRPr>
          </a:p>
          <a:p>
            <a:pPr>
              <a:defRPr/>
            </a:pPr>
            <a:endParaRPr lang="it-IT" b="1" i="1" u="sng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it-IT" sz="1600" b="1" dirty="0" smtClean="0"/>
              <a:t>Grimani </a:t>
            </a:r>
            <a:r>
              <a:rPr lang="it-IT" sz="1600" b="1" dirty="0"/>
              <a:t>C. et al.,  CQG, 32, 035001 (14 </a:t>
            </a:r>
            <a:r>
              <a:rPr lang="it-IT" sz="1600" b="1" dirty="0" err="1"/>
              <a:t>pp</a:t>
            </a:r>
            <a:r>
              <a:rPr lang="it-IT" sz="1600" b="1" dirty="0"/>
              <a:t>), 2015</a:t>
            </a:r>
            <a:endParaRPr lang="it-IT" sz="1600" b="1" dirty="0" smtClean="0"/>
          </a:p>
          <a:p>
            <a:pPr>
              <a:defRPr/>
            </a:pPr>
            <a:r>
              <a:rPr lang="it-IT" sz="1600" b="1" dirty="0" smtClean="0"/>
              <a:t>Armano M. et al., </a:t>
            </a:r>
            <a:r>
              <a:rPr lang="it-IT" sz="1600" b="1" dirty="0" err="1" smtClean="0"/>
              <a:t>Ph</a:t>
            </a:r>
            <a:r>
              <a:rPr lang="it-IT" sz="1600" b="1" dirty="0" smtClean="0"/>
              <a:t>. Rev. Lett., 116, 231101, 2016</a:t>
            </a:r>
          </a:p>
          <a:p>
            <a:r>
              <a:rPr lang="it-IT" sz="1600" b="1" dirty="0" err="1" smtClean="0"/>
              <a:t>Telloni</a:t>
            </a:r>
            <a:r>
              <a:rPr lang="it-IT" sz="1600" b="1" dirty="0" smtClean="0"/>
              <a:t> D.,  </a:t>
            </a:r>
            <a:r>
              <a:rPr lang="it-IT" sz="1600" b="1" dirty="0" err="1" smtClean="0"/>
              <a:t>Fabi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M</a:t>
            </a:r>
            <a:r>
              <a:rPr lang="it-IT" sz="1600" b="1" dirty="0" smtClean="0"/>
              <a:t>, Grimani </a:t>
            </a:r>
            <a:r>
              <a:rPr lang="it-IT" sz="1600" b="1" dirty="0" err="1" smtClean="0"/>
              <a:t>C</a:t>
            </a:r>
            <a:r>
              <a:rPr lang="it-IT" sz="1600" b="1" dirty="0" smtClean="0"/>
              <a:t>,  </a:t>
            </a:r>
            <a:r>
              <a:rPr lang="it-IT" sz="1600" b="1" dirty="0" err="1" smtClean="0"/>
              <a:t>Antonucci</a:t>
            </a:r>
            <a:r>
              <a:rPr lang="it-IT" sz="1600" b="1" dirty="0" smtClean="0"/>
              <a:t> E, </a:t>
            </a:r>
          </a:p>
          <a:p>
            <a:r>
              <a:rPr lang="it-IT" sz="1600" b="1" dirty="0" smtClean="0"/>
              <a:t>AIP </a:t>
            </a:r>
            <a:r>
              <a:rPr lang="it-IT" sz="1600" b="1" dirty="0" err="1" smtClean="0"/>
              <a:t>Conference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Proceedings</a:t>
            </a:r>
            <a:r>
              <a:rPr lang="it-IT" sz="1600" b="1" dirty="0" smtClean="0"/>
              <a:t> 1720 (</a:t>
            </a:r>
            <a:r>
              <a:rPr lang="it-IT" sz="1600" b="1" dirty="0" err="1" smtClean="0"/>
              <a:t>1</a:t>
            </a:r>
            <a:r>
              <a:rPr lang="it-IT" sz="1600" b="1" dirty="0" smtClean="0"/>
              <a:t>), 100001, 2016</a:t>
            </a:r>
          </a:p>
          <a:p>
            <a:r>
              <a:rPr lang="it-IT" sz="1600" b="1" dirty="0" smtClean="0"/>
              <a:t>Grimani, C., MNRAS 460 (</a:t>
            </a:r>
            <a:r>
              <a:rPr lang="it-IT" sz="1600" b="1" dirty="0" err="1" smtClean="0"/>
              <a:t>2</a:t>
            </a:r>
            <a:r>
              <a:rPr lang="it-IT" sz="1600" b="1" dirty="0" smtClean="0"/>
              <a:t>), 2186-2192, 2016</a:t>
            </a:r>
          </a:p>
          <a:p>
            <a:r>
              <a:rPr lang="it-IT" sz="1600" b="1" dirty="0" smtClean="0"/>
              <a:t>Armano, M. </a:t>
            </a:r>
            <a:r>
              <a:rPr lang="it-IT" sz="1600" b="1" dirty="0" err="1" smtClean="0"/>
              <a:t>et</a:t>
            </a:r>
            <a:r>
              <a:rPr lang="it-IT" sz="1600" b="1" dirty="0" smtClean="0"/>
              <a:t> al., CQG, 33 (23), 235015, 2017</a:t>
            </a:r>
          </a:p>
          <a:p>
            <a:r>
              <a:rPr lang="it-IT" sz="1600" b="1" dirty="0" smtClean="0"/>
              <a:t>Armano M. </a:t>
            </a:r>
            <a:r>
              <a:rPr lang="it-IT" sz="1600" b="1" dirty="0" err="1" smtClean="0"/>
              <a:t>et</a:t>
            </a:r>
            <a:r>
              <a:rPr lang="it-IT" sz="1600" b="1" dirty="0" smtClean="0"/>
              <a:t> al., PRL, 118 (17), 17110, 2017</a:t>
            </a:r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pPr>
              <a:defRPr/>
            </a:pPr>
            <a:endParaRPr lang="it-IT" sz="1600" dirty="0" smtClean="0">
              <a:solidFill>
                <a:srgbClr val="1D11DA"/>
              </a:solidFill>
            </a:endParaRPr>
          </a:p>
          <a:p>
            <a:pPr>
              <a:defRPr/>
            </a:pPr>
            <a:endParaRPr lang="it-IT" sz="1600" dirty="0">
              <a:solidFill>
                <a:srgbClr val="1D11DA"/>
              </a:solidFill>
            </a:endParaRPr>
          </a:p>
          <a:p>
            <a:pPr>
              <a:defRPr/>
            </a:pPr>
            <a:endParaRPr lang="it-IT" sz="1600" dirty="0">
              <a:solidFill>
                <a:srgbClr val="1D11DA"/>
              </a:solidFill>
            </a:endParaRPr>
          </a:p>
          <a:p>
            <a:pPr>
              <a:defRPr/>
            </a:pPr>
            <a:endParaRPr lang="it-IT" sz="1600" dirty="0">
              <a:solidFill>
                <a:srgbClr val="1D11DA"/>
              </a:solidFill>
            </a:endParaRPr>
          </a:p>
          <a:p>
            <a:pPr>
              <a:defRPr/>
            </a:pPr>
            <a:endParaRPr lang="it-IT" sz="1600" dirty="0">
              <a:solidFill>
                <a:srgbClr val="1D11DA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9764" y="706245"/>
            <a:ext cx="5562600" cy="2362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it-IT" sz="4400" b="1" dirty="0" smtClean="0">
                <a:solidFill>
                  <a:srgbClr val="FF4459"/>
                </a:solidFill>
              </a:rPr>
              <a:t>   </a:t>
            </a:r>
            <a:r>
              <a:rPr lang="it-IT" sz="7200" b="1" dirty="0" smtClean="0">
                <a:solidFill>
                  <a:srgbClr val="FF4459"/>
                </a:solidFill>
              </a:rPr>
              <a:t>NEW LISA Group - Florence </a:t>
            </a:r>
            <a:endParaRPr lang="it-IT" sz="7200" dirty="0" smtClean="0"/>
          </a:p>
          <a:p>
            <a:r>
              <a:rPr lang="it-IT" sz="7200" dirty="0" smtClean="0"/>
              <a:t>Catia Grimani         </a:t>
            </a:r>
            <a:r>
              <a:rPr lang="it-IT" sz="7200" dirty="0" smtClean="0"/>
              <a:t>  </a:t>
            </a:r>
            <a:r>
              <a:rPr lang="it-IT" sz="7200" dirty="0" smtClean="0"/>
              <a:t>100%</a:t>
            </a:r>
          </a:p>
          <a:p>
            <a:r>
              <a:rPr lang="it-IT" sz="7200" dirty="0" smtClean="0"/>
              <a:t>Ruggero Stanga          70%</a:t>
            </a:r>
          </a:p>
          <a:p>
            <a:r>
              <a:rPr lang="it-IT" sz="7200" dirty="0" smtClean="0"/>
              <a:t>Noemi Finetti              60%</a:t>
            </a:r>
          </a:p>
          <a:p>
            <a:r>
              <a:rPr lang="it-IT" sz="7200" dirty="0" smtClean="0"/>
              <a:t>Simone </a:t>
            </a:r>
            <a:r>
              <a:rPr lang="it-IT" sz="7200" dirty="0" err="1" smtClean="0"/>
              <a:t>Benella</a:t>
            </a:r>
            <a:r>
              <a:rPr lang="it-IT" sz="7200" dirty="0" smtClean="0"/>
              <a:t>         100%  (Dottorando-nuovo)</a:t>
            </a:r>
          </a:p>
          <a:p>
            <a:r>
              <a:rPr lang="it-IT" sz="7200" dirty="0" smtClean="0"/>
              <a:t>Assegnista </a:t>
            </a:r>
            <a:r>
              <a:rPr lang="it-IT" sz="7200" dirty="0" smtClean="0"/>
              <a:t>di ricerca  </a:t>
            </a:r>
            <a:r>
              <a:rPr lang="it-IT" sz="7200" dirty="0" smtClean="0"/>
              <a:t>(100</a:t>
            </a:r>
            <a:r>
              <a:rPr lang="it-IT" sz="7200" dirty="0" smtClean="0"/>
              <a:t>% </a:t>
            </a:r>
            <a:r>
              <a:rPr lang="it-IT" sz="7200" dirty="0" smtClean="0"/>
              <a:t>)(</a:t>
            </a:r>
            <a:r>
              <a:rPr lang="it-IT" sz="7200" dirty="0" smtClean="0"/>
              <a:t>Concorso da bandire in </a:t>
            </a:r>
            <a:r>
              <a:rPr lang="it-IT" sz="7200" dirty="0" smtClean="0"/>
              <a:t>autunno 2017) </a:t>
            </a:r>
            <a:endParaRPr lang="it-IT" sz="7200" dirty="0" smtClean="0"/>
          </a:p>
          <a:p>
            <a:r>
              <a:rPr lang="it-IT" sz="7200" dirty="0" smtClean="0"/>
              <a:t>Monica Laurenza        </a:t>
            </a:r>
            <a:r>
              <a:rPr lang="it-IT" sz="7200" dirty="0" smtClean="0"/>
              <a:t>20</a:t>
            </a:r>
            <a:r>
              <a:rPr lang="it-IT" sz="7200" dirty="0" smtClean="0"/>
              <a:t>%</a:t>
            </a:r>
          </a:p>
          <a:p>
            <a:r>
              <a:rPr lang="it-IT" sz="7200" dirty="0" smtClean="0"/>
              <a:t>Daniele </a:t>
            </a:r>
            <a:r>
              <a:rPr lang="it-IT" sz="7200" dirty="0" err="1" smtClean="0"/>
              <a:t>Telloni</a:t>
            </a:r>
            <a:r>
              <a:rPr lang="it-IT" sz="7200" dirty="0" smtClean="0"/>
              <a:t>            20%</a:t>
            </a:r>
          </a:p>
          <a:p>
            <a:r>
              <a:rPr lang="it-IT" sz="7200" b="1" dirty="0" smtClean="0"/>
              <a:t>FTE: </a:t>
            </a:r>
            <a:r>
              <a:rPr lang="it-IT" sz="7200" b="1" dirty="0" smtClean="0"/>
              <a:t>3.7 + (1)</a:t>
            </a:r>
            <a:endParaRPr lang="it-IT" sz="7200" b="1" dirty="0"/>
          </a:p>
        </p:txBody>
      </p:sp>
    </p:spTree>
    <p:extLst>
      <p:ext uri="{BB962C8B-B14F-4D97-AF65-F5344CB8AC3E}">
        <p14:creationId xmlns:p14="http://schemas.microsoft.com/office/powerpoint/2010/main" val="20744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FINANCIAL REQUESTS</a:t>
            </a:r>
            <a:br>
              <a:rPr lang="it-IT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1973" y="2307415"/>
            <a:ext cx="70644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/>
              <a:t>For </a:t>
            </a:r>
            <a:r>
              <a:rPr lang="it-IT" sz="2800" dirty="0" err="1"/>
              <a:t>collaboration</a:t>
            </a:r>
            <a:r>
              <a:rPr lang="it-IT" sz="2800" dirty="0"/>
              <a:t> </a:t>
            </a:r>
            <a:r>
              <a:rPr lang="it-IT" sz="2800" dirty="0" err="1"/>
              <a:t>meetings</a:t>
            </a:r>
            <a:r>
              <a:rPr lang="it-IT" sz="2800" dirty="0"/>
              <a:t> </a:t>
            </a:r>
            <a:r>
              <a:rPr lang="it-IT" sz="2800" dirty="0" smtClean="0"/>
              <a:t>and conference </a:t>
            </a:r>
            <a:endParaRPr lang="it-IT" sz="2800" b="1" dirty="0"/>
          </a:p>
          <a:p>
            <a:r>
              <a:rPr lang="it-IT" sz="2800" dirty="0" err="1" smtClean="0"/>
              <a:t>presentations</a:t>
            </a:r>
            <a:r>
              <a:rPr lang="it-IT" sz="2800" dirty="0" smtClean="0"/>
              <a:t> (</a:t>
            </a:r>
            <a:r>
              <a:rPr lang="it-IT" sz="2800" dirty="0" err="1" smtClean="0"/>
              <a:t>participation</a:t>
            </a:r>
            <a:r>
              <a:rPr lang="it-IT" sz="2800" dirty="0" smtClean="0"/>
              <a:t> to the LISA </a:t>
            </a:r>
            <a:r>
              <a:rPr lang="it-IT" sz="2800" dirty="0" err="1"/>
              <a:t>international</a:t>
            </a:r>
            <a:r>
              <a:rPr lang="it-IT" sz="2800" dirty="0"/>
              <a:t> </a:t>
            </a:r>
            <a:r>
              <a:rPr lang="it-IT" sz="2800" dirty="0" err="1" smtClean="0"/>
              <a:t>collaboration</a:t>
            </a:r>
            <a:r>
              <a:rPr lang="it-IT" sz="2800" dirty="0" smtClean="0"/>
              <a:t> </a:t>
            </a:r>
            <a:r>
              <a:rPr lang="it-IT" sz="2800" dirty="0" err="1" smtClean="0"/>
              <a:t>activities</a:t>
            </a:r>
            <a:r>
              <a:rPr lang="it-IT" sz="2800" dirty="0" smtClean="0"/>
              <a:t>).</a:t>
            </a:r>
            <a:endParaRPr lang="it-IT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61174" y="1784195"/>
            <a:ext cx="3088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20 </a:t>
            </a:r>
            <a:r>
              <a:rPr lang="en-US" sz="2800" b="1" dirty="0" err="1" smtClean="0">
                <a:solidFill>
                  <a:srgbClr val="FF0000"/>
                </a:solidFill>
              </a:rPr>
              <a:t>keuro</a:t>
            </a:r>
            <a:r>
              <a:rPr lang="en-US" sz="2800" b="1" dirty="0" smtClean="0">
                <a:solidFill>
                  <a:srgbClr val="FF0000"/>
                </a:solidFill>
              </a:rPr>
              <a:t> MISSIONI: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4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9307" y="274638"/>
            <a:ext cx="7944381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LISA </a:t>
            </a:r>
            <a:r>
              <a:rPr lang="it-IT" dirty="0" err="1" smtClean="0"/>
              <a:t>Pathfinder</a:t>
            </a:r>
            <a:r>
              <a:rPr lang="it-IT" dirty="0" smtClean="0"/>
              <a:t>: </a:t>
            </a:r>
            <a:r>
              <a:rPr lang="it-IT" dirty="0" err="1" smtClean="0"/>
              <a:t>closes</a:t>
            </a:r>
            <a:r>
              <a:rPr lang="it-IT" dirty="0" smtClean="0"/>
              <a:t> in 2017 </a:t>
            </a:r>
            <a:r>
              <a:rPr lang="it-IT" dirty="0" err="1" smtClean="0"/>
              <a:t>after</a:t>
            </a:r>
            <a:r>
              <a:rPr lang="it-IT" dirty="0" smtClean="0"/>
              <a:t> 14 </a:t>
            </a:r>
            <a:r>
              <a:rPr lang="it-IT" dirty="0" err="1" smtClean="0"/>
              <a:t>years</a:t>
            </a:r>
            <a:r>
              <a:rPr lang="it-IT" dirty="0" smtClean="0"/>
              <a:t> 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779641" y="1105406"/>
            <a:ext cx="8364359" cy="28108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400" dirty="0" smtClean="0"/>
              <a:t>   </a:t>
            </a:r>
            <a:r>
              <a:rPr lang="it-IT" sz="2400" dirty="0" smtClean="0">
                <a:solidFill>
                  <a:srgbClr val="FF0000"/>
                </a:solidFill>
              </a:rPr>
              <a:t>LISA </a:t>
            </a:r>
            <a:r>
              <a:rPr lang="it-IT" sz="2400" dirty="0" err="1" smtClean="0">
                <a:solidFill>
                  <a:srgbClr val="FF0000"/>
                </a:solidFill>
              </a:rPr>
              <a:t>Pathfinder</a:t>
            </a:r>
            <a:r>
              <a:rPr lang="it-IT" sz="2400" dirty="0" smtClean="0">
                <a:solidFill>
                  <a:srgbClr val="FF0000"/>
                </a:solidFill>
              </a:rPr>
              <a:t>: </a:t>
            </a:r>
          </a:p>
          <a:p>
            <a:pPr>
              <a:buNone/>
            </a:pPr>
            <a:r>
              <a:rPr lang="it-IT" sz="2400" dirty="0" smtClean="0"/>
              <a:t>   ESA </a:t>
            </a:r>
            <a:r>
              <a:rPr lang="it-IT" sz="2400" dirty="0" err="1" smtClean="0"/>
              <a:t>mission</a:t>
            </a:r>
            <a:r>
              <a:rPr lang="it-IT" sz="2400" dirty="0" smtClean="0"/>
              <a:t> for </a:t>
            </a:r>
            <a:r>
              <a:rPr lang="it-IT" sz="2400" dirty="0" err="1" smtClean="0"/>
              <a:t>technology</a:t>
            </a:r>
            <a:r>
              <a:rPr lang="it-IT" sz="2400" dirty="0" smtClean="0"/>
              <a:t> </a:t>
            </a:r>
            <a:r>
              <a:rPr lang="it-IT" sz="2400" dirty="0" err="1" smtClean="0"/>
              <a:t>testing</a:t>
            </a:r>
            <a:r>
              <a:rPr lang="it-IT" sz="2400" dirty="0" smtClean="0"/>
              <a:t> of the </a:t>
            </a:r>
            <a:r>
              <a:rPr lang="it-IT" sz="2400" dirty="0" err="1" smtClean="0"/>
              <a:t>instruments</a:t>
            </a:r>
            <a:r>
              <a:rPr lang="it-IT" sz="2400" dirty="0" smtClean="0"/>
              <a:t> to be </a:t>
            </a:r>
            <a:r>
              <a:rPr lang="it-IT" sz="2400" dirty="0" err="1" smtClean="0"/>
              <a:t>placed</a:t>
            </a:r>
            <a:r>
              <a:rPr lang="it-IT" sz="2400" dirty="0" smtClean="0"/>
              <a:t> </a:t>
            </a:r>
            <a:r>
              <a:rPr lang="it-IT" sz="2400" dirty="0" err="1" smtClean="0"/>
              <a:t>aboard</a:t>
            </a:r>
            <a:r>
              <a:rPr lang="it-IT" sz="2400" dirty="0" smtClean="0"/>
              <a:t> LISA: the first </a:t>
            </a:r>
            <a:r>
              <a:rPr lang="it-IT" sz="2400" dirty="0" err="1" smtClean="0"/>
              <a:t>interferometer</a:t>
            </a:r>
            <a:r>
              <a:rPr lang="it-IT" sz="2400" dirty="0" smtClean="0"/>
              <a:t> for </a:t>
            </a:r>
            <a:r>
              <a:rPr lang="it-IT" sz="2400" dirty="0" err="1" smtClean="0"/>
              <a:t>gravitational</a:t>
            </a:r>
            <a:r>
              <a:rPr lang="it-IT" sz="2400" dirty="0" smtClean="0"/>
              <a:t> </a:t>
            </a:r>
            <a:r>
              <a:rPr lang="it-IT" sz="2400" dirty="0" err="1" smtClean="0"/>
              <a:t>waves</a:t>
            </a:r>
            <a:r>
              <a:rPr lang="it-IT" sz="2400" dirty="0" smtClean="0"/>
              <a:t> in </a:t>
            </a:r>
            <a:r>
              <a:rPr lang="it-IT" sz="2400" dirty="0" err="1" smtClean="0"/>
              <a:t>space</a:t>
            </a:r>
            <a:r>
              <a:rPr lang="it-IT" sz="2400" dirty="0" smtClean="0"/>
              <a:t> in the </a:t>
            </a:r>
            <a:r>
              <a:rPr lang="it-IT" sz="2400" dirty="0" err="1" smtClean="0"/>
              <a:t>frequency</a:t>
            </a:r>
            <a:r>
              <a:rPr lang="it-IT" sz="2400" dirty="0" smtClean="0"/>
              <a:t> </a:t>
            </a:r>
            <a:r>
              <a:rPr lang="it-IT" sz="2400" dirty="0" err="1" smtClean="0"/>
              <a:t>range</a:t>
            </a:r>
            <a:r>
              <a:rPr lang="it-IT" sz="2400" dirty="0" smtClean="0"/>
              <a:t> 10</a:t>
            </a:r>
            <a:r>
              <a:rPr lang="it-IT" sz="2400" baseline="30000" dirty="0" smtClean="0"/>
              <a:t>-4</a:t>
            </a:r>
            <a:r>
              <a:rPr lang="it-IT" sz="2400" dirty="0" smtClean="0"/>
              <a:t>-10</a:t>
            </a:r>
            <a:r>
              <a:rPr lang="it-IT" sz="2400" baseline="30000" dirty="0" smtClean="0"/>
              <a:t>-1</a:t>
            </a:r>
            <a:r>
              <a:rPr lang="it-IT" sz="2400" dirty="0" smtClean="0"/>
              <a:t> </a:t>
            </a:r>
            <a:r>
              <a:rPr lang="it-IT" sz="2400" baseline="30000" dirty="0" smtClean="0"/>
              <a:t> </a:t>
            </a:r>
            <a:r>
              <a:rPr lang="it-IT" sz="2400" dirty="0" smtClean="0"/>
              <a:t>Hz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89307" y="5588248"/>
            <a:ext cx="4295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smtClean="0"/>
              <a:t> </a:t>
            </a:r>
            <a:r>
              <a:rPr lang="it-IT" dirty="0" err="1" smtClean="0"/>
              <a:t>Launch</a:t>
            </a:r>
            <a:r>
              <a:rPr lang="it-IT" dirty="0" smtClean="0"/>
              <a:t>:  </a:t>
            </a:r>
            <a:r>
              <a:rPr lang="it-IT" dirty="0" err="1" smtClean="0"/>
              <a:t>December</a:t>
            </a:r>
            <a:r>
              <a:rPr lang="it-IT" dirty="0" smtClean="0"/>
              <a:t> 3rd 2015 5.04 GMT+1</a:t>
            </a:r>
          </a:p>
          <a:p>
            <a:r>
              <a:rPr lang="it-IT" dirty="0" smtClean="0"/>
              <a:t>  </a:t>
            </a:r>
            <a:r>
              <a:rPr lang="it-IT" dirty="0" err="1" smtClean="0"/>
              <a:t>Mission</a:t>
            </a:r>
            <a:r>
              <a:rPr lang="it-IT" dirty="0" smtClean="0"/>
              <a:t> end: </a:t>
            </a:r>
            <a:r>
              <a:rPr lang="it-IT" dirty="0" err="1" smtClean="0"/>
              <a:t>July</a:t>
            </a:r>
            <a:r>
              <a:rPr lang="it-IT" dirty="0" smtClean="0"/>
              <a:t> </a:t>
            </a:r>
            <a:r>
              <a:rPr lang="it-IT" dirty="0" smtClean="0"/>
              <a:t>18th</a:t>
            </a:r>
            <a:r>
              <a:rPr lang="it-IT" dirty="0" smtClean="0"/>
              <a:t>, </a:t>
            </a:r>
            <a:r>
              <a:rPr lang="it-IT" dirty="0" smtClean="0"/>
              <a:t>2017 </a:t>
            </a:r>
            <a:endParaRPr lang="it-IT" dirty="0" smtClean="0"/>
          </a:p>
          <a:p>
            <a:r>
              <a:rPr lang="it-IT" dirty="0" smtClean="0"/>
              <a:t>      </a:t>
            </a:r>
          </a:p>
        </p:txBody>
      </p:sp>
      <p:pic>
        <p:nvPicPr>
          <p:cNvPr id="9" name="Picture 2" descr="isultati immagini per LISA Pathfi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" b="1141"/>
          <a:stretch>
            <a:fillRect/>
          </a:stretch>
        </p:blipFill>
        <p:spPr bwMode="auto">
          <a:xfrm>
            <a:off x="1223222" y="2887393"/>
            <a:ext cx="4684202" cy="2576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00081" y="3122347"/>
            <a:ext cx="277518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2016 ESA Team 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r>
              <a:rPr lang="en-US" sz="2200" b="1" dirty="0" smtClean="0">
                <a:solidFill>
                  <a:srgbClr val="FF0000"/>
                </a:solidFill>
              </a:rPr>
              <a:t>Achievement 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r>
              <a:rPr lang="en-US" sz="2200" b="1" dirty="0" smtClean="0">
                <a:solidFill>
                  <a:srgbClr val="FF0000"/>
                </a:solidFill>
              </a:rPr>
              <a:t>Award for the</a:t>
            </a:r>
          </a:p>
          <a:p>
            <a:r>
              <a:rPr lang="en-US" sz="2200" b="1" dirty="0" smtClean="0">
                <a:solidFill>
                  <a:srgbClr val="FF0000"/>
                </a:solidFill>
              </a:rPr>
              <a:t>LISA Pathfinder Team 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r>
              <a:rPr lang="en-US" sz="2200" b="1" dirty="0" smtClean="0">
                <a:solidFill>
                  <a:srgbClr val="FF0000"/>
                </a:solidFill>
              </a:rPr>
              <a:t>Ceremony:</a:t>
            </a:r>
          </a:p>
          <a:p>
            <a:r>
              <a:rPr lang="en-US" sz="2200" b="1" dirty="0" smtClean="0">
                <a:solidFill>
                  <a:srgbClr val="FF0000"/>
                </a:solidFill>
              </a:rPr>
              <a:t>October 4</a:t>
            </a:r>
            <a:r>
              <a:rPr lang="en-US" sz="22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200" b="1" dirty="0" smtClean="0">
                <a:solidFill>
                  <a:srgbClr val="FF0000"/>
                </a:solidFill>
              </a:rPr>
              <a:t> 2017 Paris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16922" y="-112740"/>
            <a:ext cx="8229600" cy="1143000"/>
          </a:xfrm>
        </p:spPr>
        <p:txBody>
          <a:bodyPr/>
          <a:lstStyle/>
          <a:p>
            <a:r>
              <a:rPr lang="en-US" dirty="0" smtClean="0"/>
              <a:t>LISA Pathfinder instrument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E7EE048-3BD2-314C-A59B-ABA1E0B1C77D}" type="datetime1">
              <a:rPr lang="it-IT" smtClean="0">
                <a:solidFill>
                  <a:schemeClr val="tx1"/>
                </a:solidFill>
              </a:rPr>
              <a:t>07/07/17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CF0844D-D3DD-064E-A1B3-66E517B8B5AE}" type="slidenum">
              <a:rPr lang="it-IT" smtClean="0">
                <a:solidFill>
                  <a:schemeClr val="tx1"/>
                </a:solidFill>
              </a:rPr>
              <a:t>3</a:t>
            </a:fld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9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334" y="1417638"/>
            <a:ext cx="4896489" cy="41328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8392" y="5883965"/>
            <a:ext cx="376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Armano</a:t>
            </a:r>
            <a:r>
              <a:rPr lang="en-US" dirty="0" smtClean="0"/>
              <a:t> et al., PRL, 116, 231101, 2016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15268" y="974039"/>
            <a:ext cx="280455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masses</a:t>
            </a:r>
          </a:p>
          <a:p>
            <a:r>
              <a:rPr lang="en-US" dirty="0"/>
              <a:t>e</a:t>
            </a:r>
            <a:r>
              <a:rPr lang="en-US" smtClean="0"/>
              <a:t>lectrode </a:t>
            </a:r>
            <a:r>
              <a:rPr lang="en-US" dirty="0" smtClean="0"/>
              <a:t>housing</a:t>
            </a:r>
          </a:p>
          <a:p>
            <a:r>
              <a:rPr lang="en-US" dirty="0" smtClean="0"/>
              <a:t>(electrostatic shield</a:t>
            </a:r>
          </a:p>
          <a:p>
            <a:r>
              <a:rPr lang="en-US" dirty="0"/>
              <a:t>a</a:t>
            </a:r>
            <a:r>
              <a:rPr lang="en-US" dirty="0" smtClean="0"/>
              <a:t>nd 6 degrees of </a:t>
            </a:r>
          </a:p>
          <a:p>
            <a:r>
              <a:rPr lang="en-US" dirty="0" smtClean="0"/>
              <a:t>freedom sensor and</a:t>
            </a:r>
          </a:p>
          <a:p>
            <a:r>
              <a:rPr lang="en-US" dirty="0" smtClean="0"/>
              <a:t>actuator) </a:t>
            </a:r>
          </a:p>
          <a:p>
            <a:r>
              <a:rPr lang="en-US" dirty="0" smtClean="0"/>
              <a:t>Spurious forces acting on </a:t>
            </a:r>
          </a:p>
          <a:p>
            <a:r>
              <a:rPr lang="en-US" dirty="0" smtClean="0"/>
              <a:t>Test Masses:</a:t>
            </a:r>
          </a:p>
          <a:p>
            <a:r>
              <a:rPr lang="en-US" dirty="0"/>
              <a:t>C</a:t>
            </a:r>
            <a:r>
              <a:rPr lang="en-US" dirty="0" smtClean="0"/>
              <a:t>oulomb forces from </a:t>
            </a:r>
          </a:p>
          <a:p>
            <a:r>
              <a:rPr lang="en-US" dirty="0"/>
              <a:t>c</a:t>
            </a:r>
            <a:r>
              <a:rPr lang="en-US" dirty="0" smtClean="0"/>
              <a:t>osmic-ray charging</a:t>
            </a:r>
          </a:p>
          <a:p>
            <a:r>
              <a:rPr lang="en-US" dirty="0" smtClean="0"/>
              <a:t>UV light discharge system</a:t>
            </a:r>
          </a:p>
          <a:p>
            <a:endParaRPr lang="en-US" dirty="0" smtClean="0"/>
          </a:p>
          <a:p>
            <a:r>
              <a:rPr lang="en-US" dirty="0" smtClean="0"/>
              <a:t>Two independent</a:t>
            </a:r>
          </a:p>
          <a:p>
            <a:r>
              <a:rPr lang="en-US" dirty="0"/>
              <a:t>l</a:t>
            </a:r>
            <a:r>
              <a:rPr lang="en-US" dirty="0" smtClean="0"/>
              <a:t>aser interferometers </a:t>
            </a:r>
          </a:p>
          <a:p>
            <a:r>
              <a:rPr lang="en-US" dirty="0" smtClean="0"/>
              <a:t>measure  the differential</a:t>
            </a:r>
          </a:p>
          <a:p>
            <a:r>
              <a:rPr lang="en-US" dirty="0"/>
              <a:t>d</a:t>
            </a:r>
            <a:r>
              <a:rPr lang="en-US" dirty="0" smtClean="0"/>
              <a:t>isplacement between</a:t>
            </a:r>
          </a:p>
          <a:p>
            <a:r>
              <a:rPr lang="en-US" dirty="0"/>
              <a:t>t</a:t>
            </a:r>
            <a:r>
              <a:rPr lang="en-US" dirty="0" smtClean="0"/>
              <a:t>est masses and the </a:t>
            </a:r>
          </a:p>
          <a:p>
            <a:r>
              <a:rPr lang="en-US" dirty="0" smtClean="0"/>
              <a:t>displacement of test-mass 1</a:t>
            </a:r>
          </a:p>
          <a:p>
            <a:r>
              <a:rPr lang="en-US" dirty="0"/>
              <a:t>w</a:t>
            </a:r>
            <a:r>
              <a:rPr lang="en-US" dirty="0" smtClean="0"/>
              <a:t>ith respect to the S/C   </a:t>
            </a:r>
          </a:p>
        </p:txBody>
      </p:sp>
    </p:spTree>
    <p:extLst>
      <p:ext uri="{BB962C8B-B14F-4D97-AF65-F5344CB8AC3E}">
        <p14:creationId xmlns:p14="http://schemas.microsoft.com/office/powerpoint/2010/main" val="262439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97618" y="-186026"/>
            <a:ext cx="7888250" cy="1524000"/>
          </a:xfrm>
        </p:spPr>
        <p:txBody>
          <a:bodyPr>
            <a:norm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LISA-PF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FREE-FALLING TEST-MASSES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Content Placeholder 4" descr="isultati immagini per LISA Pathfind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79" y="1001516"/>
            <a:ext cx="5698509" cy="3057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0B15FC8F-8082-A149-9ACE-101C7E88BBFC}" type="datetime1">
              <a:rPr lang="it-IT" smtClean="0">
                <a:solidFill>
                  <a:schemeClr val="tx1"/>
                </a:solidFill>
              </a:rPr>
              <a:t>07/07/17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CF0844D-D3DD-064E-A1B3-66E517B8B5AE}" type="slidenum">
              <a:rPr lang="it-IT" smtClean="0">
                <a:solidFill>
                  <a:schemeClr val="tx1"/>
                </a:solidFill>
              </a:rPr>
              <a:t>4</a:t>
            </a:fld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8" name="Picture 4" descr="isultati immagini per LISA Pathfi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06" y="4126714"/>
            <a:ext cx="2291313" cy="17174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85665" y="1653472"/>
            <a:ext cx="24810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masses (TMs): </a:t>
            </a:r>
          </a:p>
          <a:p>
            <a:r>
              <a:rPr lang="en-US" dirty="0" smtClean="0"/>
              <a:t>cubes of 70% Pt-30% Au</a:t>
            </a:r>
          </a:p>
          <a:p>
            <a:r>
              <a:rPr lang="en-US" dirty="0" smtClean="0"/>
              <a:t>4.6 cm side</a:t>
            </a:r>
          </a:p>
          <a:p>
            <a:r>
              <a:rPr lang="en-US" dirty="0" smtClean="0"/>
              <a:t>2 kg mass</a:t>
            </a:r>
          </a:p>
          <a:p>
            <a:r>
              <a:rPr lang="en-US" dirty="0" smtClean="0"/>
              <a:t>38 cm distance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7898" y="4315495"/>
            <a:ext cx="425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Approximately 13 g cm</a:t>
            </a:r>
            <a:r>
              <a:rPr lang="en-US" baseline="30000" dirty="0" smtClean="0"/>
              <a:t>-2</a:t>
            </a:r>
            <a:r>
              <a:rPr lang="en-US" dirty="0" smtClean="0"/>
              <a:t> of matter surround the TMs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67898" y="5289756"/>
            <a:ext cx="376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Armano</a:t>
            </a:r>
            <a:r>
              <a:rPr lang="en-US" dirty="0" smtClean="0"/>
              <a:t> et al., PRL, 116, 231101,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3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09038" y="95160"/>
            <a:ext cx="7498080" cy="1143000"/>
          </a:xfrm>
        </p:spPr>
        <p:txBody>
          <a:bodyPr/>
          <a:lstStyle/>
          <a:p>
            <a:r>
              <a:rPr lang="it-IT" dirty="0" smtClean="0"/>
              <a:t>LISA-PF </a:t>
            </a:r>
            <a:r>
              <a:rPr lang="it-IT" dirty="0" err="1" smtClean="0"/>
              <a:t>Orbit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49" y="1636940"/>
            <a:ext cx="7086099" cy="446896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27705" y="962054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Science </a:t>
            </a:r>
            <a:r>
              <a:rPr lang="it-IT" dirty="0" err="1" smtClean="0"/>
              <a:t>operation</a:t>
            </a:r>
            <a:r>
              <a:rPr lang="it-IT" dirty="0" smtClean="0"/>
              <a:t> mode:  March 1st 2016 - </a:t>
            </a:r>
            <a:r>
              <a:rPr lang="it-IT" dirty="0" err="1" smtClean="0"/>
              <a:t>June</a:t>
            </a:r>
            <a:r>
              <a:rPr lang="it-IT" dirty="0" smtClean="0"/>
              <a:t> 30th 2017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46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82934" y="-61531"/>
            <a:ext cx="3299462" cy="1037884"/>
          </a:xfrm>
        </p:spPr>
        <p:txBody>
          <a:bodyPr/>
          <a:lstStyle/>
          <a:p>
            <a:r>
              <a:rPr lang="it-IT" dirty="0" smtClean="0"/>
              <a:t>LISA-PF ASD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18" y="1019190"/>
            <a:ext cx="7294559" cy="459450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503638" y="5668859"/>
            <a:ext cx="7430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&lt;0.1- 0.5 </a:t>
            </a:r>
            <a:r>
              <a:rPr lang="it-IT" dirty="0" err="1" smtClean="0">
                <a:solidFill>
                  <a:srgbClr val="FF0000"/>
                </a:solidFill>
              </a:rPr>
              <a:t>mHz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/>
              <a:t> </a:t>
            </a:r>
            <a:r>
              <a:rPr lang="it-IT" dirty="0" smtClean="0"/>
              <a:t>12 fm s</a:t>
            </a:r>
            <a:r>
              <a:rPr lang="it-IT" baseline="30000" dirty="0" smtClean="0"/>
              <a:t>-2</a:t>
            </a:r>
            <a:r>
              <a:rPr lang="it-IT" dirty="0" smtClean="0"/>
              <a:t> Hz</a:t>
            </a:r>
            <a:r>
              <a:rPr lang="it-IT" baseline="30000" dirty="0" smtClean="0"/>
              <a:t>-1/2 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0.7-20 </a:t>
            </a:r>
            <a:r>
              <a:rPr lang="it-IT" dirty="0" err="1" smtClean="0">
                <a:solidFill>
                  <a:srgbClr val="FF0000"/>
                </a:solidFill>
              </a:rPr>
              <a:t>mHz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5.2+/-0.01 fm s</a:t>
            </a:r>
            <a:r>
              <a:rPr lang="it-IT" baseline="30000" dirty="0" smtClean="0"/>
              <a:t>-2 </a:t>
            </a:r>
            <a:r>
              <a:rPr lang="it-IT" dirty="0" smtClean="0"/>
              <a:t>Hz</a:t>
            </a:r>
            <a:r>
              <a:rPr lang="it-IT" baseline="30000" dirty="0" smtClean="0"/>
              <a:t>-1/</a:t>
            </a:r>
            <a:r>
              <a:rPr lang="it-IT" baseline="30000" dirty="0" err="1" smtClean="0"/>
              <a:t>2</a:t>
            </a:r>
            <a:r>
              <a:rPr lang="it-IT" baseline="30000" dirty="0" smtClean="0"/>
              <a:t>  </a:t>
            </a:r>
            <a:r>
              <a:rPr lang="it-IT" dirty="0" err="1" smtClean="0"/>
              <a:t>5</a:t>
            </a:r>
            <a:r>
              <a:rPr lang="it-IT" dirty="0" smtClean="0"/>
              <a:t> </a:t>
            </a:r>
            <a:r>
              <a:rPr lang="it-IT" dirty="0" err="1" smtClean="0"/>
              <a:t>times</a:t>
            </a:r>
            <a:r>
              <a:rPr lang="it-IT" dirty="0" smtClean="0"/>
              <a:t> </a:t>
            </a:r>
            <a:r>
              <a:rPr lang="it-IT" dirty="0" err="1" smtClean="0"/>
              <a:t>better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</a:t>
            </a:r>
            <a:r>
              <a:rPr lang="it-IT" dirty="0" err="1" smtClean="0"/>
              <a:t>expected</a:t>
            </a:r>
            <a:r>
              <a:rPr lang="it-IT" baseline="30000" dirty="0" smtClean="0"/>
              <a:t>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&gt; 60 </a:t>
            </a:r>
            <a:r>
              <a:rPr lang="it-IT" dirty="0" err="1" smtClean="0">
                <a:solidFill>
                  <a:srgbClr val="FF0000"/>
                </a:solidFill>
              </a:rPr>
              <a:t>mHz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(34.8+/-0.3) fm Hz</a:t>
            </a:r>
            <a:r>
              <a:rPr lang="it-IT" baseline="30000" dirty="0" smtClean="0"/>
              <a:t>-1/2 </a:t>
            </a:r>
          </a:p>
          <a:p>
            <a:endParaRPr lang="it-IT" baseline="30000" dirty="0"/>
          </a:p>
        </p:txBody>
      </p:sp>
    </p:spTree>
    <p:extLst>
      <p:ext uri="{BB962C8B-B14F-4D97-AF65-F5344CB8AC3E}">
        <p14:creationId xmlns:p14="http://schemas.microsoft.com/office/powerpoint/2010/main" val="203584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70518"/>
            <a:ext cx="7498080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Work in Florence - </a:t>
            </a:r>
            <a:br>
              <a:rPr lang="it-IT" dirty="0" smtClean="0"/>
            </a:br>
            <a:r>
              <a:rPr lang="it-IT" dirty="0" smtClean="0"/>
              <a:t>Test-mass </a:t>
            </a:r>
            <a:r>
              <a:rPr lang="it-IT" dirty="0" err="1" smtClean="0"/>
              <a:t>charging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with </a:t>
            </a:r>
            <a:r>
              <a:rPr lang="it-IT" dirty="0" err="1" smtClean="0"/>
              <a:t>Fluka</a:t>
            </a:r>
            <a:endParaRPr lang="it-IT" dirty="0"/>
          </a:p>
        </p:txBody>
      </p:sp>
      <p:pic>
        <p:nvPicPr>
          <p:cNvPr id="7" name="Segnaposto contenuto 4" descr="lisapf2005.png"/>
          <p:cNvPicPr>
            <a:picLocks noGrp="1" noChangeAspect="1"/>
          </p:cNvPicPr>
          <p:nvPr>
            <p:ph idx="1"/>
          </p:nvPr>
        </p:nvPicPr>
        <p:blipFill>
          <a:blip r:embed="rId3"/>
          <a:srcRect l="-30082" r="-30082"/>
          <a:stretch>
            <a:fillRect/>
          </a:stretch>
        </p:blipFill>
        <p:spPr>
          <a:xfrm>
            <a:off x="249436" y="1393440"/>
            <a:ext cx="7498080" cy="4800600"/>
          </a:xfrm>
        </p:spPr>
      </p:pic>
      <p:sp>
        <p:nvSpPr>
          <p:cNvPr id="8" name="CasellaDiTesto 7"/>
          <p:cNvSpPr txBox="1"/>
          <p:nvPr/>
        </p:nvSpPr>
        <p:spPr>
          <a:xfrm>
            <a:off x="6677787" y="2551452"/>
            <a:ext cx="1282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FLUKA MC </a:t>
            </a:r>
          </a:p>
          <a:p>
            <a:r>
              <a:rPr lang="it-IT" dirty="0" err="1" smtClean="0"/>
              <a:t>Simulation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616357" y="6248735"/>
            <a:ext cx="2889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/>
              <a:t>Wass</a:t>
            </a:r>
            <a:r>
              <a:rPr lang="it-IT" sz="1400" i="1" dirty="0" smtClean="0"/>
              <a:t> et al., CQG, 22, 2005, S311-S317</a:t>
            </a:r>
          </a:p>
          <a:p>
            <a:r>
              <a:rPr lang="it-IT" sz="1400" i="1" dirty="0" smtClean="0"/>
              <a:t>CG et al., CQG, 32, 2015, 035001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19981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5"/>
          <p:cNvSpPr>
            <a:spLocks noGrp="1"/>
          </p:cNvSpPr>
          <p:nvPr>
            <p:ph type="title"/>
          </p:nvPr>
        </p:nvSpPr>
        <p:spPr>
          <a:xfrm>
            <a:off x="1503636" y="-329290"/>
            <a:ext cx="7498080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         </a:t>
            </a:r>
            <a:r>
              <a:rPr lang="it-IT" dirty="0" err="1" smtClean="0"/>
              <a:t>Test-mass</a:t>
            </a:r>
            <a:r>
              <a:rPr lang="it-IT" dirty="0" smtClean="0"/>
              <a:t> </a:t>
            </a:r>
            <a:r>
              <a:rPr lang="it-IT" dirty="0" err="1" smtClean="0"/>
              <a:t>charging</a:t>
            </a:r>
            <a:endParaRPr lang="it-IT" dirty="0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2135014" y="7555313"/>
            <a:ext cx="2133600" cy="3048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Trento, May 13th 2010</a:t>
            </a:r>
          </a:p>
        </p:txBody>
      </p:sp>
      <p:sp>
        <p:nvSpPr>
          <p:cNvPr id="6" name="Segnaposto piè di pagina 4"/>
          <p:cNvSpPr txBox="1">
            <a:spLocks/>
          </p:cNvSpPr>
          <p:nvPr/>
        </p:nvSpPr>
        <p:spPr bwMode="auto">
          <a:xfrm>
            <a:off x="4573414" y="75553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Catia Grimani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653" y="731317"/>
            <a:ext cx="838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Net and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effective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charging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estimated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E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Fluka</a:t>
            </a: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E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MC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Program</a:t>
            </a:r>
            <a:endParaRPr kumimoji="0" lang="it-IT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309538"/>
              </p:ext>
            </p:extLst>
          </p:nvPr>
        </p:nvGraphicFramePr>
        <p:xfrm>
          <a:off x="2679900" y="2985272"/>
          <a:ext cx="2151063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" name="Equazione" r:id="rId4" imgW="927100" imgH="457200" progId="Equation.3">
                  <p:embed/>
                </p:oleObj>
              </mc:Choice>
              <mc:Fallback>
                <p:oleObj name="Equazione" r:id="rId4" imgW="927100" imgH="457200" progId="Equation.3">
                  <p:embed/>
                  <p:pic>
                    <p:nvPicPr>
                      <p:cNvPr id="0" name="Picture 1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9900" y="2985272"/>
                        <a:ext cx="2151063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007824"/>
              </p:ext>
            </p:extLst>
          </p:nvPr>
        </p:nvGraphicFramePr>
        <p:xfrm>
          <a:off x="2642547" y="1636241"/>
          <a:ext cx="2133600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" name="Equation" r:id="rId6" imgW="876300" imgH="457200" progId="Equation.3">
                  <p:embed/>
                </p:oleObj>
              </mc:Choice>
              <mc:Fallback>
                <p:oleObj name="Equation" r:id="rId6" imgW="876300" imgH="457200" progId="Equation.3">
                  <p:embed/>
                  <p:pic>
                    <p:nvPicPr>
                      <p:cNvPr id="0" name="Picture 1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2547" y="1636241"/>
                        <a:ext cx="2133600" cy="1112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1165612" y="4066815"/>
            <a:ext cx="6878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Where</a:t>
            </a:r>
            <a:r>
              <a:rPr lang="it-IT" dirty="0" smtClean="0"/>
              <a:t>: </a:t>
            </a:r>
            <a:r>
              <a:rPr lang="it-IT" dirty="0" err="1" smtClean="0"/>
              <a:t>j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amplitude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released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event</a:t>
            </a:r>
            <a:r>
              <a:rPr lang="it-IT" dirty="0" smtClean="0"/>
              <a:t> and </a:t>
            </a:r>
            <a:r>
              <a:rPr lang="it-IT" dirty="0" err="1" smtClean="0">
                <a:latin typeface="Symbol"/>
              </a:rPr>
              <a:t>l</a:t>
            </a:r>
            <a:r>
              <a:rPr lang="it-IT" baseline="-25000" dirty="0" smtClean="0"/>
              <a:t> </a:t>
            </a:r>
            <a:r>
              <a:rPr lang="it-IT" baseline="-25000" dirty="0" err="1" smtClean="0"/>
              <a:t>j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endParaRPr lang="it-IT" dirty="0" smtClean="0"/>
          </a:p>
          <a:p>
            <a:r>
              <a:rPr lang="it-IT" dirty="0" smtClean="0"/>
              <a:t>rate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occurrence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event</a:t>
            </a:r>
            <a:r>
              <a:rPr lang="it-IT" dirty="0" smtClean="0"/>
              <a:t>. </a:t>
            </a:r>
            <a:r>
              <a:rPr lang="it-IT" baseline="-25000" dirty="0" smtClean="0"/>
              <a:t> </a:t>
            </a:r>
            <a:endParaRPr lang="it-IT" baseline="-25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186515" y="1874035"/>
            <a:ext cx="15494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2x10</a:t>
            </a:r>
            <a:r>
              <a:rPr lang="it-IT" baseline="30000" dirty="0" smtClean="0"/>
              <a:t>6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endParaRPr lang="it-IT" dirty="0" smtClean="0"/>
          </a:p>
          <a:p>
            <a:r>
              <a:rPr lang="it-IT" dirty="0" smtClean="0"/>
              <a:t>in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run</a:t>
            </a:r>
            <a:endParaRPr lang="it-IT" dirty="0" smtClean="0"/>
          </a:p>
          <a:p>
            <a:r>
              <a:rPr lang="it-IT" dirty="0" smtClean="0"/>
              <a:t>In </a:t>
            </a:r>
            <a:r>
              <a:rPr lang="it-IT" dirty="0" err="1" smtClean="0"/>
              <a:t>order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limit</a:t>
            </a:r>
            <a:r>
              <a:rPr lang="it-IT" dirty="0" smtClean="0"/>
              <a:t> the </a:t>
            </a:r>
          </a:p>
          <a:p>
            <a:r>
              <a:rPr lang="it-IT" dirty="0" err="1" smtClean="0"/>
              <a:t>uncertainty</a:t>
            </a:r>
            <a:r>
              <a:rPr lang="it-IT" dirty="0" smtClean="0"/>
              <a:t> on</a:t>
            </a:r>
          </a:p>
          <a:p>
            <a:r>
              <a:rPr lang="it-IT" dirty="0" err="1" smtClean="0">
                <a:latin typeface="Symbol"/>
              </a:rPr>
              <a:t>l</a:t>
            </a:r>
            <a:r>
              <a:rPr lang="it-IT" baseline="-25000" dirty="0" smtClean="0"/>
              <a:t> </a:t>
            </a:r>
            <a:r>
              <a:rPr lang="it-IT" baseline="-25000" dirty="0" err="1" smtClean="0"/>
              <a:t>eff</a:t>
            </a:r>
            <a:r>
              <a:rPr lang="it-IT" baseline="-25000" dirty="0" smtClean="0"/>
              <a:t> </a:t>
            </a:r>
            <a:r>
              <a:rPr lang="it-IT" dirty="0" smtClean="0"/>
              <a:t>&lt;2%</a:t>
            </a:r>
          </a:p>
          <a:p>
            <a:endParaRPr lang="it-IT" dirty="0" smtClean="0"/>
          </a:p>
        </p:txBody>
      </p:sp>
      <p:pic>
        <p:nvPicPr>
          <p:cNvPr id="12" name="Immagine 11" descr="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5896" y="4717500"/>
            <a:ext cx="4534646" cy="1346223"/>
          </a:xfrm>
          <a:prstGeom prst="rect">
            <a:avLst/>
          </a:prstGeom>
        </p:spPr>
      </p:pic>
      <p:pic>
        <p:nvPicPr>
          <p:cNvPr id="13" name="Immagine 12" descr="1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1079" y="6063723"/>
            <a:ext cx="4464288" cy="698445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198051" y="1723405"/>
            <a:ext cx="3125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/>
              <a:t>Ferrari </a:t>
            </a:r>
            <a:r>
              <a:rPr lang="it-IT" sz="1600" i="1" dirty="0" err="1" smtClean="0"/>
              <a:t>et</a:t>
            </a:r>
            <a:r>
              <a:rPr lang="it-IT" sz="1600" i="1" dirty="0" smtClean="0"/>
              <a:t> al., 2005-10 (Geneva:CERN)</a:t>
            </a:r>
          </a:p>
          <a:p>
            <a:r>
              <a:rPr lang="it-IT" sz="1600" i="1" dirty="0" err="1" smtClean="0"/>
              <a:t>Battistoni</a:t>
            </a:r>
            <a:r>
              <a:rPr lang="it-IT" sz="1600" i="1" dirty="0" smtClean="0"/>
              <a:t> </a:t>
            </a:r>
            <a:r>
              <a:rPr lang="it-IT" sz="1600" i="1" dirty="0" err="1" smtClean="0"/>
              <a:t>et</a:t>
            </a:r>
            <a:r>
              <a:rPr lang="it-IT" sz="1600" i="1" dirty="0" smtClean="0"/>
              <a:t> al.,</a:t>
            </a:r>
          </a:p>
          <a:p>
            <a:r>
              <a:rPr lang="it-IT" sz="1600" i="1" dirty="0" smtClean="0"/>
              <a:t>AIP </a:t>
            </a:r>
            <a:r>
              <a:rPr lang="it-IT" sz="1600" i="1" dirty="0" err="1" smtClean="0"/>
              <a:t>Conf</a:t>
            </a:r>
            <a:r>
              <a:rPr lang="it-IT" sz="1600" i="1" dirty="0" smtClean="0"/>
              <a:t>. Proc. 896,</a:t>
            </a:r>
          </a:p>
          <a:p>
            <a:pPr marL="342900" indent="-342900">
              <a:buAutoNum type="alphaUcPeriod" startAt="13"/>
            </a:pPr>
            <a:r>
              <a:rPr lang="it-IT" sz="1600" i="1" dirty="0" err="1" smtClean="0"/>
              <a:t>Albrow</a:t>
            </a:r>
            <a:r>
              <a:rPr lang="it-IT" sz="1600" i="1" dirty="0" smtClean="0"/>
              <a:t> and R. </a:t>
            </a:r>
            <a:r>
              <a:rPr lang="it-IT" sz="1600" i="1" dirty="0" err="1" smtClean="0"/>
              <a:t>Raja</a:t>
            </a:r>
            <a:r>
              <a:rPr lang="it-IT" sz="1600" i="1" dirty="0" smtClean="0"/>
              <a:t>, 31-49</a:t>
            </a:r>
          </a:p>
        </p:txBody>
      </p:sp>
    </p:spTree>
    <p:extLst>
      <p:ext uri="{BB962C8B-B14F-4D97-AF65-F5344CB8AC3E}">
        <p14:creationId xmlns:p14="http://schemas.microsoft.com/office/powerpoint/2010/main" val="1493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477003" y="355591"/>
            <a:ext cx="7239000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LISA-PF </a:t>
            </a:r>
            <a:r>
              <a:rPr lang="it-IT" dirty="0" err="1" smtClean="0"/>
              <a:t>radiation</a:t>
            </a:r>
            <a:r>
              <a:rPr lang="it-IT" dirty="0" smtClean="0"/>
              <a:t> </a:t>
            </a:r>
            <a:r>
              <a:rPr lang="it-IT" dirty="0" err="1" smtClean="0"/>
              <a:t>monitors</a:t>
            </a:r>
            <a:endParaRPr lang="it-IT" dirty="0"/>
          </a:p>
        </p:txBody>
      </p:sp>
      <p:pic>
        <p:nvPicPr>
          <p:cNvPr id="5" name="Immagine 4" descr="rm-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83" y="1908695"/>
            <a:ext cx="3378200" cy="2725858"/>
          </a:xfrm>
          <a:prstGeom prst="rect">
            <a:avLst/>
          </a:prstGeom>
        </p:spPr>
      </p:pic>
      <p:pic>
        <p:nvPicPr>
          <p:cNvPr id="6" name="Immagine 5" descr="shiel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523" y="2052424"/>
            <a:ext cx="2438400" cy="24384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637523" y="4861777"/>
            <a:ext cx="299857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dirty="0" err="1" smtClean="0"/>
              <a:t>2</a:t>
            </a:r>
            <a:r>
              <a:rPr lang="it-IT" sz="2500" dirty="0" smtClean="0"/>
              <a:t> </a:t>
            </a:r>
            <a:r>
              <a:rPr lang="it-IT" sz="2500" dirty="0" err="1" smtClean="0"/>
              <a:t>silicon</a:t>
            </a:r>
            <a:r>
              <a:rPr lang="it-IT" sz="2500" dirty="0" smtClean="0"/>
              <a:t> </a:t>
            </a:r>
            <a:r>
              <a:rPr lang="it-IT" sz="2500" dirty="0" err="1" smtClean="0"/>
              <a:t>wafers</a:t>
            </a:r>
            <a:endParaRPr lang="it-IT" sz="2500" dirty="0" smtClean="0"/>
          </a:p>
          <a:p>
            <a:r>
              <a:rPr lang="it-IT" sz="2500" dirty="0" err="1" smtClean="0"/>
              <a:t>of</a:t>
            </a:r>
            <a:r>
              <a:rPr lang="it-IT" sz="2500" dirty="0" smtClean="0"/>
              <a:t> 1.4 </a:t>
            </a:r>
            <a:r>
              <a:rPr lang="it-IT" sz="2500" dirty="0" err="1" smtClean="0"/>
              <a:t>x</a:t>
            </a:r>
            <a:r>
              <a:rPr lang="it-IT" sz="2500" dirty="0" smtClean="0"/>
              <a:t> 1.05 cm</a:t>
            </a:r>
            <a:r>
              <a:rPr lang="it-IT" sz="2500" baseline="30000" dirty="0" smtClean="0"/>
              <a:t>2</a:t>
            </a:r>
            <a:r>
              <a:rPr lang="it-IT" sz="2500" dirty="0" smtClean="0"/>
              <a:t> area</a:t>
            </a:r>
          </a:p>
          <a:p>
            <a:r>
              <a:rPr lang="it-IT" sz="2500" dirty="0" err="1" smtClean="0"/>
              <a:t>placed</a:t>
            </a:r>
            <a:r>
              <a:rPr lang="it-IT" sz="2500" dirty="0" smtClean="0"/>
              <a:t> </a:t>
            </a:r>
            <a:r>
              <a:rPr lang="it-IT" sz="2500" dirty="0" err="1" smtClean="0"/>
              <a:t>2</a:t>
            </a:r>
            <a:r>
              <a:rPr lang="it-IT" sz="2500" dirty="0" smtClean="0"/>
              <a:t> cm </a:t>
            </a:r>
            <a:r>
              <a:rPr lang="it-IT" sz="2500" dirty="0" err="1" smtClean="0"/>
              <a:t>apart</a:t>
            </a:r>
            <a:r>
              <a:rPr lang="it-IT" sz="2500" dirty="0" smtClean="0"/>
              <a:t>.   </a:t>
            </a:r>
            <a:endParaRPr lang="it-IT" sz="2500" dirty="0"/>
          </a:p>
        </p:txBody>
      </p:sp>
    </p:spTree>
    <p:extLst>
      <p:ext uri="{BB962C8B-B14F-4D97-AF65-F5344CB8AC3E}">
        <p14:creationId xmlns:p14="http://schemas.microsoft.com/office/powerpoint/2010/main" val="29208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21199</TotalTime>
  <Words>913</Words>
  <Application>Microsoft Macintosh PowerPoint</Application>
  <PresentationFormat>On-screen Show (4:3)</PresentationFormat>
  <Paragraphs>146</Paragraphs>
  <Slides>15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Calibri</vt:lpstr>
      <vt:lpstr>Calibri Light</vt:lpstr>
      <vt:lpstr>ＭＳ Ｐゴシック</vt:lpstr>
      <vt:lpstr>Symbol</vt:lpstr>
      <vt:lpstr>Wingdings</vt:lpstr>
      <vt:lpstr>Wingdings 2</vt:lpstr>
      <vt:lpstr>Arial</vt:lpstr>
      <vt:lpstr>Office Theme</vt:lpstr>
      <vt:lpstr>Equazione</vt:lpstr>
      <vt:lpstr>Equation</vt:lpstr>
      <vt:lpstr>PowerPoint Presentation</vt:lpstr>
      <vt:lpstr>LISA Pathfinder: closes in 2017 after 14 years  </vt:lpstr>
      <vt:lpstr>LISA Pathfinder instrument</vt:lpstr>
      <vt:lpstr>LISA-PF FREE-FALLING TEST-MASSES</vt:lpstr>
      <vt:lpstr>LISA-PF Orbit</vt:lpstr>
      <vt:lpstr>LISA-PF ASD</vt:lpstr>
      <vt:lpstr>Work in Florence -  Test-mass charging study with Fluka</vt:lpstr>
      <vt:lpstr>         Test-mass charging</vt:lpstr>
      <vt:lpstr>LISA-PF radiation monitors</vt:lpstr>
      <vt:lpstr>BARTELS ROTATION 2496</vt:lpstr>
      <vt:lpstr>About gravitational wave detection</vt:lpstr>
      <vt:lpstr>LISA performance whith the LISA-PF acceleration noise </vt:lpstr>
      <vt:lpstr>Florence Activity - 2018</vt:lpstr>
      <vt:lpstr>PowerPoint Presentation</vt:lpstr>
      <vt:lpstr>FINANCIAL REQUESTS </vt:lpstr>
    </vt:vector>
  </TitlesOfParts>
  <Company>---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LISA-Pathfinder results</dc:title>
  <dc:creator>Catia Grimani</dc:creator>
  <cp:lastModifiedBy>Microsoft Office User</cp:lastModifiedBy>
  <cp:revision>126</cp:revision>
  <cp:lastPrinted>2017-07-07T07:42:12Z</cp:lastPrinted>
  <dcterms:created xsi:type="dcterms:W3CDTF">2017-07-04T12:56:52Z</dcterms:created>
  <dcterms:modified xsi:type="dcterms:W3CDTF">2017-07-08T23:17:40Z</dcterms:modified>
</cp:coreProperties>
</file>