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4" r:id="rId2"/>
    <p:sldId id="307" r:id="rId3"/>
    <p:sldId id="290" r:id="rId4"/>
    <p:sldId id="289" r:id="rId5"/>
    <p:sldId id="294" r:id="rId6"/>
    <p:sldId id="291" r:id="rId7"/>
    <p:sldId id="292" r:id="rId8"/>
    <p:sldId id="293" r:id="rId9"/>
    <p:sldId id="295" r:id="rId10"/>
    <p:sldId id="300" r:id="rId11"/>
    <p:sldId id="296" r:id="rId12"/>
    <p:sldId id="297" r:id="rId13"/>
    <p:sldId id="298" r:id="rId14"/>
    <p:sldId id="299" r:id="rId15"/>
    <p:sldId id="284" r:id="rId16"/>
    <p:sldId id="301" r:id="rId17"/>
    <p:sldId id="304" r:id="rId18"/>
    <p:sldId id="305" r:id="rId19"/>
    <p:sldId id="302" r:id="rId20"/>
    <p:sldId id="303" r:id="rId21"/>
    <p:sldId id="261" r:id="rId22"/>
    <p:sldId id="262" r:id="rId23"/>
    <p:sldId id="306" r:id="rId24"/>
  </p:sldIdLst>
  <p:sldSz cx="9144000" cy="6858000" type="screen4x3"/>
  <p:notesSz cx="6742113" cy="97520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1" autoAdjust="0"/>
    <p:restoredTop sz="94606" autoAdjust="0"/>
  </p:normalViewPr>
  <p:slideViewPr>
    <p:cSldViewPr>
      <p:cViewPr varScale="1">
        <p:scale>
          <a:sx n="81" d="100"/>
          <a:sy n="81" d="100"/>
        </p:scale>
        <p:origin x="7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25719" cy="4870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Arial" pitchFamily="34"/>
              <a:cs typeface="Arial" pitchFamily="34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16720" y="0"/>
            <a:ext cx="2925719" cy="4870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2D450406-DF5D-4798-AB78-DE6F42BA87BC}" type="datetimeFigureOut">
              <a:rPr lang="it-IT"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400"/>
              </a:pPr>
              <a:t>11/07/2017</a:t>
            </a:fld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Arial" pitchFamily="34"/>
              <a:cs typeface="Arial" pitchFamily="34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264960"/>
            <a:ext cx="2925719" cy="4870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Arial" pitchFamily="34"/>
              <a:cs typeface="Arial" pitchFamily="34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16720" y="9264960"/>
            <a:ext cx="2925719" cy="4870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CDAAEFD9-D81C-4778-B612-4C1F0A7B899F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400"/>
              </a:pPr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5917145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Move="1" noResize="1"/>
          </p:cNvSpPr>
          <p:nvPr/>
        </p:nvSpPr>
        <p:spPr>
          <a:xfrm>
            <a:off x="0" y="0"/>
            <a:ext cx="6742800" cy="97524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1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7" name="Figura a mano libera 6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10" name="Figura a mano libera 9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11" name="Figura a mano libera 10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12" name="Figura a mano libera 11"/>
          <p:cNvSpPr/>
          <p:nvPr/>
        </p:nvSpPr>
        <p:spPr>
          <a:xfrm>
            <a:off x="0" y="0"/>
            <a:ext cx="6742079" cy="975204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13" name="Figura a mano libera 12"/>
          <p:cNvSpPr/>
          <p:nvPr/>
        </p:nvSpPr>
        <p:spPr>
          <a:xfrm>
            <a:off x="349200" y="320760"/>
            <a:ext cx="6042240" cy="91105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14" name="Segnaposto note 13"/>
          <p:cNvSpPr txBox="1">
            <a:spLocks noGrp="1"/>
          </p:cNvSpPr>
          <p:nvPr>
            <p:ph type="body" sz="quarter" idx="3"/>
          </p:nvPr>
        </p:nvSpPr>
        <p:spPr>
          <a:xfrm>
            <a:off x="790200" y="4183199"/>
            <a:ext cx="4327560" cy="3945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  <p:sp>
        <p:nvSpPr>
          <p:cNvPr id="15" name="Segnaposto immagine diapositiva 14"/>
          <p:cNvSpPr>
            <a:spLocks noGrp="1" noRot="1" noChangeAspect="1"/>
          </p:cNvSpPr>
          <p:nvPr>
            <p:ph type="sldImg" idx="2"/>
          </p:nvPr>
        </p:nvSpPr>
        <p:spPr>
          <a:xfrm>
            <a:off x="767880" y="666360"/>
            <a:ext cx="4372200" cy="327527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6" name="Figura a mano libera 15"/>
          <p:cNvSpPr/>
          <p:nvPr/>
        </p:nvSpPr>
        <p:spPr>
          <a:xfrm>
            <a:off x="6480" y="8434440"/>
            <a:ext cx="802080" cy="27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0640" tIns="51120" rIns="80640" bIns="39600" anchor="ctr" anchorCtr="0" compatLnSpc="0">
            <a:spAutoFit/>
          </a:bodyPr>
          <a:lstStyle/>
          <a:p>
            <a:pPr marL="0" marR="0" lvl="0" indent="0" rtl="0" hangingPunct="1">
              <a:lnSpc>
                <a:spcPct val="93000"/>
              </a:lnSpc>
              <a:buNone/>
              <a:tabLst/>
            </a:pPr>
            <a:r>
              <a:rPr lang="en-GB" sz="1300">
                <a:solidFill>
                  <a:srgbClr val="000000"/>
                </a:solidFill>
                <a:latin typeface="Arial" pitchFamily="34"/>
                <a:ea typeface="Arial" pitchFamily="2"/>
                <a:cs typeface="Tahoma" pitchFamily="2"/>
              </a:rPr>
              <a:t>27/06/08</a:t>
            </a:r>
          </a:p>
        </p:txBody>
      </p:sp>
      <p:sp>
        <p:nvSpPr>
          <p:cNvPr id="17" name="Figura a mano libera 16"/>
          <p:cNvSpPr/>
          <p:nvPr/>
        </p:nvSpPr>
        <p:spPr>
          <a:xfrm>
            <a:off x="5304960" y="8434440"/>
            <a:ext cx="911880" cy="27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0640" tIns="51120" rIns="80640" bIns="39600" anchor="ctr" anchorCtr="0" compatLnSpc="0">
            <a:spAutoFit/>
          </a:bodyPr>
          <a:lstStyle/>
          <a:p>
            <a:pPr marL="0" marR="0" lvl="0" indent="0" algn="r" rtl="0" hangingPunct="1">
              <a:lnSpc>
                <a:spcPct val="93000"/>
              </a:lnSpc>
              <a:buNone/>
              <a:tabLst/>
            </a:pPr>
            <a:fld id="{20AAAB0A-C1EC-4534-89D4-D6A937E82300}" type="slidenum">
              <a:rPr/>
              <a:pPr marL="0" marR="0" lvl="0" indent="0" algn="r" rtl="0" hangingPunct="1">
                <a:lnSpc>
                  <a:spcPct val="93000"/>
                </a:lnSpc>
                <a:buNone/>
                <a:tabLst/>
              </a:pPr>
              <a:t>‹N›</a:t>
            </a:fld>
            <a:endParaRPr lang="en-GB" sz="1300">
              <a:solidFill>
                <a:srgbClr val="000000"/>
              </a:solidFill>
              <a:latin typeface="Arial" pitchFamily="34"/>
              <a:ea typeface="Arial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39181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1525" y="666750"/>
            <a:ext cx="4365625" cy="32750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770039" y="666720"/>
            <a:ext cx="4387680" cy="3290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90200" y="4183199"/>
            <a:ext cx="4329000" cy="39470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46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768240" y="666720"/>
            <a:ext cx="4388040" cy="3290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90200" y="4183199"/>
            <a:ext cx="4329000" cy="39470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770039" y="666720"/>
            <a:ext cx="4387680" cy="3290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Arial" pitchFamily="2"/>
              <a:cs typeface="Tahoma" pitchFamily="2"/>
            </a:endParaRPr>
          </a:p>
        </p:txBody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90200" y="4183199"/>
            <a:ext cx="4329000" cy="39470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6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56400" y="-358775"/>
            <a:ext cx="2192338" cy="57118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79388" y="-358775"/>
            <a:ext cx="6424612" cy="57118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756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998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686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82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4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388" y="836613"/>
            <a:ext cx="4308475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0263" y="836613"/>
            <a:ext cx="4308475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FEFE"/>
            </a:gs>
            <a:gs pos="100000">
              <a:srgbClr val="FFFFFF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620640"/>
            <a:ext cx="9140760" cy="139679"/>
            <a:chOff x="0" y="620640"/>
            <a:chExt cx="9140760" cy="139679"/>
          </a:xfrm>
        </p:grpSpPr>
        <p:sp>
          <p:nvSpPr>
            <p:cNvPr id="3" name="Figura a mano libera 2"/>
            <p:cNvSpPr/>
            <p:nvPr/>
          </p:nvSpPr>
          <p:spPr>
            <a:xfrm>
              <a:off x="0" y="620640"/>
              <a:ext cx="9140760" cy="68400"/>
            </a:xfrm>
            <a:custGeom>
              <a:avLst>
                <a:gd name="f0" fmla="val 46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005F5F"/>
                </a:gs>
                <a:gs pos="50000">
                  <a:srgbClr val="00C0C0"/>
                </a:gs>
                <a:gs pos="100000">
                  <a:srgbClr val="005F5F"/>
                </a:gs>
              </a:gsLst>
              <a:lin ang="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en-US" sz="2400">
                <a:latin typeface="Times New Roman" pitchFamily="18"/>
                <a:ea typeface="Arial" pitchFamily="2"/>
                <a:cs typeface="Tahoma" pitchFamily="2"/>
              </a:endParaRPr>
            </a:p>
          </p:txBody>
        </p:sp>
        <p:sp>
          <p:nvSpPr>
            <p:cNvPr id="4" name="Figura a mano libera 3"/>
            <p:cNvSpPr/>
            <p:nvPr/>
          </p:nvSpPr>
          <p:spPr>
            <a:xfrm>
              <a:off x="0" y="725399"/>
              <a:ext cx="9140760" cy="34920"/>
            </a:xfrm>
            <a:custGeom>
              <a:avLst>
                <a:gd name="f0" fmla="val 9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B100B1"/>
                </a:gs>
                <a:gs pos="50000">
                  <a:srgbClr val="FF00FF"/>
                </a:gs>
                <a:gs pos="100000">
                  <a:srgbClr val="B100B1"/>
                </a:gs>
              </a:gsLst>
              <a:lin ang="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en-US" sz="2400">
                <a:latin typeface="Times New Roman" pitchFamily="18"/>
                <a:ea typeface="Arial" pitchFamily="2"/>
                <a:cs typeface="Tahoma" pitchFamily="2"/>
              </a:endParaRPr>
            </a:p>
          </p:txBody>
        </p:sp>
      </p:grpSp>
      <p:graphicFrame>
        <p:nvGraphicFramePr>
          <p:cNvPr id="7" name="Oggetto 6"/>
          <p:cNvGraphicFramePr>
            <a:graphicFrameLocks noChangeAspect="1"/>
          </p:cNvGraphicFramePr>
          <p:nvPr/>
        </p:nvGraphicFramePr>
        <p:xfrm>
          <a:off x="0" y="0"/>
          <a:ext cx="12446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r:id="rId19" imgW="0" imgH="0" progId="">
                  <p:embed/>
                </p:oleObj>
              </mc:Choice>
              <mc:Fallback>
                <p:oleObj r:id="rId19" imgW="0" imgH="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446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titolo 8"/>
          <p:cNvSpPr txBox="1">
            <a:spLocks noGrp="1"/>
          </p:cNvSpPr>
          <p:nvPr>
            <p:ph type="title"/>
          </p:nvPr>
        </p:nvSpPr>
        <p:spPr>
          <a:xfrm>
            <a:off x="1692000" y="-358920"/>
            <a:ext cx="7111800" cy="124523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10" name="Segnaposto testo 9"/>
          <p:cNvSpPr txBox="1">
            <a:spLocks noGrp="1"/>
          </p:cNvSpPr>
          <p:nvPr>
            <p:ph type="body" idx="1"/>
          </p:nvPr>
        </p:nvSpPr>
        <p:spPr>
          <a:xfrm>
            <a:off x="179280" y="836640"/>
            <a:ext cx="8769600" cy="4516560"/>
          </a:xfrm>
          <a:prstGeom prst="rect">
            <a:avLst/>
          </a:prstGeom>
          <a:noFill/>
          <a:ln>
            <a:noFill/>
          </a:ln>
        </p:spPr>
        <p:txBody>
          <a:bodyPr vert="horz" lIns="0" tIns="2196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US" sz="21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11/07/2017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Virgo @ Firenze / Urbino</a:t>
            </a:r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73B38-D11A-5048-97EC-07E819C80FA1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hf hdr="0"/>
  <p:txStyles>
    <p:titleStyle>
      <a:lvl1pPr marL="0" marR="0" indent="0" algn="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US" sz="2800" b="1" i="0" u="none" strike="noStrike" baseline="0">
          <a:ln>
            <a:noFill/>
          </a:ln>
          <a:solidFill>
            <a:srgbClr val="006B61"/>
          </a:solidFill>
          <a:latin typeface="Book Antiqua" pitchFamily="18"/>
          <a:cs typeface="Arial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573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n-US" sz="2500" b="0" i="0" u="none" strike="noStrike" baseline="0">
          <a:ln>
            <a:noFill/>
          </a:ln>
          <a:solidFill>
            <a:srgbClr val="000000"/>
          </a:solidFill>
          <a:latin typeface="Times New Roman" pitchFamily="18"/>
          <a:cs typeface="Arial" pitchFamily="34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3200" dirty="0" smtClean="0">
                <a:latin typeface="Calibri"/>
                <a:cs typeface="Calibri"/>
              </a:rPr>
              <a:t>Virgo @ Firenze</a:t>
            </a:r>
            <a:endParaRPr lang="it-IT" sz="3200" dirty="0">
              <a:latin typeface="Calibri"/>
              <a:cs typeface="Calibri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2800" dirty="0" err="1" smtClean="0">
                <a:latin typeface="Calibri"/>
                <a:cs typeface="Calibri"/>
              </a:rPr>
              <a:t>CdS</a:t>
            </a:r>
            <a:r>
              <a:rPr lang="it-IT" sz="2800" dirty="0" smtClean="0">
                <a:latin typeface="Calibri"/>
                <a:cs typeface="Calibri"/>
              </a:rPr>
              <a:t> – Luglio 2017</a:t>
            </a:r>
          </a:p>
          <a:p>
            <a:r>
              <a:rPr lang="it-IT" sz="2800" dirty="0" smtClean="0">
                <a:latin typeface="Calibri"/>
                <a:cs typeface="Calibri"/>
              </a:rPr>
              <a:t>F. Martelli</a:t>
            </a:r>
          </a:p>
          <a:p>
            <a:endParaRPr lang="it-IT" sz="2800" dirty="0">
              <a:latin typeface="Calibri"/>
              <a:cs typeface="Calibri"/>
            </a:endParaRPr>
          </a:p>
          <a:p>
            <a:pPr algn="r"/>
            <a:r>
              <a:rPr lang="it-IT" sz="2000" dirty="0" smtClean="0">
                <a:latin typeface="Calibri"/>
                <a:cs typeface="Calibri"/>
              </a:rPr>
              <a:t>(in sostituzione di A. Viceré)</a:t>
            </a:r>
            <a:endParaRPr lang="it-IT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587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2010_04_27_26691_WE_instal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595"/>
            <a:ext cx="4283968" cy="644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73382"/>
            <a:ext cx="4211960" cy="64356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627784" y="6093296"/>
            <a:ext cx="164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Virgo+MS</a:t>
            </a:r>
            <a:r>
              <a:rPr lang="it-IT" b="1" dirty="0" smtClean="0">
                <a:solidFill>
                  <a:schemeClr val="bg1"/>
                </a:solidFill>
              </a:rPr>
              <a:t> NE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76056" y="6093296"/>
            <a:ext cx="94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AdV</a:t>
            </a:r>
            <a:r>
              <a:rPr lang="it-IT" b="1" dirty="0" smtClean="0">
                <a:solidFill>
                  <a:schemeClr val="bg1"/>
                </a:solidFill>
              </a:rPr>
              <a:t> NI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076056" y="47667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To F7 and </a:t>
            </a:r>
            <a:r>
              <a:rPr lang="it-IT" b="1" dirty="0" err="1" smtClean="0">
                <a:solidFill>
                  <a:schemeClr val="bg1"/>
                </a:solidFill>
              </a:rPr>
              <a:t>separating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roof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9" name="Connettore 2 8"/>
          <p:cNvCxnSpPr>
            <a:stCxn id="7" idx="0"/>
          </p:cNvCxnSpPr>
          <p:nvPr/>
        </p:nvCxnSpPr>
        <p:spPr>
          <a:xfrm flipV="1">
            <a:off x="6585444" y="116632"/>
            <a:ext cx="74788" cy="3600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444208" y="980728"/>
            <a:ext cx="194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Marionette coils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220072" y="4797152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Baffles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580112" y="2924944"/>
            <a:ext cx="243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RH &amp; CP </a:t>
            </a:r>
            <a:r>
              <a:rPr lang="it-IT" b="1" dirty="0" err="1" smtClean="0">
                <a:solidFill>
                  <a:schemeClr val="bg1"/>
                </a:solidFill>
              </a:rPr>
              <a:t>assemblies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23" name="Connettore 2 22"/>
          <p:cNvCxnSpPr>
            <a:stCxn id="22" idx="2"/>
          </p:cNvCxnSpPr>
          <p:nvPr/>
        </p:nvCxnSpPr>
        <p:spPr>
          <a:xfrm>
            <a:off x="6799331" y="3294276"/>
            <a:ext cx="220941" cy="13472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179512" y="404664"/>
            <a:ext cx="296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Separating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roof</a:t>
            </a:r>
            <a:r>
              <a:rPr lang="it-IT" b="1" dirty="0" smtClean="0">
                <a:solidFill>
                  <a:schemeClr val="bg1"/>
                </a:solidFill>
              </a:rPr>
              <a:t> with </a:t>
            </a:r>
            <a:r>
              <a:rPr lang="it-IT" b="1" dirty="0" err="1" smtClean="0">
                <a:solidFill>
                  <a:schemeClr val="bg1"/>
                </a:solidFill>
              </a:rPr>
              <a:t>pots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763688" y="4725144"/>
            <a:ext cx="151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Recoil</a:t>
            </a:r>
            <a:r>
              <a:rPr lang="it-IT" b="1" dirty="0" smtClean="0">
                <a:solidFill>
                  <a:schemeClr val="bg1"/>
                </a:solidFill>
              </a:rPr>
              <a:t> Mass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691680" y="2564904"/>
            <a:ext cx="144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Mirror</a:t>
            </a:r>
            <a:r>
              <a:rPr lang="it-IT" b="1" dirty="0" smtClean="0">
                <a:solidFill>
                  <a:schemeClr val="bg1"/>
                </a:solidFill>
              </a:rPr>
              <a:t> coils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563888" y="0"/>
            <a:ext cx="17876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Virgo+ vs </a:t>
            </a:r>
            <a:r>
              <a:rPr lang="it-IT" b="1" dirty="0" err="1" smtClean="0">
                <a:solidFill>
                  <a:srgbClr val="0000FF"/>
                </a:solidFill>
              </a:rPr>
              <a:t>AdV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920" y="3517415"/>
            <a:ext cx="892899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i="1" dirty="0" smtClean="0"/>
              <a:t>Perché in </a:t>
            </a:r>
            <a:r>
              <a:rPr lang="it-IT" b="1" i="1" dirty="0"/>
              <a:t>Virgo</a:t>
            </a:r>
            <a:r>
              <a:rPr lang="it-IT" b="1" i="1" dirty="0" smtClean="0"/>
              <a:t>+ non ci furono rotture? </a:t>
            </a:r>
            <a:r>
              <a:rPr lang="it-IT" dirty="0" smtClean="0"/>
              <a:t>Probabilmente per la differente configurazione geometrica, che includeva componenti che proteggevano le fibre dall’urto della polvere, in volo balistico dalle porte di ingresso.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70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314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258FC"/>
                </a:solidFill>
              </a:rPr>
              <a:t>Tanto</a:t>
            </a:r>
            <a:r>
              <a:rPr lang="en-US" sz="2800" b="1" dirty="0" smtClean="0">
                <a:solidFill>
                  <a:srgbClr val="0258FC"/>
                </a:solidFill>
              </a:rPr>
              <a:t> </a:t>
            </a:r>
            <a:r>
              <a:rPr lang="en-US" sz="2800" b="1" dirty="0" err="1" smtClean="0">
                <a:solidFill>
                  <a:srgbClr val="0258FC"/>
                </a:solidFill>
              </a:rPr>
              <a:t>lavoro</a:t>
            </a:r>
            <a:r>
              <a:rPr lang="en-US" sz="2800" b="1" dirty="0" smtClean="0">
                <a:solidFill>
                  <a:srgbClr val="0258FC"/>
                </a:solidFill>
              </a:rPr>
              <a:t> </a:t>
            </a:r>
            <a:r>
              <a:rPr lang="en-US" sz="2800" b="1" dirty="0" err="1" smtClean="0">
                <a:solidFill>
                  <a:srgbClr val="0258FC"/>
                </a:solidFill>
              </a:rPr>
              <a:t>sulle</a:t>
            </a:r>
            <a:r>
              <a:rPr lang="en-US" sz="2800" b="1" dirty="0" smtClean="0">
                <a:solidFill>
                  <a:srgbClr val="0258FC"/>
                </a:solidFill>
              </a:rPr>
              <a:t> </a:t>
            </a:r>
            <a:r>
              <a:rPr lang="en-US" sz="2800" b="1" dirty="0" err="1" smtClean="0">
                <a:solidFill>
                  <a:srgbClr val="0258FC"/>
                </a:solidFill>
              </a:rPr>
              <a:t>fibre</a:t>
            </a:r>
            <a:r>
              <a:rPr lang="en-US" sz="2800" b="1" dirty="0" smtClean="0">
                <a:solidFill>
                  <a:srgbClr val="0258FC"/>
                </a:solidFill>
              </a:rPr>
              <a:t>, ma non inutile</a:t>
            </a:r>
            <a:endParaRPr lang="en-US" sz="2800" b="1" dirty="0">
              <a:solidFill>
                <a:srgbClr val="0258F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163" y="98072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Implementati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numerosi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controlli</a:t>
            </a:r>
            <a:r>
              <a:rPr lang="en-US" sz="2000" b="1" i="1" dirty="0" smtClean="0"/>
              <a:t> in </a:t>
            </a:r>
            <a:r>
              <a:rPr lang="en-US" sz="2000" b="1" i="1" dirty="0" err="1" smtClean="0"/>
              <a:t>produzione</a:t>
            </a:r>
            <a:r>
              <a:rPr lang="en-US" sz="2000" b="1" i="1" dirty="0" smtClean="0"/>
              <a:t>, ad </a:t>
            </a:r>
            <a:r>
              <a:rPr lang="en-US" sz="2000" b="1" i="1" dirty="0" err="1" smtClean="0"/>
              <a:t>esempio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ora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una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videocamera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controlla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il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profilo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della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fibra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durante</a:t>
            </a:r>
            <a:r>
              <a:rPr lang="en-US" sz="2000" b="1" i="1" dirty="0" smtClean="0"/>
              <a:t> </a:t>
            </a:r>
            <a:r>
              <a:rPr lang="en-US" sz="2000" b="1" i="1" dirty="0" smtClean="0"/>
              <a:t>la </a:t>
            </a:r>
            <a:r>
              <a:rPr lang="en-US" sz="2000" b="1" i="1" dirty="0" err="1" smtClean="0"/>
              <a:t>saldatura</a:t>
            </a:r>
            <a:r>
              <a:rPr lang="en-US" sz="2000" b="1" i="1" dirty="0" smtClean="0"/>
              <a:t> </a:t>
            </a:r>
            <a:r>
              <a:rPr lang="en-US" sz="2000" b="1" i="1" dirty="0" smtClean="0"/>
              <a:t>e la </a:t>
            </a:r>
            <a:r>
              <a:rPr lang="en-US" sz="2000" b="1" i="1" dirty="0" err="1" smtClean="0"/>
              <a:t>produzione</a:t>
            </a:r>
            <a:endParaRPr lang="en-US" sz="20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16" y="1950740"/>
            <a:ext cx="4415904" cy="3448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375" y="4251078"/>
            <a:ext cx="6948264" cy="18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548" y="11663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Ogni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fibra</a:t>
            </a:r>
            <a:r>
              <a:rPr lang="en-US" sz="2000" b="1" dirty="0" smtClean="0">
                <a:solidFill>
                  <a:srgbClr val="002060"/>
                </a:solidFill>
              </a:rPr>
              <a:t> ore </a:t>
            </a:r>
            <a:r>
              <a:rPr lang="en-US" sz="2000" b="1" dirty="0" err="1" smtClean="0">
                <a:solidFill>
                  <a:srgbClr val="002060"/>
                </a:solidFill>
              </a:rPr>
              <a:t>viene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completamente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scansionata</a:t>
            </a:r>
            <a:r>
              <a:rPr lang="en-US" sz="2000" b="1" dirty="0" smtClean="0">
                <a:solidFill>
                  <a:srgbClr val="002060"/>
                </a:solidFill>
              </a:rPr>
              <a:t> e </a:t>
            </a:r>
            <a:r>
              <a:rPr lang="en-US" sz="2000" b="1" dirty="0" err="1" smtClean="0">
                <a:solidFill>
                  <a:srgbClr val="002060"/>
                </a:solidFill>
              </a:rPr>
              <a:t>studiata</a:t>
            </a:r>
            <a:r>
              <a:rPr lang="en-US" sz="2000" b="1" dirty="0" smtClean="0">
                <a:solidFill>
                  <a:srgbClr val="002060"/>
                </a:solidFill>
              </a:rPr>
              <a:t> in </a:t>
            </a:r>
            <a:r>
              <a:rPr lang="en-US" sz="2000" b="1" dirty="0" err="1" smtClean="0">
                <a:solidFill>
                  <a:srgbClr val="002060"/>
                </a:solidFill>
              </a:rPr>
              <a:t>ogni</a:t>
            </a:r>
            <a:r>
              <a:rPr lang="en-US" sz="2000" b="1" dirty="0" smtClean="0">
                <a:solidFill>
                  <a:srgbClr val="002060"/>
                </a:solidFill>
              </a:rPr>
              <a:t> parte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963"/>
            <a:ext cx="9144000" cy="3946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365104"/>
            <a:ext cx="3779912" cy="23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ST1_C001H001S0002_end0O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944" y="3101646"/>
            <a:ext cx="8352928" cy="30018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188640"/>
            <a:ext cx="763284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Una </a:t>
            </a:r>
            <a:r>
              <a:rPr lang="en-US" sz="2000" b="1" i="1" dirty="0" smtClean="0">
                <a:solidFill>
                  <a:srgbClr val="0258FC"/>
                </a:solidFill>
              </a:rPr>
              <a:t>Camera ad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alta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velocità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è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stata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acquistata</a:t>
            </a:r>
            <a:r>
              <a:rPr lang="en-US" sz="2000" b="1" i="1" dirty="0" smtClean="0">
                <a:solidFill>
                  <a:srgbClr val="0258FC"/>
                </a:solidFill>
              </a:rPr>
              <a:t> per le prove a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rottura</a:t>
            </a:r>
            <a:endParaRPr lang="en-US" sz="2000" b="1" i="1" dirty="0" smtClean="0">
              <a:solidFill>
                <a:srgbClr val="0258F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213285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Esempio</a:t>
            </a:r>
            <a:r>
              <a:rPr lang="en-US" dirty="0" smtClean="0"/>
              <a:t>: in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caso</a:t>
            </a:r>
            <a:r>
              <a:rPr lang="en-US" dirty="0" smtClean="0"/>
              <a:t> la </a:t>
            </a:r>
            <a:r>
              <a:rPr lang="en-US" dirty="0" err="1" smtClean="0"/>
              <a:t>rottura</a:t>
            </a:r>
            <a:r>
              <a:rPr lang="en-US" dirty="0" smtClean="0"/>
              <a:t> parte da </a:t>
            </a:r>
            <a:r>
              <a:rPr lang="en-US" dirty="0" err="1" smtClean="0"/>
              <a:t>un’ancora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9552" y="1101436"/>
            <a:ext cx="835292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Essenziale</a:t>
            </a:r>
            <a:r>
              <a:rPr lang="en-US" b="1" dirty="0" smtClean="0"/>
              <a:t> per </a:t>
            </a:r>
            <a:r>
              <a:rPr lang="en-US" b="1" dirty="0" err="1" smtClean="0"/>
              <a:t>capire</a:t>
            </a:r>
            <a:r>
              <a:rPr lang="en-US" b="1" dirty="0" smtClean="0"/>
              <a:t> se la </a:t>
            </a:r>
            <a:r>
              <a:rPr lang="en-US" b="1" dirty="0" err="1" smtClean="0"/>
              <a:t>rottura</a:t>
            </a:r>
            <a:r>
              <a:rPr lang="en-US" b="1" dirty="0" smtClean="0"/>
              <a:t> di </a:t>
            </a:r>
            <a:r>
              <a:rPr lang="en-US" b="1" dirty="0" err="1" smtClean="0"/>
              <a:t>una</a:t>
            </a:r>
            <a:r>
              <a:rPr lang="en-US" b="1" dirty="0" smtClean="0"/>
              <a:t> </a:t>
            </a:r>
            <a:r>
              <a:rPr lang="en-US" b="1" dirty="0" err="1" smtClean="0"/>
              <a:t>fibra</a:t>
            </a:r>
            <a:r>
              <a:rPr lang="en-US" b="1" dirty="0" smtClean="0"/>
              <a:t> </a:t>
            </a:r>
            <a:r>
              <a:rPr lang="en-US" b="1" dirty="0" err="1" smtClean="0"/>
              <a:t>durante</a:t>
            </a:r>
            <a:r>
              <a:rPr lang="en-US" b="1" dirty="0" smtClean="0"/>
              <a:t> </a:t>
            </a:r>
            <a:r>
              <a:rPr lang="en-US" b="1" dirty="0" err="1" smtClean="0"/>
              <a:t>una</a:t>
            </a:r>
            <a:r>
              <a:rPr lang="en-US" b="1" dirty="0" smtClean="0"/>
              <a:t> </a:t>
            </a:r>
            <a:r>
              <a:rPr lang="en-US" b="1" dirty="0" err="1" smtClean="0"/>
              <a:t>prova</a:t>
            </a:r>
            <a:r>
              <a:rPr lang="en-US" b="1" dirty="0" smtClean="0"/>
              <a:t> </a:t>
            </a:r>
            <a:r>
              <a:rPr lang="en-US" b="1" dirty="0" err="1" smtClean="0"/>
              <a:t>è</a:t>
            </a:r>
            <a:r>
              <a:rPr lang="en-US" b="1" dirty="0" smtClean="0"/>
              <a:t> </a:t>
            </a:r>
            <a:r>
              <a:rPr lang="en-US" b="1" dirty="0" err="1" smtClean="0"/>
              <a:t>dovuta</a:t>
            </a:r>
            <a:r>
              <a:rPr lang="en-US" b="1" dirty="0" smtClean="0"/>
              <a:t> </a:t>
            </a:r>
            <a:r>
              <a:rPr lang="en-US" b="1" dirty="0" err="1" smtClean="0"/>
              <a:t>alla</a:t>
            </a:r>
            <a:r>
              <a:rPr lang="en-US" b="1" dirty="0" smtClean="0"/>
              <a:t> </a:t>
            </a:r>
            <a:r>
              <a:rPr lang="en-US" b="1" dirty="0" err="1" smtClean="0"/>
              <a:t>fibra</a:t>
            </a:r>
            <a:r>
              <a:rPr lang="en-US" b="1" dirty="0" smtClean="0"/>
              <a:t>, </a:t>
            </a:r>
            <a:r>
              <a:rPr lang="en-US" b="1" dirty="0" err="1" smtClean="0"/>
              <a:t>all’ancora</a:t>
            </a:r>
            <a:r>
              <a:rPr lang="en-US" b="1" dirty="0" smtClean="0"/>
              <a:t> o </a:t>
            </a:r>
            <a:r>
              <a:rPr lang="en-US" b="1" dirty="0" err="1" smtClean="0"/>
              <a:t>alla</a:t>
            </a:r>
            <a:r>
              <a:rPr lang="en-US" b="1" dirty="0" smtClean="0"/>
              <a:t> </a:t>
            </a:r>
            <a:r>
              <a:rPr lang="en-US" b="1" dirty="0" err="1" smtClean="0"/>
              <a:t>saldatura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491880" y="2636912"/>
            <a:ext cx="4536504" cy="2088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4_C001H001S0002_Fr2iG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96" y="1816555"/>
            <a:ext cx="8560796" cy="3076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0066" y="476672"/>
            <a:ext cx="535418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s-IS" sz="2400" dirty="0" smtClean="0"/>
              <a:t>…</a:t>
            </a:r>
            <a:r>
              <a:rPr lang="it-IT" sz="2400" dirty="0" smtClean="0"/>
              <a:t>mentre qui parte dalla fibra,</a:t>
            </a:r>
            <a:r>
              <a:rPr lang="en-US" sz="2400" dirty="0" smtClean="0"/>
              <a:t> </a:t>
            </a:r>
            <a:r>
              <a:rPr lang="en-US" sz="2400" b="1" u="sng" dirty="0" err="1" smtClean="0"/>
              <a:t>dopo</a:t>
            </a:r>
            <a:r>
              <a:rPr lang="en-US" sz="2400" b="1" u="sng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è</a:t>
            </a:r>
            <a:r>
              <a:rPr lang="en-US" sz="2400" dirty="0" smtClean="0"/>
              <a:t> </a:t>
            </a:r>
            <a:r>
              <a:rPr lang="en-US" sz="2400" dirty="0" err="1" smtClean="0"/>
              <a:t>stata</a:t>
            </a:r>
            <a:r>
              <a:rPr lang="en-US" sz="2400" dirty="0" smtClean="0"/>
              <a:t> toccata (</a:t>
            </a:r>
            <a:r>
              <a:rPr lang="en-US" sz="2400" dirty="0" err="1" smtClean="0"/>
              <a:t>simulando</a:t>
            </a:r>
            <a:r>
              <a:rPr lang="en-US" sz="2400" dirty="0" smtClean="0"/>
              <a:t> un </a:t>
            </a:r>
            <a:r>
              <a:rPr lang="en-US" sz="2400" dirty="0" err="1" smtClean="0"/>
              <a:t>urto</a:t>
            </a:r>
            <a:r>
              <a:rPr lang="en-US" sz="2400" dirty="0" smtClean="0"/>
              <a:t> con la </a:t>
            </a:r>
            <a:r>
              <a:rPr lang="en-US" sz="2400" dirty="0" err="1" smtClean="0"/>
              <a:t>polvere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23928" y="1677001"/>
            <a:ext cx="864096" cy="165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644008" y="3334041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alibri"/>
                <a:cs typeface="Calibri"/>
              </a:rPr>
              <a:t>Anche O2 è finora un successo </a:t>
            </a:r>
            <a:r>
              <a:rPr lang="mr-IN" dirty="0" smtClean="0">
                <a:latin typeface="Calibri"/>
                <a:cs typeface="Calibri"/>
              </a:rPr>
              <a:t>…</a:t>
            </a:r>
            <a:r>
              <a:rPr lang="it-IT" dirty="0" smtClean="0">
                <a:latin typeface="Calibri"/>
                <a:cs typeface="Calibri"/>
              </a:rPr>
              <a:t> </a:t>
            </a:r>
            <a:endParaRPr lang="it-IT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7504" y="6233421"/>
            <a:ext cx="8856984" cy="648072"/>
          </a:xfrm>
          <a:prstGeom prst="rect">
            <a:avLst/>
          </a:prstGeom>
          <a:noFill/>
          <a:ln>
            <a:noFill/>
          </a:ln>
        </p:spPr>
        <p:txBody>
          <a:bodyPr vert="horz" lIns="0" tIns="2196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US" sz="21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O2 </a:t>
            </a:r>
            <a:r>
              <a:rPr lang="en-US" dirty="0" err="1" smtClean="0">
                <a:latin typeface="Calibri"/>
                <a:cs typeface="Calibri"/>
              </a:rPr>
              <a:t>termina</a:t>
            </a:r>
            <a:r>
              <a:rPr lang="en-US" dirty="0" smtClean="0">
                <a:latin typeface="Calibri"/>
                <a:cs typeface="Calibri"/>
              </a:rPr>
              <a:t> a fine </a:t>
            </a:r>
            <a:r>
              <a:rPr lang="en-US" dirty="0" err="1" smtClean="0">
                <a:latin typeface="Calibri"/>
                <a:cs typeface="Calibri"/>
              </a:rPr>
              <a:t>agosto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alibri"/>
                <a:cs typeface="Calibri"/>
              </a:rPr>
              <a:t>AdV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dovrebbe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partecipare</a:t>
            </a:r>
            <a:r>
              <a:rPr lang="en-US" dirty="0" smtClean="0">
                <a:latin typeface="Calibri"/>
                <a:cs typeface="Calibri"/>
              </a:rPr>
              <a:t> a fine </a:t>
            </a:r>
            <a:r>
              <a:rPr lang="en-US" dirty="0" err="1" smtClean="0">
                <a:latin typeface="Calibri"/>
                <a:cs typeface="Calibri"/>
              </a:rPr>
              <a:t>luglio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85609"/>
            <a:ext cx="7884368" cy="54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4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 </a:t>
            </a:r>
            <a:r>
              <a:rPr lang="en-GB" dirty="0" err="1" smtClean="0"/>
              <a:t>AdV</a:t>
            </a:r>
            <a:r>
              <a:rPr lang="en-GB" dirty="0" smtClean="0"/>
              <a:t> a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punto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3965"/>
            <a:ext cx="7200800" cy="483599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192" y="5736474"/>
            <a:ext cx="8856984" cy="860877"/>
          </a:xfrm>
          <a:prstGeom prst="rect">
            <a:avLst/>
          </a:prstGeom>
          <a:noFill/>
          <a:ln>
            <a:noFill/>
          </a:ln>
        </p:spPr>
        <p:txBody>
          <a:bodyPr vert="horz" lIns="0" tIns="2196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US" sz="21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AdV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aggancia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stabilmente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progresso</a:t>
            </a:r>
            <a:r>
              <a:rPr lang="en-US" dirty="0" smtClean="0">
                <a:latin typeface="Calibri"/>
                <a:cs typeface="Calibri"/>
              </a:rPr>
              <a:t> molto </a:t>
            </a:r>
            <a:r>
              <a:rPr lang="en-US" dirty="0" err="1" smtClean="0">
                <a:latin typeface="Calibri"/>
                <a:cs typeface="Calibri"/>
              </a:rPr>
              <a:t>rapido</a:t>
            </a:r>
            <a:r>
              <a:rPr lang="en-US" dirty="0" smtClean="0">
                <a:latin typeface="Calibri"/>
                <a:cs typeface="Calibri"/>
              </a:rPr>
              <a:t>!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Siamo</a:t>
            </a:r>
            <a:r>
              <a:rPr lang="en-US" dirty="0" smtClean="0">
                <a:latin typeface="Calibri"/>
                <a:cs typeface="Calibri"/>
              </a:rPr>
              <a:t> a </a:t>
            </a:r>
            <a:r>
              <a:rPr lang="en-US" dirty="0" err="1" smtClean="0">
                <a:latin typeface="Calibri"/>
                <a:cs typeface="Calibri"/>
              </a:rPr>
              <a:t>metà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della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sensibilità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necessaria</a:t>
            </a:r>
            <a:r>
              <a:rPr lang="en-US" dirty="0" smtClean="0">
                <a:latin typeface="Calibri"/>
                <a:cs typeface="Calibri"/>
              </a:rPr>
              <a:t> per </a:t>
            </a:r>
            <a:r>
              <a:rPr lang="en-US" dirty="0" err="1" smtClean="0">
                <a:latin typeface="Calibri"/>
                <a:cs typeface="Calibri"/>
              </a:rPr>
              <a:t>entrare</a:t>
            </a:r>
            <a:r>
              <a:rPr lang="en-US" dirty="0" smtClean="0">
                <a:latin typeface="Calibri"/>
                <a:cs typeface="Calibri"/>
              </a:rPr>
              <a:t> in run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8749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65894"/>
            <a:ext cx="7886700" cy="554794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err="1" smtClean="0"/>
              <a:t>Analisi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err="1" smtClean="0"/>
              <a:t>ricerca</a:t>
            </a:r>
            <a:r>
              <a:rPr lang="en-GB" dirty="0" smtClean="0"/>
              <a:t> di </a:t>
            </a:r>
            <a:r>
              <a:rPr lang="en-GB" dirty="0" err="1" smtClean="0"/>
              <a:t>segnali</a:t>
            </a:r>
            <a:r>
              <a:rPr lang="en-GB" dirty="0" smtClean="0"/>
              <a:t> da </a:t>
            </a:r>
            <a:r>
              <a:rPr lang="en-GB" dirty="0" err="1" smtClean="0"/>
              <a:t>coalescenza</a:t>
            </a:r>
            <a:r>
              <a:rPr lang="en-GB" dirty="0" smtClean="0"/>
              <a:t> di </a:t>
            </a:r>
            <a:r>
              <a:rPr lang="en-GB" dirty="0" err="1" smtClean="0"/>
              <a:t>oggetti</a:t>
            </a:r>
            <a:r>
              <a:rPr lang="en-GB" dirty="0" smtClean="0"/>
              <a:t> </a:t>
            </a:r>
            <a:r>
              <a:rPr lang="en-GB" dirty="0" err="1" smtClean="0"/>
              <a:t>compatti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4176464" cy="275617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/>
              <a:t>Ricerca</a:t>
            </a:r>
            <a:r>
              <a:rPr lang="en-GB" sz="2000" dirty="0" smtClean="0"/>
              <a:t> on-line </a:t>
            </a:r>
            <a:r>
              <a:rPr lang="en-GB" sz="2000" dirty="0" err="1" smtClean="0"/>
              <a:t>dei</a:t>
            </a:r>
            <a:r>
              <a:rPr lang="en-GB" sz="2000" dirty="0" smtClean="0"/>
              <a:t> </a:t>
            </a:r>
            <a:r>
              <a:rPr lang="en-GB" sz="2000" dirty="0" err="1" smtClean="0"/>
              <a:t>segnali</a:t>
            </a:r>
            <a:r>
              <a:rPr lang="en-GB" sz="2000" dirty="0" smtClean="0"/>
              <a:t> </a:t>
            </a:r>
            <a:r>
              <a:rPr lang="en-GB" sz="2000" dirty="0" err="1" smtClean="0"/>
              <a:t>gravitazionali</a:t>
            </a:r>
            <a:r>
              <a:rPr lang="en-GB" sz="2000" dirty="0" smtClean="0"/>
              <a:t> con MBTA (</a:t>
            </a:r>
            <a:r>
              <a:rPr lang="en-GB" sz="2000" dirty="0"/>
              <a:t>V</a:t>
            </a:r>
            <a:r>
              <a:rPr lang="en-GB" sz="2000" dirty="0" smtClean="0"/>
              <a:t>irgo)</a:t>
            </a:r>
          </a:p>
          <a:p>
            <a:pPr marL="742860" lvl="1" indent="-342900">
              <a:buFont typeface="Arial" panose="020B0604020202020204" pitchFamily="34" charset="0"/>
              <a:buChar char="•"/>
            </a:pPr>
            <a:r>
              <a:rPr lang="en-GB" sz="1600" b="0" dirty="0" err="1" smtClean="0"/>
              <a:t>organizzazione</a:t>
            </a:r>
            <a:r>
              <a:rPr lang="en-GB" sz="1600" b="0" dirty="0" smtClean="0"/>
              <a:t> di shift, </a:t>
            </a:r>
          </a:p>
          <a:p>
            <a:pPr marL="742860" lvl="1" indent="-342900">
              <a:buFont typeface="Arial" panose="020B0604020202020204" pitchFamily="34" charset="0"/>
              <a:buChar char="•"/>
            </a:pPr>
            <a:r>
              <a:rPr lang="en-GB" sz="1600" b="0" dirty="0" err="1" smtClean="0"/>
              <a:t>followup</a:t>
            </a:r>
            <a:r>
              <a:rPr lang="en-GB" sz="1600" b="0" dirty="0" smtClean="0"/>
              <a:t> di triggers </a:t>
            </a:r>
            <a:r>
              <a:rPr lang="en-GB" sz="1600" b="0" dirty="0" err="1" smtClean="0"/>
              <a:t>interessanti</a:t>
            </a:r>
            <a:endParaRPr lang="en-GB" sz="1600" b="0" dirty="0" smtClean="0"/>
          </a:p>
          <a:p>
            <a:pPr marL="742860" lvl="1" indent="-342900">
              <a:buFont typeface="Arial" panose="020B0604020202020204" pitchFamily="34" charset="0"/>
              <a:buChar char="•"/>
            </a:pPr>
            <a:endParaRPr lang="en-GB" sz="1600" b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pic>
        <p:nvPicPr>
          <p:cNvPr id="9" name="Immagine 8" descr="Ritaglio schermat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994706" cy="5119069"/>
          </a:xfrm>
          <a:prstGeom prst="rect">
            <a:avLst/>
          </a:prstGeom>
        </p:spPr>
      </p:pic>
      <p:pic>
        <p:nvPicPr>
          <p:cNvPr id="11" name="Immagine 10" descr="Ritaglio schermat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4176464" cy="30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98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4797151"/>
            <a:ext cx="7886700" cy="17054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/>
              <a:t>Sviluppo</a:t>
            </a:r>
            <a:r>
              <a:rPr lang="en-GB" sz="2000" dirty="0" smtClean="0"/>
              <a:t> </a:t>
            </a:r>
            <a:r>
              <a:rPr lang="en-GB" sz="2000" dirty="0" err="1" smtClean="0"/>
              <a:t>della</a:t>
            </a:r>
            <a:r>
              <a:rPr lang="en-GB" sz="2000" dirty="0" smtClean="0"/>
              <a:t> pipeline di Virgo: “Multi Band Template Analysis” per la </a:t>
            </a:r>
            <a:r>
              <a:rPr lang="en-GB" sz="2000" dirty="0" err="1" smtClean="0"/>
              <a:t>ricerca</a:t>
            </a:r>
            <a:r>
              <a:rPr lang="en-GB" sz="2000" dirty="0" smtClean="0"/>
              <a:t> on-line di </a:t>
            </a:r>
            <a:r>
              <a:rPr lang="en-GB" sz="2000" dirty="0" err="1" smtClean="0"/>
              <a:t>eventi</a:t>
            </a:r>
            <a:r>
              <a:rPr lang="en-GB" sz="2000" dirty="0" smtClean="0"/>
              <a:t> da </a:t>
            </a:r>
            <a:r>
              <a:rPr lang="en-GB" sz="2000" dirty="0" err="1" smtClean="0"/>
              <a:t>binarie</a:t>
            </a:r>
            <a:endParaRPr lang="en-GB" sz="2000" dirty="0" smtClean="0"/>
          </a:p>
          <a:p>
            <a:pPr marL="742860" lvl="1" indent="-342900">
              <a:buFont typeface="Arial" panose="020B0604020202020204" pitchFamily="34" charset="0"/>
              <a:buChar char="•"/>
            </a:pPr>
            <a:r>
              <a:rPr lang="en-GB" sz="1600" b="0" dirty="0" err="1"/>
              <a:t>A</a:t>
            </a:r>
            <a:r>
              <a:rPr lang="en-GB" sz="1600" b="0" dirty="0" err="1" smtClean="0"/>
              <a:t>llargamento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della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regione</a:t>
            </a:r>
            <a:r>
              <a:rPr lang="en-GB" sz="1600" b="0" dirty="0" smtClean="0"/>
              <a:t> di masse, </a:t>
            </a:r>
            <a:r>
              <a:rPr lang="en-GB" sz="1600" b="0" dirty="0" err="1" smtClean="0"/>
              <a:t>che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copre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ora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anche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i</a:t>
            </a:r>
            <a:r>
              <a:rPr lang="en-GB" sz="1600" b="0" dirty="0" smtClean="0"/>
              <a:t> black holes binary</a:t>
            </a:r>
          </a:p>
          <a:p>
            <a:pPr marL="742860" lvl="1" indent="-342900">
              <a:buFont typeface="Arial" panose="020B0604020202020204" pitchFamily="34" charset="0"/>
              <a:buChar char="•"/>
            </a:pPr>
            <a:r>
              <a:rPr lang="en-GB" sz="1600" b="0" dirty="0" err="1" smtClean="0"/>
              <a:t>Nuovi</a:t>
            </a:r>
            <a:r>
              <a:rPr lang="en-GB" sz="1600" b="0" dirty="0" smtClean="0"/>
              <a:t> veto per </a:t>
            </a:r>
            <a:r>
              <a:rPr lang="en-GB" sz="1600" b="0" dirty="0" err="1" smtClean="0"/>
              <a:t>controllare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i</a:t>
            </a:r>
            <a:r>
              <a:rPr lang="en-GB" sz="1600" b="0" dirty="0" smtClean="0"/>
              <a:t> glitches e </a:t>
            </a:r>
            <a:r>
              <a:rPr lang="en-GB" sz="1600" b="0" dirty="0" err="1" smtClean="0"/>
              <a:t>migliorare</a:t>
            </a:r>
            <a:r>
              <a:rPr lang="en-GB" sz="1600" b="0" dirty="0" smtClean="0"/>
              <a:t> la </a:t>
            </a:r>
            <a:r>
              <a:rPr lang="en-GB" sz="1600" b="0" dirty="0" err="1" smtClean="0"/>
              <a:t>stima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della</a:t>
            </a:r>
            <a:r>
              <a:rPr lang="en-GB" sz="1600" b="0" dirty="0" smtClean="0"/>
              <a:t> FAP </a:t>
            </a:r>
            <a:r>
              <a:rPr lang="en-GB" sz="1600" b="0" dirty="0" err="1" smtClean="0"/>
              <a:t>degi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candidati</a:t>
            </a:r>
            <a:endParaRPr lang="en-GB" sz="1600" b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67" y="917598"/>
            <a:ext cx="4728641" cy="3741601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043608" y="65894"/>
            <a:ext cx="7886700" cy="554794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err="1" smtClean="0"/>
              <a:t>Analisi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err="1" smtClean="0"/>
              <a:t>ricerca</a:t>
            </a:r>
            <a:r>
              <a:rPr lang="en-GB" dirty="0" smtClean="0"/>
              <a:t> di </a:t>
            </a:r>
            <a:r>
              <a:rPr lang="en-GB" dirty="0" err="1" smtClean="0"/>
              <a:t>segnali</a:t>
            </a:r>
            <a:r>
              <a:rPr lang="en-GB" dirty="0" smtClean="0"/>
              <a:t> da </a:t>
            </a:r>
            <a:r>
              <a:rPr lang="en-GB" dirty="0" err="1" smtClean="0"/>
              <a:t>coalescenza</a:t>
            </a:r>
            <a:r>
              <a:rPr lang="en-GB" dirty="0" smtClean="0"/>
              <a:t> di </a:t>
            </a:r>
            <a:r>
              <a:rPr lang="en-GB" dirty="0" err="1" smtClean="0"/>
              <a:t>oggetti</a:t>
            </a:r>
            <a:r>
              <a:rPr lang="en-GB" dirty="0" smtClean="0"/>
              <a:t> </a:t>
            </a:r>
            <a:r>
              <a:rPr lang="en-GB" dirty="0" err="1" smtClean="0"/>
              <a:t>compatti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926775"/>
            <a:ext cx="3343042" cy="35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1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941168"/>
            <a:ext cx="7886700" cy="108012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/>
              <a:t>Inclusione</a:t>
            </a:r>
            <a:r>
              <a:rPr lang="en-GB" sz="2000" dirty="0" smtClean="0"/>
              <a:t> </a:t>
            </a:r>
            <a:r>
              <a:rPr lang="en-GB" sz="2000" dirty="0" err="1"/>
              <a:t>nell’analisi</a:t>
            </a:r>
            <a:r>
              <a:rPr lang="en-GB" sz="2000" dirty="0"/>
              <a:t> di </a:t>
            </a:r>
            <a:r>
              <a:rPr lang="en-GB" sz="2000" dirty="0" err="1"/>
              <a:t>tre</a:t>
            </a:r>
            <a:r>
              <a:rPr lang="en-GB" sz="2000" dirty="0"/>
              <a:t> </a:t>
            </a:r>
            <a:r>
              <a:rPr lang="en-GB" sz="2000" dirty="0" err="1" smtClean="0"/>
              <a:t>rivelatori</a:t>
            </a:r>
            <a:r>
              <a:rPr lang="en-GB" sz="2000" dirty="0" smtClean="0"/>
              <a:t> (H1, L1 and Virgo)</a:t>
            </a:r>
            <a:endParaRPr lang="en-GB" sz="2000" dirty="0"/>
          </a:p>
          <a:p>
            <a:pPr marL="742860" lvl="1" indent="-342900">
              <a:buFont typeface="Arial" panose="020B0604020202020204" pitchFamily="34" charset="0"/>
              <a:buChar char="•"/>
            </a:pPr>
            <a:r>
              <a:rPr lang="en-GB" sz="2000" b="0" dirty="0" err="1">
                <a:sym typeface="Wingdings"/>
              </a:rPr>
              <a:t>migliore</a:t>
            </a:r>
            <a:r>
              <a:rPr lang="en-GB" sz="2000" b="0" dirty="0">
                <a:sym typeface="Wingdings"/>
              </a:rPr>
              <a:t> </a:t>
            </a:r>
            <a:r>
              <a:rPr lang="en-GB" sz="2000" b="0" dirty="0" err="1">
                <a:sym typeface="Wingdings"/>
              </a:rPr>
              <a:t>identificazione</a:t>
            </a:r>
            <a:r>
              <a:rPr lang="en-GB" sz="2000" b="0" dirty="0">
                <a:sym typeface="Wingdings"/>
              </a:rPr>
              <a:t> </a:t>
            </a:r>
            <a:r>
              <a:rPr lang="en-GB" sz="2000" b="0" dirty="0" err="1">
                <a:sym typeface="Wingdings"/>
              </a:rPr>
              <a:t>dell’evento</a:t>
            </a:r>
            <a:r>
              <a:rPr lang="en-GB" sz="2000" b="0" dirty="0">
                <a:sym typeface="Wingdings"/>
              </a:rPr>
              <a:t> </a:t>
            </a:r>
          </a:p>
          <a:p>
            <a:pPr marL="742860" lvl="1" indent="-342900">
              <a:buFont typeface="Arial" panose="020B0604020202020204" pitchFamily="34" charset="0"/>
              <a:buChar char="•"/>
            </a:pPr>
            <a:r>
              <a:rPr lang="en-GB" sz="2000" b="0" dirty="0" err="1">
                <a:sym typeface="Wingdings"/>
              </a:rPr>
              <a:t>migliore</a:t>
            </a:r>
            <a:r>
              <a:rPr lang="en-GB" sz="2000" b="0" dirty="0">
                <a:sym typeface="Wingdings"/>
              </a:rPr>
              <a:t> </a:t>
            </a:r>
            <a:r>
              <a:rPr lang="en-GB" sz="2000" b="0" dirty="0" err="1">
                <a:sym typeface="Wingdings"/>
              </a:rPr>
              <a:t>localizzazione</a:t>
            </a:r>
            <a:endParaRPr lang="en-GB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043608" y="65894"/>
            <a:ext cx="7886700" cy="554794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err="1" smtClean="0"/>
              <a:t>Analisi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err="1" smtClean="0"/>
              <a:t>ricerca</a:t>
            </a:r>
            <a:r>
              <a:rPr lang="en-GB" dirty="0" smtClean="0"/>
              <a:t> di </a:t>
            </a:r>
            <a:r>
              <a:rPr lang="en-GB" dirty="0" err="1" smtClean="0"/>
              <a:t>segnali</a:t>
            </a:r>
            <a:r>
              <a:rPr lang="en-GB" dirty="0" smtClean="0"/>
              <a:t> da </a:t>
            </a:r>
            <a:r>
              <a:rPr lang="en-GB" dirty="0" err="1" smtClean="0"/>
              <a:t>coalescenza</a:t>
            </a:r>
            <a:r>
              <a:rPr lang="en-GB" dirty="0" smtClean="0"/>
              <a:t> di </a:t>
            </a:r>
            <a:r>
              <a:rPr lang="en-GB" dirty="0" err="1" smtClean="0"/>
              <a:t>oggetti</a:t>
            </a:r>
            <a:r>
              <a:rPr lang="en-GB" dirty="0" smtClean="0"/>
              <a:t> </a:t>
            </a:r>
            <a:r>
              <a:rPr lang="en-GB" dirty="0" err="1" smtClean="0"/>
              <a:t>compatti</a:t>
            </a:r>
            <a:endParaRPr lang="en-GB" dirty="0"/>
          </a:p>
        </p:txBody>
      </p:sp>
      <p:pic>
        <p:nvPicPr>
          <p:cNvPr id="11" name="Immagine 10" descr="Ritaglio schermat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491426" cy="26140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47" y="1391017"/>
            <a:ext cx="3965449" cy="2974087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3923928" y="2924944"/>
            <a:ext cx="1368152" cy="1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143394" y="252365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+ Virgo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6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0320" y="-14014"/>
            <a:ext cx="6464048" cy="691576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Calibri"/>
                <a:cs typeface="Calibri"/>
              </a:rPr>
              <a:t>Incubo delle </a:t>
            </a:r>
            <a:r>
              <a:rPr lang="it-IT" dirty="0" smtClean="0">
                <a:solidFill>
                  <a:schemeClr val="tx1"/>
                </a:solidFill>
                <a:latin typeface="Calibri"/>
                <a:cs typeface="Calibri"/>
              </a:rPr>
              <a:t>monolitiche</a:t>
            </a:r>
            <a:endParaRPr lang="it-IT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5445224"/>
            <a:ext cx="8229600" cy="936104"/>
          </a:xfrm>
          <a:prstGeom prst="rect">
            <a:avLst/>
          </a:prstGeom>
          <a:noFill/>
          <a:ln>
            <a:noFill/>
          </a:ln>
        </p:spPr>
        <p:txBody>
          <a:bodyPr vert="horz" lIns="0" tIns="2196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US" sz="21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Due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sospensioni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monolitiche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sono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rotte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negli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ultimi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giorni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Ultime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di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una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lunga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serie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di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rotture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non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spiegate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Continua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il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commissioning con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sospensioni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metalliche</a:t>
            </a:r>
            <a:endParaRPr lang="en-US" b="1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988349" cy="503019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20468251">
            <a:off x="4001308" y="2147451"/>
            <a:ext cx="24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Failed on June 25 (2016)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0468251">
            <a:off x="2669289" y="1318394"/>
            <a:ext cx="24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Failed on June 29 (2016)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 rot="19426159">
            <a:off x="1390659" y="3226677"/>
            <a:ext cx="6500497" cy="110799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6600" b="1" dirty="0">
                <a:solidFill>
                  <a:srgbClr val="FF0000"/>
                </a:solidFill>
                <a:cs typeface="Calibri"/>
              </a:rPr>
              <a:t>slide del </a:t>
            </a:r>
            <a:r>
              <a:rPr lang="it-IT" sz="6600" b="1" dirty="0" err="1">
                <a:solidFill>
                  <a:srgbClr val="FF0000"/>
                </a:solidFill>
                <a:cs typeface="Calibri"/>
              </a:rPr>
              <a:t>CdS</a:t>
            </a:r>
            <a:r>
              <a:rPr lang="it-IT" sz="6600" b="1" dirty="0">
                <a:solidFill>
                  <a:srgbClr val="FF0000"/>
                </a:solidFill>
                <a:cs typeface="Calibri"/>
              </a:rPr>
              <a:t> 2016</a:t>
            </a:r>
            <a:endParaRPr lang="it-IT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09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38138"/>
          </a:xfrm>
        </p:spPr>
        <p:txBody>
          <a:bodyPr>
            <a:normAutofit/>
          </a:bodyPr>
          <a:lstStyle/>
          <a:p>
            <a:r>
              <a:rPr lang="en-GB" dirty="0" smtClean="0"/>
              <a:t>E </a:t>
            </a:r>
            <a:r>
              <a:rPr lang="en-GB" i="1" dirty="0" smtClean="0"/>
              <a:t>follow-up</a:t>
            </a:r>
            <a:r>
              <a:rPr lang="en-GB" dirty="0" smtClean="0"/>
              <a:t> </a:t>
            </a:r>
            <a:r>
              <a:rPr lang="en-GB" dirty="0" err="1" smtClean="0"/>
              <a:t>elettromagnetico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4972143"/>
            <a:ext cx="7886700" cy="1530495"/>
          </a:xfrm>
        </p:spPr>
        <p:txBody>
          <a:bodyPr>
            <a:normAutofit/>
          </a:bodyPr>
          <a:lstStyle/>
          <a:p>
            <a:r>
              <a:rPr lang="en-GB" dirty="0" err="1" smtClean="0"/>
              <a:t>Sviluppo</a:t>
            </a:r>
            <a:r>
              <a:rPr lang="en-GB" dirty="0" smtClean="0"/>
              <a:t> </a:t>
            </a:r>
            <a:r>
              <a:rPr lang="en-GB" dirty="0" err="1" smtClean="0"/>
              <a:t>infrastruttura</a:t>
            </a:r>
            <a:r>
              <a:rPr lang="en-GB" dirty="0" smtClean="0"/>
              <a:t> per </a:t>
            </a:r>
            <a:r>
              <a:rPr lang="en-GB" i="1" dirty="0" smtClean="0"/>
              <a:t>follow-up</a:t>
            </a:r>
          </a:p>
          <a:p>
            <a:r>
              <a:rPr lang="en-GB" dirty="0" err="1" smtClean="0"/>
              <a:t>Ottimizzazione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strategia</a:t>
            </a:r>
            <a:r>
              <a:rPr lang="en-GB" dirty="0" smtClean="0"/>
              <a:t> di </a:t>
            </a:r>
            <a:r>
              <a:rPr lang="en-GB" dirty="0" err="1" smtClean="0"/>
              <a:t>inseguimento</a:t>
            </a:r>
            <a:endParaRPr lang="en-GB" dirty="0" smtClean="0"/>
          </a:p>
          <a:p>
            <a:r>
              <a:rPr lang="en-GB" dirty="0" smtClean="0"/>
              <a:t>Studio </a:t>
            </a:r>
            <a:r>
              <a:rPr lang="en-GB" dirty="0" err="1" smtClean="0"/>
              <a:t>dei</a:t>
            </a:r>
            <a:r>
              <a:rPr lang="en-GB" dirty="0" smtClean="0"/>
              <a:t> GRB </a:t>
            </a:r>
            <a:r>
              <a:rPr lang="en-GB" i="1" dirty="0" smtClean="0"/>
              <a:t>off-axis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"/>
          <a:stretch/>
        </p:blipFill>
        <p:spPr>
          <a:xfrm>
            <a:off x="1115616" y="836711"/>
            <a:ext cx="6408712" cy="40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8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259632" y="-115920"/>
            <a:ext cx="7560368" cy="76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21760" rIns="0" bIns="200520" anchor="ctr" anchorCtr="0" compatLnSpc="0"/>
          <a:lstStyle/>
          <a:p>
            <a:pPr marL="0" marR="0" lvl="0" indent="0" algn="r" rtl="0" hangingPunct="1">
              <a:lnSpc>
                <a:spcPct val="93000"/>
              </a:lnSpc>
              <a:buNone/>
              <a:tabLst/>
            </a:pPr>
            <a:r>
              <a:rPr lang="en-GB" sz="2800" b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Attività</a:t>
            </a:r>
            <a:r>
              <a:rPr lang="en-GB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e </a:t>
            </a:r>
            <a:r>
              <a:rPr lang="en-GB" sz="2800" b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impegni</a:t>
            </a:r>
            <a:r>
              <a:rPr lang="en-GB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di Firenze per fine 2017 - 2018</a:t>
            </a:r>
            <a:endParaRPr lang="en-GB" sz="2800" b="1" dirty="0">
              <a:solidFill>
                <a:srgbClr val="006B61"/>
              </a:solidFill>
              <a:latin typeface="+mj-lt"/>
              <a:ea typeface="Arial" pitchFamily="2"/>
              <a:cs typeface="Tahoma" pitchFamily="2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0" y="765000"/>
            <a:ext cx="9144000" cy="59763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9200" tIns="107640" rIns="79200" bIns="38880" anchor="t" anchorCtr="0" compatLnSpc="0"/>
          <a:lstStyle/>
          <a:p>
            <a:pPr marL="0" marR="0" lvl="0" indent="0" rtl="0" hangingPunct="1">
              <a:lnSpc>
                <a:spcPct val="74000"/>
              </a:lnSpc>
              <a:spcBef>
                <a:spcPts val="573"/>
              </a:spcBef>
              <a:spcAft>
                <a:spcPts val="0"/>
              </a:spcAft>
              <a:buClr>
                <a:srgbClr val="FF00FF"/>
              </a:buClr>
              <a:buSzPct val="100000"/>
              <a:buFont typeface="Wingdings" pitchFamily="2"/>
              <a:buChar char=""/>
              <a:tabLst/>
            </a:pPr>
            <a:r>
              <a:rPr lang="it-IT" sz="2400" b="1" dirty="0" smtClean="0">
                <a:solidFill>
                  <a:srgbClr val="00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  <a:latin typeface="+mj-lt"/>
                <a:ea typeface="Arial" pitchFamily="2"/>
                <a:cs typeface="Tahoma" pitchFamily="2"/>
              </a:rPr>
              <a:t>Advanced Virgo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b="0" i="0" u="none" strike="noStrike" baseline="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Rimontaggio delle sospensioni monolitiche, a partire da ottobre.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8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ea typeface="Arial" pitchFamily="34"/>
                <a:cs typeface="Arial" pitchFamily="34"/>
              </a:rPr>
              <a:t>Commissioning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 in vista di O3</a:t>
            </a:r>
            <a:endParaRPr lang="it-IT" sz="2400" dirty="0">
              <a:solidFill>
                <a:srgbClr val="0000FF"/>
              </a:solidFill>
              <a:ea typeface="Arial" pitchFamily="34"/>
              <a:cs typeface="Arial" pitchFamily="34"/>
            </a:endParaRP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endParaRPr lang="it-IT" sz="2400" dirty="0" smtClean="0">
              <a:solidFill>
                <a:srgbClr val="000000"/>
              </a:solidFill>
              <a:ea typeface="Arial" pitchFamily="34"/>
              <a:cs typeface="Arial" pitchFamily="34"/>
            </a:endParaRPr>
          </a:p>
          <a:p>
            <a:pPr lvl="0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 smtClean="0">
                <a:solidFill>
                  <a:srgbClr val="00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1" dirty="0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R&amp;D</a:t>
            </a:r>
            <a:endParaRPr lang="it-IT" sz="2400" i="1" dirty="0" smtClean="0">
              <a:solidFill>
                <a:srgbClr val="008000"/>
              </a:solidFill>
              <a:ea typeface="Arial" pitchFamily="34"/>
              <a:cs typeface="Arial" pitchFamily="34"/>
            </a:endParaRP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8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b="1" dirty="0" smtClean="0">
                <a:solidFill>
                  <a:srgbClr val="008000"/>
                </a:solidFill>
                <a:ea typeface="Arial" pitchFamily="34"/>
                <a:cs typeface="Arial" pitchFamily="34"/>
              </a:rPr>
              <a:t>Trasloco del laboratorio Virgo a Urbino (a settembre)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8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008000"/>
                </a:solidFill>
                <a:ea typeface="Arial" pitchFamily="34"/>
                <a:cs typeface="Arial" pitchFamily="34"/>
              </a:rPr>
              <a:t>Studi sistematici sulla resistenza delle fibre di </a:t>
            </a:r>
            <a:r>
              <a:rPr lang="it-IT" sz="2400" dirty="0" smtClean="0">
                <a:solidFill>
                  <a:srgbClr val="008000"/>
                </a:solidFill>
                <a:ea typeface="Arial" pitchFamily="34"/>
                <a:cs typeface="Arial" pitchFamily="34"/>
              </a:rPr>
              <a:t>silice</a:t>
            </a:r>
            <a:endParaRPr lang="it-IT" sz="2400" dirty="0" smtClean="0">
              <a:solidFill>
                <a:srgbClr val="008000"/>
              </a:solidFill>
              <a:ea typeface="Arial" pitchFamily="34"/>
              <a:cs typeface="Arial" pitchFamily="34"/>
            </a:endParaRP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8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008000"/>
                </a:solidFill>
                <a:ea typeface="Arial" pitchFamily="34"/>
                <a:cs typeface="Arial" pitchFamily="34"/>
              </a:rPr>
              <a:t>Studi sugli effetti termici del </a:t>
            </a:r>
            <a:r>
              <a:rPr lang="it-IT" sz="2400" dirty="0" err="1" smtClean="0">
                <a:solidFill>
                  <a:srgbClr val="008000"/>
                </a:solidFill>
                <a:ea typeface="Arial" pitchFamily="34"/>
                <a:cs typeface="Arial" pitchFamily="34"/>
              </a:rPr>
              <a:t>coating</a:t>
            </a:r>
            <a:r>
              <a:rPr lang="it-IT" sz="2400" dirty="0" smtClean="0">
                <a:solidFill>
                  <a:srgbClr val="008000"/>
                </a:solidFill>
                <a:ea typeface="Arial" pitchFamily="34"/>
                <a:cs typeface="Arial" pitchFamily="34"/>
              </a:rPr>
              <a:t> 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endParaRPr lang="it-IT" sz="2400" b="0" i="0" u="none" strike="noStrike" baseline="0" dirty="0" smtClean="0">
              <a:solidFill>
                <a:srgbClr val="000000"/>
              </a:solidFill>
              <a:ea typeface="Arial" pitchFamily="34"/>
              <a:cs typeface="Arial" pitchFamily="34"/>
            </a:endParaRPr>
          </a:p>
          <a:p>
            <a:pPr marL="0" marR="0" lvl="0" indent="0" rtl="0" hangingPunct="1">
              <a:lnSpc>
                <a:spcPct val="74000"/>
              </a:lnSpc>
              <a:spcBef>
                <a:spcPts val="573"/>
              </a:spcBef>
              <a:spcAft>
                <a:spcPts val="0"/>
              </a:spcAft>
              <a:buClr>
                <a:srgbClr val="FF00FF"/>
              </a:buClr>
              <a:buSzPct val="100000"/>
              <a:buFont typeface="Wingdings" pitchFamily="2"/>
              <a:buChar char=""/>
              <a:tabLst/>
            </a:pPr>
            <a:r>
              <a:rPr lang="it-IT" sz="2400" b="1" dirty="0" smtClean="0">
                <a:solidFill>
                  <a:srgbClr val="00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Analisi dati</a:t>
            </a:r>
          </a:p>
          <a:p>
            <a:pPr marL="0" marR="0" lvl="1" indent="0" algn="l" rtl="0" hangingPunct="1">
              <a:lnSpc>
                <a:spcPct val="7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/>
            </a:pPr>
            <a:r>
              <a:rPr lang="it-IT" sz="2400" b="0" i="0" u="none" strike="noStrike" baseline="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Continua la </a:t>
            </a:r>
            <a:r>
              <a:rPr lang="it-IT" sz="240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ricerca </a:t>
            </a:r>
            <a:r>
              <a:rPr lang="it-IT" sz="2400" i="1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online</a:t>
            </a:r>
            <a:r>
              <a:rPr lang="it-IT" sz="240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di binarie sui dati di </a:t>
            </a:r>
            <a:r>
              <a:rPr lang="it-IT" sz="2400" dirty="0" err="1" smtClean="0">
                <a:solidFill>
                  <a:srgbClr val="FF0000"/>
                </a:solidFill>
                <a:ea typeface="Arial" pitchFamily="34"/>
                <a:cs typeface="Arial" pitchFamily="34"/>
              </a:rPr>
              <a:t>aLIGO</a:t>
            </a:r>
            <a:r>
              <a:rPr lang="it-IT" sz="240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(e </a:t>
            </a:r>
            <a:r>
              <a:rPr lang="it-IT" sz="2400" dirty="0" err="1" smtClean="0">
                <a:solidFill>
                  <a:srgbClr val="FF0000"/>
                </a:solidFill>
                <a:ea typeface="Arial" pitchFamily="34"/>
                <a:cs typeface="Arial" pitchFamily="34"/>
              </a:rPr>
              <a:t>AdV</a:t>
            </a:r>
            <a:r>
              <a:rPr lang="it-IT" sz="240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a fine O2)</a:t>
            </a:r>
          </a:p>
          <a:p>
            <a:pPr marL="0" marR="0" lvl="1" indent="0" algn="l" rtl="0" hangingPunct="1">
              <a:lnSpc>
                <a:spcPct val="7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/>
            </a:pPr>
            <a:r>
              <a:rPr lang="it-IT" sz="2400" dirty="0">
                <a:solidFill>
                  <a:srgbClr val="FF0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Sviluppo di nuovi test di consistenza tra detectors per migliorare FAP</a:t>
            </a:r>
          </a:p>
          <a:p>
            <a:pPr marL="0" marR="0" lvl="1" indent="0" algn="l" rtl="0" hangingPunct="1">
              <a:lnSpc>
                <a:spcPct val="7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/>
            </a:pPr>
            <a:r>
              <a:rPr lang="it-IT" sz="240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Sviluppo infrastruttura per analisi di O3 (fine 2018)</a:t>
            </a:r>
          </a:p>
          <a:p>
            <a:pPr marL="0" marR="0" lvl="1" indent="0" algn="l" rtl="0" hangingPunct="1">
              <a:lnSpc>
                <a:spcPct val="7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/>
            </a:pPr>
            <a:r>
              <a:rPr lang="it-IT" sz="2400" i="1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F</a:t>
            </a:r>
            <a:r>
              <a:rPr lang="it-IT" sz="2400" b="0" i="1" u="none" strike="noStrike" baseline="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ollow-up</a:t>
            </a:r>
            <a:r>
              <a:rPr lang="it-IT" sz="2400" b="0" i="0" u="none" strike="noStrike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b="0" i="0" u="none" strike="noStrike" baseline="0" dirty="0" smtClean="0">
                <a:solidFill>
                  <a:srgbClr val="FF0000"/>
                </a:solidFill>
                <a:ea typeface="Arial" pitchFamily="34"/>
                <a:cs typeface="Arial" pitchFamily="34"/>
              </a:rPr>
              <a:t>ottico dei candidati eventi gravitazionali.</a:t>
            </a:r>
          </a:p>
          <a:p>
            <a:pPr marL="0" marR="0" lvl="1" indent="0" algn="l" rtl="0" hangingPunct="1">
              <a:lnSpc>
                <a:spcPct val="7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/>
            </a:pPr>
            <a:endParaRPr lang="it-IT" sz="2400" dirty="0" smtClean="0">
              <a:solidFill>
                <a:srgbClr val="000000"/>
              </a:solidFill>
              <a:ea typeface="Arial" pitchFamily="34"/>
              <a:cs typeface="Arial" pitchFamily="34"/>
            </a:endParaRPr>
          </a:p>
          <a:p>
            <a:pPr lvl="0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 smtClean="0">
                <a:solidFill>
                  <a:srgbClr val="000000"/>
                </a:solidFill>
                <a:ea typeface="Arial" pitchFamily="2"/>
                <a:cs typeface="Tahoma" pitchFamily="2"/>
              </a:rPr>
              <a:t> Servizi di sezione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b="0" i="0" u="none" strike="noStrike" baseline="0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 Già richiesto il supporto della sezione per il trasloco del</a:t>
            </a:r>
            <a:r>
              <a:rPr lang="it-IT" sz="2400" b="0" i="0" u="none" strike="noStrike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 laboratorio</a:t>
            </a:r>
            <a:r>
              <a:rPr lang="it-IT" sz="2400" b="0" i="0" u="none" strike="noStrike" baseline="0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 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it-IT" sz="2400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 Non richiediamo per il 2018 il supporto alle officine di sezione</a:t>
            </a:r>
            <a:endParaRPr lang="it-IT" sz="2400" i="1" dirty="0">
              <a:solidFill>
                <a:srgbClr val="000000"/>
              </a:solidFill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692360" y="-108000"/>
            <a:ext cx="7127640" cy="76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21760" rIns="0" bIns="200520" anchor="ctr" anchorCtr="0" compatLnSpc="0"/>
          <a:lstStyle/>
          <a:p>
            <a:pPr marL="0" marR="0" lvl="0" indent="0" algn="r" rtl="0" hangingPunct="1">
              <a:lnSpc>
                <a:spcPct val="93000"/>
              </a:lnSpc>
              <a:buNone/>
              <a:tabLst/>
            </a:pPr>
            <a:r>
              <a:rPr lang="en-US" sz="2800" b="1" dirty="0" err="1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Composizione</a:t>
            </a:r>
            <a:r>
              <a:rPr lang="en-US" sz="2800" b="1" dirty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del </a:t>
            </a:r>
            <a:r>
              <a:rPr lang="en-US" sz="2800" b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gruppo</a:t>
            </a:r>
            <a:r>
              <a:rPr lang="en-US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en-US" sz="2800" b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nel</a:t>
            </a:r>
            <a:r>
              <a:rPr lang="en-US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2017 </a:t>
            </a:r>
            <a:r>
              <a:rPr lang="en-US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  <a:sym typeface="Wingdings"/>
              </a:rPr>
              <a:t> 2018</a:t>
            </a:r>
            <a:endParaRPr lang="en-US" sz="2800" b="1" dirty="0">
              <a:solidFill>
                <a:srgbClr val="006B61"/>
              </a:solidFill>
              <a:latin typeface="+mj-lt"/>
              <a:ea typeface="Arial" pitchFamily="2"/>
              <a:cs typeface="Tahoma" pitchFamily="2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198316"/>
              </p:ext>
            </p:extLst>
          </p:nvPr>
        </p:nvGraphicFramePr>
        <p:xfrm>
          <a:off x="395537" y="980728"/>
          <a:ext cx="842493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5"/>
                <a:gridCol w="2592288"/>
                <a:gridCol w="2088232"/>
                <a:gridCol w="936104"/>
                <a:gridCol w="864097"/>
              </a:tblGrid>
              <a:tr h="456051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Nome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Ruolo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Attività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FTE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2018</a:t>
                      </a:r>
                      <a:endParaRPr lang="it-IT" sz="2400" dirty="0"/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FF0000"/>
                          </a:solidFill>
                        </a:rPr>
                        <a:t>M.Branchesi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rgbClr val="FF0000"/>
                          </a:solidFill>
                        </a:rPr>
                        <a:t>RTD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rgbClr val="FF0000"/>
                          </a:solidFill>
                        </a:rPr>
                        <a:t>Analisi dati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3366FF"/>
                          </a:solidFill>
                        </a:rPr>
                        <a:t>J.Harms</a:t>
                      </a:r>
                      <a:endParaRPr lang="it-IT" sz="2400" i="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baseline="0" dirty="0" err="1" smtClean="0">
                          <a:solidFill>
                            <a:srgbClr val="3366FF"/>
                          </a:solidFill>
                        </a:rPr>
                        <a:t>Fellow</a:t>
                      </a:r>
                      <a:r>
                        <a:rPr lang="it-IT" sz="2400" i="0" baseline="0" dirty="0" smtClean="0">
                          <a:solidFill>
                            <a:srgbClr val="3366FF"/>
                          </a:solidFill>
                        </a:rPr>
                        <a:t> Marie-Curie</a:t>
                      </a:r>
                      <a:endParaRPr lang="it-IT" sz="2400" i="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3366FF"/>
                          </a:solidFill>
                        </a:rPr>
                        <a:t>AdV</a:t>
                      </a:r>
                      <a:r>
                        <a:rPr lang="it-IT" sz="2400" i="0" dirty="0" smtClean="0">
                          <a:solidFill>
                            <a:srgbClr val="3366FF"/>
                          </a:solidFill>
                        </a:rPr>
                        <a:t>,</a:t>
                      </a:r>
                      <a:r>
                        <a:rPr lang="it-IT" sz="2400" i="0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lang="it-IT" sz="2400" i="0" baseline="0" dirty="0" smtClean="0">
                          <a:solidFill>
                            <a:srgbClr val="008000"/>
                          </a:solidFill>
                        </a:rPr>
                        <a:t>R&amp;D</a:t>
                      </a:r>
                      <a:endParaRPr lang="it-IT" sz="2400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FF0000"/>
                          </a:solidFill>
                        </a:rPr>
                        <a:t>G.Greco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FF0000"/>
                          </a:solidFill>
                        </a:rPr>
                        <a:t>Ass.Ric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rgbClr val="FF0000"/>
                          </a:solidFill>
                        </a:rPr>
                        <a:t>Analisi dati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FF0000"/>
                          </a:solidFill>
                        </a:rPr>
                        <a:t>G.M.Guidi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rgbClr val="FF0000"/>
                          </a:solidFill>
                        </a:rPr>
                        <a:t>Prof. </a:t>
                      </a:r>
                      <a:r>
                        <a:rPr lang="it-IT" sz="2400" dirty="0" err="1" smtClean="0">
                          <a:solidFill>
                            <a:srgbClr val="FF0000"/>
                          </a:solidFill>
                        </a:rPr>
                        <a:t>Ass</a:t>
                      </a:r>
                      <a:r>
                        <a:rPr lang="it-IT" sz="240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rgbClr val="FF0000"/>
                          </a:solidFill>
                        </a:rPr>
                        <a:t>Analisi dati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00FF"/>
                          </a:solidFill>
                        </a:rPr>
                        <a:t>F.Martelli</a:t>
                      </a:r>
                      <a:endParaRPr lang="it-IT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rgbClr val="0000FF"/>
                          </a:solidFill>
                        </a:rPr>
                        <a:t>Prof.</a:t>
                      </a:r>
                      <a:r>
                        <a:rPr lang="it-IT" sz="2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it-IT" sz="2400" baseline="0" dirty="0" err="1" smtClean="0">
                          <a:solidFill>
                            <a:srgbClr val="0000FF"/>
                          </a:solidFill>
                        </a:rPr>
                        <a:t>Ass</a:t>
                      </a:r>
                      <a:r>
                        <a:rPr lang="it-IT" sz="2400" baseline="0" dirty="0" smtClean="0">
                          <a:solidFill>
                            <a:srgbClr val="0000FF"/>
                          </a:solidFill>
                        </a:rPr>
                        <a:t>.</a:t>
                      </a:r>
                      <a:endParaRPr lang="it-IT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00FF"/>
                          </a:solidFill>
                        </a:rPr>
                        <a:t>AdV</a:t>
                      </a:r>
                      <a:r>
                        <a:rPr lang="it-IT" sz="24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it-IT" sz="2400" dirty="0" err="1" smtClean="0">
                          <a:solidFill>
                            <a:srgbClr val="008000"/>
                          </a:solidFill>
                        </a:rPr>
                        <a:t>R&amp;D</a:t>
                      </a:r>
                      <a:endParaRPr lang="it-IT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0000FF"/>
                          </a:solidFill>
                        </a:rPr>
                        <a:t>M.Montani</a:t>
                      </a:r>
                      <a:endParaRPr lang="it-IT" sz="2400" i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0000FF"/>
                          </a:solidFill>
                        </a:rPr>
                        <a:t>Ass.Ric</a:t>
                      </a:r>
                      <a:r>
                        <a:rPr lang="it-IT" sz="2400" i="0" dirty="0" smtClean="0">
                          <a:solidFill>
                            <a:srgbClr val="0000FF"/>
                          </a:solidFill>
                        </a:rPr>
                        <a:t>.</a:t>
                      </a:r>
                      <a:endParaRPr lang="it-IT" sz="2400" i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0000FF"/>
                          </a:solidFill>
                        </a:rPr>
                        <a:t>AdV</a:t>
                      </a:r>
                      <a:endParaRPr lang="it-IT" sz="2400" i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00FF"/>
                          </a:solidFill>
                        </a:rPr>
                        <a:t>F.Piergiovanni</a:t>
                      </a:r>
                      <a:endParaRPr lang="it-IT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00FF"/>
                          </a:solidFill>
                        </a:rPr>
                        <a:t>Tec</a:t>
                      </a:r>
                      <a:r>
                        <a:rPr lang="it-IT" sz="2400" dirty="0" smtClean="0">
                          <a:solidFill>
                            <a:srgbClr val="0000FF"/>
                          </a:solidFill>
                        </a:rPr>
                        <a:t>. </a:t>
                      </a:r>
                      <a:r>
                        <a:rPr lang="it-IT" sz="2400" dirty="0" err="1" smtClean="0">
                          <a:solidFill>
                            <a:srgbClr val="0000FF"/>
                          </a:solidFill>
                        </a:rPr>
                        <a:t>Univ</a:t>
                      </a:r>
                      <a:r>
                        <a:rPr lang="it-IT" sz="2400" dirty="0" smtClean="0">
                          <a:solidFill>
                            <a:srgbClr val="0000FF"/>
                          </a:solidFill>
                        </a:rPr>
                        <a:t>.</a:t>
                      </a:r>
                      <a:endParaRPr lang="it-IT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00FF"/>
                          </a:solidFill>
                        </a:rPr>
                        <a:t>AdV</a:t>
                      </a:r>
                      <a:r>
                        <a:rPr lang="it-IT" sz="24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it-IT" sz="2400" dirty="0" smtClean="0">
                          <a:solidFill>
                            <a:srgbClr val="008000"/>
                          </a:solidFill>
                        </a:rPr>
                        <a:t>R&amp;D, </a:t>
                      </a:r>
                      <a:r>
                        <a:rPr lang="it-IT" sz="2400" dirty="0" smtClean="0">
                          <a:solidFill>
                            <a:srgbClr val="FF0000"/>
                          </a:solidFill>
                        </a:rPr>
                        <a:t>A.D.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FF0000"/>
                          </a:solidFill>
                        </a:rPr>
                        <a:t>M.G.Stratta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err="1" smtClean="0">
                          <a:solidFill>
                            <a:srgbClr val="FF0000"/>
                          </a:solidFill>
                        </a:rPr>
                        <a:t>Ass.Ric</a:t>
                      </a:r>
                      <a:r>
                        <a:rPr lang="it-IT" sz="2400" i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rgbClr val="FF0000"/>
                          </a:solidFill>
                        </a:rPr>
                        <a:t>Analisi dati</a:t>
                      </a:r>
                      <a:endParaRPr lang="it-IT" sz="24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i="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8000"/>
                          </a:solidFill>
                        </a:rPr>
                        <a:t>F.Vetrano</a:t>
                      </a:r>
                      <a:endParaRPr lang="it-IT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rgbClr val="008000"/>
                          </a:solidFill>
                        </a:rPr>
                        <a:t>Prof. </a:t>
                      </a:r>
                      <a:r>
                        <a:rPr lang="it-IT" sz="2400" dirty="0" err="1" smtClean="0">
                          <a:solidFill>
                            <a:srgbClr val="008000"/>
                          </a:solidFill>
                        </a:rPr>
                        <a:t>Ord</a:t>
                      </a:r>
                      <a:r>
                        <a:rPr lang="it-IT" sz="2400" dirty="0" smtClean="0">
                          <a:solidFill>
                            <a:srgbClr val="008000"/>
                          </a:solidFill>
                        </a:rPr>
                        <a:t>.</a:t>
                      </a:r>
                      <a:endParaRPr lang="it-IT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008000"/>
                          </a:solidFill>
                        </a:rPr>
                        <a:t>R&amp;D</a:t>
                      </a:r>
                      <a:endParaRPr lang="it-IT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3366FF"/>
                          </a:solidFill>
                        </a:rPr>
                        <a:t>A.Viceré</a:t>
                      </a:r>
                      <a:endParaRPr lang="it-IT" sz="2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rgbClr val="3366FF"/>
                          </a:solidFill>
                        </a:rPr>
                        <a:t>Prof.</a:t>
                      </a:r>
                      <a:r>
                        <a:rPr lang="it-IT" sz="2400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lang="it-IT" sz="2400" baseline="0" dirty="0" err="1" smtClean="0">
                          <a:solidFill>
                            <a:srgbClr val="3366FF"/>
                          </a:solidFill>
                        </a:rPr>
                        <a:t>Ass</a:t>
                      </a:r>
                      <a:r>
                        <a:rPr lang="it-IT" sz="2400" baseline="0" dirty="0" smtClean="0">
                          <a:solidFill>
                            <a:srgbClr val="3366FF"/>
                          </a:solidFill>
                        </a:rPr>
                        <a:t>.</a:t>
                      </a:r>
                      <a:endParaRPr lang="it-IT" sz="2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 smtClean="0">
                          <a:solidFill>
                            <a:srgbClr val="3366FF"/>
                          </a:solidFill>
                        </a:rPr>
                        <a:t>AdV</a:t>
                      </a:r>
                      <a:r>
                        <a:rPr lang="it-IT" sz="2400" dirty="0" smtClean="0">
                          <a:solidFill>
                            <a:srgbClr val="3366FF"/>
                          </a:solidFill>
                        </a:rPr>
                        <a:t>,</a:t>
                      </a:r>
                      <a:r>
                        <a:rPr lang="it-IT" sz="2400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lang="it-IT" sz="2400" baseline="0" dirty="0" smtClean="0">
                          <a:solidFill>
                            <a:srgbClr val="008000"/>
                          </a:solidFill>
                        </a:rPr>
                        <a:t>R&amp;D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>
                          <a:solidFill>
                            <a:schemeClr val="tx1"/>
                          </a:solidFill>
                        </a:rPr>
                        <a:t>SI</a:t>
                      </a:r>
                      <a:endParaRPr lang="it-IT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259632" y="-115920"/>
            <a:ext cx="7560368" cy="766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21760" rIns="0" bIns="200520" anchor="ctr" anchorCtr="0" compatLnSpc="0"/>
          <a:lstStyle/>
          <a:p>
            <a:pPr marL="0" marR="0" lvl="0" indent="0" algn="r" rtl="0" hangingPunct="1">
              <a:lnSpc>
                <a:spcPct val="93000"/>
              </a:lnSpc>
              <a:buNone/>
              <a:tabLst/>
            </a:pPr>
            <a:r>
              <a:rPr lang="en-GB" sz="2800" b="1" i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Stima</a:t>
            </a:r>
            <a:r>
              <a:rPr lang="en-GB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en-GB" sz="2800" b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richieste</a:t>
            </a:r>
            <a:r>
              <a:rPr lang="en-GB" sz="2800" b="1" dirty="0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en-GB" sz="2800" b="1" dirty="0" err="1" smtClean="0">
                <a:solidFill>
                  <a:srgbClr val="006B61"/>
                </a:solidFill>
                <a:latin typeface="+mj-lt"/>
                <a:ea typeface="Arial" pitchFamily="2"/>
                <a:cs typeface="Tahoma" pitchFamily="2"/>
              </a:rPr>
              <a:t>finanziarie</a:t>
            </a:r>
            <a:endParaRPr lang="en-GB" sz="2800" b="1" dirty="0">
              <a:solidFill>
                <a:srgbClr val="006B61"/>
              </a:solidFill>
              <a:latin typeface="+mj-lt"/>
              <a:ea typeface="Arial" pitchFamily="2"/>
              <a:cs typeface="Tahoma" pitchFamily="2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0" y="765000"/>
            <a:ext cx="9144000" cy="59763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79200" tIns="107640" rIns="79200" bIns="38880" anchor="t" anchorCtr="0" compatLnSpc="0"/>
          <a:lstStyle/>
          <a:p>
            <a:pPr marL="0" marR="0" lvl="0" indent="0" rtl="0" hangingPunct="1">
              <a:lnSpc>
                <a:spcPct val="74000"/>
              </a:lnSpc>
              <a:spcBef>
                <a:spcPts val="573"/>
              </a:spcBef>
              <a:spcAft>
                <a:spcPts val="0"/>
              </a:spcAft>
              <a:buClr>
                <a:srgbClr val="FF00FF"/>
              </a:buClr>
              <a:buSzPct val="100000"/>
              <a:buFont typeface="Wingdings" pitchFamily="2"/>
              <a:buChar char=""/>
              <a:tabLst/>
            </a:pPr>
            <a:r>
              <a:rPr lang="it-IT" sz="2400" b="1" dirty="0" smtClean="0">
                <a:solidFill>
                  <a:srgbClr val="00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  <a:latin typeface="+mj-lt"/>
                <a:ea typeface="Arial" pitchFamily="2"/>
                <a:cs typeface="Tahoma" pitchFamily="2"/>
              </a:rPr>
              <a:t>Missioni</a:t>
            </a:r>
            <a:endParaRPr lang="it-IT" sz="2400" b="1" dirty="0">
              <a:solidFill>
                <a:srgbClr val="0000FF"/>
              </a:solidFill>
              <a:latin typeface="+mj-lt"/>
              <a:ea typeface="Arial" pitchFamily="2"/>
              <a:cs typeface="Tahoma" pitchFamily="2"/>
            </a:endParaRP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ea typeface="Arial" pitchFamily="34"/>
                <a:cs typeface="Arial" pitchFamily="34"/>
              </a:rPr>
              <a:t>Meetings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 di collaborazione LSC-Virgo			10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00FF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ea typeface="Arial" pitchFamily="34"/>
                <a:cs typeface="Arial" pitchFamily="34"/>
              </a:rPr>
              <a:t>Commissioning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, data </a:t>
            </a:r>
            <a:r>
              <a:rPr lang="it-IT" sz="2400" dirty="0" err="1" smtClean="0">
                <a:solidFill>
                  <a:srgbClr val="0000FF"/>
                </a:solidFill>
                <a:ea typeface="Arial" pitchFamily="34"/>
                <a:cs typeface="Arial" pitchFamily="34"/>
              </a:rPr>
              <a:t>taking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 a EGO			25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00FF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Collaborazioni con Glasgow			  	5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dirty="0">
                <a:solidFill>
                  <a:srgbClr val="0000FF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Data </a:t>
            </a:r>
            <a:r>
              <a:rPr lang="it-IT" sz="2400" dirty="0" err="1" smtClean="0">
                <a:solidFill>
                  <a:srgbClr val="0000FF"/>
                </a:solidFill>
                <a:ea typeface="Arial" pitchFamily="34"/>
                <a:cs typeface="Arial" pitchFamily="34"/>
              </a:rPr>
              <a:t>analysis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ea typeface="Arial" pitchFamily="34"/>
                <a:cs typeface="Arial" pitchFamily="34"/>
              </a:rPr>
              <a:t>meetings</a:t>
            </a:r>
            <a:r>
              <a:rPr lang="it-IT" sz="2400" dirty="0" smtClean="0">
                <a:solidFill>
                  <a:srgbClr val="0000FF"/>
                </a:solidFill>
                <a:ea typeface="Arial" pitchFamily="34"/>
                <a:cs typeface="Arial" pitchFamily="34"/>
              </a:rPr>
              <a:t>					10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endParaRPr lang="it-IT" sz="2400" dirty="0" smtClean="0">
              <a:solidFill>
                <a:srgbClr val="000000"/>
              </a:solidFill>
              <a:ea typeface="Arial" pitchFamily="34"/>
              <a:cs typeface="Arial" pitchFamily="34"/>
            </a:endParaRPr>
          </a:p>
          <a:p>
            <a:pPr lvl="0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 smtClean="0">
                <a:solidFill>
                  <a:srgbClr val="00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1" dirty="0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Costruzione apparati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i="1" dirty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dirty="0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Componentistica x criostato </a:t>
            </a:r>
            <a:r>
              <a:rPr lang="it-IT" sz="2400" i="1" dirty="0" err="1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GeNS</a:t>
            </a:r>
            <a:r>
              <a:rPr lang="it-IT" sz="2400" dirty="0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 per studi </a:t>
            </a:r>
            <a:r>
              <a:rPr lang="it-IT" sz="2400" dirty="0" err="1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coating</a:t>
            </a:r>
            <a:r>
              <a:rPr lang="it-IT" sz="2400" dirty="0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	 8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i="1" dirty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dirty="0" smtClean="0">
                <a:solidFill>
                  <a:srgbClr val="008000"/>
                </a:solidFill>
                <a:latin typeface="+mj-lt"/>
                <a:ea typeface="Arial" pitchFamily="2"/>
                <a:cs typeface="Tahoma" pitchFamily="2"/>
              </a:rPr>
              <a:t>Componentistica per macchina fibre sottili		10 k€</a:t>
            </a:r>
            <a:r>
              <a:rPr lang="it-IT" sz="2400" dirty="0" smtClean="0">
                <a:solidFill>
                  <a:srgbClr val="008000"/>
                </a:solidFill>
                <a:ea typeface="Arial" pitchFamily="34"/>
                <a:cs typeface="Arial" pitchFamily="34"/>
              </a:rPr>
              <a:t> </a:t>
            </a:r>
          </a:p>
          <a:p>
            <a:pPr marL="0" lvl="1">
              <a:lnSpc>
                <a:spcPct val="74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endParaRPr lang="it-IT" sz="2400" b="0" i="0" u="none" strike="noStrike" baseline="0" dirty="0" smtClean="0">
              <a:solidFill>
                <a:srgbClr val="000000"/>
              </a:solidFill>
              <a:ea typeface="Arial" pitchFamily="34"/>
              <a:cs typeface="Arial" pitchFamily="34"/>
            </a:endParaRPr>
          </a:p>
          <a:p>
            <a:pPr marL="0" marR="0" lvl="0" indent="0" rtl="0" hangingPunct="1">
              <a:lnSpc>
                <a:spcPct val="74000"/>
              </a:lnSpc>
              <a:spcBef>
                <a:spcPts val="573"/>
              </a:spcBef>
              <a:spcAft>
                <a:spcPts val="0"/>
              </a:spcAft>
              <a:buClr>
                <a:srgbClr val="FF00FF"/>
              </a:buClr>
              <a:buSzPct val="100000"/>
              <a:buFont typeface="Wingdings" pitchFamily="2"/>
              <a:buChar char=""/>
              <a:tabLst/>
            </a:pPr>
            <a:r>
              <a:rPr lang="it-IT" sz="2400" b="1" dirty="0" smtClean="0">
                <a:solidFill>
                  <a:srgbClr val="00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Inventariabile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dirty="0" smtClean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Scheda di acquisizione tipo National Instruments	 3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0" i="0" u="none" strike="noStrike" baseline="0" dirty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 </a:t>
            </a:r>
            <a:r>
              <a:rPr lang="it-IT" sz="2400" b="0" i="0" u="none" strike="noStrike" baseline="0" dirty="0" smtClean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PC per sistema acquisizione dati			</a:t>
            </a:r>
            <a:r>
              <a:rPr lang="it-IT" sz="2400" b="0" i="0" u="none" strike="noStrike" dirty="0" smtClean="0">
                <a:solidFill>
                  <a:srgbClr val="FF0000"/>
                </a:solidFill>
                <a:latin typeface="+mj-lt"/>
                <a:ea typeface="Arial" pitchFamily="2"/>
                <a:cs typeface="Tahoma" pitchFamily="2"/>
              </a:rPr>
              <a:t> 2 k€</a:t>
            </a:r>
            <a:endParaRPr lang="it-IT" sz="2400" b="0" i="0" u="none" strike="noStrike" baseline="0" dirty="0" smtClean="0">
              <a:solidFill>
                <a:srgbClr val="FF0000"/>
              </a:solidFill>
              <a:ea typeface="Arial" pitchFamily="34"/>
              <a:cs typeface="Arial" pitchFamily="34"/>
            </a:endParaRPr>
          </a:p>
          <a:p>
            <a:pPr marL="0" marR="0" lvl="1" indent="0" algn="l" rtl="0" hangingPunct="1">
              <a:lnSpc>
                <a:spcPct val="7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/>
            </a:pPr>
            <a:endParaRPr lang="it-IT" sz="2400" dirty="0" smtClean="0">
              <a:solidFill>
                <a:srgbClr val="000000"/>
              </a:solidFill>
              <a:ea typeface="Arial" pitchFamily="34"/>
              <a:cs typeface="Arial" pitchFamily="34"/>
            </a:endParaRPr>
          </a:p>
          <a:p>
            <a:pPr lvl="0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 smtClean="0">
                <a:solidFill>
                  <a:srgbClr val="000000"/>
                </a:solidFill>
                <a:ea typeface="Arial" pitchFamily="2"/>
                <a:cs typeface="Tahoma" pitchFamily="2"/>
              </a:rPr>
              <a:t> Consumo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>
                <a:solidFill>
                  <a:srgbClr val="000000"/>
                </a:solidFill>
                <a:ea typeface="Arial" pitchFamily="2"/>
                <a:cs typeface="Tahoma" pitchFamily="2"/>
              </a:rPr>
              <a:t> </a:t>
            </a:r>
            <a:r>
              <a:rPr lang="it-IT" sz="2400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Bacchette di silice pura (</a:t>
            </a:r>
            <a:r>
              <a:rPr lang="it-IT" sz="2400" dirty="0" err="1" smtClean="0">
                <a:solidFill>
                  <a:srgbClr val="000000"/>
                </a:solidFill>
                <a:ea typeface="Arial" pitchFamily="34"/>
                <a:cs typeface="Arial" pitchFamily="34"/>
              </a:rPr>
              <a:t>Suprasil</a:t>
            </a:r>
            <a:r>
              <a:rPr lang="it-IT" sz="2400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 2, vari formati)	 5 k€</a:t>
            </a:r>
          </a:p>
          <a:p>
            <a:pPr lvl="1">
              <a:lnSpc>
                <a:spcPct val="74000"/>
              </a:lnSpc>
              <a:spcBef>
                <a:spcPts val="573"/>
              </a:spcBef>
              <a:buClr>
                <a:srgbClr val="FF00FF"/>
              </a:buClr>
              <a:buSzPct val="100000"/>
              <a:buFont typeface="Wingdings" pitchFamily="2"/>
              <a:buChar char=""/>
            </a:pPr>
            <a:r>
              <a:rPr lang="it-IT" sz="2400" b="1" dirty="0">
                <a:solidFill>
                  <a:srgbClr val="000000"/>
                </a:solidFill>
                <a:ea typeface="Arial" pitchFamily="34"/>
                <a:cs typeface="Arial" pitchFamily="34"/>
              </a:rPr>
              <a:t> </a:t>
            </a:r>
            <a:r>
              <a:rPr lang="it-IT" sz="2400" dirty="0" smtClean="0">
                <a:solidFill>
                  <a:srgbClr val="000000"/>
                </a:solidFill>
                <a:ea typeface="Arial" pitchFamily="34"/>
                <a:cs typeface="Arial" pitchFamily="34"/>
              </a:rPr>
              <a:t>Elementi custom in vetro, lavorati otticamente		10 k€</a:t>
            </a:r>
            <a:endParaRPr lang="it-IT" sz="2400" b="1" dirty="0" smtClean="0">
              <a:solidFill>
                <a:srgbClr val="000000"/>
              </a:solidFill>
              <a:ea typeface="Arial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237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3995" y="-12955"/>
            <a:ext cx="772000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0258FC"/>
                </a:solidFill>
              </a:rPr>
              <a:t>Facendo</a:t>
            </a:r>
            <a:r>
              <a:rPr lang="en-US" sz="2000" i="1" dirty="0" smtClean="0">
                <a:solidFill>
                  <a:srgbClr val="0258FC"/>
                </a:solidFill>
              </a:rPr>
              <a:t> breve </a:t>
            </a:r>
            <a:r>
              <a:rPr lang="en-US" sz="2000" i="1" dirty="0" err="1" smtClean="0">
                <a:solidFill>
                  <a:srgbClr val="0258FC"/>
                </a:solidFill>
              </a:rPr>
              <a:t>una</a:t>
            </a:r>
            <a:r>
              <a:rPr lang="en-US" sz="2000" i="1" dirty="0" smtClean="0">
                <a:solidFill>
                  <a:srgbClr val="0258FC"/>
                </a:solidFill>
              </a:rPr>
              <a:t> </a:t>
            </a:r>
            <a:r>
              <a:rPr lang="en-US" sz="2000" i="1" dirty="0" err="1" smtClean="0">
                <a:solidFill>
                  <a:srgbClr val="0258FC"/>
                </a:solidFill>
              </a:rPr>
              <a:t>lunga</a:t>
            </a:r>
            <a:r>
              <a:rPr lang="en-US" sz="2000" i="1" dirty="0" smtClean="0">
                <a:solidFill>
                  <a:srgbClr val="0258FC"/>
                </a:solidFill>
              </a:rPr>
              <a:t> </a:t>
            </a:r>
            <a:r>
              <a:rPr lang="en-US" sz="2000" i="1" dirty="0" err="1" smtClean="0">
                <a:solidFill>
                  <a:srgbClr val="0258FC"/>
                </a:solidFill>
              </a:rPr>
              <a:t>storia</a:t>
            </a:r>
            <a:r>
              <a:rPr lang="en-US" sz="2000" i="1" dirty="0" smtClean="0">
                <a:solidFill>
                  <a:srgbClr val="0258FC"/>
                </a:solidFill>
              </a:rPr>
              <a:t>:</a:t>
            </a:r>
          </a:p>
          <a:p>
            <a:r>
              <a:rPr lang="en-US" sz="2000" b="1" dirty="0" smtClean="0">
                <a:solidFill>
                  <a:srgbClr val="0258FC"/>
                </a:solidFill>
              </a:rPr>
              <a:t>In </a:t>
            </a:r>
            <a:r>
              <a:rPr lang="en-US" sz="2000" b="1" dirty="0" err="1" smtClean="0">
                <a:solidFill>
                  <a:srgbClr val="0258FC"/>
                </a:solidFill>
              </a:rPr>
              <a:t>ottobre</a:t>
            </a:r>
            <a:r>
              <a:rPr lang="en-US" sz="2000" b="1" dirty="0" smtClean="0">
                <a:solidFill>
                  <a:srgbClr val="0258FC"/>
                </a:solidFill>
              </a:rPr>
              <a:t> 2016, </a:t>
            </a:r>
            <a:r>
              <a:rPr lang="en-US" sz="2000" b="1" dirty="0" err="1" smtClean="0">
                <a:solidFill>
                  <a:srgbClr val="0258FC"/>
                </a:solidFill>
              </a:rPr>
              <a:t>dopo</a:t>
            </a:r>
            <a:r>
              <a:rPr lang="en-US" sz="2000" b="1" dirty="0" smtClean="0">
                <a:solidFill>
                  <a:srgbClr val="0258FC"/>
                </a:solidFill>
              </a:rPr>
              <a:t> la </a:t>
            </a:r>
            <a:r>
              <a:rPr lang="en-US" sz="2000" b="1" dirty="0" err="1" smtClean="0">
                <a:solidFill>
                  <a:srgbClr val="0258FC"/>
                </a:solidFill>
              </a:rPr>
              <a:t>rottura</a:t>
            </a:r>
            <a:r>
              <a:rPr lang="en-US" sz="2000" b="1" dirty="0" smtClean="0">
                <a:solidFill>
                  <a:srgbClr val="0258FC"/>
                </a:solidFill>
              </a:rPr>
              <a:t> </a:t>
            </a:r>
            <a:r>
              <a:rPr lang="en-US" sz="2000" b="1" dirty="0" err="1" smtClean="0">
                <a:solidFill>
                  <a:srgbClr val="0258FC"/>
                </a:solidFill>
              </a:rPr>
              <a:t>della</a:t>
            </a:r>
            <a:r>
              <a:rPr lang="en-US" sz="2000" b="1" dirty="0" smtClean="0">
                <a:solidFill>
                  <a:srgbClr val="0258FC"/>
                </a:solidFill>
              </a:rPr>
              <a:t> </a:t>
            </a:r>
            <a:r>
              <a:rPr lang="en-US" sz="2000" b="1" dirty="0" err="1" smtClean="0">
                <a:solidFill>
                  <a:srgbClr val="0258FC"/>
                </a:solidFill>
              </a:rPr>
              <a:t>sospensione</a:t>
            </a:r>
            <a:r>
              <a:rPr lang="en-US" sz="2000" b="1" dirty="0" smtClean="0">
                <a:solidFill>
                  <a:srgbClr val="0258FC"/>
                </a:solidFill>
              </a:rPr>
              <a:t> NE, </a:t>
            </a:r>
            <a:r>
              <a:rPr lang="en-US" sz="2000" b="1" dirty="0" err="1" smtClean="0">
                <a:solidFill>
                  <a:srgbClr val="0258FC"/>
                </a:solidFill>
              </a:rPr>
              <a:t>l’ultima</a:t>
            </a:r>
            <a:r>
              <a:rPr lang="en-US" sz="2000" b="1" dirty="0" smtClean="0">
                <a:solidFill>
                  <a:srgbClr val="0258FC"/>
                </a:solidFill>
              </a:rPr>
              <a:t> </a:t>
            </a:r>
            <a:r>
              <a:rPr lang="en-US" sz="2000" b="1" dirty="0" err="1" smtClean="0">
                <a:solidFill>
                  <a:srgbClr val="0258FC"/>
                </a:solidFill>
              </a:rPr>
              <a:t>sopravvissuta</a:t>
            </a:r>
            <a:r>
              <a:rPr lang="en-US" sz="2000" b="1" dirty="0" smtClean="0">
                <a:solidFill>
                  <a:srgbClr val="0258FC"/>
                </a:solidFill>
              </a:rPr>
              <a:t>,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finalmente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abbiamo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scoperto</a:t>
            </a:r>
            <a:r>
              <a:rPr lang="en-US" sz="2000" b="1" i="1" dirty="0" smtClean="0">
                <a:solidFill>
                  <a:srgbClr val="0258FC"/>
                </a:solidFill>
              </a:rPr>
              <a:t> un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problema</a:t>
            </a:r>
            <a:r>
              <a:rPr lang="en-US" sz="2000" b="1" i="1" dirty="0" smtClean="0">
                <a:solidFill>
                  <a:srgbClr val="0258FC"/>
                </a:solidFill>
              </a:rPr>
              <a:t> di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contaminazione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nel</a:t>
            </a:r>
            <a:r>
              <a:rPr lang="en-US" sz="2000" b="1" i="1" dirty="0" smtClean="0">
                <a:solidFill>
                  <a:srgbClr val="0258FC"/>
                </a:solidFill>
              </a:rPr>
              <a:t>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sistema</a:t>
            </a:r>
            <a:r>
              <a:rPr lang="en-US" sz="2000" b="1" i="1" dirty="0" smtClean="0">
                <a:solidFill>
                  <a:srgbClr val="0258FC"/>
                </a:solidFill>
              </a:rPr>
              <a:t> di </a:t>
            </a:r>
            <a:r>
              <a:rPr lang="en-US" sz="2000" b="1" i="1" dirty="0" err="1" smtClean="0">
                <a:solidFill>
                  <a:srgbClr val="0258FC"/>
                </a:solidFill>
              </a:rPr>
              <a:t>vuoto</a:t>
            </a:r>
            <a:r>
              <a:rPr lang="en-US" sz="2000" b="1" i="1" dirty="0" smtClean="0">
                <a:solidFill>
                  <a:srgbClr val="0258FC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55" y="1345593"/>
            <a:ext cx="4680520" cy="1910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787" y="4077072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 smtClean="0"/>
              <a:t>…</a:t>
            </a:r>
            <a:r>
              <a:rPr lang="en-US" sz="2400" b="1" dirty="0" smtClean="0"/>
              <a:t>e la </a:t>
            </a:r>
            <a:r>
              <a:rPr lang="en-US" sz="2400" b="1" dirty="0" err="1" smtClean="0"/>
              <a:t>dinamica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rottura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indica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che</a:t>
            </a:r>
            <a:r>
              <a:rPr lang="en-US" sz="2400" b="1" dirty="0" smtClean="0"/>
              <a:t> la </a:t>
            </a:r>
            <a:r>
              <a:rPr lang="en-US" sz="2400" b="1" dirty="0" err="1" smtClean="0"/>
              <a:t>fibra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è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rotta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è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sempre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stata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dalla</a:t>
            </a:r>
            <a:r>
              <a:rPr lang="en-US" sz="2400" b="1" dirty="0" smtClean="0"/>
              <a:t> parte </a:t>
            </a:r>
            <a:r>
              <a:rPr lang="en-US" sz="2400" b="1" dirty="0" err="1" smtClean="0"/>
              <a:t>delle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bocche</a:t>
            </a:r>
            <a:r>
              <a:rPr lang="en-US" sz="2400" b="1" dirty="0" smtClean="0"/>
              <a:t> di venting (</a:t>
            </a:r>
            <a:r>
              <a:rPr lang="en-US" sz="2400" b="1" dirty="0" err="1" smtClean="0"/>
              <a:t>eccetto</a:t>
            </a:r>
            <a:r>
              <a:rPr lang="en-US" sz="2400" b="1" dirty="0" smtClean="0"/>
              <a:t> un </a:t>
            </a:r>
            <a:r>
              <a:rPr lang="en-US" sz="2400" b="1" dirty="0" err="1" smtClean="0"/>
              <a:t>caso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dubbio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8787" y="1597840"/>
            <a:ext cx="3526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Ulteriore conferma: uno studio della SSV indica che la rottura è sempre partita da una fibra..</a:t>
            </a:r>
            <a:endParaRPr lang="is-IS" sz="24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558" y="2996952"/>
            <a:ext cx="5134442" cy="38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61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 test in </a:t>
            </a:r>
            <a:r>
              <a:rPr lang="en-US" b="1" dirty="0" err="1" smtClean="0"/>
              <a:t>una</a:t>
            </a:r>
            <a:r>
              <a:rPr lang="en-US" b="1" dirty="0" smtClean="0"/>
              <a:t> camera a </a:t>
            </a:r>
            <a:r>
              <a:rPr lang="en-US" b="1" dirty="0" err="1" smtClean="0"/>
              <a:t>vuoto</a:t>
            </a:r>
            <a:r>
              <a:rPr lang="en-US" b="1" dirty="0" smtClean="0"/>
              <a:t> ha </a:t>
            </a:r>
            <a:r>
              <a:rPr lang="en-US" b="1" dirty="0" err="1" smtClean="0"/>
              <a:t>mostrato</a:t>
            </a:r>
            <a:r>
              <a:rPr lang="en-US" b="1" dirty="0" smtClean="0"/>
              <a:t> diverse </a:t>
            </a:r>
            <a:r>
              <a:rPr lang="en-US" b="1" dirty="0" err="1" smtClean="0"/>
              <a:t>rotture</a:t>
            </a:r>
            <a:r>
              <a:rPr lang="en-US" b="1" dirty="0" smtClean="0"/>
              <a:t> di </a:t>
            </a:r>
            <a:r>
              <a:rPr lang="en-US" b="1" dirty="0" err="1" smtClean="0"/>
              <a:t>una</a:t>
            </a:r>
            <a:r>
              <a:rPr lang="en-US" b="1" dirty="0" smtClean="0"/>
              <a:t> </a:t>
            </a:r>
            <a:r>
              <a:rPr lang="en-US" b="1" dirty="0" err="1" smtClean="0"/>
              <a:t>singola</a:t>
            </a:r>
            <a:r>
              <a:rPr lang="en-US" b="1" dirty="0" smtClean="0"/>
              <a:t> </a:t>
            </a:r>
            <a:r>
              <a:rPr lang="en-US" b="1" dirty="0" err="1" smtClean="0"/>
              <a:t>fibra</a:t>
            </a:r>
            <a:r>
              <a:rPr lang="en-US" b="1" dirty="0" smtClean="0"/>
              <a:t> </a:t>
            </a:r>
            <a:r>
              <a:rPr lang="en-US" b="1" dirty="0" err="1" smtClean="0"/>
              <a:t>sospesa</a:t>
            </a:r>
            <a:r>
              <a:rPr lang="en-US" b="1" dirty="0" smtClean="0"/>
              <a:t>, al </a:t>
            </a:r>
            <a:r>
              <a:rPr lang="en-US" b="1" dirty="0" err="1" smtClean="0"/>
              <a:t>carico</a:t>
            </a:r>
            <a:r>
              <a:rPr lang="en-US" b="1" dirty="0" smtClean="0"/>
              <a:t> </a:t>
            </a:r>
            <a:r>
              <a:rPr lang="en-US" b="1" dirty="0" err="1" smtClean="0"/>
              <a:t>nominale</a:t>
            </a:r>
            <a:r>
              <a:rPr lang="en-US" b="1" dirty="0" smtClean="0"/>
              <a:t>, </a:t>
            </a:r>
            <a:r>
              <a:rPr lang="en-US" b="1" dirty="0" err="1" smtClean="0"/>
              <a:t>dovuta</a:t>
            </a:r>
            <a:r>
              <a:rPr lang="en-US" b="1" dirty="0" smtClean="0"/>
              <a:t> a </a:t>
            </a:r>
            <a:r>
              <a:rPr lang="en-US" b="1" dirty="0" err="1" smtClean="0"/>
              <a:t>particelle</a:t>
            </a:r>
            <a:r>
              <a:rPr lang="en-US" b="1" dirty="0" smtClean="0"/>
              <a:t> </a:t>
            </a:r>
            <a:r>
              <a:rPr lang="en-US" b="1" dirty="0" err="1" smtClean="0"/>
              <a:t>provenienti</a:t>
            </a:r>
            <a:r>
              <a:rPr lang="en-US" b="1" dirty="0" smtClean="0"/>
              <a:t> </a:t>
            </a:r>
            <a:r>
              <a:rPr lang="en-US" b="1" dirty="0" err="1" smtClean="0"/>
              <a:t>dalla</a:t>
            </a:r>
            <a:r>
              <a:rPr lang="en-US" b="1" dirty="0" smtClean="0"/>
              <a:t> </a:t>
            </a:r>
            <a:r>
              <a:rPr lang="en-US" b="1" i="1" dirty="0" smtClean="0"/>
              <a:t>scroll pump</a:t>
            </a:r>
            <a:endParaRPr lang="en-US" b="1" i="1" dirty="0"/>
          </a:p>
        </p:txBody>
      </p:sp>
      <p:pic>
        <p:nvPicPr>
          <p:cNvPr id="3" name="Immagine 2" descr="C:\Users\Antonio\AppData\Local\Microsoft\Windows\INetCache\Content.Word\fig2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970" y="0"/>
            <a:ext cx="4393203" cy="58564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9711"/>
              </p:ext>
            </p:extLst>
          </p:nvPr>
        </p:nvGraphicFramePr>
        <p:xfrm>
          <a:off x="107504" y="2673971"/>
          <a:ext cx="6300192" cy="3685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543"/>
                <a:gridCol w="1016617"/>
                <a:gridCol w="1053223"/>
                <a:gridCol w="1741173"/>
                <a:gridCol w="2065636"/>
              </a:tblGrid>
              <a:tr h="0"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run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Id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Aim</a:t>
                      </a:r>
                      <a:r>
                        <a:rPr lang="it-IT" sz="1000" dirty="0" smtClean="0"/>
                        <a:t> of</a:t>
                      </a:r>
                      <a:r>
                        <a:rPr lang="it-IT" sz="1000" baseline="0" dirty="0" smtClean="0"/>
                        <a:t> the test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Failure</a:t>
                      </a:r>
                      <a:r>
                        <a:rPr lang="it-IT" sz="1000" dirty="0" smtClean="0"/>
                        <a:t>  </a:t>
                      </a:r>
                      <a:r>
                        <a:rPr lang="it-IT" sz="1000" dirty="0" err="1" smtClean="0"/>
                        <a:t>type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Other</a:t>
                      </a:r>
                      <a:r>
                        <a:rPr lang="it-IT" sz="1000" dirty="0" smtClean="0"/>
                        <a:t> notes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39944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Fiber</a:t>
                      </a:r>
                      <a:r>
                        <a:rPr lang="it-IT" sz="1000" dirty="0" smtClean="0"/>
                        <a:t> #0</a:t>
                      </a:r>
                    </a:p>
                    <a:p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20160216_1</a:t>
                      </a:r>
                      <a:endParaRPr lang="en-US" sz="1000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Vacuum</a:t>
                      </a:r>
                      <a:r>
                        <a:rPr lang="it-IT" sz="1000" dirty="0" smtClean="0"/>
                        <a:t> </a:t>
                      </a:r>
                      <a:r>
                        <a:rPr lang="it-IT" sz="1000" dirty="0" err="1" smtClean="0"/>
                        <a:t>cycle</a:t>
                      </a:r>
                      <a:r>
                        <a:rPr lang="it-IT" sz="1000" baseline="0" dirty="0" smtClean="0"/>
                        <a:t> ‘</a:t>
                      </a:r>
                      <a:r>
                        <a:rPr lang="it-IT" sz="1000" baseline="0" dirty="0" err="1" smtClean="0"/>
                        <a:t>normal</a:t>
                      </a:r>
                      <a:r>
                        <a:rPr lang="it-IT" sz="1000" baseline="0" dirty="0" smtClean="0"/>
                        <a:t>’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No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failure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Aug-Oct</a:t>
                      </a:r>
                      <a:r>
                        <a:rPr lang="it-IT" sz="1000" dirty="0" smtClean="0"/>
                        <a:t> under </a:t>
                      </a:r>
                      <a:r>
                        <a:rPr lang="it-IT" sz="1000" dirty="0" err="1" smtClean="0"/>
                        <a:t>vacuum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</a:tr>
              <a:tr h="568135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Fiber</a:t>
                      </a:r>
                      <a:r>
                        <a:rPr lang="it-IT" sz="1000" baseline="0" dirty="0" smtClean="0"/>
                        <a:t> #1</a:t>
                      </a:r>
                    </a:p>
                    <a:p>
                      <a:r>
                        <a:rPr lang="fi-FI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20161027_1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Venting</a:t>
                      </a:r>
                      <a:r>
                        <a:rPr lang="it-IT" sz="1000" dirty="0" smtClean="0"/>
                        <a:t>  test</a:t>
                      </a:r>
                      <a:r>
                        <a:rPr lang="it-IT" sz="1000" baseline="0" dirty="0" smtClean="0"/>
                        <a:t> – first </a:t>
                      </a:r>
                      <a:r>
                        <a:rPr lang="it-IT" sz="1000" baseline="0" dirty="0" err="1" smtClean="0"/>
                        <a:t>run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</a:rPr>
                        <a:t>A </a:t>
                      </a:r>
                      <a:r>
                        <a:rPr lang="it-IT" sz="1100" b="1" baseline="0" dirty="0" err="1" smtClean="0">
                          <a:solidFill>
                            <a:srgbClr val="FF0000"/>
                          </a:solidFill>
                        </a:rPr>
                        <a:t>few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sec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venting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start (</a:t>
                      </a: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</a:rPr>
                        <a:t>7/11)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4 </a:t>
                      </a:r>
                      <a:r>
                        <a:rPr lang="it-IT" sz="1000" dirty="0" err="1" smtClean="0"/>
                        <a:t>days</a:t>
                      </a:r>
                      <a:r>
                        <a:rPr lang="it-IT" sz="1000" dirty="0" smtClean="0"/>
                        <a:t> of </a:t>
                      </a:r>
                      <a:r>
                        <a:rPr lang="it-IT" sz="1000" dirty="0" err="1" smtClean="0"/>
                        <a:t>vacuum</a:t>
                      </a:r>
                      <a:r>
                        <a:rPr lang="it-IT" sz="1000" dirty="0" smtClean="0"/>
                        <a:t> ,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quantity</a:t>
                      </a:r>
                      <a:r>
                        <a:rPr lang="it-IT" sz="1000" baseline="0" dirty="0" smtClean="0"/>
                        <a:t> of test </a:t>
                      </a:r>
                      <a:r>
                        <a:rPr lang="it-IT" sz="1000" baseline="0" dirty="0" err="1" smtClean="0"/>
                        <a:t>ventings</a:t>
                      </a:r>
                      <a:r>
                        <a:rPr lang="it-IT" sz="1000" baseline="0" dirty="0" smtClean="0"/>
                        <a:t> = 1</a:t>
                      </a:r>
                      <a:endParaRPr lang="it-IT" sz="1000" dirty="0" smtClean="0"/>
                    </a:p>
                  </a:txBody>
                  <a:tcPr/>
                </a:tc>
              </a:tr>
              <a:tr h="439944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Fiber</a:t>
                      </a:r>
                      <a:r>
                        <a:rPr lang="it-IT" sz="1000" baseline="0" dirty="0" smtClean="0"/>
                        <a:t> #2</a:t>
                      </a:r>
                    </a:p>
                    <a:p>
                      <a:r>
                        <a:rPr lang="fi-FI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20161027_2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Venting</a:t>
                      </a:r>
                      <a:r>
                        <a:rPr lang="it-IT" sz="1000" dirty="0" smtClean="0"/>
                        <a:t> test – </a:t>
                      </a:r>
                      <a:r>
                        <a:rPr lang="it-IT" sz="1000" dirty="0" err="1" smtClean="0"/>
                        <a:t>confirmation</a:t>
                      </a:r>
                      <a:r>
                        <a:rPr lang="it-IT" sz="1000" dirty="0" smtClean="0"/>
                        <a:t> 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9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hr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venting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</a:rPr>
                        <a:t>28/11 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1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11 </a:t>
                      </a:r>
                      <a:r>
                        <a:rPr lang="it-IT" sz="1000" dirty="0" err="1" smtClean="0"/>
                        <a:t>days</a:t>
                      </a:r>
                      <a:r>
                        <a:rPr lang="it-IT" sz="1000" dirty="0" smtClean="0"/>
                        <a:t> of </a:t>
                      </a:r>
                      <a:r>
                        <a:rPr lang="it-IT" sz="1000" dirty="0" err="1" smtClean="0"/>
                        <a:t>vacuum</a:t>
                      </a:r>
                      <a:r>
                        <a:rPr lang="it-IT" sz="1000" dirty="0" smtClean="0"/>
                        <a:t> ,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quantity</a:t>
                      </a:r>
                      <a:r>
                        <a:rPr lang="it-IT" sz="1000" baseline="0" dirty="0" smtClean="0"/>
                        <a:t> of test </a:t>
                      </a:r>
                      <a:r>
                        <a:rPr lang="it-IT" sz="1000" baseline="0" dirty="0" err="1" smtClean="0"/>
                        <a:t>ventings</a:t>
                      </a:r>
                      <a:r>
                        <a:rPr lang="it-IT" sz="1000" baseline="0" dirty="0" smtClean="0"/>
                        <a:t> = 3</a:t>
                      </a:r>
                      <a:endParaRPr lang="it-IT" sz="1000" dirty="0" smtClean="0"/>
                    </a:p>
                  </a:txBody>
                  <a:tcPr/>
                </a:tc>
              </a:tr>
              <a:tr h="568135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Fiber</a:t>
                      </a:r>
                      <a:r>
                        <a:rPr lang="it-IT" sz="1000" baseline="0" dirty="0" smtClean="0"/>
                        <a:t> #3</a:t>
                      </a:r>
                    </a:p>
                    <a:p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20161129_4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Venting</a:t>
                      </a:r>
                      <a:r>
                        <a:rPr lang="it-IT" sz="1000" dirty="0" smtClean="0"/>
                        <a:t> test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 confirmation 3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100" b="1" baseline="0" dirty="0" err="1" smtClean="0">
                          <a:solidFill>
                            <a:srgbClr val="FF0000"/>
                          </a:solidFill>
                        </a:rPr>
                        <a:t>few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sec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FF0000"/>
                          </a:solidFill>
                        </a:rPr>
                        <a:t>venting</a:t>
                      </a:r>
                      <a:r>
                        <a:rPr lang="it-IT" sz="1100" b="1" dirty="0" smtClean="0">
                          <a:solidFill>
                            <a:srgbClr val="FF0000"/>
                          </a:solidFill>
                        </a:rPr>
                        <a:t> start (</a:t>
                      </a:r>
                      <a:r>
                        <a:rPr lang="it-IT" sz="1100" b="1" baseline="0" dirty="0" smtClean="0">
                          <a:solidFill>
                            <a:srgbClr val="FF0000"/>
                          </a:solidFill>
                        </a:rPr>
                        <a:t>18/12)</a:t>
                      </a:r>
                      <a:endParaRPr lang="en-US" sz="11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10 </a:t>
                      </a:r>
                      <a:r>
                        <a:rPr lang="it-IT" sz="1000" dirty="0" err="1" smtClean="0"/>
                        <a:t>days</a:t>
                      </a:r>
                      <a:r>
                        <a:rPr lang="it-IT" sz="1000" dirty="0" smtClean="0"/>
                        <a:t> of </a:t>
                      </a:r>
                      <a:r>
                        <a:rPr lang="it-IT" sz="1000" dirty="0" err="1" smtClean="0"/>
                        <a:t>vacuum</a:t>
                      </a:r>
                      <a:r>
                        <a:rPr lang="it-IT" sz="1000" dirty="0" smtClean="0"/>
                        <a:t> ,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quantity</a:t>
                      </a:r>
                      <a:r>
                        <a:rPr lang="it-IT" sz="1000" baseline="0" dirty="0" smtClean="0"/>
                        <a:t> of test </a:t>
                      </a:r>
                      <a:r>
                        <a:rPr lang="it-IT" sz="1000" baseline="0" dirty="0" err="1" smtClean="0"/>
                        <a:t>ventings</a:t>
                      </a:r>
                      <a:r>
                        <a:rPr lang="it-IT" sz="1000" baseline="0" dirty="0" smtClean="0"/>
                        <a:t> = 2</a:t>
                      </a:r>
                      <a:endParaRPr lang="it-IT" sz="1000" dirty="0" smtClean="0"/>
                    </a:p>
                  </a:txBody>
                  <a:tcPr/>
                </a:tc>
              </a:tr>
              <a:tr h="572292"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err="1" smtClean="0"/>
                        <a:t>Fiber</a:t>
                      </a:r>
                      <a:r>
                        <a:rPr lang="it-IT" sz="1000" baseline="0" dirty="0" smtClean="0"/>
                        <a:t> #4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20161219_5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err="1" smtClean="0"/>
                        <a:t>Clean</a:t>
                      </a:r>
                      <a:r>
                        <a:rPr lang="it-IT" sz="1000" dirty="0" smtClean="0"/>
                        <a:t> cycling</a:t>
                      </a:r>
                      <a:r>
                        <a:rPr lang="it-IT" sz="1000" baseline="0" dirty="0" smtClean="0"/>
                        <a:t> -  </a:t>
                      </a:r>
                      <a:r>
                        <a:rPr lang="it-IT" sz="1000" baseline="0" dirty="0" err="1" smtClean="0"/>
                        <a:t>indirect</a:t>
                      </a:r>
                      <a:r>
                        <a:rPr lang="it-IT" sz="1000" baseline="0" dirty="0" smtClean="0"/>
                        <a:t> test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No </a:t>
                      </a:r>
                      <a:r>
                        <a:rPr lang="it-IT" sz="1000" dirty="0" err="1" smtClean="0"/>
                        <a:t>failure</a:t>
                      </a:r>
                      <a:r>
                        <a:rPr lang="it-IT" sz="1000" dirty="0" smtClean="0"/>
                        <a:t> – Dec-Jan’17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18 </a:t>
                      </a:r>
                      <a:r>
                        <a:rPr lang="it-IT" sz="1000" dirty="0" err="1" smtClean="0"/>
                        <a:t>days</a:t>
                      </a:r>
                      <a:r>
                        <a:rPr lang="it-IT" sz="1000" dirty="0" smtClean="0"/>
                        <a:t> of </a:t>
                      </a:r>
                      <a:r>
                        <a:rPr lang="it-IT" sz="1000" dirty="0" err="1" smtClean="0"/>
                        <a:t>vacuum</a:t>
                      </a:r>
                      <a:r>
                        <a:rPr lang="it-IT" sz="1000" dirty="0" smtClean="0"/>
                        <a:t>, 6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dirty="0" err="1" smtClean="0"/>
                        <a:t>ventings</a:t>
                      </a:r>
                      <a:r>
                        <a:rPr lang="it-IT" sz="1000" dirty="0" smtClean="0"/>
                        <a:t>, No </a:t>
                      </a:r>
                      <a:r>
                        <a:rPr lang="it-IT" sz="1000" dirty="0" err="1" smtClean="0"/>
                        <a:t>pumping</a:t>
                      </a:r>
                      <a:r>
                        <a:rPr lang="it-IT" sz="1000" dirty="0" smtClean="0"/>
                        <a:t> of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dirty="0" smtClean="0"/>
                        <a:t>the </a:t>
                      </a:r>
                      <a:r>
                        <a:rPr lang="it-IT" sz="1000" baseline="0" dirty="0" err="1" smtClean="0"/>
                        <a:t>venting</a:t>
                      </a:r>
                      <a:r>
                        <a:rPr lang="it-IT" sz="1000" baseline="0" dirty="0" smtClean="0"/>
                        <a:t> </a:t>
                      </a:r>
                      <a:r>
                        <a:rPr lang="it-IT" sz="1000" baseline="0" dirty="0" err="1" smtClean="0"/>
                        <a:t>duct</a:t>
                      </a:r>
                      <a:endParaRPr lang="en-US" sz="1000" dirty="0"/>
                    </a:p>
                  </a:txBody>
                  <a:tcPr/>
                </a:tc>
              </a:tr>
              <a:tr h="796083">
                <a:tc>
                  <a:txBody>
                    <a:bodyPr/>
                    <a:lstStyle/>
                    <a:p>
                      <a:r>
                        <a:rPr lang="it-IT" sz="1000" i="1" dirty="0" smtClean="0"/>
                        <a:t>6</a:t>
                      </a:r>
                      <a:endParaRPr lang="en-US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i="1" dirty="0" smtClean="0"/>
                        <a:t>2°</a:t>
                      </a:r>
                      <a:r>
                        <a:rPr lang="it-IT" sz="1000" i="1" baseline="0" dirty="0" smtClean="0"/>
                        <a:t>chamber</a:t>
                      </a:r>
                    </a:p>
                    <a:p>
                      <a:r>
                        <a:rPr 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20161129_1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20161129_2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20161129_3</a:t>
                      </a:r>
                      <a:endParaRPr lang="en-US" sz="10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i="1" dirty="0" err="1" smtClean="0"/>
                        <a:t>Pumping</a:t>
                      </a:r>
                      <a:r>
                        <a:rPr lang="it-IT" sz="1000" i="1" dirty="0" smtClean="0"/>
                        <a:t> </a:t>
                      </a:r>
                      <a:r>
                        <a:rPr lang="it-IT" sz="1000" i="1" dirty="0" err="1" smtClean="0"/>
                        <a:t>only</a:t>
                      </a:r>
                      <a:endParaRPr lang="en-US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50" b="1" i="1" dirty="0" smtClean="0">
                          <a:solidFill>
                            <a:srgbClr val="FF0000"/>
                          </a:solidFill>
                        </a:rPr>
                        <a:t>Visual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monitoring</a:t>
                      </a:r>
                      <a:r>
                        <a:rPr lang="it-IT" sz="1050" b="1" i="1" dirty="0" smtClean="0">
                          <a:solidFill>
                            <a:srgbClr val="FF0000"/>
                          </a:solidFill>
                        </a:rPr>
                        <a:t>, breaking 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has</a:t>
                      </a:r>
                      <a:r>
                        <a:rPr lang="it-IT" sz="1050" b="1" i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050" b="1" i="1" baseline="0" dirty="0" err="1" smtClean="0">
                          <a:solidFill>
                            <a:srgbClr val="FF0000"/>
                          </a:solidFill>
                        </a:rPr>
                        <a:t>been</a:t>
                      </a:r>
                      <a:r>
                        <a:rPr lang="it-IT" sz="1050" b="1" i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discovered</a:t>
                      </a:r>
                      <a:r>
                        <a:rPr lang="it-IT" sz="1050" b="1" i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days</a:t>
                      </a:r>
                      <a:r>
                        <a:rPr lang="it-IT" sz="1050" b="1" i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it-IT" sz="1050" b="1" i="1" dirty="0" smtClean="0">
                          <a:solidFill>
                            <a:srgbClr val="FF0000"/>
                          </a:solidFill>
                        </a:rPr>
                        <a:t> an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accidental</a:t>
                      </a:r>
                      <a:r>
                        <a:rPr lang="it-IT" sz="1050" b="1" i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050" b="1" i="1" dirty="0" err="1" smtClean="0">
                          <a:solidFill>
                            <a:srgbClr val="FF0000"/>
                          </a:solidFill>
                        </a:rPr>
                        <a:t>venting</a:t>
                      </a:r>
                      <a:endParaRPr lang="en-US" sz="105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00" i="1" dirty="0" smtClean="0"/>
                        <a:t>To be </a:t>
                      </a:r>
                      <a:r>
                        <a:rPr lang="it-IT" sz="1000" i="1" dirty="0" err="1" smtClean="0"/>
                        <a:t>repeated</a:t>
                      </a:r>
                      <a:endParaRPr lang="en-US" sz="1000" i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339752" y="2348880"/>
            <a:ext cx="288032" cy="325091"/>
          </a:xfrm>
          <a:prstGeom prst="straightConnector1">
            <a:avLst/>
          </a:prstGeom>
          <a:ln w="76200">
            <a:solidFill>
              <a:srgbClr val="0258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209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51520" y="764704"/>
            <a:ext cx="366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</a:rPr>
              <a:t>Dust</a:t>
            </a:r>
            <a:r>
              <a:rPr lang="it-IT" b="1" dirty="0" smtClean="0">
                <a:solidFill>
                  <a:srgbClr val="0000FF"/>
                </a:solidFill>
              </a:rPr>
              <a:t> on Si Wafer n.4 in NI </a:t>
            </a:r>
            <a:r>
              <a:rPr lang="it-IT" b="1" dirty="0" err="1" smtClean="0">
                <a:solidFill>
                  <a:srgbClr val="0000FF"/>
                </a:solidFill>
              </a:rPr>
              <a:t>tower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6" name="Content Placeholder 3" descr="disco_Si_14_11_16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35" r="-20135"/>
          <a:stretch>
            <a:fillRect/>
          </a:stretch>
        </p:blipFill>
        <p:spPr>
          <a:xfrm>
            <a:off x="-756592" y="1124744"/>
            <a:ext cx="5688632" cy="3128529"/>
          </a:xfrm>
          <a:prstGeom prst="rect">
            <a:avLst/>
          </a:prstGeom>
        </p:spPr>
      </p:pic>
      <p:pic>
        <p:nvPicPr>
          <p:cNvPr id="9" name="Picture 7" descr="disco_Si__1500W_181116_pz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420888"/>
            <a:ext cx="1853156" cy="1429578"/>
          </a:xfrm>
          <a:prstGeom prst="rect">
            <a:avLst/>
          </a:prstGeom>
        </p:spPr>
      </p:pic>
      <p:pic>
        <p:nvPicPr>
          <p:cNvPr id="10" name="Picture 8" descr="disco_Si__1500W_181116_pz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124744"/>
            <a:ext cx="1263394" cy="1263394"/>
          </a:xfrm>
          <a:prstGeom prst="rect">
            <a:avLst/>
          </a:prstGeom>
        </p:spPr>
      </p:pic>
      <p:pic>
        <p:nvPicPr>
          <p:cNvPr id="11" name="Picture 9" descr="disco_Si__1500W_181116_pz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5" y="2420889"/>
            <a:ext cx="1296144" cy="1296144"/>
          </a:xfrm>
          <a:prstGeom prst="rect">
            <a:avLst/>
          </a:prstGeom>
        </p:spPr>
      </p:pic>
      <p:pic>
        <p:nvPicPr>
          <p:cNvPr id="12" name="Picture 12" descr="disco_Si__1500W_181116_pz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1124744"/>
            <a:ext cx="1274683" cy="1274683"/>
          </a:xfrm>
          <a:prstGeom prst="rect">
            <a:avLst/>
          </a:prstGeom>
        </p:spPr>
      </p:pic>
      <p:pic>
        <p:nvPicPr>
          <p:cNvPr id="13" name="Picture 14" descr="disco_Si__1500W_181116_pz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124744"/>
            <a:ext cx="1255291" cy="125529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4427984" y="764704"/>
            <a:ext cx="41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FF"/>
                </a:solidFill>
              </a:rPr>
              <a:t>Dust</a:t>
            </a:r>
            <a:r>
              <a:rPr lang="it-IT" b="1" dirty="0" smtClean="0">
                <a:solidFill>
                  <a:srgbClr val="0000FF"/>
                </a:solidFill>
              </a:rPr>
              <a:t> on Si Wafer from test </a:t>
            </a:r>
            <a:r>
              <a:rPr lang="it-IT" b="1" dirty="0" err="1" smtClean="0">
                <a:solidFill>
                  <a:srgbClr val="0000FF"/>
                </a:solidFill>
              </a:rPr>
              <a:t>chamber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20" name="Picture 3" descr="Pezzo_scroll_pump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293096"/>
            <a:ext cx="2306429" cy="2205029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051720" y="4275539"/>
            <a:ext cx="287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Dalle guarnizioni delle pompe scroll !!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220071" y="4725144"/>
            <a:ext cx="3949245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Dust abundance on Wafer in a small chamber evacuated by a scroll:</a:t>
            </a:r>
          </a:p>
          <a:p>
            <a:r>
              <a:rPr lang="en-US" dirty="0" smtClean="0"/>
              <a:t>~</a:t>
            </a:r>
            <a:r>
              <a:rPr lang="en-US" dirty="0"/>
              <a:t>100 particles on a surface of 2 mm X 75 mm</a:t>
            </a:r>
          </a:p>
          <a:p>
            <a:r>
              <a:rPr lang="en-US" dirty="0" smtClean="0"/>
              <a:t>=&gt; </a:t>
            </a:r>
            <a:r>
              <a:rPr lang="en-US" dirty="0" err="1" smtClean="0"/>
              <a:t>estrapolated</a:t>
            </a:r>
            <a:r>
              <a:rPr lang="en-US" dirty="0" smtClean="0"/>
              <a:t> </a:t>
            </a:r>
            <a:r>
              <a:rPr lang="en-US" dirty="0"/>
              <a:t>~ 3000 on the disk</a:t>
            </a:r>
          </a:p>
          <a:p>
            <a:r>
              <a:rPr lang="en-US" dirty="0" smtClean="0"/>
              <a:t>=</a:t>
            </a:r>
            <a:r>
              <a:rPr lang="en-US" b="1" dirty="0" smtClean="0">
                <a:solidFill>
                  <a:srgbClr val="0000FF"/>
                </a:solidFill>
              </a:rPr>
              <a:t>&gt; ~</a:t>
            </a:r>
            <a:r>
              <a:rPr lang="en-US" b="1" dirty="0">
                <a:solidFill>
                  <a:srgbClr val="0000FF"/>
                </a:solidFill>
              </a:rPr>
              <a:t>0.7 particles/mm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  </a:t>
            </a:r>
          </a:p>
        </p:txBody>
      </p:sp>
      <p:cxnSp>
        <p:nvCxnSpPr>
          <p:cNvPr id="25" name="Connettore 2 24"/>
          <p:cNvCxnSpPr>
            <a:stCxn id="23" idx="0"/>
            <a:endCxn id="9" idx="2"/>
          </p:cNvCxnSpPr>
          <p:nvPr/>
        </p:nvCxnSpPr>
        <p:spPr>
          <a:xfrm flipH="1" flipV="1">
            <a:off x="6722714" y="3850466"/>
            <a:ext cx="471980" cy="874678"/>
          </a:xfrm>
          <a:prstGeom prst="straightConnector1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6"/>
          <p:cNvSpPr txBox="1"/>
          <p:nvPr/>
        </p:nvSpPr>
        <p:spPr>
          <a:xfrm>
            <a:off x="6012160" y="2492896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Piece #1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4499992" y="1196752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Piece #2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4572000" y="2492896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Piece #3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7236296" y="1196752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Piece #4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Box 6"/>
          <p:cNvSpPr txBox="1"/>
          <p:nvPr/>
        </p:nvSpPr>
        <p:spPr>
          <a:xfrm>
            <a:off x="5868144" y="1124744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Piece #5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628650" y="20879"/>
            <a:ext cx="7886700" cy="699881"/>
          </a:xfrm>
          <a:prstGeom prst="rect">
            <a:avLst/>
          </a:prstGeom>
        </p:spPr>
        <p:txBody>
          <a:bodyPr/>
          <a:lstStyle>
            <a:lvl1pPr marL="0" marR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2800" b="1" i="0" u="none" strike="noStrike" baseline="0">
                <a:ln>
                  <a:noFill/>
                </a:ln>
                <a:solidFill>
                  <a:srgbClr val="006B61"/>
                </a:solidFill>
                <a:latin typeface="Book Antiqua" pitchFamily="18"/>
                <a:cs typeface="Arial" pitchFamily="34"/>
              </a:defRPr>
            </a:lvl1pPr>
          </a:lstStyle>
          <a:p>
            <a:r>
              <a:rPr lang="en-GB" kern="0" dirty="0" err="1" smtClean="0"/>
              <a:t>Polvere</a:t>
            </a:r>
            <a:r>
              <a:rPr lang="en-GB" kern="0" dirty="0" smtClean="0"/>
              <a:t>? Da dove </a:t>
            </a:r>
            <a:r>
              <a:rPr lang="en-GB" kern="0" dirty="0" err="1" smtClean="0"/>
              <a:t>viene</a:t>
            </a:r>
            <a:r>
              <a:rPr lang="en-GB" kern="0" dirty="0" smtClean="0"/>
              <a:t>?</a:t>
            </a:r>
            <a:endParaRPr lang="en-GB" kern="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93" y="5054228"/>
            <a:ext cx="3188989" cy="180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2647206" cy="699881"/>
          </a:xfrm>
        </p:spPr>
        <p:txBody>
          <a:bodyPr/>
          <a:lstStyle/>
          <a:p>
            <a:r>
              <a:rPr lang="en-GB" dirty="0" smtClean="0"/>
              <a:t>Shock tube !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2" y="2481730"/>
            <a:ext cx="4424336" cy="4241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86" y="107580"/>
            <a:ext cx="5901937" cy="2836433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959274" y="2944013"/>
            <a:ext cx="3958815" cy="3232950"/>
          </a:xfrm>
        </p:spPr>
        <p:txBody>
          <a:bodyPr/>
          <a:lstStyle/>
          <a:p>
            <a:r>
              <a:rPr lang="en-GB" sz="2400" b="1" dirty="0" err="1" smtClean="0"/>
              <a:t>Nel</a:t>
            </a:r>
            <a:r>
              <a:rPr lang="en-GB" sz="2400" b="1" dirty="0" smtClean="0"/>
              <a:t> venting, </a:t>
            </a:r>
            <a:r>
              <a:rPr lang="en-GB" sz="2400" b="1" dirty="0" err="1" smtClean="0"/>
              <a:t>vengono</a:t>
            </a:r>
            <a:r>
              <a:rPr lang="en-GB" sz="2400" b="1" dirty="0" smtClean="0"/>
              <a:t> a </a:t>
            </a:r>
            <a:r>
              <a:rPr lang="en-GB" sz="2400" b="1" dirty="0" err="1" smtClean="0"/>
              <a:t>contatto</a:t>
            </a:r>
            <a:r>
              <a:rPr lang="en-GB" sz="2400" b="1" dirty="0" smtClean="0"/>
              <a:t> due gas a </a:t>
            </a:r>
            <a:r>
              <a:rPr lang="en-GB" sz="2400" b="1" dirty="0" err="1" smtClean="0"/>
              <a:t>pressione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differente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inizialmente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separati</a:t>
            </a:r>
            <a:r>
              <a:rPr lang="en-GB" sz="2400" b="1" dirty="0" smtClean="0"/>
              <a:t>.</a:t>
            </a:r>
          </a:p>
          <a:p>
            <a:endParaRPr lang="en-GB" sz="2400" b="1" dirty="0" smtClean="0"/>
          </a:p>
          <a:p>
            <a:r>
              <a:rPr lang="en-GB" sz="2400" b="1" dirty="0" err="1" smtClean="0"/>
              <a:t>Problema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classico</a:t>
            </a:r>
            <a:r>
              <a:rPr lang="en-GB" sz="2400" b="1" dirty="0"/>
              <a:t>,</a:t>
            </a:r>
            <a:r>
              <a:rPr lang="en-GB" sz="2400" b="1" dirty="0" smtClean="0"/>
              <a:t> lo </a:t>
            </a:r>
            <a:r>
              <a:rPr lang="en-GB" sz="2400" b="1" i="1" dirty="0" smtClean="0"/>
              <a:t>shock tube</a:t>
            </a:r>
            <a:r>
              <a:rPr lang="en-GB" sz="2400" b="1" dirty="0" smtClean="0"/>
              <a:t>: </a:t>
            </a:r>
            <a:r>
              <a:rPr lang="en-GB" sz="2400" dirty="0" err="1" smtClean="0"/>
              <a:t>aperto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diaframma</a:t>
            </a:r>
            <a:r>
              <a:rPr lang="en-GB" sz="2400" dirty="0" smtClean="0"/>
              <a:t>, parte un </a:t>
            </a:r>
            <a:r>
              <a:rPr lang="en-GB" sz="2400" dirty="0" err="1" smtClean="0"/>
              <a:t>flusso</a:t>
            </a:r>
            <a:r>
              <a:rPr lang="en-GB" sz="2400" dirty="0" smtClean="0"/>
              <a:t> </a:t>
            </a:r>
            <a:r>
              <a:rPr lang="en-GB" sz="2400" dirty="0" err="1" smtClean="0"/>
              <a:t>supersonico</a:t>
            </a:r>
            <a:endParaRPr lang="en-GB" sz="2400" dirty="0" smtClean="0"/>
          </a:p>
          <a:p>
            <a:endParaRPr lang="en-GB" sz="2400" b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4B1822-35E5-0B48-B212-6D3E4E43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802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879"/>
            <a:ext cx="7886700" cy="699881"/>
          </a:xfrm>
        </p:spPr>
        <p:txBody>
          <a:bodyPr/>
          <a:lstStyle/>
          <a:p>
            <a:r>
              <a:rPr lang="en-GB" dirty="0" err="1" smtClean="0"/>
              <a:t>Flusso</a:t>
            </a:r>
            <a:r>
              <a:rPr lang="en-GB" dirty="0" smtClean="0"/>
              <a:t> di gas </a:t>
            </a:r>
            <a:r>
              <a:rPr lang="en-GB" dirty="0" err="1" smtClean="0">
                <a:solidFill>
                  <a:srgbClr val="92D050"/>
                </a:solidFill>
              </a:rPr>
              <a:t>rarefatto</a:t>
            </a:r>
            <a:r>
              <a:rPr lang="en-GB" dirty="0" smtClean="0">
                <a:solidFill>
                  <a:srgbClr val="92D050"/>
                </a:solidFill>
              </a:rPr>
              <a:t> </a:t>
            </a:r>
            <a:r>
              <a:rPr lang="en-GB" dirty="0" smtClean="0"/>
              <a:t>ma </a:t>
            </a:r>
            <a:r>
              <a:rPr lang="en-GB" u="sng" dirty="0" err="1" smtClean="0">
                <a:solidFill>
                  <a:srgbClr val="FF0000"/>
                </a:solidFill>
              </a:rPr>
              <a:t>veloce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304" y="4120179"/>
            <a:ext cx="9068696" cy="2551637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La </a:t>
            </a:r>
            <a:r>
              <a:rPr lang="en-GB" dirty="0" err="1" smtClean="0"/>
              <a:t>simulazione</a:t>
            </a:r>
            <a:r>
              <a:rPr lang="en-GB" dirty="0" smtClean="0"/>
              <a:t> </a:t>
            </a:r>
            <a:r>
              <a:rPr lang="en-GB" dirty="0" err="1" smtClean="0"/>
              <a:t>copre</a:t>
            </a:r>
            <a:r>
              <a:rPr lang="en-GB" dirty="0" smtClean="0"/>
              <a:t> 50 µs, la </a:t>
            </a:r>
            <a:r>
              <a:rPr lang="en-GB" dirty="0" err="1" smtClean="0"/>
              <a:t>valvola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 a x=0. </a:t>
            </a:r>
            <a:r>
              <a:rPr lang="en-GB" dirty="0" err="1" smtClean="0"/>
              <a:t>Processo</a:t>
            </a:r>
            <a:r>
              <a:rPr lang="en-GB" dirty="0" smtClean="0"/>
              <a:t> </a:t>
            </a:r>
            <a:r>
              <a:rPr lang="en-GB" dirty="0" err="1" smtClean="0"/>
              <a:t>rapido</a:t>
            </a:r>
            <a:r>
              <a:rPr lang="en-GB" dirty="0" smtClean="0"/>
              <a:t>!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In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estesa</a:t>
            </a:r>
            <a:r>
              <a:rPr lang="en-GB" dirty="0" smtClean="0"/>
              <a:t> </a:t>
            </a:r>
            <a:r>
              <a:rPr lang="en-GB" dirty="0" err="1" smtClean="0"/>
              <a:t>regione</a:t>
            </a:r>
            <a:r>
              <a:rPr lang="en-GB" dirty="0" smtClean="0"/>
              <a:t> la </a:t>
            </a:r>
            <a:r>
              <a:rPr lang="en-GB" dirty="0" err="1" smtClean="0"/>
              <a:t>velocità</a:t>
            </a:r>
            <a:r>
              <a:rPr lang="en-GB" dirty="0" smtClean="0"/>
              <a:t> del gas </a:t>
            </a:r>
            <a:r>
              <a:rPr lang="en-GB" dirty="0" err="1" smtClean="0"/>
              <a:t>supera</a:t>
            </a:r>
            <a:r>
              <a:rPr lang="en-GB" dirty="0" smtClean="0"/>
              <a:t> </a:t>
            </a:r>
            <a:r>
              <a:rPr lang="en-GB" dirty="0" err="1" smtClean="0"/>
              <a:t>gli</a:t>
            </a:r>
            <a:r>
              <a:rPr lang="en-GB" dirty="0" smtClean="0"/>
              <a:t> 800 m/s !</a:t>
            </a:r>
          </a:p>
          <a:p>
            <a:pPr lvl="1"/>
            <a:endParaRPr lang="en-GB" dirty="0"/>
          </a:p>
          <a:p>
            <a:pPr lvl="1"/>
            <a:r>
              <a:rPr lang="en-GB" dirty="0" err="1" smtClean="0"/>
              <a:t>Anche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gas prima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valvola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mette</a:t>
            </a:r>
            <a:r>
              <a:rPr lang="en-GB" dirty="0" smtClean="0"/>
              <a:t> in moto </a:t>
            </a:r>
            <a:r>
              <a:rPr lang="en-GB" dirty="0" err="1" smtClean="0"/>
              <a:t>veloce</a:t>
            </a:r>
            <a:r>
              <a:rPr lang="en-GB" dirty="0" smtClean="0"/>
              <a:t>, </a:t>
            </a:r>
            <a:r>
              <a:rPr lang="en-GB" dirty="0" err="1" smtClean="0"/>
              <a:t>ovviamente</a:t>
            </a:r>
            <a:r>
              <a:rPr lang="en-GB" dirty="0" smtClean="0"/>
              <a:t>: </a:t>
            </a:r>
            <a:r>
              <a:rPr lang="en-GB" dirty="0" err="1" smtClean="0"/>
              <a:t>trascinando</a:t>
            </a:r>
            <a:r>
              <a:rPr lang="en-GB" dirty="0" smtClean="0"/>
              <a:t> </a:t>
            </a:r>
            <a:r>
              <a:rPr lang="en-GB" dirty="0" err="1" smtClean="0"/>
              <a:t>così</a:t>
            </a:r>
            <a:r>
              <a:rPr lang="en-GB" dirty="0" smtClean="0"/>
              <a:t> </a:t>
            </a:r>
            <a:r>
              <a:rPr lang="en-GB" dirty="0" err="1" smtClean="0"/>
              <a:t>polvere</a:t>
            </a:r>
            <a:r>
              <a:rPr lang="en-GB" dirty="0" smtClean="0"/>
              <a:t> </a:t>
            </a:r>
            <a:r>
              <a:rPr lang="en-GB" dirty="0" err="1" smtClean="0"/>
              <a:t>dall’esterno</a:t>
            </a:r>
            <a:r>
              <a:rPr lang="mr-IN" dirty="0" smtClean="0"/>
              <a:t>…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066" y="1080246"/>
            <a:ext cx="10391216" cy="2770991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4B1822-35E5-0B48-B212-6D3E4E43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59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879"/>
            <a:ext cx="7886700" cy="699881"/>
          </a:xfrm>
        </p:spPr>
        <p:txBody>
          <a:bodyPr/>
          <a:lstStyle/>
          <a:p>
            <a:r>
              <a:rPr lang="en-GB" dirty="0" err="1" smtClean="0"/>
              <a:t>Rarefatto</a:t>
            </a:r>
            <a:r>
              <a:rPr lang="en-GB" dirty="0" smtClean="0"/>
              <a:t>! </a:t>
            </a:r>
            <a:r>
              <a:rPr lang="en-GB" dirty="0" err="1" smtClean="0"/>
              <a:t>Accelera</a:t>
            </a:r>
            <a:r>
              <a:rPr lang="en-GB" dirty="0" smtClean="0"/>
              <a:t> </a:t>
            </a:r>
            <a:r>
              <a:rPr lang="en-GB" dirty="0" err="1" smtClean="0"/>
              <a:t>davvero</a:t>
            </a:r>
            <a:r>
              <a:rPr lang="en-GB" dirty="0" smtClean="0"/>
              <a:t> la </a:t>
            </a:r>
            <a:r>
              <a:rPr lang="en-GB" dirty="0" err="1" smtClean="0"/>
              <a:t>polvere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52536" y="5129421"/>
            <a:ext cx="9396536" cy="1226930"/>
          </a:xfrm>
        </p:spPr>
        <p:txBody>
          <a:bodyPr>
            <a:noAutofit/>
          </a:bodyPr>
          <a:lstStyle/>
          <a:p>
            <a:pPr lvl="1"/>
            <a:r>
              <a:rPr lang="en-GB" sz="2400" dirty="0" err="1" smtClean="0"/>
              <a:t>Rarefatto</a:t>
            </a:r>
            <a:r>
              <a:rPr lang="en-GB" sz="2400" dirty="0" smtClean="0"/>
              <a:t>, ma </a:t>
            </a:r>
            <a:r>
              <a:rPr lang="en-GB" sz="2400" dirty="0" err="1" smtClean="0"/>
              <a:t>veloce</a:t>
            </a:r>
            <a:r>
              <a:rPr lang="en-GB" sz="2400" dirty="0" smtClean="0"/>
              <a:t> e </a:t>
            </a:r>
            <a:r>
              <a:rPr lang="en-GB" sz="2400" dirty="0" err="1" smtClean="0"/>
              <a:t>accelera</a:t>
            </a:r>
            <a:r>
              <a:rPr lang="en-GB" sz="2400" dirty="0" smtClean="0"/>
              <a:t> la </a:t>
            </a:r>
            <a:r>
              <a:rPr lang="en-GB" sz="2400" dirty="0" err="1" smtClean="0"/>
              <a:t>polvere</a:t>
            </a:r>
            <a:r>
              <a:rPr lang="en-GB" sz="2400" dirty="0" smtClean="0"/>
              <a:t> a </a:t>
            </a:r>
            <a:r>
              <a:rPr lang="en-GB" sz="2400" dirty="0" err="1" smtClean="0"/>
              <a:t>velocità</a:t>
            </a:r>
            <a:r>
              <a:rPr lang="en-GB" sz="2400" dirty="0" smtClean="0"/>
              <a:t> </a:t>
            </a:r>
            <a:r>
              <a:rPr lang="en-GB" sz="2400" dirty="0" err="1" smtClean="0"/>
              <a:t>notevoli</a:t>
            </a:r>
            <a:endParaRPr lang="en-GB" sz="2400" dirty="0" smtClean="0"/>
          </a:p>
          <a:p>
            <a:pPr lvl="1"/>
            <a:r>
              <a:rPr lang="en-GB" sz="2400" dirty="0" err="1" smtClean="0"/>
              <a:t>Nell’esempio</a:t>
            </a:r>
            <a:r>
              <a:rPr lang="en-GB" sz="2400" dirty="0" smtClean="0"/>
              <a:t>,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sferetta</a:t>
            </a:r>
            <a:r>
              <a:rPr lang="en-GB" sz="2400" dirty="0" smtClean="0"/>
              <a:t> di Al, </a:t>
            </a:r>
            <a:r>
              <a:rPr lang="en-GB" sz="2400" dirty="0" err="1" smtClean="0"/>
              <a:t>inizialmente</a:t>
            </a:r>
            <a:r>
              <a:rPr lang="en-GB" sz="2400" dirty="0" smtClean="0"/>
              <a:t> </a:t>
            </a:r>
            <a:r>
              <a:rPr lang="en-GB" sz="2400" dirty="0" err="1" smtClean="0"/>
              <a:t>ferma</a:t>
            </a:r>
            <a:r>
              <a:rPr lang="en-GB" sz="2400" dirty="0" smtClean="0"/>
              <a:t> ad x = 0</a:t>
            </a:r>
          </a:p>
          <a:p>
            <a:pPr lvl="1"/>
            <a:r>
              <a:rPr lang="en-GB" sz="2400" dirty="0" smtClean="0"/>
              <a:t>In un 1 m </a:t>
            </a:r>
            <a:r>
              <a:rPr lang="en-GB" sz="2400" dirty="0" err="1" smtClean="0"/>
              <a:t>raggiunge</a:t>
            </a:r>
            <a:r>
              <a:rPr lang="en-GB" sz="2400" dirty="0" smtClean="0"/>
              <a:t> v~10 m/s, </a:t>
            </a:r>
            <a:r>
              <a:rPr lang="en-GB" sz="2400" dirty="0" err="1" smtClean="0"/>
              <a:t>sufficienti</a:t>
            </a:r>
            <a:r>
              <a:rPr lang="en-GB" sz="2400" dirty="0" smtClean="0"/>
              <a:t> a </a:t>
            </a:r>
            <a:r>
              <a:rPr lang="en-GB" sz="2400" dirty="0" err="1" smtClean="0"/>
              <a:t>danneggiare</a:t>
            </a:r>
            <a:r>
              <a:rPr lang="en-GB" sz="2400" dirty="0" smtClean="0"/>
              <a:t>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fibra</a:t>
            </a:r>
            <a:endParaRPr lang="en-GB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1" y="837005"/>
            <a:ext cx="5794289" cy="4176171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11/07/2017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Virgo @ Firenze / Urbino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34B1822-35E5-0B48-B212-6D3E4E436E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69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28650" y="20879"/>
            <a:ext cx="7886700" cy="699881"/>
          </a:xfrm>
          <a:prstGeom prst="rect">
            <a:avLst/>
          </a:prstGeom>
        </p:spPr>
        <p:txBody>
          <a:bodyPr/>
          <a:lstStyle>
            <a:lvl1pPr marL="0" marR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2800" b="1" i="0" u="none" strike="noStrike" baseline="0">
                <a:ln>
                  <a:noFill/>
                </a:ln>
                <a:solidFill>
                  <a:srgbClr val="006B61"/>
                </a:solidFill>
                <a:latin typeface="Book Antiqua" pitchFamily="18"/>
                <a:cs typeface="Arial" pitchFamily="34"/>
              </a:defRPr>
            </a:lvl1pPr>
          </a:lstStyle>
          <a:p>
            <a:r>
              <a:rPr lang="en-GB" kern="0" dirty="0" err="1" smtClean="0"/>
              <a:t>Soluzione</a:t>
            </a:r>
            <a:r>
              <a:rPr lang="en-GB" kern="0" dirty="0" smtClean="0"/>
              <a:t> del </a:t>
            </a:r>
            <a:r>
              <a:rPr lang="en-GB" kern="0" dirty="0" err="1" smtClean="0"/>
              <a:t>problema</a:t>
            </a:r>
            <a:endParaRPr lang="en-GB" kern="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67544" y="908720"/>
            <a:ext cx="8229600" cy="5472608"/>
          </a:xfrm>
          <a:prstGeom prst="rect">
            <a:avLst/>
          </a:prstGeom>
          <a:noFill/>
          <a:ln>
            <a:noFill/>
          </a:ln>
        </p:spPr>
        <p:txBody>
          <a:bodyPr vert="horz" lIns="0" tIns="2196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573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n-US" sz="25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n-US" sz="21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31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Nuovo</a:t>
            </a:r>
            <a:r>
              <a:rPr lang="en-US" b="1" dirty="0" smtClean="0">
                <a:latin typeface="Calibri"/>
                <a:cs typeface="Calibri"/>
              </a:rPr>
              <a:t> schema di </a:t>
            </a:r>
            <a:r>
              <a:rPr lang="en-US" b="1" dirty="0" err="1" smtClean="0">
                <a:latin typeface="Calibri"/>
                <a:cs typeface="Calibri"/>
              </a:rPr>
              <a:t>vuoto</a:t>
            </a:r>
            <a:r>
              <a:rPr lang="en-US" b="1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alibri"/>
                <a:cs typeface="Calibri"/>
              </a:rPr>
              <a:t>circuiti</a:t>
            </a:r>
            <a:r>
              <a:rPr lang="en-US" dirty="0" smtClean="0">
                <a:latin typeface="Calibri"/>
                <a:cs typeface="Calibri"/>
              </a:rPr>
              <a:t> di venting e pumping down </a:t>
            </a:r>
            <a:r>
              <a:rPr lang="en-US" dirty="0" err="1" smtClean="0">
                <a:latin typeface="Calibri"/>
                <a:cs typeface="Calibri"/>
              </a:rPr>
              <a:t>separati</a:t>
            </a:r>
            <a:r>
              <a:rPr lang="en-US" dirty="0" smtClean="0">
                <a:latin typeface="Calibri"/>
                <a:cs typeface="Calibri"/>
              </a:rPr>
              <a:t> per </a:t>
            </a:r>
            <a:r>
              <a:rPr lang="en-US" dirty="0" err="1" smtClean="0">
                <a:latin typeface="Calibri"/>
                <a:cs typeface="Calibri"/>
              </a:rPr>
              <a:t>evitare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contaminazioni</a:t>
            </a: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Nuove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pompe</a:t>
            </a:r>
            <a:r>
              <a:rPr lang="en-US" b="1" dirty="0" smtClean="0">
                <a:latin typeface="Calibri"/>
                <a:cs typeface="Calibri"/>
              </a:rPr>
              <a:t>: </a:t>
            </a:r>
            <a:r>
              <a:rPr lang="en-US" i="1" dirty="0" smtClean="0">
                <a:latin typeface="Calibri"/>
                <a:cs typeface="Calibri"/>
              </a:rPr>
              <a:t>multistage root pumps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specifiche</a:t>
            </a:r>
            <a:r>
              <a:rPr lang="en-US" dirty="0" smtClean="0">
                <a:latin typeface="Calibri"/>
                <a:cs typeface="Calibri"/>
              </a:rPr>
              <a:t> per </a:t>
            </a:r>
            <a:r>
              <a:rPr lang="en-US" dirty="0" err="1" smtClean="0">
                <a:latin typeface="Calibri"/>
                <a:cs typeface="Calibri"/>
              </a:rPr>
              <a:t>evitare</a:t>
            </a:r>
            <a:r>
              <a:rPr lang="en-US" dirty="0" smtClean="0">
                <a:latin typeface="Calibri"/>
                <a:cs typeface="Calibri"/>
              </a:rPr>
              <a:t> la </a:t>
            </a:r>
            <a:r>
              <a:rPr lang="en-US" dirty="0" err="1" smtClean="0">
                <a:latin typeface="Calibri"/>
                <a:cs typeface="Calibri"/>
              </a:rPr>
              <a:t>produzione</a:t>
            </a:r>
            <a:r>
              <a:rPr lang="en-US" dirty="0" smtClean="0">
                <a:latin typeface="Calibri"/>
                <a:cs typeface="Calibri"/>
              </a:rPr>
              <a:t> di </a:t>
            </a:r>
            <a:r>
              <a:rPr lang="en-US" dirty="0" err="1" smtClean="0">
                <a:latin typeface="Calibri"/>
                <a:cs typeface="Calibri"/>
              </a:rPr>
              <a:t>polvere</a:t>
            </a:r>
            <a:r>
              <a:rPr lang="en-US" dirty="0" smtClean="0">
                <a:latin typeface="Calibri"/>
                <a:cs typeface="Calibri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b="1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Deflettori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sulle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porte</a:t>
            </a:r>
            <a:r>
              <a:rPr lang="en-US" b="1" dirty="0" smtClean="0">
                <a:latin typeface="Calibri"/>
                <a:cs typeface="Calibri"/>
              </a:rPr>
              <a:t> da </a:t>
            </a:r>
            <a:r>
              <a:rPr lang="en-US" b="1" dirty="0" err="1" smtClean="0">
                <a:latin typeface="Calibri"/>
                <a:cs typeface="Calibri"/>
              </a:rPr>
              <a:t>vuoto</a:t>
            </a:r>
            <a:r>
              <a:rPr lang="en-US" b="1" dirty="0" smtClean="0">
                <a:latin typeface="Calibri"/>
                <a:cs typeface="Calibri"/>
              </a:rPr>
              <a:t>: </a:t>
            </a:r>
            <a:r>
              <a:rPr lang="en-US" dirty="0" err="1" smtClean="0">
                <a:latin typeface="Calibri"/>
                <a:cs typeface="Calibri"/>
              </a:rPr>
              <a:t>schermi</a:t>
            </a:r>
            <a:r>
              <a:rPr lang="en-US" dirty="0" smtClean="0">
                <a:latin typeface="Calibri"/>
                <a:cs typeface="Calibri"/>
              </a:rPr>
              <a:t> in </a:t>
            </a:r>
            <a:r>
              <a:rPr lang="en-US" dirty="0" err="1" smtClean="0">
                <a:latin typeface="Calibri"/>
                <a:cs typeface="Calibri"/>
              </a:rPr>
              <a:t>grado</a:t>
            </a:r>
            <a:r>
              <a:rPr lang="en-US" dirty="0" smtClean="0">
                <a:latin typeface="Calibri"/>
                <a:cs typeface="Calibri"/>
              </a:rPr>
              <a:t> di </a:t>
            </a:r>
            <a:r>
              <a:rPr lang="en-US" dirty="0" err="1" smtClean="0">
                <a:latin typeface="Calibri"/>
                <a:cs typeface="Calibri"/>
              </a:rPr>
              <a:t>deviare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eventuale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polvere</a:t>
            </a:r>
            <a:endParaRPr lang="en-US" b="1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b="1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Guardie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delle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fibre</a:t>
            </a:r>
            <a:r>
              <a:rPr lang="en-US" b="1" dirty="0" smtClean="0">
                <a:latin typeface="Calibri"/>
                <a:cs typeface="Calibri"/>
              </a:rPr>
              <a:t>: </a:t>
            </a:r>
            <a:r>
              <a:rPr lang="en-US" dirty="0" smtClean="0">
                <a:latin typeface="Calibri"/>
                <a:cs typeface="Calibri"/>
              </a:rPr>
              <a:t>“</a:t>
            </a:r>
            <a:r>
              <a:rPr lang="en-US" dirty="0" err="1" smtClean="0">
                <a:latin typeface="Calibri"/>
                <a:cs typeface="Calibri"/>
              </a:rPr>
              <a:t>scatole</a:t>
            </a:r>
            <a:r>
              <a:rPr lang="en-US" dirty="0" smtClean="0">
                <a:latin typeface="Calibri"/>
                <a:cs typeface="Calibri"/>
              </a:rPr>
              <a:t>” </a:t>
            </a:r>
            <a:r>
              <a:rPr lang="en-US" dirty="0" err="1" smtClean="0">
                <a:latin typeface="Calibri"/>
                <a:cs typeface="Calibri"/>
              </a:rPr>
              <a:t>che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circondano</a:t>
            </a:r>
            <a:r>
              <a:rPr lang="en-US" dirty="0" smtClean="0">
                <a:latin typeface="Calibri"/>
                <a:cs typeface="Calibri"/>
              </a:rPr>
              <a:t> quasi per </a:t>
            </a:r>
            <a:r>
              <a:rPr lang="en-US" dirty="0" err="1" smtClean="0">
                <a:latin typeface="Calibri"/>
                <a:cs typeface="Calibri"/>
              </a:rPr>
              <a:t>intero</a:t>
            </a:r>
            <a:r>
              <a:rPr lang="en-US" dirty="0" smtClean="0">
                <a:latin typeface="Calibri"/>
                <a:cs typeface="Calibri"/>
              </a:rPr>
              <a:t> le </a:t>
            </a:r>
            <a:r>
              <a:rPr lang="en-US" dirty="0" err="1" smtClean="0">
                <a:latin typeface="Calibri"/>
                <a:cs typeface="Calibri"/>
              </a:rPr>
              <a:t>fibre</a:t>
            </a:r>
            <a:r>
              <a:rPr lang="en-US" dirty="0" smtClean="0">
                <a:latin typeface="Calibri"/>
                <a:cs typeface="Calibri"/>
              </a:rPr>
              <a:t> e le </a:t>
            </a:r>
            <a:r>
              <a:rPr lang="en-US" dirty="0" err="1" smtClean="0">
                <a:latin typeface="Calibri"/>
                <a:cs typeface="Calibri"/>
              </a:rPr>
              <a:t>proteggano</a:t>
            </a: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b="1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Rimontaggio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delle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fibre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monolitiche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dopo</a:t>
            </a:r>
            <a:r>
              <a:rPr lang="en-US" dirty="0" smtClean="0">
                <a:latin typeface="Calibri"/>
                <a:cs typeface="Calibri"/>
              </a:rPr>
              <a:t> la fine di O2</a:t>
            </a:r>
            <a:endParaRPr lang="en-US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2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1236</Words>
  <Application>Microsoft Office PowerPoint</Application>
  <PresentationFormat>Presentazione su schermo (4:3)</PresentationFormat>
  <Paragraphs>247</Paragraphs>
  <Slides>23</Slides>
  <Notes>4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Arial Unicode MS</vt:lpstr>
      <vt:lpstr>Arial</vt:lpstr>
      <vt:lpstr>Book Antiqua</vt:lpstr>
      <vt:lpstr>Calibri</vt:lpstr>
      <vt:lpstr>Symbol</vt:lpstr>
      <vt:lpstr>Tahoma</vt:lpstr>
      <vt:lpstr>Times New Roman</vt:lpstr>
      <vt:lpstr>Wingdings</vt:lpstr>
      <vt:lpstr>Predefinito</vt:lpstr>
      <vt:lpstr>Virgo @ Firenze</vt:lpstr>
      <vt:lpstr>Incubo delle monolitiche</vt:lpstr>
      <vt:lpstr>Presentazione standard di PowerPoint</vt:lpstr>
      <vt:lpstr>Presentazione standard di PowerPoint</vt:lpstr>
      <vt:lpstr>Presentazione standard di PowerPoint</vt:lpstr>
      <vt:lpstr>Shock tube !</vt:lpstr>
      <vt:lpstr>Flusso di gas rarefatto ma veloce</vt:lpstr>
      <vt:lpstr>Rarefatto! Accelera davvero la polvere?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Anche O2 è finora un successo … </vt:lpstr>
      <vt:lpstr>E AdV a che punto è?</vt:lpstr>
      <vt:lpstr>Analisi dati:  ricerca di segnali da coalescenza di oggetti compatti</vt:lpstr>
      <vt:lpstr>Analisi dati:  ricerca di segnali da coalescenza di oggetti compatti</vt:lpstr>
      <vt:lpstr>Analisi dati:  ricerca di segnali da coalescenza di oggetti compatti</vt:lpstr>
      <vt:lpstr>E follow-up elettromagnetico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 Meeting</dc:title>
  <dc:creator>Andrea Viceré</dc:creator>
  <cp:lastModifiedBy>Filippo Martelli</cp:lastModifiedBy>
  <cp:revision>152</cp:revision>
  <dcterms:modified xsi:type="dcterms:W3CDTF">2017-07-11T09:10:33Z</dcterms:modified>
</cp:coreProperties>
</file>