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theme/theme4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3.xml" ContentType="application/vnd.openxmlformats-officedocument.presentationml.slideMaster+xml"/>
  <Override PartName="/ppt/slideLayouts/slideLayout23.xml" ContentType="application/vnd.openxmlformats-officedocument.presentationml.slideLayout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25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2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8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Override PartName="/ppt/theme/theme5.xml" ContentType="application/vnd.openxmlformats-officedocument.theme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ppt/slideLayouts/slideLayout13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31.xml" ContentType="application/vnd.openxmlformats-officedocument.presentationml.slideLayout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slideMasters/slideMaster2.xml" ContentType="application/vnd.openxmlformats-officedocument.presentationml.slideMaster+xml"/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Default Extension="rels" ContentType="application/vnd.openxmlformats-package.relationships+xml"/>
  <Override PartName="/ppt/slideLayouts/slideLayout19.xml" ContentType="application/vnd.openxmlformats-officedocument.presentationml.slideLayout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Layouts/slideLayout2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9.xml" ContentType="application/vnd.openxmlformats-officedocument.presentationml.slide+xml"/>
  <Override PartName="/ppt/slides/slide12.xml" ContentType="application/vnd.openxmlformats-officedocument.presentationml.slide+xml"/>
  <Default Extension="gif" ContentType="image/gif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50" r:id="rId1"/>
    <p:sldMasterId id="2147483651" r:id="rId2"/>
    <p:sldMasterId id="2147484349" r:id="rId3"/>
  </p:sldMasterIdLst>
  <p:notesMasterIdLst>
    <p:notesMasterId r:id="rId26"/>
  </p:notesMasterIdLst>
  <p:handoutMasterIdLst>
    <p:handoutMasterId r:id="rId27"/>
  </p:handoutMasterIdLst>
  <p:sldIdLst>
    <p:sldId id="256" r:id="rId4"/>
    <p:sldId id="411" r:id="rId5"/>
    <p:sldId id="412" r:id="rId6"/>
    <p:sldId id="410" r:id="rId7"/>
    <p:sldId id="407" r:id="rId8"/>
    <p:sldId id="409" r:id="rId9"/>
    <p:sldId id="408" r:id="rId10"/>
    <p:sldId id="414" r:id="rId11"/>
    <p:sldId id="415" r:id="rId12"/>
    <p:sldId id="413" r:id="rId13"/>
    <p:sldId id="416" r:id="rId14"/>
    <p:sldId id="418" r:id="rId15"/>
    <p:sldId id="417" r:id="rId16"/>
    <p:sldId id="419" r:id="rId17"/>
    <p:sldId id="420" r:id="rId18"/>
    <p:sldId id="423" r:id="rId19"/>
    <p:sldId id="426" r:id="rId20"/>
    <p:sldId id="424" r:id="rId21"/>
    <p:sldId id="425" r:id="rId22"/>
    <p:sldId id="422" r:id="rId23"/>
    <p:sldId id="427" r:id="rId24"/>
    <p:sldId id="428" r:id="rId25"/>
  </p:sldIdLst>
  <p:sldSz cx="9144000" cy="6858000" type="screen4x3"/>
  <p:notesSz cx="9931400" cy="6794500"/>
  <p:defaultTextStyle>
    <a:defPPr>
      <a:defRPr lang="en-US"/>
    </a:defPPr>
    <a:lvl1pPr algn="l" rtl="0" fontAlgn="base">
      <a:spcBef>
        <a:spcPct val="0"/>
      </a:spcBef>
      <a:spcAft>
        <a:spcPct val="0"/>
      </a:spcAft>
      <a:buClr>
        <a:schemeClr val="accent2"/>
      </a:buClr>
      <a:buSzPct val="120000"/>
      <a:buFont typeface="Wingdings" pitchFamily="-110" charset="2"/>
      <a:defRPr sz="2400" kern="1200">
        <a:solidFill>
          <a:srgbClr val="15539C"/>
        </a:solidFill>
        <a:latin typeface="Franklin Gothic Book" pitchFamily="-110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buClr>
        <a:schemeClr val="accent2"/>
      </a:buClr>
      <a:buSzPct val="120000"/>
      <a:buFont typeface="Wingdings" pitchFamily="-110" charset="2"/>
      <a:defRPr sz="2400" kern="1200">
        <a:solidFill>
          <a:srgbClr val="15539C"/>
        </a:solidFill>
        <a:latin typeface="Franklin Gothic Book" pitchFamily="-110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buClr>
        <a:schemeClr val="accent2"/>
      </a:buClr>
      <a:buSzPct val="120000"/>
      <a:buFont typeface="Wingdings" pitchFamily="-110" charset="2"/>
      <a:defRPr sz="2400" kern="1200">
        <a:solidFill>
          <a:srgbClr val="15539C"/>
        </a:solidFill>
        <a:latin typeface="Franklin Gothic Book" pitchFamily="-110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buClr>
        <a:schemeClr val="accent2"/>
      </a:buClr>
      <a:buSzPct val="120000"/>
      <a:buFont typeface="Wingdings" pitchFamily="-110" charset="2"/>
      <a:defRPr sz="2400" kern="1200">
        <a:solidFill>
          <a:srgbClr val="15539C"/>
        </a:solidFill>
        <a:latin typeface="Franklin Gothic Book" pitchFamily="-110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buClr>
        <a:schemeClr val="accent2"/>
      </a:buClr>
      <a:buSzPct val="120000"/>
      <a:buFont typeface="Wingdings" pitchFamily="-110" charset="2"/>
      <a:defRPr sz="2400" kern="1200">
        <a:solidFill>
          <a:srgbClr val="15539C"/>
        </a:solidFill>
        <a:latin typeface="Franklin Gothic Book" pitchFamily="-110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rgbClr val="15539C"/>
        </a:solidFill>
        <a:latin typeface="Franklin Gothic Book" pitchFamily="-110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rgbClr val="15539C"/>
        </a:solidFill>
        <a:latin typeface="Franklin Gothic Book" pitchFamily="-110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rgbClr val="15539C"/>
        </a:solidFill>
        <a:latin typeface="Franklin Gothic Book" pitchFamily="-110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rgbClr val="15539C"/>
        </a:solidFill>
        <a:latin typeface="Franklin Gothic Book" pitchFamily="-110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003399"/>
    <a:srgbClr val="FF71AA"/>
    <a:srgbClr val="EAEAEA"/>
    <a:srgbClr val="99CC00"/>
    <a:srgbClr val="15539C"/>
    <a:srgbClr val="E3E581"/>
    <a:srgbClr val="FFFF66"/>
    <a:srgbClr val="FF0000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4" d="100"/>
        <a:sy n="64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-1104" y="-84"/>
      </p:cViewPr>
      <p:guideLst>
        <p:guide orient="horz" pos="2140"/>
        <p:guide pos="312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theme" Target="theme/theme1.xml"/><Relationship Id="rId7" Type="http://schemas.openxmlformats.org/officeDocument/2006/relationships/slide" Target="slides/slide4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0" Type="http://schemas.openxmlformats.org/officeDocument/2006/relationships/slide" Target="slides/slide7.xml"/><Relationship Id="rId32" Type="http://schemas.openxmlformats.org/officeDocument/2006/relationships/tableStyles" Target="tableStyles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9" Type="http://schemas.openxmlformats.org/officeDocument/2006/relationships/slide" Target="slides/slide6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7" Type="http://schemas.openxmlformats.org/officeDocument/2006/relationships/handoutMaster" Target="handoutMasters/handoutMaster1.xml"/><Relationship Id="rId14" Type="http://schemas.openxmlformats.org/officeDocument/2006/relationships/slide" Target="slides/slide11.xml"/><Relationship Id="rId23" Type="http://schemas.openxmlformats.org/officeDocument/2006/relationships/slide" Target="slides/slide20.xml"/><Relationship Id="rId4" Type="http://schemas.openxmlformats.org/officeDocument/2006/relationships/slide" Target="slides/slide1.xml"/><Relationship Id="rId28" Type="http://schemas.openxmlformats.org/officeDocument/2006/relationships/printerSettings" Target="printerSettings/printerSettings1.bin"/><Relationship Id="rId26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11" Type="http://schemas.openxmlformats.org/officeDocument/2006/relationships/slide" Target="slides/slide8.xml"/><Relationship Id="rId29" Type="http://schemas.openxmlformats.org/officeDocument/2006/relationships/presProps" Target="presProps.xml"/><Relationship Id="rId6" Type="http://schemas.openxmlformats.org/officeDocument/2006/relationships/slide" Target="slides/slide3.xml"/><Relationship Id="rId16" Type="http://schemas.openxmlformats.org/officeDocument/2006/relationships/slide" Target="slides/slide13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" Type="http://schemas.openxmlformats.org/officeDocument/2006/relationships/slideMaster" Target="slideMasters/slideMaster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37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6100" y="0"/>
            <a:ext cx="43037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3188"/>
            <a:ext cx="43037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Arial" pitchFamily="-110" charset="0"/>
              </a:defRPr>
            </a:lvl1pPr>
          </a:lstStyle>
          <a:p>
            <a:pPr>
              <a:defRPr/>
            </a:pPr>
            <a:r>
              <a:rPr lang="en-GB"/>
              <a:t>CERN openlab Multi-Threading and Parallelism Workshop – June 2009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6100" y="6453188"/>
            <a:ext cx="43037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Arial" pitchFamily="-110" charset="0"/>
              </a:defRPr>
            </a:lvl1pPr>
          </a:lstStyle>
          <a:p>
            <a:pPr>
              <a:defRPr/>
            </a:pPr>
            <a:fld id="{279BF3AB-451D-E248-8D9F-3712C0C2BE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37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6100" y="0"/>
            <a:ext cx="43037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7075" y="509588"/>
            <a:ext cx="3397250" cy="25479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775" y="3227388"/>
            <a:ext cx="7943850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3188"/>
            <a:ext cx="43037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Arial" pitchFamily="-110" charset="0"/>
              </a:defRPr>
            </a:lvl1pPr>
          </a:lstStyle>
          <a:p>
            <a:pPr>
              <a:defRPr/>
            </a:pPr>
            <a:r>
              <a:rPr lang="en-US"/>
              <a:t>CERN openlab Intel Multi-Threading and Parallelism Workshop – Sprint 2009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6100" y="6453188"/>
            <a:ext cx="43037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Arial" pitchFamily="-110" charset="0"/>
              </a:defRPr>
            </a:lvl1pPr>
          </a:lstStyle>
          <a:p>
            <a:pPr>
              <a:defRPr/>
            </a:pPr>
            <a:fld id="{F2DFF7A6-8126-F14B-BB96-A9501C0E66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0" charset="-128"/>
        <a:cs typeface="ＭＳ Ｐゴシック" pitchFamily="-110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CERN openlab Intel Multi-Threading and Parallelism Workshop – Sprint 2009</a:t>
            </a:r>
          </a:p>
        </p:txBody>
      </p:sp>
      <p:sp>
        <p:nvSpPr>
          <p:cNvPr id="4096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BE1717-4D18-0D44-8D45-B33F3075EEDD}" type="slidenum">
              <a:rPr lang="en-US"/>
              <a:pPr/>
              <a:t>1</a:t>
            </a:fld>
            <a:endParaRPr lang="en-US"/>
          </a:p>
        </p:txBody>
      </p:sp>
      <p:sp>
        <p:nvSpPr>
          <p:cNvPr id="409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pitchFamily="-110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038600"/>
            <a:ext cx="2057400" cy="1477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4038600"/>
            <a:ext cx="6019800" cy="1477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intel_wht_100 [Converted]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332663" y="479425"/>
            <a:ext cx="12573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0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247650" y="2746375"/>
            <a:ext cx="8458200" cy="792163"/>
          </a:xfrm>
        </p:spPr>
        <p:txBody>
          <a:bodyPr anchor="b"/>
          <a:lstStyle>
            <a:lvl1pPr algn="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56004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57200" y="3708400"/>
            <a:ext cx="8216900" cy="1590675"/>
          </a:xfrm>
        </p:spPr>
        <p:txBody>
          <a:bodyPr/>
          <a:lstStyle>
            <a:lvl1pPr marL="0" indent="0" algn="r">
              <a:lnSpc>
                <a:spcPct val="85000"/>
              </a:lnSpc>
              <a:buFontTx/>
              <a:buNone/>
              <a:defRPr sz="16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31900"/>
            <a:ext cx="4037013" cy="3308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231900"/>
            <a:ext cx="4037012" cy="3308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330200"/>
            <a:ext cx="2055812" cy="42100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30200"/>
            <a:ext cx="6018213" cy="42100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-110" charset="2"/>
              <a:buNone/>
              <a:defRPr sz="2800"/>
            </a:lvl1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ESC09, Exercise Session</a:t>
            </a: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8E298-B3DE-1940-87EC-E185CEDA3E81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C09B8C-7BC0-474E-BD5B-0414F8C422D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175F9C3-6BD8-4C4D-BF08-4E78F9AB97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EBF9D0A-5B88-434E-A6EB-9CAB653138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805574-3537-9440-998D-ACCB86F78D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C808EF3-A37D-2946-A0AA-1097B5610E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FD470B0-0403-EA41-A3F3-D370655E9C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9C68891-BCA1-E246-8F64-F7F78B0981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8A2A3FC-DCEB-E446-8F86-8B8C4720D2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992FFF6-F48D-3A4C-A5B7-01419CA8E6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3A9CE8-1D55-944C-A095-2FCF674F3A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4572000"/>
            <a:ext cx="4038600" cy="94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4572000"/>
            <a:ext cx="4038600" cy="94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9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7.xml"/><Relationship Id="rId7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9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5.xml"/><Relationship Id="rId6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40386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4572000"/>
            <a:ext cx="8229600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4631" name="Rectangle 7"/>
          <p:cNvSpPr>
            <a:spLocks noChangeArrowheads="1"/>
          </p:cNvSpPr>
          <p:nvPr userDrawn="1"/>
        </p:nvSpPr>
        <p:spPr bwMode="auto">
          <a:xfrm rot="10800000">
            <a:off x="0" y="0"/>
            <a:ext cx="9144000" cy="1143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2549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>
              <a:buClrTx/>
              <a:buSzTx/>
              <a:buFontTx/>
              <a:buNone/>
              <a:defRPr/>
            </a:pPr>
            <a:endParaRPr lang="en-US" sz="180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1029" name="Picture 8" descr="OL-LOGO-trans-medium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152400" y="152400"/>
            <a:ext cx="876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633" name="Line 9"/>
          <p:cNvSpPr>
            <a:spLocks noChangeShapeType="1"/>
          </p:cNvSpPr>
          <p:nvPr userDrawn="1"/>
        </p:nvSpPr>
        <p:spPr bwMode="auto">
          <a:xfrm>
            <a:off x="228600" y="6553200"/>
            <a:ext cx="8686800" cy="0"/>
          </a:xfrm>
          <a:prstGeom prst="line">
            <a:avLst/>
          </a:prstGeom>
          <a:noFill/>
          <a:ln w="38100">
            <a:solidFill>
              <a:srgbClr val="15539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GB">
              <a:latin typeface="Franklin Gothic Book" pitchFamily="34" charset="0"/>
            </a:endParaRPr>
          </a:p>
        </p:txBody>
      </p:sp>
      <p:sp>
        <p:nvSpPr>
          <p:cNvPr id="154634" name="Rectangle 10"/>
          <p:cNvSpPr>
            <a:spLocks noChangeArrowheads="1"/>
          </p:cNvSpPr>
          <p:nvPr/>
        </p:nvSpPr>
        <p:spPr bwMode="auto">
          <a:xfrm>
            <a:off x="914400" y="6553200"/>
            <a:ext cx="6858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>
              <a:buClrTx/>
              <a:buSzTx/>
              <a:buFontTx/>
              <a:buNone/>
              <a:defRPr/>
            </a:pPr>
            <a:r>
              <a:rPr lang="en-GB" sz="1200" b="1" i="1">
                <a:latin typeface="Arial" pitchFamily="-110" charset="0"/>
              </a:rPr>
              <a:t>Jeff Arnold / Intel – Intel Multi-Threading and Parallelsim Workshop asdasdfsd</a:t>
            </a:r>
          </a:p>
          <a:p>
            <a:pPr algn="ctr">
              <a:buClrTx/>
              <a:buSzTx/>
              <a:buFontTx/>
              <a:buNone/>
              <a:defRPr/>
            </a:pPr>
            <a:endParaRPr lang="en-GB" sz="1200" b="1" i="1">
              <a:latin typeface="Arial" pitchFamily="-110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3" r:id="rId1"/>
    <p:sldLayoutId id="2147484374" r:id="rId2"/>
    <p:sldLayoutId id="2147484375" r:id="rId3"/>
    <p:sldLayoutId id="2147484376" r:id="rId4"/>
    <p:sldLayoutId id="2147484377" r:id="rId5"/>
    <p:sldLayoutId id="2147484378" r:id="rId6"/>
    <p:sldLayoutId id="2147484379" r:id="rId7"/>
    <p:sldLayoutId id="2147484380" r:id="rId8"/>
    <p:sldLayoutId id="2147484381" r:id="rId9"/>
    <p:sldLayoutId id="2147484382" r:id="rId10"/>
    <p:sldLayoutId id="2147484383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latin typeface="Franklin Gothic Demi" pitchFamily="34" charset="0"/>
          <a:ea typeface="ＭＳ Ｐゴシック" pitchFamily="-110" charset="-128"/>
          <a:cs typeface="ＭＳ Ｐゴシック" pitchFamily="-11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latin typeface="Franklin Gothic Demi" pitchFamily="34" charset="0"/>
          <a:ea typeface="ＭＳ Ｐゴシック" pitchFamily="-110" charset="-128"/>
          <a:cs typeface="ＭＳ Ｐゴシック" pitchFamily="-11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latin typeface="Franklin Gothic Demi" pitchFamily="34" charset="0"/>
          <a:ea typeface="ＭＳ Ｐゴシック" pitchFamily="-110" charset="-128"/>
          <a:cs typeface="ＭＳ Ｐゴシック" pitchFamily="-11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latin typeface="Franklin Gothic Demi" pitchFamily="34" charset="0"/>
          <a:ea typeface="ＭＳ Ｐゴシック" pitchFamily="-110" charset="-128"/>
          <a:cs typeface="ＭＳ Ｐゴシック" pitchFamily="-11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accent2"/>
          </a:solidFill>
          <a:latin typeface="Franklin Gothic Dem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accent2"/>
          </a:solidFill>
          <a:latin typeface="Franklin Gothic Dem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accent2"/>
          </a:solidFill>
          <a:latin typeface="Franklin Gothic Dem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accent2"/>
          </a:solidFill>
          <a:latin typeface="Franklin Gothic Dem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200" b="1">
          <a:solidFill>
            <a:schemeClr val="hlink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b="1">
          <a:solidFill>
            <a:schemeClr val="hlink"/>
          </a:solidFill>
          <a:latin typeface="+mn-lt"/>
          <a:ea typeface="ＭＳ Ｐゴシック" pitchFamily="-110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b="1">
          <a:solidFill>
            <a:schemeClr val="hlink"/>
          </a:solidFill>
          <a:latin typeface="+mn-lt"/>
          <a:ea typeface="ＭＳ Ｐゴシック" pitchFamily="-110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b="1">
          <a:solidFill>
            <a:schemeClr val="hlink"/>
          </a:solidFill>
          <a:latin typeface="+mn-lt"/>
          <a:ea typeface="ＭＳ Ｐゴシック" pitchFamily="-110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b="1">
          <a:solidFill>
            <a:schemeClr val="hlink"/>
          </a:solidFill>
          <a:latin typeface="+mn-lt"/>
          <a:ea typeface="ＭＳ Ｐゴシック" pitchFamily="-110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b="1">
          <a:solidFill>
            <a:schemeClr val="hlink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b="1">
          <a:solidFill>
            <a:schemeClr val="hlink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b="1">
          <a:solidFill>
            <a:schemeClr val="hlink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b="1">
          <a:solidFill>
            <a:schemeClr val="hlink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0200"/>
            <a:ext cx="82169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31900"/>
            <a:ext cx="8226425" cy="330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4980" name="Text Box 4"/>
          <p:cNvSpPr txBox="1">
            <a:spLocks noChangeArrowheads="1"/>
          </p:cNvSpPr>
          <p:nvPr/>
        </p:nvSpPr>
        <p:spPr bwMode="auto">
          <a:xfrm>
            <a:off x="552450" y="1246188"/>
            <a:ext cx="184150" cy="40163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Pct val="130000"/>
              <a:buFontTx/>
              <a:buNone/>
              <a:defRPr/>
            </a:pPr>
            <a:endParaRPr lang="en-US" sz="2000">
              <a:solidFill>
                <a:srgbClr val="333333"/>
              </a:solidFill>
              <a:latin typeface="Verdana" pitchFamily="34" charset="0"/>
            </a:endParaRPr>
          </a:p>
        </p:txBody>
      </p:sp>
      <p:sp>
        <p:nvSpPr>
          <p:cNvPr id="254981" name="Rectangle 5"/>
          <p:cNvSpPr>
            <a:spLocks noChangeArrowheads="1"/>
          </p:cNvSpPr>
          <p:nvPr userDrawn="1"/>
        </p:nvSpPr>
        <p:spPr bwMode="invGray">
          <a:xfrm>
            <a:off x="3175" y="6029325"/>
            <a:ext cx="9140825" cy="828675"/>
          </a:xfrm>
          <a:prstGeom prst="rect">
            <a:avLst/>
          </a:prstGeom>
          <a:solidFill>
            <a:srgbClr val="0860A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endParaRPr lang="en-US" sz="2000">
              <a:solidFill>
                <a:schemeClr val="tx1"/>
              </a:solidFill>
              <a:latin typeface="Verdana" pitchFamily="34" charset="0"/>
            </a:endParaRPr>
          </a:p>
        </p:txBody>
      </p:sp>
      <p:pic>
        <p:nvPicPr>
          <p:cNvPr id="13318" name="Picture 6" descr="intel_wht_100 [Converted]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889875" y="6165850"/>
            <a:ext cx="806450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4983" name="Text Box 7"/>
          <p:cNvSpPr txBox="1">
            <a:spLocks noChangeArrowheads="1"/>
          </p:cNvSpPr>
          <p:nvPr userDrawn="1"/>
        </p:nvSpPr>
        <p:spPr bwMode="auto">
          <a:xfrm>
            <a:off x="5821363" y="6305550"/>
            <a:ext cx="19843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US" sz="1000">
                <a:solidFill>
                  <a:schemeClr val="bg1"/>
                </a:solidFill>
                <a:latin typeface="Neo Sans Intel Medium" pitchFamily="34" charset="0"/>
              </a:rPr>
              <a:t>Software and Services Group</a:t>
            </a:r>
          </a:p>
        </p:txBody>
      </p:sp>
      <p:sp>
        <p:nvSpPr>
          <p:cNvPr id="254985" name="Rectangle 9"/>
          <p:cNvSpPr>
            <a:spLocks noChangeArrowheads="1"/>
          </p:cNvSpPr>
          <p:nvPr userDrawn="1"/>
        </p:nvSpPr>
        <p:spPr bwMode="auto">
          <a:xfrm>
            <a:off x="8704263" y="6176963"/>
            <a:ext cx="43973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prstTxWarp prst="textNoShape">
              <a:avLst/>
            </a:prstTxWarp>
          </a:bodyPr>
          <a:lstStyle/>
          <a:p>
            <a:pPr algn="ctr" eaLnBrk="0" hangingPunct="0">
              <a:buClrTx/>
              <a:buSzTx/>
              <a:buFontTx/>
              <a:buNone/>
              <a:defRPr/>
            </a:pPr>
            <a:fld id="{5CC0CAFF-50B2-524F-BF66-CABA7173C16B}" type="slidenum">
              <a:rPr lang="en-US" sz="1200" b="1">
                <a:solidFill>
                  <a:schemeClr val="bg1"/>
                </a:solidFill>
                <a:latin typeface="Arial" pitchFamily="-110" charset="0"/>
              </a:rPr>
              <a:pPr algn="ctr" eaLnBrk="0" hangingPunct="0">
                <a:buClrTx/>
                <a:buSzTx/>
                <a:buFontTx/>
                <a:buNone/>
                <a:defRPr/>
              </a:pPr>
              <a:t>‹#›</a:t>
            </a:fld>
            <a:endParaRPr lang="en-US" sz="1200" b="1">
              <a:solidFill>
                <a:schemeClr val="bg1"/>
              </a:solidFill>
              <a:latin typeface="Arial" pitchFamily="-110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94" r:id="rId1"/>
    <p:sldLayoutId id="2147484384" r:id="rId2"/>
    <p:sldLayoutId id="2147484385" r:id="rId3"/>
    <p:sldLayoutId id="2147484386" r:id="rId4"/>
    <p:sldLayoutId id="2147484387" r:id="rId5"/>
    <p:sldLayoutId id="2147484388" r:id="rId6"/>
    <p:sldLayoutId id="2147484389" r:id="rId7"/>
    <p:sldLayoutId id="2147484390" r:id="rId8"/>
    <p:sldLayoutId id="2147484391" r:id="rId9"/>
    <p:sldLayoutId id="2147484392" r:id="rId10"/>
    <p:sldLayoutId id="2147484393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  <a:ea typeface="ＭＳ Ｐゴシック" pitchFamily="-110" charset="-128"/>
          <a:cs typeface="ＭＳ Ｐゴシック" pitchFamily="-11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  <a:ea typeface="ＭＳ Ｐゴシック" pitchFamily="-110" charset="-128"/>
          <a:cs typeface="ＭＳ Ｐゴシック" pitchFamily="-11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  <a:ea typeface="ＭＳ Ｐゴシック" pitchFamily="-110" charset="-128"/>
          <a:cs typeface="ＭＳ Ｐゴシック" pitchFamily="-11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  <a:ea typeface="ＭＳ Ｐゴシック" pitchFamily="-110" charset="-128"/>
          <a:cs typeface="ＭＳ Ｐゴシック" pitchFamily="-11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9pPr>
    </p:titleStyle>
    <p:bodyStyle>
      <a:lvl1pPr marL="171450" indent="-171450" algn="l" rtl="0" eaLnBrk="0" fontAlgn="base" hangingPunct="0">
        <a:spcBef>
          <a:spcPct val="0"/>
        </a:spcBef>
        <a:spcAft>
          <a:spcPct val="40000"/>
        </a:spcAft>
        <a:buSzPct val="130000"/>
        <a:buChar char="•"/>
        <a:defRPr sz="2000">
          <a:solidFill>
            <a:schemeClr val="bg1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457200" indent="-171450" algn="l" rtl="0" eaLnBrk="0" fontAlgn="base" hangingPunct="0">
        <a:spcBef>
          <a:spcPct val="0"/>
        </a:spcBef>
        <a:spcAft>
          <a:spcPct val="40000"/>
        </a:spcAft>
        <a:buFont typeface="Verdana" pitchFamily="-110" charset="0"/>
        <a:buChar char="−"/>
        <a:defRPr>
          <a:solidFill>
            <a:schemeClr val="bg1"/>
          </a:solidFill>
          <a:latin typeface="+mn-lt"/>
          <a:ea typeface="ＭＳ Ｐゴシック" pitchFamily="-110" charset="-128"/>
        </a:defRPr>
      </a:lvl2pPr>
      <a:lvl3pPr marL="742950" indent="-171450" algn="l" rtl="0" eaLnBrk="0" fontAlgn="base" hangingPunct="0">
        <a:spcBef>
          <a:spcPct val="0"/>
        </a:spcBef>
        <a:spcAft>
          <a:spcPct val="40000"/>
        </a:spcAft>
        <a:buFont typeface="Verdana" pitchFamily="-110" charset="0"/>
        <a:buChar char="&gt;"/>
        <a:defRPr sz="1600">
          <a:solidFill>
            <a:schemeClr val="bg1"/>
          </a:solidFill>
          <a:latin typeface="+mn-lt"/>
          <a:ea typeface="ＭＳ Ｐゴシック" pitchFamily="-110" charset="-128"/>
        </a:defRPr>
      </a:lvl3pPr>
      <a:lvl4pPr marL="971550" indent="-114300" algn="l" rtl="0" eaLnBrk="0" fontAlgn="base" hangingPunct="0">
        <a:spcBef>
          <a:spcPct val="0"/>
        </a:spcBef>
        <a:spcAft>
          <a:spcPct val="40000"/>
        </a:spcAft>
        <a:buChar char="•"/>
        <a:defRPr sz="1400">
          <a:solidFill>
            <a:schemeClr val="bg1"/>
          </a:solidFill>
          <a:latin typeface="+mn-lt"/>
          <a:ea typeface="ＭＳ Ｐゴシック" pitchFamily="-110" charset="-128"/>
        </a:defRPr>
      </a:lvl4pPr>
      <a:lvl5pPr marL="1200150" indent="-114300" algn="l" rtl="0" eaLnBrk="0" fontAlgn="base" hangingPunct="0">
        <a:spcBef>
          <a:spcPct val="0"/>
        </a:spcBef>
        <a:spcAft>
          <a:spcPct val="40000"/>
        </a:spcAft>
        <a:buSzPct val="130000"/>
        <a:buFont typeface="Wingdings" pitchFamily="-110" charset="2"/>
        <a:buChar char="ü"/>
        <a:defRPr sz="1200">
          <a:solidFill>
            <a:schemeClr val="bg1"/>
          </a:solidFill>
          <a:latin typeface="+mn-lt"/>
          <a:ea typeface="ＭＳ Ｐゴシック" pitchFamily="-110" charset="-128"/>
        </a:defRPr>
      </a:lvl5pPr>
      <a:lvl6pPr marL="1657350" indent="-114300" algn="l" rtl="0" fontAlgn="base">
        <a:spcBef>
          <a:spcPct val="0"/>
        </a:spcBef>
        <a:spcAft>
          <a:spcPct val="40000"/>
        </a:spcAft>
        <a:buSzPct val="130000"/>
        <a:buFont typeface="Wingdings" pitchFamily="2" charset="2"/>
        <a:buChar char="ü"/>
        <a:defRPr sz="1200">
          <a:solidFill>
            <a:schemeClr val="bg1"/>
          </a:solidFill>
          <a:latin typeface="+mn-lt"/>
        </a:defRPr>
      </a:lvl6pPr>
      <a:lvl7pPr marL="2114550" indent="-114300" algn="l" rtl="0" fontAlgn="base">
        <a:spcBef>
          <a:spcPct val="0"/>
        </a:spcBef>
        <a:spcAft>
          <a:spcPct val="40000"/>
        </a:spcAft>
        <a:buSzPct val="130000"/>
        <a:buFont typeface="Wingdings" pitchFamily="2" charset="2"/>
        <a:buChar char="ü"/>
        <a:defRPr sz="1200">
          <a:solidFill>
            <a:schemeClr val="bg1"/>
          </a:solidFill>
          <a:latin typeface="+mn-lt"/>
        </a:defRPr>
      </a:lvl7pPr>
      <a:lvl8pPr marL="2571750" indent="-114300" algn="l" rtl="0" fontAlgn="base">
        <a:spcBef>
          <a:spcPct val="0"/>
        </a:spcBef>
        <a:spcAft>
          <a:spcPct val="40000"/>
        </a:spcAft>
        <a:buSzPct val="130000"/>
        <a:buFont typeface="Wingdings" pitchFamily="2" charset="2"/>
        <a:buChar char="ü"/>
        <a:defRPr sz="1200">
          <a:solidFill>
            <a:schemeClr val="bg1"/>
          </a:solidFill>
          <a:latin typeface="+mn-lt"/>
        </a:defRPr>
      </a:lvl8pPr>
      <a:lvl9pPr marL="3028950" indent="-114300" algn="l" rtl="0" fontAlgn="base">
        <a:spcBef>
          <a:spcPct val="0"/>
        </a:spcBef>
        <a:spcAft>
          <a:spcPct val="40000"/>
        </a:spcAft>
        <a:buSzPct val="130000"/>
        <a:buFont typeface="Wingdings" pitchFamily="2" charset="2"/>
        <a:buChar char="ü"/>
        <a:defRPr sz="1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506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37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</a:defRPr>
            </a:lvl1pPr>
          </a:lstStyle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137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</a:defRPr>
            </a:lvl1pPr>
          </a:lstStyle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137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j-lt"/>
              </a:defRPr>
            </a:lvl1pPr>
          </a:lstStyle>
          <a:p>
            <a:pPr>
              <a:defRPr/>
            </a:pPr>
            <a:fld id="{BA499A00-F19A-1E46-9C00-F898B51520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3722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37224" name="Line 8"/>
          <p:cNvSpPr>
            <a:spLocks noChangeShapeType="1"/>
          </p:cNvSpPr>
          <p:nvPr/>
        </p:nvSpPr>
        <p:spPr bwMode="auto">
          <a:xfrm>
            <a:off x="457200" y="64008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5" r:id="rId1"/>
    <p:sldLayoutId id="2147484396" r:id="rId2"/>
    <p:sldLayoutId id="2147484397" r:id="rId3"/>
    <p:sldLayoutId id="2147484398" r:id="rId4"/>
    <p:sldLayoutId id="2147484399" r:id="rId5"/>
    <p:sldLayoutId id="2147484400" r:id="rId6"/>
    <p:sldLayoutId id="2147484401" r:id="rId7"/>
    <p:sldLayoutId id="2147484402" r:id="rId8"/>
    <p:sldLayoutId id="2147484403" r:id="rId9"/>
    <p:sldLayoutId id="2147484404" r:id="rId10"/>
    <p:sldLayoutId id="2147484405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-110" charset="0"/>
          <a:ea typeface="ＭＳ Ｐゴシック" pitchFamily="-110" charset="-128"/>
          <a:cs typeface="ＭＳ Ｐゴシック" pitchFamily="-110" charset="-128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-110" charset="0"/>
          <a:ea typeface="ＭＳ Ｐゴシック" pitchFamily="-110" charset="-128"/>
          <a:cs typeface="ＭＳ Ｐゴシック" pitchFamily="-110" charset="-128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-110" charset="0"/>
          <a:ea typeface="ＭＳ Ｐゴシック" pitchFamily="-110" charset="-128"/>
          <a:cs typeface="ＭＳ Ｐゴシック" pitchFamily="-110" charset="-128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-110" charset="0"/>
          <a:ea typeface="ＭＳ Ｐゴシック" pitchFamily="-110" charset="-128"/>
          <a:cs typeface="ＭＳ Ｐゴシック" pitchFamily="-11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-110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-110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-110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-110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-110" charset="2"/>
        <a:buChar char="n"/>
        <a:defRPr sz="3000">
          <a:solidFill>
            <a:schemeClr val="tx1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-110" charset="2"/>
        <a:buChar char="q"/>
        <a:defRPr sz="2600">
          <a:solidFill>
            <a:schemeClr val="tx1"/>
          </a:solidFill>
          <a:latin typeface="+mn-lt"/>
          <a:ea typeface="ＭＳ Ｐゴシック" pitchFamily="-110" charset="-128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-110" charset="2"/>
        <a:buChar char="n"/>
        <a:defRPr sz="2200">
          <a:solidFill>
            <a:schemeClr val="tx1"/>
          </a:solidFill>
          <a:latin typeface="+mn-lt"/>
          <a:ea typeface="ＭＳ Ｐゴシック" pitchFamily="-110" charset="-128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-110" charset="2"/>
        <a:buChar char="q"/>
        <a:defRPr sz="2000">
          <a:solidFill>
            <a:schemeClr val="tx1"/>
          </a:solidFill>
          <a:latin typeface="+mn-lt"/>
          <a:ea typeface="ＭＳ Ｐゴシック" pitchFamily="-110" charset="-128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-110" charset="2"/>
        <a:buChar char="§"/>
        <a:defRPr sz="2000">
          <a:solidFill>
            <a:schemeClr val="tx1"/>
          </a:solidFill>
          <a:latin typeface="+mn-lt"/>
          <a:ea typeface="ＭＳ Ｐゴシック" pitchFamily="-110" charset="-128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-110" charset="2"/>
        <a:buChar char="§"/>
        <a:defRPr sz="2000">
          <a:solidFill>
            <a:schemeClr val="tx1"/>
          </a:solidFill>
          <a:latin typeface="+mn-lt"/>
          <a:ea typeface="ＭＳ Ｐゴシック" pitchFamily="-110" charset="-128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-110" charset="2"/>
        <a:buChar char="§"/>
        <a:defRPr sz="2000">
          <a:solidFill>
            <a:schemeClr val="tx1"/>
          </a:solidFill>
          <a:latin typeface="+mn-lt"/>
          <a:ea typeface="ＭＳ Ｐゴシック" pitchFamily="-110" charset="-128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-110" charset="2"/>
        <a:buChar char="§"/>
        <a:defRPr sz="2000">
          <a:solidFill>
            <a:schemeClr val="tx1"/>
          </a:solidFill>
          <a:latin typeface="+mn-lt"/>
          <a:ea typeface="ＭＳ Ｐゴシック" pitchFamily="-110" charset="-128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-110" charset="2"/>
        <a:buChar char="§"/>
        <a:defRPr sz="2000">
          <a:solidFill>
            <a:schemeClr val="tx1"/>
          </a:solidFill>
          <a:latin typeface="+mn-lt"/>
          <a:ea typeface="ＭＳ Ｐゴシック" pitchFamily="-110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berkeley.edu/~volkov/cs267.sp09/hw2" TargetMode="External"/><Relationship Id="rId3" Type="http://schemas.openxmlformats.org/officeDocument/2006/relationships/image" Target="../media/image8.gif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3" Type="http://schemas.openxmlformats.org/officeDocument/2006/relationships/image" Target="../media/image14.jpeg"/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algn="ctr"/>
            <a:r>
              <a:rPr lang="it-IT" sz="3800"/>
              <a:t/>
            </a:r>
            <a:br>
              <a:rPr lang="it-IT" sz="3800"/>
            </a:br>
            <a:endParaRPr lang="it-IT" sz="3200" b="1">
              <a:latin typeface="Verdana" pitchFamily="-110" charset="0"/>
            </a:endParaRPr>
          </a:p>
        </p:txBody>
      </p:sp>
      <p:pic>
        <p:nvPicPr>
          <p:cNvPr id="39940" name="Picture 7" descr="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40650" y="260350"/>
            <a:ext cx="10795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1" name="Picture 10" descr="LOGO_ESC0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313" y="260350"/>
            <a:ext cx="1081087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2" name="Rectangle 12"/>
          <p:cNvSpPr>
            <a:spLocks noChangeArrowheads="1"/>
          </p:cNvSpPr>
          <p:nvPr/>
        </p:nvSpPr>
        <p:spPr bwMode="auto">
          <a:xfrm>
            <a:off x="1403350" y="260350"/>
            <a:ext cx="6408738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it-IT" sz="1000" b="1">
                <a:solidFill>
                  <a:schemeClr val="accent1"/>
                </a:solidFill>
                <a:latin typeface="Verdana" pitchFamily="-110" charset="0"/>
              </a:rPr>
              <a:t>First INFN International School on Architectures, tools and methodologies for developing efficient large scale scientific computing applications</a:t>
            </a:r>
            <a:endParaRPr lang="en-GB" sz="1000">
              <a:solidFill>
                <a:schemeClr val="accent1"/>
              </a:solidFill>
              <a:latin typeface="Verdana" pitchFamily="-110" charset="0"/>
            </a:endParaRPr>
          </a:p>
          <a:p>
            <a:pPr algn="ctr"/>
            <a:endParaRPr lang="en-GB" sz="900">
              <a:solidFill>
                <a:schemeClr val="accent1"/>
              </a:solidFill>
              <a:latin typeface="Verdana" pitchFamily="-110" charset="0"/>
            </a:endParaRPr>
          </a:p>
          <a:p>
            <a:pPr algn="ctr"/>
            <a:r>
              <a:rPr lang="en-GB" sz="900">
                <a:solidFill>
                  <a:schemeClr val="accent1"/>
                </a:solidFill>
                <a:latin typeface="Verdana" pitchFamily="-110" charset="0"/>
              </a:rPr>
              <a:t>Ce.U.B. – Bertinoro – Italy, 12 – 17 October 2009</a:t>
            </a:r>
            <a:endParaRPr lang="it-IT" sz="900">
              <a:solidFill>
                <a:schemeClr val="accent1"/>
              </a:solidFill>
              <a:latin typeface="Verdana" pitchFamily="-110" charset="0"/>
            </a:endParaRPr>
          </a:p>
        </p:txBody>
      </p:sp>
      <p:sp>
        <p:nvSpPr>
          <p:cNvPr id="39943" name="Text Box 14"/>
          <p:cNvSpPr txBox="1">
            <a:spLocks noChangeArrowheads="1"/>
          </p:cNvSpPr>
          <p:nvPr/>
        </p:nvSpPr>
        <p:spPr bwMode="auto">
          <a:xfrm>
            <a:off x="381000" y="2286000"/>
            <a:ext cx="8382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990000"/>
                </a:solidFill>
                <a:latin typeface="Verdana" pitchFamily="-110" charset="0"/>
              </a:rPr>
              <a:t>Exercise</a:t>
            </a:r>
            <a:r>
              <a:rPr lang="it-IT" sz="3600" b="1" dirty="0" smtClean="0">
                <a:solidFill>
                  <a:srgbClr val="990000"/>
                </a:solidFill>
                <a:latin typeface="Verdana" pitchFamily="-110" charset="0"/>
              </a:rPr>
              <a:t> on </a:t>
            </a:r>
            <a:r>
              <a:rPr lang="it-IT" sz="3600" b="1" dirty="0" err="1" smtClean="0">
                <a:solidFill>
                  <a:srgbClr val="990000"/>
                </a:solidFill>
                <a:latin typeface="Verdana" pitchFamily="-110" charset="0"/>
              </a:rPr>
              <a:t>Parallelization</a:t>
            </a:r>
            <a:endParaRPr lang="it-IT" sz="3600" b="1" dirty="0" smtClean="0">
              <a:solidFill>
                <a:srgbClr val="990000"/>
              </a:solidFill>
              <a:latin typeface="Verdana" pitchFamily="-110" charset="0"/>
            </a:endParaRPr>
          </a:p>
          <a:p>
            <a:pPr algn="ctr">
              <a:spcBef>
                <a:spcPct val="50000"/>
              </a:spcBef>
            </a:pPr>
            <a:r>
              <a:rPr lang="en-US" sz="3600" dirty="0" smtClean="0"/>
              <a:t>Caveats: what I suggest here is my way to proceed, but I’m far to be an expert of parallelization!</a:t>
            </a:r>
          </a:p>
          <a:p>
            <a:pPr algn="ctr">
              <a:spcBef>
                <a:spcPct val="50000"/>
              </a:spcBef>
            </a:pPr>
            <a:r>
              <a:rPr lang="en-US" sz="3600" dirty="0" smtClean="0"/>
              <a:t>So, of course, it is possible to better…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/>
          <a:p>
            <a:r>
              <a:rPr lang="en-US" smtClean="0"/>
              <a:t>15/10/2009</a:t>
            </a:r>
            <a:endParaRPr lang="it-IT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 smtClean="0"/>
              <a:t>ESC09, Exercise Session</a:t>
            </a:r>
            <a:endParaRPr lang="it-IT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fld id="{EF0900F4-CCF1-3545-A848-5B4E435D62DB}" type="slidenum">
              <a:rPr lang="it-IT"/>
              <a:pPr/>
              <a:t>1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Simulation of N interacting particles in a 1D box</a:t>
            </a:r>
          </a:p>
          <a:p>
            <a:pPr lvl="1"/>
            <a:r>
              <a:rPr lang="en-US" sz="2400" dirty="0" smtClean="0"/>
              <a:t>Example from Par Lab Boot Camp</a:t>
            </a:r>
          </a:p>
          <a:p>
            <a:pPr lvl="1">
              <a:buNone/>
            </a:pPr>
            <a:r>
              <a:rPr lang="en-US" sz="2400" dirty="0" smtClean="0">
                <a:hlinkClick r:id="rId2"/>
              </a:rPr>
              <a:t>http://www.cs.berkeley.edu/~volkov/cs267.sp09/hw2</a:t>
            </a:r>
            <a:endParaRPr lang="en-US" sz="2400" dirty="0" smtClean="0"/>
          </a:p>
          <a:p>
            <a:pPr lvl="1"/>
            <a:r>
              <a:rPr lang="en-US" sz="2400" dirty="0" smtClean="0">
                <a:solidFill>
                  <a:srgbClr val="0000FF"/>
                </a:solidFill>
              </a:rPr>
              <a:t>Short-range interaction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Common simulation problem</a:t>
            </a:r>
          </a:p>
          <a:p>
            <a:pPr lvl="1"/>
            <a:r>
              <a:rPr lang="en-US" sz="2400" dirty="0" smtClean="0"/>
              <a:t>Same implementation can be applied in several other cases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9B8C-7BC0-474E-BD5B-0414F8C422D6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pic>
        <p:nvPicPr>
          <p:cNvPr id="7" name="Picture 6" descr="animation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7600" y="2489200"/>
            <a:ext cx="2540000" cy="254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proceed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/>
          <a:lstStyle/>
          <a:p>
            <a:r>
              <a:rPr lang="en-US" sz="2400" dirty="0" smtClean="0"/>
              <a:t>Copy the directory 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latin typeface="Courier New"/>
                <a:cs typeface="Courier New"/>
              </a:rPr>
              <a:t>/</a:t>
            </a:r>
            <a:r>
              <a:rPr lang="en-US" sz="2400" dirty="0" err="1" smtClean="0">
                <a:latin typeface="Courier New"/>
                <a:cs typeface="Courier New"/>
              </a:rPr>
              <a:t>nfsmaster/innocente/parallel</a:t>
            </a:r>
            <a:endParaRPr lang="en-US" sz="2400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2400" dirty="0" smtClean="0"/>
              <a:t>	in your area</a:t>
            </a:r>
          </a:p>
          <a:p>
            <a:r>
              <a:rPr lang="en-US" sz="2400" dirty="0" smtClean="0"/>
              <a:t>Inside this directory </a:t>
            </a:r>
            <a:r>
              <a:rPr lang="en-US" sz="2400" dirty="0" smtClean="0"/>
              <a:t>you </a:t>
            </a:r>
            <a:r>
              <a:rPr lang="en-US" sz="2400" dirty="0" smtClean="0"/>
              <a:t>find a </a:t>
            </a:r>
            <a:r>
              <a:rPr lang="en-US" sz="2400" dirty="0" err="1" smtClean="0"/>
              <a:t>README.txt</a:t>
            </a:r>
            <a:r>
              <a:rPr lang="en-US" sz="2400" dirty="0" smtClean="0"/>
              <a:t> file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3 proposed serial implementations (see corresponding directories)</a:t>
            </a:r>
          </a:p>
          <a:p>
            <a:r>
              <a:rPr lang="en-US" sz="2400" dirty="0" smtClean="0"/>
              <a:t>Make</a:t>
            </a:r>
            <a:r>
              <a:rPr lang="en-US" sz="2400" dirty="0" smtClean="0"/>
              <a:t> copies </a:t>
            </a:r>
            <a:r>
              <a:rPr lang="en-US" sz="2400" dirty="0" smtClean="0"/>
              <a:t>of the </a:t>
            </a:r>
            <a:r>
              <a:rPr lang="en-US" sz="2400" dirty="0" err="1" smtClean="0"/>
              <a:t>serial.</a:t>
            </a:r>
            <a:r>
              <a:rPr lang="en-US" sz="2400" dirty="0" err="1" smtClean="0"/>
              <a:t>cxx</a:t>
            </a:r>
            <a:r>
              <a:rPr lang="en-US" sz="2400" dirty="0" smtClean="0"/>
              <a:t>, renaming </a:t>
            </a:r>
            <a:r>
              <a:rPr lang="en-US" sz="2400" dirty="0" smtClean="0"/>
              <a:t>in </a:t>
            </a:r>
            <a:r>
              <a:rPr lang="en-US" sz="2400" dirty="0" err="1" smtClean="0"/>
              <a:t>openmp.cxx</a:t>
            </a:r>
            <a:r>
              <a:rPr lang="en-US" sz="2400" dirty="0" smtClean="0"/>
              <a:t>, </a:t>
            </a:r>
            <a:r>
              <a:rPr lang="en-US" sz="2400" dirty="0" err="1" smtClean="0"/>
              <a:t>mpi.cxx</a:t>
            </a:r>
            <a:r>
              <a:rPr lang="en-US" sz="2400" dirty="0" smtClean="0"/>
              <a:t>, and </a:t>
            </a:r>
            <a:r>
              <a:rPr lang="en-US" sz="2400" dirty="0" err="1" smtClean="0"/>
              <a:t>thread.cxx</a:t>
            </a:r>
            <a:endParaRPr lang="en-US" sz="2400" dirty="0" smtClean="0"/>
          </a:p>
          <a:p>
            <a:pPr lvl="1"/>
            <a:r>
              <a:rPr lang="en-US" sz="2000" dirty="0" smtClean="0"/>
              <a:t>Look at the comments inside the file to understand where to apply parallelization (essentially require modifications only inside these files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smtClean="0"/>
              <a:t>You </a:t>
            </a:r>
            <a:r>
              <a:rPr lang="en-US" sz="2000" dirty="0" smtClean="0"/>
              <a:t>find all “solutions” in our lectures, but you can look in the web or ask me to find better solutions</a:t>
            </a:r>
            <a:endParaRPr lang="en-US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9B8C-7BC0-474E-BD5B-0414F8C422D6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1812" indent="-514350">
              <a:spcBef>
                <a:spcPts val="600"/>
              </a:spcBef>
            </a:pPr>
            <a:r>
              <a:rPr lang="en-US" sz="2800" dirty="0" smtClean="0"/>
              <a:t>Compile the code with </a:t>
            </a:r>
          </a:p>
          <a:p>
            <a:pPr marL="531812" indent="-514350">
              <a:spcBef>
                <a:spcPts val="600"/>
              </a:spcBef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latin typeface="Courier New"/>
                <a:cs typeface="Courier New"/>
              </a:rPr>
              <a:t>make serial</a:t>
            </a:r>
          </a:p>
          <a:p>
            <a:pPr marL="531812" indent="-514350">
              <a:spcBef>
                <a:spcPts val="600"/>
              </a:spcBef>
            </a:pPr>
            <a:r>
              <a:rPr lang="en-US" sz="2800" dirty="0" smtClean="0"/>
              <a:t>Run </a:t>
            </a:r>
            <a:r>
              <a:rPr lang="en-US" sz="2800" dirty="0" smtClean="0">
                <a:latin typeface="Courier New"/>
                <a:cs typeface="Courier New"/>
              </a:rPr>
              <a:t>./serial –</a:t>
            </a:r>
            <a:r>
              <a:rPr lang="en-US" sz="2800" dirty="0" err="1" smtClean="0">
                <a:latin typeface="Courier New"/>
                <a:cs typeface="Courier New"/>
              </a:rPr>
              <a:t>h</a:t>
            </a:r>
            <a:endParaRPr lang="en-US" sz="2800" dirty="0" smtClean="0">
              <a:latin typeface="Courier New"/>
              <a:cs typeface="Courier New"/>
            </a:endParaRPr>
          </a:p>
          <a:p>
            <a:pPr marL="531812" indent="-514350">
              <a:spcBef>
                <a:spcPts val="600"/>
              </a:spcBef>
              <a:buNone/>
            </a:pPr>
            <a:r>
              <a:rPr lang="en-US" sz="2000" dirty="0" smtClean="0">
                <a:latin typeface="Courier"/>
                <a:cs typeface="Courier"/>
              </a:rPr>
              <a:t>	Options:</a:t>
            </a:r>
          </a:p>
          <a:p>
            <a:pPr marL="531812" indent="-514350">
              <a:spcBef>
                <a:spcPts val="600"/>
              </a:spcBef>
              <a:buNone/>
            </a:pPr>
            <a:r>
              <a:rPr lang="en-US" sz="2000" dirty="0" smtClean="0">
                <a:latin typeface="Courier"/>
                <a:cs typeface="Courier"/>
              </a:rPr>
              <a:t>	-</a:t>
            </a:r>
            <a:r>
              <a:rPr lang="en-US" sz="2000" dirty="0" err="1" smtClean="0">
                <a:latin typeface="Courier"/>
                <a:cs typeface="Courier"/>
              </a:rPr>
              <a:t>h</a:t>
            </a:r>
            <a:r>
              <a:rPr lang="en-US" sz="2000" dirty="0" smtClean="0">
                <a:latin typeface="Courier"/>
                <a:cs typeface="Courier"/>
              </a:rPr>
              <a:t> to see this help</a:t>
            </a:r>
          </a:p>
          <a:p>
            <a:pPr marL="531812" indent="-514350">
              <a:spcBef>
                <a:spcPts val="600"/>
              </a:spcBef>
              <a:buNone/>
            </a:pPr>
            <a:r>
              <a:rPr lang="en-US" sz="2000" dirty="0" smtClean="0">
                <a:latin typeface="Courier"/>
                <a:cs typeface="Courier"/>
              </a:rPr>
              <a:t>	-</a:t>
            </a:r>
            <a:r>
              <a:rPr lang="en-US" sz="2000" dirty="0" err="1" smtClean="0">
                <a:latin typeface="Courier"/>
                <a:cs typeface="Courier"/>
              </a:rPr>
              <a:t>d</a:t>
            </a:r>
            <a:r>
              <a:rPr lang="en-US" sz="2000" dirty="0" smtClean="0">
                <a:latin typeface="Courier"/>
                <a:cs typeface="Courier"/>
              </a:rPr>
              <a:t> draw the particles </a:t>
            </a:r>
          </a:p>
          <a:p>
            <a:pPr marL="531812" indent="-514350">
              <a:spcBef>
                <a:spcPts val="600"/>
              </a:spcBef>
              <a:buNone/>
            </a:pPr>
            <a:r>
              <a:rPr lang="en-US" sz="2000" dirty="0" smtClean="0">
                <a:latin typeface="Courier"/>
                <a:cs typeface="Courier"/>
              </a:rPr>
              <a:t>	-</a:t>
            </a:r>
            <a:r>
              <a:rPr lang="en-US" sz="2000" dirty="0" err="1" smtClean="0">
                <a:latin typeface="Courier"/>
                <a:cs typeface="Courier"/>
              </a:rPr>
              <a:t>n</a:t>
            </a:r>
            <a:r>
              <a:rPr lang="en-US" sz="2000" dirty="0" smtClean="0">
                <a:latin typeface="Courier"/>
                <a:cs typeface="Courier"/>
              </a:rPr>
              <a:t> &lt;</a:t>
            </a:r>
            <a:r>
              <a:rPr lang="en-US" sz="2000" dirty="0" err="1" smtClean="0">
                <a:latin typeface="Courier"/>
                <a:cs typeface="Courier"/>
              </a:rPr>
              <a:t>int</a:t>
            </a:r>
            <a:r>
              <a:rPr lang="en-US" sz="2000" dirty="0" smtClean="0">
                <a:latin typeface="Courier"/>
                <a:cs typeface="Courier"/>
              </a:rPr>
              <a:t>&gt; to set the number of particles</a:t>
            </a:r>
          </a:p>
          <a:p>
            <a:pPr marL="531812" indent="-514350">
              <a:spcBef>
                <a:spcPts val="600"/>
              </a:spcBef>
              <a:buNone/>
            </a:pPr>
            <a:r>
              <a:rPr lang="en-US" sz="2000" dirty="0" smtClean="0">
                <a:latin typeface="Courier"/>
                <a:cs typeface="Courier"/>
              </a:rPr>
              <a:t>	-</a:t>
            </a:r>
            <a:r>
              <a:rPr lang="en-US" sz="2000" dirty="0" err="1" smtClean="0">
                <a:latin typeface="Courier"/>
                <a:cs typeface="Courier"/>
              </a:rPr>
              <a:t>o</a:t>
            </a:r>
            <a:r>
              <a:rPr lang="en-US" sz="2000" dirty="0" smtClean="0">
                <a:latin typeface="Courier"/>
                <a:cs typeface="Courier"/>
              </a:rPr>
              <a:t> &lt;filename&gt; to specify the output file name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15/10/2009</a:t>
            </a:r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9B8C-7BC0-474E-BD5B-0414F8C422D6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1812" indent="-514350">
              <a:spcBef>
                <a:spcPts val="0"/>
              </a:spcBef>
            </a:pPr>
            <a:r>
              <a:rPr lang="en-US" sz="2800" dirty="0" smtClean="0"/>
              <a:t>Basically two loops</a:t>
            </a:r>
          </a:p>
          <a:p>
            <a:pPr marL="531812" indent="-514350">
              <a:spcBef>
                <a:spcPts val="0"/>
              </a:spcBef>
              <a:buNone/>
            </a:pPr>
            <a:r>
              <a:rPr lang="en-US" sz="1800" dirty="0" smtClean="0"/>
              <a:t>	</a:t>
            </a:r>
            <a:r>
              <a:rPr lang="en-US" sz="2400" dirty="0" smtClean="0">
                <a:solidFill>
                  <a:srgbClr val="FF0000"/>
                </a:solidFill>
                <a:latin typeface="Courier New"/>
                <a:cs typeface="Courier New"/>
              </a:rPr>
              <a:t>for (</a:t>
            </a:r>
            <a:r>
              <a:rPr lang="en-US" sz="24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int</a:t>
            </a:r>
            <a:r>
              <a:rPr lang="en-US" sz="2400" dirty="0" smtClean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i</a:t>
            </a:r>
            <a:r>
              <a:rPr lang="en-US" sz="2400" dirty="0" smtClean="0">
                <a:solidFill>
                  <a:srgbClr val="FF0000"/>
                </a:solidFill>
                <a:latin typeface="Courier New"/>
                <a:cs typeface="Courier New"/>
              </a:rPr>
              <a:t>=0; </a:t>
            </a:r>
            <a:r>
              <a:rPr lang="en-US" sz="24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i</a:t>
            </a:r>
            <a:r>
              <a:rPr lang="en-US" sz="2400" dirty="0" smtClean="0">
                <a:solidFill>
                  <a:srgbClr val="FF0000"/>
                </a:solidFill>
                <a:latin typeface="Courier New"/>
                <a:cs typeface="Courier New"/>
              </a:rPr>
              <a:t>&lt;N; </a:t>
            </a:r>
            <a:r>
              <a:rPr lang="en-US" sz="24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i</a:t>
            </a:r>
            <a:r>
              <a:rPr lang="en-US" sz="2400" dirty="0" smtClean="0">
                <a:solidFill>
                  <a:srgbClr val="FF0000"/>
                </a:solidFill>
                <a:latin typeface="Courier New"/>
                <a:cs typeface="Courier New"/>
              </a:rPr>
              <a:t>++)</a:t>
            </a:r>
          </a:p>
          <a:p>
            <a:pPr marL="531812" indent="-51435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FF0000"/>
                </a:solidFill>
                <a:latin typeface="Courier New"/>
                <a:cs typeface="Courier New"/>
              </a:rPr>
              <a:t>	  for (</a:t>
            </a:r>
            <a:r>
              <a:rPr lang="en-US" sz="24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int</a:t>
            </a:r>
            <a:r>
              <a:rPr lang="en-US" sz="2400" dirty="0" smtClean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j</a:t>
            </a:r>
            <a:r>
              <a:rPr lang="en-US" sz="2400" dirty="0" smtClean="0">
                <a:solidFill>
                  <a:srgbClr val="FF0000"/>
                </a:solidFill>
                <a:latin typeface="Courier New"/>
                <a:cs typeface="Courier New"/>
              </a:rPr>
              <a:t>=0; </a:t>
            </a:r>
            <a:r>
              <a:rPr lang="en-US" sz="24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j</a:t>
            </a:r>
            <a:r>
              <a:rPr lang="en-US" sz="2400" dirty="0" smtClean="0">
                <a:solidFill>
                  <a:srgbClr val="FF0000"/>
                </a:solidFill>
                <a:latin typeface="Courier New"/>
                <a:cs typeface="Courier New"/>
              </a:rPr>
              <a:t>&lt;N </a:t>
            </a:r>
            <a:r>
              <a:rPr lang="en-US" sz="24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j</a:t>
            </a:r>
            <a:r>
              <a:rPr lang="en-US" sz="2400" dirty="0" smtClean="0">
                <a:solidFill>
                  <a:srgbClr val="FF0000"/>
                </a:solidFill>
                <a:latin typeface="Courier New"/>
                <a:cs typeface="Courier New"/>
              </a:rPr>
              <a:t>++)</a:t>
            </a:r>
          </a:p>
          <a:p>
            <a:pPr marL="531812" indent="-51435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FF0000"/>
                </a:solidFill>
                <a:latin typeface="Courier New"/>
                <a:cs typeface="Courier New"/>
              </a:rPr>
              <a:t>             // interaction between [</a:t>
            </a:r>
            <a:r>
              <a:rPr lang="en-US" sz="24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i</a:t>
            </a:r>
            <a:r>
              <a:rPr lang="en-US" sz="2400" dirty="0" smtClean="0">
                <a:solidFill>
                  <a:srgbClr val="FF0000"/>
                </a:solidFill>
                <a:latin typeface="Courier New"/>
                <a:cs typeface="Courier New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j</a:t>
            </a:r>
            <a:r>
              <a:rPr lang="en-US" sz="2400" dirty="0" smtClean="0">
                <a:solidFill>
                  <a:srgbClr val="FF0000"/>
                </a:solidFill>
                <a:latin typeface="Courier New"/>
                <a:cs typeface="Courier New"/>
              </a:rPr>
              <a:t>]</a:t>
            </a:r>
          </a:p>
          <a:p>
            <a:pPr marL="531812" indent="-514350">
              <a:spcBef>
                <a:spcPts val="0"/>
              </a:spcBef>
            </a:pPr>
            <a:endParaRPr lang="en-US" sz="1800" dirty="0" smtClean="0">
              <a:latin typeface="Courier New"/>
              <a:cs typeface="Courier New"/>
            </a:endParaRPr>
          </a:p>
          <a:p>
            <a:pPr marL="531812" indent="-514350">
              <a:spcBef>
                <a:spcPts val="0"/>
              </a:spcBef>
              <a:buNone/>
            </a:pP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smtClean="0">
                <a:cs typeface="Arial Body"/>
              </a:rPr>
              <a:t>Example (serial execution):</a:t>
            </a:r>
          </a:p>
          <a:p>
            <a:pPr marL="531812" indent="-514350">
              <a:spcBef>
                <a:spcPts val="0"/>
              </a:spcBef>
              <a:buNone/>
            </a:pPr>
            <a:r>
              <a:rPr lang="en-US" sz="1800" dirty="0" smtClean="0">
                <a:cs typeface="Arial Body"/>
              </a:rPr>
              <a:t> N = 1000 ---&gt; </a:t>
            </a:r>
            <a:r>
              <a:rPr lang="en-US" sz="1800" b="1" dirty="0" smtClean="0">
                <a:solidFill>
                  <a:srgbClr val="008000"/>
                </a:solidFill>
                <a:cs typeface="Arial Body"/>
              </a:rPr>
              <a:t>5.49 seconds</a:t>
            </a:r>
          </a:p>
          <a:p>
            <a:pPr marL="531812" indent="-514350">
              <a:spcBef>
                <a:spcPts val="0"/>
              </a:spcBef>
              <a:buNone/>
            </a:pPr>
            <a:r>
              <a:rPr lang="en-US" sz="1800" dirty="0" smtClean="0">
                <a:cs typeface="Arial Body"/>
              </a:rPr>
              <a:t> N = 500  ---&gt; 1.38 seconds  ---&gt; x3.98</a:t>
            </a:r>
          </a:p>
          <a:p>
            <a:pPr marL="531812" indent="-514350">
              <a:spcBef>
                <a:spcPts val="0"/>
              </a:spcBef>
              <a:buNone/>
            </a:pPr>
            <a:r>
              <a:rPr lang="en-US" sz="1800" dirty="0" smtClean="0">
                <a:cs typeface="Arial Body"/>
              </a:rPr>
              <a:t> N = 200  ---&gt; 0.22 seconds  ---&gt; x24.95</a:t>
            </a:r>
          </a:p>
          <a:p>
            <a:pPr marL="531812" indent="-514350">
              <a:spcBef>
                <a:spcPts val="0"/>
              </a:spcBef>
              <a:buNone/>
            </a:pPr>
            <a:endParaRPr lang="en-US" sz="1800" dirty="0" smtClean="0">
              <a:cs typeface="Arial Body"/>
            </a:endParaRPr>
          </a:p>
          <a:p>
            <a:pPr marL="531812" indent="-514350">
              <a:spcBef>
                <a:spcPts val="0"/>
              </a:spcBef>
              <a:buNone/>
            </a:pPr>
            <a:r>
              <a:rPr lang="en-US" sz="1800" dirty="0" smtClean="0">
                <a:cs typeface="Arial Body"/>
              </a:rPr>
              <a:t> The parallel implementation in this case is easy...</a:t>
            </a:r>
          </a:p>
          <a:p>
            <a:pPr marL="531812" indent="-514350">
              <a:spcBef>
                <a:spcPts val="0"/>
              </a:spcBef>
              <a:buNone/>
            </a:pPr>
            <a:r>
              <a:rPr lang="en-US" sz="1800" dirty="0" smtClean="0">
                <a:cs typeface="Arial Body"/>
              </a:rPr>
              <a:t> Example (</a:t>
            </a:r>
            <a:r>
              <a:rPr lang="en-US" sz="1800" dirty="0" err="1" smtClean="0">
                <a:cs typeface="Arial Body"/>
              </a:rPr>
              <a:t>OpenMP</a:t>
            </a:r>
            <a:r>
              <a:rPr lang="en-US" sz="1800" dirty="0" smtClean="0">
                <a:cs typeface="Arial Body"/>
              </a:rPr>
              <a:t>)</a:t>
            </a:r>
          </a:p>
          <a:p>
            <a:pPr marL="531812" indent="-514350">
              <a:spcBef>
                <a:spcPts val="0"/>
              </a:spcBef>
              <a:buNone/>
            </a:pPr>
            <a:r>
              <a:rPr lang="en-US" sz="1800" dirty="0" smtClean="0">
                <a:cs typeface="Arial Body"/>
              </a:rPr>
              <a:t> P = 2, N = 1000 ---&gt; 2.78 seconds ---&gt; x1.97</a:t>
            </a:r>
          </a:p>
          <a:p>
            <a:pPr marL="531812" indent="-514350">
              <a:spcBef>
                <a:spcPts val="0"/>
              </a:spcBef>
              <a:buNone/>
            </a:pPr>
            <a:r>
              <a:rPr lang="en-US" sz="1800" dirty="0" smtClean="0">
                <a:cs typeface="Arial Body"/>
              </a:rPr>
              <a:t> P = 3, N = 1000 ---&gt; 1.86 seconds ---&gt; x2.95</a:t>
            </a:r>
          </a:p>
          <a:p>
            <a:pPr marL="531812" indent="-514350">
              <a:spcBef>
                <a:spcPts val="0"/>
              </a:spcBef>
              <a:buNone/>
            </a:pPr>
            <a:r>
              <a:rPr lang="en-US" sz="1800" dirty="0" smtClean="0">
                <a:cs typeface="Arial Body"/>
              </a:rPr>
              <a:t> P = 4, N = 1000 ---&gt; 1.40 seconds ---&gt; x3.92</a:t>
            </a:r>
          </a:p>
          <a:p>
            <a:pPr marL="531812" indent="-514350">
              <a:spcBef>
                <a:spcPts val="0"/>
              </a:spcBef>
              <a:buNone/>
            </a:pPr>
            <a:r>
              <a:rPr lang="en-US" sz="1800" dirty="0" smtClean="0">
                <a:cs typeface="Arial Body"/>
              </a:rPr>
              <a:t> P = 8, N = 1000 ---&gt; 0.72 seconds ---&gt; x7.62</a:t>
            </a:r>
            <a:endParaRPr lang="en-US" sz="1800" dirty="0">
              <a:cs typeface="Arial Body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15/10/2009</a:t>
            </a:r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9B8C-7BC0-474E-BD5B-0414F8C422D6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5867400" y="3200400"/>
            <a:ext cx="23635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SCALE as N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!!!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5115580"/>
            <a:ext cx="36395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SCALE as P processors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 that the interaction between </a:t>
            </a:r>
            <a:r>
              <a:rPr lang="en-US" dirty="0" smtClean="0">
                <a:solidFill>
                  <a:srgbClr val="FF0000"/>
                </a:solidFill>
              </a:rPr>
              <a:t>B and A</a:t>
            </a:r>
            <a:r>
              <a:rPr lang="en-US" dirty="0" smtClean="0"/>
              <a:t> is the opposite of between </a:t>
            </a:r>
            <a:r>
              <a:rPr lang="en-US" dirty="0" smtClean="0">
                <a:solidFill>
                  <a:srgbClr val="FF0000"/>
                </a:solidFill>
              </a:rPr>
              <a:t>A and B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We can calculate an half of the interactions</a:t>
            </a:r>
          </a:p>
          <a:p>
            <a:pPr lvl="1">
              <a:spcBef>
                <a:spcPts val="0"/>
              </a:spcBef>
              <a:buNone/>
            </a:pPr>
            <a:endParaRPr lang="en-US" sz="2000" dirty="0" smtClean="0">
              <a:solidFill>
                <a:srgbClr val="0000FF"/>
              </a:solidFill>
              <a:latin typeface="Courier New"/>
              <a:cs typeface="Courier New"/>
            </a:endParaRPr>
          </a:p>
          <a:p>
            <a:pPr lvl="1"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00FF"/>
                </a:solidFill>
                <a:latin typeface="Courier New"/>
                <a:cs typeface="Courier New"/>
              </a:rPr>
              <a:t>for (</a:t>
            </a:r>
            <a:r>
              <a:rPr lang="en-US" sz="20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int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i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  <a:cs typeface="Courier New"/>
              </a:rPr>
              <a:t>=0; </a:t>
            </a:r>
            <a:r>
              <a:rPr lang="en-US" sz="20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i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  <a:cs typeface="Courier New"/>
              </a:rPr>
              <a:t>&lt;N-1; </a:t>
            </a:r>
            <a:r>
              <a:rPr lang="en-US" sz="20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i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  <a:cs typeface="Courier New"/>
              </a:rPr>
              <a:t>++)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00FF"/>
                </a:solidFill>
                <a:latin typeface="Courier New"/>
                <a:cs typeface="Courier New"/>
              </a:rPr>
              <a:t>  for (</a:t>
            </a:r>
            <a:r>
              <a:rPr lang="en-US" sz="20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int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j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  <a:cs typeface="Courier New"/>
              </a:rPr>
              <a:t>=i+1; </a:t>
            </a:r>
            <a:r>
              <a:rPr lang="en-US" sz="20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j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  <a:cs typeface="Courier New"/>
              </a:rPr>
              <a:t>&lt;N </a:t>
            </a:r>
            <a:r>
              <a:rPr lang="en-US" sz="20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j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  <a:cs typeface="Courier New"/>
              </a:rPr>
              <a:t>++)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00FF"/>
                </a:solidFill>
                <a:latin typeface="Courier New"/>
                <a:cs typeface="Courier New"/>
              </a:rPr>
              <a:t>  // interaction </a:t>
            </a:r>
            <a:r>
              <a:rPr lang="en-US" sz="20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betwen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  <a:cs typeface="Courier New"/>
              </a:rPr>
              <a:t> [</a:t>
            </a:r>
            <a:r>
              <a:rPr lang="en-US" sz="20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i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  <a:cs typeface="Courier New"/>
              </a:rPr>
              <a:t>, </a:t>
            </a:r>
            <a:r>
              <a:rPr lang="en-US" sz="20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j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  <a:cs typeface="Courier New"/>
              </a:rPr>
              <a:t>] and [</a:t>
            </a:r>
            <a:r>
              <a:rPr lang="en-US" sz="20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j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  <a:cs typeface="Courier New"/>
              </a:rPr>
              <a:t>, </a:t>
            </a:r>
            <a:r>
              <a:rPr lang="en-US" sz="20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i</a:t>
            </a:r>
            <a:r>
              <a:rPr lang="en-US" sz="2000" dirty="0" smtClean="0">
                <a:solidFill>
                  <a:srgbClr val="0000FF"/>
                </a:solidFill>
                <a:latin typeface="Courier New"/>
                <a:cs typeface="Courier New"/>
              </a:rPr>
              <a:t>]</a:t>
            </a:r>
          </a:p>
          <a:p>
            <a:pPr lvl="1">
              <a:spcBef>
                <a:spcPts val="0"/>
              </a:spcBef>
              <a:buNone/>
            </a:pPr>
            <a:endParaRPr lang="en-US" sz="2000" dirty="0" smtClean="0">
              <a:solidFill>
                <a:srgbClr val="0000FF"/>
              </a:solidFill>
              <a:latin typeface="Courier New"/>
              <a:cs typeface="Courier New"/>
            </a:endParaRPr>
          </a:p>
          <a:p>
            <a:pPr lvl="1"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00FF"/>
                </a:solidFill>
                <a:cs typeface="Courier New"/>
              </a:rPr>
              <a:t>  </a:t>
            </a:r>
            <a:r>
              <a:rPr lang="en-US" sz="2000" dirty="0" smtClean="0">
                <a:cs typeface="Courier New"/>
              </a:rPr>
              <a:t>Example (serial execution):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dirty="0" smtClean="0">
                <a:cs typeface="Courier New"/>
              </a:rPr>
              <a:t>  N = 1000 ---&gt; 2.66 seconds  ---&gt; x2.06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dirty="0" smtClean="0">
                <a:cs typeface="Courier New"/>
              </a:rPr>
              <a:t>  N = 500  ---&gt; 0.70 seconds  ---&gt; x7.84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dirty="0" smtClean="0">
                <a:cs typeface="Courier New"/>
              </a:rPr>
              <a:t>  N = 200  ---&gt; 0.11 seconds  ---&gt; 49.91x</a:t>
            </a:r>
          </a:p>
          <a:p>
            <a:pPr lvl="1">
              <a:spcBef>
                <a:spcPts val="0"/>
              </a:spcBef>
              <a:buNone/>
            </a:pPr>
            <a:endParaRPr lang="en-US" sz="2000" dirty="0" smtClean="0">
              <a:cs typeface="Courier New"/>
            </a:endParaRPr>
          </a:p>
          <a:p>
            <a:pPr lvl="1">
              <a:spcBef>
                <a:spcPts val="0"/>
              </a:spcBef>
              <a:buNone/>
            </a:pPr>
            <a:r>
              <a:rPr lang="en-US" sz="2000" dirty="0" smtClean="0">
                <a:cs typeface="Courier New"/>
              </a:rPr>
              <a:t>Requires some attention to avoid race conditions </a:t>
            </a:r>
            <a:endParaRPr lang="en-US" sz="2000" dirty="0">
              <a:cs typeface="Courier New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15/10/2009</a:t>
            </a:r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9B8C-7BC0-474E-BD5B-0414F8C422D6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5867400" y="4495800"/>
            <a:ext cx="23635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SCALE as N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!!!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we scale as N (not N</a:t>
            </a:r>
            <a:r>
              <a:rPr lang="en-US" baseline="30000" dirty="0" smtClean="0"/>
              <a:t>2</a:t>
            </a:r>
            <a:r>
              <a:rPr lang="en-US" dirty="0" smtClean="0"/>
              <a:t>)?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9B8C-7BC0-474E-BD5B-0414F8C422D6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we scale as N (not N</a:t>
            </a:r>
            <a:r>
              <a:rPr lang="en-US" baseline="30000" dirty="0" smtClean="0"/>
              <a:t>2</a:t>
            </a:r>
            <a:r>
              <a:rPr lang="en-US" dirty="0" smtClean="0"/>
              <a:t>)?</a:t>
            </a:r>
          </a:p>
          <a:p>
            <a:pPr lvl="1"/>
            <a:r>
              <a:rPr lang="en-US" dirty="0" smtClean="0"/>
              <a:t>Hint: remember that we have a </a:t>
            </a:r>
            <a:r>
              <a:rPr lang="en-US" dirty="0" smtClean="0">
                <a:solidFill>
                  <a:srgbClr val="0000FF"/>
                </a:solidFill>
              </a:rPr>
              <a:t>short-range interaction</a:t>
            </a:r>
            <a:r>
              <a:rPr lang="en-US" dirty="0" smtClean="0"/>
              <a:t>, i.e. do not need interaction between all particles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9B8C-7BC0-474E-BD5B-0414F8C422D6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  <p:pic>
        <p:nvPicPr>
          <p:cNvPr id="8" name="Picture 7" descr="box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3092" y="2590800"/>
            <a:ext cx="3771308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we scale as N (not N</a:t>
            </a:r>
            <a:r>
              <a:rPr lang="en-US" baseline="30000" dirty="0" smtClean="0"/>
              <a:t>2</a:t>
            </a:r>
            <a:r>
              <a:rPr lang="en-US" dirty="0" smtClean="0"/>
              <a:t>)?</a:t>
            </a:r>
          </a:p>
          <a:p>
            <a:pPr lvl="1"/>
            <a:r>
              <a:rPr lang="en-US" dirty="0" smtClean="0"/>
              <a:t>Hint: remember that we have a </a:t>
            </a:r>
            <a:r>
              <a:rPr lang="en-US" dirty="0" smtClean="0">
                <a:solidFill>
                  <a:srgbClr val="0000FF"/>
                </a:solidFill>
              </a:rPr>
              <a:t>short-range interaction</a:t>
            </a:r>
            <a:r>
              <a:rPr lang="en-US" dirty="0" smtClean="0"/>
              <a:t>, i.e. do not need interaction between all particles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9B8C-7BC0-474E-BD5B-0414F8C422D6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  <p:pic>
        <p:nvPicPr>
          <p:cNvPr id="9" name="Picture 8" descr="subboxes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2516898"/>
            <a:ext cx="3833690" cy="37181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09600" y="3429000"/>
            <a:ext cx="373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 a mesh (decomposition of the data sample), where the size of the cells is the range of the interaction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we scale as N (not N</a:t>
            </a:r>
            <a:r>
              <a:rPr lang="en-US" baseline="30000" dirty="0" smtClean="0"/>
              <a:t>2</a:t>
            </a:r>
            <a:r>
              <a:rPr lang="en-US" dirty="0" smtClean="0"/>
              <a:t>)?</a:t>
            </a:r>
          </a:p>
          <a:p>
            <a:pPr lvl="1"/>
            <a:r>
              <a:rPr lang="en-US" dirty="0" smtClean="0"/>
              <a:t>Hint: remember that we have a </a:t>
            </a:r>
            <a:r>
              <a:rPr lang="en-US" dirty="0" smtClean="0">
                <a:solidFill>
                  <a:srgbClr val="0000FF"/>
                </a:solidFill>
              </a:rPr>
              <a:t>short-range interaction</a:t>
            </a:r>
            <a:r>
              <a:rPr lang="en-US" dirty="0" smtClean="0"/>
              <a:t>, i.e. do not need interaction between all particles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9B8C-7BC0-474E-BD5B-0414F8C422D6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  <p:pic>
        <p:nvPicPr>
          <p:cNvPr id="10" name="Picture 9" descr="subbox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8233" y="2590801"/>
            <a:ext cx="3736168" cy="362352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09600" y="3429000"/>
            <a:ext cx="3733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Loop over the cells.</a:t>
            </a:r>
          </a:p>
          <a:p>
            <a:r>
              <a:rPr lang="en-US" dirty="0" smtClean="0"/>
              <a:t>For each cell, loop over his particles and make the interactions with the particles of the neighboring cells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we scale as N (not N</a:t>
            </a:r>
            <a:r>
              <a:rPr lang="en-US" baseline="30000" dirty="0" smtClean="0"/>
              <a:t>2</a:t>
            </a:r>
            <a:r>
              <a:rPr lang="en-US" dirty="0" smtClean="0"/>
              <a:t>)?</a:t>
            </a:r>
          </a:p>
          <a:p>
            <a:pPr lvl="1"/>
            <a:r>
              <a:rPr lang="en-US" dirty="0" smtClean="0"/>
              <a:t>Hint: remember that we have a </a:t>
            </a:r>
            <a:r>
              <a:rPr lang="en-US" dirty="0" smtClean="0">
                <a:solidFill>
                  <a:srgbClr val="0000FF"/>
                </a:solidFill>
              </a:rPr>
              <a:t>short-range interaction</a:t>
            </a:r>
            <a:r>
              <a:rPr lang="en-US" dirty="0" smtClean="0"/>
              <a:t>, i.e. do not need interaction between all particles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9B8C-7BC0-474E-BD5B-0414F8C422D6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  <p:pic>
        <p:nvPicPr>
          <p:cNvPr id="8" name="Picture 7" descr="subboxes9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7294" y="2514600"/>
            <a:ext cx="3771307" cy="36576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09600" y="3429000"/>
            <a:ext cx="3733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do </a:t>
            </a:r>
            <a:r>
              <a:rPr lang="en-US" dirty="0" smtClean="0"/>
              <a:t>you expect as speed-up for the serial implementation?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we want to parallelize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Reduction of the wall-time</a:t>
            </a:r>
            <a:r>
              <a:rPr lang="en-US" dirty="0" smtClean="0"/>
              <a:t>: we want to achieve better performance, defined as</a:t>
            </a:r>
            <a:r>
              <a:rPr lang="en-US" dirty="0" smtClean="0"/>
              <a:t> (results </a:t>
            </a:r>
            <a:r>
              <a:rPr lang="en-US" dirty="0" smtClean="0"/>
              <a:t>response/</a:t>
            </a:r>
            <a:r>
              <a:rPr lang="en-US" dirty="0" smtClean="0"/>
              <a:t>execution) times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Memory problem</a:t>
            </a:r>
            <a:r>
              <a:rPr lang="en-US" dirty="0" smtClean="0"/>
              <a:t>: large data sample, so we want to split in different sub-samples</a:t>
            </a:r>
          </a:p>
          <a:p>
            <a:endParaRPr lang="en-US" dirty="0" smtClean="0"/>
          </a:p>
          <a:p>
            <a:r>
              <a:rPr lang="en-US" dirty="0" smtClean="0"/>
              <a:t>Remember the two strategies: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SPMD</a:t>
            </a:r>
            <a:r>
              <a:rPr lang="en-US" dirty="0" smtClean="0"/>
              <a:t>: Same program, different data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MIMD</a:t>
            </a:r>
            <a:r>
              <a:rPr lang="en-US" dirty="0" smtClean="0"/>
              <a:t>: Different programs, different data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9B8C-7BC0-474E-BD5B-0414F8C422D6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229600" cy="5257800"/>
          </a:xfrm>
        </p:spPr>
        <p:txBody>
          <a:bodyPr/>
          <a:lstStyle/>
          <a:p>
            <a:pPr>
              <a:spcBef>
                <a:spcPts val="72"/>
              </a:spcBef>
              <a:buNone/>
            </a:pP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 = 1000 ---&gt; 0.19 seconds  ---&gt; x28.89</a:t>
            </a:r>
          </a:p>
          <a:p>
            <a:pPr>
              <a:spcBef>
                <a:spcPts val="72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</a:rPr>
              <a:t> N = 2000 ---&gt; 0.39 seconds  ---&gt; x14.08</a:t>
            </a:r>
          </a:p>
          <a:p>
            <a:pPr>
              <a:spcBef>
                <a:spcPts val="72"/>
              </a:spcBef>
              <a:buNone/>
            </a:pPr>
            <a:r>
              <a:rPr lang="en-US" sz="2800" dirty="0" smtClean="0">
                <a:solidFill>
                  <a:srgbClr val="0000FF"/>
                </a:solidFill>
              </a:rPr>
              <a:t> N = 4000 ---&gt; 0.79 seconds  ---&gt; </a:t>
            </a:r>
            <a:r>
              <a:rPr lang="en-US" sz="2800" dirty="0" smtClean="0">
                <a:solidFill>
                  <a:srgbClr val="0000FF"/>
                </a:solidFill>
              </a:rPr>
              <a:t>x6.95</a:t>
            </a:r>
            <a:endParaRPr lang="en-US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00FF"/>
                </a:solidFill>
              </a:rPr>
              <a:t>B</a:t>
            </a:r>
            <a:r>
              <a:rPr lang="en-US" dirty="0" smtClean="0">
                <a:solidFill>
                  <a:srgbClr val="0000FF"/>
                </a:solidFill>
              </a:rPr>
              <a:t>etter performance are still possible…</a:t>
            </a:r>
          </a:p>
          <a:p>
            <a:pPr>
              <a:buNone/>
            </a:pPr>
            <a:endParaRPr lang="en-US" dirty="0" smtClean="0">
              <a:solidFill>
                <a:srgbClr val="0000FF"/>
              </a:solidFill>
            </a:endParaRPr>
          </a:p>
          <a:p>
            <a:pPr marL="514350" indent="-514350"/>
            <a:r>
              <a:rPr lang="en-US" dirty="0" smtClean="0"/>
              <a:t>Decomposition problem are common in many problems</a:t>
            </a:r>
          </a:p>
          <a:p>
            <a:pPr marL="841375" lvl="1" indent="-514350"/>
            <a:r>
              <a:rPr lang="en-US" dirty="0" smtClean="0"/>
              <a:t>You can split the data over the processors</a:t>
            </a:r>
          </a:p>
          <a:p>
            <a:pPr marL="841375" lvl="1" indent="-514350"/>
            <a:r>
              <a:rPr lang="en-US" dirty="0" smtClean="0"/>
              <a:t>To have a good balance you can do an </a:t>
            </a:r>
            <a:r>
              <a:rPr lang="en-US" dirty="0" smtClean="0">
                <a:solidFill>
                  <a:srgbClr val="FF0000"/>
                </a:solidFill>
              </a:rPr>
              <a:t>adaptive mesh</a:t>
            </a:r>
            <a:r>
              <a:rPr lang="en-US" dirty="0" smtClean="0"/>
              <a:t> </a:t>
            </a:r>
            <a:r>
              <a:rPr lang="en-US" dirty="0" smtClean="0"/>
              <a:t>(or</a:t>
            </a:r>
            <a:r>
              <a:rPr lang="en-US" dirty="0" smtClean="0"/>
              <a:t> more complex adaptive mesh </a:t>
            </a:r>
            <a:r>
              <a:rPr lang="en-US" dirty="0" smtClean="0"/>
              <a:t>r</a:t>
            </a:r>
            <a:r>
              <a:rPr lang="en-US" dirty="0" smtClean="0"/>
              <a:t>efinement)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9B8C-7BC0-474E-BD5B-0414F8C422D6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6981482" y="1534180"/>
            <a:ext cx="19339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SCALE as </a:t>
            </a:r>
            <a:r>
              <a:rPr lang="en-US" sz="2800" dirty="0" smtClean="0"/>
              <a:t>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9B8C-7BC0-474E-BD5B-0414F8C422D6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6125"/>
          </a:xfrm>
        </p:spPr>
        <p:txBody>
          <a:bodyPr/>
          <a:lstStyle/>
          <a:p>
            <a:pPr>
              <a:spcBef>
                <a:spcPts val="120"/>
              </a:spcBef>
            </a:pPr>
            <a:r>
              <a:rPr lang="en-US" dirty="0" smtClean="0">
                <a:solidFill>
                  <a:srgbClr val="FF0000"/>
                </a:solidFill>
              </a:rPr>
              <a:t>Galaxy </a:t>
            </a:r>
            <a:r>
              <a:rPr lang="en-US" dirty="0" smtClean="0">
                <a:solidFill>
                  <a:srgbClr val="FF0000"/>
                </a:solidFill>
              </a:rPr>
              <a:t>formation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smtClean="0"/>
              <a:t>example from http://</a:t>
            </a:r>
            <a:r>
              <a:rPr lang="en-US" dirty="0" err="1" smtClean="0"/>
              <a:t>www.isgtw.org/?pid</a:t>
            </a:r>
            <a:r>
              <a:rPr lang="en-US" dirty="0" smtClean="0"/>
              <a:t>=</a:t>
            </a:r>
            <a:r>
              <a:rPr lang="en-US" dirty="0" smtClean="0"/>
              <a:t>1001250) </a:t>
            </a:r>
          </a:p>
          <a:p>
            <a:pPr lvl="1">
              <a:spcBef>
                <a:spcPts val="120"/>
              </a:spcBef>
            </a:pPr>
            <a:r>
              <a:rPr lang="en-US" dirty="0" smtClean="0"/>
              <a:t>a total of about </a:t>
            </a:r>
            <a:r>
              <a:rPr lang="en-US" dirty="0" smtClean="0">
                <a:solidFill>
                  <a:srgbClr val="0000FF"/>
                </a:solidFill>
              </a:rPr>
              <a:t>one billion individual grid </a:t>
            </a:r>
            <a:r>
              <a:rPr lang="en-US" dirty="0" smtClean="0">
                <a:solidFill>
                  <a:srgbClr val="0000FF"/>
                </a:solidFill>
              </a:rPr>
              <a:t>cells</a:t>
            </a:r>
          </a:p>
          <a:p>
            <a:pPr lvl="1">
              <a:spcBef>
                <a:spcPts val="120"/>
              </a:spcBef>
            </a:pPr>
            <a:r>
              <a:rPr lang="en-US" dirty="0" smtClean="0"/>
              <a:t>adaptive mesh refinement</a:t>
            </a:r>
            <a:endParaRPr lang="en-US" dirty="0" smtClean="0"/>
          </a:p>
          <a:p>
            <a:pPr>
              <a:spcBef>
                <a:spcPts val="120"/>
              </a:spcBef>
            </a:pPr>
            <a:endParaRPr lang="en-US" dirty="0"/>
          </a:p>
        </p:txBody>
      </p:sp>
      <p:pic>
        <p:nvPicPr>
          <p:cNvPr id="10" name="Picture 9" descr="cosmologysim_nature_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133600"/>
            <a:ext cx="3352800" cy="33528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371600" y="5569803"/>
            <a:ext cx="6096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The </a:t>
            </a:r>
            <a:r>
              <a:rPr lang="en-US" dirty="0" smtClean="0"/>
              <a:t>3D domain (2 billion light </a:t>
            </a:r>
            <a:r>
              <a:rPr lang="en-US" dirty="0" smtClean="0"/>
              <a:t>years of side). Colors represent the density of the gas</a:t>
            </a:r>
            <a:endParaRPr lang="en-US" dirty="0"/>
          </a:p>
        </p:txBody>
      </p:sp>
      <p:pic>
        <p:nvPicPr>
          <p:cNvPr id="12" name="Picture 11" descr="cosmologysim_amr_examp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5974" y="2120624"/>
            <a:ext cx="3353625" cy="33657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71800"/>
            <a:ext cx="8229600" cy="1139825"/>
          </a:xfrm>
        </p:spPr>
        <p:txBody>
          <a:bodyPr/>
          <a:lstStyle/>
          <a:p>
            <a:r>
              <a:rPr lang="en-US" dirty="0" smtClean="0"/>
              <a:t>And now enjoy the exercise!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9B8C-7BC0-474E-BD5B-0414F8C422D6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Typical problem suitable for parallelization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8075"/>
            <a:ext cx="8229600" cy="5140325"/>
          </a:xfrm>
        </p:spPr>
        <p:txBody>
          <a:bodyPr/>
          <a:lstStyle/>
          <a:p>
            <a:r>
              <a:rPr lang="en-US" sz="2400" dirty="0" smtClean="0">
                <a:solidFill>
                  <a:srgbClr val="0000FF"/>
                </a:solidFill>
              </a:rPr>
              <a:t>The problem can be broken down into subparts:</a:t>
            </a:r>
          </a:p>
          <a:p>
            <a:pPr lvl="1"/>
            <a:r>
              <a:rPr lang="en-US" sz="2000" dirty="0" smtClean="0"/>
              <a:t>Each subpart is independent of the others</a:t>
            </a:r>
          </a:p>
          <a:p>
            <a:pPr lvl="1"/>
            <a:r>
              <a:rPr lang="en-US" sz="2000" dirty="0" smtClean="0"/>
              <a:t>No communication is required, except to split up the problem and combine the final results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Ex: Monte-Carlo simulations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Regular and Synchronous Problems: </a:t>
            </a:r>
          </a:p>
          <a:p>
            <a:pPr lvl="1"/>
            <a:r>
              <a:rPr lang="en-US" sz="2000" dirty="0" smtClean="0"/>
              <a:t>Same instruction set (regular algorithm) applied to all data</a:t>
            </a:r>
          </a:p>
          <a:p>
            <a:pPr lvl="1"/>
            <a:r>
              <a:rPr lang="en-US" sz="2000" dirty="0" smtClean="0"/>
              <a:t>Synchronous communication (or close to): each processor finishes its task at the same time</a:t>
            </a:r>
          </a:p>
          <a:p>
            <a:pPr lvl="1"/>
            <a:r>
              <a:rPr lang="en-US" sz="2000" dirty="0" smtClean="0"/>
              <a:t>Local (neighbor to neighbor) and collective (combine final results) communication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Ex: Algebra (matrix-vector products), Fast Fourier transforms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9B8C-7BC0-474E-BD5B-0414F8C422D6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parallelization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Parallelization is not the first solution when your program is slow</a:t>
            </a:r>
          </a:p>
          <a:p>
            <a:pPr lvl="1"/>
            <a:r>
              <a:rPr lang="en-US" sz="2400" dirty="0" smtClean="0"/>
              <a:t>Look if you can improve the performance improving the code</a:t>
            </a:r>
          </a:p>
          <a:p>
            <a:pPr lvl="1"/>
            <a:r>
              <a:rPr lang="en-US" sz="2400" dirty="0" smtClean="0"/>
              <a:t>Sometimes compiler optimizations can make the difference (and they do the work for you!)</a:t>
            </a:r>
          </a:p>
          <a:p>
            <a:pPr lvl="1"/>
            <a:r>
              <a:rPr lang="en-US" sz="2400" dirty="0" smtClean="0">
                <a:solidFill>
                  <a:srgbClr val="0000FF"/>
                </a:solidFill>
              </a:rPr>
              <a:t>Try to understand if there are better implementations of your problem (see our example) </a:t>
            </a:r>
          </a:p>
          <a:p>
            <a:pPr lvl="1"/>
            <a:r>
              <a:rPr lang="en-US" sz="2400" dirty="0" smtClean="0"/>
              <a:t>Do not re-invent the wheel</a:t>
            </a:r>
          </a:p>
          <a:p>
            <a:pPr lvl="2"/>
            <a:r>
              <a:rPr lang="en-US" sz="2000" dirty="0" smtClean="0"/>
              <a:t>Use parallel libraries and look if there are already similar parallel implementations</a:t>
            </a:r>
          </a:p>
          <a:p>
            <a:pPr lvl="1"/>
            <a:r>
              <a:rPr lang="en-US" sz="2400" dirty="0" smtClean="0"/>
              <a:t>Remember that parallel implementations are more difficult to debug than serial ones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9B8C-7BC0-474E-BD5B-0414F8C422D6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Parallelization Suggestions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848600" cy="5257800"/>
          </a:xfrm>
        </p:spPr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General Law: THINK PARALLLEL!</a:t>
            </a:r>
          </a:p>
          <a:p>
            <a:pPr lvl="1"/>
            <a:r>
              <a:rPr lang="en-US" sz="2800" dirty="0" smtClean="0"/>
              <a:t>Start to write your program directly thinking parallel implementations</a:t>
            </a:r>
          </a:p>
          <a:p>
            <a:pPr lvl="2"/>
            <a:r>
              <a:rPr lang="en-US" sz="2400" dirty="0" smtClean="0"/>
              <a:t>Can be challenging for beginners</a:t>
            </a:r>
          </a:p>
          <a:p>
            <a:pPr lvl="1"/>
            <a:r>
              <a:rPr lang="en-US" sz="2800" dirty="0" smtClean="0"/>
              <a:t>Write a serial version of the code and then move to parallelization</a:t>
            </a:r>
          </a:p>
          <a:p>
            <a:pPr lvl="2"/>
            <a:r>
              <a:rPr lang="en-US" sz="2400" dirty="0" smtClean="0"/>
              <a:t>Good for beginners (use serial as reference)</a:t>
            </a:r>
          </a:p>
          <a:p>
            <a:pPr lvl="2"/>
            <a:r>
              <a:rPr lang="en-US" sz="2400" dirty="0" smtClean="0"/>
              <a:t>Anyway it is wasting time! It can be not so straightforward to move from a serial to a parallel implementation of the code</a:t>
            </a:r>
          </a:p>
          <a:p>
            <a:r>
              <a:rPr lang="en-US" sz="3200" dirty="0" smtClean="0"/>
              <a:t>So, again, THINK PARALLLEL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9B8C-7BC0-474E-BD5B-0414F8C422D6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Real-life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Usually we start to think in parallel when our serial implementations are too slow </a:t>
            </a:r>
            <a:r>
              <a:rPr lang="en-US" dirty="0" smtClean="0"/>
              <a:t>(or in general we want to achieve better </a:t>
            </a:r>
            <a:r>
              <a:rPr lang="en-US" dirty="0" smtClean="0"/>
              <a:t>results response/execution times)</a:t>
            </a:r>
            <a:endParaRPr lang="en-US" dirty="0" smtClean="0"/>
          </a:p>
          <a:p>
            <a:pPr lvl="1"/>
            <a:r>
              <a:rPr lang="en-US" dirty="0" smtClean="0"/>
              <a:t>In this case we start with a serial implementation (or in general we “inherit” the code from previous users)</a:t>
            </a:r>
          </a:p>
          <a:p>
            <a:pPr lvl="1"/>
            <a:r>
              <a:rPr lang="en-US" dirty="0" smtClean="0"/>
              <a:t>Worst situation: sometimes it can be useful to write the code from scratch (when convenient)</a:t>
            </a:r>
          </a:p>
          <a:p>
            <a:pPr lvl="2"/>
            <a:r>
              <a:rPr lang="en-US" dirty="0" smtClean="0"/>
              <a:t>Many complex serial code implementations are strictly serial, very difficult to parallelize (no thread-safe, complex data structure,…)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9B8C-7BC0-474E-BD5B-0414F8C422D6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practical suggestions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/>
          <a:lstStyle/>
          <a:p>
            <a:r>
              <a:rPr lang="en-US" sz="2800" dirty="0" smtClean="0"/>
              <a:t>Either if you are writing a new program or you have a serial implementation: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Understand which part of the code is useful to parallelize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Understand your data structure</a:t>
            </a:r>
          </a:p>
          <a:p>
            <a:pPr lvl="2"/>
            <a:r>
              <a:rPr lang="en-US" sz="2000" dirty="0" smtClean="0">
                <a:solidFill>
                  <a:srgbClr val="FF0000"/>
                </a:solidFill>
              </a:rPr>
              <a:t>Which data you want to share, which data are private</a:t>
            </a:r>
          </a:p>
          <a:p>
            <a:pPr lvl="1"/>
            <a:r>
              <a:rPr lang="en-US" sz="2400" dirty="0" smtClean="0"/>
              <a:t>Consider the communications and synchronizations</a:t>
            </a:r>
          </a:p>
          <a:p>
            <a:pPr lvl="2"/>
            <a:r>
              <a:rPr lang="en-US" sz="2000" dirty="0" smtClean="0"/>
              <a:t>Keep low the communication-time/calculation-time</a:t>
            </a:r>
          </a:p>
          <a:p>
            <a:pPr lvl="1"/>
            <a:r>
              <a:rPr lang="en-US" sz="2400" dirty="0" smtClean="0"/>
              <a:t>Start with a simpler parallel implementation, for example reducing the data structure </a:t>
            </a:r>
          </a:p>
          <a:p>
            <a:pPr lvl="1"/>
            <a:r>
              <a:rPr lang="en-US" sz="2400" dirty="0" smtClean="0">
                <a:solidFill>
                  <a:srgbClr val="0000FF"/>
                </a:solidFill>
              </a:rPr>
              <a:t>Each parallel implementation MUST have the possibility to run in serial (a single process)</a:t>
            </a:r>
          </a:p>
          <a:p>
            <a:pPr lvl="2"/>
            <a:r>
              <a:rPr lang="en-US" sz="2000" dirty="0" smtClean="0">
                <a:solidFill>
                  <a:srgbClr val="0000FF"/>
                </a:solidFill>
              </a:rPr>
              <a:t>Make sure that when run in parallel it gives the same results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 dirty="0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9B8C-7BC0-474E-BD5B-0414F8C422D6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practical suggestions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382000" cy="5064125"/>
          </a:xfrm>
        </p:spPr>
        <p:txBody>
          <a:bodyPr/>
          <a:lstStyle/>
          <a:p>
            <a:pPr lvl="1"/>
            <a:r>
              <a:rPr lang="en-US" sz="2400" dirty="0" smtClean="0"/>
              <a:t>Remember to balance the load</a:t>
            </a:r>
            <a:r>
              <a:rPr lang="en-US" sz="2400" dirty="0" smtClean="0"/>
              <a:t> </a:t>
            </a:r>
            <a:r>
              <a:rPr lang="en-US" sz="2400" dirty="0" smtClean="0"/>
              <a:t>between</a:t>
            </a:r>
            <a:r>
              <a:rPr lang="en-US" sz="2400" dirty="0" smtClean="0"/>
              <a:t> </a:t>
            </a:r>
            <a:r>
              <a:rPr lang="en-US" sz="2400" dirty="0" smtClean="0"/>
              <a:t>the processes</a:t>
            </a:r>
          </a:p>
          <a:p>
            <a:pPr lvl="2"/>
            <a:r>
              <a:rPr lang="en-US" sz="2000" dirty="0" smtClean="0"/>
              <a:t>Final time is given by the slowest process!</a:t>
            </a:r>
          </a:p>
          <a:p>
            <a:pPr lvl="1"/>
            <a:r>
              <a:rPr lang="en-US" sz="2400" dirty="0" smtClean="0"/>
              <a:t>Scalability: </a:t>
            </a:r>
          </a:p>
          <a:p>
            <a:pPr lvl="2"/>
            <a:r>
              <a:rPr lang="en-US" sz="2000" dirty="0" smtClean="0"/>
              <a:t>Depends on your problem, usually on data decomposition</a:t>
            </a:r>
          </a:p>
          <a:p>
            <a:pPr lvl="3"/>
            <a:r>
              <a:rPr lang="en-US" sz="1800" dirty="0" smtClean="0"/>
              <a:t>Ex. a parallelization of a simulation of 10 particles, you can have a limit of 10 processors</a:t>
            </a:r>
          </a:p>
          <a:p>
            <a:pPr lvl="1"/>
            <a:r>
              <a:rPr lang="en-US" sz="2400" dirty="0" smtClean="0"/>
              <a:t>Speed-up:</a:t>
            </a:r>
          </a:p>
          <a:p>
            <a:pPr lvl="2"/>
            <a:r>
              <a:rPr lang="en-US" sz="2000" dirty="0" smtClean="0"/>
              <a:t>Do not expect to run a program of 1 week in 1 second!</a:t>
            </a:r>
          </a:p>
          <a:p>
            <a:pPr lvl="2"/>
            <a:r>
              <a:rPr lang="en-US" sz="2000" dirty="0" smtClean="0"/>
              <a:t>Remember the </a:t>
            </a:r>
            <a:r>
              <a:rPr lang="en-US" sz="2000" dirty="0" smtClean="0">
                <a:solidFill>
                  <a:srgbClr val="FF0000"/>
                </a:solidFill>
              </a:rPr>
              <a:t>Amdahl’s Law</a:t>
            </a:r>
            <a:r>
              <a:rPr lang="en-US" sz="2000" dirty="0" smtClean="0"/>
              <a:t>:</a:t>
            </a:r>
          </a:p>
          <a:p>
            <a:pPr lvl="2">
              <a:buNone/>
            </a:pPr>
            <a:r>
              <a:rPr lang="en-US" sz="2000" dirty="0" smtClean="0"/>
              <a:t>		S → speedup</a:t>
            </a:r>
          </a:p>
          <a:p>
            <a:pPr lvl="2">
              <a:buNone/>
            </a:pPr>
            <a:r>
              <a:rPr lang="en-US" sz="2000" dirty="0" smtClean="0"/>
              <a:t>		P → portion of code which is parallelized</a:t>
            </a:r>
          </a:p>
          <a:p>
            <a:pPr lvl="2">
              <a:buNone/>
            </a:pPr>
            <a:r>
              <a:rPr lang="en-US" sz="2000" dirty="0" smtClean="0"/>
              <a:t>		N → number of simultaneous process</a:t>
            </a:r>
          </a:p>
          <a:p>
            <a:pPr lvl="2"/>
            <a:r>
              <a:rPr lang="en-US" sz="2000" dirty="0" smtClean="0"/>
              <a:t>Need to find good algorithms to be parallelized!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 dirty="0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9B8C-7BC0-474E-BD5B-0414F8C422D6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1431" y="3886200"/>
            <a:ext cx="2214769" cy="7463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0" y="5638800"/>
            <a:ext cx="2813050" cy="6971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rgbClr val="FF0000"/>
                </a:solidFill>
              </a:rPr>
              <a:t>Amdahl’s Law</a:t>
            </a:r>
            <a:endParaRPr lang="en-US" dirty="0"/>
          </a:p>
        </p:txBody>
      </p:sp>
      <p:pic>
        <p:nvPicPr>
          <p:cNvPr id="7" name="Content Placeholder 6" descr="648px-AmdahlsLaw.svg.png"/>
          <p:cNvPicPr>
            <a:picLocks noGrp="1" noChangeAspect="1"/>
          </p:cNvPicPr>
          <p:nvPr>
            <p:ph idx="1"/>
          </p:nvPr>
        </p:nvPicPr>
        <p:blipFill>
          <a:blip r:embed="rId2"/>
          <a:srcRect l="-10940" r="-10940"/>
          <a:stretch>
            <a:fillRect/>
          </a:stretch>
        </p:blipFill>
        <p:spPr/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15/10/2009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Arial" pitchFamily="-110" charset="0"/>
                <a:cs typeface="Arial" pitchFamily="-110" charset="0"/>
              </a:rPr>
              <a:t>ESC09, Exercise Session</a:t>
            </a:r>
            <a:endParaRPr lang="en-GB">
              <a:ea typeface="Arial" pitchFamily="-110" charset="0"/>
              <a:cs typeface="Arial" pitchFamily="-11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9B8C-7BC0-474E-BD5B-0414F8C422D6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742950" marR="0" indent="-28575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accent2"/>
          </a:buClr>
          <a:buSzPct val="120000"/>
          <a:buFont typeface="Wingdings" pitchFamily="2" charset="2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15539C"/>
            </a:solidFill>
            <a:effectLst/>
            <a:latin typeface="Franklin Gothic Boo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742950" marR="0" indent="-28575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accent2"/>
          </a:buClr>
          <a:buSzPct val="120000"/>
          <a:buFont typeface="Wingdings" pitchFamily="2" charset="2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15539C"/>
            </a:solidFill>
            <a:effectLst/>
            <a:latin typeface="Franklin Gothic Book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MG_Template_r-01b">
  <a:themeElements>
    <a:clrScheme name="SMG_Template_r-01b 1">
      <a:dk1>
        <a:srgbClr val="000000"/>
      </a:dk1>
      <a:lt1>
        <a:srgbClr val="FFFFFF"/>
      </a:lt1>
      <a:dk2>
        <a:srgbClr val="F7FBFF"/>
      </a:dk2>
      <a:lt2>
        <a:srgbClr val="087EB9"/>
      </a:lt2>
      <a:accent1>
        <a:srgbClr val="009900"/>
      </a:accent1>
      <a:accent2>
        <a:srgbClr val="AA014C"/>
      </a:accent2>
      <a:accent3>
        <a:srgbClr val="FAFDFF"/>
      </a:accent3>
      <a:accent4>
        <a:srgbClr val="DADADA"/>
      </a:accent4>
      <a:accent5>
        <a:srgbClr val="AACAAA"/>
      </a:accent5>
      <a:accent6>
        <a:srgbClr val="9A0144"/>
      </a:accent6>
      <a:hlink>
        <a:srgbClr val="FF5C00"/>
      </a:hlink>
      <a:folHlink>
        <a:srgbClr val="FDB605"/>
      </a:folHlink>
    </a:clrScheme>
    <a:fontScheme name="SMG_Template_r-01b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742950" marR="0" indent="-28575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accent2"/>
          </a:buClr>
          <a:buSzPct val="120000"/>
          <a:buFont typeface="Wingdings" pitchFamily="2" charset="2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15539C"/>
            </a:solidFill>
            <a:effectLst/>
            <a:latin typeface="Franklin Gothic Boo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742950" marR="0" indent="-28575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accent2"/>
          </a:buClr>
          <a:buSzPct val="120000"/>
          <a:buFont typeface="Wingdings" pitchFamily="2" charset="2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15539C"/>
            </a:solidFill>
            <a:effectLst/>
            <a:latin typeface="Franklin Gothic Book" pitchFamily="34" charset="0"/>
          </a:defRPr>
        </a:defPPr>
      </a:lstStyle>
    </a:lnDef>
  </a:objectDefaults>
  <a:extraClrSchemeLst>
    <a:extraClrScheme>
      <a:clrScheme name="SMG_Template_r-01b 1">
        <a:dk1>
          <a:srgbClr val="000000"/>
        </a:dk1>
        <a:lt1>
          <a:srgbClr val="FFFFFF"/>
        </a:lt1>
        <a:dk2>
          <a:srgbClr val="F7FBFF"/>
        </a:dk2>
        <a:lt2>
          <a:srgbClr val="087EB9"/>
        </a:lt2>
        <a:accent1>
          <a:srgbClr val="009900"/>
        </a:accent1>
        <a:accent2>
          <a:srgbClr val="AA014C"/>
        </a:accent2>
        <a:accent3>
          <a:srgbClr val="FAFDFF"/>
        </a:accent3>
        <a:accent4>
          <a:srgbClr val="DADADA"/>
        </a:accent4>
        <a:accent5>
          <a:srgbClr val="AACAAA"/>
        </a:accent5>
        <a:accent6>
          <a:srgbClr val="9A0144"/>
        </a:accent6>
        <a:hlink>
          <a:srgbClr val="FF5C00"/>
        </a:hlink>
        <a:folHlink>
          <a:srgbClr val="FDB605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resentazione1">
  <a:themeElements>
    <a:clrScheme name="Presentazione1 9">
      <a:dk1>
        <a:srgbClr val="000000"/>
      </a:dk1>
      <a:lt1>
        <a:srgbClr val="FFFFFF"/>
      </a:lt1>
      <a:dk2>
        <a:srgbClr val="003399"/>
      </a:dk2>
      <a:lt2>
        <a:srgbClr val="666699"/>
      </a:lt2>
      <a:accent1>
        <a:srgbClr val="009999"/>
      </a:accent1>
      <a:accent2>
        <a:srgbClr val="4C6D4E"/>
      </a:accent2>
      <a:accent3>
        <a:srgbClr val="FFFFFF"/>
      </a:accent3>
      <a:accent4>
        <a:srgbClr val="000000"/>
      </a:accent4>
      <a:accent5>
        <a:srgbClr val="AACACA"/>
      </a:accent5>
      <a:accent6>
        <a:srgbClr val="446246"/>
      </a:accent6>
      <a:hlink>
        <a:srgbClr val="4C6D80"/>
      </a:hlink>
      <a:folHlink>
        <a:srgbClr val="B2B2B2"/>
      </a:folHlink>
    </a:clrScheme>
    <a:fontScheme name="Presentazione1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resentazione1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1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1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1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9398</TotalTime>
  <Words>1847</Words>
  <Application>Microsoft Macintosh PowerPoint</Application>
  <PresentationFormat>On-screen Show (4:3)</PresentationFormat>
  <Paragraphs>234</Paragraphs>
  <Slides>22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3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Custom Design</vt:lpstr>
      <vt:lpstr>SMG_Template_r-01b</vt:lpstr>
      <vt:lpstr>Presentazione1</vt:lpstr>
      <vt:lpstr> </vt:lpstr>
      <vt:lpstr>When we want to parallelize</vt:lpstr>
      <vt:lpstr>Typical problem suitable for parallelization</vt:lpstr>
      <vt:lpstr>Before parallelization</vt:lpstr>
      <vt:lpstr>Parallelization Suggestions</vt:lpstr>
      <vt:lpstr>Real-life case</vt:lpstr>
      <vt:lpstr>More practical suggestions (1)</vt:lpstr>
      <vt:lpstr>More practical suggestions (2)</vt:lpstr>
      <vt:lpstr>Amdahl’s Law</vt:lpstr>
      <vt:lpstr>The exercise</vt:lpstr>
      <vt:lpstr>How to proceed</vt:lpstr>
      <vt:lpstr>case1</vt:lpstr>
      <vt:lpstr>case1</vt:lpstr>
      <vt:lpstr>case2</vt:lpstr>
      <vt:lpstr>case3</vt:lpstr>
      <vt:lpstr>case3</vt:lpstr>
      <vt:lpstr>case3</vt:lpstr>
      <vt:lpstr>case3</vt:lpstr>
      <vt:lpstr>case3</vt:lpstr>
      <vt:lpstr>case3</vt:lpstr>
      <vt:lpstr>Slide 21</vt:lpstr>
      <vt:lpstr>And now enjoy the exercise!</vt:lpstr>
    </vt:vector>
  </TitlesOfParts>
  <Company>CERN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Mike</dc:creator>
  <cp:lastModifiedBy>Alfio Lazzaro</cp:lastModifiedBy>
  <cp:revision>1184</cp:revision>
  <cp:lastPrinted>2008-10-13T16:08:56Z</cp:lastPrinted>
  <dcterms:created xsi:type="dcterms:W3CDTF">2009-10-14T21:25:34Z</dcterms:created>
  <dcterms:modified xsi:type="dcterms:W3CDTF">2009-10-14T22:19:11Z</dcterms:modified>
</cp:coreProperties>
</file>