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3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theme/theme2.xml" ContentType="application/vnd.openxmlformats-officedocument.them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r:id="rId1"/>
  </p:sldMasterIdLst>
  <p:notesMasterIdLst>
    <p:notesMasterId r:id="rId38"/>
  </p:notesMasterIdLst>
  <p:handoutMasterIdLst>
    <p:handoutMasterId r:id="rId39"/>
  </p:handoutMasterIdLst>
  <p:sldIdLst>
    <p:sldId id="257" r:id="rId2"/>
    <p:sldId id="307" r:id="rId3"/>
    <p:sldId id="311" r:id="rId4"/>
    <p:sldId id="373" r:id="rId5"/>
    <p:sldId id="365" r:id="rId6"/>
    <p:sldId id="377" r:id="rId7"/>
    <p:sldId id="366" r:id="rId8"/>
    <p:sldId id="367" r:id="rId9"/>
    <p:sldId id="368" r:id="rId10"/>
    <p:sldId id="370" r:id="rId11"/>
    <p:sldId id="374" r:id="rId12"/>
    <p:sldId id="375" r:id="rId13"/>
    <p:sldId id="394" r:id="rId14"/>
    <p:sldId id="378" r:id="rId15"/>
    <p:sldId id="376" r:id="rId16"/>
    <p:sldId id="379" r:id="rId17"/>
    <p:sldId id="392" r:id="rId18"/>
    <p:sldId id="380" r:id="rId19"/>
    <p:sldId id="381" r:id="rId20"/>
    <p:sldId id="383" r:id="rId21"/>
    <p:sldId id="390" r:id="rId22"/>
    <p:sldId id="391" r:id="rId23"/>
    <p:sldId id="382" r:id="rId24"/>
    <p:sldId id="395" r:id="rId25"/>
    <p:sldId id="371" r:id="rId26"/>
    <p:sldId id="387" r:id="rId27"/>
    <p:sldId id="385" r:id="rId28"/>
    <p:sldId id="384" r:id="rId29"/>
    <p:sldId id="388" r:id="rId30"/>
    <p:sldId id="396" r:id="rId31"/>
    <p:sldId id="389" r:id="rId32"/>
    <p:sldId id="369" r:id="rId33"/>
    <p:sldId id="398" r:id="rId34"/>
    <p:sldId id="397" r:id="rId35"/>
    <p:sldId id="393" r:id="rId36"/>
    <p:sldId id="364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gray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8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75CAB5F-EBBB-484B-935C-0489A8916F06}" type="datetime1">
              <a:rPr lang="en-US"/>
              <a:pPr>
                <a:defRPr/>
              </a:pPr>
              <a:t>10/5/09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9CC59C3-6261-AE40-8A49-E9C3BF2B6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3F8B525-4B93-E847-9C89-1AE34E0D4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Package Structure</a:t>
            </a:r>
          </a:p>
          <a:p>
            <a:pPr lvl="1"/>
            <a:r>
              <a:rPr lang="en-US"/>
              <a:t>All packages in LHCb follow the structure shown in the viewgraph.</a:t>
            </a:r>
          </a:p>
          <a:p>
            <a:pPr lvl="2"/>
            <a:r>
              <a:rPr lang="en-US"/>
              <a:t>Package version name follow the convention “v&lt;version number&gt;r&lt;release number&gt;p&lt;patch number&gt;” or “v&lt;version number&gt;r&lt;release number&gt;d&lt;date&gt;”. Versions with the same v number should be considered compatible.</a:t>
            </a:r>
          </a:p>
          <a:p>
            <a:pPr lvl="2"/>
            <a:r>
              <a:rPr lang="en-US"/>
              <a:t>The /cmt directory is mandatory (see later with CMT)</a:t>
            </a:r>
          </a:p>
          <a:p>
            <a:pPr lvl="2"/>
            <a:r>
              <a:rPr lang="en-US"/>
              <a:t>The source files are located in /src and the exported header files are in /packA. In that way it is visible from which package a header is included.</a:t>
            </a:r>
          </a:p>
          <a:p>
            <a:pPr lvl="2"/>
            <a:r>
              <a:rPr lang="en-US"/>
              <a:t>The /doc directory contains the documentation for the package. It is mandatory to have a file called “release.notes” where we keep the changes on the package up to date.</a:t>
            </a:r>
          </a:p>
          <a:p>
            <a:pPr lvl="2"/>
            <a:r>
              <a:rPr lang="en-US"/>
              <a:t>A number of binary (platform &amp; configuration dependent) directories will exists in each package.   </a:t>
            </a:r>
          </a:p>
          <a:p>
            <a:r>
              <a:rPr lang="en-US"/>
              <a:t>Package Groups (Hats)</a:t>
            </a:r>
          </a:p>
          <a:p>
            <a:pPr lvl="1"/>
            <a:r>
              <a:rPr lang="en-US"/>
              <a:t>We have organized the packages in LHCb by putting together all related packages into a package group. Examples are: Event, Det, SICB, Ex, etc.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F8B525-4B93-E847-9C89-1AE34E0D4BF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 noTextEdit="1"/>
          </p:cNvSpPr>
          <p:nvPr>
            <p:ph type="sldImg"/>
          </p:nvPr>
        </p:nvSpPr>
        <p:spPr bwMode="auto">
          <a:xfrm>
            <a:off x="1341438" y="915988"/>
            <a:ext cx="4175125" cy="31321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Text Box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1046350" y="4352630"/>
            <a:ext cx="4770904" cy="347660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CMT introduction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CMT is an attempt to formalize software production and especially configuration management around a </a:t>
            </a:r>
            <a:r>
              <a:rPr lang="en-US" i="1">
                <a:solidFill>
                  <a:srgbClr val="000000"/>
                </a:solidFill>
              </a:rPr>
              <a:t>package</a:t>
            </a:r>
            <a:r>
              <a:rPr lang="en-US">
                <a:solidFill>
                  <a:srgbClr val="000000"/>
                </a:solidFill>
              </a:rPr>
              <a:t>-oriented principle. The notion of </a:t>
            </a:r>
            <a:r>
              <a:rPr lang="en-US" i="1">
                <a:solidFill>
                  <a:srgbClr val="000000"/>
                </a:solidFill>
              </a:rPr>
              <a:t>packages</a:t>
            </a:r>
            <a:r>
              <a:rPr lang="en-US">
                <a:solidFill>
                  <a:srgbClr val="000000"/>
                </a:solidFill>
              </a:rPr>
              <a:t> represents hereafter a set of software components (that may be applications, libraries, documents, tools etc...) that are to be used for producing a </a:t>
            </a:r>
            <a:r>
              <a:rPr lang="en-US" i="1">
                <a:solidFill>
                  <a:srgbClr val="000000"/>
                </a:solidFill>
              </a:rPr>
              <a:t>system</a:t>
            </a:r>
            <a:r>
              <a:rPr lang="en-US">
                <a:solidFill>
                  <a:srgbClr val="000000"/>
                </a:solidFill>
              </a:rPr>
              <a:t> or a </a:t>
            </a:r>
            <a:r>
              <a:rPr lang="en-US" i="1">
                <a:solidFill>
                  <a:srgbClr val="000000"/>
                </a:solidFill>
              </a:rPr>
              <a:t>framework</a:t>
            </a:r>
            <a:r>
              <a:rPr lang="en-US">
                <a:solidFill>
                  <a:srgbClr val="000000"/>
                </a:solidFill>
              </a:rPr>
              <a:t>. In such an environment, several persons are assumed to participate in the development and the components themselves are either independent or related to each other. 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The environment provides conventions (for </a:t>
            </a:r>
            <a:r>
              <a:rPr lang="en-US" i="1">
                <a:solidFill>
                  <a:srgbClr val="000000"/>
                </a:solidFill>
              </a:rPr>
              <a:t>naming</a:t>
            </a:r>
            <a:r>
              <a:rPr lang="en-US">
                <a:solidFill>
                  <a:srgbClr val="000000"/>
                </a:solidFill>
              </a:rPr>
              <a:t> packages, files, directories and for </a:t>
            </a:r>
            <a:r>
              <a:rPr lang="en-US" i="1">
                <a:solidFill>
                  <a:srgbClr val="000000"/>
                </a:solidFill>
              </a:rPr>
              <a:t>addressing</a:t>
            </a:r>
            <a:r>
              <a:rPr lang="en-US">
                <a:solidFill>
                  <a:srgbClr val="000000"/>
                </a:solidFill>
              </a:rPr>
              <a:t> them) and tools for </a:t>
            </a:r>
            <a:r>
              <a:rPr lang="en-US" i="1">
                <a:solidFill>
                  <a:srgbClr val="000000"/>
                </a:solidFill>
              </a:rPr>
              <a:t>automating</a:t>
            </a:r>
            <a:r>
              <a:rPr lang="en-US">
                <a:solidFill>
                  <a:srgbClr val="000000"/>
                </a:solidFill>
              </a:rPr>
              <a:t> as much as possible the implementation of these conventions. It permits to </a:t>
            </a:r>
            <a:r>
              <a:rPr lang="en-US" i="1">
                <a:solidFill>
                  <a:srgbClr val="000000"/>
                </a:solidFill>
              </a:rPr>
              <a:t>describe</a:t>
            </a:r>
            <a:r>
              <a:rPr lang="en-US">
                <a:solidFill>
                  <a:srgbClr val="000000"/>
                </a:solidFill>
              </a:rPr>
              <a:t> the configuration requirements and automatically deduce from the description the effective set of configuration parameters needed to operate the packages (typically for </a:t>
            </a:r>
            <a:r>
              <a:rPr lang="en-US" i="1">
                <a:solidFill>
                  <a:srgbClr val="000000"/>
                </a:solidFill>
              </a:rPr>
              <a:t>building</a:t>
            </a:r>
            <a:r>
              <a:rPr lang="en-US">
                <a:solidFill>
                  <a:srgbClr val="000000"/>
                </a:solidFill>
              </a:rPr>
              <a:t> them or </a:t>
            </a:r>
            <a:r>
              <a:rPr lang="en-US" i="1">
                <a:solidFill>
                  <a:srgbClr val="000000"/>
                </a:solidFill>
              </a:rPr>
              <a:t>using</a:t>
            </a:r>
            <a:r>
              <a:rPr lang="en-US">
                <a:solidFill>
                  <a:srgbClr val="000000"/>
                </a:solidFill>
              </a:rPr>
              <a:t> them).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we use CMT</a:t>
            </a:r>
          </a:p>
          <a:p>
            <a:pPr lvl="1"/>
            <a:r>
              <a:rPr lang="en-US"/>
              <a:t>The user interacts mainly with the CMT tools to configure and build the packages. The instructions on what to build, how to build and dependencies are located in a single text file called </a:t>
            </a:r>
            <a:r>
              <a:rPr lang="en-US" i="1"/>
              <a:t>requirements</a:t>
            </a:r>
            <a:r>
              <a:rPr lang="en-US"/>
              <a:t>. Very often the user needs to edit this file.</a:t>
            </a:r>
          </a:p>
          <a:p>
            <a:pPr lvl="1"/>
            <a:r>
              <a:rPr lang="en-US"/>
              <a:t>From the </a:t>
            </a:r>
            <a:r>
              <a:rPr lang="en-US" i="1"/>
              <a:t>requirements</a:t>
            </a:r>
            <a:r>
              <a:rPr lang="en-US"/>
              <a:t>, CMT is able to automate the creation of the makefiles (or Visual Studio projects) required for building the different package constitues (libraries, programs, documentation, etc). </a:t>
            </a:r>
            <a:endParaRPr lang="en-US" i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CMT introduction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CMT is an attempt to formalize software production and especially configuration management around a </a:t>
            </a:r>
            <a:r>
              <a:rPr lang="en-US" i="1">
                <a:solidFill>
                  <a:srgbClr val="000000"/>
                </a:solidFill>
              </a:rPr>
              <a:t>package</a:t>
            </a:r>
            <a:r>
              <a:rPr lang="en-US">
                <a:solidFill>
                  <a:srgbClr val="000000"/>
                </a:solidFill>
              </a:rPr>
              <a:t>-oriented principle. The notion of </a:t>
            </a:r>
            <a:r>
              <a:rPr lang="en-US" i="1">
                <a:solidFill>
                  <a:srgbClr val="000000"/>
                </a:solidFill>
              </a:rPr>
              <a:t>packages</a:t>
            </a:r>
            <a:r>
              <a:rPr lang="en-US">
                <a:solidFill>
                  <a:srgbClr val="000000"/>
                </a:solidFill>
              </a:rPr>
              <a:t> represents hereafter a set of software components (that may be applications, libraries, documents, tools etc...) that are to be used for producing a </a:t>
            </a:r>
            <a:r>
              <a:rPr lang="en-US" i="1">
                <a:solidFill>
                  <a:srgbClr val="000000"/>
                </a:solidFill>
              </a:rPr>
              <a:t>system</a:t>
            </a:r>
            <a:r>
              <a:rPr lang="en-US">
                <a:solidFill>
                  <a:srgbClr val="000000"/>
                </a:solidFill>
              </a:rPr>
              <a:t> or a </a:t>
            </a:r>
            <a:r>
              <a:rPr lang="en-US" i="1">
                <a:solidFill>
                  <a:srgbClr val="000000"/>
                </a:solidFill>
              </a:rPr>
              <a:t>framework</a:t>
            </a:r>
            <a:r>
              <a:rPr lang="en-US">
                <a:solidFill>
                  <a:srgbClr val="000000"/>
                </a:solidFill>
              </a:rPr>
              <a:t>. In such an environment, several persons are assumed to participate in the development and the components themselves are either independent or related to each other. 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The environment provides conventions (for </a:t>
            </a:r>
            <a:r>
              <a:rPr lang="en-US" i="1">
                <a:solidFill>
                  <a:srgbClr val="000000"/>
                </a:solidFill>
              </a:rPr>
              <a:t>naming</a:t>
            </a:r>
            <a:r>
              <a:rPr lang="en-US">
                <a:solidFill>
                  <a:srgbClr val="000000"/>
                </a:solidFill>
              </a:rPr>
              <a:t> packages, files, directories and for </a:t>
            </a:r>
            <a:r>
              <a:rPr lang="en-US" i="1">
                <a:solidFill>
                  <a:srgbClr val="000000"/>
                </a:solidFill>
              </a:rPr>
              <a:t>addressing</a:t>
            </a:r>
            <a:r>
              <a:rPr lang="en-US">
                <a:solidFill>
                  <a:srgbClr val="000000"/>
                </a:solidFill>
              </a:rPr>
              <a:t> them) and tools for </a:t>
            </a:r>
            <a:r>
              <a:rPr lang="en-US" i="1">
                <a:solidFill>
                  <a:srgbClr val="000000"/>
                </a:solidFill>
              </a:rPr>
              <a:t>automating</a:t>
            </a:r>
            <a:r>
              <a:rPr lang="en-US">
                <a:solidFill>
                  <a:srgbClr val="000000"/>
                </a:solidFill>
              </a:rPr>
              <a:t> as much as possible the implementation of these conventions. It permits to </a:t>
            </a:r>
            <a:r>
              <a:rPr lang="en-US" i="1">
                <a:solidFill>
                  <a:srgbClr val="000000"/>
                </a:solidFill>
              </a:rPr>
              <a:t>describe</a:t>
            </a:r>
            <a:r>
              <a:rPr lang="en-US">
                <a:solidFill>
                  <a:srgbClr val="000000"/>
                </a:solidFill>
              </a:rPr>
              <a:t> the configuration requirements and automatically deduce from the description the effective set of configuration parameters needed to operate the packages (typically for </a:t>
            </a:r>
            <a:r>
              <a:rPr lang="en-US" i="1">
                <a:solidFill>
                  <a:srgbClr val="000000"/>
                </a:solidFill>
              </a:rPr>
              <a:t>building</a:t>
            </a:r>
            <a:r>
              <a:rPr lang="en-US">
                <a:solidFill>
                  <a:srgbClr val="000000"/>
                </a:solidFill>
              </a:rPr>
              <a:t> them or </a:t>
            </a:r>
            <a:r>
              <a:rPr lang="en-US" i="1">
                <a:solidFill>
                  <a:srgbClr val="000000"/>
                </a:solidFill>
              </a:rPr>
              <a:t>using</a:t>
            </a:r>
            <a:r>
              <a:rPr lang="en-US">
                <a:solidFill>
                  <a:srgbClr val="000000"/>
                </a:solidFill>
              </a:rPr>
              <a:t> them). 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itchFamily="-65" charset="0"/>
                <a:ea typeface="+mn-ea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itchFamily="-65" charset="0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80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8F0F4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68AD539-53C6-FC44-B422-C8359854A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2979F-45DA-3249-B6D1-003243BC6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89633-1955-B343-9B6E-7BFB08FB08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DFA9F-6E96-564C-986E-C458ED177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0CB37-EB4B-0248-A70B-EF242E51F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34DAF-3B2C-524B-AB96-9A63EB1DB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99596-6C21-DE4A-8A92-71922DE5E9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DC9B7-8698-2640-8549-EF84BA52F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4AAE4-F5CB-0E4D-8B9C-E1E976C557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9D642-5599-4D4E-91C3-3A10A7025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1800">
              <a:latin typeface="Arial" pitchFamily="-65" charset="0"/>
              <a:ea typeface="+mn-ea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1800">
              <a:latin typeface="Arial" pitchFamily="-65" charset="0"/>
              <a:ea typeface="+mn-ea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3DBF5F4-E90D-B040-9BC3-BE3AAC6B8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1800">
              <a:latin typeface="Arial" pitchFamily="-65" charset="0"/>
              <a:ea typeface="+mn-ea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1800">
              <a:latin typeface="Arial" pitchFamily="-65" charset="0"/>
              <a:ea typeface="+mn-ea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67600" y="6408738"/>
            <a:ext cx="1179513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>
                    <a:shade val="50000"/>
                  </a:schemeClr>
                </a:solidFill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12/10/09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733800" y="6408738"/>
            <a:ext cx="3505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Arial" pitchFamily="-65" charset="0"/>
                <a:ea typeface="ＭＳ Ｐゴシック" pitchFamily="-65" charset="-128"/>
                <a:cs typeface="ＭＳ Ｐゴシック" pitchFamily="-65" charset="-128"/>
              </a:defRPr>
            </a:lvl1pPr>
          </a:lstStyle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7160B76-3F83-0147-9195-AADD2CB18851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pic>
        <p:nvPicPr>
          <p:cNvPr id="11" name="Picture 10" descr="LOGO_ESC09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" y="0"/>
            <a:ext cx="838200" cy="62895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65" charset="-52"/>
          <a:ea typeface="ＭＳ Ｐゴシック" pitchFamily="-65" charset="-128"/>
          <a:cs typeface="ＭＳ Ｐゴシック" pitchFamily="-65" charset="-128"/>
        </a:defRPr>
      </a:lvl9pPr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55613" y="1219200"/>
            <a:ext cx="8226425" cy="2590801"/>
          </a:xfrm>
        </p:spPr>
        <p:txBody>
          <a:bodyPr anchor="ctr" anchorCtr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ea typeface="+mj-ea"/>
                <a:cs typeface="+mj-cs"/>
              </a:rPr>
              <a:t>Software Physical Design </a:t>
            </a:r>
            <a:r>
              <a:rPr lang="en-US" sz="3600" dirty="0" smtClean="0">
                <a:ea typeface="+mj-ea"/>
                <a:cs typeface="+mj-cs"/>
              </a:rPr>
              <a:t/>
            </a:r>
            <a:br>
              <a:rPr lang="en-US" sz="3600" dirty="0" smtClean="0">
                <a:ea typeface="+mj-ea"/>
                <a:cs typeface="+mj-cs"/>
              </a:rPr>
            </a:br>
            <a:endParaRPr lang="en-US" sz="3600" dirty="0">
              <a:ea typeface="+mj-ea"/>
              <a:cs typeface="+mj-cs"/>
            </a:endParaRP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733800"/>
            <a:ext cx="6705600" cy="1600200"/>
          </a:xfrm>
        </p:spPr>
        <p:txBody>
          <a:bodyPr/>
          <a:lstStyle/>
          <a:p>
            <a:pPr marR="0" eaLnBrk="1" hangingPunct="1"/>
            <a:r>
              <a:rPr lang="en-US" sz="2400" dirty="0" smtClean="0">
                <a:ea typeface="ＭＳ Ｐゴシック" charset="-128"/>
                <a:cs typeface="ＭＳ Ｐゴシック" charset="-128"/>
              </a:rPr>
              <a:t>Pere Mato (CERN)</a:t>
            </a:r>
          </a:p>
          <a:p>
            <a:pPr marR="0" eaLnBrk="1" hangingPunct="1"/>
            <a:endParaRPr lang="en-US" sz="2400" dirty="0" smtClean="0"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5364" name="Picture 7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0" descr="LOGO_ESC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04800"/>
            <a:ext cx="1081088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First INFN International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School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on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Architectures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,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tools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and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methodologies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for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developing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efficient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large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scale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scientific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computing</a:t>
            </a:r>
            <a:r>
              <a:rPr lang="it-IT" sz="1000" b="1" dirty="0">
                <a:solidFill>
                  <a:schemeClr val="accent1"/>
                </a:solidFill>
                <a:latin typeface="Verdana" charset="0"/>
              </a:rPr>
              <a:t> </a:t>
            </a:r>
            <a:r>
              <a:rPr lang="it-IT" sz="1000" b="1" dirty="0" err="1">
                <a:solidFill>
                  <a:schemeClr val="accent1"/>
                </a:solidFill>
                <a:latin typeface="Verdana" charset="0"/>
              </a:rPr>
              <a:t>applications</a:t>
            </a:r>
            <a:endParaRPr lang="en-GB" sz="1000" dirty="0">
              <a:solidFill>
                <a:schemeClr val="accent1"/>
              </a:solidFill>
              <a:latin typeface="Verdana" charset="0"/>
            </a:endParaRPr>
          </a:p>
          <a:p>
            <a:pPr algn="ctr"/>
            <a:endParaRPr lang="en-GB" sz="900" dirty="0">
              <a:solidFill>
                <a:schemeClr val="accent1"/>
              </a:solidFill>
              <a:latin typeface="Verdana" charset="0"/>
            </a:endParaRPr>
          </a:p>
          <a:p>
            <a:pPr algn="ctr"/>
            <a:r>
              <a:rPr lang="en-GB" sz="900" dirty="0" err="1">
                <a:solidFill>
                  <a:schemeClr val="accent1"/>
                </a:solidFill>
                <a:latin typeface="Verdana" charset="0"/>
              </a:rPr>
              <a:t>Ce.U.B</a:t>
            </a:r>
            <a:r>
              <a:rPr lang="en-GB" sz="900" dirty="0">
                <a:solidFill>
                  <a:schemeClr val="accent1"/>
                </a:solidFill>
                <a:latin typeface="Verdana" charset="0"/>
              </a:rPr>
              <a:t>. – </a:t>
            </a:r>
            <a:r>
              <a:rPr lang="en-GB" sz="900" dirty="0" err="1">
                <a:solidFill>
                  <a:schemeClr val="accent1"/>
                </a:solidFill>
                <a:latin typeface="Verdana" charset="0"/>
              </a:rPr>
              <a:t>Bertinoro</a:t>
            </a:r>
            <a:r>
              <a:rPr lang="en-GB" sz="900" dirty="0">
                <a:solidFill>
                  <a:schemeClr val="accent1"/>
                </a:solidFill>
                <a:latin typeface="Verdana" charset="0"/>
              </a:rPr>
              <a:t> – Italy, 12 – 17 October 2009</a:t>
            </a:r>
            <a:endParaRPr lang="it-IT" sz="900" dirty="0">
              <a:solidFill>
                <a:schemeClr val="accent1"/>
              </a:solidFill>
              <a:latin typeface="Verdana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Header Files (.</a:t>
            </a:r>
            <a:r>
              <a:rPr lang="en-US" dirty="0" err="1" smtClean="0"/>
              <a:t>h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Private Header files (.</a:t>
            </a:r>
            <a:r>
              <a:rPr lang="en-US" dirty="0" err="1" smtClean="0"/>
              <a:t>h</a:t>
            </a:r>
            <a:r>
              <a:rPr lang="en-US" dirty="0" smtClean="0"/>
              <a:t>)</a:t>
            </a:r>
          </a:p>
          <a:p>
            <a:r>
              <a:rPr lang="en-US" dirty="0" smtClean="0"/>
              <a:t>Static Libraries (.a)</a:t>
            </a:r>
          </a:p>
          <a:p>
            <a:r>
              <a:rPr lang="en-US" dirty="0" smtClean="0"/>
              <a:t>Shareable Libraries (.so) </a:t>
            </a:r>
          </a:p>
          <a:p>
            <a:pPr lvl="1"/>
            <a:r>
              <a:rPr lang="en-US" dirty="0" smtClean="0"/>
              <a:t>Linker Libraries</a:t>
            </a:r>
          </a:p>
          <a:p>
            <a:pPr lvl="1"/>
            <a:r>
              <a:rPr lang="en-US" dirty="0" smtClean="0"/>
              <a:t>Component Libraries (plug-ins, i.e. no symbols exported)</a:t>
            </a:r>
          </a:p>
          <a:p>
            <a:pPr lvl="1"/>
            <a:r>
              <a:rPr lang="en-US" dirty="0" smtClean="0"/>
              <a:t>Other modules (e.g. Python extension modules)</a:t>
            </a:r>
          </a:p>
          <a:p>
            <a:r>
              <a:rPr lang="en-US" dirty="0" smtClean="0"/>
              <a:t>Programs</a:t>
            </a:r>
          </a:p>
          <a:p>
            <a:r>
              <a:rPr lang="en-US" dirty="0" smtClean="0"/>
              <a:t>Documentation Files (.html, .doc, …)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Elements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Everything declared in its set of public header files</a:t>
            </a:r>
          </a:p>
          <a:p>
            <a:pPr lvl="1"/>
            <a:r>
              <a:rPr lang="en-US" dirty="0" smtClean="0"/>
              <a:t>Regardless of access privilege (public, protected, private)</a:t>
            </a:r>
          </a:p>
          <a:p>
            <a:pPr lvl="1"/>
            <a:r>
              <a:rPr lang="en-US" dirty="0" smtClean="0"/>
              <a:t>Any change would cause a re-compilation of client</a:t>
            </a:r>
            <a:r>
              <a:rPr lang="en-US" dirty="0" smtClean="0"/>
              <a:t>s</a:t>
            </a:r>
            <a:endParaRPr lang="en-US" dirty="0" smtClean="0"/>
          </a:p>
          <a:p>
            <a:r>
              <a:rPr lang="en-US" dirty="0" smtClean="0">
                <a:sym typeface="Wingdings"/>
              </a:rPr>
              <a:t>T</a:t>
            </a:r>
            <a:r>
              <a:rPr lang="en-US" dirty="0" smtClean="0">
                <a:sym typeface="Wingdings"/>
              </a:rPr>
              <a:t>he less information is put on header files the better</a:t>
            </a:r>
          </a:p>
          <a:p>
            <a:pPr lvl="1"/>
            <a:r>
              <a:rPr lang="en-US" dirty="0" smtClean="0">
                <a:sym typeface="Wingdings"/>
              </a:rPr>
              <a:t>Favor forward declarations of types used as references and pointers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Interface of a Package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Avoid definitions with external linkage in .</a:t>
            </a:r>
            <a:r>
              <a:rPr lang="en-US" sz="2400" dirty="0" err="1" smtClean="0"/>
              <a:t>cxx</a:t>
            </a:r>
            <a:r>
              <a:rPr lang="en-US" sz="2400" dirty="0" smtClean="0"/>
              <a:t> files that are not declared explicitly in the corresponding .</a:t>
            </a:r>
            <a:r>
              <a:rPr lang="en-US" sz="2400" dirty="0" err="1" smtClean="0"/>
              <a:t>h</a:t>
            </a:r>
            <a:r>
              <a:rPr lang="en-US" sz="2400" dirty="0" smtClean="0"/>
              <a:t> file</a:t>
            </a:r>
          </a:p>
          <a:p>
            <a:pPr lvl="1"/>
            <a:r>
              <a:rPr lang="en-US" sz="2000" dirty="0" smtClean="0"/>
              <a:t>Define exclusively what is declared (no backdoors)</a:t>
            </a:r>
          </a:p>
          <a:p>
            <a:r>
              <a:rPr lang="en-US" sz="2400" dirty="0" smtClean="0"/>
              <a:t>Avoid accessing a definition with external linkage in another package via local declaration</a:t>
            </a:r>
          </a:p>
          <a:p>
            <a:pPr lvl="1"/>
            <a:r>
              <a:rPr lang="en-US" sz="2000" dirty="0" smtClean="0"/>
              <a:t>Include the .</a:t>
            </a:r>
            <a:r>
              <a:rPr lang="en-US" sz="2000" dirty="0" err="1" smtClean="0"/>
              <a:t>h</a:t>
            </a:r>
            <a:r>
              <a:rPr lang="en-US" sz="2000" dirty="0" smtClean="0"/>
              <a:t> file for that package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Design Rules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Package </a:t>
            </a:r>
            <a:r>
              <a:rPr lang="en-US" dirty="0"/>
              <a:t>Structure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886200" y="1524000"/>
            <a:ext cx="762000" cy="533400"/>
            <a:chOff x="2784" y="960"/>
            <a:chExt cx="480" cy="336"/>
          </a:xfrm>
        </p:grpSpPr>
        <p:sp>
          <p:nvSpPr>
            <p:cNvPr id="88069" name="Freeform 5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70" name="Rectangle 6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packA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438400" y="2590800"/>
            <a:ext cx="762000" cy="533400"/>
            <a:chOff x="2784" y="960"/>
            <a:chExt cx="480" cy="336"/>
          </a:xfrm>
        </p:grpSpPr>
        <p:sp>
          <p:nvSpPr>
            <p:cNvPr id="88072" name="Freeform 8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73" name="Rectangle 9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v1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886200" y="2590800"/>
            <a:ext cx="762000" cy="533400"/>
            <a:chOff x="2784" y="960"/>
            <a:chExt cx="480" cy="336"/>
          </a:xfrm>
        </p:grpSpPr>
        <p:sp>
          <p:nvSpPr>
            <p:cNvPr id="88075" name="Freeform 11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76" name="Rectangle 12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v1r1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5486400" y="2590800"/>
            <a:ext cx="762000" cy="533400"/>
            <a:chOff x="2784" y="960"/>
            <a:chExt cx="480" cy="336"/>
          </a:xfrm>
        </p:grpSpPr>
        <p:sp>
          <p:nvSpPr>
            <p:cNvPr id="88078" name="Freeform 14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79" name="Rectangle 15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v2</a:t>
              </a:r>
            </a:p>
          </p:txBody>
        </p:sp>
      </p:grpSp>
      <p:sp>
        <p:nvSpPr>
          <p:cNvPr id="88080" name="Line 16"/>
          <p:cNvSpPr>
            <a:spLocks noChangeShapeType="1"/>
          </p:cNvSpPr>
          <p:nvPr/>
        </p:nvSpPr>
        <p:spPr bwMode="auto">
          <a:xfrm>
            <a:off x="4267200" y="2057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28194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 flipH="1">
            <a:off x="2819400" y="23622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42672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>
            <a:off x="57912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42672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 flipH="1">
            <a:off x="1524000" y="3657600"/>
            <a:ext cx="5867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143000" y="3886200"/>
            <a:ext cx="762000" cy="533400"/>
            <a:chOff x="2784" y="960"/>
            <a:chExt cx="480" cy="336"/>
          </a:xfrm>
        </p:grpSpPr>
        <p:sp>
          <p:nvSpPr>
            <p:cNvPr id="88088" name="Freeform 24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89" name="Rectangle 25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cmt</a:t>
              </a:r>
            </a:p>
          </p:txBody>
        </p:sp>
      </p:grpSp>
      <p:sp>
        <p:nvSpPr>
          <p:cNvPr id="88090" name="Line 26"/>
          <p:cNvSpPr>
            <a:spLocks noChangeShapeType="1"/>
          </p:cNvSpPr>
          <p:nvPr/>
        </p:nvSpPr>
        <p:spPr bwMode="auto">
          <a:xfrm>
            <a:off x="15240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2057400" y="3886200"/>
            <a:ext cx="762000" cy="533400"/>
            <a:chOff x="2784" y="960"/>
            <a:chExt cx="480" cy="336"/>
          </a:xfrm>
        </p:grpSpPr>
        <p:sp>
          <p:nvSpPr>
            <p:cNvPr id="88092" name="Freeform 28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93" name="Rectangle 29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src</a:t>
              </a:r>
            </a:p>
          </p:txBody>
        </p:sp>
      </p:grpSp>
      <p:sp>
        <p:nvSpPr>
          <p:cNvPr id="88094" name="Line 30"/>
          <p:cNvSpPr>
            <a:spLocks noChangeShapeType="1"/>
          </p:cNvSpPr>
          <p:nvPr/>
        </p:nvSpPr>
        <p:spPr bwMode="auto">
          <a:xfrm>
            <a:off x="24384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3886200" y="3886200"/>
            <a:ext cx="762000" cy="533400"/>
            <a:chOff x="2784" y="960"/>
            <a:chExt cx="480" cy="336"/>
          </a:xfrm>
        </p:grpSpPr>
        <p:sp>
          <p:nvSpPr>
            <p:cNvPr id="88096" name="Freeform 32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097" name="Rectangle 33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doc</a:t>
              </a:r>
            </a:p>
          </p:txBody>
        </p:sp>
      </p:grpSp>
      <p:sp>
        <p:nvSpPr>
          <p:cNvPr id="88098" name="Line 34"/>
          <p:cNvSpPr>
            <a:spLocks noChangeShapeType="1"/>
          </p:cNvSpPr>
          <p:nvPr/>
        </p:nvSpPr>
        <p:spPr bwMode="auto">
          <a:xfrm>
            <a:off x="42672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4800600" y="3886200"/>
            <a:ext cx="762000" cy="533400"/>
            <a:chOff x="2784" y="960"/>
            <a:chExt cx="480" cy="336"/>
          </a:xfrm>
        </p:grpSpPr>
        <p:sp>
          <p:nvSpPr>
            <p:cNvPr id="88100" name="Freeform 36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B0D1FE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01" name="Rectangle 37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B0D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win32</a:t>
              </a:r>
            </a:p>
          </p:txBody>
        </p:sp>
      </p:grpSp>
      <p:sp>
        <p:nvSpPr>
          <p:cNvPr id="88102" name="Line 38"/>
          <p:cNvSpPr>
            <a:spLocks noChangeShapeType="1"/>
          </p:cNvSpPr>
          <p:nvPr/>
        </p:nvSpPr>
        <p:spPr bwMode="auto">
          <a:xfrm>
            <a:off x="51816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5715000" y="3886200"/>
            <a:ext cx="762000" cy="533400"/>
            <a:chOff x="2784" y="960"/>
            <a:chExt cx="480" cy="336"/>
          </a:xfrm>
        </p:grpSpPr>
        <p:sp>
          <p:nvSpPr>
            <p:cNvPr id="88104" name="Freeform 40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B0D1FE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05" name="Rectangle 41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B0D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Linuxdbx</a:t>
              </a:r>
            </a:p>
          </p:txBody>
        </p:sp>
      </p:grpSp>
      <p:sp>
        <p:nvSpPr>
          <p:cNvPr id="88106" name="Line 42"/>
          <p:cNvSpPr>
            <a:spLocks noChangeShapeType="1"/>
          </p:cNvSpPr>
          <p:nvPr/>
        </p:nvSpPr>
        <p:spPr bwMode="auto">
          <a:xfrm>
            <a:off x="60960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" name="Group 43"/>
          <p:cNvGrpSpPr>
            <a:grpSpLocks/>
          </p:cNvGrpSpPr>
          <p:nvPr/>
        </p:nvGrpSpPr>
        <p:grpSpPr bwMode="auto">
          <a:xfrm>
            <a:off x="7010400" y="3886200"/>
            <a:ext cx="762000" cy="533400"/>
            <a:chOff x="2784" y="960"/>
            <a:chExt cx="480" cy="336"/>
          </a:xfrm>
        </p:grpSpPr>
        <p:sp>
          <p:nvSpPr>
            <p:cNvPr id="88108" name="Freeform 44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B0D1FE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09" name="Rectangle 45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B0D1F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i386-</a:t>
              </a:r>
              <a:br>
                <a:rPr lang="en-US" sz="1400" b="0">
                  <a:solidFill>
                    <a:srgbClr val="000000"/>
                  </a:solidFill>
                  <a:latin typeface="Comic Sans MS" charset="0"/>
                </a:rPr>
              </a:b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linux22</a:t>
              </a:r>
            </a:p>
          </p:txBody>
        </p:sp>
      </p:grpSp>
      <p:sp>
        <p:nvSpPr>
          <p:cNvPr id="88110" name="Line 46"/>
          <p:cNvSpPr>
            <a:spLocks noChangeShapeType="1"/>
          </p:cNvSpPr>
          <p:nvPr/>
        </p:nvSpPr>
        <p:spPr bwMode="auto">
          <a:xfrm>
            <a:off x="73914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" name="Group 47"/>
          <p:cNvGrpSpPr>
            <a:grpSpLocks/>
          </p:cNvGrpSpPr>
          <p:nvPr/>
        </p:nvGrpSpPr>
        <p:grpSpPr bwMode="auto">
          <a:xfrm>
            <a:off x="2971800" y="3886200"/>
            <a:ext cx="762000" cy="533400"/>
            <a:chOff x="2784" y="960"/>
            <a:chExt cx="480" cy="336"/>
          </a:xfrm>
        </p:grpSpPr>
        <p:sp>
          <p:nvSpPr>
            <p:cNvPr id="88112" name="Freeform 48"/>
            <p:cNvSpPr>
              <a:spLocks/>
            </p:cNvSpPr>
            <p:nvPr/>
          </p:nvSpPr>
          <p:spPr bwMode="auto">
            <a:xfrm>
              <a:off x="2784" y="960"/>
              <a:ext cx="480" cy="336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480" y="336"/>
                </a:cxn>
                <a:cxn ang="0">
                  <a:pos x="480" y="48"/>
                </a:cxn>
                <a:cxn ang="0">
                  <a:pos x="432" y="0"/>
                </a:cxn>
                <a:cxn ang="0">
                  <a:pos x="288" y="0"/>
                </a:cxn>
                <a:cxn ang="0">
                  <a:pos x="240" y="48"/>
                </a:cxn>
                <a:cxn ang="0">
                  <a:pos x="0" y="48"/>
                </a:cxn>
                <a:cxn ang="0">
                  <a:pos x="0" y="336"/>
                </a:cxn>
              </a:cxnLst>
              <a:rect l="0" t="0" r="r" b="b"/>
              <a:pathLst>
                <a:path w="480" h="336">
                  <a:moveTo>
                    <a:pt x="0" y="336"/>
                  </a:moveTo>
                  <a:lnTo>
                    <a:pt x="480" y="336"/>
                  </a:lnTo>
                  <a:lnTo>
                    <a:pt x="480" y="48"/>
                  </a:lnTo>
                  <a:lnTo>
                    <a:pt x="432" y="0"/>
                  </a:lnTo>
                  <a:lnTo>
                    <a:pt x="288" y="0"/>
                  </a:lnTo>
                  <a:lnTo>
                    <a:pt x="240" y="48"/>
                  </a:lnTo>
                  <a:lnTo>
                    <a:pt x="0" y="48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66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113" name="Rectangle 49"/>
            <p:cNvSpPr>
              <a:spLocks noChangeArrowheads="1"/>
            </p:cNvSpPr>
            <p:nvPr/>
          </p:nvSpPr>
          <p:spPr bwMode="auto">
            <a:xfrm>
              <a:off x="2784" y="1008"/>
              <a:ext cx="480" cy="288"/>
            </a:xfrm>
            <a:prstGeom prst="rect">
              <a:avLst/>
            </a:prstGeom>
            <a:solidFill>
              <a:srgbClr val="66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1400" b="0">
                  <a:solidFill>
                    <a:srgbClr val="000000"/>
                  </a:solidFill>
                  <a:latin typeface="Comic Sans MS" charset="0"/>
                </a:rPr>
                <a:t>packA</a:t>
              </a:r>
            </a:p>
          </p:txBody>
        </p:sp>
      </p:grpSp>
      <p:sp>
        <p:nvSpPr>
          <p:cNvPr id="88114" name="Line 50"/>
          <p:cNvSpPr>
            <a:spLocks noChangeShapeType="1"/>
          </p:cNvSpPr>
          <p:nvPr/>
        </p:nvSpPr>
        <p:spPr bwMode="auto">
          <a:xfrm>
            <a:off x="3352800" y="3657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115" name="AutoShape 51"/>
          <p:cNvSpPr>
            <a:spLocks noChangeArrowheads="1"/>
          </p:cNvSpPr>
          <p:nvPr/>
        </p:nvSpPr>
        <p:spPr bwMode="auto">
          <a:xfrm>
            <a:off x="4572000" y="3200400"/>
            <a:ext cx="1295400" cy="304800"/>
          </a:xfrm>
          <a:prstGeom prst="wedgeRoundRectCallout">
            <a:avLst>
              <a:gd name="adj1" fmla="val -70222"/>
              <a:gd name="adj2" fmla="val 88023"/>
              <a:gd name="adj3" fmla="val 16667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200" b="0">
                <a:solidFill>
                  <a:srgbClr val="000000"/>
                </a:solidFill>
                <a:latin typeface="Comic Sans MS" charset="0"/>
              </a:rPr>
              <a:t>$PACKAROOT</a:t>
            </a:r>
          </a:p>
        </p:txBody>
      </p:sp>
      <p:sp>
        <p:nvSpPr>
          <p:cNvPr id="88116" name="AutoShape 52"/>
          <p:cNvSpPr>
            <a:spLocks/>
          </p:cNvSpPr>
          <p:nvPr/>
        </p:nvSpPr>
        <p:spPr bwMode="auto">
          <a:xfrm>
            <a:off x="1981200" y="2514600"/>
            <a:ext cx="228600" cy="6858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117" name="Rectangle 53"/>
          <p:cNvSpPr>
            <a:spLocks noChangeArrowheads="1"/>
          </p:cNvSpPr>
          <p:nvPr/>
        </p:nvSpPr>
        <p:spPr bwMode="auto">
          <a:xfrm>
            <a:off x="1143000" y="2667000"/>
            <a:ext cx="8064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solidFill>
                  <a:schemeClr val="tx1"/>
                </a:solidFill>
                <a:latin typeface="Comic Sans MS" charset="0"/>
              </a:rPr>
              <a:t>Version</a:t>
            </a:r>
            <a:br>
              <a:rPr lang="en-US" sz="1400" b="0">
                <a:solidFill>
                  <a:schemeClr val="tx1"/>
                </a:solidFill>
                <a:latin typeface="Comic Sans MS" charset="0"/>
              </a:rPr>
            </a:br>
            <a:r>
              <a:rPr lang="en-US" sz="1400" b="0">
                <a:solidFill>
                  <a:schemeClr val="tx1"/>
                </a:solidFill>
                <a:latin typeface="Comic Sans MS" charset="0"/>
              </a:rPr>
              <a:t>number</a:t>
            </a:r>
          </a:p>
        </p:txBody>
      </p:sp>
      <p:sp>
        <p:nvSpPr>
          <p:cNvPr id="88118" name="AutoShape 54"/>
          <p:cNvSpPr>
            <a:spLocks/>
          </p:cNvSpPr>
          <p:nvPr/>
        </p:nvSpPr>
        <p:spPr bwMode="auto">
          <a:xfrm rot="-5400000">
            <a:off x="6172200" y="327660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119" name="Rectangle 55"/>
          <p:cNvSpPr>
            <a:spLocks noChangeArrowheads="1"/>
          </p:cNvSpPr>
          <p:nvPr/>
        </p:nvSpPr>
        <p:spPr bwMode="auto">
          <a:xfrm>
            <a:off x="5867400" y="4953000"/>
            <a:ext cx="8413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solidFill>
                  <a:schemeClr val="tx1"/>
                </a:solidFill>
                <a:latin typeface="Comic Sans MS" charset="0"/>
              </a:rPr>
              <a:t>binaries</a:t>
            </a:r>
          </a:p>
        </p:txBody>
      </p:sp>
      <p:sp>
        <p:nvSpPr>
          <p:cNvPr id="88120" name="AutoShape 56"/>
          <p:cNvSpPr>
            <a:spLocks noChangeArrowheads="1"/>
          </p:cNvSpPr>
          <p:nvPr/>
        </p:nvSpPr>
        <p:spPr bwMode="auto">
          <a:xfrm>
            <a:off x="914400" y="4876800"/>
            <a:ext cx="1981200" cy="790575"/>
          </a:xfrm>
          <a:prstGeom prst="wedgeRoundRectCallout">
            <a:avLst>
              <a:gd name="adj1" fmla="val -18750"/>
              <a:gd name="adj2" fmla="val -97991"/>
              <a:gd name="adj3" fmla="val 16667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solidFill>
                  <a:srgbClr val="000000"/>
                </a:solidFill>
                <a:latin typeface="Comic Sans MS" charset="0"/>
              </a:rPr>
              <a:t>manager directory contains the </a:t>
            </a:r>
            <a:r>
              <a:rPr lang="en-US" sz="1400">
                <a:solidFill>
                  <a:srgbClr val="000000"/>
                </a:solidFill>
                <a:latin typeface="Comic Sans MS" charset="0"/>
              </a:rPr>
              <a:t>requirements</a:t>
            </a:r>
            <a:r>
              <a:rPr lang="en-US" sz="1400" b="0">
                <a:solidFill>
                  <a:srgbClr val="000000"/>
                </a:solidFill>
                <a:latin typeface="Comic Sans MS" charset="0"/>
              </a:rPr>
              <a:t> file </a:t>
            </a:r>
          </a:p>
        </p:txBody>
      </p:sp>
      <p:sp>
        <p:nvSpPr>
          <p:cNvPr id="88121" name="AutoShape 57"/>
          <p:cNvSpPr>
            <a:spLocks noChangeArrowheads="1"/>
          </p:cNvSpPr>
          <p:nvPr/>
        </p:nvSpPr>
        <p:spPr bwMode="auto">
          <a:xfrm>
            <a:off x="2971800" y="4953000"/>
            <a:ext cx="2438400" cy="528638"/>
          </a:xfrm>
          <a:prstGeom prst="wedgeRoundRectCallout">
            <a:avLst>
              <a:gd name="adj1" fmla="val -33986"/>
              <a:gd name="adj2" fmla="val -140690"/>
              <a:gd name="adj3" fmla="val 16667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400" b="0">
                <a:solidFill>
                  <a:srgbClr val="000000"/>
                </a:solidFill>
                <a:latin typeface="Comic Sans MS" charset="0"/>
              </a:rPr>
              <a:t>public include files</a:t>
            </a:r>
          </a:p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1200" b="0">
                <a:solidFill>
                  <a:srgbClr val="000000"/>
                </a:solidFill>
                <a:latin typeface="Courier New" charset="0"/>
              </a:rPr>
              <a:t>#include “packA/xxx.h”</a:t>
            </a:r>
            <a:endParaRPr lang="en-US" sz="1200" b="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88122" name="Text Box 58"/>
          <p:cNvSpPr txBox="1">
            <a:spLocks noChangeArrowheads="1"/>
          </p:cNvSpPr>
          <p:nvPr/>
        </p:nvSpPr>
        <p:spPr bwMode="auto">
          <a:xfrm>
            <a:off x="6477000" y="3886200"/>
            <a:ext cx="565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400" b="0">
                <a:solidFill>
                  <a:srgbClr val="000000"/>
                </a:solidFill>
                <a:latin typeface="Times New Roman" charset="0"/>
              </a:rPr>
              <a:t>. . .</a:t>
            </a:r>
          </a:p>
        </p:txBody>
      </p:sp>
      <p:sp>
        <p:nvSpPr>
          <p:cNvPr id="58" name="Date Placeholder 5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0" name="Footer Placeholder 5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Linker Libraries</a:t>
            </a:r>
          </a:p>
          <a:p>
            <a:pPr lvl="1"/>
            <a:r>
              <a:rPr lang="en-US" sz="2000" dirty="0" smtClean="0"/>
              <a:t>Are traditional libraries. They export a number of symbols</a:t>
            </a:r>
          </a:p>
          <a:p>
            <a:r>
              <a:rPr lang="en-US" sz="2400" dirty="0" smtClean="0"/>
              <a:t>Component or plug-in libraries</a:t>
            </a:r>
          </a:p>
          <a:p>
            <a:pPr lvl="1"/>
            <a:r>
              <a:rPr lang="en-US" sz="2000" dirty="0" smtClean="0"/>
              <a:t>These libraries are loaded at run-time on demand by the application (framework)</a:t>
            </a:r>
          </a:p>
          <a:p>
            <a:pPr lvl="1"/>
            <a:r>
              <a:rPr lang="en-US" sz="2000" dirty="0" smtClean="0"/>
              <a:t>Typically they do not export any symbol. In some cases a single global one </a:t>
            </a:r>
          </a:p>
          <a:p>
            <a:r>
              <a:rPr lang="en-US" sz="2400" dirty="0" smtClean="0"/>
              <a:t>Programs, Tests</a:t>
            </a:r>
          </a:p>
          <a:p>
            <a:pPr lvl="1"/>
            <a:r>
              <a:rPr lang="en-US" sz="2000" dirty="0" smtClean="0"/>
              <a:t>Either direct executables or plug-ins </a:t>
            </a:r>
          </a:p>
          <a:p>
            <a:r>
              <a:rPr lang="en-US" sz="2400" dirty="0" smtClean="0"/>
              <a:t>Documentation</a:t>
            </a:r>
          </a:p>
          <a:p>
            <a:r>
              <a:rPr lang="en-US" sz="2400" dirty="0" smtClean="0"/>
              <a:t>Additional framework files</a:t>
            </a:r>
          </a:p>
          <a:p>
            <a:pPr lvl="1"/>
            <a:r>
              <a:rPr lang="en-US" sz="2000" dirty="0" smtClean="0"/>
              <a:t>Configuration files, </a:t>
            </a:r>
            <a:r>
              <a:rPr lang="en-US" sz="2000" dirty="0" err="1" smtClean="0"/>
              <a:t>plugin</a:t>
            </a:r>
            <a:r>
              <a:rPr lang="en-US" sz="2000" dirty="0" smtClean="0"/>
              <a:t> databases, etc.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Package Products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FA9F-6E96-564C-986E-C458ED17715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6858000" cy="4843462"/>
          </a:xfrm>
        </p:spPr>
        <p:txBody>
          <a:bodyPr/>
          <a:lstStyle/>
          <a:p>
            <a:r>
              <a:rPr lang="en-US" sz="2400" dirty="0" smtClean="0"/>
              <a:t>A package Y </a:t>
            </a:r>
            <a:r>
              <a:rPr lang="en-US" sz="2400" i="1" dirty="0" err="1" smtClean="0"/>
              <a:t>DependsOn</a:t>
            </a:r>
            <a:r>
              <a:rPr lang="en-US" sz="2400" i="1" dirty="0" smtClean="0"/>
              <a:t> </a:t>
            </a:r>
            <a:r>
              <a:rPr lang="en-US" sz="2400" dirty="0" smtClean="0"/>
              <a:t>a package X if X is needed in order to compile or link Y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Compile-time dependency </a:t>
            </a:r>
            <a:r>
              <a:rPr lang="en-US" sz="2000" dirty="0" smtClean="0"/>
              <a:t>if one or more .</a:t>
            </a:r>
            <a:r>
              <a:rPr lang="en-US" sz="2000" dirty="0" err="1" smtClean="0"/>
              <a:t>h</a:t>
            </a:r>
            <a:r>
              <a:rPr lang="en-US" sz="2000" dirty="0" smtClean="0"/>
              <a:t> files in X are needed for compilation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Link-time dependency </a:t>
            </a:r>
            <a:r>
              <a:rPr lang="en-US" sz="2000" dirty="0" smtClean="0"/>
              <a:t>if one or more libraries in X are needed for linking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Run-time dependency </a:t>
            </a:r>
            <a:r>
              <a:rPr lang="en-US" sz="2000" dirty="0" smtClean="0"/>
              <a:t>if a program/library in package Y requires X for running</a:t>
            </a:r>
          </a:p>
          <a:p>
            <a:r>
              <a:rPr lang="en-US" sz="2400" dirty="0" smtClean="0"/>
              <a:t>In general compile-time dependency implies link-time dependency and this implies run-time dependency</a:t>
            </a:r>
          </a:p>
          <a:p>
            <a:pPr lvl="1"/>
            <a:r>
              <a:rPr lang="en-US" sz="2000" dirty="0" smtClean="0"/>
              <a:t>Templates defeats this general rule!</a:t>
            </a:r>
          </a:p>
          <a:p>
            <a:r>
              <a:rPr lang="en-US" sz="2400" dirty="0" smtClean="0"/>
              <a:t>The </a:t>
            </a:r>
            <a:r>
              <a:rPr lang="en-US" sz="2400" dirty="0" err="1" smtClean="0"/>
              <a:t>DependsOn</a:t>
            </a:r>
            <a:r>
              <a:rPr lang="en-US" sz="2400" dirty="0" smtClean="0"/>
              <a:t> relation is transitive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7315200" y="28956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Y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315200" y="41910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X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0" name="Straight Arrow Connector 9"/>
          <p:cNvCxnSpPr>
            <a:stCxn id="7" idx="2"/>
            <a:endCxn id="8" idx="0"/>
          </p:cNvCxnSpPr>
          <p:nvPr/>
        </p:nvCxnSpPr>
        <p:spPr>
          <a:xfrm rot="5400000">
            <a:off x="7620000" y="3810000"/>
            <a:ext cx="7620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848600" y="3581400"/>
            <a:ext cx="11428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D</a:t>
            </a:r>
            <a:r>
              <a:rPr lang="en-US" sz="1400" dirty="0" err="1" smtClean="0"/>
              <a:t>ependsOn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package defining a function will have a physical dependency to any other package defining a type used in the </a:t>
            </a:r>
            <a:r>
              <a:rPr lang="en-US" sz="2400" dirty="0" smtClean="0"/>
              <a:t>function</a:t>
            </a:r>
          </a:p>
          <a:p>
            <a:r>
              <a:rPr lang="en-US" sz="2400" dirty="0" smtClean="0"/>
              <a:t>The logical relationship </a:t>
            </a:r>
            <a:r>
              <a:rPr lang="en-US" sz="2400" dirty="0" err="1" smtClean="0"/>
              <a:t>HasA</a:t>
            </a:r>
            <a:r>
              <a:rPr lang="en-US" sz="2400" dirty="0" smtClean="0"/>
              <a:t> and </a:t>
            </a:r>
            <a:r>
              <a:rPr lang="en-US" sz="2400" dirty="0" err="1" smtClean="0"/>
              <a:t>IsA</a:t>
            </a:r>
            <a:r>
              <a:rPr lang="en-US" sz="2400" dirty="0" smtClean="0"/>
              <a:t> translates into a physical dependency</a:t>
            </a:r>
          </a:p>
          <a:p>
            <a:r>
              <a:rPr lang="en-US" sz="2400" dirty="0" smtClean="0"/>
              <a:t>Dependencies limit</a:t>
            </a:r>
          </a:p>
          <a:p>
            <a:pPr lvl="1"/>
            <a:r>
              <a:rPr lang="en-US" sz="2000" dirty="0" smtClean="0"/>
              <a:t>flexibility</a:t>
            </a:r>
          </a:p>
          <a:p>
            <a:pPr lvl="1"/>
            <a:r>
              <a:rPr lang="en-US" sz="2000" dirty="0" smtClean="0"/>
              <a:t>ease of</a:t>
            </a:r>
            <a:r>
              <a:rPr lang="en-US" sz="2000" dirty="0" smtClean="0"/>
              <a:t> maintenance</a:t>
            </a:r>
          </a:p>
          <a:p>
            <a:pPr lvl="1"/>
            <a:r>
              <a:rPr lang="en-US" sz="2000" dirty="0" smtClean="0"/>
              <a:t>reuse of components or parts</a:t>
            </a:r>
          </a:p>
          <a:p>
            <a:r>
              <a:rPr lang="en-US" sz="2400" dirty="0" smtClean="0"/>
              <a:t>Dependency management tries to </a:t>
            </a:r>
            <a:r>
              <a:rPr lang="en-US" sz="2400" dirty="0" smtClean="0"/>
              <a:t>control dependencies </a:t>
            </a:r>
          </a:p>
          <a:p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Dependencies (2)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Packages Dependencies (3)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447800" y="1371600"/>
            <a:ext cx="2286000" cy="1295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8" name="Straight Arrow Connector 7"/>
          <p:cNvCxnSpPr>
            <a:endCxn id="15" idx="0"/>
          </p:cNvCxnSpPr>
          <p:nvPr/>
        </p:nvCxnSpPr>
        <p:spPr>
          <a:xfrm>
            <a:off x="2819400" y="2667000"/>
            <a:ext cx="838200" cy="3810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362200" y="16002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a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828800" y="21336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743200" y="21336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c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33400" y="3048000"/>
            <a:ext cx="1828800" cy="1295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90800" y="3048000"/>
            <a:ext cx="2133600" cy="1295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295400" y="4724400"/>
            <a:ext cx="2438400" cy="1295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62000" y="31242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d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524000" y="31242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143000" y="3733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f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971800" y="32004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g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971800" y="38862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i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962400" y="32004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h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962400" y="38862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j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600200" y="4876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k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71600" y="54864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o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133600" y="54864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n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971800" y="4876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971800" y="54864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m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>
            <a:endCxn id="14" idx="0"/>
          </p:cNvCxnSpPr>
          <p:nvPr/>
        </p:nvCxnSpPr>
        <p:spPr>
          <a:xfrm rot="10800000" flipV="1">
            <a:off x="1447800" y="2667000"/>
            <a:ext cx="685800" cy="3810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4" idx="2"/>
          </p:cNvCxnSpPr>
          <p:nvPr/>
        </p:nvCxnSpPr>
        <p:spPr>
          <a:xfrm rot="16200000" flipH="1">
            <a:off x="1562100" y="4229100"/>
            <a:ext cx="381000" cy="6096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2"/>
          </p:cNvCxnSpPr>
          <p:nvPr/>
        </p:nvCxnSpPr>
        <p:spPr>
          <a:xfrm rot="5400000">
            <a:off x="3124200" y="4191000"/>
            <a:ext cx="381000" cy="6858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9" idx="2"/>
            <a:endCxn id="13" idx="0"/>
          </p:cNvCxnSpPr>
          <p:nvPr/>
        </p:nvCxnSpPr>
        <p:spPr>
          <a:xfrm rot="16200000" flipH="1">
            <a:off x="2743200" y="1866900"/>
            <a:ext cx="152400" cy="3810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9" idx="2"/>
            <a:endCxn id="12" idx="0"/>
          </p:cNvCxnSpPr>
          <p:nvPr/>
        </p:nvCxnSpPr>
        <p:spPr>
          <a:xfrm rot="5400000">
            <a:off x="2286000" y="1790700"/>
            <a:ext cx="152400" cy="533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17" idx="2"/>
            <a:endCxn id="19" idx="0"/>
          </p:cNvCxnSpPr>
          <p:nvPr/>
        </p:nvCxnSpPr>
        <p:spPr>
          <a:xfrm rot="16200000" flipH="1">
            <a:off x="1104900" y="3429000"/>
            <a:ext cx="228600" cy="3810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8" idx="2"/>
            <a:endCxn id="19" idx="0"/>
          </p:cNvCxnSpPr>
          <p:nvPr/>
        </p:nvCxnSpPr>
        <p:spPr>
          <a:xfrm rot="5400000">
            <a:off x="1485900" y="3429000"/>
            <a:ext cx="228600" cy="3810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20" idx="2"/>
            <a:endCxn id="21" idx="0"/>
          </p:cNvCxnSpPr>
          <p:nvPr/>
        </p:nvCxnSpPr>
        <p:spPr>
          <a:xfrm rot="5400000">
            <a:off x="3086100" y="3733800"/>
            <a:ext cx="3048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2" idx="2"/>
            <a:endCxn id="23" idx="0"/>
          </p:cNvCxnSpPr>
          <p:nvPr/>
        </p:nvCxnSpPr>
        <p:spPr>
          <a:xfrm rot="5400000">
            <a:off x="4076700" y="3733800"/>
            <a:ext cx="3048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2" idx="2"/>
            <a:endCxn id="21" idx="0"/>
          </p:cNvCxnSpPr>
          <p:nvPr/>
        </p:nvCxnSpPr>
        <p:spPr>
          <a:xfrm rot="5400000">
            <a:off x="3581400" y="3238500"/>
            <a:ext cx="304800" cy="9906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7" idx="2"/>
            <a:endCxn id="28" idx="0"/>
          </p:cNvCxnSpPr>
          <p:nvPr/>
        </p:nvCxnSpPr>
        <p:spPr>
          <a:xfrm rot="5400000">
            <a:off x="3124200" y="5372100"/>
            <a:ext cx="2286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24" idx="2"/>
            <a:endCxn id="26" idx="0"/>
          </p:cNvCxnSpPr>
          <p:nvPr/>
        </p:nvCxnSpPr>
        <p:spPr>
          <a:xfrm rot="16200000" flipH="1">
            <a:off x="2019300" y="5105400"/>
            <a:ext cx="228600" cy="533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24" idx="2"/>
            <a:endCxn id="25" idx="0"/>
          </p:cNvCxnSpPr>
          <p:nvPr/>
        </p:nvCxnSpPr>
        <p:spPr>
          <a:xfrm rot="5400000">
            <a:off x="1638300" y="5257800"/>
            <a:ext cx="228600" cy="2286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74"/>
          <p:cNvSpPr/>
          <p:nvPr/>
        </p:nvSpPr>
        <p:spPr>
          <a:xfrm>
            <a:off x="6553200" y="1447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a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5791200" y="2209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7391400" y="2209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c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5562600" y="3048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d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5486400" y="3810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f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6553200" y="2209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g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7162800" y="37338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i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7924800" y="3048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h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8153400" y="5334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j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5867400" y="4572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k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5562600" y="5334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o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324600" y="5334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n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7162800" y="4572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7162800" y="5334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m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6" name="Straight Arrow Connector 95"/>
          <p:cNvCxnSpPr>
            <a:stCxn id="75" idx="2"/>
            <a:endCxn id="77" idx="0"/>
          </p:cNvCxnSpPr>
          <p:nvPr/>
        </p:nvCxnSpPr>
        <p:spPr>
          <a:xfrm rot="16200000" flipH="1">
            <a:off x="7048500" y="1600200"/>
            <a:ext cx="381000" cy="8382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75" idx="2"/>
            <a:endCxn id="76" idx="0"/>
          </p:cNvCxnSpPr>
          <p:nvPr/>
        </p:nvCxnSpPr>
        <p:spPr>
          <a:xfrm rot="5400000">
            <a:off x="6248400" y="1638300"/>
            <a:ext cx="381000" cy="7620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1" idx="2"/>
            <a:endCxn id="83" idx="0"/>
          </p:cNvCxnSpPr>
          <p:nvPr/>
        </p:nvCxnSpPr>
        <p:spPr>
          <a:xfrm rot="5400000">
            <a:off x="5600700" y="3581400"/>
            <a:ext cx="381000" cy="762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84" idx="2"/>
            <a:endCxn id="85" idx="0"/>
          </p:cNvCxnSpPr>
          <p:nvPr/>
        </p:nvCxnSpPr>
        <p:spPr>
          <a:xfrm rot="16200000" flipH="1">
            <a:off x="6553200" y="2857500"/>
            <a:ext cx="1143000" cy="6096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86" idx="2"/>
            <a:endCxn id="87" idx="0"/>
          </p:cNvCxnSpPr>
          <p:nvPr/>
        </p:nvCxnSpPr>
        <p:spPr>
          <a:xfrm rot="16200000" flipH="1">
            <a:off x="7353300" y="4267200"/>
            <a:ext cx="1905000" cy="2286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86" idx="2"/>
            <a:endCxn id="85" idx="0"/>
          </p:cNvCxnSpPr>
          <p:nvPr/>
        </p:nvCxnSpPr>
        <p:spPr>
          <a:xfrm rot="5400000">
            <a:off x="7658100" y="3200400"/>
            <a:ext cx="304800" cy="7620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91" idx="2"/>
            <a:endCxn id="92" idx="0"/>
          </p:cNvCxnSpPr>
          <p:nvPr/>
        </p:nvCxnSpPr>
        <p:spPr>
          <a:xfrm rot="5400000">
            <a:off x="7239000" y="5143500"/>
            <a:ext cx="3810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88" idx="2"/>
            <a:endCxn id="90" idx="0"/>
          </p:cNvCxnSpPr>
          <p:nvPr/>
        </p:nvCxnSpPr>
        <p:spPr>
          <a:xfrm rot="16200000" flipH="1">
            <a:off x="6172200" y="4914900"/>
            <a:ext cx="381000" cy="4572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88" idx="2"/>
            <a:endCxn id="89" idx="0"/>
          </p:cNvCxnSpPr>
          <p:nvPr/>
        </p:nvCxnSpPr>
        <p:spPr>
          <a:xfrm rot="5400000">
            <a:off x="5791200" y="4991100"/>
            <a:ext cx="381000" cy="3048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76" idx="2"/>
            <a:endCxn id="81" idx="0"/>
          </p:cNvCxnSpPr>
          <p:nvPr/>
        </p:nvCxnSpPr>
        <p:spPr>
          <a:xfrm rot="5400000">
            <a:off x="5715000" y="2705100"/>
            <a:ext cx="457200" cy="2286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77" idx="2"/>
            <a:endCxn id="86" idx="0"/>
          </p:cNvCxnSpPr>
          <p:nvPr/>
        </p:nvCxnSpPr>
        <p:spPr>
          <a:xfrm rot="16200000" flipH="1">
            <a:off x="7696200" y="2552700"/>
            <a:ext cx="457200" cy="5334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85" idx="2"/>
            <a:endCxn id="91" idx="0"/>
          </p:cNvCxnSpPr>
          <p:nvPr/>
        </p:nvCxnSpPr>
        <p:spPr>
          <a:xfrm rot="5400000">
            <a:off x="7200900" y="4343400"/>
            <a:ext cx="4572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75" idx="2"/>
            <a:endCxn id="84" idx="0"/>
          </p:cNvCxnSpPr>
          <p:nvPr/>
        </p:nvCxnSpPr>
        <p:spPr>
          <a:xfrm rot="5400000">
            <a:off x="6629400" y="2019300"/>
            <a:ext cx="3810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83" idx="2"/>
            <a:endCxn id="88" idx="0"/>
          </p:cNvCxnSpPr>
          <p:nvPr/>
        </p:nvCxnSpPr>
        <p:spPr>
          <a:xfrm rot="16200000" flipH="1">
            <a:off x="5753100" y="4191000"/>
            <a:ext cx="381000" cy="3810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84" idx="2"/>
            <a:endCxn id="88" idx="0"/>
          </p:cNvCxnSpPr>
          <p:nvPr/>
        </p:nvCxnSpPr>
        <p:spPr>
          <a:xfrm rot="5400000">
            <a:off x="5486400" y="3238500"/>
            <a:ext cx="1981200" cy="6858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Cyclic dependencies would prevent building the package. End of story.</a:t>
            </a:r>
            <a:endParaRPr lang="en-US" sz="2000" dirty="0" smtClean="0"/>
          </a:p>
          <a:p>
            <a:r>
              <a:rPr lang="en-US" sz="2400" dirty="0" smtClean="0"/>
              <a:t>Tools such as </a:t>
            </a:r>
            <a:r>
              <a:rPr lang="en-US" sz="2400" dirty="0" err="1" smtClean="0"/>
              <a:t>Doxygen</a:t>
            </a:r>
            <a:r>
              <a:rPr lang="en-US" sz="2400" dirty="0" smtClean="0"/>
              <a:t> allows to monitor dependencies</a:t>
            </a:r>
          </a:p>
          <a:p>
            <a:r>
              <a:rPr lang="en-US" sz="2400" dirty="0" smtClean="0"/>
              <a:t>Thinning header files will</a:t>
            </a:r>
            <a:br>
              <a:rPr lang="en-US" sz="2400" dirty="0" smtClean="0"/>
            </a:br>
            <a:r>
              <a:rPr lang="en-US" sz="2400" dirty="0" smtClean="0"/>
              <a:t>speedup building process</a:t>
            </a:r>
          </a:p>
          <a:p>
            <a:r>
              <a:rPr lang="en-US" sz="2400" dirty="0" smtClean="0"/>
              <a:t>External include guards, </a:t>
            </a:r>
            <a:r>
              <a:rPr lang="en-US" sz="2400" dirty="0" smtClean="0"/>
              <a:t>or</a:t>
            </a:r>
            <a:br>
              <a:rPr lang="en-US" sz="2400" dirty="0" smtClean="0"/>
            </a:br>
            <a:r>
              <a:rPr lang="en-US" sz="2400" dirty="0" smtClean="0"/>
              <a:t>redundant </a:t>
            </a:r>
            <a:r>
              <a:rPr lang="en-US" sz="2400" dirty="0" smtClean="0"/>
              <a:t>include guards,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were suggested </a:t>
            </a:r>
            <a:r>
              <a:rPr lang="en-US" sz="2400" dirty="0" smtClean="0"/>
              <a:t>by John </a:t>
            </a:r>
            <a:r>
              <a:rPr lang="en-US" sz="2400" dirty="0" err="1" smtClean="0"/>
              <a:t>Lakos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8" name="Picture 7" descr="config_8c__inc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743200"/>
            <a:ext cx="3492366" cy="3200400"/>
          </a:xfrm>
          <a:prstGeom prst="rect">
            <a:avLst/>
          </a:prstGeom>
        </p:spPr>
      </p:pic>
      <p:sp>
        <p:nvSpPr>
          <p:cNvPr id="9" name="Rectangle 3"/>
          <p:cNvSpPr>
            <a:spLocks noChangeArrowheads="1"/>
          </p:cNvSpPr>
          <p:nvPr/>
        </p:nvSpPr>
        <p:spPr bwMode="blackWhite">
          <a:xfrm>
            <a:off x="914400" y="5181600"/>
            <a:ext cx="3581400" cy="1219200"/>
          </a:xfrm>
          <a:prstGeom prst="rect">
            <a:avLst/>
          </a:prstGeom>
          <a:solidFill>
            <a:srgbClr val="FFFFCC"/>
          </a:solidFill>
          <a:ln w="25400">
            <a:solidFill>
              <a:srgbClr val="000000"/>
            </a:solidFill>
            <a:miter lim="800000"/>
            <a:headEnd/>
            <a:tailEnd/>
          </a:ln>
          <a:effectLst>
            <a:outerShdw blurRad="63500" dist="89803" dir="2700000" algn="ctr" rotWithShape="0">
              <a:srgbClr val="000000">
                <a:alpha val="74998"/>
              </a:srgbClr>
            </a:outerShdw>
          </a:effectLst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tabLst>
                <a:tab pos="1200150" algn="l"/>
              </a:tabLst>
            </a:pPr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ifndef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FILENAME_H_ #include</a:t>
            </a:r>
            <a:r>
              <a:rPr lang="en-US" sz="1800" dirty="0" smtClean="0">
                <a:latin typeface="Courier New"/>
                <a:cs typeface="Courier New"/>
              </a:rPr>
              <a:t> "</a:t>
            </a:r>
            <a:r>
              <a:rPr lang="en-US" sz="1800" dirty="0" err="1" smtClean="0">
                <a:latin typeface="Courier New"/>
                <a:cs typeface="Courier New"/>
              </a:rPr>
              <a:t>Filename.h" #endif</a:t>
            </a:r>
            <a:r>
              <a:rPr lang="en-US" sz="1800" dirty="0" smtClean="0">
                <a:latin typeface="Courier New"/>
                <a:cs typeface="Courier New"/>
              </a:rPr>
              <a:t> // FILENAME_H_	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tabLst>
                <a:tab pos="1200150" algn="l"/>
              </a:tabLst>
            </a:pPr>
            <a:endParaRPr lang="en-US" sz="1800" b="0" dirty="0" smtClean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use of dynamic libraries converts link-time dependencies to load-time ones</a:t>
            </a:r>
          </a:p>
          <a:p>
            <a:pPr lvl="1"/>
            <a:r>
              <a:rPr lang="en-US" sz="2000" dirty="0" smtClean="0"/>
              <a:t>Static libraries are not in fashion nowadays</a:t>
            </a:r>
          </a:p>
          <a:p>
            <a:r>
              <a:rPr lang="en-US" sz="2400" dirty="0" smtClean="0"/>
              <a:t>Tools such </a:t>
            </a:r>
            <a:r>
              <a:rPr lang="en-US" sz="2400" dirty="0" err="1" smtClean="0"/>
              <a:t>ldd</a:t>
            </a:r>
            <a:r>
              <a:rPr lang="en-US" sz="2400" dirty="0" smtClean="0"/>
              <a:t> (</a:t>
            </a:r>
            <a:r>
              <a:rPr lang="en-US" sz="2400" dirty="0" err="1" smtClean="0"/>
              <a:t>depends.exe</a:t>
            </a:r>
            <a:r>
              <a:rPr lang="en-US" sz="2400" dirty="0" smtClean="0"/>
              <a:t> on Windows) allows to monitor link dependencies</a:t>
            </a:r>
          </a:p>
          <a:p>
            <a:r>
              <a:rPr lang="en-US" sz="2400" dirty="0" smtClean="0"/>
              <a:t>Performance is strongly affected by the number and the size of dependent libraries</a:t>
            </a:r>
          </a:p>
          <a:p>
            <a:pPr lvl="1"/>
            <a:r>
              <a:rPr lang="en-US" sz="2000" dirty="0" smtClean="0"/>
              <a:t>Interest to keep the them under control</a:t>
            </a:r>
          </a:p>
          <a:p>
            <a:r>
              <a:rPr lang="en-US" sz="2400" dirty="0" smtClean="0"/>
              <a:t>Reduce the number of needed libraries</a:t>
            </a:r>
          </a:p>
          <a:p>
            <a:pPr lvl="1"/>
            <a:r>
              <a:rPr lang="en-US" sz="2000" dirty="0" smtClean="0"/>
              <a:t>re-packaging, re-engineering</a:t>
            </a:r>
          </a:p>
          <a:p>
            <a:r>
              <a:rPr lang="en-US" sz="2400" dirty="0" smtClean="0"/>
              <a:t>Remove unnecessary libraries</a:t>
            </a:r>
          </a:p>
          <a:p>
            <a:pPr lvl="1"/>
            <a:r>
              <a:rPr lang="en-US" sz="2000" dirty="0" smtClean="0"/>
              <a:t>Control package dependencies; use -</a:t>
            </a:r>
            <a:r>
              <a:rPr lang="en-US" sz="2000" dirty="0" smtClean="0"/>
              <a:t>-as-needed‬ flag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Link(Load</a:t>
            </a:r>
            <a:r>
              <a:rPr lang="en-US" dirty="0" smtClean="0"/>
              <a:t>)–time dependencies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design concepts</a:t>
            </a:r>
          </a:p>
          <a:p>
            <a:r>
              <a:rPr lang="en-US" dirty="0" smtClean="0"/>
              <a:t>Software development model</a:t>
            </a:r>
          </a:p>
          <a:p>
            <a:r>
              <a:rPr lang="en-US" dirty="0" smtClean="0"/>
              <a:t>Packaging</a:t>
            </a:r>
          </a:p>
          <a:p>
            <a:r>
              <a:rPr lang="en-US" dirty="0" smtClean="0"/>
              <a:t>Keeping dependencies under control</a:t>
            </a:r>
          </a:p>
          <a:p>
            <a:r>
              <a:rPr lang="en-US" dirty="0" smtClean="0"/>
              <a:t>Monitoring and maintaining the software organization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 dirty="0"/>
          </a:p>
        </p:txBody>
      </p:sp>
      <p:sp>
        <p:nvSpPr>
          <p:cNvPr id="16387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 smtClean="0"/>
              <a:t>12/10/09</a:t>
            </a:r>
            <a:endParaRPr lang="en-US" smtClean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Physical Design,  P. Mato/CERN</a:t>
            </a:r>
            <a:endParaRPr lang="en-US" dirty="0" smtClean="0"/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8BA21-DC7F-A345-BC9B-F7F0B38DAB2A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Compile and link times are unproductive</a:t>
            </a:r>
          </a:p>
          <a:p>
            <a:r>
              <a:rPr lang="en-GB" dirty="0" smtClean="0"/>
              <a:t>In a project with N modules compile and link time can grow like N</a:t>
            </a:r>
            <a:r>
              <a:rPr lang="en-GB" baseline="30000" dirty="0" smtClean="0"/>
              <a:t>2</a:t>
            </a:r>
            <a:r>
              <a:rPr lang="en-GB" dirty="0" smtClean="0"/>
              <a:t> (assuming every package is tested) when dependencies are not controlled</a:t>
            </a:r>
          </a:p>
          <a:p>
            <a:r>
              <a:rPr lang="en-GB" dirty="0" smtClean="0"/>
              <a:t>Loss of productivity</a:t>
            </a:r>
          </a:p>
          <a:p>
            <a:r>
              <a:rPr lang="en-GB" dirty="0" smtClean="0"/>
              <a:t>Long turnaround times → slow development</a:t>
            </a:r>
          </a:p>
          <a:p>
            <a:r>
              <a:rPr lang="en-GB" dirty="0" smtClean="0"/>
              <a:t>Dependency management essential in large projects</a:t>
            </a:r>
            <a:endParaRPr lang="en-GB" dirty="0"/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Compile and Link Times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0" y="1481138"/>
            <a:ext cx="4343400" cy="4525962"/>
          </a:xfrm>
        </p:spPr>
        <p:txBody>
          <a:bodyPr/>
          <a:lstStyle/>
          <a:p>
            <a:r>
              <a:rPr lang="en-US" sz="2400" dirty="0" err="1" smtClean="0"/>
              <a:t>libMCEvent.so</a:t>
            </a:r>
            <a:r>
              <a:rPr lang="en-US" sz="2400" dirty="0" smtClean="0"/>
              <a:t> is a library for MC event classes</a:t>
            </a:r>
          </a:p>
          <a:p>
            <a:pPr lvl="1"/>
            <a:r>
              <a:rPr lang="en-US" sz="2000" dirty="0" smtClean="0"/>
              <a:t>A priory it should not depend on Boost, ROOT, Math, GSL, etc.</a:t>
            </a:r>
          </a:p>
          <a:p>
            <a:r>
              <a:rPr lang="en-US" sz="2400" dirty="0" smtClean="0"/>
              <a:t>The problem is that it depends on </a:t>
            </a:r>
            <a:r>
              <a:rPr lang="en-US" sz="2400" dirty="0" err="1" smtClean="0"/>
              <a:t>GaudiKernel</a:t>
            </a:r>
            <a:r>
              <a:rPr lang="en-US" sz="2400" dirty="0" smtClean="0"/>
              <a:t> and others that these depend on Boost, ROOT, etc. 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Realistic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371600"/>
            <a:ext cx="4267200" cy="5262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&gt;&gt;&gt; </a:t>
            </a:r>
            <a:r>
              <a:rPr lang="en-US" sz="1200" dirty="0" err="1" smtClean="0"/>
              <a:t>ldd</a:t>
            </a:r>
            <a:r>
              <a:rPr lang="en-US" sz="1200" dirty="0" smtClean="0"/>
              <a:t> </a:t>
            </a:r>
            <a:r>
              <a:rPr lang="en-US" sz="1200" dirty="0" err="1" smtClean="0"/>
              <a:t>libMCEvent.so</a:t>
            </a:r>
            <a:endParaRPr lang="en-US" sz="1200" dirty="0" smtClean="0"/>
          </a:p>
          <a:p>
            <a:r>
              <a:rPr lang="en-US" sz="1200" dirty="0" smtClean="0"/>
              <a:t> 	libdl.so</a:t>
            </a:r>
            <a:r>
              <a:rPr lang="en-US" sz="1200" dirty="0" smtClean="0"/>
              <a:t>.2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libLHCbKernel.so</a:t>
            </a:r>
            <a:r>
              <a:rPr lang="en-US" sz="1200" dirty="0" smtClean="0"/>
              <a:t>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libPartPropLib.so</a:t>
            </a:r>
            <a:r>
              <a:rPr lang="en-US" sz="1200" dirty="0" smtClean="0"/>
              <a:t>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libGaudiKernel.so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libpthread.so.0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libGenVector.so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libstdc++.so.6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libgcc_s.so.1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libc.so.6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libGaudiAlgLib.so</a:t>
            </a:r>
            <a:r>
              <a:rPr lang="en-US" sz="1200" dirty="0" smtClean="0"/>
              <a:t>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libm.so.6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libLHCbMathLib.so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libReflex.so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libboost_thread-gcc34-mt-1_39.so.1.39.0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libboost_system-gcc34-mt-1_39.so.1.39.0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libboost_filesystem-gcc34-mt-1_39.so.1.39.0 </a:t>
            </a:r>
            <a:r>
              <a:rPr lang="en-US" sz="1200" dirty="0" smtClean="0"/>
              <a:t>=&gt;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libCore.so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libCint.so</a:t>
            </a:r>
            <a:r>
              <a:rPr lang="en-US" sz="1200" dirty="0" smtClean="0"/>
              <a:t>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libGaudiUtilsLib.so</a:t>
            </a:r>
            <a:r>
              <a:rPr lang="en-US" sz="1200" dirty="0" smtClean="0"/>
              <a:t>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libboost_regex-gcc34-mt-1_39.so.1.39.0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libgsl.so.0 </a:t>
            </a:r>
            <a:r>
              <a:rPr lang="en-US" sz="1200" dirty="0" smtClean="0"/>
              <a:t>=&gt;</a:t>
            </a:r>
          </a:p>
          <a:p>
            <a:r>
              <a:rPr lang="en-US" sz="1200" dirty="0" smtClean="0"/>
              <a:t>	libgslcblas.so.0 =</a:t>
            </a:r>
            <a:r>
              <a:rPr lang="en-US" sz="1200" dirty="0" smtClean="0"/>
              <a:t>&gt;</a:t>
            </a:r>
          </a:p>
          <a:p>
            <a:r>
              <a:rPr lang="en-US" sz="1200" dirty="0" smtClean="0"/>
              <a:t>	librt.so.1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libcrypt.so.</a:t>
            </a:r>
            <a:r>
              <a:rPr lang="en-US" sz="1200" dirty="0" smtClean="0"/>
              <a:t>1=&gt;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libHist.so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  <a:r>
              <a:rPr lang="en-US" sz="1200" dirty="0" err="1" smtClean="0"/>
              <a:t>l</a:t>
            </a:r>
            <a:endParaRPr lang="en-US" sz="1200" dirty="0" smtClean="0"/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libMatrix.so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	</a:t>
            </a:r>
            <a:r>
              <a:rPr lang="en-US" sz="1200" dirty="0" err="1" smtClean="0"/>
              <a:t>libMathCore.so</a:t>
            </a:r>
            <a:r>
              <a:rPr lang="en-US" sz="1200" dirty="0" smtClean="0"/>
              <a:t> =&gt;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524000"/>
            <a:ext cx="3124200" cy="4800600"/>
          </a:xfrm>
        </p:spPr>
        <p:txBody>
          <a:bodyPr/>
          <a:lstStyle/>
          <a:p>
            <a:r>
              <a:rPr lang="en-US" sz="2000" dirty="0" smtClean="0"/>
              <a:t>The 22 classes in the </a:t>
            </a:r>
            <a:r>
              <a:rPr lang="en-US" sz="2000" dirty="0" err="1" smtClean="0"/>
              <a:t>MCEvent</a:t>
            </a:r>
            <a:r>
              <a:rPr lang="en-US" sz="2000" dirty="0" smtClean="0"/>
              <a:t> package </a:t>
            </a:r>
            <a:r>
              <a:rPr lang="en-US" sz="2000" dirty="0" err="1" smtClean="0"/>
              <a:t>DependOn</a:t>
            </a:r>
            <a:r>
              <a:rPr lang="en-US" sz="2000" dirty="0" smtClean="0"/>
              <a:t> only 4 packages</a:t>
            </a:r>
          </a:p>
          <a:p>
            <a:r>
              <a:rPr lang="en-US" sz="2000" dirty="0" smtClean="0"/>
              <a:t>Only few classes/functions of these packages are really needed</a:t>
            </a:r>
          </a:p>
          <a:p>
            <a:r>
              <a:rPr lang="en-US" sz="2000" dirty="0" smtClean="0"/>
              <a:t>These initial dependencies </a:t>
            </a:r>
            <a:br>
              <a:rPr lang="en-US" sz="2000" dirty="0" smtClean="0"/>
            </a:br>
            <a:r>
              <a:rPr lang="en-US" sz="2000" dirty="0" smtClean="0"/>
              <a:t>brings the rest</a:t>
            </a:r>
          </a:p>
          <a:p>
            <a:r>
              <a:rPr lang="en-US" sz="2000" dirty="0" smtClean="0"/>
              <a:t>Is this a real problem?  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Understanding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953000" y="15240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MCEvent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8000" y="23622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LHCbKernel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0" name="Straight Arrow Connector 9"/>
          <p:cNvCxnSpPr>
            <a:stCxn id="8" idx="2"/>
            <a:endCxn id="9" idx="0"/>
          </p:cNvCxnSpPr>
          <p:nvPr/>
        </p:nvCxnSpPr>
        <p:spPr>
          <a:xfrm rot="5400000">
            <a:off x="4533900" y="1257300"/>
            <a:ext cx="304800" cy="19050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781800" y="23622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PartPropLib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239000" y="3886200"/>
            <a:ext cx="1613852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LHCbMathLib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638800" y="51054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GaudiKernel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7" name="Straight Arrow Connector 16"/>
          <p:cNvCxnSpPr>
            <a:stCxn id="8" idx="2"/>
            <a:endCxn id="13" idx="0"/>
          </p:cNvCxnSpPr>
          <p:nvPr/>
        </p:nvCxnSpPr>
        <p:spPr>
          <a:xfrm rot="16200000" flipH="1">
            <a:off x="6400800" y="1295400"/>
            <a:ext cx="304800" cy="18288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3" idx="2"/>
            <a:endCxn id="14" idx="0"/>
          </p:cNvCxnSpPr>
          <p:nvPr/>
        </p:nvCxnSpPr>
        <p:spPr>
          <a:xfrm rot="16200000" flipH="1">
            <a:off x="7261463" y="3101737"/>
            <a:ext cx="990600" cy="578326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3" idx="2"/>
            <a:endCxn id="16" idx="0"/>
          </p:cNvCxnSpPr>
          <p:nvPr/>
        </p:nvCxnSpPr>
        <p:spPr>
          <a:xfrm rot="5400000">
            <a:off x="5791200" y="3429000"/>
            <a:ext cx="2209800" cy="11430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8" idx="2"/>
            <a:endCxn id="16" idx="0"/>
          </p:cNvCxnSpPr>
          <p:nvPr/>
        </p:nvCxnSpPr>
        <p:spPr>
          <a:xfrm rot="16200000" flipH="1">
            <a:off x="4457700" y="3238500"/>
            <a:ext cx="3048000" cy="6858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2819400" y="38862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GaudiAlgLib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3" name="Straight Arrow Connector 32"/>
          <p:cNvCxnSpPr>
            <a:stCxn id="9" idx="2"/>
            <a:endCxn id="32" idx="0"/>
          </p:cNvCxnSpPr>
          <p:nvPr/>
        </p:nvCxnSpPr>
        <p:spPr>
          <a:xfrm rot="5400000">
            <a:off x="3124200" y="3276600"/>
            <a:ext cx="990600" cy="2286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8" idx="2"/>
            <a:endCxn id="15" idx="0"/>
          </p:cNvCxnSpPr>
          <p:nvPr/>
        </p:nvCxnSpPr>
        <p:spPr>
          <a:xfrm rot="5400000">
            <a:off x="5105400" y="2590800"/>
            <a:ext cx="10668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9" idx="2"/>
            <a:endCxn id="16" idx="0"/>
          </p:cNvCxnSpPr>
          <p:nvPr/>
        </p:nvCxnSpPr>
        <p:spPr>
          <a:xfrm rot="16200000" flipH="1">
            <a:off x="3924300" y="2705100"/>
            <a:ext cx="2209800" cy="25908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9" idx="2"/>
            <a:endCxn id="15" idx="0"/>
          </p:cNvCxnSpPr>
          <p:nvPr/>
        </p:nvCxnSpPr>
        <p:spPr>
          <a:xfrm rot="16200000" flipH="1">
            <a:off x="4572000" y="2057400"/>
            <a:ext cx="228600" cy="19050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4" idx="2"/>
            <a:endCxn id="16" idx="0"/>
          </p:cNvCxnSpPr>
          <p:nvPr/>
        </p:nvCxnSpPr>
        <p:spPr>
          <a:xfrm rot="5400000">
            <a:off x="6842363" y="3901837"/>
            <a:ext cx="685800" cy="1721326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5" idx="2"/>
            <a:endCxn id="16" idx="0"/>
          </p:cNvCxnSpPr>
          <p:nvPr/>
        </p:nvCxnSpPr>
        <p:spPr>
          <a:xfrm rot="16200000" flipH="1">
            <a:off x="5257800" y="4038600"/>
            <a:ext cx="1447800" cy="6858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4267200" y="3886200"/>
            <a:ext cx="14478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GaudiUtilsLib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63" name="Straight Arrow Connector 62"/>
          <p:cNvCxnSpPr>
            <a:stCxn id="15" idx="2"/>
            <a:endCxn id="62" idx="0"/>
          </p:cNvCxnSpPr>
          <p:nvPr/>
        </p:nvCxnSpPr>
        <p:spPr>
          <a:xfrm rot="5400000">
            <a:off x="5200650" y="3448050"/>
            <a:ext cx="228600" cy="6477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6324600" y="5867400"/>
            <a:ext cx="1309052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Reflex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68" name="Straight Arrow Connector 67"/>
          <p:cNvCxnSpPr>
            <a:stCxn id="16" idx="2"/>
            <a:endCxn id="72" idx="0"/>
          </p:cNvCxnSpPr>
          <p:nvPr/>
        </p:nvCxnSpPr>
        <p:spPr>
          <a:xfrm rot="5400000">
            <a:off x="5813663" y="5356463"/>
            <a:ext cx="228600" cy="79327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4876800" y="5867400"/>
            <a:ext cx="1309052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Boost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73" name="Straight Arrow Connector 72"/>
          <p:cNvCxnSpPr>
            <a:stCxn id="16" idx="2"/>
            <a:endCxn id="67" idx="0"/>
          </p:cNvCxnSpPr>
          <p:nvPr/>
        </p:nvCxnSpPr>
        <p:spPr>
          <a:xfrm rot="16200000" flipH="1">
            <a:off x="6537563" y="5425837"/>
            <a:ext cx="228600" cy="654526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81"/>
          <p:cNvSpPr/>
          <p:nvPr/>
        </p:nvSpPr>
        <p:spPr>
          <a:xfrm>
            <a:off x="4191000" y="5105400"/>
            <a:ext cx="1309052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ROOT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84" name="Straight Arrow Connector 83"/>
          <p:cNvCxnSpPr>
            <a:stCxn id="62" idx="2"/>
            <a:endCxn id="82" idx="0"/>
          </p:cNvCxnSpPr>
          <p:nvPr/>
        </p:nvCxnSpPr>
        <p:spPr>
          <a:xfrm rot="5400000">
            <a:off x="4575413" y="4689713"/>
            <a:ext cx="685800" cy="14557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62" idx="2"/>
            <a:endCxn id="16" idx="0"/>
          </p:cNvCxnSpPr>
          <p:nvPr/>
        </p:nvCxnSpPr>
        <p:spPr>
          <a:xfrm rot="16200000" flipH="1">
            <a:off x="5314950" y="4095750"/>
            <a:ext cx="685800" cy="13335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Rounded Rectangle 94"/>
          <p:cNvSpPr/>
          <p:nvPr/>
        </p:nvSpPr>
        <p:spPr>
          <a:xfrm>
            <a:off x="7391400" y="5105400"/>
            <a:ext cx="1309052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GSL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6" name="Straight Arrow Connector 95"/>
          <p:cNvCxnSpPr>
            <a:stCxn id="14" idx="2"/>
            <a:endCxn id="95" idx="0"/>
          </p:cNvCxnSpPr>
          <p:nvPr/>
        </p:nvCxnSpPr>
        <p:spPr>
          <a:xfrm rot="5400000">
            <a:off x="7703026" y="4762500"/>
            <a:ext cx="6858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953000" y="31242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GenVector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These dependencies are due typically to the plug-in mechanism, [Reflex] dictionary loading, Python extension modules, etc. </a:t>
            </a:r>
          </a:p>
          <a:p>
            <a:pPr lvl="1"/>
            <a:r>
              <a:rPr lang="en-US" sz="2400" dirty="0" smtClean="0"/>
              <a:t>Frameworks make extensive use of run-time dependencies</a:t>
            </a:r>
          </a:p>
          <a:p>
            <a:r>
              <a:rPr lang="en-US" sz="2800" dirty="0" smtClean="0"/>
              <a:t>Moving compile and link time dependencies to run-time dependencies is not a bad move</a:t>
            </a:r>
          </a:p>
          <a:p>
            <a:pPr lvl="1"/>
            <a:r>
              <a:rPr lang="en-US" sz="2400" dirty="0" smtClean="0"/>
              <a:t>Only needed functionality will be loaded</a:t>
            </a:r>
          </a:p>
          <a:p>
            <a:r>
              <a:rPr lang="en-US" sz="2800" dirty="0" smtClean="0"/>
              <a:t>Packaging and installation of ‘plug-ins’ is non-trivial</a:t>
            </a:r>
          </a:p>
          <a:p>
            <a:pPr lvl="1"/>
            <a:r>
              <a:rPr lang="en-US" sz="2400" dirty="0" smtClean="0"/>
              <a:t>    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Run-time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85800" y="3200400"/>
            <a:ext cx="1676400" cy="1828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1719262"/>
          </a:xfrm>
        </p:spPr>
        <p:txBody>
          <a:bodyPr/>
          <a:lstStyle/>
          <a:p>
            <a:r>
              <a:rPr lang="en-US" sz="2400" dirty="0" smtClean="0"/>
              <a:t>At least three possibilities for packaging plug-ins</a:t>
            </a:r>
          </a:p>
          <a:p>
            <a:r>
              <a:rPr lang="en-US" sz="2400" dirty="0" smtClean="0"/>
              <a:t>(C) is the one that creates less coupling</a:t>
            </a:r>
          </a:p>
          <a:p>
            <a:r>
              <a:rPr lang="en-US" sz="2400" dirty="0" smtClean="0"/>
              <a:t>(A) and (B) forces a dependency between the library and the framework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Plugins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38200" y="33528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Library A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Plug-in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43200" y="33528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Library A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Straight Arrow Connector 8"/>
          <p:cNvCxnSpPr>
            <a:stCxn id="7" idx="3"/>
            <a:endCxn id="8" idx="1"/>
          </p:cNvCxnSpPr>
          <p:nvPr/>
        </p:nvCxnSpPr>
        <p:spPr>
          <a:xfrm>
            <a:off x="2209800" y="3619500"/>
            <a:ext cx="5334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838200" y="42672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Framework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Package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Straight Arrow Connector 12"/>
          <p:cNvCxnSpPr>
            <a:stCxn id="7" idx="2"/>
            <a:endCxn id="11" idx="0"/>
          </p:cNvCxnSpPr>
          <p:nvPr/>
        </p:nvCxnSpPr>
        <p:spPr>
          <a:xfrm rot="5400000">
            <a:off x="1333500" y="4076700"/>
            <a:ext cx="3810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6553200" y="3200400"/>
            <a:ext cx="1676400" cy="18288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705600" y="33528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Library A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Plug-in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705600" y="43434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Library A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6" name="Straight Arrow Connector 35"/>
          <p:cNvCxnSpPr>
            <a:stCxn id="34" idx="2"/>
            <a:endCxn id="35" idx="0"/>
          </p:cNvCxnSpPr>
          <p:nvPr/>
        </p:nvCxnSpPr>
        <p:spPr>
          <a:xfrm rot="5400000">
            <a:off x="7162800" y="4114800"/>
            <a:ext cx="4572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4800600" y="33528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Framework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Package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8" name="Straight Arrow Connector 37"/>
          <p:cNvCxnSpPr>
            <a:stCxn id="34" idx="1"/>
            <a:endCxn id="37" idx="3"/>
          </p:cNvCxnSpPr>
          <p:nvPr/>
        </p:nvCxnSpPr>
        <p:spPr>
          <a:xfrm rot="10800000">
            <a:off x="6172200" y="3619500"/>
            <a:ext cx="5334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/>
          <p:cNvSpPr/>
          <p:nvPr/>
        </p:nvSpPr>
        <p:spPr>
          <a:xfrm>
            <a:off x="3810000" y="45720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Library A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Plug-in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648200" y="54864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Library A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0" name="Straight Arrow Connector 49"/>
          <p:cNvCxnSpPr>
            <a:stCxn id="48" idx="2"/>
            <a:endCxn id="49" idx="0"/>
          </p:cNvCxnSpPr>
          <p:nvPr/>
        </p:nvCxnSpPr>
        <p:spPr>
          <a:xfrm rot="16200000" flipH="1">
            <a:off x="4724400" y="4876800"/>
            <a:ext cx="381000" cy="8382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2971800" y="54864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Framework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Package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2" name="Straight Arrow Connector 51"/>
          <p:cNvCxnSpPr>
            <a:stCxn id="48" idx="2"/>
            <a:endCxn id="51" idx="0"/>
          </p:cNvCxnSpPr>
          <p:nvPr/>
        </p:nvCxnSpPr>
        <p:spPr>
          <a:xfrm rot="5400000">
            <a:off x="3886200" y="4876800"/>
            <a:ext cx="381000" cy="8382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438400" y="4038600"/>
            <a:ext cx="594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562600" y="4114800"/>
            <a:ext cx="594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(B)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114800" y="6096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(C)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manage the the dependencies between packages and to facilitate the building of packages, experiments are using configuration and build tools</a:t>
            </a:r>
          </a:p>
          <a:p>
            <a:pPr lvl="1"/>
            <a:r>
              <a:rPr lang="en-US" dirty="0" smtClean="0"/>
              <a:t>Remember ATLAS has ~3000 packages :-0</a:t>
            </a:r>
          </a:p>
          <a:p>
            <a:pPr lvl="1"/>
            <a:r>
              <a:rPr lang="en-US" dirty="0" smtClean="0"/>
              <a:t>CMT (ATLAS, LHCb), SCRAM (CMS), SRT (</a:t>
            </a:r>
            <a:r>
              <a:rPr lang="en-US" dirty="0" err="1" smtClean="0"/>
              <a:t>BaBar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These tools can typically</a:t>
            </a:r>
          </a:p>
          <a:p>
            <a:pPr lvl="1"/>
            <a:r>
              <a:rPr lang="en-US" dirty="0" smtClean="0"/>
              <a:t>F</a:t>
            </a:r>
            <a:r>
              <a:rPr lang="en-US" dirty="0" smtClean="0"/>
              <a:t>ind inconsistencies</a:t>
            </a:r>
          </a:p>
          <a:p>
            <a:pPr lvl="1"/>
            <a:r>
              <a:rPr lang="en-US" dirty="0" smtClean="0"/>
              <a:t>Create include and library options</a:t>
            </a:r>
          </a:p>
          <a:p>
            <a:pPr lvl="1"/>
            <a:r>
              <a:rPr lang="en-US" dirty="0" smtClean="0"/>
              <a:t>Connect build constituents</a:t>
            </a:r>
          </a:p>
          <a:p>
            <a:pPr lvl="1">
              <a:buNone/>
            </a:pPr>
            <a:r>
              <a:rPr lang="en-US" dirty="0" err="1" smtClean="0">
                <a:sym typeface="Wingdings"/>
              </a:rPr>
              <a:t></a:t>
            </a:r>
            <a:r>
              <a:rPr lang="en-US" dirty="0" smtClean="0">
                <a:sym typeface="Wingdings"/>
              </a:rPr>
              <a:t> Automation of the process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Tools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CMT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0425" y="1795463"/>
            <a:ext cx="7385050" cy="3940175"/>
          </a:xfrm>
        </p:spPr>
        <p:txBody>
          <a:bodyPr/>
          <a:lstStyle/>
          <a:p>
            <a:r>
              <a:rPr lang="en-US" dirty="0"/>
              <a:t>Configuration Management Tool written by C. </a:t>
            </a:r>
            <a:r>
              <a:rPr lang="en-US" dirty="0" err="1"/>
              <a:t>Arnault</a:t>
            </a:r>
            <a:r>
              <a:rPr lang="en-US" dirty="0"/>
              <a:t> (LAL, </a:t>
            </a:r>
            <a:r>
              <a:rPr lang="en-US" dirty="0" err="1"/>
              <a:t>Orsay</a:t>
            </a:r>
            <a:r>
              <a:rPr lang="en-US" dirty="0"/>
              <a:t>)</a:t>
            </a:r>
          </a:p>
          <a:p>
            <a:endParaRPr lang="en-US" dirty="0"/>
          </a:p>
          <a:p>
            <a:pPr lvl="1"/>
            <a:r>
              <a:rPr lang="en-US" dirty="0"/>
              <a:t>It is based around the notion of </a:t>
            </a:r>
            <a:r>
              <a:rPr lang="en-US" i="1" dirty="0">
                <a:solidFill>
                  <a:srgbClr val="FC0128"/>
                </a:solidFill>
              </a:rPr>
              <a:t>Package</a:t>
            </a:r>
          </a:p>
          <a:p>
            <a:pPr lvl="1"/>
            <a:r>
              <a:rPr lang="en-US" dirty="0"/>
              <a:t>Provides a set of </a:t>
            </a:r>
            <a:r>
              <a:rPr lang="en-US" i="1" dirty="0">
                <a:solidFill>
                  <a:srgbClr val="FC0128"/>
                </a:solidFill>
              </a:rPr>
              <a:t>tools for </a:t>
            </a:r>
            <a:r>
              <a:rPr lang="en-US" i="1" dirty="0" smtClean="0">
                <a:solidFill>
                  <a:srgbClr val="FC0128"/>
                </a:solidFill>
              </a:rPr>
              <a:t>automation</a:t>
            </a:r>
            <a:r>
              <a:rPr lang="en-US" dirty="0" smtClean="0"/>
              <a:t> </a:t>
            </a:r>
            <a:r>
              <a:rPr lang="en-US" dirty="0"/>
              <a:t>the configuration and building </a:t>
            </a:r>
            <a:r>
              <a:rPr lang="en-US" dirty="0" smtClean="0"/>
              <a:t>packages</a:t>
            </a:r>
          </a:p>
          <a:p>
            <a:pPr lvl="2"/>
            <a:r>
              <a:rPr lang="en-US" dirty="0" smtClean="0"/>
              <a:t>A variety of products: libraries (linker, </a:t>
            </a:r>
            <a:r>
              <a:rPr lang="en-US" dirty="0" err="1" smtClean="0"/>
              <a:t>plugins</a:t>
            </a:r>
            <a:r>
              <a:rPr lang="en-US" dirty="0" smtClean="0"/>
              <a:t>), executables, documentation, etc.</a:t>
            </a:r>
          </a:p>
          <a:p>
            <a:pPr lvl="1"/>
            <a:r>
              <a:rPr lang="en-US" dirty="0"/>
              <a:t>It has been adopted by </a:t>
            </a:r>
            <a:r>
              <a:rPr lang="en-US" dirty="0" smtClean="0"/>
              <a:t>LHCb, ATLAS </a:t>
            </a:r>
            <a:r>
              <a:rPr lang="en-US" dirty="0"/>
              <a:t>(other experiments are also using it)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CMT</a:t>
            </a:r>
            <a:endParaRPr lang="en-US" dirty="0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auto">
          <a:xfrm>
            <a:off x="4267200" y="2590800"/>
            <a:ext cx="914400" cy="914400"/>
          </a:xfrm>
          <a:prstGeom prst="ellipse">
            <a:avLst/>
          </a:prstGeom>
          <a:solidFill>
            <a:srgbClr val="00CC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sz="2400" b="0" dirty="0">
                <a:solidFill>
                  <a:srgbClr val="000000"/>
                </a:solidFill>
                <a:latin typeface="Comic Sans MS" charset="0"/>
              </a:rPr>
              <a:t>CMT</a:t>
            </a:r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auto">
          <a:xfrm>
            <a:off x="2438400" y="2743200"/>
            <a:ext cx="1371600" cy="609600"/>
          </a:xfrm>
          <a:prstGeom prst="foldedCorner">
            <a:avLst>
              <a:gd name="adj" fmla="val 21478"/>
            </a:avLst>
          </a:prstGeom>
          <a:solidFill>
            <a:srgbClr val="00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>
                <a:solidFill>
                  <a:srgbClr val="000000"/>
                </a:solidFill>
                <a:latin typeface="Comic Sans MS" charset="0"/>
              </a:rPr>
              <a:t>requirements</a:t>
            </a:r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2667000" y="3886200"/>
            <a:ext cx="990600" cy="609600"/>
          </a:xfrm>
          <a:prstGeom prst="foldedCorner">
            <a:avLst>
              <a:gd name="adj" fmla="val 12500"/>
            </a:avLst>
          </a:prstGeom>
          <a:solidFill>
            <a:srgbClr val="00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solidFill>
                  <a:srgbClr val="000000"/>
                </a:solidFill>
                <a:latin typeface="Comic Sans MS" charset="0"/>
              </a:rPr>
              <a:t>code</a:t>
            </a:r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2743200" y="3962400"/>
            <a:ext cx="990600" cy="609600"/>
          </a:xfrm>
          <a:prstGeom prst="foldedCorner">
            <a:avLst>
              <a:gd name="adj" fmla="val 12500"/>
            </a:avLst>
          </a:prstGeom>
          <a:solidFill>
            <a:srgbClr val="00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solidFill>
                  <a:srgbClr val="000000"/>
                </a:solidFill>
                <a:latin typeface="Comic Sans MS" charset="0"/>
              </a:rPr>
              <a:t>code</a:t>
            </a:r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auto">
          <a:xfrm>
            <a:off x="2819400" y="4038600"/>
            <a:ext cx="990600" cy="609600"/>
          </a:xfrm>
          <a:prstGeom prst="foldedCorner">
            <a:avLst>
              <a:gd name="adj" fmla="val 12500"/>
            </a:avLst>
          </a:prstGeom>
          <a:solidFill>
            <a:srgbClr val="00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solidFill>
                  <a:srgbClr val="000000"/>
                </a:solidFill>
                <a:latin typeface="Comic Sans MS" charset="0"/>
              </a:rPr>
              <a:t>code</a:t>
            </a:r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auto">
          <a:xfrm>
            <a:off x="2895600" y="4114800"/>
            <a:ext cx="990600" cy="609600"/>
          </a:xfrm>
          <a:prstGeom prst="foldedCorner">
            <a:avLst>
              <a:gd name="adj" fmla="val 12500"/>
            </a:avLst>
          </a:prstGeom>
          <a:solidFill>
            <a:srgbClr val="00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solidFill>
                  <a:srgbClr val="000000"/>
                </a:solidFill>
                <a:latin typeface="Comic Sans MS" charset="0"/>
              </a:rPr>
              <a:t>code</a:t>
            </a:r>
          </a:p>
        </p:txBody>
      </p:sp>
      <p:sp>
        <p:nvSpPr>
          <p:cNvPr id="92170" name="AutoShape 10"/>
          <p:cNvSpPr>
            <a:spLocks noChangeArrowheads="1"/>
          </p:cNvSpPr>
          <p:nvPr/>
        </p:nvSpPr>
        <p:spPr bwMode="auto">
          <a:xfrm>
            <a:off x="2971800" y="4191000"/>
            <a:ext cx="990600" cy="609600"/>
          </a:xfrm>
          <a:prstGeom prst="foldedCorner">
            <a:avLst>
              <a:gd name="adj" fmla="val 12500"/>
            </a:avLst>
          </a:prstGeom>
          <a:solidFill>
            <a:srgbClr val="00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solidFill>
                  <a:srgbClr val="000000"/>
                </a:solidFill>
                <a:latin typeface="Comic Sans MS" charset="0"/>
              </a:rPr>
              <a:t>code</a:t>
            </a:r>
          </a:p>
        </p:txBody>
      </p:sp>
      <p:sp>
        <p:nvSpPr>
          <p:cNvPr id="92171" name="AutoShape 11"/>
          <p:cNvSpPr>
            <a:spLocks noChangeArrowheads="1"/>
          </p:cNvSpPr>
          <p:nvPr/>
        </p:nvSpPr>
        <p:spPr bwMode="auto">
          <a:xfrm>
            <a:off x="762000" y="3124200"/>
            <a:ext cx="1219200" cy="1066800"/>
          </a:xfrm>
          <a:prstGeom prst="can">
            <a:avLst>
              <a:gd name="adj" fmla="val 25000"/>
            </a:avLst>
          </a:prstGeom>
          <a:solidFill>
            <a:srgbClr val="DDDDD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solidFill>
                  <a:srgbClr val="000000"/>
                </a:solidFill>
                <a:latin typeface="Comic Sans MS" charset="0"/>
              </a:rPr>
              <a:t>CVS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>
                <a:solidFill>
                  <a:srgbClr val="000000"/>
                </a:solidFill>
                <a:latin typeface="Comic Sans MS" charset="0"/>
              </a:rPr>
              <a:t>repository</a:t>
            </a:r>
          </a:p>
        </p:txBody>
      </p:sp>
      <p:sp>
        <p:nvSpPr>
          <p:cNvPr id="92174" name="AutoShape 14"/>
          <p:cNvSpPr>
            <a:spLocks noChangeArrowheads="1"/>
          </p:cNvSpPr>
          <p:nvPr/>
        </p:nvSpPr>
        <p:spPr bwMode="auto">
          <a:xfrm>
            <a:off x="1447800" y="1371600"/>
            <a:ext cx="2438400" cy="838200"/>
          </a:xfrm>
          <a:prstGeom prst="wedgeRectCallout">
            <a:avLst>
              <a:gd name="adj1" fmla="val 181"/>
              <a:gd name="adj2" fmla="val 108050"/>
            </a:avLst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lIns="92075" tIns="46038" rIns="92075" bIns="46038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sz="1600" b="0">
                <a:solidFill>
                  <a:srgbClr val="000000"/>
                </a:solidFill>
                <a:latin typeface="Comic Sans MS" charset="0"/>
              </a:rPr>
              <a:t>What to build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sz="1600" b="0">
                <a:solidFill>
                  <a:srgbClr val="000000"/>
                </a:solidFill>
                <a:latin typeface="Comic Sans MS" charset="0"/>
              </a:rPr>
              <a:t>How to build 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FontTx/>
              <a:buChar char="•"/>
            </a:pPr>
            <a:r>
              <a:rPr lang="en-US" sz="1600" b="0">
                <a:solidFill>
                  <a:srgbClr val="000000"/>
                </a:solidFill>
                <a:latin typeface="Comic Sans MS" charset="0"/>
              </a:rPr>
              <a:t>Package dependencies</a:t>
            </a:r>
          </a:p>
        </p:txBody>
      </p:sp>
      <p:sp>
        <p:nvSpPr>
          <p:cNvPr id="92176" name="AutoShape 16"/>
          <p:cNvSpPr>
            <a:spLocks noChangeArrowheads="1"/>
          </p:cNvSpPr>
          <p:nvPr/>
        </p:nvSpPr>
        <p:spPr bwMode="auto">
          <a:xfrm>
            <a:off x="5715000" y="2590800"/>
            <a:ext cx="1676400" cy="914400"/>
          </a:xfrm>
          <a:prstGeom prst="foldedCorner">
            <a:avLst>
              <a:gd name="adj" fmla="val 12500"/>
            </a:avLst>
          </a:prstGeom>
          <a:solidFill>
            <a:srgbClr val="00FF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 dirty="0" err="1" smtClean="0">
                <a:solidFill>
                  <a:srgbClr val="000000"/>
                </a:solidFill>
                <a:latin typeface="Comic Sans MS" charset="0"/>
              </a:rPr>
              <a:t>makefiles</a:t>
            </a:r>
            <a:endParaRPr lang="en-US" sz="1600" b="0" dirty="0" smtClean="0">
              <a:solidFill>
                <a:srgbClr val="000000"/>
              </a:solidFill>
              <a:latin typeface="Comic Sans MS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 dirty="0" err="1">
                <a:solidFill>
                  <a:srgbClr val="000000"/>
                </a:solidFill>
                <a:latin typeface="Comic Sans MS" charset="0"/>
              </a:rPr>
              <a:t>DevStudio</a:t>
            </a:r>
            <a:r>
              <a:rPr lang="en-US" sz="1600" b="0" dirty="0">
                <a:solidFill>
                  <a:srgbClr val="000000"/>
                </a:solidFill>
                <a:latin typeface="Comic Sans MS" charset="0"/>
              </a:rPr>
              <a:t> files</a:t>
            </a:r>
          </a:p>
        </p:txBody>
      </p:sp>
      <p:sp>
        <p:nvSpPr>
          <p:cNvPr id="92178" name="Line 18"/>
          <p:cNvSpPr>
            <a:spLocks noChangeShapeType="1"/>
          </p:cNvSpPr>
          <p:nvPr/>
        </p:nvSpPr>
        <p:spPr bwMode="auto">
          <a:xfrm flipV="1">
            <a:off x="4953000" y="2051050"/>
            <a:ext cx="381000" cy="38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179" name="Oval 19"/>
          <p:cNvSpPr>
            <a:spLocks noChangeArrowheads="1"/>
          </p:cNvSpPr>
          <p:nvPr/>
        </p:nvSpPr>
        <p:spPr bwMode="auto">
          <a:xfrm>
            <a:off x="4724400" y="3733800"/>
            <a:ext cx="1524000" cy="1524000"/>
          </a:xfrm>
          <a:prstGeom prst="ellipse">
            <a:avLst/>
          </a:prstGeom>
          <a:solidFill>
            <a:srgbClr val="FFFFE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 dirty="0">
                <a:solidFill>
                  <a:srgbClr val="000000"/>
                </a:solidFill>
                <a:latin typeface="Comic Sans MS" charset="0"/>
              </a:rPr>
              <a:t>Building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 dirty="0">
                <a:solidFill>
                  <a:srgbClr val="000000"/>
                </a:solidFill>
                <a:latin typeface="Comic Sans MS" charset="0"/>
              </a:rPr>
              <a:t>tools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 dirty="0">
                <a:solidFill>
                  <a:srgbClr val="000000"/>
                </a:solidFill>
                <a:latin typeface="Comic Sans MS" charset="0"/>
              </a:rPr>
              <a:t>(compilers,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 dirty="0">
                <a:solidFill>
                  <a:srgbClr val="000000"/>
                </a:solidFill>
                <a:latin typeface="Comic Sans MS" charset="0"/>
              </a:rPr>
              <a:t>linkers,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600" b="0" dirty="0" err="1">
                <a:solidFill>
                  <a:srgbClr val="000000"/>
                </a:solidFill>
                <a:latin typeface="Comic Sans MS" charset="0"/>
              </a:rPr>
              <a:t>IDEs</a:t>
            </a:r>
            <a:r>
              <a:rPr lang="en-US" sz="1600" b="0" dirty="0">
                <a:solidFill>
                  <a:srgbClr val="000000"/>
                </a:solidFill>
                <a:latin typeface="Comic Sans MS" charset="0"/>
              </a:rPr>
              <a:t> )</a:t>
            </a:r>
          </a:p>
        </p:txBody>
      </p:sp>
      <p:sp>
        <p:nvSpPr>
          <p:cNvPr id="92182" name="AutoShape 22"/>
          <p:cNvSpPr>
            <a:spLocks noChangeArrowheads="1"/>
          </p:cNvSpPr>
          <p:nvPr/>
        </p:nvSpPr>
        <p:spPr bwMode="auto">
          <a:xfrm>
            <a:off x="5943600" y="5410200"/>
            <a:ext cx="1447800" cy="1219200"/>
          </a:xfrm>
          <a:prstGeom prst="can">
            <a:avLst>
              <a:gd name="adj" fmla="val 25000"/>
            </a:avLst>
          </a:prstGeom>
          <a:solidFill>
            <a:srgbClr val="DDDDDD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 dirty="0">
                <a:solidFill>
                  <a:srgbClr val="000000"/>
                </a:solidFill>
                <a:latin typeface="Comic Sans MS" charset="0"/>
              </a:rPr>
              <a:t>Libraries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 dirty="0">
                <a:solidFill>
                  <a:srgbClr val="000000"/>
                </a:solidFill>
                <a:latin typeface="Comic Sans MS" charset="0"/>
              </a:rPr>
              <a:t>&amp;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sz="1800" b="0" dirty="0">
                <a:solidFill>
                  <a:srgbClr val="000000"/>
                </a:solidFill>
                <a:latin typeface="Comic Sans MS" charset="0"/>
              </a:rPr>
              <a:t>Executables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5410200" y="1447800"/>
            <a:ext cx="457200" cy="1066800"/>
            <a:chOff x="4896" y="1008"/>
            <a:chExt cx="288" cy="672"/>
          </a:xfrm>
        </p:grpSpPr>
        <p:sp>
          <p:nvSpPr>
            <p:cNvPr id="92185" name="Oval 25"/>
            <p:cNvSpPr>
              <a:spLocks noChangeArrowheads="1"/>
            </p:cNvSpPr>
            <p:nvPr/>
          </p:nvSpPr>
          <p:spPr bwMode="auto">
            <a:xfrm>
              <a:off x="4944" y="1008"/>
              <a:ext cx="192" cy="19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86" name="Line 26"/>
            <p:cNvSpPr>
              <a:spLocks noChangeShapeType="1"/>
            </p:cNvSpPr>
            <p:nvPr/>
          </p:nvSpPr>
          <p:spPr bwMode="auto">
            <a:xfrm>
              <a:off x="5040" y="1200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87" name="Line 27"/>
            <p:cNvSpPr>
              <a:spLocks noChangeShapeType="1"/>
            </p:cNvSpPr>
            <p:nvPr/>
          </p:nvSpPr>
          <p:spPr bwMode="auto">
            <a:xfrm flipH="1">
              <a:off x="4944" y="1440"/>
              <a:ext cx="96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88" name="Line 28"/>
            <p:cNvSpPr>
              <a:spLocks noChangeShapeType="1"/>
            </p:cNvSpPr>
            <p:nvPr/>
          </p:nvSpPr>
          <p:spPr bwMode="auto">
            <a:xfrm>
              <a:off x="5040" y="1440"/>
              <a:ext cx="96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189" name="Line 29"/>
            <p:cNvSpPr>
              <a:spLocks noChangeShapeType="1"/>
            </p:cNvSpPr>
            <p:nvPr/>
          </p:nvSpPr>
          <p:spPr bwMode="auto">
            <a:xfrm flipH="1">
              <a:off x="4896" y="1296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lIns="92075" tIns="46038" rIns="92075" bIns="46038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31" name="Straight Arrow Connector 30"/>
          <p:cNvCxnSpPr>
            <a:stCxn id="92164" idx="6"/>
            <a:endCxn id="92176" idx="1"/>
          </p:cNvCxnSpPr>
          <p:nvPr/>
        </p:nvCxnSpPr>
        <p:spPr>
          <a:xfrm>
            <a:off x="5181600" y="3048000"/>
            <a:ext cx="5334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92165" idx="3"/>
            <a:endCxn id="92164" idx="2"/>
          </p:cNvCxnSpPr>
          <p:nvPr/>
        </p:nvCxnSpPr>
        <p:spPr>
          <a:xfrm>
            <a:off x="3810000" y="3048000"/>
            <a:ext cx="4572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92176" idx="2"/>
            <a:endCxn id="92179" idx="7"/>
          </p:cNvCxnSpPr>
          <p:nvPr/>
        </p:nvCxnSpPr>
        <p:spPr>
          <a:xfrm rot="5400000">
            <a:off x="6063316" y="3467100"/>
            <a:ext cx="451785" cy="527985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92179" idx="5"/>
            <a:endCxn id="92182" idx="1"/>
          </p:cNvCxnSpPr>
          <p:nvPr/>
        </p:nvCxnSpPr>
        <p:spPr>
          <a:xfrm rot="16200000" flipH="1">
            <a:off x="6158565" y="4901264"/>
            <a:ext cx="375585" cy="642285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92170" idx="3"/>
            <a:endCxn id="92179" idx="2"/>
          </p:cNvCxnSpPr>
          <p:nvPr/>
        </p:nvCxnSpPr>
        <p:spPr>
          <a:xfrm>
            <a:off x="3962400" y="4495800"/>
            <a:ext cx="7620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92171" idx="4"/>
            <a:endCxn id="92165" idx="1"/>
          </p:cNvCxnSpPr>
          <p:nvPr/>
        </p:nvCxnSpPr>
        <p:spPr>
          <a:xfrm flipV="1">
            <a:off x="1981200" y="3048000"/>
            <a:ext cx="457200" cy="6096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92171" idx="4"/>
            <a:endCxn id="92166" idx="1"/>
          </p:cNvCxnSpPr>
          <p:nvPr/>
        </p:nvCxnSpPr>
        <p:spPr>
          <a:xfrm>
            <a:off x="1981200" y="3657600"/>
            <a:ext cx="685800" cy="5334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Date Placeholder 9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98" name="Slide Number Placeholder 9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99" name="Footer Placeholder 9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CMT requirements file</a:t>
            </a:r>
            <a:endParaRPr lang="en-US" dirty="0"/>
          </a:p>
        </p:txBody>
      </p:sp>
      <p:pic>
        <p:nvPicPr>
          <p:cNvPr id="6" name="Picture 5" descr="Screen shot 2009-10-06 at 11.52.44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0200"/>
            <a:ext cx="7315200" cy="4240696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Slide1.png"/>
          <p:cNvPicPr>
            <a:picLocks noChangeAspect="1"/>
          </p:cNvPicPr>
          <p:nvPr/>
        </p:nvPicPr>
        <p:blipFill>
          <a:blip r:embed="rId2"/>
          <a:srcRect l="4167" t="17500" r="8333" b="4259"/>
          <a:stretch>
            <a:fillRect/>
          </a:stretch>
        </p:blipFill>
        <p:spPr bwMode="auto">
          <a:xfrm>
            <a:off x="3962400" y="2819400"/>
            <a:ext cx="5023984" cy="310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Managing and releasing many packages is complex</a:t>
            </a:r>
          </a:p>
          <a:p>
            <a:pPr lvl="1"/>
            <a:r>
              <a:rPr lang="en-US" sz="2000" dirty="0" smtClean="0"/>
              <a:t>Integrating and validating releases may take very long  </a:t>
            </a:r>
          </a:p>
          <a:p>
            <a:r>
              <a:rPr lang="en-US" sz="2400" dirty="0" smtClean="0"/>
              <a:t>Some experiments are grouping ‘packages’ into ‘projects’</a:t>
            </a:r>
          </a:p>
          <a:p>
            <a:r>
              <a:rPr lang="en-US" sz="2400" dirty="0" smtClean="0"/>
              <a:t>A ‘project’ is basic</a:t>
            </a:r>
            <a:br>
              <a:rPr lang="en-US" sz="2400" dirty="0" smtClean="0"/>
            </a:br>
            <a:r>
              <a:rPr lang="en-US" sz="2400" dirty="0" smtClean="0"/>
              <a:t>unit of release</a:t>
            </a:r>
          </a:p>
          <a:p>
            <a:r>
              <a:rPr lang="en-US" sz="2400" dirty="0" smtClean="0"/>
              <a:t>The same way </a:t>
            </a:r>
            <a:br>
              <a:rPr lang="en-US" sz="2400" dirty="0" smtClean="0"/>
            </a:br>
            <a:r>
              <a:rPr lang="en-US" sz="2400" dirty="0" smtClean="0"/>
              <a:t>packages facilitated</a:t>
            </a:r>
            <a:br>
              <a:rPr lang="en-US" sz="2400" dirty="0" smtClean="0"/>
            </a:br>
            <a:r>
              <a:rPr lang="en-US" sz="2400" dirty="0" smtClean="0"/>
              <a:t>concurrent </a:t>
            </a:r>
            <a:br>
              <a:rPr lang="en-US" sz="2400" dirty="0" smtClean="0"/>
            </a:br>
            <a:r>
              <a:rPr lang="en-US" sz="2400" dirty="0" smtClean="0"/>
              <a:t>development; projects</a:t>
            </a:r>
            <a:br>
              <a:rPr lang="en-US" sz="2400" dirty="0" smtClean="0"/>
            </a:br>
            <a:r>
              <a:rPr lang="en-US" sz="2400" dirty="0" smtClean="0"/>
              <a:t>facilitates concurrent </a:t>
            </a:r>
            <a:br>
              <a:rPr lang="en-US" sz="2400" dirty="0" smtClean="0"/>
            </a:br>
            <a:r>
              <a:rPr lang="en-US" sz="2400" dirty="0" smtClean="0"/>
              <a:t>integration and validation </a:t>
            </a:r>
            <a:br>
              <a:rPr lang="en-US" sz="2400" dirty="0" smtClean="0"/>
            </a:br>
            <a:endParaRPr lang="en-US" sz="2400" dirty="0" smtClean="0"/>
          </a:p>
          <a:p>
            <a:pPr lvl="1"/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Grouping Packages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FA9F-6E96-564C-986E-C458ED17715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15000" y="6096000"/>
            <a:ext cx="2972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ATLAS Project Structure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Large-scale software development requires more than just logical design issues</a:t>
            </a:r>
          </a:p>
          <a:p>
            <a:pPr lvl="1"/>
            <a:r>
              <a:rPr lang="en-US" sz="2000" dirty="0" smtClean="0"/>
              <a:t>Distribution of logical entities (classes, functions, etc.) on physical entities (files, directories, etc.)</a:t>
            </a:r>
          </a:p>
          <a:p>
            <a:pPr lvl="1"/>
            <a:r>
              <a:rPr lang="en-US" sz="2000" dirty="0" smtClean="0"/>
              <a:t>The physical design is the skeleton of the system</a:t>
            </a:r>
          </a:p>
          <a:p>
            <a:r>
              <a:rPr lang="en-US" sz="2400" dirty="0" smtClean="0"/>
              <a:t>The quality of physical design dictates from the cost of maintenance to </a:t>
            </a:r>
            <a:r>
              <a:rPr lang="en-US" sz="2400" dirty="0" smtClean="0">
                <a:solidFill>
                  <a:srgbClr val="FF0000"/>
                </a:solidFill>
              </a:rPr>
              <a:t>run-time performance </a:t>
            </a:r>
          </a:p>
          <a:p>
            <a:pPr lvl="1"/>
            <a:r>
              <a:rPr lang="en-US" sz="2000" dirty="0" smtClean="0"/>
              <a:t>Additional the potential for re-use</a:t>
            </a:r>
          </a:p>
          <a:p>
            <a:r>
              <a:rPr lang="en-US" sz="2400" dirty="0" smtClean="0"/>
              <a:t>Component</a:t>
            </a:r>
            <a:r>
              <a:rPr lang="en-US" sz="2400" baseline="30000" dirty="0" smtClean="0"/>
              <a:t>1</a:t>
            </a:r>
            <a:r>
              <a:rPr lang="en-US" sz="2400" dirty="0" smtClean="0"/>
              <a:t> is the fundamental unit of design</a:t>
            </a:r>
          </a:p>
          <a:p>
            <a:r>
              <a:rPr lang="en-US" sz="2400" dirty="0" smtClean="0"/>
              <a:t>The most important relationship is </a:t>
            </a:r>
            <a:r>
              <a:rPr lang="en-US" sz="2400" i="1" dirty="0" err="1" smtClean="0"/>
              <a:t>DependsOn</a:t>
            </a:r>
            <a:endParaRPr lang="en-US" sz="2400" i="1" dirty="0" smtClean="0"/>
          </a:p>
          <a:p>
            <a:r>
              <a:rPr lang="en-US" sz="2400" dirty="0" smtClean="0"/>
              <a:t>Logical design addresses </a:t>
            </a:r>
            <a:r>
              <a:rPr lang="en-US" sz="2400" dirty="0" smtClean="0">
                <a:solidFill>
                  <a:srgbClr val="FF0000"/>
                </a:solidFill>
              </a:rPr>
              <a:t>architectural issues</a:t>
            </a:r>
            <a:r>
              <a:rPr lang="en-US" sz="2400" dirty="0" smtClean="0"/>
              <a:t>; physical design addresses </a:t>
            </a:r>
            <a:r>
              <a:rPr lang="en-US" sz="2400" dirty="0" smtClean="0">
                <a:solidFill>
                  <a:srgbClr val="FF0000"/>
                </a:solidFill>
              </a:rPr>
              <a:t>organizational issues</a:t>
            </a:r>
            <a:r>
              <a:rPr lang="en-US" sz="2400" i="1" dirty="0" smtClean="0">
                <a:solidFill>
                  <a:srgbClr val="FF0000"/>
                </a:solidFill>
              </a:rPr>
              <a:t>   </a:t>
            </a:r>
            <a:endParaRPr lang="en-US" sz="2400" i="1" dirty="0" smtClean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Design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12/10/09</a:t>
            </a:r>
            <a:endParaRPr lang="en-US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Physical Design,  P. Mato/CERN</a:t>
            </a:r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0B11-E877-CB4F-89B8-C7EABF71181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62200" y="6096000"/>
            <a:ext cx="662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John </a:t>
            </a:r>
            <a:r>
              <a:rPr lang="en-US" sz="1600" dirty="0" err="1" smtClean="0"/>
              <a:t>Lakos</a:t>
            </a:r>
            <a:r>
              <a:rPr lang="en-US" sz="1600" dirty="0" smtClean="0"/>
              <a:t>, Large-Scale C++ Software design, Addison-Wesley, 1996</a:t>
            </a:r>
            <a:endParaRPr lang="en-US" sz="1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Experiments do not release individual packages</a:t>
            </a:r>
          </a:p>
          <a:p>
            <a:pPr lvl="1"/>
            <a:r>
              <a:rPr lang="en-US" sz="2000" dirty="0" smtClean="0"/>
              <a:t>Each individual package is ‘tagged’ by developer</a:t>
            </a:r>
          </a:p>
          <a:p>
            <a:r>
              <a:rPr lang="en-US" sz="2400" dirty="0" smtClean="0"/>
              <a:t>Experiments release complete ‘projects’</a:t>
            </a:r>
          </a:p>
          <a:p>
            <a:pPr lvl="1"/>
            <a:r>
              <a:rPr lang="en-US" sz="2000" dirty="0" smtClean="0"/>
              <a:t>The release candidate of a project is made of a collection of ‘tags’ for each package that constitutes the project</a:t>
            </a:r>
          </a:p>
          <a:p>
            <a:pPr lvl="1"/>
            <a:r>
              <a:rPr lang="en-US" sz="2000" dirty="0" smtClean="0"/>
              <a:t>Tag collector tools helping here</a:t>
            </a:r>
          </a:p>
          <a:p>
            <a:r>
              <a:rPr lang="en-US" sz="2400" dirty="0" smtClean="0"/>
              <a:t>Obviously the release order is opposite to the </a:t>
            </a:r>
            <a:r>
              <a:rPr lang="en-US" sz="2400" dirty="0" err="1" smtClean="0"/>
              <a:t>DependsOn</a:t>
            </a:r>
            <a:r>
              <a:rPr lang="en-US" sz="2400" dirty="0" smtClean="0"/>
              <a:t> relationship</a:t>
            </a:r>
          </a:p>
          <a:p>
            <a:pPr lvl="1"/>
            <a:r>
              <a:rPr lang="en-US" sz="2000" dirty="0" smtClean="0"/>
              <a:t>The version of the top-level project fixes the version of each dependent project and each package within the project</a:t>
            </a:r>
          </a:p>
          <a:p>
            <a:r>
              <a:rPr lang="en-US" sz="2400" dirty="0" smtClean="0"/>
              <a:t>Not all the software system needs to be released at once 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Release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6019800" y="1752600"/>
            <a:ext cx="1600200" cy="76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048000" y="2133600"/>
            <a:ext cx="1295400" cy="1295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3810000"/>
            <a:ext cx="7391400" cy="1066800"/>
          </a:xfrm>
        </p:spPr>
        <p:txBody>
          <a:bodyPr/>
          <a:lstStyle/>
          <a:p>
            <a:r>
              <a:rPr lang="en-US" sz="2400" dirty="0" smtClean="0"/>
              <a:t>Example: avoid cyclic dependencies among packages</a:t>
            </a:r>
          </a:p>
          <a:p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</a:t>
            </a:r>
            <a:r>
              <a:rPr lang="en-US" dirty="0" err="1" smtClean="0"/>
              <a:t>Levelization</a:t>
            </a:r>
            <a:r>
              <a:rPr lang="en-US" dirty="0" smtClean="0"/>
              <a:t> Techniques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143000" y="2133600"/>
            <a:ext cx="1295400" cy="1295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524000" y="2286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a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24000" y="28956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429000" y="28956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d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Straight Arrow Connector 10"/>
          <p:cNvCxnSpPr>
            <a:stCxn id="8" idx="2"/>
            <a:endCxn id="10" idx="1"/>
          </p:cNvCxnSpPr>
          <p:nvPr/>
        </p:nvCxnSpPr>
        <p:spPr>
          <a:xfrm rot="16200000" flipH="1">
            <a:off x="2400300" y="2057400"/>
            <a:ext cx="419100" cy="16383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9" idx="0"/>
          </p:cNvCxnSpPr>
          <p:nvPr/>
        </p:nvCxnSpPr>
        <p:spPr>
          <a:xfrm rot="5400000">
            <a:off x="1676400" y="2781300"/>
            <a:ext cx="2286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3429000" y="2286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c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1" name="Straight Arrow Connector 20"/>
          <p:cNvCxnSpPr>
            <a:stCxn id="20" idx="2"/>
            <a:endCxn id="10" idx="0"/>
          </p:cNvCxnSpPr>
          <p:nvPr/>
        </p:nvCxnSpPr>
        <p:spPr>
          <a:xfrm rot="5400000">
            <a:off x="3581400" y="2781300"/>
            <a:ext cx="2286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2"/>
            <a:endCxn id="9" idx="3"/>
          </p:cNvCxnSpPr>
          <p:nvPr/>
        </p:nvCxnSpPr>
        <p:spPr>
          <a:xfrm rot="5400000">
            <a:off x="2667000" y="2057400"/>
            <a:ext cx="419100" cy="16383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438400" y="2590800"/>
            <a:ext cx="6096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>
            <a:off x="2438400" y="3124200"/>
            <a:ext cx="6096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7010400" y="2895600"/>
            <a:ext cx="1066800" cy="76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715000" y="2895600"/>
            <a:ext cx="1066800" cy="76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248400" y="1905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a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943600" y="3048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315200" y="3048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d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9" name="Straight Arrow Connector 38"/>
          <p:cNvCxnSpPr>
            <a:stCxn id="36" idx="2"/>
            <a:endCxn id="38" idx="1"/>
          </p:cNvCxnSpPr>
          <p:nvPr/>
        </p:nvCxnSpPr>
        <p:spPr>
          <a:xfrm rot="16200000" flipH="1">
            <a:off x="6438900" y="2362200"/>
            <a:ext cx="952500" cy="8001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6" idx="2"/>
            <a:endCxn id="37" idx="0"/>
          </p:cNvCxnSpPr>
          <p:nvPr/>
        </p:nvCxnSpPr>
        <p:spPr>
          <a:xfrm rot="5400000">
            <a:off x="5981700" y="2514600"/>
            <a:ext cx="762000" cy="3048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858000" y="1905000"/>
            <a:ext cx="533400" cy="381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c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42" name="Straight Arrow Connector 41"/>
          <p:cNvCxnSpPr>
            <a:stCxn id="41" idx="2"/>
            <a:endCxn id="38" idx="0"/>
          </p:cNvCxnSpPr>
          <p:nvPr/>
        </p:nvCxnSpPr>
        <p:spPr>
          <a:xfrm rot="16200000" flipH="1">
            <a:off x="6972300" y="2438400"/>
            <a:ext cx="762000" cy="4572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41" idx="2"/>
            <a:endCxn id="37" idx="3"/>
          </p:cNvCxnSpPr>
          <p:nvPr/>
        </p:nvCxnSpPr>
        <p:spPr>
          <a:xfrm rot="5400000">
            <a:off x="6324600" y="2438400"/>
            <a:ext cx="952500" cy="647700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6363494" y="2704306"/>
            <a:ext cx="3810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6973094" y="2704306"/>
            <a:ext cx="381000" cy="15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Ignominy (L. </a:t>
            </a:r>
            <a:r>
              <a:rPr lang="en-US" dirty="0" err="1" smtClean="0"/>
              <a:t>Tuura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to Check Dependencies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2057400"/>
            <a:ext cx="6146800" cy="4255477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Ignominy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295400"/>
            <a:ext cx="7239000" cy="5011615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When adding a new component to a package, both the logical and physical characteristics of the component should be considered</a:t>
            </a:r>
            <a:endParaRPr lang="en-US" sz="2000" dirty="0" smtClean="0"/>
          </a:p>
          <a:p>
            <a:r>
              <a:rPr lang="en-US" sz="2400" dirty="0" smtClean="0"/>
              <a:t>Minimizing the number and size of exported header files enhances usability</a:t>
            </a:r>
          </a:p>
          <a:p>
            <a:r>
              <a:rPr lang="en-US" sz="2400" dirty="0" smtClean="0"/>
              <a:t>A [binary compatible] patch must not affect the internal layout of any existing object (i.e. no change in any header file)</a:t>
            </a:r>
          </a:p>
          <a:p>
            <a:pPr>
              <a:buNone/>
            </a:pPr>
            <a:r>
              <a:rPr lang="en-US" sz="2400" dirty="0" smtClean="0">
                <a:sym typeface="Wingdings"/>
              </a:rPr>
              <a:t>		</a:t>
            </a:r>
            <a:r>
              <a:rPr lang="en-US" sz="2400" dirty="0" err="1" smtClean="0">
                <a:sym typeface="Wingdings"/>
              </a:rPr>
              <a:t></a:t>
            </a:r>
            <a:r>
              <a:rPr lang="en-US" sz="2400" dirty="0" smtClean="0">
                <a:sym typeface="Wingdings"/>
              </a:rPr>
              <a:t> Physical design is 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Principles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 large software system is organized as </a:t>
            </a:r>
            <a:r>
              <a:rPr lang="en-US" sz="2400" dirty="0" smtClean="0">
                <a:sym typeface="Wingdings"/>
              </a:rPr>
              <a:t>Classes </a:t>
            </a:r>
            <a:r>
              <a:rPr lang="en-US" sz="2400" dirty="0" err="1" smtClean="0">
                <a:sym typeface="Wingdings"/>
              </a:rPr>
              <a:t>Components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err="1" smtClean="0">
                <a:sym typeface="Wingdings"/>
              </a:rPr>
              <a:t></a:t>
            </a:r>
            <a:r>
              <a:rPr lang="en-US" sz="2400" dirty="0" smtClean="0">
                <a:sym typeface="Wingdings"/>
              </a:rPr>
              <a:t> Packages </a:t>
            </a:r>
            <a:r>
              <a:rPr lang="en-US" sz="2400" dirty="0" err="1" smtClean="0">
                <a:sym typeface="Wingdings"/>
              </a:rPr>
              <a:t></a:t>
            </a:r>
            <a:r>
              <a:rPr lang="en-US" sz="2400" dirty="0" smtClean="0">
                <a:sym typeface="Wingdings"/>
              </a:rPr>
              <a:t> Projects</a:t>
            </a:r>
          </a:p>
          <a:p>
            <a:pPr lvl="1"/>
            <a:r>
              <a:rPr lang="en-US" sz="2000" dirty="0" smtClean="0">
                <a:sym typeface="Wingdings"/>
              </a:rPr>
              <a:t>Keep complexity under control</a:t>
            </a:r>
          </a:p>
          <a:p>
            <a:pPr lvl="1"/>
            <a:r>
              <a:rPr lang="en-US" sz="2000" dirty="0" smtClean="0">
                <a:sym typeface="Wingdings"/>
              </a:rPr>
              <a:t>Facilitating concurrent development</a:t>
            </a:r>
            <a:endParaRPr lang="en-US" sz="2000" dirty="0" smtClean="0"/>
          </a:p>
          <a:p>
            <a:r>
              <a:rPr lang="en-US" sz="2400" dirty="0" smtClean="0"/>
              <a:t>Physical dependencies limits strongly the performance and overall quality of the system</a:t>
            </a:r>
          </a:p>
          <a:p>
            <a:pPr lvl="1"/>
            <a:r>
              <a:rPr lang="en-US" sz="2000" dirty="0" smtClean="0"/>
              <a:t>Flexibility, ease of maintenance, reuse of components or parts</a:t>
            </a:r>
          </a:p>
          <a:p>
            <a:r>
              <a:rPr lang="en-US" sz="2400" dirty="0" smtClean="0"/>
              <a:t>T</a:t>
            </a:r>
            <a:r>
              <a:rPr lang="en-US" sz="2400" dirty="0" smtClean="0"/>
              <a:t>ools to monitor and optimize dependencies are essential</a:t>
            </a:r>
          </a:p>
          <a:p>
            <a:r>
              <a:rPr lang="en-US" sz="2400" dirty="0" smtClean="0"/>
              <a:t>The software architect is also responsible for the physical design  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FA9F-6E96-564C-986E-C458ED17715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="1" dirty="0" smtClean="0"/>
              <a:t>John </a:t>
            </a:r>
            <a:r>
              <a:rPr lang="en-US" sz="2000" b="1" dirty="0" err="1" smtClean="0"/>
              <a:t>Lakos</a:t>
            </a:r>
            <a:r>
              <a:rPr lang="en-US" sz="2000" b="1" dirty="0" smtClean="0"/>
              <a:t>, Large-Scale C++ </a:t>
            </a:r>
            <a:r>
              <a:rPr lang="en-US" sz="2000" b="1" dirty="0" err="1" smtClean="0"/>
              <a:t>Softare</a:t>
            </a:r>
            <a:r>
              <a:rPr lang="en-US" sz="2000" b="1" dirty="0" smtClean="0"/>
              <a:t> Design, Addison-Wesley, 1996 </a:t>
            </a:r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4876800" y="2590800"/>
            <a:ext cx="3657600" cy="304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5" name="Rectangle 24"/>
          <p:cNvSpPr/>
          <p:nvPr/>
        </p:nvSpPr>
        <p:spPr>
          <a:xfrm>
            <a:off x="609600" y="2590800"/>
            <a:ext cx="3657600" cy="304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Arial"/>
              <a:cs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vs. Physical 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7239000" y="3429000"/>
            <a:ext cx="1066800" cy="1600200"/>
          </a:xfrm>
          <a:prstGeom prst="foldedCorner">
            <a:avLst>
              <a:gd name="adj" fmla="val 24218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 err="1" smtClean="0"/>
              <a:t>Graph.cxx</a:t>
            </a:r>
            <a:endParaRPr lang="en-US" sz="1600" dirty="0"/>
          </a:p>
        </p:txBody>
      </p:sp>
      <p:cxnSp>
        <p:nvCxnSpPr>
          <p:cNvPr id="13" name="Straight Arrow Connector 12"/>
          <p:cNvCxnSpPr>
            <a:stCxn id="7" idx="1"/>
            <a:endCxn id="48" idx="3"/>
          </p:cNvCxnSpPr>
          <p:nvPr/>
        </p:nvCxnSpPr>
        <p:spPr>
          <a:xfrm rot="10800000">
            <a:off x="6172200" y="4229100"/>
            <a:ext cx="1066800" cy="158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914400" y="28194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EdgeIter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 rot="10800000">
            <a:off x="1447799" y="3505200"/>
            <a:ext cx="45719" cy="144780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Oval 9"/>
          <p:cNvSpPr>
            <a:spLocks noChangeArrowheads="1"/>
          </p:cNvSpPr>
          <p:nvPr/>
        </p:nvSpPr>
        <p:spPr bwMode="auto">
          <a:xfrm rot="10800000" flipV="1">
            <a:off x="1371600" y="3352800"/>
            <a:ext cx="152400" cy="152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vert="eaVert">
            <a:prstTxWarp prst="textNoShape">
              <a:avLst/>
            </a:prstTxWarp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-25000" noProof="0">
              <a:ln>
                <a:noFill/>
              </a:ln>
              <a:solidFill>
                <a:srgbClr val="F8F8D3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14400" y="48768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Node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667000" y="28194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Arial"/>
                <a:cs typeface="Arial"/>
              </a:rPr>
              <a:t>NodeIter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752600" y="38862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Graph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667000" y="4876800"/>
            <a:ext cx="1371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Arial"/>
                <a:cs typeface="Arial"/>
              </a:rPr>
              <a:t>Edge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6" name="Oval 9"/>
          <p:cNvSpPr>
            <a:spLocks noChangeArrowheads="1"/>
          </p:cNvSpPr>
          <p:nvPr/>
        </p:nvSpPr>
        <p:spPr bwMode="auto">
          <a:xfrm rot="10800000" flipV="1">
            <a:off x="1676400" y="3352800"/>
            <a:ext cx="152400" cy="152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vert="eaVert">
            <a:prstTxWarp prst="textNoShape">
              <a:avLst/>
            </a:prstTxWarp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-25000" noProof="0">
              <a:ln>
                <a:noFill/>
              </a:ln>
              <a:solidFill>
                <a:srgbClr val="F8F8D3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7" name="Line 8"/>
          <p:cNvSpPr>
            <a:spLocks noChangeShapeType="1"/>
          </p:cNvSpPr>
          <p:nvPr/>
        </p:nvSpPr>
        <p:spPr bwMode="auto">
          <a:xfrm rot="10800000">
            <a:off x="1828799" y="3505200"/>
            <a:ext cx="380999" cy="38100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8" name="Oval 9"/>
          <p:cNvSpPr>
            <a:spLocks noChangeArrowheads="1"/>
          </p:cNvSpPr>
          <p:nvPr/>
        </p:nvSpPr>
        <p:spPr bwMode="auto">
          <a:xfrm rot="10800000" flipV="1">
            <a:off x="3124200" y="3352800"/>
            <a:ext cx="152400" cy="152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vert="eaVert">
            <a:prstTxWarp prst="textNoShape">
              <a:avLst/>
            </a:prstTxWarp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-25000" noProof="0">
              <a:ln>
                <a:noFill/>
              </a:ln>
              <a:solidFill>
                <a:srgbClr val="F8F8D3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9" name="Line 8"/>
          <p:cNvSpPr>
            <a:spLocks noChangeShapeType="1"/>
          </p:cNvSpPr>
          <p:nvPr/>
        </p:nvSpPr>
        <p:spPr bwMode="auto">
          <a:xfrm rot="10800000" flipH="1">
            <a:off x="2743199" y="3505200"/>
            <a:ext cx="381001" cy="38100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0" name="Line 8"/>
          <p:cNvSpPr>
            <a:spLocks noChangeShapeType="1"/>
          </p:cNvSpPr>
          <p:nvPr/>
        </p:nvSpPr>
        <p:spPr bwMode="auto">
          <a:xfrm rot="10800000">
            <a:off x="3505199" y="3505200"/>
            <a:ext cx="76200" cy="137160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1" name="Oval 9"/>
          <p:cNvSpPr>
            <a:spLocks noChangeArrowheads="1"/>
          </p:cNvSpPr>
          <p:nvPr/>
        </p:nvSpPr>
        <p:spPr bwMode="auto">
          <a:xfrm rot="10800000" flipV="1">
            <a:off x="3429001" y="3352800"/>
            <a:ext cx="152400" cy="152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vert="eaVert">
            <a:prstTxWarp prst="textNoShape">
              <a:avLst/>
            </a:prstTxWarp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-25000" noProof="0">
              <a:ln>
                <a:noFill/>
              </a:ln>
              <a:solidFill>
                <a:srgbClr val="F8F8D3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2" name="Oval 9"/>
          <p:cNvSpPr>
            <a:spLocks noChangeArrowheads="1"/>
          </p:cNvSpPr>
          <p:nvPr/>
        </p:nvSpPr>
        <p:spPr bwMode="auto">
          <a:xfrm rot="10800000" flipV="1">
            <a:off x="2133601" y="4419600"/>
            <a:ext cx="152400" cy="152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vert="eaVert">
            <a:prstTxWarp prst="textNoShape">
              <a:avLst/>
            </a:prstTxWarp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-25000" noProof="0">
              <a:ln>
                <a:noFill/>
              </a:ln>
              <a:solidFill>
                <a:srgbClr val="F8F8D3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3" name="Line 8"/>
          <p:cNvSpPr>
            <a:spLocks noChangeShapeType="1"/>
          </p:cNvSpPr>
          <p:nvPr/>
        </p:nvSpPr>
        <p:spPr bwMode="auto">
          <a:xfrm rot="10800000" flipH="1">
            <a:off x="1828799" y="4572000"/>
            <a:ext cx="304799" cy="30480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4" name="Oval 9"/>
          <p:cNvSpPr>
            <a:spLocks noChangeArrowheads="1"/>
          </p:cNvSpPr>
          <p:nvPr/>
        </p:nvSpPr>
        <p:spPr bwMode="auto">
          <a:xfrm rot="10800000" flipV="1">
            <a:off x="2590800" y="4419600"/>
            <a:ext cx="152400" cy="1524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vert="eaVert">
            <a:prstTxWarp prst="textNoShape">
              <a:avLst/>
            </a:prstTxWarp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-25000" noProof="0">
              <a:ln>
                <a:noFill/>
              </a:ln>
              <a:solidFill>
                <a:srgbClr val="F8F8D3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5" name="Line 8"/>
          <p:cNvSpPr>
            <a:spLocks noChangeShapeType="1"/>
          </p:cNvSpPr>
          <p:nvPr/>
        </p:nvSpPr>
        <p:spPr bwMode="auto">
          <a:xfrm rot="10800000">
            <a:off x="2743199" y="4572000"/>
            <a:ext cx="304800" cy="30480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8" name="AutoShape 9"/>
          <p:cNvSpPr>
            <a:spLocks noChangeArrowheads="1"/>
          </p:cNvSpPr>
          <p:nvPr/>
        </p:nvSpPr>
        <p:spPr bwMode="auto">
          <a:xfrm>
            <a:off x="5105400" y="3429000"/>
            <a:ext cx="1066800" cy="1600200"/>
          </a:xfrm>
          <a:prstGeom prst="foldedCorner">
            <a:avLst>
              <a:gd name="adj" fmla="val 24218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 err="1" smtClean="0"/>
              <a:t>Graph.h</a:t>
            </a:r>
            <a:endParaRPr lang="en-US" sz="1600" dirty="0"/>
          </a:p>
        </p:txBody>
      </p:sp>
      <p:sp>
        <p:nvSpPr>
          <p:cNvPr id="56" name="TextBox 55"/>
          <p:cNvSpPr txBox="1"/>
          <p:nvPr/>
        </p:nvSpPr>
        <p:spPr>
          <a:xfrm>
            <a:off x="6248400" y="3810000"/>
            <a:ext cx="937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includes</a:t>
            </a:r>
            <a:endParaRPr lang="en-US" sz="1600" dirty="0"/>
          </a:p>
        </p:txBody>
      </p:sp>
      <p:sp>
        <p:nvSpPr>
          <p:cNvPr id="57" name="TextBox 56"/>
          <p:cNvSpPr txBox="1"/>
          <p:nvPr/>
        </p:nvSpPr>
        <p:spPr>
          <a:xfrm>
            <a:off x="5721650" y="1887917"/>
            <a:ext cx="17876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Physical View</a:t>
            </a:r>
            <a:endParaRPr lang="en-US" sz="2000" dirty="0"/>
          </a:p>
        </p:txBody>
      </p:sp>
      <p:sp>
        <p:nvSpPr>
          <p:cNvPr id="58" name="TextBox 57"/>
          <p:cNvSpPr txBox="1"/>
          <p:nvPr/>
        </p:nvSpPr>
        <p:spPr>
          <a:xfrm>
            <a:off x="1600200" y="1905000"/>
            <a:ext cx="16337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Logical View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Logical design emphasizes interaction of classes and functions in single seamless space</a:t>
            </a:r>
          </a:p>
          <a:p>
            <a:pPr lvl="1"/>
            <a:r>
              <a:rPr lang="en-US" sz="2000" dirty="0" smtClean="0"/>
              <a:t>It can be viewed as a ‘sea’ of classes and functions</a:t>
            </a:r>
          </a:p>
          <a:p>
            <a:pPr lvl="1"/>
            <a:r>
              <a:rPr lang="en-US" sz="2000" dirty="0" smtClean="0"/>
              <a:t>It does not take into account physical entities such as files and libraries</a:t>
            </a:r>
          </a:p>
          <a:p>
            <a:r>
              <a:rPr lang="en-US" sz="2400" dirty="0" smtClean="0"/>
              <a:t>A Component would embody a subset of logical design that makes sense to exists as an independent and cohesive unit</a:t>
            </a:r>
          </a:p>
          <a:p>
            <a:r>
              <a:rPr lang="en-US" sz="2400" dirty="0" smtClean="0"/>
              <a:t>Typically a Component would consists of a single header file (.</a:t>
            </a:r>
            <a:r>
              <a:rPr lang="en-US" sz="2400" dirty="0" err="1" smtClean="0"/>
              <a:t>h</a:t>
            </a:r>
            <a:r>
              <a:rPr lang="en-US" sz="2400" dirty="0" smtClean="0"/>
              <a:t>) and  implementation files (.</a:t>
            </a:r>
            <a:r>
              <a:rPr lang="en-US" sz="2400" dirty="0" err="1" smtClean="0"/>
              <a:t>cxx</a:t>
            </a:r>
            <a:r>
              <a:rPr lang="en-US" sz="2400" dirty="0" smtClean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Typically in HEP we put each C++ class in a different file (naming convention &amp; convenience)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 err="1" smtClean="0"/>
              <a:t>Lakos’s</a:t>
            </a:r>
            <a:r>
              <a:rPr lang="en-US" sz="2000" dirty="0" smtClean="0"/>
              <a:t> Component concept does not fit completely.</a:t>
            </a:r>
          </a:p>
          <a:p>
            <a:r>
              <a:rPr lang="en-US" sz="2400" dirty="0" smtClean="0"/>
              <a:t>A Package </a:t>
            </a:r>
            <a:r>
              <a:rPr lang="en-US" sz="2400" dirty="0" smtClean="0"/>
              <a:t>i</a:t>
            </a:r>
            <a:r>
              <a:rPr lang="en-US" sz="2400" dirty="0" smtClean="0"/>
              <a:t>s a collection of components organized as a physically cohesive unit </a:t>
            </a:r>
          </a:p>
          <a:p>
            <a:r>
              <a:rPr lang="en-US" sz="2400" dirty="0" smtClean="0"/>
              <a:t>A Package is therefore a collection of Classes and functions that implements some functionality</a:t>
            </a:r>
          </a:p>
          <a:p>
            <a:pPr lvl="1"/>
            <a:r>
              <a:rPr lang="en-US" sz="2000" dirty="0" smtClean="0"/>
              <a:t>Physically a Package is a collection of header files and implementation files organized in some directory structure </a:t>
            </a:r>
          </a:p>
          <a:p>
            <a:r>
              <a:rPr lang="en-US" sz="2400" dirty="0" smtClean="0"/>
              <a:t>Package is the basic unit in the HEP software development process  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Packages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FA9F-6E96-564C-986E-C458ED17715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How do you create software?</a:t>
            </a:r>
          </a:p>
          <a:p>
            <a:pPr lvl="1"/>
            <a:r>
              <a:rPr lang="en-US" sz="2400" dirty="0" smtClean="0"/>
              <a:t>Lots of parts: </a:t>
            </a:r>
            <a:r>
              <a:rPr lang="en-US" sz="2400" dirty="0" smtClean="0"/>
              <a:t>w</a:t>
            </a:r>
            <a:r>
              <a:rPr lang="en-US" sz="2400" dirty="0" smtClean="0"/>
              <a:t>riting, documenting, testing, sharing, fixing,…</a:t>
            </a:r>
          </a:p>
          <a:p>
            <a:pPr lvl="1"/>
            <a:r>
              <a:rPr lang="en-US" sz="2400" dirty="0" smtClean="0"/>
              <a:t>Usually done by lots of people</a:t>
            </a:r>
          </a:p>
          <a:p>
            <a:r>
              <a:rPr lang="en-US" sz="2800" dirty="0" smtClean="0"/>
              <a:t>The ‘Process’ is just a big word on how we do this</a:t>
            </a:r>
          </a:p>
          <a:p>
            <a:pPr lvl="1"/>
            <a:r>
              <a:rPr lang="en-US" sz="2400" dirty="0" smtClean="0"/>
              <a:t>It exists whether you talk about it or not</a:t>
            </a:r>
          </a:p>
          <a:p>
            <a:r>
              <a:rPr lang="en-US" sz="2800" dirty="0" smtClean="0"/>
              <a:t>Every software production unit (e.g. HEP experiment) follows a process</a:t>
            </a:r>
          </a:p>
          <a:p>
            <a:pPr lvl="1"/>
            <a:r>
              <a:rPr lang="en-US" sz="2400" dirty="0" smtClean="0"/>
              <a:t>Sometimes undocumented</a:t>
            </a:r>
          </a:p>
          <a:p>
            <a:pPr lvl="1"/>
            <a:r>
              <a:rPr lang="en-US" sz="2400" dirty="0" smtClean="0"/>
              <a:t>Tools to support the process  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  <a:r>
              <a:rPr lang="en-US" dirty="0" smtClean="0"/>
              <a:t>D</a:t>
            </a:r>
            <a:r>
              <a:rPr lang="en-US" dirty="0" smtClean="0"/>
              <a:t>evelopment Process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convenience a Package is developed by one or few developers</a:t>
            </a:r>
          </a:p>
          <a:p>
            <a:pPr lvl="1"/>
            <a:r>
              <a:rPr lang="en-US" sz="2000" dirty="0" smtClean="0"/>
              <a:t>Concurrent development is essential for large projects </a:t>
            </a:r>
          </a:p>
          <a:p>
            <a:r>
              <a:rPr lang="en-US" sz="2400" dirty="0" smtClean="0"/>
              <a:t>It is the basic development unit (at least in the HEP communities)</a:t>
            </a:r>
          </a:p>
          <a:p>
            <a:pPr lvl="1"/>
            <a:r>
              <a:rPr lang="en-US" sz="2000" dirty="0" smtClean="0"/>
              <a:t>It can checked-out and versioned (tagged)</a:t>
            </a:r>
          </a:p>
          <a:p>
            <a:pPr lvl="1"/>
            <a:r>
              <a:rPr lang="en-US" sz="2000" dirty="0" smtClean="0"/>
              <a:t>It can be tested</a:t>
            </a:r>
          </a:p>
          <a:p>
            <a:pPr lvl="1"/>
            <a:r>
              <a:rPr lang="en-US" sz="2000" dirty="0" smtClean="0"/>
              <a:t>It can be documented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Example: ATLAS has ~3000 packages written mainly in C++ and Python (also Fortran, Java, PERL, SQL) 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Package as Development Unit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DFA9F-6E96-564C-986E-C458ED17715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Code repositories and versioning systems</a:t>
            </a:r>
          </a:p>
          <a:p>
            <a:pPr lvl="1"/>
            <a:r>
              <a:rPr lang="en-US" sz="1800" dirty="0" smtClean="0"/>
              <a:t>CVS, </a:t>
            </a:r>
            <a:r>
              <a:rPr lang="en-US" sz="1800" dirty="0" err="1" smtClean="0"/>
              <a:t>SubVersion</a:t>
            </a:r>
            <a:endParaRPr lang="en-US" sz="1800" dirty="0" smtClean="0"/>
          </a:p>
          <a:p>
            <a:r>
              <a:rPr lang="en-US" sz="2000" dirty="0" smtClean="0"/>
              <a:t>Management of versions</a:t>
            </a:r>
          </a:p>
          <a:p>
            <a:pPr lvl="1"/>
            <a:r>
              <a:rPr lang="en-US" sz="1800" dirty="0" err="1" smtClean="0"/>
              <a:t>TagCollectors</a:t>
            </a:r>
            <a:endParaRPr lang="en-US" sz="1800" dirty="0" smtClean="0"/>
          </a:p>
          <a:p>
            <a:r>
              <a:rPr lang="en-US" sz="2000" dirty="0" smtClean="0"/>
              <a:t>Build and configuration tools</a:t>
            </a:r>
          </a:p>
          <a:p>
            <a:pPr lvl="1"/>
            <a:r>
              <a:rPr lang="en-US" sz="1800" dirty="0" smtClean="0"/>
              <a:t>Make, CMT, SCRAM</a:t>
            </a:r>
          </a:p>
          <a:p>
            <a:r>
              <a:rPr lang="en-US" sz="2000" dirty="0" smtClean="0"/>
              <a:t>Nightly build systems</a:t>
            </a:r>
          </a:p>
          <a:p>
            <a:r>
              <a:rPr lang="en-US" sz="2000" dirty="0" smtClean="0"/>
              <a:t>Test frameworks</a:t>
            </a:r>
          </a:p>
          <a:p>
            <a:pPr lvl="1"/>
            <a:r>
              <a:rPr lang="en-US" sz="1800" dirty="0" err="1" smtClean="0"/>
              <a:t>CppUnit</a:t>
            </a:r>
            <a:r>
              <a:rPr lang="en-US" sz="1800" dirty="0" smtClean="0"/>
              <a:t>, </a:t>
            </a:r>
            <a:r>
              <a:rPr lang="en-US" sz="1800" dirty="0" err="1" smtClean="0"/>
              <a:t>Q</a:t>
            </a:r>
            <a:r>
              <a:rPr lang="en-US" sz="1800" dirty="0" err="1" smtClean="0"/>
              <a:t>MTest</a:t>
            </a:r>
            <a:endParaRPr lang="en-US" sz="1800" dirty="0" smtClean="0"/>
          </a:p>
          <a:p>
            <a:r>
              <a:rPr lang="en-US" sz="2000" dirty="0" smtClean="0"/>
              <a:t>Documentation</a:t>
            </a:r>
          </a:p>
          <a:p>
            <a:pPr lvl="1"/>
            <a:r>
              <a:rPr lang="en-US" sz="1800" dirty="0" err="1" smtClean="0"/>
              <a:t>Doxygen</a:t>
            </a:r>
            <a:r>
              <a:rPr lang="en-US" sz="1800" dirty="0" smtClean="0"/>
              <a:t>, </a:t>
            </a:r>
            <a:r>
              <a:rPr lang="en-US" sz="1800" dirty="0" err="1" smtClean="0"/>
              <a:t>lxr</a:t>
            </a:r>
            <a:r>
              <a:rPr lang="en-US" sz="1800" dirty="0" smtClean="0"/>
              <a:t>, </a:t>
            </a:r>
            <a:r>
              <a:rPr lang="en-US" sz="1800" dirty="0" err="1" smtClean="0"/>
              <a:t>OpenGrog</a:t>
            </a:r>
            <a:r>
              <a:rPr lang="en-US" sz="1800" dirty="0" smtClean="0"/>
              <a:t>, …</a:t>
            </a:r>
          </a:p>
          <a:p>
            <a:r>
              <a:rPr lang="en-US" sz="2000" dirty="0" smtClean="0"/>
              <a:t>Distribution</a:t>
            </a:r>
          </a:p>
          <a:p>
            <a:pPr lvl="1"/>
            <a:r>
              <a:rPr lang="en-US" sz="1800" dirty="0" err="1" smtClean="0"/>
              <a:t>Pacman</a:t>
            </a:r>
            <a:r>
              <a:rPr lang="en-US" sz="1800" dirty="0" smtClean="0"/>
              <a:t>, APT, .. 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to support the ‘Process’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12/10/09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Software Physical Design,  P. Mato/CERN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DFA9F-6E96-564C-986E-C458ED17715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sz="1800" dirty="0" err="1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12387</TotalTime>
  <Words>3272</Words>
  <Application>Microsoft Office PowerPoint</Application>
  <PresentationFormat>On-screen Show (4:3)</PresentationFormat>
  <Paragraphs>488</Paragraphs>
  <Slides>36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Concourse</vt:lpstr>
      <vt:lpstr>Software Physical Design  </vt:lpstr>
      <vt:lpstr>Outline</vt:lpstr>
      <vt:lpstr>Physical Design Concepts</vt:lpstr>
      <vt:lpstr>Logical vs. Physical View</vt:lpstr>
      <vt:lpstr>Components</vt:lpstr>
      <vt:lpstr>Packages</vt:lpstr>
      <vt:lpstr>Software Development Process</vt:lpstr>
      <vt:lpstr>Package as Development Unit</vt:lpstr>
      <vt:lpstr>Tools to support the ‘Process’</vt:lpstr>
      <vt:lpstr>Physical Elements </vt:lpstr>
      <vt:lpstr>Public Interface of a Package</vt:lpstr>
      <vt:lpstr>Major Design Rules</vt:lpstr>
      <vt:lpstr>Typical Package Structure</vt:lpstr>
      <vt:lpstr>Package Products</vt:lpstr>
      <vt:lpstr>Package Dependencies</vt:lpstr>
      <vt:lpstr>Package Dependencies (2)</vt:lpstr>
      <vt:lpstr>Packages Dependencies (3) </vt:lpstr>
      <vt:lpstr>Compile-time dependencies</vt:lpstr>
      <vt:lpstr>Link(Load)–time dependencies </vt:lpstr>
      <vt:lpstr>Compile and Link Times</vt:lpstr>
      <vt:lpstr>Realistic Example</vt:lpstr>
      <vt:lpstr>Understanding Dependencies</vt:lpstr>
      <vt:lpstr>Run-time dependencies</vt:lpstr>
      <vt:lpstr>Plugins</vt:lpstr>
      <vt:lpstr>Configuration Tools</vt:lpstr>
      <vt:lpstr>CMT</vt:lpstr>
      <vt:lpstr>Using CMT</vt:lpstr>
      <vt:lpstr>CMT requirements file</vt:lpstr>
      <vt:lpstr>Grouping Packages</vt:lpstr>
      <vt:lpstr>Software Release</vt:lpstr>
      <vt:lpstr>Package Levelization Techniques</vt:lpstr>
      <vt:lpstr>Tools to Check Dependencies</vt:lpstr>
      <vt:lpstr>Ignominy</vt:lpstr>
      <vt:lpstr>More Principles</vt:lpstr>
      <vt:lpstr>Summary</vt:lpstr>
      <vt:lpstr>References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Pere Mato</dc:creator>
  <cp:lastModifiedBy>Pere Mato</cp:lastModifiedBy>
  <cp:revision>412</cp:revision>
  <cp:lastPrinted>2008-04-12T08:06:20Z</cp:lastPrinted>
  <dcterms:created xsi:type="dcterms:W3CDTF">2009-10-05T13:55:00Z</dcterms:created>
  <dcterms:modified xsi:type="dcterms:W3CDTF">2009-10-08T10:01:06Z</dcterms:modified>
</cp:coreProperties>
</file>