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9" r:id="rId2"/>
    <p:sldId id="275" r:id="rId3"/>
    <p:sldId id="260" r:id="rId4"/>
    <p:sldId id="261" r:id="rId5"/>
    <p:sldId id="268" r:id="rId6"/>
    <p:sldId id="264" r:id="rId7"/>
    <p:sldId id="269" r:id="rId8"/>
    <p:sldId id="262" r:id="rId9"/>
    <p:sldId id="263" r:id="rId10"/>
    <p:sldId id="265" r:id="rId11"/>
    <p:sldId id="266" r:id="rId12"/>
    <p:sldId id="267" r:id="rId13"/>
    <p:sldId id="270" r:id="rId14"/>
    <p:sldId id="257" r:id="rId15"/>
    <p:sldId id="258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8DE301-E8A3-418A-BD46-2E94F5B9AD5A}" type="datetimeFigureOut">
              <a:rPr lang="en-US" smtClean="0"/>
              <a:pPr/>
              <a:t>10/5/2009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0C3FE-FB5D-48DA-B1E3-FAAAF6DFE0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05676-D798-4EAE-8E3B-64F50E9DCAC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2E4C1F-A6DC-4DD9-B68F-ABB625F9AFD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9B1F5-09FC-48A0-943C-A9D15118477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7" name="Picture 7" descr="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6400800"/>
            <a:ext cx="633188" cy="457200"/>
          </a:xfrm>
          <a:prstGeom prst="rect">
            <a:avLst/>
          </a:prstGeom>
          <a:noFill/>
        </p:spPr>
      </p:pic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6477000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77000"/>
            <a:ext cx="2895600" cy="244475"/>
          </a:xfrm>
          <a:prstGeom prst="rect">
            <a:avLst/>
          </a:prstGeom>
        </p:spPr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1" name="Picture 10" descr="LOGO_ESC09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6427787"/>
            <a:ext cx="573336" cy="43021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CCEDA-025C-428A-B451-B7CB5C4CC54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FB713F-7F71-4858-835C-A9D92012301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36DD7A-21D2-4833-8B64-8328705A875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6" name="Picture 7" descr="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6400800"/>
            <a:ext cx="633188" cy="457200"/>
          </a:xfrm>
          <a:prstGeom prst="rect">
            <a:avLst/>
          </a:prstGeom>
          <a:noFill/>
        </p:spPr>
      </p:pic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6477000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77000"/>
            <a:ext cx="2895600" cy="244475"/>
          </a:xfrm>
          <a:prstGeom prst="rect">
            <a:avLst/>
          </a:prstGeom>
        </p:spPr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" name="Picture 9" descr="LOGO_ESC09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6427787"/>
            <a:ext cx="573336" cy="43021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2A5A77-582B-423E-93E3-F85588702B8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96D5B1-3A71-4EF4-B8C9-791DD34E1FE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F4E6CC-D798-440D-A489-3E5D04B427A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036873-3C0F-46AB-94D2-34631C61FA95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644775"/>
            <a:ext cx="7772400" cy="1470025"/>
          </a:xfrm>
        </p:spPr>
        <p:txBody>
          <a:bodyPr/>
          <a:lstStyle/>
          <a:p>
            <a:r>
              <a:rPr lang="en-US" b="1" dirty="0" smtClean="0"/>
              <a:t>Andrew Hanushevsky:</a:t>
            </a:r>
            <a:br>
              <a:rPr lang="en-US" b="1" dirty="0" smtClean="0"/>
            </a:br>
            <a:r>
              <a:rPr lang="en-US" b="1" dirty="0" smtClean="0"/>
              <a:t>File </a:t>
            </a:r>
            <a:r>
              <a:rPr lang="en-US" b="1" dirty="0"/>
              <a:t>System I/O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76400" y="762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260350"/>
            <a:ext cx="1079500" cy="779463"/>
          </a:xfrm>
          <a:prstGeom prst="rect">
            <a:avLst/>
          </a:prstGeom>
          <a:noFill/>
        </p:spPr>
      </p:pic>
      <p:pic>
        <p:nvPicPr>
          <p:cNvPr id="6" name="Picture 10" descr="LOGO_ESC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260350"/>
            <a:ext cx="1081087" cy="811213"/>
          </a:xfrm>
          <a:prstGeom prst="rect">
            <a:avLst/>
          </a:prstGeom>
          <a:noFill/>
        </p:spPr>
      </p:pic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1403350" y="260350"/>
            <a:ext cx="640873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it-IT" sz="1000" b="1" dirty="0">
                <a:solidFill>
                  <a:srgbClr val="0070C0"/>
                </a:solidFill>
                <a:latin typeface="Verdana" pitchFamily="34" charset="0"/>
              </a:rPr>
              <a:t>First INFN International School on Architectures, tools and methodologies for developing efficient large scale scientific computing applications</a:t>
            </a:r>
            <a:endParaRPr lang="en-GB" sz="1000" dirty="0">
              <a:solidFill>
                <a:srgbClr val="0070C0"/>
              </a:solidFill>
              <a:latin typeface="Verdana" pitchFamily="34" charset="0"/>
            </a:endParaRPr>
          </a:p>
          <a:p>
            <a:pPr algn="ctr"/>
            <a:endParaRPr lang="en-GB" sz="900" dirty="0">
              <a:solidFill>
                <a:srgbClr val="0070C0"/>
              </a:solidFill>
              <a:latin typeface="Verdana" pitchFamily="34" charset="0"/>
            </a:endParaRPr>
          </a:p>
          <a:p>
            <a:pPr algn="ctr"/>
            <a:r>
              <a:rPr lang="en-GB" sz="900" dirty="0" err="1">
                <a:solidFill>
                  <a:srgbClr val="0070C0"/>
                </a:solidFill>
                <a:latin typeface="Verdana" pitchFamily="34" charset="0"/>
              </a:rPr>
              <a:t>Ce.U.B</a:t>
            </a:r>
            <a:r>
              <a:rPr lang="en-GB" sz="900" dirty="0">
                <a:solidFill>
                  <a:srgbClr val="0070C0"/>
                </a:solidFill>
                <a:latin typeface="Verdana" pitchFamily="34" charset="0"/>
              </a:rPr>
              <a:t>. – </a:t>
            </a:r>
            <a:r>
              <a:rPr lang="en-GB" sz="900" dirty="0" err="1">
                <a:solidFill>
                  <a:srgbClr val="0070C0"/>
                </a:solidFill>
                <a:latin typeface="Verdana" pitchFamily="34" charset="0"/>
              </a:rPr>
              <a:t>Bertinoro</a:t>
            </a:r>
            <a:r>
              <a:rPr lang="en-GB" sz="900" dirty="0">
                <a:solidFill>
                  <a:srgbClr val="0070C0"/>
                </a:solidFill>
                <a:latin typeface="Verdana" pitchFamily="34" charset="0"/>
              </a:rPr>
              <a:t> – Italy, 12 – 17 October 2009</a:t>
            </a:r>
            <a:endParaRPr lang="it-IT" sz="900" dirty="0">
              <a:solidFill>
                <a:srgbClr val="0070C0"/>
              </a:solidFill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Effect of I/O Request Size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Recall FS reads/writes data in blocks</a:t>
            </a:r>
          </a:p>
          <a:p>
            <a:pPr lvl="1"/>
            <a:r>
              <a:rPr lang="en-US"/>
              <a:t>Assume block is 4K then reading…</a:t>
            </a:r>
          </a:p>
          <a:p>
            <a:pPr lvl="2"/>
            <a:r>
              <a:rPr lang="en-US"/>
              <a:t>  512 bytes = 12.5% efficiency</a:t>
            </a:r>
          </a:p>
          <a:p>
            <a:pPr lvl="2"/>
            <a:r>
              <a:rPr lang="en-US"/>
              <a:t>1024 bytes = 25.0% efficiency</a:t>
            </a:r>
          </a:p>
          <a:p>
            <a:pPr lvl="2"/>
            <a:r>
              <a:rPr lang="en-US"/>
              <a:t>2048 bytes = 50.0% efficiency</a:t>
            </a:r>
          </a:p>
          <a:p>
            <a:pPr lvl="2"/>
            <a:r>
              <a:rPr lang="en-US"/>
              <a:t>4096 bytes = 100 % efficiency</a:t>
            </a:r>
          </a:p>
          <a:p>
            <a:pPr lvl="1"/>
            <a:r>
              <a:rPr lang="en-US"/>
              <a:t>Application should try to keep efficiency high</a:t>
            </a:r>
          </a:p>
          <a:p>
            <a:pPr lvl="2"/>
            <a:r>
              <a:rPr lang="en-US"/>
              <a:t>Each read should be as large as possible</a:t>
            </a:r>
          </a:p>
          <a:p>
            <a:pPr lvl="2"/>
            <a:r>
              <a:rPr lang="en-US"/>
              <a:t>Subsequent reads should use cached data</a:t>
            </a:r>
          </a:p>
          <a:p>
            <a:pPr lvl="2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Effect of Sequential Access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the easiest for FS and Disk</a:t>
            </a:r>
          </a:p>
          <a:p>
            <a:pPr lvl="1"/>
            <a:r>
              <a:rPr lang="en-US"/>
              <a:t>Large disk devices are inherently sequential</a:t>
            </a:r>
          </a:p>
          <a:p>
            <a:r>
              <a:rPr lang="en-US"/>
              <a:t>However, your app is not alone</a:t>
            </a:r>
          </a:p>
          <a:p>
            <a:pPr lvl="1"/>
            <a:r>
              <a:rPr lang="en-US"/>
              <a:t>Application interleaving produces random I/O</a:t>
            </a:r>
          </a:p>
          <a:p>
            <a:pPr lvl="2"/>
            <a:r>
              <a:rPr lang="en-US"/>
              <a:t>FS read-ahead attempts to alleviate some of this</a:t>
            </a:r>
          </a:p>
          <a:p>
            <a:r>
              <a:rPr lang="en-US"/>
              <a:t>Each sequential request should be large</a:t>
            </a:r>
          </a:p>
          <a:p>
            <a:pPr lvl="1"/>
            <a:r>
              <a:rPr lang="en-US"/>
              <a:t>1-4MB per request usually the works best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Oval 72"/>
          <p:cNvSpPr/>
          <p:nvPr/>
        </p:nvSpPr>
        <p:spPr>
          <a:xfrm>
            <a:off x="6172200" y="3810000"/>
            <a:ext cx="914400" cy="1600200"/>
          </a:xfrm>
          <a:prstGeom prst="ellipse">
            <a:avLst/>
          </a:prstGeom>
          <a:noFill/>
          <a:ln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Effect of Random I/O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en-US" dirty="0"/>
              <a:t>Random I/O is a performance destroyer</a:t>
            </a:r>
          </a:p>
          <a:p>
            <a:pPr lvl="1"/>
            <a:r>
              <a:rPr lang="en-US" dirty="0"/>
              <a:t>True for mechanical disks but not for SSD’s</a:t>
            </a:r>
          </a:p>
          <a:p>
            <a:r>
              <a:rPr lang="en-US" dirty="0" smtClean="0"/>
              <a:t>Cycle length </a:t>
            </a:r>
            <a:r>
              <a:rPr lang="en-US" dirty="0"/>
              <a:t>is </a:t>
            </a:r>
            <a:r>
              <a:rPr lang="en-US" dirty="0" smtClean="0"/>
              <a:t>important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447800" y="4572000"/>
            <a:ext cx="533400" cy="381000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Page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81200" y="4572000"/>
            <a:ext cx="533400" cy="381000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Page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14600" y="4572000"/>
            <a:ext cx="533400" cy="381000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Page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8000" y="4572000"/>
            <a:ext cx="533400" cy="381000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Page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81400" y="4572000"/>
            <a:ext cx="533400" cy="381000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Page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114800" y="4572000"/>
            <a:ext cx="533400" cy="381000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Page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0" name="Can 19"/>
          <p:cNvSpPr/>
          <p:nvPr/>
        </p:nvSpPr>
        <p:spPr>
          <a:xfrm>
            <a:off x="914400" y="3429000"/>
            <a:ext cx="533400" cy="381000"/>
          </a:xfrm>
          <a:prstGeom prst="can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hape 23"/>
          <p:cNvCxnSpPr>
            <a:stCxn id="20" idx="4"/>
            <a:endCxn id="8" idx="0"/>
          </p:cNvCxnSpPr>
          <p:nvPr/>
        </p:nvCxnSpPr>
        <p:spPr>
          <a:xfrm>
            <a:off x="1447800" y="3619500"/>
            <a:ext cx="266700" cy="952500"/>
          </a:xfrm>
          <a:prstGeom prst="curvedConnector2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hape 25"/>
          <p:cNvCxnSpPr>
            <a:stCxn id="20" idx="4"/>
            <a:endCxn id="9" idx="0"/>
          </p:cNvCxnSpPr>
          <p:nvPr/>
        </p:nvCxnSpPr>
        <p:spPr>
          <a:xfrm>
            <a:off x="1447800" y="3619500"/>
            <a:ext cx="800100" cy="952500"/>
          </a:xfrm>
          <a:prstGeom prst="curvedConnector2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hape 27"/>
          <p:cNvCxnSpPr>
            <a:stCxn id="20" idx="4"/>
            <a:endCxn id="10" idx="0"/>
          </p:cNvCxnSpPr>
          <p:nvPr/>
        </p:nvCxnSpPr>
        <p:spPr>
          <a:xfrm>
            <a:off x="1447800" y="3619500"/>
            <a:ext cx="1333500" cy="952500"/>
          </a:xfrm>
          <a:prstGeom prst="curvedConnector2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hape 29"/>
          <p:cNvCxnSpPr>
            <a:stCxn id="20" idx="4"/>
            <a:endCxn id="11" idx="0"/>
          </p:cNvCxnSpPr>
          <p:nvPr/>
        </p:nvCxnSpPr>
        <p:spPr>
          <a:xfrm>
            <a:off x="1447800" y="3619500"/>
            <a:ext cx="1866900" cy="952500"/>
          </a:xfrm>
          <a:prstGeom prst="curvedConnector2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hape 31"/>
          <p:cNvCxnSpPr>
            <a:stCxn id="20" idx="4"/>
            <a:endCxn id="12" idx="0"/>
          </p:cNvCxnSpPr>
          <p:nvPr/>
        </p:nvCxnSpPr>
        <p:spPr>
          <a:xfrm>
            <a:off x="1447800" y="3619500"/>
            <a:ext cx="2400300" cy="952500"/>
          </a:xfrm>
          <a:prstGeom prst="curvedConnector2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hape 33"/>
          <p:cNvCxnSpPr>
            <a:stCxn id="20" idx="4"/>
            <a:endCxn id="13" idx="0"/>
          </p:cNvCxnSpPr>
          <p:nvPr/>
        </p:nvCxnSpPr>
        <p:spPr>
          <a:xfrm>
            <a:off x="1447800" y="3619500"/>
            <a:ext cx="2933700" cy="952500"/>
          </a:xfrm>
          <a:prstGeom prst="curvedConnector2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688104" y="4204156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0</a:t>
            </a:r>
            <a:endParaRPr lang="en-US" sz="8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2180478" y="4204156"/>
            <a:ext cx="4154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4096</a:t>
            </a:r>
            <a:endParaRPr lang="en-US" sz="8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672852" y="4204156"/>
            <a:ext cx="4154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8192</a:t>
            </a:r>
            <a:endParaRPr lang="en-US" sz="8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165226" y="4204156"/>
            <a:ext cx="4732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12288</a:t>
            </a:r>
            <a:endParaRPr lang="en-US" sz="8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3733800" y="4204156"/>
            <a:ext cx="4732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16384</a:t>
            </a:r>
            <a:endParaRPr lang="en-US" sz="8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4253426" y="4204156"/>
            <a:ext cx="4732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20480</a:t>
            </a:r>
            <a:endParaRPr lang="en-US" sz="800" b="1" dirty="0"/>
          </a:p>
        </p:txBody>
      </p:sp>
      <p:cxnSp>
        <p:nvCxnSpPr>
          <p:cNvPr id="44" name="Straight Connector 43"/>
          <p:cNvCxnSpPr>
            <a:stCxn id="20" idx="4"/>
          </p:cNvCxnSpPr>
          <p:nvPr/>
        </p:nvCxnSpPr>
        <p:spPr>
          <a:xfrm>
            <a:off x="1447800" y="3619500"/>
            <a:ext cx="3276600" cy="3810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Arc 45"/>
          <p:cNvSpPr/>
          <p:nvPr/>
        </p:nvSpPr>
        <p:spPr>
          <a:xfrm>
            <a:off x="4572000" y="3657600"/>
            <a:ext cx="304800" cy="304800"/>
          </a:xfrm>
          <a:prstGeom prst="arc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 rot="5400000">
            <a:off x="4305300" y="4381500"/>
            <a:ext cx="114300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Arc 48"/>
          <p:cNvSpPr/>
          <p:nvPr/>
        </p:nvSpPr>
        <p:spPr>
          <a:xfrm rot="5400000">
            <a:off x="4572000" y="4800600"/>
            <a:ext cx="304800" cy="304800"/>
          </a:xfrm>
          <a:prstGeom prst="arc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>
            <a:off x="1828800" y="5105400"/>
            <a:ext cx="2895600" cy="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Arc 52"/>
          <p:cNvSpPr/>
          <p:nvPr/>
        </p:nvSpPr>
        <p:spPr>
          <a:xfrm rot="10800000">
            <a:off x="1676399" y="4800600"/>
            <a:ext cx="304800" cy="304800"/>
          </a:xfrm>
          <a:prstGeom prst="arc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860794" y="4204156"/>
            <a:ext cx="4732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/>
              <a:t>24567</a:t>
            </a:r>
            <a:endParaRPr lang="en-US" sz="800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1828800" y="5105400"/>
            <a:ext cx="28973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i="1" dirty="0" smtClean="0">
                <a:solidFill>
                  <a:srgbClr val="C00000"/>
                </a:solidFill>
              </a:rPr>
              <a:t>Page containing offset 0 replaced</a:t>
            </a:r>
          </a:p>
          <a:p>
            <a:pPr algn="ctr"/>
            <a:r>
              <a:rPr lang="en-US" sz="1200" b="1" i="1" dirty="0" smtClean="0">
                <a:solidFill>
                  <a:srgbClr val="C00000"/>
                </a:solidFill>
              </a:rPr>
              <a:t>Reading offset 2048 requires re-read!</a:t>
            </a:r>
            <a:endParaRPr lang="en-US" sz="1200" b="1" i="1" dirty="0">
              <a:solidFill>
                <a:srgbClr val="C00000"/>
              </a:solidFill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1752600" y="3733800"/>
            <a:ext cx="305594" cy="838200"/>
            <a:chOff x="6477000" y="4038600"/>
            <a:chExt cx="305594" cy="838200"/>
          </a:xfrm>
        </p:grpSpPr>
        <p:sp>
          <p:nvSpPr>
            <p:cNvPr id="61" name="Arc 60"/>
            <p:cNvSpPr/>
            <p:nvPr/>
          </p:nvSpPr>
          <p:spPr>
            <a:xfrm>
              <a:off x="6477000" y="4343400"/>
              <a:ext cx="304800" cy="304800"/>
            </a:xfrm>
            <a:prstGeom prst="arc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 rot="5400000">
              <a:off x="6591697" y="4685903"/>
              <a:ext cx="381000" cy="794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Arc 66"/>
            <p:cNvSpPr/>
            <p:nvPr/>
          </p:nvSpPr>
          <p:spPr>
            <a:xfrm flipH="1" flipV="1">
              <a:off x="6477000" y="4038600"/>
              <a:ext cx="304800" cy="304800"/>
            </a:xfrm>
            <a:prstGeom prst="arc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9" name="Arc 68"/>
          <p:cNvSpPr/>
          <p:nvPr/>
        </p:nvSpPr>
        <p:spPr>
          <a:xfrm>
            <a:off x="1295400" y="3657600"/>
            <a:ext cx="457200" cy="457200"/>
          </a:xfrm>
          <a:prstGeom prst="arc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1718102" y="4038600"/>
            <a:ext cx="4154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rgbClr val="C00000"/>
                </a:solidFill>
              </a:rPr>
              <a:t>2048</a:t>
            </a:r>
            <a:endParaRPr lang="en-US" sz="800" b="1" dirty="0">
              <a:solidFill>
                <a:srgbClr val="C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33400" y="4114800"/>
            <a:ext cx="10983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Read Offset:</a:t>
            </a:r>
            <a:endParaRPr lang="en-US" sz="12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6278984" y="3276600"/>
            <a:ext cx="700833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Read</a:t>
            </a:r>
          </a:p>
          <a:p>
            <a:pPr algn="ctr"/>
            <a:r>
              <a:rPr lang="en-US" sz="1400" b="1" dirty="0" smtClean="0"/>
              <a:t>Offset</a:t>
            </a:r>
          </a:p>
          <a:p>
            <a:pPr algn="ctr"/>
            <a:r>
              <a:rPr lang="en-US" sz="1400" b="1" dirty="0" smtClean="0"/>
              <a:t>0</a:t>
            </a:r>
          </a:p>
          <a:p>
            <a:pPr algn="ctr"/>
            <a:r>
              <a:rPr lang="en-US" sz="1400" b="1" dirty="0" smtClean="0"/>
              <a:t>4096</a:t>
            </a:r>
          </a:p>
          <a:p>
            <a:pPr algn="ctr"/>
            <a:r>
              <a:rPr lang="en-US" sz="1400" b="1" dirty="0" smtClean="0"/>
              <a:t>8192</a:t>
            </a:r>
          </a:p>
          <a:p>
            <a:pPr algn="ctr"/>
            <a:r>
              <a:rPr lang="en-US" sz="1400" b="1" dirty="0" smtClean="0"/>
              <a:t>12288</a:t>
            </a:r>
          </a:p>
          <a:p>
            <a:pPr algn="ctr"/>
            <a:r>
              <a:rPr lang="en-US" sz="1400" b="1" dirty="0" smtClean="0"/>
              <a:t>16384</a:t>
            </a:r>
          </a:p>
          <a:p>
            <a:pPr algn="ctr"/>
            <a:r>
              <a:rPr lang="en-US" sz="1400" b="1" dirty="0" smtClean="0"/>
              <a:t>20480</a:t>
            </a:r>
          </a:p>
          <a:p>
            <a:pPr algn="ctr"/>
            <a:r>
              <a:rPr lang="en-US" sz="1400" b="1" dirty="0" smtClean="0"/>
              <a:t>24567</a:t>
            </a:r>
          </a:p>
          <a:p>
            <a:pPr algn="ctr"/>
            <a:r>
              <a:rPr lang="en-US" sz="1400" b="1" dirty="0" smtClean="0"/>
              <a:t>2048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086600" y="3962400"/>
            <a:ext cx="16337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Cycle Length</a:t>
            </a:r>
          </a:p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of 7 pages</a:t>
            </a:r>
          </a:p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&gt; cache size</a:t>
            </a:r>
          </a:p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of 6 pages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75" name="Left Brace 74"/>
          <p:cNvSpPr/>
          <p:nvPr/>
        </p:nvSpPr>
        <p:spPr>
          <a:xfrm rot="16200000">
            <a:off x="2933700" y="4000501"/>
            <a:ext cx="228600" cy="3200400"/>
          </a:xfrm>
          <a:prstGeom prst="leftBrac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1219200" y="5715000"/>
            <a:ext cx="3607078" cy="307777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none" rtlCol="0">
            <a:spAutoFit/>
          </a:bodyPr>
          <a:lstStyle/>
          <a:p>
            <a:r>
              <a:rPr lang="en-US" sz="1400" b="1" i="1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Fixed size for file system memory cache</a:t>
            </a:r>
            <a:endParaRPr lang="en-US" sz="1400" b="1" i="1" dirty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Contrived Example?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Yes, memory caches are very large today</a:t>
            </a:r>
          </a:p>
          <a:p>
            <a:pPr lvl="1"/>
            <a:r>
              <a:rPr lang="en-US" dirty="0" smtClean="0"/>
              <a:t>Typically, 1,048,576 pages (4GB)</a:t>
            </a:r>
          </a:p>
          <a:p>
            <a:r>
              <a:rPr lang="en-US" dirty="0" smtClean="0"/>
              <a:t>Works great if your application is alone</a:t>
            </a:r>
          </a:p>
          <a:p>
            <a:pPr lvl="1"/>
            <a:r>
              <a:rPr lang="en-US" dirty="0" smtClean="0"/>
              <a:t>Not true for multi-core batch nodes</a:t>
            </a:r>
          </a:p>
          <a:p>
            <a:pPr lvl="2"/>
            <a:r>
              <a:rPr lang="en-US" dirty="0" smtClean="0"/>
              <a:t>Can shrink to 131,072 pages (500MB) for 8 cores</a:t>
            </a:r>
          </a:p>
          <a:p>
            <a:pPr lvl="3"/>
            <a:r>
              <a:rPr lang="en-US" dirty="0" smtClean="0"/>
              <a:t>Effective size per running job</a:t>
            </a:r>
          </a:p>
          <a:p>
            <a:pPr lvl="1"/>
            <a:r>
              <a:rPr lang="en-US" dirty="0" smtClean="0"/>
              <a:t>Definitely not true for file servers</a:t>
            </a:r>
          </a:p>
          <a:p>
            <a:pPr lvl="2"/>
            <a:r>
              <a:rPr lang="en-US" dirty="0" smtClean="0"/>
              <a:t>They serve thousands of simultaneous clients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Advising The File System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19600"/>
          </a:xfrm>
        </p:spPr>
        <p:txBody>
          <a:bodyPr/>
          <a:lstStyle/>
          <a:p>
            <a:r>
              <a:rPr lang="en-US" sz="2800" dirty="0"/>
              <a:t>Can use </a:t>
            </a:r>
            <a:r>
              <a:rPr lang="en-US" sz="2800" b="1" dirty="0" err="1"/>
              <a:t>posix_fadvise</a:t>
            </a:r>
            <a:r>
              <a:rPr lang="en-US" sz="2800" b="1" dirty="0"/>
              <a:t>()</a:t>
            </a:r>
          </a:p>
          <a:p>
            <a:pPr lvl="1"/>
            <a:r>
              <a:rPr lang="en-US" sz="2400" dirty="0"/>
              <a:t>Tells file system how the app will access data</a:t>
            </a:r>
          </a:p>
          <a:p>
            <a:pPr lvl="2"/>
            <a:r>
              <a:rPr lang="en-US" sz="2000" dirty="0"/>
              <a:t>Starting at an offset for some number of </a:t>
            </a:r>
            <a:r>
              <a:rPr lang="en-US" sz="2000" dirty="0" smtClean="0"/>
              <a:t>bytes</a:t>
            </a:r>
          </a:p>
          <a:p>
            <a:pPr lvl="2"/>
            <a:r>
              <a:rPr lang="en-US" sz="2000" dirty="0" smtClean="0"/>
              <a:t>Allows file system to better manage the memory cache</a:t>
            </a:r>
            <a:endParaRPr lang="en-US" sz="2000" dirty="0"/>
          </a:p>
          <a:p>
            <a:pPr lvl="1"/>
            <a:r>
              <a:rPr lang="en-US" sz="2400" dirty="0"/>
              <a:t>Few OS’s support this API</a:t>
            </a:r>
          </a:p>
          <a:p>
            <a:pPr lvl="2"/>
            <a:r>
              <a:rPr lang="en-US" sz="2000" dirty="0"/>
              <a:t>Not present in </a:t>
            </a:r>
            <a:r>
              <a:rPr lang="en-US" sz="2000" dirty="0" err="1"/>
              <a:t>MacOS</a:t>
            </a:r>
            <a:r>
              <a:rPr lang="en-US" sz="2000" dirty="0"/>
              <a:t> X 10.3, FreeBSD 6.0, </a:t>
            </a:r>
            <a:r>
              <a:rPr lang="en-US" sz="2000" dirty="0" err="1"/>
              <a:t>NetBSD</a:t>
            </a:r>
            <a:r>
              <a:rPr lang="en-US" sz="2000" dirty="0"/>
              <a:t> 3.0, </a:t>
            </a:r>
            <a:r>
              <a:rPr lang="en-US" sz="2000" dirty="0" err="1"/>
              <a:t>OpenBSD</a:t>
            </a:r>
            <a:r>
              <a:rPr lang="en-US" sz="2000" dirty="0"/>
              <a:t> 3.8, AIX 5.1, HP-UX 11, IRIX 6.5, OSF/1 5.1, Solaris 10, </a:t>
            </a:r>
            <a:r>
              <a:rPr lang="en-US" sz="2000" dirty="0" err="1"/>
              <a:t>Cygwin</a:t>
            </a:r>
            <a:r>
              <a:rPr lang="en-US" sz="2000" dirty="0"/>
              <a:t> 1.5.x, </a:t>
            </a:r>
            <a:r>
              <a:rPr lang="en-US" sz="2000" dirty="0" err="1"/>
              <a:t>mingw</a:t>
            </a:r>
            <a:r>
              <a:rPr lang="en-US" sz="2000" dirty="0"/>
              <a:t>, Interix 3.5, BeOS. </a:t>
            </a:r>
          </a:p>
          <a:p>
            <a:pPr lvl="2"/>
            <a:r>
              <a:rPr lang="en-US" sz="2000" dirty="0"/>
              <a:t>Present in others but ignored (</a:t>
            </a:r>
            <a:r>
              <a:rPr lang="en-US" sz="2000" dirty="0" err="1"/>
              <a:t>e.g.,OpenSolaris</a:t>
            </a:r>
            <a:r>
              <a:rPr lang="en-US" sz="2000" dirty="0"/>
              <a:t>)</a:t>
            </a:r>
          </a:p>
          <a:p>
            <a:pPr lvl="1"/>
            <a:r>
              <a:rPr lang="en-US" sz="2400" dirty="0"/>
              <a:t>So, for now, consider it </a:t>
            </a:r>
            <a:r>
              <a:rPr lang="en-US" sz="2400" dirty="0">
                <a:solidFill>
                  <a:srgbClr val="FF3300"/>
                </a:solidFill>
              </a:rPr>
              <a:t>Linux specific</a:t>
            </a:r>
          </a:p>
          <a:p>
            <a:pPr lvl="2"/>
            <a:r>
              <a:rPr lang="en-US" sz="2000" dirty="0"/>
              <a:t>Or using HP/UX 11.31</a:t>
            </a:r>
          </a:p>
          <a:p>
            <a:pPr lvl="2"/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posix_fadvise() Details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22250" y="1295400"/>
            <a:ext cx="8785225" cy="476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Courier New" pitchFamily="49" charset="0"/>
              </a:rPr>
              <a:t>#include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latin typeface="Courier New" pitchFamily="49" charset="0"/>
              </a:rPr>
              <a:t>&lt;fcntl.h&gt;</a:t>
            </a:r>
          </a:p>
          <a:p>
            <a:r>
              <a:rPr lang="en-US" b="1">
                <a:latin typeface="Courier New" pitchFamily="49" charset="0"/>
              </a:rPr>
              <a:t>int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latin typeface="Courier New" pitchFamily="49" charset="0"/>
              </a:rPr>
              <a:t>posix_fadvise(int</a:t>
            </a:r>
            <a:r>
              <a:rPr lang="en-US">
                <a:latin typeface="Courier New" pitchFamily="49" charset="0"/>
              </a:rPr>
              <a:t> </a:t>
            </a:r>
            <a:r>
              <a:rPr lang="en-US" i="1">
                <a:latin typeface="Courier New" pitchFamily="49" charset="0"/>
              </a:rPr>
              <a:t>fd</a:t>
            </a:r>
            <a:r>
              <a:rPr lang="en-US" b="1">
                <a:latin typeface="Courier New" pitchFamily="49" charset="0"/>
              </a:rPr>
              <a:t>,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latin typeface="Courier New" pitchFamily="49" charset="0"/>
              </a:rPr>
              <a:t>off_t</a:t>
            </a:r>
            <a:r>
              <a:rPr lang="en-US">
                <a:latin typeface="Courier New" pitchFamily="49" charset="0"/>
              </a:rPr>
              <a:t> </a:t>
            </a:r>
            <a:r>
              <a:rPr lang="en-US" i="1">
                <a:latin typeface="Courier New" pitchFamily="49" charset="0"/>
              </a:rPr>
              <a:t>offset</a:t>
            </a:r>
            <a:r>
              <a:rPr lang="en-US" b="1">
                <a:latin typeface="Courier New" pitchFamily="49" charset="0"/>
              </a:rPr>
              <a:t>,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latin typeface="Courier New" pitchFamily="49" charset="0"/>
              </a:rPr>
              <a:t>off_t</a:t>
            </a:r>
            <a:r>
              <a:rPr lang="en-US">
                <a:latin typeface="Courier New" pitchFamily="49" charset="0"/>
              </a:rPr>
              <a:t> </a:t>
            </a:r>
            <a:r>
              <a:rPr lang="en-US" i="1">
                <a:latin typeface="Courier New" pitchFamily="49" charset="0"/>
              </a:rPr>
              <a:t>len</a:t>
            </a:r>
            <a:r>
              <a:rPr lang="en-US" b="1">
                <a:latin typeface="Courier New" pitchFamily="49" charset="0"/>
              </a:rPr>
              <a:t>,</a:t>
            </a:r>
            <a:r>
              <a:rPr lang="en-US">
                <a:latin typeface="Courier New" pitchFamily="49" charset="0"/>
              </a:rPr>
              <a:t> </a:t>
            </a:r>
            <a:r>
              <a:rPr lang="en-US" b="1">
                <a:latin typeface="Courier New" pitchFamily="49" charset="0"/>
              </a:rPr>
              <a:t>int</a:t>
            </a:r>
            <a:r>
              <a:rPr lang="en-US">
                <a:latin typeface="Courier New" pitchFamily="49" charset="0"/>
              </a:rPr>
              <a:t> </a:t>
            </a:r>
            <a:r>
              <a:rPr lang="en-US" i="1">
                <a:latin typeface="Courier New" pitchFamily="49" charset="0"/>
              </a:rPr>
              <a:t>advice</a:t>
            </a:r>
            <a:r>
              <a:rPr lang="en-US" b="1">
                <a:latin typeface="Courier New" pitchFamily="49" charset="0"/>
              </a:rPr>
              <a:t>);</a:t>
            </a:r>
          </a:p>
          <a:p>
            <a:endParaRPr lang="en-US" b="1">
              <a:latin typeface="Courier New" pitchFamily="49" charset="0"/>
            </a:endParaRPr>
          </a:p>
          <a:p>
            <a:r>
              <a:rPr lang="en-US" b="1" i="1"/>
              <a:t>Advice:</a:t>
            </a:r>
          </a:p>
          <a:p>
            <a:r>
              <a:rPr lang="en-US" b="1">
                <a:latin typeface="Courier New" pitchFamily="49" charset="0"/>
              </a:rPr>
              <a:t>POSIX_FADV_NORMAL</a:t>
            </a:r>
          </a:p>
          <a:p>
            <a:r>
              <a:rPr lang="en-US" b="1">
                <a:latin typeface="Courier New" pitchFamily="49" charset="0"/>
              </a:rPr>
              <a:t>	</a:t>
            </a:r>
            <a:r>
              <a:rPr lang="en-US"/>
              <a:t>Standard processing</a:t>
            </a:r>
            <a:r>
              <a:rPr lang="en-US">
                <a:latin typeface="Courier New" pitchFamily="49" charset="0"/>
              </a:rPr>
              <a:t> </a:t>
            </a:r>
          </a:p>
          <a:p>
            <a:r>
              <a:rPr lang="en-US" b="1">
                <a:latin typeface="Courier New" pitchFamily="49" charset="0"/>
              </a:rPr>
              <a:t>POSIX_FADV_SEQUENTIAL</a:t>
            </a:r>
          </a:p>
          <a:p>
            <a:r>
              <a:rPr lang="en-US" b="1">
                <a:latin typeface="Courier New" pitchFamily="49" charset="0"/>
              </a:rPr>
              <a:t>	</a:t>
            </a:r>
            <a:r>
              <a:rPr lang="en-US"/>
              <a:t>Doubles the read-ahead size for entire file</a:t>
            </a:r>
          </a:p>
          <a:p>
            <a:r>
              <a:rPr lang="en-US" b="1">
                <a:latin typeface="Courier New" pitchFamily="49" charset="0"/>
              </a:rPr>
              <a:t>POSIX_FADV_RANDOM</a:t>
            </a:r>
            <a:endParaRPr lang="en-US">
              <a:latin typeface="Courier New" pitchFamily="49" charset="0"/>
            </a:endParaRPr>
          </a:p>
          <a:p>
            <a:r>
              <a:rPr lang="en-US">
                <a:latin typeface="Courier New" pitchFamily="49" charset="0"/>
              </a:rPr>
              <a:t>	</a:t>
            </a:r>
            <a:r>
              <a:rPr lang="en-US"/>
              <a:t>Disables read-ahead for entire file</a:t>
            </a:r>
          </a:p>
          <a:p>
            <a:r>
              <a:rPr lang="en-US" b="1">
                <a:latin typeface="Courier New" pitchFamily="49" charset="0"/>
              </a:rPr>
              <a:t>POSIX_FADV_WILLNEED</a:t>
            </a:r>
            <a:endParaRPr lang="en-US">
              <a:latin typeface="Courier New" pitchFamily="49" charset="0"/>
            </a:endParaRPr>
          </a:p>
          <a:p>
            <a:r>
              <a:rPr lang="en-US">
                <a:latin typeface="Courier New" pitchFamily="49" charset="0"/>
              </a:rPr>
              <a:t>	</a:t>
            </a:r>
            <a:r>
              <a:rPr lang="en-US"/>
              <a:t>Initiates block read for specified byte range (also see </a:t>
            </a:r>
            <a:r>
              <a:rPr lang="en-US" b="1"/>
              <a:t>readahead()</a:t>
            </a:r>
            <a:r>
              <a:rPr lang="en-US"/>
              <a:t>)</a:t>
            </a:r>
          </a:p>
          <a:p>
            <a:r>
              <a:rPr lang="en-US" b="1">
                <a:latin typeface="Courier New" pitchFamily="49" charset="0"/>
              </a:rPr>
              <a:t>POSIX_FADV_DONTNEED</a:t>
            </a:r>
            <a:r>
              <a:rPr lang="en-US">
                <a:latin typeface="Courier New" pitchFamily="49" charset="0"/>
              </a:rPr>
              <a:t> </a:t>
            </a:r>
          </a:p>
          <a:p>
            <a:r>
              <a:rPr lang="en-US">
                <a:latin typeface="Courier New" pitchFamily="49" charset="0"/>
              </a:rPr>
              <a:t>	</a:t>
            </a:r>
            <a:r>
              <a:rPr lang="en-US"/>
              <a:t>Discards cached file pages in specified byte range</a:t>
            </a:r>
          </a:p>
          <a:p>
            <a:r>
              <a:rPr lang="en-US" b="1">
                <a:latin typeface="Courier New" pitchFamily="49" charset="0"/>
              </a:rPr>
              <a:t>POSIX_FADV_NOREUSE</a:t>
            </a:r>
            <a:r>
              <a:rPr lang="en-US">
                <a:latin typeface="Courier New" pitchFamily="49" charset="0"/>
              </a:rPr>
              <a:t> </a:t>
            </a:r>
          </a:p>
          <a:p>
            <a:r>
              <a:rPr lang="en-US">
                <a:latin typeface="Courier New" pitchFamily="49" charset="0"/>
              </a:rPr>
              <a:t>	</a:t>
            </a:r>
            <a:r>
              <a:rPr lang="en-US"/>
              <a:t>Data will not be used again</a:t>
            </a:r>
          </a:p>
          <a:p>
            <a:r>
              <a:rPr lang="en-US"/>
              <a:t>	Problematic, some OS’s support this, some ignore it (e.g., Linux)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If It Were So Simple. . 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Application data framework complications</a:t>
            </a:r>
          </a:p>
          <a:p>
            <a:pPr lvl="1"/>
            <a:r>
              <a:rPr lang="en-US" dirty="0" smtClean="0"/>
              <a:t>Databases like </a:t>
            </a:r>
            <a:r>
              <a:rPr lang="en-US" dirty="0" err="1" smtClean="0"/>
              <a:t>mySQL</a:t>
            </a:r>
            <a:endParaRPr lang="en-US" dirty="0" smtClean="0"/>
          </a:p>
          <a:p>
            <a:pPr lvl="1"/>
            <a:r>
              <a:rPr lang="en-US" dirty="0" smtClean="0"/>
              <a:t>Persistency frameworks like root</a:t>
            </a:r>
          </a:p>
          <a:p>
            <a:r>
              <a:rPr lang="en-US" dirty="0" smtClean="0"/>
              <a:t>Most HEP applications use one or more</a:t>
            </a:r>
          </a:p>
          <a:p>
            <a:pPr lvl="1"/>
            <a:r>
              <a:rPr lang="en-US" dirty="0" smtClean="0"/>
              <a:t>Actual disk device is hidden</a:t>
            </a:r>
          </a:p>
          <a:p>
            <a:pPr lvl="1"/>
            <a:r>
              <a:rPr lang="en-US" dirty="0" smtClean="0"/>
              <a:t>Hard if not impossible to directly apply advice</a:t>
            </a:r>
          </a:p>
          <a:p>
            <a:r>
              <a:rPr lang="en-US" dirty="0" smtClean="0"/>
              <a:t>What to do?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Databases &amp; Performance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Translate advice to schema development</a:t>
            </a:r>
          </a:p>
          <a:p>
            <a:pPr lvl="1"/>
            <a:r>
              <a:rPr lang="en-US" dirty="0" smtClean="0"/>
              <a:t>Avoid wide tables when not needed</a:t>
            </a:r>
          </a:p>
          <a:p>
            <a:pPr lvl="2"/>
            <a:r>
              <a:rPr lang="en-US" dirty="0" smtClean="0"/>
              <a:t>Increases payload of only some data wanted</a:t>
            </a:r>
          </a:p>
          <a:p>
            <a:pPr lvl="1"/>
            <a:r>
              <a:rPr lang="en-US" dirty="0" smtClean="0"/>
              <a:t>Use indices for sparsely accessed rows</a:t>
            </a:r>
          </a:p>
          <a:p>
            <a:pPr lvl="2"/>
            <a:r>
              <a:rPr lang="en-US" dirty="0" smtClean="0"/>
              <a:t>Allows database to optimize access</a:t>
            </a:r>
          </a:p>
          <a:p>
            <a:pPr lvl="1"/>
            <a:r>
              <a:rPr lang="en-US" dirty="0" smtClean="0"/>
              <a:t>Normalize the tables within reason</a:t>
            </a:r>
          </a:p>
          <a:p>
            <a:pPr lvl="2"/>
            <a:r>
              <a:rPr lang="en-US" dirty="0" smtClean="0"/>
              <a:t>Keep related data together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Frameworks &amp; Performance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 how framework lays out data</a:t>
            </a:r>
          </a:p>
          <a:p>
            <a:pPr lvl="1"/>
            <a:r>
              <a:rPr lang="en-US" dirty="0" smtClean="0"/>
              <a:t>This is the most difficult part</a:t>
            </a:r>
          </a:p>
          <a:p>
            <a:pPr lvl="2"/>
            <a:r>
              <a:rPr lang="en-US" dirty="0" smtClean="0"/>
              <a:t>Consult framework experts</a:t>
            </a:r>
          </a:p>
          <a:p>
            <a:pPr lvl="1"/>
            <a:r>
              <a:rPr lang="en-US" dirty="0" smtClean="0"/>
              <a:t>Carefully construct your data objects</a:t>
            </a:r>
          </a:p>
          <a:p>
            <a:pPr lvl="2"/>
            <a:r>
              <a:rPr lang="en-US" dirty="0" smtClean="0"/>
              <a:t>Keep useful payload as large as possible</a:t>
            </a:r>
          </a:p>
          <a:p>
            <a:pPr lvl="3"/>
            <a:r>
              <a:rPr lang="en-US" dirty="0" smtClean="0"/>
              <a:t>Be cognizant of any compression done by framework</a:t>
            </a:r>
          </a:p>
          <a:p>
            <a:pPr lvl="1"/>
            <a:r>
              <a:rPr lang="en-US" dirty="0" smtClean="0"/>
              <a:t>Cluster related payloads as much as possible</a:t>
            </a:r>
          </a:p>
          <a:p>
            <a:pPr lvl="1"/>
            <a:r>
              <a:rPr lang="en-US" dirty="0" smtClean="0"/>
              <a:t>Avoid scattered references</a:t>
            </a:r>
          </a:p>
          <a:p>
            <a:pPr lvl="2"/>
            <a:r>
              <a:rPr lang="en-US" dirty="0" smtClean="0"/>
              <a:t>This reduces widely spaced random reads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aware you’re dealing with mechanics</a:t>
            </a:r>
          </a:p>
          <a:p>
            <a:pPr lvl="1"/>
            <a:r>
              <a:rPr lang="en-US" dirty="0" smtClean="0"/>
              <a:t>Disks are slow and unwieldy devices</a:t>
            </a:r>
          </a:p>
          <a:p>
            <a:r>
              <a:rPr lang="en-US" dirty="0" smtClean="0"/>
              <a:t>Overlap I/O and CPU as much as possible</a:t>
            </a:r>
          </a:p>
          <a:p>
            <a:pPr lvl="1"/>
            <a:r>
              <a:rPr lang="en-US" dirty="0" smtClean="0"/>
              <a:t>Choose algorithms that make this possible</a:t>
            </a:r>
          </a:p>
          <a:p>
            <a:pPr lvl="2"/>
            <a:r>
              <a:rPr lang="en-US" dirty="0" smtClean="0"/>
              <a:t>This also requires deft multi-threading</a:t>
            </a:r>
          </a:p>
          <a:p>
            <a:r>
              <a:rPr lang="en-US" dirty="0" smtClean="0"/>
              <a:t>Carefully layout your data</a:t>
            </a:r>
          </a:p>
          <a:p>
            <a:pPr lvl="1"/>
            <a:r>
              <a:rPr lang="en-US" dirty="0" smtClean="0"/>
              <a:t>Keep in mind the database and framework</a:t>
            </a:r>
          </a:p>
          <a:p>
            <a:pPr lvl="2"/>
            <a:r>
              <a:rPr lang="en-US" dirty="0" smtClean="0"/>
              <a:t>Use the advice in this section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Goals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Sensitize you to File System limitations</a:t>
            </a:r>
          </a:p>
          <a:p>
            <a:pPr lvl="1"/>
            <a:r>
              <a:rPr lang="en-US" dirty="0" smtClean="0"/>
              <a:t>How I/O choices make or break performance</a:t>
            </a:r>
          </a:p>
          <a:p>
            <a:r>
              <a:rPr lang="en-US" dirty="0" smtClean="0"/>
              <a:t>Show what to do and not to do</a:t>
            </a:r>
          </a:p>
          <a:p>
            <a:pPr lvl="1"/>
            <a:r>
              <a:rPr lang="en-US" dirty="0" smtClean="0"/>
              <a:t>Keeping performance high</a:t>
            </a:r>
          </a:p>
          <a:p>
            <a:r>
              <a:rPr lang="en-US" dirty="0" smtClean="0"/>
              <a:t>How to broadly translate advice</a:t>
            </a:r>
          </a:p>
          <a:p>
            <a:pPr lvl="1"/>
            <a:r>
              <a:rPr lang="en-US" dirty="0" smtClean="0"/>
              <a:t>Databases and frameworks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Disk Mechanics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24685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Disk surface is divided into sectors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Usually 512 bytes</a:t>
            </a:r>
          </a:p>
          <a:p>
            <a:pPr>
              <a:lnSpc>
                <a:spcPct val="80000"/>
              </a:lnSpc>
            </a:pPr>
            <a:r>
              <a:rPr lang="en-US" sz="2800"/>
              <a:t>An I/O operation requires that the disk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Move the head to the right circular track (seek time)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Wait until the proper sector arrives (rotational delay)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Then transfer the data</a:t>
            </a:r>
          </a:p>
          <a:p>
            <a:pPr lvl="1">
              <a:lnSpc>
                <a:spcPct val="80000"/>
              </a:lnSpc>
            </a:pPr>
            <a:endParaRPr lang="en-US" sz="2400"/>
          </a:p>
        </p:txBody>
      </p:sp>
      <p:pic>
        <p:nvPicPr>
          <p:cNvPr id="6148" name="Picture 4" descr="300px-Hard_drive-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800475"/>
            <a:ext cx="2857500" cy="2038350"/>
          </a:xfrm>
          <a:prstGeom prst="rect">
            <a:avLst/>
          </a:prstGeom>
          <a:noFill/>
        </p:spPr>
      </p:pic>
      <p:pic>
        <p:nvPicPr>
          <p:cNvPr id="6149" name="Picture 5" descr="platt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3733800"/>
            <a:ext cx="2895600" cy="2171700"/>
          </a:xfrm>
          <a:prstGeom prst="rect">
            <a:avLst/>
          </a:prstGeom>
          <a:noFill/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752600" y="5867400"/>
            <a:ext cx="55803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00" dirty="0"/>
              <a:t>Sources: http://upload.wikimedia.org/wikipedia/commons/thumb/5/52/Hard_drive-en.svg/300px-Hard_drive-en.svg.png</a:t>
            </a:r>
          </a:p>
          <a:p>
            <a:r>
              <a:rPr lang="en-US" sz="800" dirty="0"/>
              <a:t>               http://</a:t>
            </a:r>
            <a:r>
              <a:rPr lang="en-US" sz="800" dirty="0" smtClean="0"/>
              <a:t>www.comptechdoc.org/hardware/pc/begin/hwharddrive.html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10" name="Arc 9"/>
          <p:cNvSpPr/>
          <p:nvPr/>
        </p:nvSpPr>
        <p:spPr>
          <a:xfrm>
            <a:off x="5638800" y="3886200"/>
            <a:ext cx="1295400" cy="1295400"/>
          </a:xfrm>
          <a:prstGeom prst="arc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934200" y="4267200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Disk rotation</a:t>
            </a:r>
            <a:endParaRPr lang="en-US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Mechanical Devices Are Slow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57200" y="1981200"/>
            <a:ext cx="833755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Characteristic	Seagate		</a:t>
            </a:r>
            <a:r>
              <a:rPr lang="en-US" b="1" dirty="0" err="1"/>
              <a:t>Seagate</a:t>
            </a:r>
            <a:r>
              <a:rPr lang="en-US" b="1" dirty="0"/>
              <a:t> Cheetah	Seagate</a:t>
            </a:r>
          </a:p>
          <a:p>
            <a:r>
              <a:rPr lang="en-US" dirty="0"/>
              <a:t>		</a:t>
            </a:r>
            <a:r>
              <a:rPr lang="en-US" b="1" dirty="0"/>
              <a:t>Barracuda 180	X15-36LP		Barracuda 36ES</a:t>
            </a:r>
          </a:p>
          <a:p>
            <a:r>
              <a:rPr lang="en-US" dirty="0"/>
              <a:t>Type		High Capacity	High Performance	Desktop</a:t>
            </a:r>
          </a:p>
          <a:p>
            <a:r>
              <a:rPr lang="en-US" dirty="0"/>
              <a:t>Capacity		181.6GB		36.7GB			18.4GB</a:t>
            </a:r>
          </a:p>
          <a:p>
            <a:r>
              <a:rPr lang="en-US" dirty="0"/>
              <a:t>Min Seek Time	0.8ms		0.3ms			1.0ms</a:t>
            </a:r>
          </a:p>
          <a:p>
            <a:r>
              <a:rPr lang="en-US" dirty="0" err="1"/>
              <a:t>Avg</a:t>
            </a:r>
            <a:r>
              <a:rPr lang="en-US" dirty="0"/>
              <a:t> seek time	7.4ms		3.6ms			9.5ms</a:t>
            </a:r>
          </a:p>
          <a:p>
            <a:r>
              <a:rPr lang="en-US" dirty="0"/>
              <a:t>Spindle speed	7200rpm		15K rpm			7200 rpm</a:t>
            </a:r>
          </a:p>
          <a:p>
            <a:r>
              <a:rPr lang="en-US" dirty="0" err="1"/>
              <a:t>Avg</a:t>
            </a:r>
            <a:r>
              <a:rPr lang="en-US" dirty="0"/>
              <a:t> Rotational</a:t>
            </a:r>
          </a:p>
          <a:p>
            <a:r>
              <a:rPr lang="en-US" dirty="0"/>
              <a:t>Delay		4.17ms		2 ms			4.17 ms</a:t>
            </a:r>
          </a:p>
          <a:p>
            <a:r>
              <a:rPr lang="en-US" dirty="0"/>
              <a:t>Max </a:t>
            </a:r>
            <a:r>
              <a:rPr lang="en-US" dirty="0" err="1"/>
              <a:t>xfr</a:t>
            </a:r>
            <a:r>
              <a:rPr lang="en-US" dirty="0"/>
              <a:t> rate	160 MB/s	522-709 MB/s		25 MB/s</a:t>
            </a:r>
          </a:p>
          <a:p>
            <a:r>
              <a:rPr lang="en-US" dirty="0"/>
              <a:t>Sector Size	512		512			512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143000" y="5410200"/>
            <a:ext cx="6629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Source: ftp://ftp.prenhall.com/pub/esm/sample_chapters/engineering_computer_science/stallings/coa6e/pdf/ch6.pdf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Slowness In Perspective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Can 6"/>
          <p:cNvSpPr/>
          <p:nvPr/>
        </p:nvSpPr>
        <p:spPr>
          <a:xfrm>
            <a:off x="4192406" y="1683603"/>
            <a:ext cx="609600" cy="457200"/>
          </a:xfrm>
          <a:prstGeom prst="can">
            <a:avLst/>
          </a:prstGeom>
          <a:solidFill>
            <a:srgbClr val="92D05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296806" y="2521803"/>
            <a:ext cx="457200" cy="685800"/>
          </a:xfrm>
          <a:prstGeom prst="rightArrow">
            <a:avLst/>
          </a:prstGeom>
          <a:noFill/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1754006" y="2521803"/>
            <a:ext cx="3352800" cy="685800"/>
          </a:xfrm>
          <a:prstGeom prst="rightArrow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5106806" y="2521803"/>
            <a:ext cx="1905000" cy="685800"/>
          </a:xfrm>
          <a:prstGeom prst="rightArrow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/>
          <p:cNvGrpSpPr/>
          <p:nvPr/>
        </p:nvGrpSpPr>
        <p:grpSpPr>
          <a:xfrm>
            <a:off x="1296806" y="2521803"/>
            <a:ext cx="5943600" cy="685800"/>
            <a:chOff x="914400" y="2438400"/>
            <a:chExt cx="5943600" cy="2057400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-114300" y="3467100"/>
              <a:ext cx="2057400" cy="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800100" y="3467100"/>
              <a:ext cx="2057400" cy="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>
              <a:off x="342900" y="3467100"/>
              <a:ext cx="2057400" cy="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1257300" y="3467100"/>
              <a:ext cx="2057400" cy="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1714500" y="3467100"/>
              <a:ext cx="2057400" cy="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2171700" y="3467100"/>
              <a:ext cx="2057400" cy="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2628900" y="3467100"/>
              <a:ext cx="2057400" cy="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3086100" y="3467100"/>
              <a:ext cx="2057400" cy="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543300" y="3467100"/>
              <a:ext cx="2057400" cy="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4000500" y="3467100"/>
              <a:ext cx="2057400" cy="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4457700" y="3467100"/>
              <a:ext cx="2057400" cy="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>
              <a:off x="4914900" y="3467100"/>
              <a:ext cx="2057400" cy="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5372100" y="3467100"/>
              <a:ext cx="2057400" cy="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>
              <a:off x="5829300" y="3467100"/>
              <a:ext cx="2057400" cy="0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ight Arrow 29"/>
          <p:cNvSpPr/>
          <p:nvPr/>
        </p:nvSpPr>
        <p:spPr>
          <a:xfrm>
            <a:off x="7011806" y="2521803"/>
            <a:ext cx="152400" cy="685800"/>
          </a:xfrm>
          <a:prstGeom prst="rightArrow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622354" y="221700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32" name="TextBox 31"/>
          <p:cNvSpPr txBox="1"/>
          <p:nvPr/>
        </p:nvSpPr>
        <p:spPr>
          <a:xfrm>
            <a:off x="2079554" y="221700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2536754" y="221700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2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2993954" y="221700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3</a:t>
            </a:r>
            <a:endParaRPr lang="en-US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3451154" y="221700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4</a:t>
            </a:r>
            <a:endParaRPr lang="en-US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3908354" y="221700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5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4365554" y="221700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6</a:t>
            </a:r>
            <a:endParaRPr lang="en-US" sz="1400" dirty="0"/>
          </a:p>
        </p:txBody>
      </p:sp>
      <p:sp>
        <p:nvSpPr>
          <p:cNvPr id="38" name="TextBox 37"/>
          <p:cNvSpPr txBox="1"/>
          <p:nvPr/>
        </p:nvSpPr>
        <p:spPr>
          <a:xfrm>
            <a:off x="4822754" y="221700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7</a:t>
            </a:r>
            <a:endParaRPr lang="en-US" sz="1400" dirty="0"/>
          </a:p>
        </p:txBody>
      </p:sp>
      <p:sp>
        <p:nvSpPr>
          <p:cNvPr id="39" name="TextBox 38"/>
          <p:cNvSpPr txBox="1"/>
          <p:nvPr/>
        </p:nvSpPr>
        <p:spPr>
          <a:xfrm>
            <a:off x="5279954" y="221700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8</a:t>
            </a:r>
            <a:endParaRPr lang="en-US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5737154" y="2217003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9</a:t>
            </a:r>
            <a:endParaRPr lang="en-US" sz="1400" dirty="0"/>
          </a:p>
        </p:txBody>
      </p:sp>
      <p:sp>
        <p:nvSpPr>
          <p:cNvPr id="41" name="TextBox 40"/>
          <p:cNvSpPr txBox="1"/>
          <p:nvPr/>
        </p:nvSpPr>
        <p:spPr>
          <a:xfrm>
            <a:off x="6194354" y="2217003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</a:t>
            </a:r>
            <a:endParaRPr lang="en-US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6651554" y="2217003"/>
            <a:ext cx="3701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11</a:t>
            </a:r>
            <a:endParaRPr lang="en-US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7098905" y="2217003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12</a:t>
            </a:r>
            <a:endParaRPr lang="en-US" sz="1400" dirty="0"/>
          </a:p>
        </p:txBody>
      </p:sp>
      <p:sp>
        <p:nvSpPr>
          <p:cNvPr id="44" name="TextBox 43"/>
          <p:cNvSpPr txBox="1"/>
          <p:nvPr/>
        </p:nvSpPr>
        <p:spPr>
          <a:xfrm>
            <a:off x="1165154" y="2217003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-t</a:t>
            </a:r>
            <a:endParaRPr lang="en-US" sz="1400" dirty="0"/>
          </a:p>
        </p:txBody>
      </p:sp>
      <p:sp>
        <p:nvSpPr>
          <p:cNvPr id="46" name="TextBox 45"/>
          <p:cNvSpPr txBox="1"/>
          <p:nvPr/>
        </p:nvSpPr>
        <p:spPr>
          <a:xfrm>
            <a:off x="1220606" y="2674203"/>
            <a:ext cx="5277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cwt</a:t>
            </a:r>
            <a:endParaRPr lang="en-US" sz="16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2409546" y="2674203"/>
            <a:ext cx="17828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Seek time 7.4ms</a:t>
            </a:r>
            <a:endParaRPr lang="en-US" sz="16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5076546" y="2674203"/>
            <a:ext cx="18838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Rot Delay 4.17ms</a:t>
            </a:r>
            <a:endParaRPr lang="en-US" sz="16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6941297" y="2674203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x</a:t>
            </a:r>
            <a:endParaRPr lang="en-US" sz="1600" b="1" dirty="0"/>
          </a:p>
        </p:txBody>
      </p:sp>
      <p:sp>
        <p:nvSpPr>
          <p:cNvPr id="50" name="Left Brace 49"/>
          <p:cNvSpPr/>
          <p:nvPr/>
        </p:nvSpPr>
        <p:spPr>
          <a:xfrm rot="16200000">
            <a:off x="4154306" y="883503"/>
            <a:ext cx="609600" cy="5410200"/>
          </a:xfrm>
          <a:prstGeom prst="leftBrac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809494" y="3810000"/>
            <a:ext cx="735329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Reading 64K requires, on average, 11.77ms,</a:t>
            </a:r>
          </a:p>
          <a:p>
            <a:pPr algn="ctr"/>
            <a:r>
              <a:rPr lang="en-US" b="1" dirty="0" smtClean="0"/>
              <a:t>excluding channel wait time (</a:t>
            </a:r>
            <a:r>
              <a:rPr lang="en-US" b="1" dirty="0" smtClean="0">
                <a:solidFill>
                  <a:srgbClr val="0070C0"/>
                </a:solidFill>
              </a:rPr>
              <a:t>cwt</a:t>
            </a:r>
            <a:r>
              <a:rPr lang="en-US" b="1" dirty="0" smtClean="0"/>
              <a:t>).</a:t>
            </a:r>
          </a:p>
          <a:p>
            <a:pPr algn="ctr"/>
            <a:r>
              <a:rPr lang="en-US" b="1" dirty="0" smtClean="0"/>
              <a:t>Actual data transfer (</a:t>
            </a:r>
            <a:r>
              <a:rPr lang="en-US" b="1" dirty="0" smtClean="0">
                <a:solidFill>
                  <a:srgbClr val="00B050"/>
                </a:solidFill>
              </a:rPr>
              <a:t>x</a:t>
            </a:r>
            <a:r>
              <a:rPr lang="en-US" b="1" dirty="0" smtClean="0"/>
              <a:t>) occupies disk 1.7% of the total time.</a:t>
            </a:r>
          </a:p>
          <a:p>
            <a:pPr algn="ctr"/>
            <a:r>
              <a:rPr lang="en-US" b="1" dirty="0" smtClean="0"/>
              <a:t>You need to read almost 2MB to achieve 50% channel utilization!</a:t>
            </a:r>
          </a:p>
          <a:p>
            <a:pPr algn="ctr"/>
            <a:r>
              <a:rPr lang="en-US" b="1" dirty="0" smtClean="0"/>
              <a:t>The faster Cheetah drive accomplishes this 48% faster (5.652 ms)</a:t>
            </a:r>
          </a:p>
          <a:p>
            <a:pPr algn="ctr"/>
            <a:r>
              <a:rPr lang="en-US" b="1" dirty="0" smtClean="0"/>
              <a:t>But channel utilization drops to less than 1%</a:t>
            </a:r>
          </a:p>
          <a:p>
            <a:pPr algn="ctr"/>
            <a:r>
              <a:rPr lang="en-US" b="1" dirty="0" smtClean="0"/>
              <a:t>requiring a read of 3MB for 50% channel utilization. </a:t>
            </a:r>
            <a:endParaRPr lang="en-US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3124200" y="1295400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Seagate Barracuda 180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 File System Mechanics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98638"/>
            <a:ext cx="8229600" cy="4525962"/>
          </a:xfrm>
        </p:spPr>
        <p:txBody>
          <a:bodyPr/>
          <a:lstStyle/>
          <a:p>
            <a:r>
              <a:rPr lang="en-US" sz="2800"/>
              <a:t>File System groups N sectors into an I/O Unit</a:t>
            </a:r>
          </a:p>
          <a:p>
            <a:pPr lvl="1"/>
            <a:r>
              <a:rPr lang="en-US" sz="2400"/>
              <a:t>Usually 8 to 256 sectors </a:t>
            </a:r>
            <a:r>
              <a:rPr lang="en-US" sz="2000"/>
              <a:t>(4K to 128K, sometimes more)</a:t>
            </a:r>
          </a:p>
          <a:p>
            <a:r>
              <a:rPr lang="en-US" sz="2800"/>
              <a:t>Data always read &amp; written in I/O units or blocks</a:t>
            </a:r>
          </a:p>
          <a:p>
            <a:pPr lvl="1"/>
            <a:r>
              <a:rPr lang="en-US" sz="2400"/>
              <a:t>Simplifies mapping files into memory</a:t>
            </a:r>
          </a:p>
          <a:p>
            <a:pPr lvl="2"/>
            <a:r>
              <a:rPr lang="en-US" sz="2000"/>
              <a:t>This is why a block size is typically a multiple of the page size</a:t>
            </a:r>
          </a:p>
          <a:p>
            <a:r>
              <a:rPr lang="en-US" sz="2800"/>
              <a:t>Data, in unit sizes, is cached in memory</a:t>
            </a:r>
          </a:p>
          <a:p>
            <a:pPr lvl="1"/>
            <a:r>
              <a:rPr lang="en-US" sz="2400"/>
              <a:t>Speeds future access to data within the block</a:t>
            </a:r>
          </a:p>
          <a:p>
            <a:r>
              <a:rPr lang="en-US" sz="2800"/>
              <a:t>Additional subsequent blocks may be pre-read</a:t>
            </a:r>
          </a:p>
          <a:p>
            <a:pPr lvl="1"/>
            <a:r>
              <a:rPr lang="en-US" sz="2400"/>
              <a:t>With the hope they will be wanted in the future</a:t>
            </a:r>
          </a:p>
          <a:p>
            <a:endParaRPr lang="en-US" sz="2800"/>
          </a:p>
          <a:p>
            <a:pPr lvl="1"/>
            <a:endParaRPr lang="en-US" sz="24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File System &amp; Slowness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system tries to hide disk slowness</a:t>
            </a:r>
          </a:p>
          <a:p>
            <a:pPr lvl="1"/>
            <a:r>
              <a:rPr lang="en-US" dirty="0" smtClean="0"/>
              <a:t>Memory caching to avoid disk I/O</a:t>
            </a:r>
          </a:p>
          <a:p>
            <a:pPr lvl="2"/>
            <a:r>
              <a:rPr lang="en-US" dirty="0" smtClean="0"/>
              <a:t>Also done in high-end disk controller caches</a:t>
            </a:r>
          </a:p>
          <a:p>
            <a:pPr lvl="1"/>
            <a:r>
              <a:rPr lang="en-US" dirty="0" smtClean="0"/>
              <a:t>Pre-reading to keep channel utilization high</a:t>
            </a:r>
          </a:p>
          <a:p>
            <a:pPr lvl="2"/>
            <a:r>
              <a:rPr lang="en-US" dirty="0" smtClean="0"/>
              <a:t>Done in the background to minimize impact</a:t>
            </a:r>
          </a:p>
          <a:p>
            <a:pPr lvl="3"/>
            <a:r>
              <a:rPr lang="en-US" dirty="0" smtClean="0"/>
              <a:t>Also done in some high-end RAID disk controllers</a:t>
            </a:r>
          </a:p>
          <a:p>
            <a:pPr lvl="1"/>
            <a:r>
              <a:rPr lang="en-US" dirty="0" smtClean="0"/>
              <a:t>Offset ordering</a:t>
            </a:r>
          </a:p>
          <a:p>
            <a:pPr lvl="2"/>
            <a:r>
              <a:rPr lang="en-US" dirty="0" smtClean="0"/>
              <a:t>Reduces seek time</a:t>
            </a:r>
          </a:p>
          <a:p>
            <a:pPr lvl="3"/>
            <a:r>
              <a:rPr lang="en-US" dirty="0" smtClean="0"/>
              <a:t>Also done in high-end disk controllers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File System Performance Varies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279525" y="2170113"/>
            <a:ext cx="707116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Operation	</a:t>
            </a:r>
            <a:r>
              <a:rPr lang="en-US" dirty="0" smtClean="0"/>
              <a:t>Ext3 </a:t>
            </a:r>
            <a:r>
              <a:rPr lang="en-US" dirty="0"/>
              <a:t>		</a:t>
            </a:r>
            <a:r>
              <a:rPr lang="en-US" dirty="0" smtClean="0"/>
              <a:t>Ext4 </a:t>
            </a:r>
            <a:r>
              <a:rPr lang="en-US" dirty="0"/>
              <a:t>		Improvement</a:t>
            </a:r>
          </a:p>
          <a:p>
            <a:r>
              <a:rPr lang="en-US" dirty="0"/>
              <a:t>Creation of eight </a:t>
            </a:r>
          </a:p>
          <a:p>
            <a:r>
              <a:rPr lang="en-US" dirty="0"/>
              <a:t>1 GB files	155.9 sec	145.1 sec	6.9 %</a:t>
            </a:r>
          </a:p>
          <a:p>
            <a:endParaRPr lang="en-US" dirty="0"/>
          </a:p>
          <a:p>
            <a:r>
              <a:rPr lang="en-US" dirty="0"/>
              <a:t>Write speed 	55.4 MB/sec 	59.3 MB/sec 	7.0 %</a:t>
            </a:r>
          </a:p>
          <a:p>
            <a:endParaRPr lang="en-US" dirty="0"/>
          </a:p>
          <a:p>
            <a:r>
              <a:rPr lang="en-US" dirty="0"/>
              <a:t>Deletion of eight</a:t>
            </a:r>
          </a:p>
          <a:p>
            <a:r>
              <a:rPr lang="en-US" dirty="0"/>
              <a:t>1 GB files	11.87 sec	0.33 sec		97.2 %</a:t>
            </a:r>
          </a:p>
          <a:p>
            <a:endParaRPr lang="en-US" dirty="0"/>
          </a:p>
          <a:p>
            <a:r>
              <a:rPr lang="en-US" dirty="0"/>
              <a:t>10,000 random</a:t>
            </a:r>
          </a:p>
          <a:p>
            <a:r>
              <a:rPr lang="en-US" dirty="0"/>
              <a:t>reads and writes</a:t>
            </a:r>
          </a:p>
          <a:p>
            <a:r>
              <a:rPr lang="en-US" dirty="0"/>
              <a:t>in </a:t>
            </a:r>
            <a:r>
              <a:rPr lang="en-US" dirty="0" smtClean="0"/>
              <a:t>an 8 GB file</a:t>
            </a:r>
            <a:r>
              <a:rPr lang="en-US" dirty="0"/>
              <a:t>	80.0 ops/sec	88.7 ops/sec	10.9 %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981200" y="5715000"/>
            <a:ext cx="49942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00"/>
              <a:t>Source: http://www.h-online.com/open/The-Ext4-Linux-file-system--/features/113403/1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What This Implies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077200" cy="4525963"/>
          </a:xfrm>
        </p:spPr>
        <p:txBody>
          <a:bodyPr/>
          <a:lstStyle/>
          <a:p>
            <a:r>
              <a:rPr lang="en-US" sz="2800" dirty="0"/>
              <a:t>FS performance </a:t>
            </a:r>
            <a:r>
              <a:rPr lang="en-US" sz="2800" dirty="0">
                <a:latin typeface="Symbol" pitchFamily="18" charset="2"/>
              </a:rPr>
              <a:t>»</a:t>
            </a:r>
            <a:r>
              <a:rPr lang="en-US" sz="2800" dirty="0"/>
              <a:t> Disk Performance</a:t>
            </a:r>
          </a:p>
          <a:p>
            <a:r>
              <a:rPr lang="en-US" sz="2800" dirty="0"/>
              <a:t>Behavior of application is the determinant</a:t>
            </a:r>
          </a:p>
          <a:p>
            <a:pPr lvl="1"/>
            <a:r>
              <a:rPr lang="en-US" sz="2400" dirty="0"/>
              <a:t>How much application data per I/O request?</a:t>
            </a:r>
          </a:p>
          <a:p>
            <a:pPr lvl="1"/>
            <a:r>
              <a:rPr lang="en-US" sz="2400" dirty="0"/>
              <a:t>Sequential access?</a:t>
            </a:r>
          </a:p>
          <a:p>
            <a:pPr lvl="1"/>
            <a:r>
              <a:rPr lang="en-US" sz="2400" dirty="0"/>
              <a:t>Random access?</a:t>
            </a:r>
          </a:p>
          <a:p>
            <a:pPr lvl="2"/>
            <a:r>
              <a:rPr lang="en-US" sz="2000" dirty="0"/>
              <a:t>What is the r/w </a:t>
            </a:r>
            <a:r>
              <a:rPr lang="en-US" sz="2000" dirty="0" smtClean="0"/>
              <a:t>cycle length?</a:t>
            </a:r>
            <a:endParaRPr lang="en-US" sz="2000" dirty="0"/>
          </a:p>
          <a:p>
            <a:pPr lvl="3"/>
            <a:r>
              <a:rPr lang="en-US" sz="1800" dirty="0"/>
              <a:t>How many different blocks will be hit before </a:t>
            </a:r>
            <a:r>
              <a:rPr lang="en-US" sz="1800" dirty="0" smtClean="0"/>
              <a:t>a block revisit?</a:t>
            </a:r>
            <a:endParaRPr lang="en-US" sz="1800" dirty="0"/>
          </a:p>
          <a:p>
            <a:r>
              <a:rPr lang="en-US" sz="2800" dirty="0"/>
              <a:t>All of these have a profound effect</a:t>
            </a:r>
          </a:p>
          <a:p>
            <a:pPr lvl="1"/>
            <a:r>
              <a:rPr lang="en-US" sz="2400" dirty="0"/>
              <a:t>Independent of file system or disk device</a:t>
            </a:r>
          </a:p>
          <a:p>
            <a:pPr lvl="2"/>
            <a:r>
              <a:rPr lang="en-US" sz="2000" dirty="0"/>
              <a:t>These might make it a </a:t>
            </a:r>
            <a:r>
              <a:rPr lang="en-US" sz="2000" i="1" dirty="0"/>
              <a:t>little</a:t>
            </a:r>
            <a:r>
              <a:rPr lang="en-US" sz="2000" dirty="0"/>
              <a:t> better or worse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>
              <a:lumMod val="95000"/>
              <a:lumOff val="5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>
              <a:lumMod val="95000"/>
              <a:lumOff val="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1121</Words>
  <Application>Microsoft Office PowerPoint</Application>
  <PresentationFormat>On-screen Show (4:3)</PresentationFormat>
  <Paragraphs>286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Design</vt:lpstr>
      <vt:lpstr>Andrew Hanushevsky: File System I/O</vt:lpstr>
      <vt:lpstr>Goals</vt:lpstr>
      <vt:lpstr>Disk Mechanics</vt:lpstr>
      <vt:lpstr>Mechanical Devices Are Slow</vt:lpstr>
      <vt:lpstr>Slowness In Perspective</vt:lpstr>
      <vt:lpstr> File System Mechanics</vt:lpstr>
      <vt:lpstr>File System &amp; Slowness</vt:lpstr>
      <vt:lpstr>File System Performance Varies</vt:lpstr>
      <vt:lpstr>What This Implies</vt:lpstr>
      <vt:lpstr>Effect of I/O Request Size</vt:lpstr>
      <vt:lpstr>Effect of Sequential Access</vt:lpstr>
      <vt:lpstr>Effect of Random I/O</vt:lpstr>
      <vt:lpstr>Contrived Example?</vt:lpstr>
      <vt:lpstr>Advising The File System</vt:lpstr>
      <vt:lpstr>posix_fadvise() Details</vt:lpstr>
      <vt:lpstr>If It Were So Simple. . .</vt:lpstr>
      <vt:lpstr>Databases &amp; Performance</vt:lpstr>
      <vt:lpstr>Frameworks &amp; Performance</vt:lpstr>
      <vt:lpstr>Conclusions</vt:lpstr>
    </vt:vector>
  </TitlesOfParts>
  <Company>Stanford Linear Accelerator Center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andyhlap</dc:creator>
  <cp:lastModifiedBy>abh</cp:lastModifiedBy>
  <cp:revision>30</cp:revision>
  <dcterms:created xsi:type="dcterms:W3CDTF">2004-05-10T22:22:30Z</dcterms:created>
  <dcterms:modified xsi:type="dcterms:W3CDTF">2009-10-06T05:14:17Z</dcterms:modified>
</cp:coreProperties>
</file>