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7" r:id="rId2"/>
    <p:sldId id="289" r:id="rId3"/>
    <p:sldId id="258" r:id="rId4"/>
    <p:sldId id="259" r:id="rId5"/>
    <p:sldId id="260" r:id="rId6"/>
    <p:sldId id="272" r:id="rId7"/>
    <p:sldId id="273" r:id="rId8"/>
    <p:sldId id="274" r:id="rId9"/>
    <p:sldId id="275" r:id="rId10"/>
    <p:sldId id="279" r:id="rId11"/>
    <p:sldId id="280" r:id="rId12"/>
    <p:sldId id="276" r:id="rId13"/>
    <p:sldId id="267" r:id="rId14"/>
    <p:sldId id="268" r:id="rId15"/>
    <p:sldId id="269" r:id="rId16"/>
    <p:sldId id="270" r:id="rId17"/>
    <p:sldId id="271" r:id="rId18"/>
    <p:sldId id="261" r:id="rId19"/>
    <p:sldId id="262" r:id="rId20"/>
    <p:sldId id="263" r:id="rId21"/>
    <p:sldId id="264" r:id="rId22"/>
    <p:sldId id="265" r:id="rId23"/>
    <p:sldId id="266" r:id="rId24"/>
    <p:sldId id="282" r:id="rId25"/>
    <p:sldId id="281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D77E6-6265-41CC-8AD7-E0A6D74159CB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0C59-9E3A-4F62-B4E4-92BA0E583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FE41B-7046-4E91-A639-57B1F6F16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7A611-4A3A-4974-B923-345049EDE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92A5A-55AB-4E2E-8F76-504D12B61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F9F3D-86BB-4831-8986-1E3C6468E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9B083-9CAF-4C7E-A9B7-B89EB981B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2C4F3-4D14-45A4-B3CD-60DBB1B3F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4AAE8-90CD-47EE-81FB-D33520413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EEDB6-84E8-4F14-B01F-C98C4E013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17E1B-4B15-48E1-804B-6C1C7F373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B710-94B2-4D4C-B90F-B41606B6C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7" name="Picture 7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LOGO_ESC09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949575"/>
            <a:ext cx="7772400" cy="1470025"/>
          </a:xfrm>
        </p:spPr>
        <p:txBody>
          <a:bodyPr/>
          <a:lstStyle/>
          <a:p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smtClean="0"/>
              <a:t>Basic I/O API’s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5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Blocking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Simulated and network devices are blocking</a:t>
            </a:r>
          </a:p>
          <a:p>
            <a:pPr lvl="1"/>
            <a:r>
              <a:rPr lang="en-US" dirty="0" smtClean="0"/>
              <a:t>Pipes, </a:t>
            </a:r>
            <a:r>
              <a:rPr lang="en-US" dirty="0" err="1" smtClean="0"/>
              <a:t>fifo’s</a:t>
            </a:r>
            <a:r>
              <a:rPr lang="en-US" dirty="0" smtClean="0"/>
              <a:t>, sockets, streams, and terminals</a:t>
            </a:r>
          </a:p>
          <a:p>
            <a:r>
              <a:rPr lang="en-US" dirty="0" smtClean="0"/>
              <a:t>I/O occurs when device is ready</a:t>
            </a:r>
          </a:p>
          <a:p>
            <a:pPr lvl="1"/>
            <a:r>
              <a:rPr lang="en-US" dirty="0" smtClean="0"/>
              <a:t>Process may or may not block as per </a:t>
            </a:r>
            <a:r>
              <a:rPr lang="en-US" b="1" dirty="0" smtClean="0"/>
              <a:t>open() </a:t>
            </a:r>
            <a:r>
              <a:rPr lang="en-US" dirty="0" smtClean="0"/>
              <a:t>options</a:t>
            </a:r>
          </a:p>
          <a:p>
            <a:r>
              <a:rPr lang="en-US" dirty="0" smtClean="0"/>
              <a:t>Not all requested data may be read or written</a:t>
            </a:r>
          </a:p>
          <a:p>
            <a:pPr lvl="1"/>
            <a:r>
              <a:rPr lang="en-US" dirty="0" smtClean="0"/>
              <a:t>Reads transfer data that is immediately available</a:t>
            </a:r>
          </a:p>
          <a:p>
            <a:pPr lvl="2"/>
            <a:r>
              <a:rPr lang="en-US" dirty="0" smtClean="0"/>
              <a:t>Many times this is less than what was requested</a:t>
            </a:r>
          </a:p>
          <a:p>
            <a:pPr lvl="1"/>
            <a:r>
              <a:rPr lang="en-US" dirty="0" smtClean="0"/>
              <a:t>Writes transfer data until device becomes not ready</a:t>
            </a:r>
          </a:p>
          <a:p>
            <a:pPr lvl="2"/>
            <a:r>
              <a:rPr lang="en-US" dirty="0" smtClean="0"/>
              <a:t>Usually because some resource becomes unavailable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Non-Blocking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By definition, disks are always ready</a:t>
            </a:r>
          </a:p>
          <a:p>
            <a:pPr lvl="1"/>
            <a:r>
              <a:rPr lang="en-US" dirty="0" smtClean="0"/>
              <a:t>So, they are non-blocking</a:t>
            </a:r>
          </a:p>
          <a:p>
            <a:pPr lvl="2"/>
            <a:r>
              <a:rPr lang="en-US" dirty="0" smtClean="0"/>
              <a:t>Implies I/O to regular files should be non-blocking</a:t>
            </a:r>
          </a:p>
          <a:p>
            <a:r>
              <a:rPr lang="en-US" dirty="0" smtClean="0"/>
              <a:t>However, I/O occurs through a file system</a:t>
            </a:r>
          </a:p>
          <a:p>
            <a:pPr lvl="1"/>
            <a:r>
              <a:rPr lang="en-US" dirty="0" smtClean="0"/>
              <a:t>POSIX compliant file systems are non-blocking</a:t>
            </a:r>
          </a:p>
          <a:p>
            <a:pPr lvl="2"/>
            <a:r>
              <a:rPr lang="en-US" dirty="0" smtClean="0"/>
              <a:t>They must adhere to the non-blocking nature of disks</a:t>
            </a:r>
          </a:p>
          <a:p>
            <a:pPr lvl="1"/>
            <a:r>
              <a:rPr lang="en-US" dirty="0" smtClean="0"/>
              <a:t>Not all file systems are POSIX compliant</a:t>
            </a:r>
          </a:p>
          <a:p>
            <a:pPr lvl="2"/>
            <a:r>
              <a:rPr lang="en-US" dirty="0" smtClean="0"/>
              <a:t>Typically, network based ones may not be fully compliant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Implications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 I/O might not be fully non-blocking</a:t>
            </a:r>
          </a:p>
          <a:p>
            <a:pPr lvl="1"/>
            <a:r>
              <a:rPr lang="en-US" dirty="0" smtClean="0"/>
              <a:t>While relatively rare, this may happen</a:t>
            </a:r>
          </a:p>
          <a:p>
            <a:pPr lvl="2"/>
            <a:r>
              <a:rPr lang="en-US" dirty="0" smtClean="0"/>
              <a:t>Usually in the area of incomplete I/O requests</a:t>
            </a:r>
          </a:p>
          <a:p>
            <a:r>
              <a:rPr lang="en-US" dirty="0" smtClean="0"/>
              <a:t>Something to worry about?</a:t>
            </a:r>
          </a:p>
          <a:p>
            <a:pPr lvl="1"/>
            <a:r>
              <a:rPr lang="en-US" dirty="0" smtClean="0"/>
              <a:t>Usually not with commonly used file systems</a:t>
            </a:r>
          </a:p>
          <a:p>
            <a:pPr lvl="2"/>
            <a:r>
              <a:rPr lang="en-US" dirty="0" smtClean="0"/>
              <a:t>But, easy to program around</a:t>
            </a:r>
          </a:p>
          <a:p>
            <a:r>
              <a:rPr lang="en-US" dirty="0" smtClean="0"/>
              <a:t>This section concentrates on non-blocking I/O</a:t>
            </a:r>
          </a:p>
          <a:p>
            <a:pPr lvl="1"/>
            <a:r>
              <a:rPr lang="en-US" dirty="0" smtClean="0"/>
              <a:t>With accommodations for blocking devices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Starting With Open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b="1" smtClean="0"/>
              <a:t>open()</a:t>
            </a:r>
            <a:r>
              <a:rPr lang="en-US" smtClean="0"/>
              <a:t> opens </a:t>
            </a:r>
            <a:r>
              <a:rPr lang="en-US" i="1" smtClean="0"/>
              <a:t>any</a:t>
            </a:r>
            <a:r>
              <a:rPr lang="en-US" smtClean="0"/>
              <a:t> Unix named device</a:t>
            </a:r>
          </a:p>
          <a:p>
            <a:pPr lvl="1"/>
            <a:r>
              <a:rPr lang="en-US" smtClean="0"/>
              <a:t>Normally, files but can be FIFO’s and pipes</a:t>
            </a:r>
          </a:p>
          <a:p>
            <a:pPr lvl="2"/>
            <a:r>
              <a:rPr lang="en-US" smtClean="0"/>
              <a:t>As long as it has a file system path it’s OK</a:t>
            </a:r>
          </a:p>
          <a:p>
            <a:r>
              <a:rPr lang="en-US" smtClean="0"/>
              <a:t>Always returns and integer </a:t>
            </a:r>
          </a:p>
          <a:p>
            <a:pPr lvl="1"/>
            <a:r>
              <a:rPr lang="en-US" smtClean="0"/>
              <a:t>File descriptor or -1 on error</a:t>
            </a:r>
          </a:p>
          <a:p>
            <a:pPr lvl="2"/>
            <a:r>
              <a:rPr lang="en-US" smtClean="0"/>
              <a:t>Check </a:t>
            </a:r>
            <a:r>
              <a:rPr lang="en-US" b="1" smtClean="0"/>
              <a:t>errno</a:t>
            </a:r>
            <a:r>
              <a:rPr lang="en-US" smtClean="0"/>
              <a:t> variable for actual reason when -1</a:t>
            </a:r>
          </a:p>
          <a:p>
            <a:r>
              <a:rPr lang="en-US" smtClean="0"/>
              <a:t>Many options exist</a:t>
            </a:r>
          </a:p>
          <a:p>
            <a:pPr lvl="1"/>
            <a:r>
              <a:rPr lang="en-US" smtClean="0"/>
              <a:t>We will cover the more important ones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514600" y="3352800"/>
            <a:ext cx="2209800" cy="304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The Open API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400" b="1" smtClean="0">
                <a:latin typeface="Courier New" pitchFamily="49" charset="0"/>
              </a:rPr>
              <a:t>	#include &lt;sys/types.h&gt;</a:t>
            </a:r>
          </a:p>
          <a:p>
            <a:pPr>
              <a:buFont typeface="Arial" charset="0"/>
              <a:buNone/>
            </a:pPr>
            <a:r>
              <a:rPr lang="en-US" sz="2400" b="1" smtClean="0">
                <a:latin typeface="Courier New" pitchFamily="49" charset="0"/>
              </a:rPr>
              <a:t>	#include &lt;sys/stat.h&gt;</a:t>
            </a:r>
          </a:p>
          <a:p>
            <a:pPr>
              <a:buFont typeface="Arial" charset="0"/>
              <a:buNone/>
            </a:pPr>
            <a:r>
              <a:rPr lang="en-US" sz="2400" b="1" smtClean="0">
                <a:latin typeface="Courier New" pitchFamily="49" charset="0"/>
              </a:rPr>
              <a:t>	#include &lt;fcntl.h&gt;</a:t>
            </a:r>
          </a:p>
          <a:p>
            <a:pPr>
              <a:buFont typeface="Arial" charset="0"/>
              <a:buNone/>
            </a:pPr>
            <a:r>
              <a:rPr lang="en-US" sz="2400" b="1" smtClean="0">
                <a:latin typeface="Courier New" pitchFamily="49" charset="0"/>
              </a:rPr>
              <a:t>	int open(const char *</a:t>
            </a:r>
            <a:r>
              <a:rPr lang="en-US" sz="2400" b="1" i="1" smtClean="0">
                <a:latin typeface="Courier New" pitchFamily="49" charset="0"/>
              </a:rPr>
              <a:t>pathname</a:t>
            </a:r>
            <a:r>
              <a:rPr lang="en-US" sz="2400" b="1" smtClean="0">
                <a:latin typeface="Courier New" pitchFamily="49" charset="0"/>
              </a:rPr>
              <a:t>, int </a:t>
            </a:r>
            <a:r>
              <a:rPr lang="en-US" sz="2400" b="1" i="1" smtClean="0">
                <a:latin typeface="Courier New" pitchFamily="49" charset="0"/>
              </a:rPr>
              <a:t>flags</a:t>
            </a:r>
            <a:r>
              <a:rPr lang="en-US" sz="2400" b="1" smtClean="0">
                <a:latin typeface="Courier New" pitchFamily="49" charset="0"/>
              </a:rPr>
              <a:t>, 		[mode_t </a:t>
            </a:r>
            <a:r>
              <a:rPr lang="en-US" sz="2400" b="1" i="1" smtClean="0">
                <a:latin typeface="Courier New" pitchFamily="49" charset="0"/>
              </a:rPr>
              <a:t>mode</a:t>
            </a:r>
            <a:r>
              <a:rPr lang="en-US" sz="2400" b="1" smtClean="0">
                <a:latin typeface="Courier New" pitchFamily="49" charset="0"/>
              </a:rPr>
              <a:t>]); 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1981200" y="4343400"/>
            <a:ext cx="2971800" cy="762000"/>
          </a:xfrm>
          <a:prstGeom prst="borderCallout3">
            <a:avLst>
              <a:gd name="adj1" fmla="val 15000"/>
              <a:gd name="adj2" fmla="val 102565"/>
              <a:gd name="adj3" fmla="val 15000"/>
              <a:gd name="adj4" fmla="val 103259"/>
              <a:gd name="adj5" fmla="val -40000"/>
              <a:gd name="adj6" fmla="val 103259"/>
              <a:gd name="adj7" fmla="val -95000"/>
              <a:gd name="adj8" fmla="val 53847"/>
            </a:avLst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051050" y="4419600"/>
            <a:ext cx="2851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i="1"/>
              <a:t>mode</a:t>
            </a:r>
            <a:r>
              <a:rPr lang="en-US"/>
              <a:t> required </a:t>
            </a:r>
          </a:p>
          <a:p>
            <a:pPr algn="ctr"/>
            <a:r>
              <a:rPr lang="en-US"/>
              <a:t>if </a:t>
            </a:r>
            <a:r>
              <a:rPr lang="en-US" b="1" i="1"/>
              <a:t>flags</a:t>
            </a:r>
            <a:r>
              <a:rPr lang="en-US"/>
              <a:t> contain </a:t>
            </a:r>
            <a:r>
              <a:rPr lang="en-US" b="1"/>
              <a:t>O_CREAT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Commonly Used Open Flags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smtClean="0"/>
              <a:t>O_RDONLY</a:t>
            </a:r>
            <a:r>
              <a:rPr lang="en-US" smtClean="0"/>
              <a:t>, </a:t>
            </a:r>
            <a:r>
              <a:rPr lang="en-US" b="1" smtClean="0"/>
              <a:t>O_WRONLY</a:t>
            </a:r>
            <a:r>
              <a:rPr lang="en-US" smtClean="0"/>
              <a:t>, or </a:t>
            </a:r>
            <a:r>
              <a:rPr lang="en-US" b="1" smtClean="0"/>
              <a:t>O_RDWR</a:t>
            </a:r>
            <a:endParaRPr lang="en-US" smtClean="0"/>
          </a:p>
          <a:p>
            <a:pPr lvl="1"/>
            <a:r>
              <a:rPr lang="en-US" smtClean="0"/>
              <a:t>How the file will be accessed</a:t>
            </a:r>
          </a:p>
          <a:p>
            <a:r>
              <a:rPr lang="en-US" b="1" smtClean="0"/>
              <a:t>O_CREAT</a:t>
            </a:r>
            <a:r>
              <a:rPr lang="en-US" smtClean="0"/>
              <a:t>, </a:t>
            </a:r>
            <a:r>
              <a:rPr lang="en-US" b="1" smtClean="0"/>
              <a:t>O_EXCL</a:t>
            </a:r>
            <a:r>
              <a:rPr lang="en-US" smtClean="0"/>
              <a:t>, and </a:t>
            </a:r>
            <a:r>
              <a:rPr lang="en-US" b="1" smtClean="0"/>
              <a:t>O_TRUNC</a:t>
            </a:r>
            <a:endParaRPr lang="en-US" smtClean="0"/>
          </a:p>
          <a:p>
            <a:pPr lvl="1"/>
            <a:r>
              <a:rPr lang="en-US" smtClean="0"/>
              <a:t>File creation disposition</a:t>
            </a:r>
          </a:p>
          <a:p>
            <a:r>
              <a:rPr lang="en-US" smtClean="0"/>
              <a:t>Read man page for the gory details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Esoteric Open Flags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b="1" smtClean="0"/>
              <a:t>O_NOATIME</a:t>
            </a:r>
            <a:r>
              <a:rPr lang="en-US" sz="2400" smtClean="0"/>
              <a:t> </a:t>
            </a:r>
            <a:r>
              <a:rPr lang="en-US" sz="1800" smtClean="0"/>
              <a:t>(Since Linux 2.6.8)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chemeClr val="accent2"/>
                </a:solidFill>
              </a:rPr>
              <a:t>Linux specific</a:t>
            </a:r>
            <a:r>
              <a:rPr lang="en-US" sz="2000" smtClean="0"/>
              <a:t>, don’t update access time in the inode.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Can significantly improve performance for </a:t>
            </a:r>
            <a:r>
              <a:rPr lang="en-US" sz="1800" i="1" smtClean="0"/>
              <a:t>some</a:t>
            </a:r>
            <a:r>
              <a:rPr lang="en-US" sz="1800" smtClean="0"/>
              <a:t> applications</a:t>
            </a:r>
          </a:p>
          <a:p>
            <a:pPr>
              <a:lnSpc>
                <a:spcPct val="80000"/>
              </a:lnSpc>
            </a:pPr>
            <a:r>
              <a:rPr lang="en-US" sz="2400" b="1" smtClean="0"/>
              <a:t>O_CLOEXEC</a:t>
            </a:r>
            <a:r>
              <a:rPr lang="en-US" sz="2400" smtClean="0"/>
              <a:t> </a:t>
            </a:r>
            <a:r>
              <a:rPr lang="en-US" sz="1800" smtClean="0"/>
              <a:t>(Since Linux 2.6.23)</a:t>
            </a:r>
            <a:r>
              <a:rPr lang="en-US" sz="24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smtClean="0">
                <a:solidFill>
                  <a:schemeClr val="accent2"/>
                </a:solidFill>
              </a:rPr>
              <a:t>Linux specific</a:t>
            </a:r>
            <a:r>
              <a:rPr lang="en-US" sz="2000" smtClean="0"/>
              <a:t>, but important threading flag!</a:t>
            </a:r>
          </a:p>
          <a:p>
            <a:pPr>
              <a:lnSpc>
                <a:spcPct val="80000"/>
              </a:lnSpc>
            </a:pPr>
            <a:r>
              <a:rPr lang="en-US" sz="2400" b="1" smtClean="0"/>
              <a:t>O_DIRECT</a:t>
            </a:r>
            <a:r>
              <a:rPr lang="en-US" sz="2400" smtClean="0"/>
              <a:t> </a:t>
            </a:r>
            <a:r>
              <a:rPr lang="en-US" sz="1800" smtClean="0"/>
              <a:t>(Since Linux 2.4.10)</a:t>
            </a:r>
            <a:r>
              <a:rPr lang="en-US" sz="24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Generic, bypass file system cache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Can significantly improve performance in </a:t>
            </a:r>
            <a:r>
              <a:rPr lang="en-US" sz="1800" i="1" smtClean="0"/>
              <a:t>isolated</a:t>
            </a:r>
            <a:r>
              <a:rPr lang="en-US" sz="1800" smtClean="0"/>
              <a:t> cases</a:t>
            </a:r>
          </a:p>
          <a:p>
            <a:pPr lvl="2">
              <a:lnSpc>
                <a:spcPct val="80000"/>
              </a:lnSpc>
            </a:pPr>
            <a:r>
              <a:rPr lang="en-US" sz="1800" smtClean="0"/>
              <a:t>Not supported by all file systems and </a:t>
            </a:r>
            <a:r>
              <a:rPr lang="en-US" sz="1800" i="1" smtClean="0"/>
              <a:t>may</a:t>
            </a:r>
            <a:r>
              <a:rPr lang="en-US" sz="1800" smtClean="0"/>
              <a:t> return error if specified</a:t>
            </a:r>
          </a:p>
          <a:p>
            <a:pPr>
              <a:lnSpc>
                <a:spcPct val="80000"/>
              </a:lnSpc>
            </a:pPr>
            <a:r>
              <a:rPr lang="en-US" sz="2400" b="1" smtClean="0"/>
              <a:t>O_NONBLOCK</a:t>
            </a:r>
            <a:endParaRPr lang="en-US" sz="2400" smtClean="0"/>
          </a:p>
          <a:p>
            <a:pPr lvl="1">
              <a:lnSpc>
                <a:spcPct val="80000"/>
              </a:lnSpc>
            </a:pPr>
            <a:r>
              <a:rPr lang="en-US" sz="2000" smtClean="0"/>
              <a:t>Enable non-blocking I/O</a:t>
            </a:r>
          </a:p>
          <a:p>
            <a:pPr>
              <a:lnSpc>
                <a:spcPct val="80000"/>
              </a:lnSpc>
            </a:pPr>
            <a:r>
              <a:rPr lang="en-US" sz="2400" b="1" smtClean="0"/>
              <a:t>O_SYNC</a:t>
            </a:r>
            <a:r>
              <a:rPr lang="en-US" sz="24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000" smtClean="0"/>
              <a:t>Make sure data written to disk before returning</a:t>
            </a:r>
          </a:p>
          <a:p>
            <a:pPr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Obsolete Open Flags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smtClean="0"/>
              <a:t>O_LARGEFILE</a:t>
            </a:r>
            <a:r>
              <a:rPr lang="en-US" smtClean="0"/>
              <a:t> </a:t>
            </a:r>
          </a:p>
          <a:p>
            <a:pPr lvl="1"/>
            <a:r>
              <a:rPr lang="en-US" smtClean="0"/>
              <a:t>Obsolete for 64-bit systems </a:t>
            </a:r>
          </a:p>
          <a:p>
            <a:pPr lvl="2"/>
            <a:r>
              <a:rPr lang="en-US" b="1" smtClean="0"/>
              <a:t>CC</a:t>
            </a:r>
            <a:r>
              <a:rPr lang="en-US" smtClean="0"/>
              <a:t> </a:t>
            </a:r>
            <a:r>
              <a:rPr lang="en-US" b="1" smtClean="0"/>
              <a:t>-D_FILE_OFFSET_BITS=64</a:t>
            </a:r>
            <a:r>
              <a:rPr lang="en-US" smtClean="0"/>
              <a:t> preferred</a:t>
            </a:r>
          </a:p>
          <a:p>
            <a:r>
              <a:rPr lang="en-US" b="1" smtClean="0"/>
              <a:t>O_NDELAY</a:t>
            </a:r>
          </a:p>
          <a:p>
            <a:pPr lvl="1"/>
            <a:r>
              <a:rPr lang="en-US" smtClean="0"/>
              <a:t>Obsolete in POSIX conforming systems</a:t>
            </a:r>
          </a:p>
          <a:p>
            <a:pPr lvl="2"/>
            <a:r>
              <a:rPr lang="en-US" b="1" smtClean="0"/>
              <a:t>O_NONBLOCK</a:t>
            </a:r>
            <a:r>
              <a:rPr lang="en-US" smtClean="0"/>
              <a:t> preferred</a:t>
            </a:r>
          </a:p>
          <a:p>
            <a:pPr lvl="3"/>
            <a:r>
              <a:rPr lang="en-US" b="1" smtClean="0"/>
              <a:t>O_NDELAY</a:t>
            </a:r>
            <a:r>
              <a:rPr lang="en-US" smtClean="0"/>
              <a:t> causes read/write to return 0 if blocked</a:t>
            </a:r>
          </a:p>
          <a:p>
            <a:pPr lvl="3">
              <a:buFont typeface="Arial" charset="0"/>
              <a:buNone/>
            </a:pPr>
            <a:r>
              <a:rPr lang="en-US" smtClean="0"/>
              <a:t>			    POSIX defines -1 with </a:t>
            </a:r>
            <a:r>
              <a:rPr lang="en-US" b="1" smtClean="0"/>
              <a:t>EWOULDBLOCK</a:t>
            </a:r>
          </a:p>
          <a:p>
            <a:pPr lvl="2"/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/>
              <a:t>Basic I/O API Parameter Types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/>
              <a:t>ssize_t</a:t>
            </a:r>
            <a:r>
              <a:rPr lang="en-US" smtClean="0"/>
              <a:t> is </a:t>
            </a:r>
            <a:r>
              <a:rPr lang="en-US" i="1" smtClean="0"/>
              <a:t>signed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This way -1 can be returned to indicate error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size_t</a:t>
            </a:r>
            <a:r>
              <a:rPr lang="en-US" smtClean="0"/>
              <a:t> is </a:t>
            </a:r>
            <a:r>
              <a:rPr lang="en-US" i="1" smtClean="0"/>
              <a:t>unsigned</a:t>
            </a:r>
            <a:endParaRPr lang="en-US" smtClean="0"/>
          </a:p>
          <a:p>
            <a:pPr lvl="1">
              <a:lnSpc>
                <a:spcPct val="90000"/>
              </a:lnSpc>
            </a:pPr>
            <a:r>
              <a:rPr lang="en-US" smtClean="0"/>
              <a:t>Maximum size defined by </a:t>
            </a:r>
            <a:r>
              <a:rPr lang="en-US" b="1" smtClean="0"/>
              <a:t>SSIZE_MAX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2</a:t>
            </a:r>
            <a:r>
              <a:rPr lang="en-US" baseline="30000" smtClean="0"/>
              <a:t>31</a:t>
            </a:r>
            <a:r>
              <a:rPr lang="en-US" smtClean="0"/>
              <a:t>-1 for 32 bit architectures </a:t>
            </a:r>
            <a:r>
              <a:rPr lang="en-US" sz="1800" smtClean="0"/>
              <a:t>(2147483647)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2</a:t>
            </a:r>
            <a:r>
              <a:rPr lang="en-US" baseline="30000" smtClean="0"/>
              <a:t>63</a:t>
            </a:r>
            <a:r>
              <a:rPr lang="en-US" smtClean="0"/>
              <a:t>-1 for 64 bit architectures </a:t>
            </a:r>
            <a:r>
              <a:rPr lang="en-US" sz="1800" smtClean="0"/>
              <a:t>(9223372036854775807)</a:t>
            </a:r>
          </a:p>
          <a:p>
            <a:pPr>
              <a:lnSpc>
                <a:spcPct val="90000"/>
              </a:lnSpc>
            </a:pPr>
            <a:r>
              <a:rPr lang="en-US" b="1" smtClean="0"/>
              <a:t>off_t</a:t>
            </a:r>
            <a:r>
              <a:rPr lang="en-US" smtClean="0"/>
              <a:t> is </a:t>
            </a:r>
            <a:r>
              <a:rPr lang="en-US" i="1" smtClean="0"/>
              <a:t>signed </a:t>
            </a:r>
            <a:r>
              <a:rPr lang="en-US" sz="1800" smtClean="0"/>
              <a:t>(Historical reasons)</a:t>
            </a:r>
          </a:p>
          <a:p>
            <a:pPr>
              <a:lnSpc>
                <a:spcPct val="90000"/>
              </a:lnSpc>
            </a:pPr>
            <a:r>
              <a:rPr lang="en-US" smtClean="0"/>
              <a:t>All automatically defined as 32 or 64 bits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Depending on target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Read Peculiarities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Returns bytes read or -1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Bytes read can be 0 to amount wanted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0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end of file for regular files o/w nothing available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When less than requested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all that is available</a:t>
            </a:r>
          </a:p>
          <a:p>
            <a:pPr>
              <a:lnSpc>
                <a:spcPct val="90000"/>
              </a:lnSpc>
            </a:pPr>
            <a:r>
              <a:rPr lang="en-US" smtClean="0"/>
              <a:t>-1 indicates error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Check </a:t>
            </a:r>
            <a:r>
              <a:rPr lang="en-US" b="1" smtClean="0"/>
              <a:t>errno</a:t>
            </a:r>
            <a:r>
              <a:rPr lang="en-US" smtClean="0"/>
              <a:t> variable for actual value</a:t>
            </a:r>
          </a:p>
          <a:p>
            <a:pPr lvl="2">
              <a:lnSpc>
                <a:spcPct val="90000"/>
              </a:lnSpc>
            </a:pPr>
            <a:r>
              <a:rPr lang="en-US" smtClean="0"/>
              <a:t>The most common ones are</a:t>
            </a:r>
          </a:p>
          <a:p>
            <a:pPr lvl="3">
              <a:lnSpc>
                <a:spcPct val="90000"/>
              </a:lnSpc>
            </a:pPr>
            <a:r>
              <a:rPr lang="en-US" b="1" smtClean="0"/>
              <a:t>EINTR </a:t>
            </a:r>
            <a:r>
              <a:rPr lang="en-US" smtClean="0"/>
              <a:t>call interrupted by a signal, nothing read</a:t>
            </a:r>
          </a:p>
          <a:p>
            <a:pPr lvl="3">
              <a:lnSpc>
                <a:spcPct val="90000"/>
              </a:lnSpc>
            </a:pPr>
            <a:r>
              <a:rPr lang="en-US" b="1" smtClean="0"/>
              <a:t>EWOULDBLOCK</a:t>
            </a:r>
            <a:r>
              <a:rPr lang="en-US" smtClean="0"/>
              <a:t> or </a:t>
            </a:r>
            <a:r>
              <a:rPr lang="en-US" b="1" smtClean="0"/>
              <a:t>EAGAIN</a:t>
            </a:r>
            <a:r>
              <a:rPr lang="en-US" smtClean="0"/>
              <a:t> for non-blocking I/O</a:t>
            </a:r>
          </a:p>
          <a:p>
            <a:pPr lvl="4">
              <a:lnSpc>
                <a:spcPct val="90000"/>
              </a:lnSpc>
            </a:pPr>
            <a:r>
              <a:rPr lang="en-US" smtClean="0"/>
              <a:t>You will rarely program non-blocking I/O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Overview of basic I/O API’s</a:t>
            </a:r>
          </a:p>
          <a:p>
            <a:r>
              <a:rPr lang="en-US" dirty="0" smtClean="0"/>
              <a:t>Explain some confusing I/O terminology</a:t>
            </a:r>
          </a:p>
          <a:p>
            <a:pPr lvl="1"/>
            <a:r>
              <a:rPr lang="en-US" dirty="0" smtClean="0"/>
              <a:t>Blocking and non-blocking I/O</a:t>
            </a:r>
          </a:p>
          <a:p>
            <a:r>
              <a:rPr lang="en-US" dirty="0" smtClean="0"/>
              <a:t>Explain performance oriented I/O open options</a:t>
            </a:r>
          </a:p>
          <a:p>
            <a:pPr lvl="1"/>
            <a:r>
              <a:rPr lang="en-US" dirty="0" smtClean="0"/>
              <a:t>32 and 64 bit I/O</a:t>
            </a:r>
          </a:p>
          <a:p>
            <a:r>
              <a:rPr lang="en-US" dirty="0" smtClean="0"/>
              <a:t>I/O peculiarities</a:t>
            </a:r>
          </a:p>
          <a:p>
            <a:pPr lvl="1"/>
            <a:r>
              <a:rPr lang="en-US" dirty="0" smtClean="0"/>
              <a:t>Threading implications</a:t>
            </a:r>
          </a:p>
          <a:p>
            <a:r>
              <a:rPr lang="en-US" dirty="0" smtClean="0"/>
              <a:t>How to get the most performance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Bullet Proof Read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66800" y="1295400"/>
            <a:ext cx="7131050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ssize_t rc;</a:t>
            </a:r>
          </a:p>
          <a:p>
            <a:r>
              <a:rPr lang="en-US" sz="2400" b="1">
                <a:latin typeface="Courier New" pitchFamily="49" charset="0"/>
              </a:rPr>
              <a:t>   do {rc = read(fd, buff, blen);}</a:t>
            </a:r>
          </a:p>
          <a:p>
            <a:r>
              <a:rPr lang="en-US" sz="2400" b="1">
                <a:latin typeface="Courier New" pitchFamily="49" charset="0"/>
              </a:rPr>
              <a:t>      while(rc &lt; 0 &amp;&amp; EINTR == errno);</a:t>
            </a:r>
          </a:p>
          <a:p>
            <a:r>
              <a:rPr lang="en-US" sz="2400" b="1">
                <a:latin typeface="Courier New" pitchFamily="49" charset="0"/>
              </a:rPr>
              <a:t>   if (rc &lt; 0) {</a:t>
            </a:r>
            <a:r>
              <a:rPr lang="en-US" sz="2400" b="1" i="1">
                <a:latin typeface="Courier New" pitchFamily="49" charset="0"/>
              </a:rPr>
              <a:t>handle error</a:t>
            </a:r>
            <a:r>
              <a:rPr lang="en-US" sz="2400" b="1">
                <a:latin typeface="Courier New" pitchFamily="49" charset="0"/>
              </a:rPr>
              <a:t>}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066800" y="3429000"/>
            <a:ext cx="713105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ssize_t rc;</a:t>
            </a:r>
          </a:p>
          <a:p>
            <a:r>
              <a:rPr lang="en-US" sz="2400" b="1">
                <a:latin typeface="Courier New" pitchFamily="49" charset="0"/>
              </a:rPr>
              <a:t>do{do {rc = read(fd, buff, blen);}</a:t>
            </a:r>
          </a:p>
          <a:p>
            <a:r>
              <a:rPr lang="en-US" sz="2400" b="1">
                <a:latin typeface="Courier New" pitchFamily="49" charset="0"/>
              </a:rPr>
              <a:t>      while(rc &lt; 0 &amp;&amp; EINTR == errno);</a:t>
            </a:r>
          </a:p>
          <a:p>
            <a:r>
              <a:rPr lang="en-US" sz="2400" b="1">
                <a:latin typeface="Courier New" pitchFamily="49" charset="0"/>
              </a:rPr>
              <a:t>   if (rc &lt; 0) {</a:t>
            </a:r>
            <a:r>
              <a:rPr lang="en-US" sz="2400" b="1" i="1">
                <a:latin typeface="Courier New" pitchFamily="49" charset="0"/>
              </a:rPr>
              <a:t>handle error</a:t>
            </a:r>
            <a:r>
              <a:rPr lang="en-US" sz="2400" b="1">
                <a:latin typeface="Courier New" pitchFamily="49" charset="0"/>
              </a:rPr>
              <a:t>}</a:t>
            </a:r>
          </a:p>
          <a:p>
            <a:r>
              <a:rPr lang="en-US" sz="2400" b="1">
                <a:latin typeface="Courier New" pitchFamily="49" charset="0"/>
              </a:rPr>
              <a:t>   if (!rc)    {</a:t>
            </a:r>
            <a:r>
              <a:rPr lang="en-US" sz="2400" b="1" i="1">
                <a:latin typeface="Courier New" pitchFamily="49" charset="0"/>
              </a:rPr>
              <a:t>handle </a:t>
            </a:r>
            <a:r>
              <a:rPr lang="en-US" sz="2400" b="1">
                <a:latin typeface="Courier New" pitchFamily="49" charset="0"/>
              </a:rPr>
              <a:t>EOF </a:t>
            </a:r>
            <a:r>
              <a:rPr lang="en-US" b="1">
                <a:latin typeface="Courier New" pitchFamily="49" charset="0"/>
              </a:rPr>
              <a:t>(e.g., ^D)</a:t>
            </a:r>
            <a:r>
              <a:rPr lang="en-US" sz="2400" b="1">
                <a:latin typeface="Courier New" pitchFamily="49" charset="0"/>
              </a:rPr>
              <a:t>}</a:t>
            </a:r>
          </a:p>
          <a:p>
            <a:r>
              <a:rPr lang="en-US" sz="2400" b="1">
                <a:latin typeface="Courier New" pitchFamily="49" charset="0"/>
              </a:rPr>
              <a:t>   blen -= rc; buff += rc;</a:t>
            </a:r>
          </a:p>
          <a:p>
            <a:r>
              <a:rPr lang="en-US" sz="2400" b="1">
                <a:latin typeface="Courier New" pitchFamily="49" charset="0"/>
              </a:rPr>
              <a:t>  } while(blen &gt; 0);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600200" y="2971800"/>
            <a:ext cx="24032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Regular </a:t>
            </a:r>
            <a:r>
              <a:rPr lang="en-US" b="1" dirty="0" smtClean="0"/>
              <a:t>POSIX Files</a:t>
            </a:r>
            <a:endParaRPr lang="en-US" b="1" dirty="0"/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 rot="-5400000">
            <a:off x="1143000" y="28194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6019800" y="2971800"/>
            <a:ext cx="172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Other Devices</a:t>
            </a: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 rot="-5400000" flipH="1" flipV="1">
            <a:off x="7848600" y="30480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Write Peculiarities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mtClean="0"/>
              <a:t>Returns bytes written or -1</a:t>
            </a:r>
          </a:p>
          <a:p>
            <a:pPr lvl="1"/>
            <a:r>
              <a:rPr lang="en-US" smtClean="0"/>
              <a:t>Bytes written can be 0 to amount wanted</a:t>
            </a:r>
          </a:p>
          <a:p>
            <a:pPr lvl="2"/>
            <a:r>
              <a:rPr lang="en-US" smtClean="0"/>
              <a:t>When less than requested </a:t>
            </a:r>
            <a:r>
              <a:rPr lang="en-US" smtClean="0">
                <a:latin typeface="Symbol" pitchFamily="18" charset="2"/>
              </a:rPr>
              <a:t>®</a:t>
            </a:r>
            <a:r>
              <a:rPr lang="en-US" smtClean="0"/>
              <a:t> all that could be written</a:t>
            </a:r>
          </a:p>
          <a:p>
            <a:r>
              <a:rPr lang="en-US" smtClean="0"/>
              <a:t>-1 indicates error</a:t>
            </a:r>
          </a:p>
          <a:p>
            <a:pPr lvl="1"/>
            <a:r>
              <a:rPr lang="en-US" smtClean="0"/>
              <a:t>Check </a:t>
            </a:r>
            <a:r>
              <a:rPr lang="en-US" b="1" smtClean="0"/>
              <a:t>errno</a:t>
            </a:r>
            <a:r>
              <a:rPr lang="en-US" smtClean="0"/>
              <a:t> variable for actual value</a:t>
            </a:r>
          </a:p>
          <a:p>
            <a:pPr lvl="2"/>
            <a:r>
              <a:rPr lang="en-US" smtClean="0"/>
              <a:t>The most common ones are</a:t>
            </a:r>
          </a:p>
          <a:p>
            <a:pPr lvl="3"/>
            <a:r>
              <a:rPr lang="en-US" b="1" smtClean="0"/>
              <a:t>EINTR </a:t>
            </a:r>
            <a:r>
              <a:rPr lang="en-US" smtClean="0"/>
              <a:t>call interrupted by a signal</a:t>
            </a:r>
          </a:p>
          <a:p>
            <a:pPr lvl="3"/>
            <a:r>
              <a:rPr lang="en-US" b="1" smtClean="0"/>
              <a:t>EWOULDBLOCK</a:t>
            </a:r>
            <a:r>
              <a:rPr lang="en-US" smtClean="0"/>
              <a:t> or </a:t>
            </a:r>
            <a:r>
              <a:rPr lang="en-US" b="1" smtClean="0"/>
              <a:t>EAGAIN</a:t>
            </a:r>
            <a:r>
              <a:rPr lang="en-US" smtClean="0"/>
              <a:t> for non-blocking I/O</a:t>
            </a:r>
          </a:p>
          <a:p>
            <a:pPr lvl="4"/>
            <a:r>
              <a:rPr lang="en-US" smtClean="0"/>
              <a:t>You will rarely program non-blocking I/O</a:t>
            </a:r>
          </a:p>
          <a:p>
            <a:pPr lvl="3"/>
            <a:r>
              <a:rPr lang="en-US" b="1" smtClean="0"/>
              <a:t>ENOSPC</a:t>
            </a:r>
            <a:r>
              <a:rPr lang="en-US" smtClean="0"/>
              <a:t> for regular files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Bullet Proof Write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66800" y="1295400"/>
            <a:ext cx="7131050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ssize_t rc;</a:t>
            </a:r>
          </a:p>
          <a:p>
            <a:r>
              <a:rPr lang="en-US" sz="2400" b="1">
                <a:latin typeface="Courier New" pitchFamily="49" charset="0"/>
              </a:rPr>
              <a:t>   do {rc = write(fd, buff, blen);}</a:t>
            </a:r>
          </a:p>
          <a:p>
            <a:r>
              <a:rPr lang="en-US" sz="2400" b="1">
                <a:latin typeface="Courier New" pitchFamily="49" charset="0"/>
              </a:rPr>
              <a:t>      while(rc &lt; 0 &amp;&amp; EINTR == errno);</a:t>
            </a:r>
          </a:p>
          <a:p>
            <a:r>
              <a:rPr lang="en-US" sz="2400" b="1">
                <a:latin typeface="Courier New" pitchFamily="49" charset="0"/>
              </a:rPr>
              <a:t>   if (rc &lt; 0) {</a:t>
            </a:r>
            <a:r>
              <a:rPr lang="en-US" sz="2400" b="1" i="1">
                <a:latin typeface="Courier New" pitchFamily="49" charset="0"/>
              </a:rPr>
              <a:t>handle error</a:t>
            </a:r>
            <a:r>
              <a:rPr lang="en-US" sz="2400" b="1">
                <a:latin typeface="Courier New" pitchFamily="49" charset="0"/>
              </a:rPr>
              <a:t>}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66800" y="3429000"/>
            <a:ext cx="7131050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Courier New" pitchFamily="49" charset="0"/>
              </a:rPr>
              <a:t>ssize_t rc;</a:t>
            </a:r>
          </a:p>
          <a:p>
            <a:r>
              <a:rPr lang="en-US" sz="2400" b="1">
                <a:latin typeface="Courier New" pitchFamily="49" charset="0"/>
              </a:rPr>
              <a:t>do{do {rc = write(fd, buff, blen);}</a:t>
            </a:r>
          </a:p>
          <a:p>
            <a:r>
              <a:rPr lang="en-US" sz="2400" b="1">
                <a:latin typeface="Courier New" pitchFamily="49" charset="0"/>
              </a:rPr>
              <a:t>      while(rc &lt; 0 &amp;&amp; EINTR == errno);</a:t>
            </a:r>
          </a:p>
          <a:p>
            <a:r>
              <a:rPr lang="en-US" sz="2400" b="1">
                <a:latin typeface="Courier New" pitchFamily="49" charset="0"/>
              </a:rPr>
              <a:t>   if (rc &lt; 0) {</a:t>
            </a:r>
            <a:r>
              <a:rPr lang="en-US" sz="2400" b="1" i="1">
                <a:latin typeface="Courier New" pitchFamily="49" charset="0"/>
              </a:rPr>
              <a:t>handle error</a:t>
            </a:r>
            <a:r>
              <a:rPr lang="en-US" sz="2400" b="1">
                <a:latin typeface="Courier New" pitchFamily="49" charset="0"/>
              </a:rPr>
              <a:t>}</a:t>
            </a:r>
          </a:p>
          <a:p>
            <a:r>
              <a:rPr lang="en-US" sz="2400" b="1">
                <a:latin typeface="Courier New" pitchFamily="49" charset="0"/>
              </a:rPr>
              <a:t>   </a:t>
            </a:r>
          </a:p>
          <a:p>
            <a:r>
              <a:rPr lang="en-US" sz="2400" b="1">
                <a:latin typeface="Courier New" pitchFamily="49" charset="0"/>
              </a:rPr>
              <a:t>   blen -= rc; buff += rc;</a:t>
            </a:r>
          </a:p>
          <a:p>
            <a:r>
              <a:rPr lang="en-US" sz="2400" b="1">
                <a:latin typeface="Courier New" pitchFamily="49" charset="0"/>
              </a:rPr>
              <a:t>  } while(blen &gt; 0);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600200" y="2971800"/>
            <a:ext cx="24032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smtClean="0"/>
              <a:t>Regular POSIX </a:t>
            </a:r>
            <a:r>
              <a:rPr lang="en-US" b="1" dirty="0"/>
              <a:t>Files</a:t>
            </a: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 rot="-5400000">
            <a:off x="1143000" y="28194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6019800" y="2971800"/>
            <a:ext cx="172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Other Devices</a:t>
            </a:r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 rot="-5400000" flipH="1" flipV="1">
            <a:off x="7848600" y="30480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read/write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n-US" b="1" dirty="0" err="1" smtClean="0"/>
              <a:t>pread</a:t>
            </a:r>
            <a:r>
              <a:rPr lang="en-US" b="1" dirty="0" smtClean="0"/>
              <a:t>/</a:t>
            </a:r>
            <a:r>
              <a:rPr lang="en-US" b="1" dirty="0" err="1" smtClean="0"/>
              <a:t>pwrite</a:t>
            </a:r>
            <a:endParaRPr lang="en-US" b="1" dirty="0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read()</a:t>
            </a:r>
            <a:r>
              <a:rPr lang="en-US" dirty="0" smtClean="0"/>
              <a:t> and </a:t>
            </a:r>
            <a:r>
              <a:rPr lang="en-US" b="1" dirty="0" smtClean="0"/>
              <a:t>write()</a:t>
            </a:r>
            <a:r>
              <a:rPr lang="en-US" dirty="0" smtClean="0"/>
              <a:t> use the current offset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Maintained per file pointer per process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 Incremented on each </a:t>
            </a:r>
            <a:r>
              <a:rPr lang="en-US" b="1" dirty="0" smtClean="0"/>
              <a:t>read()</a:t>
            </a:r>
            <a:r>
              <a:rPr lang="en-US" dirty="0" smtClean="0"/>
              <a:t> and </a:t>
            </a:r>
            <a:r>
              <a:rPr lang="en-US" b="1" dirty="0" smtClean="0"/>
              <a:t>write()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Can use </a:t>
            </a:r>
            <a:r>
              <a:rPr lang="en-US" b="1" dirty="0" err="1" smtClean="0"/>
              <a:t>lseek</a:t>
            </a:r>
            <a:r>
              <a:rPr lang="en-US" b="1" dirty="0" smtClean="0"/>
              <a:t>()</a:t>
            </a:r>
            <a:r>
              <a:rPr lang="en-US" dirty="0" smtClean="0"/>
              <a:t> to change it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This is difficult for multi-threaded apps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Especially ones sharing the same file pointer</a:t>
            </a:r>
          </a:p>
          <a:p>
            <a:pPr>
              <a:lnSpc>
                <a:spcPct val="90000"/>
              </a:lnSpc>
            </a:pPr>
            <a:r>
              <a:rPr lang="en-US" b="1" dirty="0" err="1" smtClean="0"/>
              <a:t>pread</a:t>
            </a:r>
            <a:r>
              <a:rPr lang="en-US" b="1" dirty="0" smtClean="0"/>
              <a:t>()</a:t>
            </a:r>
            <a:r>
              <a:rPr lang="en-US" dirty="0" smtClean="0"/>
              <a:t> and </a:t>
            </a:r>
            <a:r>
              <a:rPr lang="en-US" b="1" dirty="0" err="1" smtClean="0"/>
              <a:t>pwrite</a:t>
            </a:r>
            <a:r>
              <a:rPr lang="en-US" b="1" dirty="0" smtClean="0"/>
              <a:t>()</a:t>
            </a:r>
            <a:r>
              <a:rPr lang="en-US" dirty="0" smtClean="0"/>
              <a:t> solve this problem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You specify the offset on each invocation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Does not affect the current file offset pointer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lseek</a:t>
            </a:r>
            <a:r>
              <a:rPr lang="en-US" b="1" dirty="0" smtClean="0"/>
              <a:t>() &amp; write()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n-US" b="1" dirty="0" err="1" smtClean="0"/>
              <a:t>pwrite</a:t>
            </a:r>
            <a:r>
              <a:rPr lang="en-US" b="1" dirty="0" smtClean="0"/>
              <a:t>()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762000" y="1295400"/>
            <a:ext cx="7742825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ourier New" pitchFamily="49" charset="0"/>
              </a:rPr>
              <a:t>   </a:t>
            </a:r>
            <a:r>
              <a:rPr lang="en-US" sz="2400" b="1" dirty="0" err="1" smtClean="0">
                <a:latin typeface="Courier New" pitchFamily="49" charset="0"/>
              </a:rPr>
              <a:t>lseek</a:t>
            </a:r>
            <a:r>
              <a:rPr lang="en-US" sz="2400" b="1" dirty="0" smtClean="0">
                <a:latin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</a:rPr>
              <a:t>fd</a:t>
            </a:r>
            <a:r>
              <a:rPr lang="en-US" sz="2400" b="1" dirty="0" smtClean="0">
                <a:latin typeface="Courier New" pitchFamily="49" charset="0"/>
              </a:rPr>
              <a:t>, offset, SEEK_SET);</a:t>
            </a:r>
            <a:endParaRPr lang="en-US" sz="2400" b="1" dirty="0">
              <a:latin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</a:rPr>
              <a:t>   do {</a:t>
            </a:r>
            <a:r>
              <a:rPr lang="en-US" sz="2400" b="1" dirty="0" err="1">
                <a:latin typeface="Courier New" pitchFamily="49" charset="0"/>
              </a:rPr>
              <a:t>rc</a:t>
            </a:r>
            <a:r>
              <a:rPr lang="en-US" sz="2400" b="1" dirty="0">
                <a:latin typeface="Courier New" pitchFamily="49" charset="0"/>
              </a:rPr>
              <a:t> = write(</a:t>
            </a:r>
            <a:r>
              <a:rPr lang="en-US" sz="2400" b="1" dirty="0" err="1">
                <a:latin typeface="Courier New" pitchFamily="49" charset="0"/>
              </a:rPr>
              <a:t>fd</a:t>
            </a:r>
            <a:r>
              <a:rPr lang="en-US" sz="2400" b="1" dirty="0">
                <a:latin typeface="Courier New" pitchFamily="49" charset="0"/>
              </a:rPr>
              <a:t>, buff, </a:t>
            </a:r>
            <a:r>
              <a:rPr lang="en-US" sz="2400" b="1" dirty="0" err="1">
                <a:latin typeface="Courier New" pitchFamily="49" charset="0"/>
              </a:rPr>
              <a:t>blen</a:t>
            </a:r>
            <a:r>
              <a:rPr lang="en-US" sz="2400" b="1" dirty="0">
                <a:latin typeface="Courier New" pitchFamily="49" charset="0"/>
              </a:rPr>
              <a:t>);}</a:t>
            </a:r>
          </a:p>
          <a:p>
            <a:r>
              <a:rPr lang="en-US" sz="2400" b="1" dirty="0">
                <a:latin typeface="Courier New" pitchFamily="49" charset="0"/>
              </a:rPr>
              <a:t>      while(</a:t>
            </a:r>
            <a:r>
              <a:rPr lang="en-US" sz="2400" b="1" dirty="0" err="1">
                <a:latin typeface="Courier New" pitchFamily="49" charset="0"/>
              </a:rPr>
              <a:t>rc</a:t>
            </a:r>
            <a:r>
              <a:rPr lang="en-US" sz="2400" b="1" dirty="0">
                <a:latin typeface="Courier New" pitchFamily="49" charset="0"/>
              </a:rPr>
              <a:t> &lt; 0 &amp;&amp; EINTR == </a:t>
            </a:r>
            <a:r>
              <a:rPr lang="en-US" sz="2400" b="1" dirty="0" err="1">
                <a:latin typeface="Courier New" pitchFamily="49" charset="0"/>
              </a:rPr>
              <a:t>errno</a:t>
            </a:r>
            <a:r>
              <a:rPr lang="en-US" sz="2400" b="1" dirty="0" smtClean="0">
                <a:latin typeface="Courier New" pitchFamily="49" charset="0"/>
              </a:rPr>
              <a:t>);   </a:t>
            </a:r>
            <a:endParaRPr lang="en-US" sz="2400" b="1" dirty="0">
              <a:latin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</a:rPr>
              <a:t>   if (</a:t>
            </a:r>
            <a:r>
              <a:rPr lang="en-US" sz="2400" b="1" dirty="0" err="1">
                <a:latin typeface="Courier New" pitchFamily="49" charset="0"/>
              </a:rPr>
              <a:t>rc</a:t>
            </a:r>
            <a:r>
              <a:rPr lang="en-US" sz="2400" b="1" dirty="0">
                <a:latin typeface="Courier New" pitchFamily="49" charset="0"/>
              </a:rPr>
              <a:t> &lt; 0) {</a:t>
            </a:r>
            <a:r>
              <a:rPr lang="en-US" sz="2400" b="1" i="1" dirty="0">
                <a:latin typeface="Courier New" pitchFamily="49" charset="0"/>
              </a:rPr>
              <a:t>handle error</a:t>
            </a:r>
            <a:r>
              <a:rPr lang="en-US" sz="2400" b="1" dirty="0">
                <a:latin typeface="Courier New" pitchFamily="49" charset="0"/>
              </a:rPr>
              <a:t>}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62000" y="3429000"/>
            <a:ext cx="7742825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ourier New" pitchFamily="49" charset="0"/>
              </a:rPr>
              <a:t>   do {</a:t>
            </a:r>
            <a:r>
              <a:rPr lang="en-US" sz="2400" b="1" dirty="0" err="1" smtClean="0">
                <a:latin typeface="Courier New" pitchFamily="49" charset="0"/>
              </a:rPr>
              <a:t>rc</a:t>
            </a:r>
            <a:r>
              <a:rPr lang="en-US" sz="2400" b="1" dirty="0" smtClean="0">
                <a:latin typeface="Courier New" pitchFamily="49" charset="0"/>
              </a:rPr>
              <a:t> = </a:t>
            </a:r>
            <a:r>
              <a:rPr lang="en-US" sz="2400" b="1" dirty="0" err="1" smtClean="0">
                <a:latin typeface="Courier New" pitchFamily="49" charset="0"/>
              </a:rPr>
              <a:t>pwrite</a:t>
            </a:r>
            <a:r>
              <a:rPr lang="en-US" sz="2400" b="1" dirty="0" smtClean="0">
                <a:latin typeface="Courier New" pitchFamily="49" charset="0"/>
              </a:rPr>
              <a:t>(</a:t>
            </a:r>
            <a:r>
              <a:rPr lang="en-US" sz="2400" b="1" dirty="0" err="1" smtClean="0">
                <a:latin typeface="Courier New" pitchFamily="49" charset="0"/>
              </a:rPr>
              <a:t>fd,buff,blen,offset</a:t>
            </a:r>
            <a:r>
              <a:rPr lang="en-US" sz="2400" b="1" dirty="0" smtClean="0">
                <a:latin typeface="Courier New" pitchFamily="49" charset="0"/>
              </a:rPr>
              <a:t>);}</a:t>
            </a:r>
          </a:p>
          <a:p>
            <a:r>
              <a:rPr lang="en-US" sz="2400" b="1" dirty="0" smtClean="0">
                <a:latin typeface="Courier New" pitchFamily="49" charset="0"/>
              </a:rPr>
              <a:t>      while(</a:t>
            </a:r>
            <a:r>
              <a:rPr lang="en-US" sz="2400" b="1" dirty="0" err="1" smtClean="0">
                <a:latin typeface="Courier New" pitchFamily="49" charset="0"/>
              </a:rPr>
              <a:t>rc</a:t>
            </a:r>
            <a:r>
              <a:rPr lang="en-US" sz="2400" b="1" dirty="0" smtClean="0">
                <a:latin typeface="Courier New" pitchFamily="49" charset="0"/>
              </a:rPr>
              <a:t> &lt; 0 &amp;&amp; EINTR == </a:t>
            </a:r>
            <a:r>
              <a:rPr lang="en-US" sz="2400" b="1" dirty="0" err="1" smtClean="0">
                <a:latin typeface="Courier New" pitchFamily="49" charset="0"/>
              </a:rPr>
              <a:t>errno</a:t>
            </a:r>
            <a:r>
              <a:rPr lang="en-US" sz="2400" b="1" dirty="0" smtClean="0">
                <a:latin typeface="Courier New" pitchFamily="49" charset="0"/>
              </a:rPr>
              <a:t>);</a:t>
            </a:r>
          </a:p>
          <a:p>
            <a:r>
              <a:rPr lang="en-US" sz="2400" b="1" dirty="0" smtClean="0">
                <a:latin typeface="Courier New" pitchFamily="49" charset="0"/>
              </a:rPr>
              <a:t>   if (</a:t>
            </a:r>
            <a:r>
              <a:rPr lang="en-US" sz="2400" b="1" dirty="0" err="1" smtClean="0">
                <a:latin typeface="Courier New" pitchFamily="49" charset="0"/>
              </a:rPr>
              <a:t>rc</a:t>
            </a:r>
            <a:r>
              <a:rPr lang="en-US" sz="2400" b="1" dirty="0" smtClean="0">
                <a:latin typeface="Courier New" pitchFamily="49" charset="0"/>
              </a:rPr>
              <a:t> &lt; 0) {</a:t>
            </a:r>
            <a:r>
              <a:rPr lang="en-US" sz="2400" b="1" i="1" dirty="0" smtClean="0">
                <a:latin typeface="Courier New" pitchFamily="49" charset="0"/>
              </a:rPr>
              <a:t>handle error</a:t>
            </a:r>
            <a:r>
              <a:rPr lang="en-US" sz="2400" b="1" dirty="0" smtClean="0">
                <a:latin typeface="Courier New" pitchFamily="49" charset="0"/>
              </a:rPr>
              <a:t>}</a:t>
            </a:r>
            <a:endParaRPr lang="en-US" sz="2400" b="1" dirty="0">
              <a:latin typeface="Courier New" pitchFamily="49" charset="0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895600" y="2971800"/>
            <a:ext cx="25955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 smtClean="0"/>
              <a:t>logically equivalent to</a:t>
            </a:r>
            <a:endParaRPr lang="en-US" b="1" i="1" dirty="0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 rot="-5400000">
            <a:off x="2438400" y="28194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 rot="-5400000" flipH="1" flipV="1">
            <a:off x="5638800" y="30480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72745" y="4953000"/>
            <a:ext cx="6904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In practice, these are </a:t>
            </a:r>
            <a:r>
              <a:rPr lang="en-US" i="1" dirty="0" smtClean="0">
                <a:solidFill>
                  <a:srgbClr val="C00000"/>
                </a:solidFill>
              </a:rPr>
              <a:t>not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equivalent</a:t>
            </a:r>
            <a:r>
              <a:rPr lang="en-US" dirty="0" smtClean="0">
                <a:solidFill>
                  <a:srgbClr val="C00000"/>
                </a:solidFill>
              </a:rPr>
              <a:t> in multi-threaded applications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if the underlying file is referenced by more than one thread!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read/write </a:t>
            </a:r>
            <a:r>
              <a:rPr lang="en-US" b="1" dirty="0" err="1" smtClean="0"/>
              <a:t>vs</a:t>
            </a:r>
            <a:r>
              <a:rPr lang="en-US" b="1" dirty="0" smtClean="0"/>
              <a:t> </a:t>
            </a:r>
            <a:r>
              <a:rPr lang="en-US" b="1" dirty="0" err="1" smtClean="0"/>
              <a:t>readv</a:t>
            </a:r>
            <a:r>
              <a:rPr lang="en-US" b="1" dirty="0" smtClean="0"/>
              <a:t>/</a:t>
            </a:r>
            <a:r>
              <a:rPr lang="en-US" b="1" dirty="0" err="1" smtClean="0"/>
              <a:t>writev</a:t>
            </a:r>
            <a:endParaRPr lang="en-US" b="1" dirty="0" smtClean="0"/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/>
              <a:t>read()</a:t>
            </a:r>
            <a:r>
              <a:rPr lang="en-US" dirty="0" smtClean="0"/>
              <a:t> and </a:t>
            </a:r>
            <a:r>
              <a:rPr lang="en-US" b="1" dirty="0" smtClean="0"/>
              <a:t>write()</a:t>
            </a:r>
            <a:r>
              <a:rPr lang="en-US" dirty="0" smtClean="0"/>
              <a:t> only reference single buffer</a:t>
            </a:r>
          </a:p>
          <a:p>
            <a:pPr>
              <a:lnSpc>
                <a:spcPct val="90000"/>
              </a:lnSpc>
            </a:pPr>
            <a:r>
              <a:rPr lang="en-US" b="1" dirty="0" err="1" smtClean="0"/>
              <a:t>readv</a:t>
            </a:r>
            <a:r>
              <a:rPr lang="en-US" b="1" dirty="0" smtClean="0"/>
              <a:t>() </a:t>
            </a:r>
            <a:r>
              <a:rPr lang="en-US" dirty="0" smtClean="0"/>
              <a:t>and </a:t>
            </a:r>
            <a:r>
              <a:rPr lang="en-US" b="1" dirty="0" err="1" smtClean="0"/>
              <a:t>writev</a:t>
            </a:r>
            <a:r>
              <a:rPr lang="en-US" b="1" dirty="0" smtClean="0"/>
              <a:t>() </a:t>
            </a:r>
            <a:r>
              <a:rPr lang="en-US" dirty="0" smtClean="0"/>
              <a:t>reference one or more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Use the latter to efficiently scatter/gather data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Better than multiple read/write calls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Note OS’s have limits on the number of buffers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IOV_MAX defines the limit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1024 for Linux but 16 for Solaris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Performance Options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API’s themselves offer no performance options</a:t>
            </a:r>
          </a:p>
          <a:p>
            <a:r>
              <a:rPr lang="en-US" dirty="0" smtClean="0"/>
              <a:t>How you use them matters</a:t>
            </a:r>
          </a:p>
          <a:p>
            <a:pPr lvl="1"/>
            <a:r>
              <a:rPr lang="en-US" dirty="0" smtClean="0"/>
              <a:t>E.g., using </a:t>
            </a:r>
            <a:r>
              <a:rPr lang="en-US" dirty="0" err="1" smtClean="0"/>
              <a:t>readv</a:t>
            </a:r>
            <a:r>
              <a:rPr lang="en-US" dirty="0" smtClean="0"/>
              <a:t>/</a:t>
            </a:r>
            <a:r>
              <a:rPr lang="en-US" dirty="0" err="1" smtClean="0"/>
              <a:t>writev</a:t>
            </a:r>
            <a:r>
              <a:rPr lang="en-US" dirty="0" smtClean="0"/>
              <a:t> when appropriate</a:t>
            </a:r>
          </a:p>
          <a:p>
            <a:r>
              <a:rPr lang="en-US" dirty="0" smtClean="0"/>
              <a:t>Only one practical possibility</a:t>
            </a:r>
          </a:p>
          <a:p>
            <a:pPr lvl="1"/>
            <a:r>
              <a:rPr lang="en-US" dirty="0" smtClean="0"/>
              <a:t>Page aligned buffers</a:t>
            </a:r>
          </a:p>
          <a:p>
            <a:pPr lvl="2"/>
            <a:r>
              <a:rPr lang="en-US" dirty="0" smtClean="0"/>
              <a:t>Allows some file system to use copy on write</a:t>
            </a:r>
          </a:p>
          <a:p>
            <a:pPr lvl="2"/>
            <a:r>
              <a:rPr lang="en-US" dirty="0" smtClean="0"/>
              <a:t>Avoids extra page reference</a:t>
            </a:r>
          </a:p>
          <a:p>
            <a:pPr lvl="3"/>
            <a:r>
              <a:rPr lang="en-US" dirty="0" smtClean="0"/>
              <a:t>Need not be page aligned; merely aligned within a page</a:t>
            </a:r>
          </a:p>
          <a:p>
            <a:pPr lvl="2"/>
            <a:r>
              <a:rPr lang="en-US" dirty="0" smtClean="0"/>
              <a:t>Always required if you use </a:t>
            </a:r>
            <a:r>
              <a:rPr lang="en-US" b="1" dirty="0" smtClean="0"/>
              <a:t>O_DIRECT</a:t>
            </a:r>
            <a:r>
              <a:rPr lang="en-US" dirty="0" smtClean="0"/>
              <a:t> open flag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Page Aligning Buffers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24400"/>
          </a:xfrm>
        </p:spPr>
        <p:txBody>
          <a:bodyPr/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posix_memalign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	  void **</a:t>
            </a:r>
            <a:r>
              <a:rPr lang="en-US" sz="2800" b="1" i="1" dirty="0" err="1" smtClean="0">
                <a:latin typeface="Courier New" pitchFamily="49" charset="0"/>
                <a:cs typeface="Courier New" pitchFamily="49" charset="0"/>
              </a:rPr>
              <a:t>memptr</a:t>
            </a:r>
            <a:endParaRPr lang="en-US" sz="2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i="1" dirty="0" smtClean="0">
                <a:latin typeface="Courier New" pitchFamily="49" charset="0"/>
                <a:cs typeface="Courier New" pitchFamily="49" charset="0"/>
              </a:rPr>
              <a:t>alignment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>
              <a:buNone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i="1" dirty="0" smtClean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1"/>
            <a:r>
              <a:rPr lang="en-US" sz="2400" dirty="0" smtClean="0"/>
              <a:t>On success, zero returned with . . .</a:t>
            </a:r>
          </a:p>
          <a:p>
            <a:pPr lvl="2"/>
            <a:r>
              <a:rPr lang="en-US" sz="2000" i="1" dirty="0" err="1" smtClean="0"/>
              <a:t>memptr</a:t>
            </a:r>
            <a:r>
              <a:rPr lang="en-US" sz="2000" dirty="0" smtClean="0"/>
              <a:t> holding pointer to allocated memory</a:t>
            </a:r>
          </a:p>
          <a:p>
            <a:pPr lvl="3"/>
            <a:r>
              <a:rPr lang="en-US" sz="1800" dirty="0" smtClean="0"/>
              <a:t>Will be at least the size of </a:t>
            </a:r>
            <a:r>
              <a:rPr lang="en-US" sz="1800" i="1" dirty="0" smtClean="0"/>
              <a:t>size</a:t>
            </a:r>
            <a:r>
              <a:rPr lang="en-US" sz="1800" dirty="0" smtClean="0"/>
              <a:t> and start at an address that is a multiple of </a:t>
            </a:r>
            <a:r>
              <a:rPr lang="en-US" sz="1800" i="1" dirty="0" smtClean="0"/>
              <a:t>alignment</a:t>
            </a:r>
            <a:r>
              <a:rPr lang="en-US" sz="1800" dirty="0" smtClean="0"/>
              <a:t> which must be a power of 2 and here should be the page size.</a:t>
            </a:r>
          </a:p>
          <a:p>
            <a:pPr lvl="1"/>
            <a:r>
              <a:rPr lang="en-US" sz="2400" dirty="0" smtClean="0"/>
              <a:t>On failure, </a:t>
            </a:r>
            <a:r>
              <a:rPr lang="en-US" sz="2400" b="1" dirty="0" err="1" smtClean="0"/>
              <a:t>errno</a:t>
            </a:r>
            <a:r>
              <a:rPr lang="en-US" sz="2400" dirty="0" smtClean="0"/>
              <a:t> value is returned</a:t>
            </a:r>
          </a:p>
          <a:p>
            <a:pPr lvl="2"/>
            <a:r>
              <a:rPr lang="en-US" sz="2000" b="1" dirty="0" err="1" smtClean="0"/>
              <a:t>errno</a:t>
            </a:r>
            <a:r>
              <a:rPr lang="en-US" sz="2000" dirty="0" smtClean="0"/>
              <a:t> variable is not set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posix_memalign</a:t>
            </a:r>
            <a:r>
              <a:rPr lang="en-US" b="1" dirty="0" smtClean="0"/>
              <a:t>() Issues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all platforms support </a:t>
            </a:r>
            <a:r>
              <a:rPr lang="en-US" b="1" dirty="0" err="1" smtClean="0"/>
              <a:t>posix_memalign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Linux supports it since </a:t>
            </a:r>
            <a:r>
              <a:rPr lang="en-US" dirty="0" err="1" smtClean="0"/>
              <a:t>glibc</a:t>
            </a:r>
            <a:r>
              <a:rPr lang="en-US" dirty="0" smtClean="0"/>
              <a:t> 2.1.91</a:t>
            </a:r>
          </a:p>
          <a:p>
            <a:pPr lvl="2"/>
            <a:r>
              <a:rPr lang="en-US" dirty="0" smtClean="0"/>
              <a:t>Use </a:t>
            </a:r>
            <a:r>
              <a:rPr lang="en-US" b="1" dirty="0" smtClean="0"/>
              <a:t>-D_GNU_SOURCE </a:t>
            </a:r>
            <a:r>
              <a:rPr lang="en-US" dirty="0" smtClean="0"/>
              <a:t>or </a:t>
            </a:r>
            <a:r>
              <a:rPr lang="en-US" b="1" dirty="0" smtClean="0"/>
              <a:t>-D_XOPEN_SOURCE=600</a:t>
            </a:r>
          </a:p>
          <a:p>
            <a:r>
              <a:rPr lang="en-US" dirty="0" smtClean="0"/>
              <a:t>Most systems support </a:t>
            </a:r>
            <a:r>
              <a:rPr lang="en-US" b="1" dirty="0" err="1" smtClean="0"/>
              <a:t>memalign</a:t>
            </a:r>
            <a:r>
              <a:rPr lang="en-US" b="1" dirty="0" smtClean="0"/>
              <a:t>()</a:t>
            </a:r>
          </a:p>
          <a:p>
            <a:pPr lvl="1"/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*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memalign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boundary,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size);</a:t>
            </a:r>
          </a:p>
          <a:p>
            <a:pPr lvl="1"/>
            <a:r>
              <a:rPr lang="en-US" dirty="0" smtClean="0"/>
              <a:t>Not necessarily equivalent</a:t>
            </a:r>
          </a:p>
          <a:p>
            <a:pPr lvl="2"/>
            <a:r>
              <a:rPr lang="en-US" dirty="0" smtClean="0"/>
              <a:t>Area allocated </a:t>
            </a:r>
            <a:r>
              <a:rPr lang="en-US" i="1" dirty="0" smtClean="0"/>
              <a:t>might</a:t>
            </a:r>
            <a:r>
              <a:rPr lang="en-US" dirty="0" smtClean="0"/>
              <a:t> not be used with </a:t>
            </a:r>
            <a:r>
              <a:rPr lang="en-US" b="1" dirty="0" smtClean="0"/>
              <a:t>free()</a:t>
            </a:r>
          </a:p>
          <a:p>
            <a:pPr lvl="3"/>
            <a:r>
              <a:rPr lang="en-US" dirty="0" smtClean="0"/>
              <a:t>Not true if you use </a:t>
            </a:r>
            <a:r>
              <a:rPr lang="en-US" b="1" dirty="0" err="1" smtClean="0"/>
              <a:t>glibc</a:t>
            </a:r>
            <a:r>
              <a:rPr lang="en-US" dirty="0" smtClean="0"/>
              <a:t> (i.e., g++ or </a:t>
            </a:r>
            <a:r>
              <a:rPr lang="en-US" dirty="0" err="1" smtClean="0"/>
              <a:t>gcc</a:t>
            </a:r>
            <a:r>
              <a:rPr lang="en-US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posix_memalign</a:t>
            </a:r>
            <a:r>
              <a:rPr lang="en-US" b="1" dirty="0" smtClean="0"/>
              <a:t>() Example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1295400"/>
            <a:ext cx="8340745" cy="25545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</a:rPr>
              <a:t>stdlib.h</a:t>
            </a:r>
            <a:r>
              <a:rPr lang="en-US" sz="2000" b="1" dirty="0" smtClean="0">
                <a:latin typeface="Courier New" pitchFamily="49" charset="0"/>
              </a:rPr>
              <a:t>&gt;</a:t>
            </a:r>
          </a:p>
          <a:p>
            <a:r>
              <a:rPr lang="en-US" sz="2000" b="1" dirty="0" smtClean="0">
                <a:latin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</a:rPr>
              <a:t>unistd.h</a:t>
            </a:r>
            <a:r>
              <a:rPr lang="en-US" sz="2000" b="1" dirty="0" smtClean="0">
                <a:latin typeface="Courier New" pitchFamily="49" charset="0"/>
              </a:rPr>
              <a:t>&gt;</a:t>
            </a:r>
          </a:p>
          <a:p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static int </a:t>
            </a:r>
            <a:r>
              <a:rPr lang="en-US" sz="2000" b="1" dirty="0" err="1" smtClean="0">
                <a:latin typeface="Courier New" pitchFamily="49" charset="0"/>
              </a:rPr>
              <a:t>PageSize</a:t>
            </a:r>
            <a:r>
              <a:rPr lang="en-US" sz="2000" b="1" dirty="0" smtClean="0">
                <a:latin typeface="Courier New" pitchFamily="49" charset="0"/>
              </a:rPr>
              <a:t> = </a:t>
            </a:r>
            <a:r>
              <a:rPr lang="en-US" sz="2000" b="1" dirty="0" err="1" smtClean="0">
                <a:latin typeface="Courier New" pitchFamily="49" charset="0"/>
              </a:rPr>
              <a:t>sysconf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(_SC_PAGESIZE);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*Buff;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if ((</a:t>
            </a:r>
            <a:r>
              <a:rPr lang="en-US" sz="2000" b="1" dirty="0" err="1" smtClean="0">
                <a:latin typeface="Courier New" pitchFamily="49" charset="0"/>
              </a:rPr>
              <a:t>rc</a:t>
            </a:r>
            <a:r>
              <a:rPr lang="en-US" sz="2000" b="1" dirty="0" smtClean="0">
                <a:latin typeface="Courier New" pitchFamily="49" charset="0"/>
              </a:rPr>
              <a:t>=</a:t>
            </a:r>
            <a:r>
              <a:rPr lang="en-US" sz="2000" b="1" dirty="0" err="1" smtClean="0">
                <a:latin typeface="Courier New" pitchFamily="49" charset="0"/>
              </a:rPr>
              <a:t>posix_memalign</a:t>
            </a:r>
            <a:r>
              <a:rPr lang="en-US" sz="2000" b="1" dirty="0" smtClean="0">
                <a:latin typeface="Courier New" pitchFamily="49" charset="0"/>
              </a:rPr>
              <a:t>(&amp;Buff, </a:t>
            </a:r>
            <a:r>
              <a:rPr lang="en-US" sz="2000" b="1" dirty="0" err="1" smtClean="0">
                <a:latin typeface="Courier New" pitchFamily="49" charset="0"/>
              </a:rPr>
              <a:t>PageSize</a:t>
            </a:r>
            <a:r>
              <a:rPr lang="en-US" sz="2000" b="1" dirty="0" smtClean="0">
                <a:latin typeface="Courier New" pitchFamily="49" charset="0"/>
              </a:rPr>
              <a:t>, 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)) &lt; 0)</a:t>
            </a:r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  </a:t>
            </a:r>
            <a:r>
              <a:rPr lang="en-US" sz="2000" b="1" dirty="0" smtClean="0">
                <a:latin typeface="Courier New" pitchFamily="49" charset="0"/>
              </a:rPr>
              <a:t>{</a:t>
            </a:r>
            <a:r>
              <a:rPr lang="en-US" sz="2000" b="1" i="1" dirty="0" smtClean="0">
                <a:latin typeface="Courier New" pitchFamily="49" charset="0"/>
              </a:rPr>
              <a:t>handle </a:t>
            </a:r>
            <a:r>
              <a:rPr lang="en-US" sz="2000" b="1" i="1" dirty="0">
                <a:latin typeface="Courier New" pitchFamily="49" charset="0"/>
              </a:rPr>
              <a:t>error</a:t>
            </a: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7200" y="4464784"/>
            <a:ext cx="8340745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</a:rPr>
              <a:t>stdlib.h</a:t>
            </a:r>
            <a:r>
              <a:rPr lang="en-US" sz="2000" b="1" dirty="0" smtClean="0">
                <a:latin typeface="Courier New" pitchFamily="49" charset="0"/>
              </a:rPr>
              <a:t>&gt;</a:t>
            </a:r>
          </a:p>
          <a:p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*Buff;</a:t>
            </a:r>
          </a:p>
          <a:p>
            <a:endParaRPr lang="en-US" sz="20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if (!(Buff=</a:t>
            </a:r>
            <a:r>
              <a:rPr lang="en-US" sz="2000" b="1" dirty="0" err="1" smtClean="0">
                <a:latin typeface="Courier New" pitchFamily="49" charset="0"/>
              </a:rPr>
              <a:t>memalign</a:t>
            </a:r>
            <a:r>
              <a:rPr lang="en-US" sz="2000" b="1" dirty="0" smtClean="0">
                <a:latin typeface="Courier New" pitchFamily="49" charset="0"/>
              </a:rPr>
              <a:t>(</a:t>
            </a:r>
            <a:r>
              <a:rPr lang="en-US" sz="2000" b="1" dirty="0" err="1" smtClean="0">
                <a:latin typeface="Courier New" pitchFamily="49" charset="0"/>
              </a:rPr>
              <a:t>sysconf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(_SC_PAGESIZE)</a:t>
            </a:r>
            <a:r>
              <a:rPr lang="en-US" sz="2000" b="1" dirty="0" smtClean="0">
                <a:latin typeface="Courier New" pitchFamily="49" charset="0"/>
              </a:rPr>
              <a:t>, 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))) </a:t>
            </a:r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  </a:t>
            </a:r>
            <a:r>
              <a:rPr lang="en-US" sz="2000" b="1" dirty="0" smtClean="0">
                <a:latin typeface="Courier New" pitchFamily="49" charset="0"/>
              </a:rPr>
              <a:t>{</a:t>
            </a:r>
            <a:r>
              <a:rPr lang="en-US" sz="2000" b="1" i="1" dirty="0" smtClean="0">
                <a:latin typeface="Courier New" pitchFamily="49" charset="0"/>
              </a:rPr>
              <a:t>handle </a:t>
            </a:r>
            <a:r>
              <a:rPr lang="en-US" sz="2000" b="1" i="1" dirty="0">
                <a:latin typeface="Courier New" pitchFamily="49" charset="0"/>
              </a:rPr>
              <a:t>error</a:t>
            </a: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895600" y="3962400"/>
            <a:ext cx="25955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 smtClean="0"/>
              <a:t>logically equivalent to</a:t>
            </a:r>
            <a:endParaRPr lang="en-US" b="1" i="1" dirty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 rot="-5400000">
            <a:off x="2438400" y="38100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 rot="-5400000" flipH="1" flipV="1">
            <a:off x="5638800" y="4038600"/>
            <a:ext cx="304800" cy="4572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Basic Read API’s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smtClean="0">
                <a:latin typeface="Courier New" pitchFamily="49" charset="0"/>
              </a:rPr>
              <a:t>#include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400" b="1" smtClean="0">
                <a:latin typeface="Courier New" pitchFamily="49" charset="0"/>
              </a:rPr>
              <a:t>&lt;unistd.h&gt;</a:t>
            </a:r>
            <a:r>
              <a:rPr lang="en-US" smtClean="0">
                <a:latin typeface="Courier New" pitchFamily="49" charset="0"/>
              </a:rPr>
              <a:t> 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 </a:t>
            </a:r>
            <a:r>
              <a:rPr lang="en-US" sz="2000" b="1" smtClean="0">
                <a:latin typeface="Courier New" pitchFamily="49" charset="0"/>
              </a:rPr>
              <a:t>read(int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void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buf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count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z="2000" smtClean="0">
                <a:latin typeface="Courier New" pitchFamily="49" charset="0"/>
              </a:rPr>
              <a:t> 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pread(int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void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buf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count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			 </a:t>
            </a:r>
            <a:r>
              <a:rPr lang="en-US" sz="2000" b="1" smtClean="0">
                <a:latin typeface="Courier New" pitchFamily="49" charset="0"/>
              </a:rPr>
              <a:t>off_t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offset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z="2400" smtClean="0">
                <a:latin typeface="Courier New" pitchFamily="49" charset="0"/>
              </a:rPr>
              <a:t> </a:t>
            </a:r>
          </a:p>
          <a:p>
            <a:r>
              <a:rPr lang="en-US" sz="2400" b="1" smtClean="0">
                <a:latin typeface="Courier New" pitchFamily="49" charset="0"/>
              </a:rPr>
              <a:t>#include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400" b="1" smtClean="0">
                <a:latin typeface="Courier New" pitchFamily="49" charset="0"/>
              </a:rPr>
              <a:t>&lt;sys/uio.h&gt;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readv(int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const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struct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iovec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iov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			 </a:t>
            </a:r>
            <a:r>
              <a:rPr lang="en-US" sz="2000" b="1" smtClean="0">
                <a:latin typeface="Courier New" pitchFamily="49" charset="0"/>
              </a:rPr>
              <a:t>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iovcnt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mtClean="0">
                <a:latin typeface="Courier New" pitchFamily="49" charset="0"/>
              </a:rPr>
              <a:t> </a:t>
            </a:r>
          </a:p>
          <a:p>
            <a:pPr lvl="2"/>
            <a:r>
              <a:rPr lang="en-US" sz="2000" smtClean="0">
                <a:latin typeface="Courier New" pitchFamily="49" charset="0"/>
              </a:rPr>
              <a:t>struct iovec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   	  {void  *iov_base; /* Buffer address */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  	   size_t iov_len;  /* Number of bytes*/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  	  };</a:t>
            </a:r>
            <a:r>
              <a:rPr lang="en-US" smtClean="0">
                <a:latin typeface="Courier New" pitchFamily="49" charset="0"/>
              </a:rPr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Alignment Within A Page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1466195"/>
            <a:ext cx="8494633" cy="4708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</a:rPr>
              <a:t>stdlib.h</a:t>
            </a:r>
            <a:r>
              <a:rPr lang="en-US" sz="2000" b="1" dirty="0" smtClean="0">
                <a:latin typeface="Courier New" pitchFamily="49" charset="0"/>
              </a:rPr>
              <a:t>&gt;</a:t>
            </a:r>
          </a:p>
          <a:p>
            <a:r>
              <a:rPr lang="en-US" sz="2000" b="1" dirty="0" smtClean="0">
                <a:latin typeface="Courier New" pitchFamily="49" charset="0"/>
              </a:rPr>
              <a:t>#include &lt;</a:t>
            </a:r>
            <a:r>
              <a:rPr lang="en-US" sz="2000" b="1" dirty="0" err="1" smtClean="0">
                <a:latin typeface="Courier New" pitchFamily="49" charset="0"/>
              </a:rPr>
              <a:t>unistd.h</a:t>
            </a:r>
            <a:r>
              <a:rPr lang="en-US" sz="2000" b="1" dirty="0" smtClean="0">
                <a:latin typeface="Courier New" pitchFamily="49" charset="0"/>
              </a:rPr>
              <a:t>&gt;</a:t>
            </a:r>
          </a:p>
          <a:p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static </a:t>
            </a:r>
            <a:r>
              <a:rPr lang="en-US" sz="2000" b="1" dirty="0" err="1" smtClean="0">
                <a:latin typeface="Courier New" pitchFamily="49" charset="0"/>
              </a:rPr>
              <a:t>size_t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PageSize</a:t>
            </a:r>
            <a:r>
              <a:rPr lang="en-US" sz="2000" b="1" dirty="0" smtClean="0">
                <a:latin typeface="Courier New" pitchFamily="49" charset="0"/>
              </a:rPr>
              <a:t>  = </a:t>
            </a:r>
            <a:r>
              <a:rPr lang="en-US" sz="2000" b="1" dirty="0" err="1" smtClean="0">
                <a:latin typeface="Courier New" pitchFamily="49" charset="0"/>
              </a:rPr>
              <a:t>sysconf</a:t>
            </a:r>
            <a:r>
              <a:rPr lang="en-US" sz="2000" b="1" dirty="0" smtClean="0">
                <a:latin typeface="Courier New" pitchFamily="49" charset="0"/>
              </a:rPr>
              <a:t>(_SC_PAGESIZE);</a:t>
            </a:r>
          </a:p>
          <a:p>
            <a:r>
              <a:rPr lang="en-US" sz="2000" b="1" dirty="0" smtClean="0">
                <a:latin typeface="Courier New" pitchFamily="49" charset="0"/>
              </a:rPr>
              <a:t>       </a:t>
            </a:r>
            <a:r>
              <a:rPr lang="en-US" sz="2000" b="1" dirty="0" err="1" smtClean="0">
                <a:latin typeface="Courier New" pitchFamily="49" charset="0"/>
              </a:rPr>
              <a:t>size_t</a:t>
            </a:r>
            <a:r>
              <a:rPr lang="en-US" sz="2000" b="1" dirty="0" smtClean="0">
                <a:latin typeface="Courier New" pitchFamily="49" charset="0"/>
              </a:rPr>
              <a:t> Alignment = </a:t>
            </a:r>
            <a:r>
              <a:rPr lang="en-US" sz="2000" b="1" dirty="0" err="1" smtClean="0">
                <a:latin typeface="Courier New" pitchFamily="49" charset="0"/>
              </a:rPr>
              <a:t>PageSize</a:t>
            </a:r>
            <a:r>
              <a:rPr lang="en-US" sz="2000" b="1" dirty="0" smtClean="0">
                <a:latin typeface="Courier New" pitchFamily="49" charset="0"/>
              </a:rPr>
              <a:t>;</a:t>
            </a:r>
          </a:p>
          <a:p>
            <a:r>
              <a:rPr lang="en-US" sz="2000" b="1" dirty="0" smtClean="0">
                <a:latin typeface="Courier New" pitchFamily="49" charset="0"/>
              </a:rPr>
              <a:t>      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void  *Buff;</a:t>
            </a:r>
          </a:p>
          <a:p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if (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 &lt; Alignment)</a:t>
            </a:r>
          </a:p>
          <a:p>
            <a:r>
              <a:rPr lang="en-US" sz="2000" b="1" dirty="0" smtClean="0">
                <a:latin typeface="Courier New" pitchFamily="49" charset="0"/>
              </a:rPr>
              <a:t>   {do {Alignment = Alignment &gt;&gt; 1;}</a:t>
            </a:r>
          </a:p>
          <a:p>
            <a:r>
              <a:rPr lang="en-US" sz="2000" b="1" dirty="0" smtClean="0">
                <a:latin typeface="Courier New" pitchFamily="49" charset="0"/>
              </a:rPr>
              <a:t>       while(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 &lt; Alignment);</a:t>
            </a:r>
          </a:p>
          <a:p>
            <a:r>
              <a:rPr lang="en-US" sz="2000" b="1" dirty="0" smtClean="0">
                <a:latin typeface="Courier New" pitchFamily="49" charset="0"/>
              </a:rPr>
              <a:t>    Alignment = Alignment &lt;&lt; 1; 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 = Alignment;</a:t>
            </a:r>
          </a:p>
          <a:p>
            <a:r>
              <a:rPr lang="en-US" sz="2000" b="1" dirty="0" smtClean="0">
                <a:latin typeface="Courier New" pitchFamily="49" charset="0"/>
              </a:rPr>
              <a:t>   }</a:t>
            </a:r>
          </a:p>
          <a:p>
            <a:endParaRPr lang="en-US" sz="2000" b="1" dirty="0" smtClean="0">
              <a:latin typeface="Courier New" pitchFamily="49" charset="0"/>
            </a:endParaRPr>
          </a:p>
          <a:p>
            <a:r>
              <a:rPr lang="en-US" sz="2000" b="1" dirty="0" smtClean="0">
                <a:latin typeface="Courier New" pitchFamily="49" charset="0"/>
              </a:rPr>
              <a:t>if (</a:t>
            </a:r>
            <a:r>
              <a:rPr lang="en-US" sz="2000" b="1" dirty="0" err="1" smtClean="0">
                <a:latin typeface="Courier New" pitchFamily="49" charset="0"/>
              </a:rPr>
              <a:t>posix_memalign</a:t>
            </a:r>
            <a:r>
              <a:rPr lang="en-US" sz="2000" b="1" dirty="0" smtClean="0">
                <a:latin typeface="Courier New" pitchFamily="49" charset="0"/>
              </a:rPr>
              <a:t>((void **)&amp;Buff, Alignment, </a:t>
            </a:r>
            <a:r>
              <a:rPr lang="en-US" sz="2000" b="1" i="1" dirty="0" smtClean="0">
                <a:latin typeface="Courier New" pitchFamily="49" charset="0"/>
              </a:rPr>
              <a:t>length</a:t>
            </a:r>
            <a:r>
              <a:rPr lang="en-US" sz="2000" b="1" dirty="0" smtClean="0">
                <a:latin typeface="Courier New" pitchFamily="49" charset="0"/>
              </a:rPr>
              <a:t>))</a:t>
            </a:r>
            <a:endParaRPr lang="en-US" sz="2000" b="1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   </a:t>
            </a:r>
            <a:r>
              <a:rPr lang="en-US" sz="2000" b="1" dirty="0" smtClean="0">
                <a:latin typeface="Courier New" pitchFamily="49" charset="0"/>
              </a:rPr>
              <a:t>{</a:t>
            </a:r>
            <a:r>
              <a:rPr lang="en-US" sz="2000" b="1" i="1" dirty="0" smtClean="0">
                <a:latin typeface="Courier New" pitchFamily="49" charset="0"/>
              </a:rPr>
              <a:t>handle </a:t>
            </a:r>
            <a:r>
              <a:rPr lang="en-US" sz="2000" b="1" i="1" dirty="0">
                <a:latin typeface="Courier New" pitchFamily="49" charset="0"/>
              </a:rPr>
              <a:t>error</a:t>
            </a:r>
            <a:r>
              <a:rPr lang="en-US" sz="20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I/O API’s work with any device</a:t>
            </a:r>
          </a:p>
          <a:p>
            <a:pPr lvl="1"/>
            <a:r>
              <a:rPr lang="en-US" dirty="0" smtClean="0"/>
              <a:t>These are the workhorses you will usually use</a:t>
            </a:r>
          </a:p>
          <a:p>
            <a:r>
              <a:rPr lang="en-US" dirty="0" smtClean="0"/>
              <a:t>Few optimizations available</a:t>
            </a:r>
          </a:p>
          <a:p>
            <a:pPr lvl="1"/>
            <a:r>
              <a:rPr lang="en-US" dirty="0" smtClean="0"/>
              <a:t>Using </a:t>
            </a:r>
            <a:r>
              <a:rPr lang="en-US" dirty="0" err="1" smtClean="0"/>
              <a:t>readv</a:t>
            </a:r>
            <a:r>
              <a:rPr lang="en-US" dirty="0" smtClean="0"/>
              <a:t>/</a:t>
            </a:r>
            <a:r>
              <a:rPr lang="en-US" dirty="0" err="1" smtClean="0"/>
              <a:t>writev</a:t>
            </a:r>
            <a:r>
              <a:rPr lang="en-US" dirty="0" smtClean="0"/>
              <a:t> where appropriate</a:t>
            </a:r>
          </a:p>
          <a:p>
            <a:pPr lvl="1"/>
            <a:r>
              <a:rPr lang="en-US" dirty="0" smtClean="0"/>
              <a:t>Page aligning frequently used buffers</a:t>
            </a:r>
          </a:p>
          <a:p>
            <a:pPr lvl="2"/>
            <a:r>
              <a:rPr lang="en-US" dirty="0" smtClean="0"/>
              <a:t>May be be required in some </a:t>
            </a:r>
            <a:r>
              <a:rPr lang="en-US" dirty="0" smtClean="0"/>
              <a:t>cases</a:t>
            </a:r>
          </a:p>
          <a:p>
            <a:pPr lvl="3"/>
            <a:r>
              <a:rPr lang="en-US" dirty="0" smtClean="0"/>
              <a:t>E.g. O_DIRECT open option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Basic Write API’s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400" b="1" smtClean="0">
                <a:latin typeface="Courier New" pitchFamily="49" charset="0"/>
              </a:rPr>
              <a:t>#include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400" b="1" smtClean="0">
                <a:latin typeface="Courier New" pitchFamily="49" charset="0"/>
              </a:rPr>
              <a:t>&lt;unistd.h&gt;</a:t>
            </a:r>
            <a:r>
              <a:rPr lang="en-US" smtClean="0">
                <a:latin typeface="Courier New" pitchFamily="49" charset="0"/>
              </a:rPr>
              <a:t> 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 </a:t>
            </a:r>
            <a:r>
              <a:rPr lang="en-US" sz="2000" b="1" smtClean="0">
                <a:latin typeface="Courier New" pitchFamily="49" charset="0"/>
              </a:rPr>
              <a:t>write(int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void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buf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count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z="2000" smtClean="0">
                <a:latin typeface="Courier New" pitchFamily="49" charset="0"/>
              </a:rPr>
              <a:t> 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pwrite(int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void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buf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count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			 	  </a:t>
            </a:r>
            <a:r>
              <a:rPr lang="en-US" sz="2000" b="1" smtClean="0">
                <a:latin typeface="Courier New" pitchFamily="49" charset="0"/>
              </a:rPr>
              <a:t>off_t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offset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z="2400" smtClean="0">
                <a:latin typeface="Courier New" pitchFamily="49" charset="0"/>
              </a:rPr>
              <a:t> </a:t>
            </a:r>
          </a:p>
          <a:p>
            <a:r>
              <a:rPr lang="en-US" sz="2400" b="1" smtClean="0">
                <a:latin typeface="Courier New" pitchFamily="49" charset="0"/>
              </a:rPr>
              <a:t>#include</a:t>
            </a:r>
            <a:r>
              <a:rPr lang="en-US" sz="2400" smtClean="0">
                <a:latin typeface="Courier New" pitchFamily="49" charset="0"/>
              </a:rPr>
              <a:t> </a:t>
            </a:r>
            <a:r>
              <a:rPr lang="en-US" sz="2400" b="1" smtClean="0">
                <a:latin typeface="Courier New" pitchFamily="49" charset="0"/>
              </a:rPr>
              <a:t>&lt;sys/uio.h&gt;</a:t>
            </a:r>
          </a:p>
          <a:p>
            <a:pPr lvl="1"/>
            <a:r>
              <a:rPr lang="en-US" sz="2000" b="1" smtClean="0">
                <a:latin typeface="Courier New" pitchFamily="49" charset="0"/>
              </a:rPr>
              <a:t>ssize_t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writev(int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fd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const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struct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iovec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b="1" smtClean="0">
                <a:latin typeface="Courier New" pitchFamily="49" charset="0"/>
              </a:rPr>
              <a:t>*</a:t>
            </a:r>
            <a:r>
              <a:rPr lang="en-US" sz="2000" i="1" smtClean="0">
                <a:latin typeface="Courier New" pitchFamily="49" charset="0"/>
              </a:rPr>
              <a:t>iov</a:t>
            </a:r>
            <a:r>
              <a:rPr lang="en-US" sz="2000" b="1" smtClean="0">
                <a:latin typeface="Courier New" pitchFamily="49" charset="0"/>
              </a:rPr>
              <a:t>,</a:t>
            </a:r>
            <a:r>
              <a:rPr lang="en-US" sz="2000" smtClean="0">
                <a:latin typeface="Courier New" pitchFamily="49" charset="0"/>
              </a:rPr>
              <a:t> 			 	  </a:t>
            </a:r>
            <a:r>
              <a:rPr lang="en-US" sz="2000" b="1" smtClean="0">
                <a:latin typeface="Courier New" pitchFamily="49" charset="0"/>
              </a:rPr>
              <a:t>int</a:t>
            </a:r>
            <a:r>
              <a:rPr lang="en-US" sz="2000" smtClean="0">
                <a:latin typeface="Courier New" pitchFamily="49" charset="0"/>
              </a:rPr>
              <a:t> </a:t>
            </a:r>
            <a:r>
              <a:rPr lang="en-US" sz="2000" i="1" smtClean="0">
                <a:latin typeface="Courier New" pitchFamily="49" charset="0"/>
              </a:rPr>
              <a:t>iovcnt</a:t>
            </a:r>
            <a:r>
              <a:rPr lang="en-US" sz="2000" b="1" smtClean="0">
                <a:latin typeface="Courier New" pitchFamily="49" charset="0"/>
              </a:rPr>
              <a:t>);</a:t>
            </a:r>
            <a:r>
              <a:rPr lang="en-US" smtClean="0">
                <a:latin typeface="Courier New" pitchFamily="49" charset="0"/>
              </a:rPr>
              <a:t> </a:t>
            </a:r>
          </a:p>
          <a:p>
            <a:pPr lvl="2"/>
            <a:r>
              <a:rPr lang="en-US" sz="2000" smtClean="0">
                <a:latin typeface="Courier New" pitchFamily="49" charset="0"/>
              </a:rPr>
              <a:t>struct iovec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		  {void  *iov_base; /* Buffer address */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         size_t iov_len;  /* Number of bytes*/</a:t>
            </a:r>
          </a:p>
          <a:p>
            <a:pPr lvl="2">
              <a:buFont typeface="Arial" charset="0"/>
              <a:buNone/>
            </a:pPr>
            <a:r>
              <a:rPr lang="en-US" sz="2000" smtClean="0">
                <a:latin typeface="Courier New" pitchFamily="49" charset="0"/>
              </a:rPr>
              <a:t>   	  };</a:t>
            </a:r>
            <a:r>
              <a:rPr lang="en-US" smtClean="0">
                <a:latin typeface="Courier New" pitchFamily="49" charset="0"/>
              </a:rPr>
              <a:t>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Basic I/O API’s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 use API for </a:t>
            </a:r>
            <a:r>
              <a:rPr lang="en-US" i="1" dirty="0" smtClean="0"/>
              <a:t>any</a:t>
            </a:r>
            <a:r>
              <a:rPr lang="en-US" dirty="0" smtClean="0"/>
              <a:t> type of device</a:t>
            </a:r>
          </a:p>
          <a:p>
            <a:pPr lvl="1"/>
            <a:r>
              <a:rPr lang="en-US" dirty="0" smtClean="0"/>
              <a:t>Synchronous</a:t>
            </a:r>
          </a:p>
          <a:p>
            <a:pPr lvl="2"/>
            <a:r>
              <a:rPr lang="en-US" dirty="0" smtClean="0"/>
              <a:t>I/O occurs only when thread is suspended</a:t>
            </a:r>
          </a:p>
          <a:p>
            <a:pPr lvl="1"/>
            <a:r>
              <a:rPr lang="en-US" dirty="0" smtClean="0"/>
              <a:t>Handles blocking and non-blocking I/O</a:t>
            </a:r>
          </a:p>
          <a:p>
            <a:pPr lvl="2"/>
            <a:r>
              <a:rPr lang="en-US" dirty="0" smtClean="0"/>
              <a:t>Selected with open() flags</a:t>
            </a:r>
          </a:p>
          <a:p>
            <a:pPr lvl="2"/>
            <a:r>
              <a:rPr lang="en-US" dirty="0" smtClean="0"/>
              <a:t>Special </a:t>
            </a:r>
            <a:r>
              <a:rPr lang="en-US" dirty="0" err="1" smtClean="0"/>
              <a:t>errno</a:t>
            </a:r>
            <a:r>
              <a:rPr lang="en-US" dirty="0" smtClean="0"/>
              <a:t> value indicates blocking state</a:t>
            </a:r>
          </a:p>
          <a:p>
            <a:pPr lvl="1"/>
            <a:r>
              <a:rPr lang="en-US" dirty="0" smtClean="0"/>
              <a:t>Now to explain blocking </a:t>
            </a:r>
            <a:r>
              <a:rPr lang="en-US" dirty="0" err="1" smtClean="0"/>
              <a:t>vs</a:t>
            </a:r>
            <a:r>
              <a:rPr lang="en-US" dirty="0" smtClean="0"/>
              <a:t> non-blocking I/O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Blocking vs Non-Blocking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device is considered blocking if it toggles between ready and not ready states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Read: no data present so not ready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Write: data cannot be accepted so not ready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I/O to a not ready device blocks the process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I/O to a ready device suspends the process in I/O wait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Reads and writes either complete to the extent possible, never start, or end with an error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Devices that are always ready are non-blocking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Reads and writes either fully complete, never start, or end with an error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Blocking I/O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143000" y="3505200"/>
            <a:ext cx="6553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3827463" y="1639888"/>
            <a:ext cx="1273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User Space</a:t>
            </a:r>
          </a:p>
          <a:p>
            <a:pPr algn="ctr"/>
            <a:r>
              <a:rPr lang="en-US" b="1">
                <a:latin typeface="Calibri" pitchFamily="34" charset="0"/>
              </a:rPr>
              <a:t>Application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3695700" y="5638800"/>
            <a:ext cx="140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 Space</a:t>
            </a: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1219200" y="28194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104901" y="36957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200" name="TextBox 10"/>
          <p:cNvSpPr txBox="1">
            <a:spLocks noChangeArrowheads="1"/>
          </p:cNvSpPr>
          <p:nvPr/>
        </p:nvSpPr>
        <p:spPr bwMode="auto">
          <a:xfrm>
            <a:off x="871538" y="4267200"/>
            <a:ext cx="147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Not Ready</a:t>
            </a:r>
          </a:p>
          <a:p>
            <a:pPr algn="ctr"/>
            <a:r>
              <a:rPr lang="en-US" b="1">
                <a:latin typeface="Calibri" pitchFamily="34" charset="0"/>
              </a:rPr>
              <a:t>Block Process</a:t>
            </a:r>
          </a:p>
        </p:txBody>
      </p:sp>
      <p:sp>
        <p:nvSpPr>
          <p:cNvPr id="8201" name="TextBox 11"/>
          <p:cNvSpPr txBox="1">
            <a:spLocks noChangeArrowheads="1"/>
          </p:cNvSpPr>
          <p:nvPr/>
        </p:nvSpPr>
        <p:spPr bwMode="auto">
          <a:xfrm>
            <a:off x="228600" y="3200400"/>
            <a:ext cx="92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Context</a:t>
            </a:r>
          </a:p>
          <a:p>
            <a:pPr algn="ctr"/>
            <a:r>
              <a:rPr lang="en-US" b="1">
                <a:latin typeface="Calibri" pitchFamily="34" charset="0"/>
              </a:rPr>
              <a:t>Switch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14400" y="4876800"/>
            <a:ext cx="4038600" cy="1588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3342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204" name="TextBox 26"/>
          <p:cNvSpPr txBox="1">
            <a:spLocks noChangeArrowheads="1"/>
          </p:cNvSpPr>
          <p:nvPr/>
        </p:nvSpPr>
        <p:spPr bwMode="auto">
          <a:xfrm>
            <a:off x="6019800" y="2838450"/>
            <a:ext cx="1322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Check if OK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057901" y="3713162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6287294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207" name="TextBox 29"/>
          <p:cNvSpPr txBox="1">
            <a:spLocks noChangeArrowheads="1"/>
          </p:cNvSpPr>
          <p:nvPr/>
        </p:nvSpPr>
        <p:spPr bwMode="auto">
          <a:xfrm>
            <a:off x="6069013" y="4410075"/>
            <a:ext cx="12684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Copy data</a:t>
            </a:r>
          </a:p>
          <a:p>
            <a:pPr algn="ctr"/>
            <a:r>
              <a:rPr lang="en-US" b="1">
                <a:latin typeface="Calibri" pitchFamily="34" charset="0"/>
              </a:rPr>
              <a:t>and return</a:t>
            </a:r>
          </a:p>
          <a:p>
            <a:pPr algn="ctr"/>
            <a:r>
              <a:rPr lang="en-US" b="1">
                <a:latin typeface="Calibri" pitchFamily="34" charset="0"/>
              </a:rPr>
              <a:t>completion</a:t>
            </a:r>
          </a:p>
        </p:txBody>
      </p:sp>
      <p:sp>
        <p:nvSpPr>
          <p:cNvPr id="8208" name="TextBox 32"/>
          <p:cNvSpPr txBox="1">
            <a:spLocks noChangeArrowheads="1"/>
          </p:cNvSpPr>
          <p:nvPr/>
        </p:nvSpPr>
        <p:spPr bwMode="auto">
          <a:xfrm>
            <a:off x="1219200" y="2514600"/>
            <a:ext cx="814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open()</a:t>
            </a:r>
          </a:p>
        </p:txBody>
      </p:sp>
      <p:sp>
        <p:nvSpPr>
          <p:cNvPr id="8209" name="TextBox 34"/>
          <p:cNvSpPr txBox="1">
            <a:spLocks noChangeArrowheads="1"/>
          </p:cNvSpPr>
          <p:nvPr/>
        </p:nvSpPr>
        <p:spPr bwMode="auto">
          <a:xfrm>
            <a:off x="4759325" y="4572000"/>
            <a:ext cx="1412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Ready</a:t>
            </a:r>
          </a:p>
          <a:p>
            <a:pPr algn="ctr"/>
            <a:r>
              <a:rPr lang="en-US" b="1">
                <a:latin typeface="Calibri" pitchFamily="34" charset="0"/>
              </a:rPr>
              <a:t>Data Present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953000" y="4876800"/>
            <a:ext cx="1066800" cy="1588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Date Placeholder 1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21"/>
          <p:cNvSpPr txBox="1">
            <a:spLocks noChangeArrowheads="1"/>
          </p:cNvSpPr>
          <p:nvPr/>
        </p:nvSpPr>
        <p:spPr bwMode="auto">
          <a:xfrm>
            <a:off x="2586038" y="4267200"/>
            <a:ext cx="1681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Not Ready</a:t>
            </a:r>
          </a:p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EWOULDBLOCK</a:t>
            </a:r>
          </a:p>
          <a:p>
            <a:pPr algn="ctr"/>
            <a:r>
              <a:rPr lang="en-US" b="1">
                <a:latin typeface="Calibri" pitchFamily="34" charset="0"/>
              </a:rPr>
              <a:t>or EAGAIN</a:t>
            </a:r>
          </a:p>
        </p:txBody>
      </p:sp>
      <p:sp>
        <p:nvSpPr>
          <p:cNvPr id="9219" name="TextBox 25"/>
          <p:cNvSpPr txBox="1">
            <a:spLocks noChangeArrowheads="1"/>
          </p:cNvSpPr>
          <p:nvPr/>
        </p:nvSpPr>
        <p:spPr bwMode="auto">
          <a:xfrm>
            <a:off x="4191000" y="4286250"/>
            <a:ext cx="16811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Not Ready</a:t>
            </a:r>
          </a:p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EWOULDBLOCK</a:t>
            </a:r>
          </a:p>
          <a:p>
            <a:pPr algn="ctr"/>
            <a:r>
              <a:rPr lang="en-US" b="1">
                <a:latin typeface="Calibri" pitchFamily="34" charset="0"/>
              </a:rPr>
              <a:t>or EAGAIN</a:t>
            </a:r>
          </a:p>
        </p:txBody>
      </p:sp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Blocking I/O Without Blocking I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143000" y="3505200"/>
            <a:ext cx="6553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3657600" y="1639888"/>
            <a:ext cx="16129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User Space</a:t>
            </a:r>
          </a:p>
          <a:p>
            <a:pPr algn="ctr"/>
            <a:r>
              <a:rPr lang="en-US" b="1">
                <a:latin typeface="Calibri" pitchFamily="34" charset="0"/>
              </a:rPr>
              <a:t>Application</a:t>
            </a:r>
          </a:p>
          <a:p>
            <a:pPr algn="ctr"/>
            <a:r>
              <a:rPr lang="en-US" b="1" i="1">
                <a:solidFill>
                  <a:srgbClr val="FF0000"/>
                </a:solidFill>
                <a:latin typeface="Calibri" pitchFamily="34" charset="0"/>
              </a:rPr>
              <a:t>Do not do this!</a:t>
            </a:r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3429000" y="5638800"/>
            <a:ext cx="140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 Space</a:t>
            </a:r>
          </a:p>
        </p:txBody>
      </p:sp>
      <p:sp>
        <p:nvSpPr>
          <p:cNvPr id="9224" name="TextBox 7"/>
          <p:cNvSpPr txBox="1">
            <a:spLocks noChangeArrowheads="1"/>
          </p:cNvSpPr>
          <p:nvPr/>
        </p:nvSpPr>
        <p:spPr bwMode="auto">
          <a:xfrm>
            <a:off x="1219200" y="28194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104901" y="36957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226" name="TextBox 10"/>
          <p:cNvSpPr txBox="1">
            <a:spLocks noChangeArrowheads="1"/>
          </p:cNvSpPr>
          <p:nvPr/>
        </p:nvSpPr>
        <p:spPr bwMode="auto">
          <a:xfrm>
            <a:off x="766763" y="4267200"/>
            <a:ext cx="1681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Not Ready</a:t>
            </a:r>
          </a:p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EWOULDBLOCK</a:t>
            </a:r>
          </a:p>
          <a:p>
            <a:pPr algn="ctr"/>
            <a:r>
              <a:rPr lang="en-US" b="1">
                <a:latin typeface="Calibri" pitchFamily="34" charset="0"/>
              </a:rPr>
              <a:t>or EAGAIN</a:t>
            </a:r>
          </a:p>
        </p:txBody>
      </p:sp>
      <p:sp>
        <p:nvSpPr>
          <p:cNvPr id="9227" name="TextBox 11"/>
          <p:cNvSpPr txBox="1">
            <a:spLocks noChangeArrowheads="1"/>
          </p:cNvSpPr>
          <p:nvPr/>
        </p:nvSpPr>
        <p:spPr bwMode="auto">
          <a:xfrm>
            <a:off x="228600" y="3200400"/>
            <a:ext cx="92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Context</a:t>
            </a:r>
          </a:p>
          <a:p>
            <a:pPr algn="ctr"/>
            <a:r>
              <a:rPr lang="en-US" b="1">
                <a:latin typeface="Calibri" pitchFamily="34" charset="0"/>
              </a:rPr>
              <a:t>Switch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14400" y="4876800"/>
            <a:ext cx="4953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3342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230" name="TextBox 18"/>
          <p:cNvSpPr txBox="1">
            <a:spLocks noChangeArrowheads="1"/>
          </p:cNvSpPr>
          <p:nvPr/>
        </p:nvSpPr>
        <p:spPr bwMode="auto">
          <a:xfrm>
            <a:off x="2971800" y="28194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2781301" y="36957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30106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233" name="TextBox 22"/>
          <p:cNvSpPr txBox="1">
            <a:spLocks noChangeArrowheads="1"/>
          </p:cNvSpPr>
          <p:nvPr/>
        </p:nvSpPr>
        <p:spPr bwMode="auto">
          <a:xfrm>
            <a:off x="4576763" y="2838450"/>
            <a:ext cx="7604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387057" y="3713956"/>
            <a:ext cx="9906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V="1">
            <a:off x="4615657" y="3713956"/>
            <a:ext cx="990600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236" name="TextBox 26"/>
          <p:cNvSpPr txBox="1">
            <a:spLocks noChangeArrowheads="1"/>
          </p:cNvSpPr>
          <p:nvPr/>
        </p:nvSpPr>
        <p:spPr bwMode="auto">
          <a:xfrm>
            <a:off x="6248400" y="283845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057901" y="3713162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6287294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9239" name="TextBox 29"/>
          <p:cNvSpPr txBox="1">
            <a:spLocks noChangeArrowheads="1"/>
          </p:cNvSpPr>
          <p:nvPr/>
        </p:nvSpPr>
        <p:spPr bwMode="auto">
          <a:xfrm>
            <a:off x="5995988" y="4286250"/>
            <a:ext cx="141446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Ready</a:t>
            </a:r>
          </a:p>
          <a:p>
            <a:pPr algn="ctr"/>
            <a:r>
              <a:rPr lang="en-US" b="1">
                <a:latin typeface="Calibri" pitchFamily="34" charset="0"/>
              </a:rPr>
              <a:t>Data Present</a:t>
            </a:r>
          </a:p>
          <a:p>
            <a:pPr algn="ctr"/>
            <a:r>
              <a:rPr lang="en-US" b="1">
                <a:latin typeface="Calibri" pitchFamily="34" charset="0"/>
              </a:rPr>
              <a:t>Copy data</a:t>
            </a:r>
          </a:p>
          <a:p>
            <a:pPr algn="ctr"/>
            <a:r>
              <a:rPr lang="en-US" b="1">
                <a:latin typeface="Calibri" pitchFamily="34" charset="0"/>
              </a:rPr>
              <a:t>and return</a:t>
            </a:r>
          </a:p>
          <a:p>
            <a:pPr algn="ctr"/>
            <a:r>
              <a:rPr lang="en-US" b="1">
                <a:latin typeface="Calibri" pitchFamily="34" charset="0"/>
              </a:rPr>
              <a:t>completion</a:t>
            </a:r>
          </a:p>
        </p:txBody>
      </p:sp>
      <p:sp>
        <p:nvSpPr>
          <p:cNvPr id="9240" name="TextBox 32"/>
          <p:cNvSpPr txBox="1">
            <a:spLocks noChangeArrowheads="1"/>
          </p:cNvSpPr>
          <p:nvPr/>
        </p:nvSpPr>
        <p:spPr bwMode="auto">
          <a:xfrm>
            <a:off x="1219200" y="2514600"/>
            <a:ext cx="23955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open(…,O_NONBLOCK)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4267200" y="2865438"/>
            <a:ext cx="1981200" cy="304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Blocking I/O Without Blocking II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143000" y="3505200"/>
            <a:ext cx="6553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935413" y="1371600"/>
            <a:ext cx="1273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User Space</a:t>
            </a:r>
          </a:p>
          <a:p>
            <a:r>
              <a:rPr lang="en-US" b="1">
                <a:latin typeface="Calibri" pitchFamily="34" charset="0"/>
              </a:rPr>
              <a:t>Application</a:t>
            </a:r>
          </a:p>
        </p:txBody>
      </p:sp>
      <p:sp>
        <p:nvSpPr>
          <p:cNvPr id="10246" name="TextBox 6"/>
          <p:cNvSpPr txBox="1">
            <a:spLocks noChangeArrowheads="1"/>
          </p:cNvSpPr>
          <p:nvPr/>
        </p:nvSpPr>
        <p:spPr bwMode="auto">
          <a:xfrm>
            <a:off x="3867150" y="5867400"/>
            <a:ext cx="1409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Kernel Space</a:t>
            </a:r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1219200" y="2819400"/>
            <a:ext cx="7604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1104901" y="3695700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766763" y="4267200"/>
            <a:ext cx="1681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Not Ready</a:t>
            </a:r>
          </a:p>
          <a:p>
            <a:pPr algn="ctr"/>
            <a:r>
              <a:rPr lang="en-US" b="1">
                <a:latin typeface="Calibri" pitchFamily="34" charset="0"/>
              </a:rPr>
              <a:t>Return</a:t>
            </a:r>
          </a:p>
          <a:p>
            <a:pPr algn="ctr"/>
            <a:r>
              <a:rPr lang="en-US" b="1">
                <a:latin typeface="Calibri" pitchFamily="34" charset="0"/>
              </a:rPr>
              <a:t>EWOULDBLOCK</a:t>
            </a:r>
          </a:p>
          <a:p>
            <a:pPr algn="ctr"/>
            <a:r>
              <a:rPr lang="en-US" b="1">
                <a:latin typeface="Calibri" pitchFamily="34" charset="0"/>
              </a:rPr>
              <a:t>or EAGAIN</a:t>
            </a:r>
          </a:p>
        </p:txBody>
      </p:sp>
      <p:sp>
        <p:nvSpPr>
          <p:cNvPr id="10250" name="TextBox 11"/>
          <p:cNvSpPr txBox="1">
            <a:spLocks noChangeArrowheads="1"/>
          </p:cNvSpPr>
          <p:nvPr/>
        </p:nvSpPr>
        <p:spPr bwMode="auto">
          <a:xfrm>
            <a:off x="228600" y="3200400"/>
            <a:ext cx="92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Context</a:t>
            </a:r>
          </a:p>
          <a:p>
            <a:pPr algn="ctr"/>
            <a:r>
              <a:rPr lang="en-US" b="1">
                <a:latin typeface="Calibri" pitchFamily="34" charset="0"/>
              </a:rPr>
              <a:t>Switch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886200" y="4876800"/>
            <a:ext cx="1828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V="1">
            <a:off x="13342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53" name="TextBox 18"/>
          <p:cNvSpPr txBox="1">
            <a:spLocks noChangeArrowheads="1"/>
          </p:cNvSpPr>
          <p:nvPr/>
        </p:nvSpPr>
        <p:spPr bwMode="auto">
          <a:xfrm>
            <a:off x="4267200" y="2832100"/>
            <a:ext cx="687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poll()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41536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5677694" y="3694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56" name="TextBox 21"/>
          <p:cNvSpPr txBox="1">
            <a:spLocks noChangeArrowheads="1"/>
          </p:cNvSpPr>
          <p:nvPr/>
        </p:nvSpPr>
        <p:spPr bwMode="auto">
          <a:xfrm>
            <a:off x="3819525" y="4267200"/>
            <a:ext cx="18954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Block process</a:t>
            </a:r>
          </a:p>
          <a:p>
            <a:pPr algn="ctr"/>
            <a:r>
              <a:rPr lang="en-US" b="1">
                <a:latin typeface="Calibri" pitchFamily="34" charset="0"/>
              </a:rPr>
              <a:t>until data is ready</a:t>
            </a:r>
          </a:p>
          <a:p>
            <a:pPr algn="ctr"/>
            <a:r>
              <a:rPr lang="en-US" b="1">
                <a:latin typeface="Calibri" pitchFamily="34" charset="0"/>
              </a:rPr>
              <a:t>Time limit may</a:t>
            </a:r>
          </a:p>
          <a:p>
            <a:pPr algn="ctr"/>
            <a:r>
              <a:rPr lang="en-US" b="1">
                <a:latin typeface="Calibri" pitchFamily="34" charset="0"/>
              </a:rPr>
              <a:t>apply</a:t>
            </a:r>
          </a:p>
        </p:txBody>
      </p:sp>
      <p:sp>
        <p:nvSpPr>
          <p:cNvPr id="10257" name="TextBox 26"/>
          <p:cNvSpPr txBox="1">
            <a:spLocks noChangeArrowheads="1"/>
          </p:cNvSpPr>
          <p:nvPr/>
        </p:nvSpPr>
        <p:spPr bwMode="auto">
          <a:xfrm>
            <a:off x="6835775" y="283845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read()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646069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6874669" y="371395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260" name="TextBox 29"/>
          <p:cNvSpPr txBox="1">
            <a:spLocks noChangeArrowheads="1"/>
          </p:cNvSpPr>
          <p:nvPr/>
        </p:nvSpPr>
        <p:spPr bwMode="auto">
          <a:xfrm>
            <a:off x="6657975" y="4410075"/>
            <a:ext cx="12668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Copy data</a:t>
            </a:r>
          </a:p>
          <a:p>
            <a:pPr algn="ctr"/>
            <a:r>
              <a:rPr lang="en-US" b="1">
                <a:latin typeface="Calibri" pitchFamily="34" charset="0"/>
              </a:rPr>
              <a:t>and return</a:t>
            </a:r>
          </a:p>
          <a:p>
            <a:pPr algn="ctr"/>
            <a:r>
              <a:rPr lang="en-US" b="1">
                <a:latin typeface="Calibri" pitchFamily="34" charset="0"/>
              </a:rPr>
              <a:t>completion</a:t>
            </a:r>
          </a:p>
        </p:txBody>
      </p:sp>
      <p:sp>
        <p:nvSpPr>
          <p:cNvPr id="10261" name="TextBox 30"/>
          <p:cNvSpPr txBox="1">
            <a:spLocks noChangeArrowheads="1"/>
          </p:cNvSpPr>
          <p:nvPr/>
        </p:nvSpPr>
        <p:spPr bwMode="auto">
          <a:xfrm>
            <a:off x="5637213" y="4114800"/>
            <a:ext cx="11191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latin typeface="Calibri" pitchFamily="34" charset="0"/>
              </a:rPr>
              <a:t>Resume</a:t>
            </a:r>
          </a:p>
          <a:p>
            <a:pPr algn="ctr"/>
            <a:r>
              <a:rPr lang="en-US" b="1">
                <a:latin typeface="Calibri" pitchFamily="34" charset="0"/>
              </a:rPr>
              <a:t>process</a:t>
            </a:r>
          </a:p>
          <a:p>
            <a:pPr algn="ctr"/>
            <a:r>
              <a:rPr lang="en-US" b="1">
                <a:latin typeface="Calibri" pitchFamily="34" charset="0"/>
              </a:rPr>
              <a:t>Indicating</a:t>
            </a:r>
          </a:p>
          <a:p>
            <a:pPr algn="ctr"/>
            <a:r>
              <a:rPr lang="en-US" b="1">
                <a:latin typeface="Calibri" pitchFamily="34" charset="0"/>
              </a:rPr>
              <a:t>ready</a:t>
            </a:r>
          </a:p>
          <a:p>
            <a:pPr algn="ctr"/>
            <a:r>
              <a:rPr lang="en-US" b="1">
                <a:latin typeface="Calibri" pitchFamily="34" charset="0"/>
              </a:rPr>
              <a:t>request</a:t>
            </a:r>
          </a:p>
        </p:txBody>
      </p:sp>
      <p:sp>
        <p:nvSpPr>
          <p:cNvPr id="10262" name="TextBox 34"/>
          <p:cNvSpPr txBox="1">
            <a:spLocks noChangeArrowheads="1"/>
          </p:cNvSpPr>
          <p:nvPr/>
        </p:nvSpPr>
        <p:spPr bwMode="auto">
          <a:xfrm>
            <a:off x="5029200" y="2863850"/>
            <a:ext cx="1162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>
                <a:latin typeface="Calibri" pitchFamily="34" charset="0"/>
              </a:rPr>
              <a:t>Blocked State</a:t>
            </a:r>
          </a:p>
        </p:txBody>
      </p:sp>
      <p:sp>
        <p:nvSpPr>
          <p:cNvPr id="10263" name="TextBox 22"/>
          <p:cNvSpPr txBox="1">
            <a:spLocks noChangeArrowheads="1"/>
          </p:cNvSpPr>
          <p:nvPr/>
        </p:nvSpPr>
        <p:spPr bwMode="auto">
          <a:xfrm>
            <a:off x="1219200" y="2514600"/>
            <a:ext cx="2125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open(…,NONBLOCK)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905000" y="3048000"/>
            <a:ext cx="2362200" cy="1588"/>
          </a:xfrm>
          <a:prstGeom prst="straightConnector1">
            <a:avLst/>
          </a:prstGeom>
          <a:ln>
            <a:solidFill>
              <a:srgbClr val="0066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265" name="TextBox 25"/>
          <p:cNvSpPr txBox="1">
            <a:spLocks noChangeArrowheads="1"/>
          </p:cNvSpPr>
          <p:nvPr/>
        </p:nvSpPr>
        <p:spPr bwMode="auto">
          <a:xfrm>
            <a:off x="1905000" y="2743200"/>
            <a:ext cx="22494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i="1">
                <a:solidFill>
                  <a:srgbClr val="FF0000"/>
                </a:solidFill>
                <a:latin typeface="Calibri" pitchFamily="34" charset="0"/>
              </a:rPr>
              <a:t>Process continues execution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10/16/2009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1885</Words>
  <Application>Microsoft Office PowerPoint</Application>
  <PresentationFormat>On-screen Show (4:3)</PresentationFormat>
  <Paragraphs>443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Andrew Hanushevsky: Basic I/O API’s</vt:lpstr>
      <vt:lpstr>Goals</vt:lpstr>
      <vt:lpstr>Basic Read API’s</vt:lpstr>
      <vt:lpstr>Basic Write API’s</vt:lpstr>
      <vt:lpstr>Basic I/O API’s</vt:lpstr>
      <vt:lpstr>Blocking vs Non-Blocking I/O</vt:lpstr>
      <vt:lpstr>Blocking I/O</vt:lpstr>
      <vt:lpstr>Blocking I/O Without Blocking I</vt:lpstr>
      <vt:lpstr>Blocking I/O Without Blocking II</vt:lpstr>
      <vt:lpstr>Blocking Devices</vt:lpstr>
      <vt:lpstr>Non-Blocking Devices</vt:lpstr>
      <vt:lpstr>Implications</vt:lpstr>
      <vt:lpstr>Starting With Open</vt:lpstr>
      <vt:lpstr>The Open API</vt:lpstr>
      <vt:lpstr>Commonly Used Open Flags</vt:lpstr>
      <vt:lpstr>Esoteric Open Flags</vt:lpstr>
      <vt:lpstr>Obsolete Open Flags</vt:lpstr>
      <vt:lpstr>Basic I/O API Parameter Types</vt:lpstr>
      <vt:lpstr>Read Peculiarities</vt:lpstr>
      <vt:lpstr>Bullet Proof Read</vt:lpstr>
      <vt:lpstr>Write Peculiarities</vt:lpstr>
      <vt:lpstr>Bullet Proof Write</vt:lpstr>
      <vt:lpstr>read/write vs pread/pwrite</vt:lpstr>
      <vt:lpstr>lseek() &amp; write() vs pwrite()</vt:lpstr>
      <vt:lpstr>read/write vs readv/writev</vt:lpstr>
      <vt:lpstr>Performance Options</vt:lpstr>
      <vt:lpstr>Page Aligning Buffers</vt:lpstr>
      <vt:lpstr>posix_memalign() Issues</vt:lpstr>
      <vt:lpstr>posix_memalign() Example</vt:lpstr>
      <vt:lpstr>Alignment Within A Page</vt:lpstr>
      <vt:lpstr>Conclusions</vt:lpstr>
    </vt:vector>
  </TitlesOfParts>
  <Company>SLAC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I/O Basics</dc:title>
  <dc:creator>abh</dc:creator>
  <cp:lastModifiedBy>abh</cp:lastModifiedBy>
  <cp:revision>29</cp:revision>
  <dcterms:created xsi:type="dcterms:W3CDTF">2009-08-31T00:54:48Z</dcterms:created>
  <dcterms:modified xsi:type="dcterms:W3CDTF">2009-10-11T17:23:04Z</dcterms:modified>
</cp:coreProperties>
</file>