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Default Extension="wmf" ContentType="image/x-wmf"/>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theme/themeOverride4.xml" ContentType="application/vnd.openxmlformats-officedocument.themeOverr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s/slide71.xml" ContentType="application/vnd.openxmlformats-officedocument.presentationml.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82.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notesSlides/notesSlide10.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6.xml" ContentType="application/vnd.openxmlformats-officedocument.presentationml.slide+xml"/>
  <Override PartName="/ppt/notesSlides/notesSlide21.xml" ContentType="application/vnd.openxmlformats-officedocument.presentationml.notesSlide+xml"/>
  <Override PartName="/ppt/slideLayouts/slideLayout13.xml" ContentType="application/vnd.openxmlformats-officedocument.presentationml.slideLayout+xml"/>
  <Override PartName="/ppt/theme/themeOverride3.xml" ContentType="application/vnd.openxmlformats-officedocument.themeOverr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r:id="rId1"/>
  </p:sldMasterIdLst>
  <p:notesMasterIdLst>
    <p:notesMasterId r:id="rId84"/>
  </p:notesMasterIdLst>
  <p:handoutMasterIdLst>
    <p:handoutMasterId r:id="rId85"/>
  </p:handoutMasterIdLst>
  <p:sldIdLst>
    <p:sldId id="257" r:id="rId2"/>
    <p:sldId id="307" r:id="rId3"/>
    <p:sldId id="311" r:id="rId4"/>
    <p:sldId id="312" r:id="rId5"/>
    <p:sldId id="341" r:id="rId6"/>
    <p:sldId id="342" r:id="rId7"/>
    <p:sldId id="343" r:id="rId8"/>
    <p:sldId id="354" r:id="rId9"/>
    <p:sldId id="355" r:id="rId10"/>
    <p:sldId id="356" r:id="rId11"/>
    <p:sldId id="344" r:id="rId12"/>
    <p:sldId id="346" r:id="rId13"/>
    <p:sldId id="322" r:id="rId14"/>
    <p:sldId id="316" r:id="rId15"/>
    <p:sldId id="317" r:id="rId16"/>
    <p:sldId id="349" r:id="rId17"/>
    <p:sldId id="347" r:id="rId18"/>
    <p:sldId id="323" r:id="rId19"/>
    <p:sldId id="360" r:id="rId20"/>
    <p:sldId id="348" r:id="rId21"/>
    <p:sldId id="396" r:id="rId22"/>
    <p:sldId id="397" r:id="rId23"/>
    <p:sldId id="357" r:id="rId24"/>
    <p:sldId id="407" r:id="rId25"/>
    <p:sldId id="408" r:id="rId26"/>
    <p:sldId id="358" r:id="rId27"/>
    <p:sldId id="361" r:id="rId28"/>
    <p:sldId id="318" r:id="rId29"/>
    <p:sldId id="319" r:id="rId30"/>
    <p:sldId id="320" r:id="rId31"/>
    <p:sldId id="399" r:id="rId32"/>
    <p:sldId id="409" r:id="rId33"/>
    <p:sldId id="415" r:id="rId34"/>
    <p:sldId id="417" r:id="rId35"/>
    <p:sldId id="419" r:id="rId36"/>
    <p:sldId id="425" r:id="rId37"/>
    <p:sldId id="427" r:id="rId38"/>
    <p:sldId id="429" r:id="rId39"/>
    <p:sldId id="402" r:id="rId40"/>
    <p:sldId id="403" r:id="rId41"/>
    <p:sldId id="404" r:id="rId42"/>
    <p:sldId id="405" r:id="rId43"/>
    <p:sldId id="400" r:id="rId44"/>
    <p:sldId id="351" r:id="rId45"/>
    <p:sldId id="352" r:id="rId46"/>
    <p:sldId id="350" r:id="rId47"/>
    <p:sldId id="378" r:id="rId48"/>
    <p:sldId id="326" r:id="rId49"/>
    <p:sldId id="327" r:id="rId50"/>
    <p:sldId id="365" r:id="rId51"/>
    <p:sldId id="375" r:id="rId52"/>
    <p:sldId id="328" r:id="rId53"/>
    <p:sldId id="367" r:id="rId54"/>
    <p:sldId id="368" r:id="rId55"/>
    <p:sldId id="369" r:id="rId56"/>
    <p:sldId id="370" r:id="rId57"/>
    <p:sldId id="371" r:id="rId58"/>
    <p:sldId id="372" r:id="rId59"/>
    <p:sldId id="337" r:id="rId60"/>
    <p:sldId id="379" r:id="rId61"/>
    <p:sldId id="373" r:id="rId62"/>
    <p:sldId id="384" r:id="rId63"/>
    <p:sldId id="380" r:id="rId64"/>
    <p:sldId id="376" r:id="rId65"/>
    <p:sldId id="381" r:id="rId66"/>
    <p:sldId id="410" r:id="rId67"/>
    <p:sldId id="382" r:id="rId68"/>
    <p:sldId id="411" r:id="rId69"/>
    <p:sldId id="383" r:id="rId70"/>
    <p:sldId id="374" r:id="rId71"/>
    <p:sldId id="385" r:id="rId72"/>
    <p:sldId id="392" r:id="rId73"/>
    <p:sldId id="413" r:id="rId74"/>
    <p:sldId id="391" r:id="rId75"/>
    <p:sldId id="338" r:id="rId76"/>
    <p:sldId id="389" r:id="rId77"/>
    <p:sldId id="386" r:id="rId78"/>
    <p:sldId id="388" r:id="rId79"/>
    <p:sldId id="393" r:id="rId80"/>
    <p:sldId id="394" r:id="rId81"/>
    <p:sldId id="395" r:id="rId82"/>
    <p:sldId id="364" r:id="rId8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92" d="100"/>
          <a:sy n="92" d="100"/>
        </p:scale>
        <p:origin x="-125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24"/>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65"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itchFamily="-65" charset="0"/>
                <a:ea typeface="+mn-ea"/>
                <a:cs typeface="+mn-cs"/>
              </a:defRPr>
            </a:lvl1pPr>
          </a:lstStyle>
          <a:p>
            <a:pPr>
              <a:defRPr/>
            </a:pPr>
            <a:fld id="{075CAB5F-EBBB-484B-935C-0489A8916F06}" type="datetime1">
              <a:rPr lang="en-US"/>
              <a:pPr>
                <a:defRPr/>
              </a:pPr>
              <a:t>10/11/09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65"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pitchFamily="-65" charset="0"/>
                <a:ea typeface="+mn-ea"/>
                <a:cs typeface="+mn-cs"/>
              </a:defRPr>
            </a:lvl1pPr>
          </a:lstStyle>
          <a:p>
            <a:pPr>
              <a:defRPr/>
            </a:pPr>
            <a:fld id="{49CC59C3-6261-AE40-8A49-E9C3BF2B69C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65" charset="0"/>
                <a:ea typeface="+mn-ea"/>
                <a:cs typeface="+mn-cs"/>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65"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65" charset="0"/>
                <a:ea typeface="+mn-ea"/>
                <a:cs typeface="+mn-cs"/>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65" charset="0"/>
                <a:ea typeface="+mn-ea"/>
                <a:cs typeface="+mn-cs"/>
              </a:defRPr>
            </a:lvl1pPr>
          </a:lstStyle>
          <a:p>
            <a:pPr>
              <a:defRPr/>
            </a:pPr>
            <a:fld id="{F3F8B525-4B93-E847-9C89-1AE34E0D4BF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xfrm>
            <a:off x="1485900" y="914400"/>
            <a:ext cx="3886200" cy="2914650"/>
          </a:xfrm>
          <a:ln/>
        </p:spPr>
      </p:sp>
      <p:sp>
        <p:nvSpPr>
          <p:cNvPr id="115715" name="Rectangle 3"/>
          <p:cNvSpPr>
            <a:spLocks noGrp="1" noChangeArrowheads="1"/>
          </p:cNvSpPr>
          <p:nvPr>
            <p:ph type="body" idx="1"/>
          </p:nvPr>
        </p:nvSpPr>
        <p:spPr>
          <a:xfrm>
            <a:off x="460289" y="3963025"/>
            <a:ext cx="5943600" cy="4495488"/>
          </a:xfrm>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xfrm>
            <a:off x="1485900" y="914400"/>
            <a:ext cx="3886200" cy="2914650"/>
          </a:xfrm>
          <a:ln/>
        </p:spPr>
      </p:sp>
      <p:sp>
        <p:nvSpPr>
          <p:cNvPr id="119811" name="Rectangle 3"/>
          <p:cNvSpPr>
            <a:spLocks noGrp="1" noChangeArrowheads="1"/>
          </p:cNvSpPr>
          <p:nvPr>
            <p:ph type="body" idx="1"/>
          </p:nvPr>
        </p:nvSpPr>
        <p:spPr>
          <a:xfrm>
            <a:off x="460289" y="3963025"/>
            <a:ext cx="5943600" cy="4495488"/>
          </a:xfrm>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xfrm>
            <a:off x="1485900" y="914400"/>
            <a:ext cx="3886200" cy="2914650"/>
          </a:xfrm>
          <a:ln/>
        </p:spPr>
      </p:sp>
      <p:sp>
        <p:nvSpPr>
          <p:cNvPr id="123907" name="Rectangle 3"/>
          <p:cNvSpPr>
            <a:spLocks noGrp="1" noChangeArrowheads="1"/>
          </p:cNvSpPr>
          <p:nvPr>
            <p:ph type="body" idx="1"/>
          </p:nvPr>
        </p:nvSpPr>
        <p:spPr>
          <a:xfrm>
            <a:off x="460289" y="3963025"/>
            <a:ext cx="5943600" cy="4495488"/>
          </a:xfrm>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8258"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9881EC3-3150-614F-9FF5-BEFFC492A8B7}" type="slidenum">
              <a:rPr lang="en-US"/>
              <a:pPr/>
              <a:t>47</a:t>
            </a:fld>
            <a:endParaRPr lang="en-US"/>
          </a:p>
        </p:txBody>
      </p:sp>
      <p:sp>
        <p:nvSpPr>
          <p:cNvPr id="662530" name="Rectangle 2"/>
          <p:cNvSpPr>
            <a:spLocks noGrp="1" noRot="1" noChangeAspect="1" noChangeArrowheads="1" noTextEdit="1"/>
          </p:cNvSpPr>
          <p:nvPr>
            <p:ph type="sldImg"/>
          </p:nvPr>
        </p:nvSpPr>
        <p:spPr bwMode="auto">
          <a:xfrm>
            <a:off x="1154113" y="692150"/>
            <a:ext cx="4556125" cy="3416300"/>
          </a:xfrm>
          <a:prstGeom prst="rect">
            <a:avLst/>
          </a:prstGeom>
          <a:solidFill>
            <a:srgbClr val="FFFFFF"/>
          </a:solidFill>
          <a:ln>
            <a:solidFill>
              <a:srgbClr val="000000"/>
            </a:solidFill>
            <a:miter lim="800000"/>
            <a:headEnd/>
            <a:tailEnd/>
          </a:ln>
        </p:spPr>
      </p:sp>
      <p:sp>
        <p:nvSpPr>
          <p:cNvPr id="662531" name="Rectangle 3"/>
          <p:cNvSpPr>
            <a:spLocks noGrp="1" noChangeArrowheads="1"/>
          </p:cNvSpPr>
          <p:nvPr>
            <p:ph type="body" idx="1"/>
          </p:nvPr>
        </p:nvSpPr>
        <p:spPr bwMode="auto">
          <a:xfrm>
            <a:off x="773907" y="4342191"/>
            <a:ext cx="5344418" cy="4116917"/>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82206" y="0"/>
            <a:ext cx="2977331" cy="461460"/>
          </a:xfrm>
          <a:prstGeom prst="rect">
            <a:avLst/>
          </a:prstGeom>
          <a:noFill/>
          <a:ln w="9525">
            <a:noFill/>
            <a:miter lim="800000"/>
            <a:headEnd/>
            <a:tailEnd/>
          </a:ln>
          <a:effectLst/>
        </p:spPr>
        <p:txBody>
          <a:bodyPr wrap="none" lIns="84527" tIns="42264" rIns="84527" bIns="42264" anchor="ctr">
            <a:prstTxWarp prst="textNoShape">
              <a:avLst/>
            </a:prstTxWarp>
          </a:bodyPr>
          <a:lstStyle/>
          <a:p>
            <a:endParaRPr lang="en-US"/>
          </a:p>
        </p:txBody>
      </p:sp>
      <p:sp>
        <p:nvSpPr>
          <p:cNvPr id="8195" name="Rectangle 3"/>
          <p:cNvSpPr>
            <a:spLocks noChangeArrowheads="1"/>
          </p:cNvSpPr>
          <p:nvPr/>
        </p:nvSpPr>
        <p:spPr bwMode="auto">
          <a:xfrm>
            <a:off x="-3072" y="0"/>
            <a:ext cx="2972722" cy="461460"/>
          </a:xfrm>
          <a:prstGeom prst="rect">
            <a:avLst/>
          </a:prstGeom>
          <a:noFill/>
          <a:ln w="9525">
            <a:noFill/>
            <a:miter lim="800000"/>
            <a:headEnd/>
            <a:tailEnd/>
          </a:ln>
          <a:effectLst/>
        </p:spPr>
        <p:txBody>
          <a:bodyPr wrap="none" lIns="84527" tIns="42264" rIns="84527" bIns="42264" anchor="ctr">
            <a:prstTxWarp prst="textNoShape">
              <a:avLst/>
            </a:prstTxWarp>
          </a:bodyPr>
          <a:lstStyle/>
          <a:p>
            <a:endParaRPr lang="en-US"/>
          </a:p>
        </p:txBody>
      </p:sp>
      <p:sp>
        <p:nvSpPr>
          <p:cNvPr id="8198" name="Rectangle 6"/>
          <p:cNvSpPr>
            <a:spLocks noGrp="1" noRot="1" noChangeAspect="1" noChangeArrowheads="1" noTextEdit="1"/>
          </p:cNvSpPr>
          <p:nvPr>
            <p:ph type="sldImg"/>
          </p:nvPr>
        </p:nvSpPr>
        <p:spPr>
          <a:ln/>
        </p:spPr>
      </p:sp>
      <p:sp>
        <p:nvSpPr>
          <p:cNvPr id="8199" name="Rectangle 7"/>
          <p:cNvSpPr>
            <a:spLocks noGrp="1" noChangeArrowheads="1"/>
          </p:cNvSpPr>
          <p:nvPr>
            <p:ph type="body" idx="1"/>
          </p:nvPr>
        </p:nvSpPr>
        <p:spPr/>
        <p:txBody>
          <a:bodyPr/>
          <a:lstStyle/>
          <a:p>
            <a:r>
              <a:rPr lang="en-US"/>
              <a:t>What is a Framework</a:t>
            </a:r>
          </a:p>
          <a:p>
            <a:pPr lvl="1"/>
            <a:r>
              <a:rPr lang="en-US"/>
              <a:t>We have developed the Gaudi object-oriented framework with the intention of using it to develop all event data processing applications running in the various processing environments. Examples include the high level triggers that acquire their data directly from the on-line system, the event simulation software that runs off-line in a batch environment and the event visualization software which is used interactively. The basis of the framework is the architecture which defines the basic components and how they are interfaced. The framework is real software that implements the architecture and ensures that its design features are respected.</a:t>
            </a:r>
          </a:p>
          <a:p>
            <a:pPr lvl="1"/>
            <a:r>
              <a:rPr lang="en-US"/>
              <a:t>Use of the framework in all applications will help to ensure the integrity of the overall software design and will result in maximum reuse of the core software components.</a:t>
            </a:r>
          </a:p>
          <a:p>
            <a:pPr lvl="1"/>
            <a:r>
              <a:rPr lang="en-US"/>
              <a:t>Although GAUDI has been developed in the context of the LHCb experiment, it has been designed to be easily customizable, so that it can be adapted to the different tasks and integrated with components from other frameworks. It can easily be adapted for use in other experiments.</a:t>
            </a:r>
          </a:p>
          <a:p>
            <a:pPr lvl="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82206" y="0"/>
            <a:ext cx="2977331" cy="461460"/>
          </a:xfrm>
          <a:prstGeom prst="rect">
            <a:avLst/>
          </a:prstGeom>
          <a:noFill/>
          <a:ln w="9525">
            <a:noFill/>
            <a:miter lim="800000"/>
            <a:headEnd/>
            <a:tailEnd/>
          </a:ln>
          <a:effectLst/>
        </p:spPr>
        <p:txBody>
          <a:bodyPr wrap="none" lIns="84527" tIns="42264" rIns="84527" bIns="42264" anchor="ctr">
            <a:prstTxWarp prst="textNoShape">
              <a:avLst/>
            </a:prstTxWarp>
          </a:bodyPr>
          <a:lstStyle/>
          <a:p>
            <a:endParaRPr lang="en-US"/>
          </a:p>
        </p:txBody>
      </p:sp>
      <p:sp>
        <p:nvSpPr>
          <p:cNvPr id="12291" name="Rectangle 3"/>
          <p:cNvSpPr>
            <a:spLocks noChangeArrowheads="1"/>
          </p:cNvSpPr>
          <p:nvPr/>
        </p:nvSpPr>
        <p:spPr bwMode="auto">
          <a:xfrm>
            <a:off x="-3072" y="0"/>
            <a:ext cx="2972722" cy="461460"/>
          </a:xfrm>
          <a:prstGeom prst="rect">
            <a:avLst/>
          </a:prstGeom>
          <a:noFill/>
          <a:ln w="9525">
            <a:noFill/>
            <a:miter lim="800000"/>
            <a:headEnd/>
            <a:tailEnd/>
          </a:ln>
          <a:effectLst/>
        </p:spPr>
        <p:txBody>
          <a:bodyPr wrap="none" lIns="84527" tIns="42264" rIns="84527" bIns="42264" anchor="ctr">
            <a:prstTxWarp prst="textNoShape">
              <a:avLst/>
            </a:prstTxWarp>
          </a:bodyPr>
          <a:lstStyle/>
          <a:p>
            <a:endParaRPr lang="en-US"/>
          </a:p>
        </p:txBody>
      </p:sp>
      <p:sp>
        <p:nvSpPr>
          <p:cNvPr id="12292" name="Rectangle 4"/>
          <p:cNvSpPr>
            <a:spLocks noGrp="1" noChangeArrowheads="1"/>
          </p:cNvSpPr>
          <p:nvPr>
            <p:ph type="body" idx="1"/>
          </p:nvPr>
        </p:nvSpPr>
        <p:spPr>
          <a:noFill/>
          <a:ln/>
        </p:spPr>
        <p:txBody>
          <a:bodyPr/>
          <a:lstStyle/>
          <a:p>
            <a:r>
              <a:rPr lang="en-US"/>
              <a:t>Framework benefits</a:t>
            </a:r>
          </a:p>
          <a:p>
            <a:pPr lvl="1"/>
            <a:r>
              <a:rPr lang="en-US"/>
              <a:t>The main benefit of adopting a framework is to give a  frame to the developments of the different groups and people, adopt a common vocabulary, etc. Without a framework, the different contributions will be very difficult to integrate into a coherent application like  the reconstruction program. It is secondary  in importance which concrete framework you adopt, the important thing is to have one.</a:t>
            </a:r>
          </a:p>
        </p:txBody>
      </p:sp>
      <p:sp>
        <p:nvSpPr>
          <p:cNvPr id="12293" name="Rectangle 5"/>
          <p:cNvSpPr>
            <a:spLocks noGrp="1" noRot="1" noChangeAspect="1" noChangeArrowheads="1" noTextEdit="1"/>
          </p:cNvSpPr>
          <p:nvPr>
            <p:ph type="sldImg"/>
          </p:nvPr>
        </p:nvSpPr>
        <p:spPr>
          <a:xfrm>
            <a:off x="461963" y="273050"/>
            <a:ext cx="5884862" cy="441325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5090"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Gaudi Object Diagram</a:t>
            </a:r>
          </a:p>
          <a:p>
            <a:pPr lvl="1"/>
            <a:r>
              <a:rPr lang="en-US"/>
              <a:t>The main components of the GAUDI software architecture can be seen in the object diagram in the slide. Object diagrams are very illustrative for explaining how a system is decomposed. </a:t>
            </a:r>
          </a:p>
          <a:p>
            <a:pPr lvl="1"/>
            <a:r>
              <a:rPr lang="en-US"/>
              <a:t>The essence of data processing applications are a set of Algorithms. This is what is shown in the diagram. These Algorithms require the functionality provided by a set of Services. See next slides.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1026"/>
          <p:cNvSpPr>
            <a:spLocks noGrp="1" noRot="1" noChangeAspect="1" noChangeArrowheads="1" noTextEdit="1"/>
          </p:cNvSpPr>
          <p:nvPr>
            <p:ph type="sldImg"/>
          </p:nvPr>
        </p:nvSpPr>
        <p:spPr>
          <a:ln/>
        </p:spPr>
      </p:sp>
      <p:sp>
        <p:nvSpPr>
          <p:cNvPr id="100355" name="Rectangle 1027"/>
          <p:cNvSpPr>
            <a:spLocks noGrp="1" noChangeArrowheads="1"/>
          </p:cNvSpPr>
          <p:nvPr>
            <p:ph type="body" idx="1"/>
          </p:nvPr>
        </p:nvSpPr>
        <p:spPr/>
        <p:txBody>
          <a:bodyPr/>
          <a:lstStyle/>
          <a:p>
            <a:r>
              <a:rPr lang="en-US"/>
              <a:t>Algorithm</a:t>
            </a:r>
          </a:p>
          <a:p>
            <a:pPr lvl="1"/>
            <a:r>
              <a:rPr lang="en-US"/>
              <a:t>The essence of the event data processing applications are the physics algorithms, which are encapsulated into a set of components that we call </a:t>
            </a:r>
            <a:r>
              <a:rPr lang="en-US" i="1"/>
              <a:t>Algorithms</a:t>
            </a:r>
            <a:r>
              <a:rPr lang="en-US"/>
              <a:t>. Algorithms implement a standard set of generic interfaces and can be called without knowing what they really do. In fact, a complex algorithm can be implemented by using a set of simpler ones.</a:t>
            </a:r>
          </a:p>
          <a:p>
            <a:r>
              <a:rPr lang="en-US"/>
              <a:t>Data Object and Transient Store</a:t>
            </a:r>
          </a:p>
          <a:p>
            <a:pPr lvl="1"/>
            <a:r>
              <a:rPr lang="en-US"/>
              <a:t>The data objects needed by the algorithms are organized in several transient data stores, depending on the nature of the data itself and its lifetime: event data, detector data, statistical data.. Although the stores behave slightly differently, particularly with respect to the data lifetime (e.g. the event data store is cleared for each event), their implementations have many things in common and are based on a common component.</a:t>
            </a:r>
          </a:p>
          <a:p>
            <a:r>
              <a:rPr lang="en-US"/>
              <a:t>Mapping to the old FORTRAN terms</a:t>
            </a:r>
          </a:p>
          <a:p>
            <a:pPr lvl="1">
              <a:buFontTx/>
              <a:buChar char="•"/>
            </a:pPr>
            <a:r>
              <a:rPr lang="en-US"/>
              <a:t>An Algorithm is equivalent to a FORTRAN subroutine that produces new ZEBRA banks from some input banks</a:t>
            </a:r>
          </a:p>
          <a:p>
            <a:pPr lvl="1">
              <a:buFontTx/>
              <a:buChar char="•"/>
            </a:pPr>
            <a:r>
              <a:rPr lang="en-US"/>
              <a:t>Data Object is equivalent to a ZEBRA bank</a:t>
            </a:r>
          </a:p>
          <a:p>
            <a:pPr lvl="1">
              <a:buFontTx/>
              <a:buChar char="•"/>
            </a:pPr>
            <a:r>
              <a:rPr lang="en-US"/>
              <a:t>Transient Data Store is equivalent to the ZEBRA common block</a:t>
            </a:r>
          </a:p>
          <a:p>
            <a:pPr lvl="1"/>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Services</a:t>
            </a:r>
          </a:p>
          <a:p>
            <a:pPr lvl="1"/>
            <a:r>
              <a:rPr lang="en-US"/>
              <a:t>Services are a category of components that should offer all the services directly or indirectly needed by the algorithms. This approach releases the algorithm builder from having to develop the routine software tasks that are typically needed in a physics data processing application. Some examples of services can be seen in the object diagram. They include: </a:t>
            </a:r>
          </a:p>
          <a:p>
            <a:pPr lvl="3"/>
            <a:r>
              <a:rPr lang="en-US"/>
              <a:t>The services for managing the different transient stores (event data service, detector data service,...) should offer simplified data access to the algorithms.</a:t>
            </a:r>
          </a:p>
          <a:p>
            <a:pPr lvl="3"/>
            <a:r>
              <a:rPr lang="en-US"/>
              <a:t>The different persistency services provide the functionality needed to populate  the transient data stores from persistent data and vice versa. These services require the help of specific </a:t>
            </a:r>
            <a:r>
              <a:rPr lang="en-US" i="1"/>
              <a:t>converters</a:t>
            </a:r>
            <a:r>
              <a:rPr lang="en-US"/>
              <a:t> which know how to convert a specific data object from its persistent representation into its transient one, or the other way around.</a:t>
            </a:r>
          </a:p>
          <a:p>
            <a:pPr lvl="3"/>
            <a:r>
              <a:rPr lang="en-US"/>
              <a:t>The job options service, message service and particle properties service. </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Algorithms</a:t>
            </a:r>
          </a:p>
          <a:p>
            <a:pPr lvl="1"/>
            <a:r>
              <a:rPr lang="en-US"/>
              <a:t>Algorithms encapsulates the physics contents of the data processing program. It is the “place holder” foreseen by the framework for the end-user code. This is why most of the tutorial will be devoted to development of algorithms.</a:t>
            </a:r>
          </a:p>
          <a:p>
            <a:pPr lvl="1"/>
            <a:r>
              <a:rPr lang="en-US"/>
              <a:t>Algorithms are scheduled to be executed explicitly once per physics event. If the complexity requires, the algorithm can be made as a composite of a number of sub-algorithms. The complex algorithm schedules explicitly the execution of the sub-algorithms in the proper order to produce the desired results. If an algorithm requires some data that happens to be produced by another algorithm, then the system has to ensure by explicit coding that the algorithms are executed in the correct sequence.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Basic abstract interface concept</a:t>
            </a:r>
          </a:p>
          <a:p>
            <a:pPr lvl="1"/>
            <a:r>
              <a:rPr lang="en-US"/>
              <a:t>This figure illustrates the concept of an Concrete Algorithm implementing a couple of abstract interfaces (IAlgorithm, IProperty) and at the same time “using” a number of other abstract interfaces offering some services (histogramming, messages, particle properties, etc,). The interaction between  the algorithm and the services are always through this interfaces. This is the technique that minimizes the coupling between software and allows to be able to replace different implementation without affecting the algorithm clients.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VCR Interface Model</a:t>
            </a:r>
          </a:p>
          <a:p>
            <a:pPr lvl="1"/>
            <a:r>
              <a:rPr lang="en-US"/>
              <a:t>This analogy illustrates the building of a system from a number of components connected by their interfaces. It clearly shows the advantages of standard interfaces and the possibility to evolve the system by replacing some of the components without having to re-do the rest of the system.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t>Interfaces in Practice</a:t>
            </a:r>
          </a:p>
          <a:p>
            <a:pPr lvl="1"/>
            <a:r>
              <a:rPr lang="en-US"/>
              <a:t>The declaration of the interface (IMyInterface.h) contains a number of abstract methods (= 0). The client of the interface does not know who is implementing the interface, it has no necessity to know it. It needs to include only the interface definition (this is the contract between the client and the implementation)</a:t>
            </a:r>
          </a:p>
          <a:p>
            <a:pPr lvl="1"/>
            <a:r>
              <a:rPr lang="en-US"/>
              <a:t>Notice that an interface (class with abstract methods) can not be instantiated. You can not call “new IMyInterface”, therefore you need to have a mechanism to instantiate objects implementing the interface indirectly. This is one of the functionalities offered by the framework.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Algorithm &amp; Transient Store</a:t>
            </a:r>
          </a:p>
          <a:p>
            <a:pPr lvl="1"/>
            <a:r>
              <a:rPr lang="en-US"/>
              <a:t>In order to minimize the coupling between algorithms, the transient data store acts a “black-board” between algorithms. An Algorithm does not need to know from where the data has been produced, it only knows what data it requires and what data will be producing. </a:t>
            </a:r>
          </a:p>
          <a:p>
            <a:pPr lvl="1"/>
            <a:r>
              <a:rPr lang="en-US"/>
              <a:t>As in shown in the viewgraph, we can create “data-flows” using a number of Algorithms known only, their inputs and outputs, by scheduling them in the adequate order.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Gaudi Services</a:t>
            </a:r>
          </a:p>
          <a:p>
            <a:pPr lvl="1"/>
            <a:r>
              <a:rPr lang="en-US"/>
              <a:t>Open ended list of available services in Gaudi. The services in the top of the list will be the ones that will be used and exercised during the tutorial. Many of the existing services are not really used directly by the Algorithms implementing a physics algorithm but they are used by the Framework itself in implementing some of the functionalities (persistency, visualization, interactivity, etc.)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B4B52C8-4E6F-1746-9441-E0850533D0CE}" type="slidenum">
              <a:rPr lang="en-US"/>
              <a:pPr/>
              <a:t>77</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09E16AE-1CAC-9C47-AD56-2DB2CC062C9B}" type="slidenum">
              <a:rPr lang="en-US"/>
              <a:pPr/>
              <a:t>78</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1090"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2114"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3042" name="Rectangle 1026"/>
          <p:cNvSpPr>
            <a:spLocks noGrp="1" noRot="1" noChangeAspect="1" noChangeArrowheads="1" noTextEdit="1"/>
          </p:cNvSpPr>
          <p:nvPr>
            <p:ph type="sldImg"/>
          </p:nvPr>
        </p:nvSpPr>
        <p:spPr>
          <a:ln/>
        </p:spPr>
      </p:sp>
      <p:sp>
        <p:nvSpPr>
          <p:cNvPr id="52227"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xfrm>
            <a:off x="1485900" y="914400"/>
            <a:ext cx="3886200" cy="2914650"/>
          </a:xfrm>
          <a:ln/>
        </p:spPr>
      </p:sp>
      <p:sp>
        <p:nvSpPr>
          <p:cNvPr id="95235" name="Rectangle 3"/>
          <p:cNvSpPr>
            <a:spLocks noGrp="1" noChangeArrowheads="1"/>
          </p:cNvSpPr>
          <p:nvPr>
            <p:ph type="body" idx="1"/>
          </p:nvPr>
        </p:nvSpPr>
        <p:spPr>
          <a:xfrm>
            <a:off x="460289" y="3963025"/>
            <a:ext cx="5943600" cy="4495488"/>
          </a:xfrm>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2066" name="Rectangle 2"/>
          <p:cNvSpPr>
            <a:spLocks noGrp="1" noRot="1" noChangeAspect="1" noChangeArrowheads="1" noTextEdit="1"/>
          </p:cNvSpPr>
          <p:nvPr>
            <p:ph type="sldImg"/>
          </p:nvPr>
        </p:nvSpPr>
        <p:spPr>
          <a:xfrm>
            <a:off x="1485900" y="914400"/>
            <a:ext cx="3886200" cy="2914650"/>
          </a:xfrm>
          <a:ln/>
        </p:spPr>
      </p:sp>
      <p:sp>
        <p:nvSpPr>
          <p:cNvPr id="99331" name="Rectangle 3"/>
          <p:cNvSpPr>
            <a:spLocks noGrp="1" noChangeArrowheads="1"/>
          </p:cNvSpPr>
          <p:nvPr>
            <p:ph type="body" idx="1"/>
          </p:nvPr>
        </p:nvSpPr>
        <p:spPr>
          <a:xfrm>
            <a:off x="460289" y="3963025"/>
            <a:ext cx="5943600" cy="4495488"/>
          </a:xfrm>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6162" name="Rectangle 2050"/>
          <p:cNvSpPr>
            <a:spLocks noGrp="1" noRot="1" noChangeAspect="1" noChangeArrowheads="1" noTextEdit="1"/>
          </p:cNvSpPr>
          <p:nvPr>
            <p:ph type="sldImg"/>
          </p:nvPr>
        </p:nvSpPr>
        <p:spPr>
          <a:xfrm>
            <a:off x="1485900" y="914400"/>
            <a:ext cx="3886200" cy="2914650"/>
          </a:xfrm>
          <a:ln/>
        </p:spPr>
      </p:sp>
      <p:sp>
        <p:nvSpPr>
          <p:cNvPr id="103427" name="Rectangle 2051"/>
          <p:cNvSpPr>
            <a:spLocks noGrp="1" noChangeArrowheads="1"/>
          </p:cNvSpPr>
          <p:nvPr>
            <p:ph type="body" idx="1"/>
          </p:nvPr>
        </p:nvSpPr>
        <p:spPr>
          <a:xfrm>
            <a:off x="460289" y="3963025"/>
            <a:ext cx="5943600" cy="4495488"/>
          </a:xfrm>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65" charset="0"/>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65" charset="0"/>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DC93E3CA-9327-AB4A-B211-4238E25081F8}" type="datetime1">
              <a:rPr lang="en-US" smtClean="0"/>
              <a:t>10/12/09</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r>
              <a:rPr lang="en-US" smtClean="0"/>
              <a:t>P. Mato/CERN</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468AD539-53C6-FC44-B422-C8359854AF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5912EFF8-4ED3-9C44-B453-6C42BEA97B0D}" type="datetime1">
              <a:rPr lang="en-US" smtClean="0"/>
              <a:t>10/12/09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6" name="Slide Number Placeholder 5"/>
          <p:cNvSpPr>
            <a:spLocks noGrp="1"/>
          </p:cNvSpPr>
          <p:nvPr>
            <p:ph type="sldNum" sz="quarter" idx="12"/>
          </p:nvPr>
        </p:nvSpPr>
        <p:spPr/>
        <p:txBody>
          <a:bodyPr/>
          <a:lstStyle>
            <a:lvl1pPr>
              <a:defRPr/>
            </a:lvl1pPr>
          </a:lstStyle>
          <a:p>
            <a:pPr>
              <a:defRPr/>
            </a:pPr>
            <a:fld id="{91F2979F-45DA-3249-B6D1-003243BC69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D127816E-2D4B-0544-AADD-AC530104DEB4}" type="datetime1">
              <a:rPr lang="en-US" smtClean="0"/>
              <a:t>10/12/09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6" name="Slide Number Placeholder 5"/>
          <p:cNvSpPr>
            <a:spLocks noGrp="1"/>
          </p:cNvSpPr>
          <p:nvPr>
            <p:ph type="sldNum" sz="quarter" idx="12"/>
          </p:nvPr>
        </p:nvSpPr>
        <p:spPr/>
        <p:txBody>
          <a:bodyPr/>
          <a:lstStyle>
            <a:lvl1pPr>
              <a:defRPr/>
            </a:lvl1pPr>
          </a:lstStyle>
          <a:p>
            <a:pPr>
              <a:defRPr/>
            </a:pPr>
            <a:fld id="{06089633-1955-B343-9B6E-7BFB08FB08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123" y="228600"/>
            <a:ext cx="777196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2527" y="1371600"/>
            <a:ext cx="4064815"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98064" y="1371600"/>
            <a:ext cx="4064814" cy="4876800"/>
          </a:xfrm>
        </p:spPr>
        <p:txBody>
          <a:bodyPr/>
          <a:lstStyle/>
          <a:p>
            <a:endParaRPr lang="en-US"/>
          </a:p>
        </p:txBody>
      </p:sp>
      <p:sp>
        <p:nvSpPr>
          <p:cNvPr id="5" name="Date Placeholder 4"/>
          <p:cNvSpPr>
            <a:spLocks noGrp="1"/>
          </p:cNvSpPr>
          <p:nvPr>
            <p:ph type="dt" sz="half" idx="10"/>
          </p:nvPr>
        </p:nvSpPr>
        <p:spPr>
          <a:xfrm>
            <a:off x="1055415" y="6400800"/>
            <a:ext cx="1547942" cy="304800"/>
          </a:xfrm>
        </p:spPr>
        <p:txBody>
          <a:bodyPr/>
          <a:lstStyle>
            <a:lvl1pPr>
              <a:defRPr/>
            </a:lvl1pPr>
          </a:lstStyle>
          <a:p>
            <a:fld id="{F08D854B-1FD9-8940-8EE4-3D5F4C739DB3}" type="datetime1">
              <a:rPr lang="en-US" smtClean="0"/>
              <a:t>10/12/09</a:t>
            </a:fld>
            <a:endParaRPr lang="en-US"/>
          </a:p>
        </p:txBody>
      </p:sp>
      <p:sp>
        <p:nvSpPr>
          <p:cNvPr id="6" name="Footer Placeholder 5"/>
          <p:cNvSpPr>
            <a:spLocks noGrp="1"/>
          </p:cNvSpPr>
          <p:nvPr>
            <p:ph type="ftr" sz="quarter" idx="11"/>
          </p:nvPr>
        </p:nvSpPr>
        <p:spPr>
          <a:xfrm>
            <a:off x="2673718" y="6400800"/>
            <a:ext cx="4010578" cy="304800"/>
          </a:xfrm>
        </p:spPr>
        <p:txBody>
          <a:bodyPr/>
          <a:lstStyle>
            <a:lvl1pPr>
              <a:defRPr/>
            </a:lvl1pPr>
          </a:lstStyle>
          <a:p>
            <a:r>
              <a:rPr lang="en-US" smtClean="0"/>
              <a:t>P. Mato/CERN</a:t>
            </a:r>
            <a:endParaRPr lang="en-US"/>
          </a:p>
        </p:txBody>
      </p:sp>
      <p:sp>
        <p:nvSpPr>
          <p:cNvPr id="7" name="Slide Number Placeholder 6"/>
          <p:cNvSpPr>
            <a:spLocks noGrp="1"/>
          </p:cNvSpPr>
          <p:nvPr>
            <p:ph type="sldNum" sz="quarter" idx="12"/>
          </p:nvPr>
        </p:nvSpPr>
        <p:spPr>
          <a:xfrm>
            <a:off x="6825018" y="6400800"/>
            <a:ext cx="1899747" cy="304800"/>
          </a:xfrm>
        </p:spPr>
        <p:txBody>
          <a:bodyPr/>
          <a:lstStyle>
            <a:lvl1pPr>
              <a:defRPr smtClean="0"/>
            </a:lvl1pPr>
          </a:lstStyle>
          <a:p>
            <a:fld id="{25AA87D2-C518-1144-9C9A-CB0AFF31CD9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8043862" cy="7191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71550" y="1268413"/>
            <a:ext cx="39147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8725" y="1268413"/>
            <a:ext cx="3916363"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8725" y="3937000"/>
            <a:ext cx="3916363"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123" y="228600"/>
            <a:ext cx="777196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2527" y="1371600"/>
            <a:ext cx="4064815"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8064" y="1371600"/>
            <a:ext cx="4064814"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55415" y="6400800"/>
            <a:ext cx="1547942" cy="304800"/>
          </a:xfrm>
        </p:spPr>
        <p:txBody>
          <a:bodyPr/>
          <a:lstStyle>
            <a:lvl1pPr>
              <a:defRPr/>
            </a:lvl1pPr>
          </a:lstStyle>
          <a:p>
            <a:fld id="{227F64D2-04C6-7D41-A5F8-564B9B6CBB73}" type="datetime1">
              <a:rPr lang="en-US" smtClean="0"/>
              <a:t>10/12/09</a:t>
            </a:fld>
            <a:endParaRPr lang="en-US"/>
          </a:p>
        </p:txBody>
      </p:sp>
      <p:sp>
        <p:nvSpPr>
          <p:cNvPr id="6" name="Footer Placeholder 5"/>
          <p:cNvSpPr>
            <a:spLocks noGrp="1"/>
          </p:cNvSpPr>
          <p:nvPr>
            <p:ph type="ftr" sz="quarter" idx="11"/>
          </p:nvPr>
        </p:nvSpPr>
        <p:spPr>
          <a:xfrm>
            <a:off x="2673718" y="6400800"/>
            <a:ext cx="4010578" cy="304800"/>
          </a:xfrm>
        </p:spPr>
        <p:txBody>
          <a:bodyPr/>
          <a:lstStyle>
            <a:lvl1pPr>
              <a:defRPr/>
            </a:lvl1pPr>
          </a:lstStyle>
          <a:p>
            <a:r>
              <a:rPr lang="en-US" smtClean="0"/>
              <a:t>P. Mato/CERN</a:t>
            </a:r>
            <a:endParaRPr lang="en-US"/>
          </a:p>
        </p:txBody>
      </p:sp>
      <p:sp>
        <p:nvSpPr>
          <p:cNvPr id="7" name="Slide Number Placeholder 6"/>
          <p:cNvSpPr>
            <a:spLocks noGrp="1"/>
          </p:cNvSpPr>
          <p:nvPr>
            <p:ph type="sldNum" sz="quarter" idx="12"/>
          </p:nvPr>
        </p:nvSpPr>
        <p:spPr>
          <a:xfrm>
            <a:off x="6825018" y="6400800"/>
            <a:ext cx="1899747" cy="304800"/>
          </a:xfrm>
        </p:spPr>
        <p:txBody>
          <a:bodyPr/>
          <a:lstStyle>
            <a:lvl1pPr>
              <a:defRPr smtClean="0"/>
            </a:lvl1pPr>
          </a:lstStyle>
          <a:p>
            <a:fld id="{49C29DD1-2D36-A642-8DB2-223CCE23689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EF1B3D28-3721-784A-ADFF-B6735AE61399}" type="datetime1">
              <a:rPr lang="en-US" smtClean="0"/>
              <a:t>10/12/09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ADFA9F-6E96-564C-986E-C458ED1771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chemeClr val="tx1"/>
                </a:solidFill>
              </a:defRPr>
            </a:lvl1pPr>
          </a:lstStyle>
          <a:p>
            <a:pPr>
              <a:defRPr/>
            </a:pPr>
            <a:fld id="{9CF263D0-5C0E-2D40-9345-C1F26B12A9A3}" type="datetime1">
              <a:rPr lang="en-US" smtClean="0"/>
              <a:t>10/12/09</a:t>
            </a:fld>
            <a:endParaRPr lang="en-US"/>
          </a:p>
        </p:txBody>
      </p:sp>
      <p:sp>
        <p:nvSpPr>
          <p:cNvPr id="7" name="Footer Placeholder 4"/>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8" name="Slide Number Placeholder 5"/>
          <p:cNvSpPr>
            <a:spLocks noGrp="1"/>
          </p:cNvSpPr>
          <p:nvPr>
            <p:ph type="sldNum" sz="quarter" idx="12"/>
          </p:nvPr>
        </p:nvSpPr>
        <p:spPr/>
        <p:txBody>
          <a:bodyPr/>
          <a:lstStyle>
            <a:lvl1pPr>
              <a:defRPr/>
            </a:lvl1pPr>
          </a:lstStyle>
          <a:p>
            <a:pPr>
              <a:defRPr/>
            </a:pPr>
            <a:fld id="{8520CB37-EB4B-0248-A70B-EF242E51F57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chemeClr val="tx1"/>
                </a:solidFill>
              </a:defRPr>
            </a:lvl1pPr>
          </a:lstStyle>
          <a:p>
            <a:pPr>
              <a:defRPr/>
            </a:pPr>
            <a:fld id="{B3DF22A2-121E-DE4A-9274-0159E528DB24}" type="datetime1">
              <a:rPr lang="en-US" smtClean="0"/>
              <a:t>10/12/09</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7" name="Slide Number Placeholder 6"/>
          <p:cNvSpPr>
            <a:spLocks noGrp="1"/>
          </p:cNvSpPr>
          <p:nvPr>
            <p:ph type="sldNum" sz="quarter" idx="12"/>
          </p:nvPr>
        </p:nvSpPr>
        <p:spPr/>
        <p:txBody>
          <a:bodyPr/>
          <a:lstStyle>
            <a:lvl1pPr>
              <a:defRPr/>
            </a:lvl1pPr>
          </a:lstStyle>
          <a:p>
            <a:pPr>
              <a:defRPr/>
            </a:pPr>
            <a:fld id="{E3334DAF-3B2C-524B-AB96-9A63EB1DB5A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tx1"/>
                </a:solidFill>
              </a:defRPr>
            </a:lvl1pPr>
          </a:lstStyle>
          <a:p>
            <a:pPr>
              <a:defRPr/>
            </a:pPr>
            <a:fld id="{E6CD0736-8181-3D42-BB80-46D2D0FF0B11}" type="datetime1">
              <a:rPr lang="en-US" smtClean="0"/>
              <a:t>10/12/09</a:t>
            </a:fld>
            <a:endParaRPr lang="en-US"/>
          </a:p>
        </p:txBody>
      </p:sp>
      <p:sp>
        <p:nvSpPr>
          <p:cNvPr id="8" name="Footer Placeholder 7"/>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9" name="Slide Number Placeholder 8"/>
          <p:cNvSpPr>
            <a:spLocks noGrp="1"/>
          </p:cNvSpPr>
          <p:nvPr>
            <p:ph type="sldNum" sz="quarter" idx="12"/>
          </p:nvPr>
        </p:nvSpPr>
        <p:spPr/>
        <p:txBody>
          <a:bodyPr/>
          <a:lstStyle>
            <a:lvl1pPr>
              <a:defRPr/>
            </a:lvl1pPr>
          </a:lstStyle>
          <a:p>
            <a:pPr>
              <a:defRPr/>
            </a:pPr>
            <a:fld id="{60B99596-6C21-DE4A-8A92-71922DE5E9D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pPr>
              <a:defRPr/>
            </a:pPr>
            <a:fld id="{C48835CB-D06E-284D-AFD6-0808180749B1}" type="datetime1">
              <a:rPr lang="en-US" smtClean="0"/>
              <a:t>10/12/09</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5" name="Slide Number Placeholder 4"/>
          <p:cNvSpPr>
            <a:spLocks noGrp="1"/>
          </p:cNvSpPr>
          <p:nvPr>
            <p:ph type="sldNum" sz="quarter" idx="12"/>
          </p:nvPr>
        </p:nvSpPr>
        <p:spPr/>
        <p:txBody>
          <a:bodyPr/>
          <a:lstStyle>
            <a:lvl1pPr>
              <a:defRPr/>
            </a:lvl1pPr>
          </a:lstStyle>
          <a:p>
            <a:pPr>
              <a:defRPr/>
            </a:pPr>
            <a:fld id="{D2FDC9B7-8698-2640-8549-EF84BA52F81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pPr>
              <a:defRPr/>
            </a:pPr>
            <a:fld id="{92387575-3C5D-1C49-9AF7-5A39AB68A738}" type="datetime1">
              <a:rPr lang="en-US" smtClean="0"/>
              <a:t>10/12/09</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4" name="Slide Number Placeholder 3"/>
          <p:cNvSpPr>
            <a:spLocks noGrp="1"/>
          </p:cNvSpPr>
          <p:nvPr>
            <p:ph type="sldNum" sz="quarter" idx="12"/>
          </p:nvPr>
        </p:nvSpPr>
        <p:spPr/>
        <p:txBody>
          <a:bodyPr/>
          <a:lstStyle>
            <a:lvl1pPr>
              <a:defRPr/>
            </a:lvl1pPr>
          </a:lstStyle>
          <a:p>
            <a:pPr>
              <a:defRPr/>
            </a:pPr>
            <a:fld id="{8974AAE4-F5CB-0E4D-8B9C-E1E976C55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solidFill>
              </a:defRPr>
            </a:lvl1pPr>
          </a:lstStyle>
          <a:p>
            <a:pPr>
              <a:defRPr/>
            </a:pPr>
            <a:fld id="{2F0AF450-DC61-1849-8D89-7F65A9D905F3}" type="datetime1">
              <a:rPr lang="en-US" smtClean="0"/>
              <a:t>10/12/09</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7" name="Slide Number Placeholder 6"/>
          <p:cNvSpPr>
            <a:spLocks noGrp="1"/>
          </p:cNvSpPr>
          <p:nvPr>
            <p:ph type="sldNum" sz="quarter" idx="12"/>
          </p:nvPr>
        </p:nvSpPr>
        <p:spPr/>
        <p:txBody>
          <a:bodyPr/>
          <a:lstStyle>
            <a:lvl1pPr>
              <a:defRPr/>
            </a:lvl1pPr>
          </a:lstStyle>
          <a:p>
            <a:pPr>
              <a:defRPr/>
            </a:pPr>
            <a:fld id="{1C19D642-5599-4D4E-91C3-3A10A70256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65" charset="0"/>
              <a:ea typeface="+mn-ea"/>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65" charset="0"/>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66079AFE-9923-5F41-9AF2-A2A986C1BAAF}" type="datetime1">
              <a:rPr lang="en-US" smtClean="0"/>
              <a:t>10/12/09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r>
              <a:rPr lang="en-US" smtClean="0"/>
              <a:t>P. Mato/CERN</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E3DBF5F4-E90D-B040-9BC3-BE3AAC6B805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65" charset="0"/>
              <a:ea typeface="+mn-ea"/>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eaLnBrk="0" hangingPunct="0">
              <a:defRPr/>
            </a:pPr>
            <a:endParaRPr lang="en-US" sz="1800">
              <a:latin typeface="Arial" pitchFamily="-65" charset="0"/>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7467600" y="6408738"/>
            <a:ext cx="1179513" cy="365125"/>
          </a:xfrm>
          <a:prstGeom prst="rect">
            <a:avLst/>
          </a:prstGeom>
        </p:spPr>
        <p:txBody>
          <a:bodyPr vert="horz" anchor="b"/>
          <a:lstStyle>
            <a:lvl1pPr algn="l" eaLnBrk="1" latinLnBrk="0" hangingPunct="1">
              <a:defRPr kumimoji="0" sz="1000">
                <a:solidFill>
                  <a:schemeClr val="tx1">
                    <a:shade val="50000"/>
                  </a:schemeClr>
                </a:solidFill>
                <a:latin typeface="Arial" pitchFamily="-65" charset="0"/>
                <a:ea typeface="+mn-ea"/>
                <a:cs typeface="+mn-cs"/>
              </a:defRPr>
            </a:lvl1pPr>
          </a:lstStyle>
          <a:p>
            <a:pPr>
              <a:defRPr/>
            </a:pPr>
            <a:fld id="{E5F1EC97-95BB-FD47-8243-EFF16F427751}" type="datetime1">
              <a:rPr lang="en-US" smtClean="0"/>
              <a:t>10/12/09</a:t>
            </a:fld>
            <a:endParaRPr lang="en-US" dirty="0"/>
          </a:p>
        </p:txBody>
      </p:sp>
      <p:sp>
        <p:nvSpPr>
          <p:cNvPr id="22" name="Footer Placeholder 21"/>
          <p:cNvSpPr>
            <a:spLocks noGrp="1"/>
          </p:cNvSpPr>
          <p:nvPr>
            <p:ph type="ftr" sz="quarter" idx="3"/>
          </p:nvPr>
        </p:nvSpPr>
        <p:spPr>
          <a:xfrm>
            <a:off x="3733800" y="6408738"/>
            <a:ext cx="3505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Arial" pitchFamily="-65" charset="0"/>
                <a:ea typeface="ＭＳ Ｐゴシック" pitchFamily="-65" charset="-128"/>
                <a:cs typeface="ＭＳ Ｐゴシック" pitchFamily="-65" charset="-128"/>
              </a:defRPr>
            </a:lvl1pPr>
          </a:lstStyle>
          <a:p>
            <a:pPr>
              <a:defRPr/>
            </a:pPr>
            <a:r>
              <a:rPr lang="en-US" smtClean="0"/>
              <a:t>P. Mato/CERN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65" charset="0"/>
                <a:ea typeface="+mn-ea"/>
                <a:cs typeface="+mn-cs"/>
              </a:defRPr>
            </a:lvl1pPr>
          </a:lstStyle>
          <a:p>
            <a:pPr>
              <a:defRPr/>
            </a:pPr>
            <a:fld id="{87160B76-3F83-0147-9195-AADD2CB18851}" type="slidenum">
              <a:rPr lang="en-US"/>
              <a:pPr>
                <a:defRPr/>
              </a:pPr>
              <a:t>‹#›</a:t>
            </a:fld>
            <a:endParaRPr lang="en-US" dirty="0">
              <a:solidFill>
                <a:schemeClr val="tx1">
                  <a:shade val="50000"/>
                </a:schemeClr>
              </a:solidFill>
            </a:endParaRPr>
          </a:p>
        </p:txBody>
      </p:sp>
      <p:pic>
        <p:nvPicPr>
          <p:cNvPr id="11" name="Picture 10" descr="LOGO_ESC09"/>
          <p:cNvPicPr>
            <a:picLocks noChangeAspect="1" noChangeArrowheads="1"/>
          </p:cNvPicPr>
          <p:nvPr userDrawn="1"/>
        </p:nvPicPr>
        <p:blipFill>
          <a:blip r:embed="rId17"/>
          <a:srcRect/>
          <a:stretch>
            <a:fillRect/>
          </a:stretch>
        </p:blipFill>
        <p:spPr bwMode="auto">
          <a:xfrm>
            <a:off x="1" y="0"/>
            <a:ext cx="838200" cy="628957"/>
          </a:xfrm>
          <a:prstGeom prst="rect">
            <a:avLst/>
          </a:prstGeom>
          <a:solidFill>
            <a:schemeClr val="accent1"/>
          </a:solid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hf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2pPr>
      <a:lvl3pPr algn="l" rtl="0" eaLnBrk="0" fontAlgn="base" hangingPunct="0">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3pPr>
      <a:lvl4pPr algn="l" rtl="0" eaLnBrk="0" fontAlgn="base" hangingPunct="0">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4pPr>
      <a:lvl5pPr algn="l" rtl="0" eaLnBrk="0" fontAlgn="base" hangingPunct="0">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5pPr>
      <a:lvl6pPr marL="457200" algn="l" rtl="0" fontAlgn="base">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6pPr>
      <a:lvl7pPr marL="914400" algn="l" rtl="0" fontAlgn="base">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7pPr>
      <a:lvl8pPr marL="1371600" algn="l" rtl="0" fontAlgn="base">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8pPr>
      <a:lvl9pPr marL="1828800" algn="l" rtl="0" fontAlgn="base">
        <a:spcBef>
          <a:spcPct val="0"/>
        </a:spcBef>
        <a:spcAft>
          <a:spcPct val="0"/>
        </a:spcAft>
        <a:defRPr sz="4100" b="1">
          <a:solidFill>
            <a:schemeClr val="tx2"/>
          </a:solidFill>
          <a:latin typeface="Lucida Sans Unicode" pitchFamily="-65" charset="-52"/>
          <a:ea typeface="ＭＳ Ｐゴシック" pitchFamily="-65" charset="-128"/>
          <a:cs typeface="ＭＳ Ｐゴシック" pitchFamily="-65"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pitchFamily="-65" charset="-128"/>
          <a:cs typeface="ＭＳ Ｐゴシック" pitchFamily="-65" charset="-128"/>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pitchFamily="-65"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pitchFamily="-65"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pitchFamily="-65"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sz="2000" kern="1200">
          <a:solidFill>
            <a:schemeClr val="tx1"/>
          </a:solidFill>
          <a:latin typeface="+mn-lt"/>
          <a:ea typeface="ＭＳ Ｐゴシック" pitchFamily="-65"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1" Type="http://schemas.openxmlformats.org/officeDocument/2006/relationships/slideLayout" Target="../slideLayouts/slideLayout13.xml"/><Relationship Id="rId2" Type="http://schemas.openxmlformats.org/officeDocument/2006/relationships/image" Target="../media/image1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01" name="Rectangle 5"/>
          <p:cNvSpPr>
            <a:spLocks noGrp="1" noChangeArrowheads="1"/>
          </p:cNvSpPr>
          <p:nvPr>
            <p:ph type="ctrTitle"/>
          </p:nvPr>
        </p:nvSpPr>
        <p:spPr>
          <a:xfrm>
            <a:off x="455613" y="1219200"/>
            <a:ext cx="8226425" cy="2590801"/>
          </a:xfrm>
        </p:spPr>
        <p:txBody>
          <a:bodyPr anchor="ctr" anchorCtr="0"/>
          <a:lstStyle/>
          <a:p>
            <a:pPr eaLnBrk="1" fontAlgn="auto" hangingPunct="1">
              <a:spcAft>
                <a:spcPts val="0"/>
              </a:spcAft>
              <a:defRPr/>
            </a:pPr>
            <a:r>
              <a:rPr lang="en-US" sz="3600" dirty="0" smtClean="0">
                <a:ea typeface="+mj-ea"/>
                <a:cs typeface="+mj-cs"/>
              </a:rPr>
              <a:t>Designing Architectures and Frameworks for HEP</a:t>
            </a:r>
            <a:br>
              <a:rPr lang="en-US" sz="3600" dirty="0" smtClean="0">
                <a:ea typeface="+mj-ea"/>
                <a:cs typeface="+mj-cs"/>
              </a:rPr>
            </a:br>
            <a:endParaRPr lang="en-US" sz="3600" dirty="0">
              <a:ea typeface="+mj-ea"/>
              <a:cs typeface="+mj-cs"/>
            </a:endParaRPr>
          </a:p>
        </p:txBody>
      </p:sp>
      <p:sp>
        <p:nvSpPr>
          <p:cNvPr id="15363" name="Rectangle 6"/>
          <p:cNvSpPr>
            <a:spLocks noGrp="1" noChangeArrowheads="1"/>
          </p:cNvSpPr>
          <p:nvPr>
            <p:ph type="subTitle" idx="1"/>
          </p:nvPr>
        </p:nvSpPr>
        <p:spPr>
          <a:xfrm>
            <a:off x="1828800" y="3733800"/>
            <a:ext cx="6705600" cy="1600200"/>
          </a:xfrm>
        </p:spPr>
        <p:txBody>
          <a:bodyPr/>
          <a:lstStyle/>
          <a:p>
            <a:pPr marR="0" eaLnBrk="1" hangingPunct="1"/>
            <a:r>
              <a:rPr lang="en-US" sz="2400" smtClean="0">
                <a:ea typeface="ＭＳ Ｐゴシック" charset="-128"/>
                <a:cs typeface="ＭＳ Ｐゴシック" charset="-128"/>
              </a:rPr>
              <a:t>Pere Mato (CERN)</a:t>
            </a:r>
          </a:p>
          <a:p>
            <a:pPr marR="0" eaLnBrk="1" hangingPunct="1"/>
            <a:endParaRPr lang="en-US" sz="2400" smtClean="0">
              <a:ea typeface="ＭＳ Ｐゴシック" charset="-128"/>
              <a:cs typeface="ＭＳ Ｐゴシック" charset="-128"/>
            </a:endParaRPr>
          </a:p>
        </p:txBody>
      </p:sp>
      <p:pic>
        <p:nvPicPr>
          <p:cNvPr id="15364" name="Picture 7" descr="logo"/>
          <p:cNvPicPr>
            <a:picLocks noChangeAspect="1" noChangeArrowheads="1"/>
          </p:cNvPicPr>
          <p:nvPr/>
        </p:nvPicPr>
        <p:blipFill>
          <a:blip r:embed="rId2"/>
          <a:srcRect/>
          <a:stretch>
            <a:fillRect/>
          </a:stretch>
        </p:blipFill>
        <p:spPr bwMode="auto">
          <a:xfrm>
            <a:off x="7740650" y="260350"/>
            <a:ext cx="1079500" cy="779463"/>
          </a:xfrm>
          <a:prstGeom prst="rect">
            <a:avLst/>
          </a:prstGeom>
          <a:noFill/>
          <a:ln w="9525">
            <a:noFill/>
            <a:miter lim="800000"/>
            <a:headEnd/>
            <a:tailEnd/>
          </a:ln>
        </p:spPr>
      </p:pic>
      <p:pic>
        <p:nvPicPr>
          <p:cNvPr id="15365" name="Picture 10" descr="LOGO_ESC09"/>
          <p:cNvPicPr>
            <a:picLocks noChangeAspect="1" noChangeArrowheads="1"/>
          </p:cNvPicPr>
          <p:nvPr/>
        </p:nvPicPr>
        <p:blipFill>
          <a:blip r:embed="rId3"/>
          <a:srcRect/>
          <a:stretch>
            <a:fillRect/>
          </a:stretch>
        </p:blipFill>
        <p:spPr bwMode="auto">
          <a:xfrm>
            <a:off x="533400" y="304800"/>
            <a:ext cx="1081088" cy="811213"/>
          </a:xfrm>
          <a:prstGeom prst="rect">
            <a:avLst/>
          </a:prstGeom>
          <a:noFill/>
          <a:ln w="9525">
            <a:noFill/>
            <a:miter lim="800000"/>
            <a:headEnd/>
            <a:tailEnd/>
          </a:ln>
        </p:spPr>
      </p:pic>
      <p:sp>
        <p:nvSpPr>
          <p:cNvPr id="15366" name="Rectangle 12"/>
          <p:cNvSpPr>
            <a:spLocks noChangeArrowheads="1"/>
          </p:cNvSpPr>
          <p:nvPr/>
        </p:nvSpPr>
        <p:spPr bwMode="auto">
          <a:xfrm>
            <a:off x="1403350" y="260350"/>
            <a:ext cx="6408738" cy="669925"/>
          </a:xfrm>
          <a:prstGeom prst="rect">
            <a:avLst/>
          </a:prstGeom>
          <a:noFill/>
          <a:ln w="9525">
            <a:noFill/>
            <a:miter lim="800000"/>
            <a:headEnd/>
            <a:tailEnd/>
          </a:ln>
        </p:spPr>
        <p:txBody>
          <a:bodyPr>
            <a:prstTxWarp prst="textNoShape">
              <a:avLst/>
            </a:prstTxWarp>
            <a:spAutoFit/>
          </a:bodyPr>
          <a:lstStyle/>
          <a:p>
            <a:pPr algn="ctr"/>
            <a:r>
              <a:rPr lang="it-IT" sz="1000" b="1">
                <a:solidFill>
                  <a:schemeClr val="accent1"/>
                </a:solidFill>
                <a:latin typeface="Verdana" charset="0"/>
              </a:rPr>
              <a:t>First INFN International School on Architectures, tools and methodologies for developing efficient large scale scientific computing applications</a:t>
            </a:r>
            <a:endParaRPr lang="en-GB" sz="1000">
              <a:solidFill>
                <a:schemeClr val="accent1"/>
              </a:solidFill>
              <a:latin typeface="Verdana" charset="0"/>
            </a:endParaRPr>
          </a:p>
          <a:p>
            <a:pPr algn="ctr"/>
            <a:endParaRPr lang="en-GB" sz="900">
              <a:solidFill>
                <a:schemeClr val="accent1"/>
              </a:solidFill>
              <a:latin typeface="Verdana" charset="0"/>
            </a:endParaRPr>
          </a:p>
          <a:p>
            <a:pPr algn="ctr"/>
            <a:r>
              <a:rPr lang="en-GB" sz="900">
                <a:solidFill>
                  <a:schemeClr val="accent1"/>
                </a:solidFill>
                <a:latin typeface="Verdana" charset="0"/>
              </a:rPr>
              <a:t>Ce.U.B. – Bertinoro – Italy, 12 – 17 October 2009</a:t>
            </a:r>
            <a:endParaRPr lang="it-IT" sz="900">
              <a:solidFill>
                <a:schemeClr val="accent1"/>
              </a:solidFill>
              <a:latin typeface="Verdan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6858000" cy="4525962"/>
          </a:xfrm>
        </p:spPr>
        <p:txBody>
          <a:bodyPr/>
          <a:lstStyle/>
          <a:p>
            <a:r>
              <a:rPr lang="en-US" sz="2400" dirty="0" smtClean="0"/>
              <a:t>Built by many companies. Requires:</a:t>
            </a:r>
          </a:p>
          <a:p>
            <a:pPr lvl="1"/>
            <a:r>
              <a:rPr lang="en-US" sz="2000" dirty="0" smtClean="0"/>
              <a:t>Modeling</a:t>
            </a:r>
          </a:p>
          <a:p>
            <a:pPr lvl="1"/>
            <a:r>
              <a:rPr lang="en-US" sz="2000" dirty="0" smtClean="0"/>
              <a:t>Simple plans, evolving to blueprints</a:t>
            </a:r>
          </a:p>
          <a:p>
            <a:pPr lvl="1"/>
            <a:r>
              <a:rPr lang="en-US" sz="2000" dirty="0" smtClean="0"/>
              <a:t>Scale models</a:t>
            </a:r>
          </a:p>
          <a:p>
            <a:pPr lvl="1"/>
            <a:r>
              <a:rPr lang="en-US" sz="2000" dirty="0" smtClean="0"/>
              <a:t>Engineering plans</a:t>
            </a:r>
          </a:p>
          <a:p>
            <a:pPr lvl="1"/>
            <a:r>
              <a:rPr lang="en-US" sz="2000" dirty="0" smtClean="0"/>
              <a:t>Well-defined process</a:t>
            </a:r>
          </a:p>
          <a:p>
            <a:pPr lvl="1"/>
            <a:r>
              <a:rPr lang="en-US" sz="2000" dirty="0" smtClean="0"/>
              <a:t>Architectural team</a:t>
            </a:r>
          </a:p>
          <a:p>
            <a:pPr lvl="1"/>
            <a:r>
              <a:rPr lang="en-US" sz="2000" dirty="0" smtClean="0"/>
              <a:t>Political planning</a:t>
            </a:r>
          </a:p>
          <a:p>
            <a:pPr lvl="1"/>
            <a:r>
              <a:rPr lang="en-US" sz="2000" dirty="0" smtClean="0"/>
              <a:t>Infrastructure planning</a:t>
            </a:r>
          </a:p>
          <a:p>
            <a:pPr lvl="1"/>
            <a:r>
              <a:rPr lang="en-US" sz="2000" dirty="0" smtClean="0"/>
              <a:t>Time-tabling and scheduling</a:t>
            </a:r>
          </a:p>
          <a:p>
            <a:pPr lvl="1"/>
            <a:r>
              <a:rPr lang="en-US" sz="2000" dirty="0" smtClean="0"/>
              <a:t>Selling space</a:t>
            </a:r>
          </a:p>
          <a:p>
            <a:pPr lvl="1"/>
            <a:r>
              <a:rPr lang="en-US" sz="2000" dirty="0" smtClean="0"/>
              <a:t>Heavy equipment</a:t>
            </a:r>
          </a:p>
          <a:p>
            <a:r>
              <a:rPr lang="en-US" sz="2400" dirty="0" smtClean="0"/>
              <a:t>Major risks</a:t>
            </a:r>
            <a:endParaRPr lang="en-US" sz="2400" dirty="0"/>
          </a:p>
        </p:txBody>
      </p:sp>
      <p:sp>
        <p:nvSpPr>
          <p:cNvPr id="3" name="Title 2"/>
          <p:cNvSpPr>
            <a:spLocks noGrp="1"/>
          </p:cNvSpPr>
          <p:nvPr>
            <p:ph type="title"/>
          </p:nvPr>
        </p:nvSpPr>
        <p:spPr/>
        <p:txBody>
          <a:bodyPr/>
          <a:lstStyle/>
          <a:p>
            <a:r>
              <a:rPr lang="en-US" smtClean="0"/>
              <a:t>Architecting a high rise</a:t>
            </a:r>
            <a:endParaRPr lang="en-US" dirty="0"/>
          </a:p>
        </p:txBody>
      </p:sp>
      <p:sp>
        <p:nvSpPr>
          <p:cNvPr id="4" name="Date Placeholder 3"/>
          <p:cNvSpPr>
            <a:spLocks noGrp="1"/>
          </p:cNvSpPr>
          <p:nvPr>
            <p:ph type="dt" sz="half" idx="10"/>
          </p:nvPr>
        </p:nvSpPr>
        <p:spPr/>
        <p:txBody>
          <a:bodyPr/>
          <a:lstStyle/>
          <a:p>
            <a:fld id="{CC075E16-3EC7-2943-BCD8-31B1E5CB4B67}"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BADFA9F-6E96-564C-986E-C458ED177155}" type="slidenum">
              <a:rPr lang="en-US" smtClean="0"/>
              <a:pPr/>
              <a:t>10</a:t>
            </a:fld>
            <a:endParaRPr lang="en-US"/>
          </a:p>
        </p:txBody>
      </p:sp>
      <p:pic>
        <p:nvPicPr>
          <p:cNvPr id="7" name="Picture 4" descr="A:\!HIGHRIS.EJP"/>
          <p:cNvPicPr>
            <a:picLocks noChangeAspect="1" noChangeArrowheads="1"/>
          </p:cNvPicPr>
          <p:nvPr/>
        </p:nvPicPr>
        <p:blipFill>
          <a:blip r:embed="rId2"/>
          <a:srcRect/>
          <a:stretch>
            <a:fillRect/>
          </a:stretch>
        </p:blipFill>
        <p:spPr bwMode="auto">
          <a:xfrm>
            <a:off x="4267200" y="3200400"/>
            <a:ext cx="4650877" cy="2984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 make communication possible to you need to share a vocabulary</a:t>
            </a:r>
          </a:p>
          <a:p>
            <a:pPr lvl="1"/>
            <a:r>
              <a:rPr lang="en-US" sz="2000" dirty="0" smtClean="0"/>
              <a:t>Standards for languages, design patterns, </a:t>
            </a:r>
            <a:r>
              <a:rPr lang="en-US" sz="2000" b="1" dirty="0" smtClean="0">
                <a:solidFill>
                  <a:srgbClr val="FF0000"/>
                </a:solidFill>
              </a:rPr>
              <a:t>architecture</a:t>
            </a:r>
            <a:r>
              <a:rPr lang="en-US" sz="2000" dirty="0" smtClean="0"/>
              <a:t>, etc.</a:t>
            </a:r>
          </a:p>
          <a:p>
            <a:r>
              <a:rPr lang="en-US" sz="2400" dirty="0" smtClean="0"/>
              <a:t>To work together you need to control the integrity of source code </a:t>
            </a:r>
          </a:p>
          <a:p>
            <a:pPr lvl="1"/>
            <a:r>
              <a:rPr lang="en-US" sz="2000" dirty="0" smtClean="0"/>
              <a:t>Tools for code versioning (e.g. CVS, </a:t>
            </a:r>
            <a:r>
              <a:rPr lang="en-US" sz="2000" dirty="0" err="1" smtClean="0"/>
              <a:t>SubVersion</a:t>
            </a:r>
            <a:r>
              <a:rPr lang="en-US" sz="2000" dirty="0" smtClean="0"/>
              <a:t>)</a:t>
            </a:r>
          </a:p>
          <a:p>
            <a:r>
              <a:rPr lang="en-US" sz="2400" dirty="0" smtClean="0"/>
              <a:t>To build, test and release a large system can be difficult</a:t>
            </a:r>
          </a:p>
          <a:p>
            <a:pPr lvl="1"/>
            <a:r>
              <a:rPr lang="en-US" sz="2000" dirty="0" smtClean="0"/>
              <a:t>Tools for creating releases (e.g. CMT, SCRAM), tracking problems</a:t>
            </a:r>
          </a:p>
          <a:p>
            <a:pPr>
              <a:buFont typeface="Wingdings" charset="2"/>
              <a:buChar char="è"/>
            </a:pPr>
            <a:r>
              <a:rPr lang="en-US" sz="2400" dirty="0" smtClean="0">
                <a:sym typeface="Wingdings"/>
              </a:rPr>
              <a:t>But individual effort is still important</a:t>
            </a:r>
          </a:p>
          <a:p>
            <a:pPr marL="849313" lvl="1" indent="-457200"/>
            <a:r>
              <a:rPr lang="en-US" sz="2000" dirty="0" smtClean="0">
                <a:sym typeface="Wingdings"/>
              </a:rPr>
              <a:t>Good tools and methods can help to do a better job </a:t>
            </a:r>
            <a:endParaRPr lang="en-US" sz="2000" dirty="0"/>
          </a:p>
        </p:txBody>
      </p:sp>
      <p:sp>
        <p:nvSpPr>
          <p:cNvPr id="3" name="Title 2"/>
          <p:cNvSpPr>
            <a:spLocks noGrp="1"/>
          </p:cNvSpPr>
          <p:nvPr>
            <p:ph type="title"/>
          </p:nvPr>
        </p:nvSpPr>
        <p:spPr/>
        <p:txBody>
          <a:bodyPr/>
          <a:lstStyle/>
          <a:p>
            <a:r>
              <a:rPr lang="en-US" dirty="0" smtClean="0"/>
              <a:t>Tools for large projects </a:t>
            </a:r>
            <a:endParaRPr lang="en-US" dirty="0"/>
          </a:p>
        </p:txBody>
      </p:sp>
      <p:sp>
        <p:nvSpPr>
          <p:cNvPr id="4" name="Date Placeholder 3"/>
          <p:cNvSpPr>
            <a:spLocks noGrp="1"/>
          </p:cNvSpPr>
          <p:nvPr>
            <p:ph type="dt" sz="half" idx="10"/>
          </p:nvPr>
        </p:nvSpPr>
        <p:spPr/>
        <p:txBody>
          <a:bodyPr/>
          <a:lstStyle/>
          <a:p>
            <a:pPr>
              <a:defRPr/>
            </a:pPr>
            <a:fld id="{F2515A9D-5641-2543-95F1-85CED682055F}"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t>
            </a:r>
            <a:r>
              <a:rPr lang="en-US" sz="2400" i="1" dirty="0" smtClean="0"/>
              <a:t>More computing sins are committed in the name of efficiency (without necessarily achieving it) than for any other single reason - including blind stupidity</a:t>
            </a:r>
            <a:r>
              <a:rPr lang="en-US" sz="2400" dirty="0" smtClean="0"/>
              <a:t>”, William </a:t>
            </a:r>
            <a:r>
              <a:rPr lang="en-US" sz="2400" dirty="0" err="1" smtClean="0"/>
              <a:t>Wulf</a:t>
            </a:r>
            <a:r>
              <a:rPr lang="en-US" sz="2400" dirty="0" smtClean="0"/>
              <a:t> (AT&amp;T Professor)</a:t>
            </a:r>
          </a:p>
          <a:p>
            <a:r>
              <a:rPr lang="en-US" sz="2400" dirty="0" smtClean="0"/>
              <a:t>Overall efficiency is what really matters</a:t>
            </a:r>
          </a:p>
          <a:p>
            <a:pPr lvl="1"/>
            <a:r>
              <a:rPr lang="en-US" sz="2000" dirty="0" smtClean="0"/>
              <a:t>The cost of the improving the code (people are expensive) should be included</a:t>
            </a:r>
          </a:p>
          <a:p>
            <a:r>
              <a:rPr lang="en-US" sz="2400" dirty="0" smtClean="0"/>
              <a:t>Perceived performance is what really matters</a:t>
            </a:r>
          </a:p>
          <a:p>
            <a:pPr lvl="1"/>
            <a:r>
              <a:rPr lang="en-US" sz="2000" dirty="0" smtClean="0"/>
              <a:t>Is the system getting the job done or not?</a:t>
            </a:r>
          </a:p>
          <a:p>
            <a:r>
              <a:rPr lang="en-US" sz="2400" dirty="0" smtClean="0"/>
              <a:t>Reminder: Performance assumes correctness</a:t>
            </a:r>
          </a:p>
          <a:p>
            <a:pPr lvl="1"/>
            <a:r>
              <a:rPr lang="en-US" sz="2000" dirty="0" smtClean="0"/>
              <a:t>A fast program delivering [sometimes] wrong results is not helpful </a:t>
            </a:r>
          </a:p>
        </p:txBody>
      </p:sp>
      <p:sp>
        <p:nvSpPr>
          <p:cNvPr id="3" name="Title 2"/>
          <p:cNvSpPr>
            <a:spLocks noGrp="1"/>
          </p:cNvSpPr>
          <p:nvPr>
            <p:ph type="title"/>
          </p:nvPr>
        </p:nvSpPr>
        <p:spPr/>
        <p:txBody>
          <a:bodyPr/>
          <a:lstStyle/>
          <a:p>
            <a:r>
              <a:rPr lang="en-US" dirty="0" smtClean="0"/>
              <a:t>Performance</a:t>
            </a:r>
            <a:endParaRPr lang="en-US" dirty="0"/>
          </a:p>
        </p:txBody>
      </p:sp>
      <p:sp>
        <p:nvSpPr>
          <p:cNvPr id="4" name="Date Placeholder 3"/>
          <p:cNvSpPr>
            <a:spLocks noGrp="1"/>
          </p:cNvSpPr>
          <p:nvPr>
            <p:ph type="dt" sz="half" idx="10"/>
          </p:nvPr>
        </p:nvSpPr>
        <p:spPr/>
        <p:txBody>
          <a:bodyPr/>
          <a:lstStyle/>
          <a:p>
            <a:pPr>
              <a:defRPr/>
            </a:pPr>
            <a:fld id="{BA458CD1-6A46-2841-B0AB-23B440A04F23}"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457200" y="1481138"/>
            <a:ext cx="8686800" cy="4525962"/>
          </a:xfrm>
        </p:spPr>
        <p:txBody>
          <a:bodyPr/>
          <a:lstStyle/>
          <a:p>
            <a:r>
              <a:rPr lang="en-GB" sz="2400" dirty="0" smtClean="0"/>
              <a:t>Put extra effort into building high quality components</a:t>
            </a:r>
          </a:p>
          <a:p>
            <a:r>
              <a:rPr lang="en-GB" sz="2400" dirty="0" smtClean="0"/>
              <a:t>Be more efficient by re-using these components</a:t>
            </a:r>
          </a:p>
          <a:p>
            <a:r>
              <a:rPr lang="en-GB" sz="2400" dirty="0" smtClean="0"/>
              <a:t>Many obstacles to overcome</a:t>
            </a:r>
          </a:p>
          <a:p>
            <a:pPr lvl="1"/>
            <a:r>
              <a:rPr lang="en-US" sz="2000" dirty="0" smtClean="0"/>
              <a:t>too broad functionality / lack of flexibility in components</a:t>
            </a:r>
          </a:p>
          <a:p>
            <a:pPr lvl="1"/>
            <a:r>
              <a:rPr lang="en-GB" sz="2000" dirty="0" smtClean="0"/>
              <a:t>organisational</a:t>
            </a:r>
            <a:r>
              <a:rPr lang="en-US" sz="2000" dirty="0" smtClean="0"/>
              <a:t> - reuse requires a broad overview to ensure unified approach</a:t>
            </a:r>
          </a:p>
          <a:p>
            <a:pPr lvl="2"/>
            <a:r>
              <a:rPr lang="en-US" sz="2000" dirty="0" smtClean="0"/>
              <a:t>we tend to split into domains each independently managed</a:t>
            </a:r>
          </a:p>
          <a:p>
            <a:pPr lvl="1"/>
            <a:r>
              <a:rPr lang="en-US" sz="2000" dirty="0" smtClean="0"/>
              <a:t>cultural</a:t>
            </a:r>
          </a:p>
          <a:p>
            <a:pPr lvl="2"/>
            <a:r>
              <a:rPr lang="en-US" sz="2000" dirty="0" smtClean="0"/>
              <a:t>don’t trust others to deliver what we need</a:t>
            </a:r>
          </a:p>
          <a:p>
            <a:pPr lvl="2"/>
            <a:r>
              <a:rPr lang="en-US" sz="2000" dirty="0" smtClean="0"/>
              <a:t>fear of dependency on others</a:t>
            </a:r>
          </a:p>
          <a:p>
            <a:pPr lvl="2"/>
            <a:r>
              <a:rPr lang="en-US" sz="2000" dirty="0" smtClean="0"/>
              <a:t>fail to share information with others</a:t>
            </a:r>
          </a:p>
          <a:p>
            <a:pPr lvl="2"/>
            <a:r>
              <a:rPr lang="en-US" sz="2000" dirty="0" smtClean="0"/>
              <a:t>developers fear loss of creativity</a:t>
            </a:r>
          </a:p>
          <a:p>
            <a:pPr>
              <a:buNone/>
            </a:pPr>
            <a:r>
              <a:rPr lang="en-US" sz="2400" dirty="0" smtClean="0">
                <a:sym typeface="Wingdings"/>
              </a:rPr>
              <a:t>                        </a:t>
            </a:r>
            <a:r>
              <a:rPr lang="en-US" sz="2400" dirty="0" err="1" smtClean="0">
                <a:sym typeface="Wingdings"/>
              </a:rPr>
              <a:t></a:t>
            </a:r>
            <a:r>
              <a:rPr lang="en-US" sz="2400" dirty="0" smtClean="0">
                <a:sym typeface="Wingdings"/>
              </a:rPr>
              <a:t> </a:t>
            </a:r>
            <a:r>
              <a:rPr lang="en-US" sz="2400" dirty="0" smtClean="0"/>
              <a:t>Reuse is a management activity</a:t>
            </a:r>
            <a:endParaRPr lang="en-US" sz="2400" dirty="0"/>
          </a:p>
        </p:txBody>
      </p:sp>
      <p:sp>
        <p:nvSpPr>
          <p:cNvPr id="297986" name="Rectangle 2"/>
          <p:cNvSpPr>
            <a:spLocks noGrp="1" noChangeArrowheads="1"/>
          </p:cNvSpPr>
          <p:nvPr>
            <p:ph type="title"/>
          </p:nvPr>
        </p:nvSpPr>
        <p:spPr/>
        <p:txBody>
          <a:bodyPr/>
          <a:lstStyle/>
          <a:p>
            <a:r>
              <a:rPr lang="en-US" dirty="0" smtClean="0"/>
              <a:t>Importance of Reuse</a:t>
            </a:r>
            <a:endParaRPr lang="en-US" dirty="0"/>
          </a:p>
        </p:txBody>
      </p:sp>
      <p:sp>
        <p:nvSpPr>
          <p:cNvPr id="4" name="Date Placeholder 3"/>
          <p:cNvSpPr>
            <a:spLocks noGrp="1"/>
          </p:cNvSpPr>
          <p:nvPr>
            <p:ph type="dt" sz="half" idx="10"/>
          </p:nvPr>
        </p:nvSpPr>
        <p:spPr/>
        <p:txBody>
          <a:bodyPr/>
          <a:lstStyle/>
          <a:p>
            <a:fld id="{A9E3D90D-6BBC-B54C-94AE-DF245FC9B6DE}"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233B2B1-E800-3849-A4DB-EF816CD0BEE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AC1838D4-7544-C34F-A51B-5011CA9AA15D}" type="datetime1">
              <a:rPr lang="en-US" smtClean="0"/>
              <a:t>10/12/09</a:t>
            </a:fld>
            <a:endParaRPr lang="en-US"/>
          </a:p>
        </p:txBody>
      </p:sp>
      <p:sp>
        <p:nvSpPr>
          <p:cNvPr id="9" name="Footer Placeholder 4"/>
          <p:cNvSpPr>
            <a:spLocks noGrp="1"/>
          </p:cNvSpPr>
          <p:nvPr>
            <p:ph type="ftr" sz="quarter" idx="11"/>
          </p:nvPr>
        </p:nvSpPr>
        <p:spPr/>
        <p:txBody>
          <a:bodyPr/>
          <a:lstStyle/>
          <a:p>
            <a:r>
              <a:rPr lang="en-US" smtClean="0"/>
              <a:t>P. Mato/CERN</a:t>
            </a:r>
            <a:endParaRPr lang="en-US"/>
          </a:p>
        </p:txBody>
      </p:sp>
      <p:sp>
        <p:nvSpPr>
          <p:cNvPr id="10" name="Slide Number Placeholder 5"/>
          <p:cNvSpPr>
            <a:spLocks noGrp="1"/>
          </p:cNvSpPr>
          <p:nvPr>
            <p:ph type="sldNum" sz="quarter" idx="12"/>
          </p:nvPr>
        </p:nvSpPr>
        <p:spPr/>
        <p:txBody>
          <a:bodyPr/>
          <a:lstStyle/>
          <a:p>
            <a:fld id="{FC417E24-53F6-EF44-978C-01FF18B4A1C5}" type="slidenum">
              <a:rPr lang="en-US"/>
              <a:pPr/>
              <a:t>14</a:t>
            </a:fld>
            <a:endParaRPr lang="en-US"/>
          </a:p>
        </p:txBody>
      </p:sp>
      <p:sp>
        <p:nvSpPr>
          <p:cNvPr id="399362" name="Rectangle 2"/>
          <p:cNvSpPr>
            <a:spLocks noGrp="1" noChangeArrowheads="1"/>
          </p:cNvSpPr>
          <p:nvPr>
            <p:ph type="title"/>
          </p:nvPr>
        </p:nvSpPr>
        <p:spPr/>
        <p:txBody>
          <a:bodyPr/>
          <a:lstStyle/>
          <a:p>
            <a:r>
              <a:rPr lang="en-US"/>
              <a:t>Application Domains</a:t>
            </a:r>
          </a:p>
        </p:txBody>
      </p:sp>
      <p:sp>
        <p:nvSpPr>
          <p:cNvPr id="399363" name="Rectangle 3"/>
          <p:cNvSpPr>
            <a:spLocks noGrp="1" noChangeArrowheads="1"/>
          </p:cNvSpPr>
          <p:nvPr>
            <p:ph type="body" idx="1"/>
          </p:nvPr>
        </p:nvSpPr>
        <p:spPr>
          <a:xfrm>
            <a:off x="492527" y="1371600"/>
            <a:ext cx="5298673" cy="4876800"/>
          </a:xfrm>
        </p:spPr>
        <p:txBody>
          <a:bodyPr/>
          <a:lstStyle/>
          <a:p>
            <a:pPr>
              <a:lnSpc>
                <a:spcPct val="90000"/>
              </a:lnSpc>
              <a:spcAft>
                <a:spcPts val="600"/>
              </a:spcAft>
              <a:tabLst>
                <a:tab pos="3333750" algn="l"/>
              </a:tabLst>
            </a:pPr>
            <a:r>
              <a:rPr lang="en-US" sz="2400" dirty="0"/>
              <a:t>Event Processing Applications</a:t>
            </a:r>
          </a:p>
          <a:p>
            <a:pPr lvl="1">
              <a:lnSpc>
                <a:spcPct val="90000"/>
              </a:lnSpc>
              <a:spcAft>
                <a:spcPts val="600"/>
              </a:spcAft>
              <a:tabLst>
                <a:tab pos="3333750" algn="l"/>
              </a:tabLst>
            </a:pPr>
            <a:r>
              <a:rPr lang="en-US" sz="2000" dirty="0"/>
              <a:t>Trigger, Simulation, Reconstruction, Selection programs</a:t>
            </a:r>
          </a:p>
          <a:p>
            <a:pPr>
              <a:lnSpc>
                <a:spcPct val="90000"/>
              </a:lnSpc>
              <a:spcAft>
                <a:spcPts val="600"/>
              </a:spcAft>
              <a:tabLst>
                <a:tab pos="3333750" algn="l"/>
              </a:tabLst>
            </a:pPr>
            <a:r>
              <a:rPr lang="en-US" sz="2400" dirty="0"/>
              <a:t>Data Analysis</a:t>
            </a:r>
          </a:p>
          <a:p>
            <a:pPr lvl="1">
              <a:lnSpc>
                <a:spcPct val="90000"/>
              </a:lnSpc>
              <a:spcAft>
                <a:spcPts val="600"/>
              </a:spcAft>
              <a:tabLst>
                <a:tab pos="3333750" algn="l"/>
              </a:tabLst>
            </a:pPr>
            <a:r>
              <a:rPr lang="en-US" sz="2000" dirty="0"/>
              <a:t>Event/Detector display, data presentation programs</a:t>
            </a:r>
          </a:p>
          <a:p>
            <a:pPr>
              <a:lnSpc>
                <a:spcPct val="90000"/>
              </a:lnSpc>
              <a:spcAft>
                <a:spcPts val="600"/>
              </a:spcAft>
              <a:tabLst>
                <a:tab pos="3333750" algn="l"/>
              </a:tabLst>
            </a:pPr>
            <a:r>
              <a:rPr lang="en-US" sz="2400" dirty="0"/>
              <a:t>Detector calibration</a:t>
            </a:r>
          </a:p>
          <a:p>
            <a:pPr lvl="1">
              <a:lnSpc>
                <a:spcPct val="90000"/>
              </a:lnSpc>
              <a:spcAft>
                <a:spcPts val="600"/>
              </a:spcAft>
              <a:tabLst>
                <a:tab pos="3333750" algn="l"/>
              </a:tabLst>
            </a:pPr>
            <a:r>
              <a:rPr lang="en-US" sz="2000" dirty="0"/>
              <a:t>Calibration and Alignment programs</a:t>
            </a:r>
          </a:p>
          <a:p>
            <a:pPr>
              <a:lnSpc>
                <a:spcPct val="90000"/>
              </a:lnSpc>
              <a:spcAft>
                <a:spcPts val="600"/>
              </a:spcAft>
              <a:tabLst>
                <a:tab pos="3333750" algn="l"/>
              </a:tabLst>
            </a:pPr>
            <a:r>
              <a:rPr lang="en-US" sz="2400" dirty="0"/>
              <a:t>Job configuration, submission, monitoring and control</a:t>
            </a:r>
          </a:p>
          <a:p>
            <a:pPr lvl="1">
              <a:lnSpc>
                <a:spcPct val="90000"/>
              </a:lnSpc>
              <a:spcAft>
                <a:spcPts val="600"/>
              </a:spcAft>
              <a:tabLst>
                <a:tab pos="3333750" algn="l"/>
              </a:tabLst>
            </a:pPr>
            <a:r>
              <a:rPr lang="en-US" sz="2000" dirty="0"/>
              <a:t>Grid awareness</a:t>
            </a:r>
          </a:p>
        </p:txBody>
      </p:sp>
      <p:sp>
        <p:nvSpPr>
          <p:cNvPr id="399364" name="Text Box 4"/>
          <p:cNvSpPr txBox="1">
            <a:spLocks noChangeArrowheads="1"/>
          </p:cNvSpPr>
          <p:nvPr/>
        </p:nvSpPr>
        <p:spPr bwMode="auto">
          <a:xfrm>
            <a:off x="6051048" y="1524001"/>
            <a:ext cx="2952231" cy="923330"/>
          </a:xfrm>
          <a:prstGeom prst="rect">
            <a:avLst/>
          </a:prstGeom>
          <a:noFill/>
          <a:ln w="12700">
            <a:noFill/>
            <a:miter lim="800000"/>
            <a:headEnd type="none" w="sm" len="sm"/>
            <a:tailEnd/>
          </a:ln>
          <a:effectLst/>
        </p:spPr>
        <p:txBody>
          <a:bodyPr>
            <a:prstTxWarp prst="textNoShape">
              <a:avLst/>
            </a:prstTxWarp>
            <a:spAutoFit/>
          </a:bodyPr>
          <a:lstStyle/>
          <a:p>
            <a:pPr>
              <a:spcBef>
                <a:spcPct val="50000"/>
              </a:spcBef>
            </a:pPr>
            <a:r>
              <a:rPr lang="en-US" sz="1800"/>
              <a:t>Mainly batch oriented. Interactive for development &amp; debugging. Real-time.</a:t>
            </a:r>
          </a:p>
        </p:txBody>
      </p:sp>
      <p:sp>
        <p:nvSpPr>
          <p:cNvPr id="399365" name="Text Box 5"/>
          <p:cNvSpPr txBox="1">
            <a:spLocks noChangeArrowheads="1"/>
          </p:cNvSpPr>
          <p:nvPr/>
        </p:nvSpPr>
        <p:spPr bwMode="auto">
          <a:xfrm>
            <a:off x="6051047" y="3124201"/>
            <a:ext cx="2673718" cy="366713"/>
          </a:xfrm>
          <a:prstGeom prst="rect">
            <a:avLst/>
          </a:prstGeom>
          <a:noFill/>
          <a:ln w="12700">
            <a:noFill/>
            <a:miter lim="800000"/>
            <a:headEnd type="none" w="sm" len="sm"/>
            <a:tailEnd/>
          </a:ln>
          <a:effectLst/>
        </p:spPr>
        <p:txBody>
          <a:bodyPr>
            <a:prstTxWarp prst="textNoShape">
              <a:avLst/>
            </a:prstTxWarp>
            <a:spAutoFit/>
          </a:bodyPr>
          <a:lstStyle/>
          <a:p>
            <a:pPr>
              <a:spcBef>
                <a:spcPct val="50000"/>
              </a:spcBef>
            </a:pPr>
            <a:r>
              <a:rPr lang="en-US" sz="1800"/>
              <a:t>Mainly interactive</a:t>
            </a:r>
          </a:p>
        </p:txBody>
      </p:sp>
      <p:sp>
        <p:nvSpPr>
          <p:cNvPr id="399366" name="Text Box 6"/>
          <p:cNvSpPr txBox="1">
            <a:spLocks noChangeArrowheads="1"/>
          </p:cNvSpPr>
          <p:nvPr/>
        </p:nvSpPr>
        <p:spPr bwMode="auto">
          <a:xfrm>
            <a:off x="6051047" y="5181601"/>
            <a:ext cx="2673718" cy="366713"/>
          </a:xfrm>
          <a:prstGeom prst="rect">
            <a:avLst/>
          </a:prstGeom>
          <a:noFill/>
          <a:ln w="12700">
            <a:noFill/>
            <a:miter lim="800000"/>
            <a:headEnd type="none" w="sm" len="sm"/>
            <a:tailEnd/>
          </a:ln>
          <a:effectLst/>
        </p:spPr>
        <p:txBody>
          <a:bodyPr>
            <a:prstTxWarp prst="textNoShape">
              <a:avLst/>
            </a:prstTxWarp>
            <a:spAutoFit/>
          </a:bodyPr>
          <a:lstStyle/>
          <a:p>
            <a:pPr>
              <a:spcBef>
                <a:spcPct val="50000"/>
              </a:spcBef>
            </a:pPr>
            <a:r>
              <a:rPr lang="en-US" sz="1800" dirty="0"/>
              <a:t>Mainly interactive</a:t>
            </a:r>
          </a:p>
        </p:txBody>
      </p:sp>
      <p:sp>
        <p:nvSpPr>
          <p:cNvPr id="399367" name="Text Box 7"/>
          <p:cNvSpPr txBox="1">
            <a:spLocks noChangeArrowheads="1"/>
          </p:cNvSpPr>
          <p:nvPr/>
        </p:nvSpPr>
        <p:spPr bwMode="auto">
          <a:xfrm>
            <a:off x="6051047" y="4191001"/>
            <a:ext cx="2673718" cy="366713"/>
          </a:xfrm>
          <a:prstGeom prst="rect">
            <a:avLst/>
          </a:prstGeom>
          <a:noFill/>
          <a:ln w="12700">
            <a:noFill/>
            <a:miter lim="800000"/>
            <a:headEnd type="none" w="sm" len="sm"/>
            <a:tailEnd/>
          </a:ln>
          <a:effectLst/>
        </p:spPr>
        <p:txBody>
          <a:bodyPr>
            <a:prstTxWarp prst="textNoShape">
              <a:avLst/>
            </a:prstTxWarp>
            <a:spAutoFit/>
          </a:bodyPr>
          <a:lstStyle/>
          <a:p>
            <a:pPr>
              <a:spcBef>
                <a:spcPct val="50000"/>
              </a:spcBef>
            </a:pPr>
            <a:r>
              <a:rPr lang="en-US" sz="1800"/>
              <a:t>Batch and interactive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7" name="Rectangle 3"/>
          <p:cNvSpPr>
            <a:spLocks noGrp="1" noChangeArrowheads="1"/>
          </p:cNvSpPr>
          <p:nvPr>
            <p:ph idx="1"/>
          </p:nvPr>
        </p:nvSpPr>
        <p:spPr/>
        <p:txBody>
          <a:bodyPr/>
          <a:lstStyle/>
          <a:p>
            <a:r>
              <a:rPr lang="en-US" dirty="0" smtClean="0"/>
              <a:t>For example, the LHCb  requirements for interactive analysis:</a:t>
            </a:r>
          </a:p>
          <a:p>
            <a:pPr lvl="1"/>
            <a:r>
              <a:rPr lang="en-US" dirty="0" smtClean="0"/>
              <a:t>Better [than PAW] integration with experiment framework</a:t>
            </a:r>
          </a:p>
          <a:p>
            <a:pPr lvl="2"/>
            <a:r>
              <a:rPr lang="en-US" dirty="0" smtClean="0"/>
              <a:t>consistent with the analysis batch environment, use the same toolkits and experiment algorithms/tools</a:t>
            </a:r>
          </a:p>
          <a:p>
            <a:pPr lvl="2"/>
            <a:r>
              <a:rPr lang="en-US" dirty="0" smtClean="0"/>
              <a:t>access the experiment data objects and allow browsing</a:t>
            </a:r>
          </a:p>
          <a:p>
            <a:pPr lvl="2"/>
            <a:r>
              <a:rPr lang="en-US" dirty="0" smtClean="0"/>
              <a:t>integrated with event display </a:t>
            </a:r>
          </a:p>
          <a:p>
            <a:pPr lvl="2"/>
            <a:r>
              <a:rPr lang="en-US" dirty="0" smtClean="0"/>
              <a:t>allow interactive reconstruction and simulation</a:t>
            </a:r>
          </a:p>
          <a:p>
            <a:endParaRPr lang="en-US" dirty="0"/>
          </a:p>
        </p:txBody>
      </p:sp>
      <p:sp>
        <p:nvSpPr>
          <p:cNvPr id="400386" name="Rectangle 2"/>
          <p:cNvSpPr>
            <a:spLocks noGrp="1" noChangeArrowheads="1"/>
          </p:cNvSpPr>
          <p:nvPr>
            <p:ph type="title"/>
          </p:nvPr>
        </p:nvSpPr>
        <p:spPr/>
        <p:txBody>
          <a:bodyPr/>
          <a:lstStyle/>
          <a:p>
            <a:r>
              <a:rPr lang="en-US" smtClean="0"/>
              <a:t>No Disjoint Domains</a:t>
            </a:r>
            <a:endParaRPr lang="en-US"/>
          </a:p>
        </p:txBody>
      </p:sp>
      <p:sp>
        <p:nvSpPr>
          <p:cNvPr id="4" name="Date Placeholder 3"/>
          <p:cNvSpPr>
            <a:spLocks noGrp="1"/>
          </p:cNvSpPr>
          <p:nvPr>
            <p:ph type="dt" sz="half" idx="10"/>
          </p:nvPr>
        </p:nvSpPr>
        <p:spPr/>
        <p:txBody>
          <a:bodyPr/>
          <a:lstStyle/>
          <a:p>
            <a:fld id="{F19A9FCB-AA2B-F94D-AD00-FD5B99367385}"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a:p>
        </p:txBody>
      </p:sp>
      <p:sp>
        <p:nvSpPr>
          <p:cNvPr id="6" name="Slide Number Placeholder 5"/>
          <p:cNvSpPr>
            <a:spLocks noGrp="1"/>
          </p:cNvSpPr>
          <p:nvPr>
            <p:ph type="sldNum" sz="quarter" idx="12"/>
          </p:nvPr>
        </p:nvSpPr>
        <p:spPr/>
        <p:txBody>
          <a:bodyPr/>
          <a:lstStyle/>
          <a:p>
            <a:fld id="{B0401B4B-53D9-5A45-932D-02E72A0BAB6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smtClean="0"/>
              <a:t>System Architecture</a:t>
            </a:r>
            <a:endParaRPr lang="en-US" sz="2400" dirty="0" smtClean="0"/>
          </a:p>
          <a:p>
            <a:r>
              <a:rPr lang="en-US" sz="2400" dirty="0" smtClean="0"/>
              <a:t>Component design</a:t>
            </a:r>
          </a:p>
          <a:p>
            <a:r>
              <a:rPr lang="en-US" sz="2400" dirty="0" smtClean="0"/>
              <a:t>Class design</a:t>
            </a:r>
          </a:p>
          <a:p>
            <a:endParaRPr lang="en-US" sz="2400" dirty="0" smtClean="0"/>
          </a:p>
          <a:p>
            <a:endParaRPr lang="en-US" sz="2400" dirty="0" smtClean="0"/>
          </a:p>
          <a:p>
            <a:pPr>
              <a:buNone/>
            </a:pPr>
            <a:endParaRPr lang="en-US" sz="2400" dirty="0"/>
          </a:p>
        </p:txBody>
      </p:sp>
      <p:sp>
        <p:nvSpPr>
          <p:cNvPr id="3" name="Title 2"/>
          <p:cNvSpPr>
            <a:spLocks noGrp="1"/>
          </p:cNvSpPr>
          <p:nvPr>
            <p:ph type="title"/>
          </p:nvPr>
        </p:nvSpPr>
        <p:spPr/>
        <p:txBody>
          <a:bodyPr/>
          <a:lstStyle/>
          <a:p>
            <a:r>
              <a:rPr lang="en-US" dirty="0" smtClean="0"/>
              <a:t>Software Design</a:t>
            </a:r>
            <a:endParaRPr lang="en-US" dirty="0"/>
          </a:p>
        </p:txBody>
      </p:sp>
      <p:sp>
        <p:nvSpPr>
          <p:cNvPr id="4" name="Date Placeholder 3"/>
          <p:cNvSpPr>
            <a:spLocks noGrp="1"/>
          </p:cNvSpPr>
          <p:nvPr>
            <p:ph type="dt" sz="half" idx="10"/>
          </p:nvPr>
        </p:nvSpPr>
        <p:spPr/>
        <p:txBody>
          <a:bodyPr/>
          <a:lstStyle/>
          <a:p>
            <a:pPr>
              <a:defRPr/>
            </a:pPr>
            <a:fld id="{99406909-711D-8E46-A5A2-5BCC1CF1E5A4}"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16</a:t>
            </a:fld>
            <a:endParaRPr lang="en-US"/>
          </a:p>
        </p:txBody>
      </p:sp>
      <p:pic>
        <p:nvPicPr>
          <p:cNvPr id="7" name="Picture 6"/>
          <p:cNvPicPr>
            <a:picLocks noChangeAspect="1"/>
          </p:cNvPicPr>
          <p:nvPr/>
        </p:nvPicPr>
        <p:blipFill>
          <a:blip r:embed="rId2"/>
          <a:stretch>
            <a:fillRect/>
          </a:stretch>
        </p:blipFill>
        <p:spPr>
          <a:xfrm>
            <a:off x="3900371" y="1600200"/>
            <a:ext cx="5243629" cy="43782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Capture major interfaces between subsystems and packages early</a:t>
            </a:r>
          </a:p>
          <a:p>
            <a:r>
              <a:rPr lang="en-US" sz="2400" dirty="0" smtClean="0"/>
              <a:t>Be able to visualize and reason about the design in a common notation</a:t>
            </a:r>
          </a:p>
          <a:p>
            <a:pPr lvl="1"/>
            <a:r>
              <a:rPr lang="en-US" sz="2000" dirty="0" smtClean="0"/>
              <a:t>Common vocabulary, running scenarios</a:t>
            </a:r>
          </a:p>
          <a:p>
            <a:r>
              <a:rPr lang="en-US" sz="2400" dirty="0" smtClean="0"/>
              <a:t>Be able to break the work into smaller pieces that can be developed concurrently by different teams</a:t>
            </a:r>
          </a:p>
          <a:p>
            <a:r>
              <a:rPr lang="en-US" sz="2400" dirty="0" smtClean="0"/>
              <a:t>Acquire an understanding of non-functional constrains</a:t>
            </a:r>
          </a:p>
          <a:p>
            <a:pPr lvl="1"/>
            <a:r>
              <a:rPr lang="en-US" sz="2000" dirty="0" smtClean="0"/>
              <a:t>Programming languages, concurrency, database, GUI, component re-use</a:t>
            </a:r>
          </a:p>
        </p:txBody>
      </p:sp>
      <p:sp>
        <p:nvSpPr>
          <p:cNvPr id="3" name="Title 2"/>
          <p:cNvSpPr>
            <a:spLocks noGrp="1"/>
          </p:cNvSpPr>
          <p:nvPr>
            <p:ph type="title"/>
          </p:nvPr>
        </p:nvSpPr>
        <p:spPr/>
        <p:txBody>
          <a:bodyPr/>
          <a:lstStyle/>
          <a:p>
            <a:r>
              <a:rPr lang="en-US" smtClean="0"/>
              <a:t>Architectural Design</a:t>
            </a:r>
            <a:endParaRPr lang="en-US" dirty="0"/>
          </a:p>
        </p:txBody>
      </p:sp>
      <p:sp>
        <p:nvSpPr>
          <p:cNvPr id="4" name="Date Placeholder 3"/>
          <p:cNvSpPr>
            <a:spLocks noGrp="1"/>
          </p:cNvSpPr>
          <p:nvPr>
            <p:ph type="dt" sz="half" idx="10"/>
          </p:nvPr>
        </p:nvSpPr>
        <p:spPr/>
        <p:txBody>
          <a:bodyPr/>
          <a:lstStyle/>
          <a:p>
            <a:fld id="{8BE98168-5231-C046-AB1C-CCFEE2DF0FAD}"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BADFA9F-6E96-564C-986E-C458ED177155}"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34F670F-C63E-E440-897E-3A4D183660F2}" type="datetime1">
              <a:rPr lang="en-US" smtClean="0"/>
              <a:t>10/12/09</a:t>
            </a:fld>
            <a:endParaRPr lang="en-US"/>
          </a:p>
        </p:txBody>
      </p:sp>
      <p:sp>
        <p:nvSpPr>
          <p:cNvPr id="6" name="Footer Placeholder 4"/>
          <p:cNvSpPr>
            <a:spLocks noGrp="1"/>
          </p:cNvSpPr>
          <p:nvPr>
            <p:ph type="ftr" sz="quarter" idx="11"/>
          </p:nvPr>
        </p:nvSpPr>
        <p:spPr/>
        <p:txBody>
          <a:bodyPr/>
          <a:lstStyle/>
          <a:p>
            <a:r>
              <a:rPr lang="en-US" smtClean="0"/>
              <a:t>P. Mato/CERN</a:t>
            </a:r>
            <a:endParaRPr lang="en-US"/>
          </a:p>
        </p:txBody>
      </p:sp>
      <p:sp>
        <p:nvSpPr>
          <p:cNvPr id="7" name="Slide Number Placeholder 5"/>
          <p:cNvSpPr>
            <a:spLocks noGrp="1"/>
          </p:cNvSpPr>
          <p:nvPr>
            <p:ph type="sldNum" sz="quarter" idx="12"/>
          </p:nvPr>
        </p:nvSpPr>
        <p:spPr/>
        <p:txBody>
          <a:bodyPr/>
          <a:lstStyle/>
          <a:p>
            <a:fld id="{E13B67BC-BFAC-DA4A-B77B-2B1FFDFCCE51}" type="slidenum">
              <a:rPr lang="en-US"/>
              <a:pPr/>
              <a:t>18</a:t>
            </a:fld>
            <a:endParaRPr lang="en-US"/>
          </a:p>
        </p:txBody>
      </p:sp>
      <p:sp>
        <p:nvSpPr>
          <p:cNvPr id="299010" name="Rectangle 2"/>
          <p:cNvSpPr>
            <a:spLocks noGrp="1" noChangeArrowheads="1"/>
          </p:cNvSpPr>
          <p:nvPr>
            <p:ph type="title"/>
          </p:nvPr>
        </p:nvSpPr>
        <p:spPr/>
        <p:txBody>
          <a:bodyPr/>
          <a:lstStyle/>
          <a:p>
            <a:r>
              <a:rPr lang="en-US" dirty="0" smtClean="0"/>
              <a:t>Architecture Defined</a:t>
            </a:r>
            <a:endParaRPr lang="en-US" dirty="0"/>
          </a:p>
        </p:txBody>
      </p:sp>
      <p:sp>
        <p:nvSpPr>
          <p:cNvPr id="299011" name="Rectangle 3"/>
          <p:cNvSpPr>
            <a:spLocks noGrp="1" noChangeArrowheads="1"/>
          </p:cNvSpPr>
          <p:nvPr>
            <p:ph type="body" idx="1"/>
          </p:nvPr>
        </p:nvSpPr>
        <p:spPr>
          <a:xfrm>
            <a:off x="492527" y="1371601"/>
            <a:ext cx="8270351" cy="4144963"/>
          </a:xfrm>
        </p:spPr>
        <p:txBody>
          <a:bodyPr/>
          <a:lstStyle/>
          <a:p>
            <a:r>
              <a:rPr lang="en-US"/>
              <a:t>Definition of [software] architecture [1]</a:t>
            </a:r>
          </a:p>
          <a:p>
            <a:pPr lvl="1"/>
            <a:r>
              <a:rPr lang="en-US"/>
              <a:t>Set or </a:t>
            </a:r>
            <a:r>
              <a:rPr lang="en-US" b="1"/>
              <a:t>significant decisions</a:t>
            </a:r>
            <a:r>
              <a:rPr lang="en-US"/>
              <a:t> about the </a:t>
            </a:r>
            <a:r>
              <a:rPr lang="en-US" b="1"/>
              <a:t>organization</a:t>
            </a:r>
            <a:r>
              <a:rPr lang="en-US"/>
              <a:t> of the software system</a:t>
            </a:r>
          </a:p>
          <a:p>
            <a:pPr lvl="1"/>
            <a:r>
              <a:rPr lang="en-US"/>
              <a:t>Selection of the </a:t>
            </a:r>
            <a:r>
              <a:rPr lang="en-US" b="1"/>
              <a:t>structural elements</a:t>
            </a:r>
            <a:r>
              <a:rPr lang="en-US"/>
              <a:t> and their </a:t>
            </a:r>
            <a:r>
              <a:rPr lang="en-US" b="1"/>
              <a:t>interfaces</a:t>
            </a:r>
            <a:r>
              <a:rPr lang="en-US"/>
              <a:t> which compose the system</a:t>
            </a:r>
          </a:p>
          <a:p>
            <a:pPr lvl="1"/>
            <a:r>
              <a:rPr lang="en-US"/>
              <a:t>Their </a:t>
            </a:r>
            <a:r>
              <a:rPr lang="en-US" b="1"/>
              <a:t>behavior</a:t>
            </a:r>
            <a:r>
              <a:rPr lang="en-US"/>
              <a:t> -- collaboration among the structural elements</a:t>
            </a:r>
          </a:p>
          <a:p>
            <a:pPr lvl="1"/>
            <a:r>
              <a:rPr lang="en-US" b="1"/>
              <a:t>Composition</a:t>
            </a:r>
            <a:r>
              <a:rPr lang="en-US"/>
              <a:t> of these structural and behavioral elements into progressively larger </a:t>
            </a:r>
            <a:r>
              <a:rPr lang="en-US" b="1"/>
              <a:t>subsystems</a:t>
            </a:r>
            <a:endParaRPr lang="en-US"/>
          </a:p>
          <a:p>
            <a:pPr lvl="1"/>
            <a:r>
              <a:rPr lang="en-US"/>
              <a:t>The </a:t>
            </a:r>
            <a:r>
              <a:rPr lang="en-US" b="1"/>
              <a:t>architectural style</a:t>
            </a:r>
            <a:r>
              <a:rPr lang="en-US"/>
              <a:t> that guides this organization</a:t>
            </a:r>
          </a:p>
          <a:p>
            <a:r>
              <a:rPr lang="en-US"/>
              <a:t>The </a:t>
            </a:r>
            <a:r>
              <a:rPr lang="en-US" b="1"/>
              <a:t>architecture</a:t>
            </a:r>
            <a:r>
              <a:rPr lang="en-US"/>
              <a:t> is the blue-print (architecture description document)</a:t>
            </a:r>
          </a:p>
        </p:txBody>
      </p:sp>
      <p:sp>
        <p:nvSpPr>
          <p:cNvPr id="299012" name="Text Box 4"/>
          <p:cNvSpPr txBox="1">
            <a:spLocks noChangeArrowheads="1"/>
          </p:cNvSpPr>
          <p:nvPr/>
        </p:nvSpPr>
        <p:spPr bwMode="auto">
          <a:xfrm>
            <a:off x="982123" y="5949950"/>
            <a:ext cx="8302653" cy="339196"/>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r>
              <a:rPr lang="en-US" sz="1600"/>
              <a:t>[1] I. Jacobson, et al. “The Unified Software development Process”, Addison Wesley 1999</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p:txBody>
          <a:bodyPr/>
          <a:lstStyle/>
          <a:p>
            <a:r>
              <a:rPr lang="en-US" smtClean="0"/>
              <a:t>Software architecture also involves</a:t>
            </a:r>
          </a:p>
          <a:p>
            <a:pPr lvl="1"/>
            <a:r>
              <a:rPr lang="en-US" smtClean="0"/>
              <a:t>usage</a:t>
            </a:r>
          </a:p>
          <a:p>
            <a:pPr lvl="1"/>
            <a:r>
              <a:rPr lang="en-US" smtClean="0"/>
              <a:t>functionality</a:t>
            </a:r>
          </a:p>
          <a:p>
            <a:pPr lvl="1"/>
            <a:r>
              <a:rPr lang="en-US" smtClean="0"/>
              <a:t>performance</a:t>
            </a:r>
          </a:p>
          <a:p>
            <a:pPr lvl="1"/>
            <a:r>
              <a:rPr lang="en-US" smtClean="0"/>
              <a:t>resilience</a:t>
            </a:r>
          </a:p>
          <a:p>
            <a:pPr lvl="1"/>
            <a:r>
              <a:rPr lang="en-US" smtClean="0"/>
              <a:t>reuse</a:t>
            </a:r>
          </a:p>
          <a:p>
            <a:pPr lvl="1"/>
            <a:r>
              <a:rPr lang="en-US" smtClean="0"/>
              <a:t>comprehensibility</a:t>
            </a:r>
          </a:p>
          <a:p>
            <a:pPr lvl="1"/>
            <a:r>
              <a:rPr lang="en-US" smtClean="0"/>
              <a:t>economic and technology constraints and tradeoffs</a:t>
            </a:r>
          </a:p>
          <a:p>
            <a:pPr lvl="1"/>
            <a:r>
              <a:rPr lang="en-US" smtClean="0"/>
              <a:t>aesthetic concerns</a:t>
            </a:r>
            <a:endParaRPr lang="en-US"/>
          </a:p>
        </p:txBody>
      </p:sp>
      <p:sp>
        <p:nvSpPr>
          <p:cNvPr id="49154" name="Rectangle 2"/>
          <p:cNvSpPr>
            <a:spLocks noGrp="1" noChangeArrowheads="1"/>
          </p:cNvSpPr>
          <p:nvPr>
            <p:ph type="title"/>
          </p:nvPr>
        </p:nvSpPr>
        <p:spPr/>
        <p:txBody>
          <a:bodyPr>
            <a:normAutofit fontScale="90000"/>
          </a:bodyPr>
          <a:lstStyle/>
          <a:p>
            <a:r>
              <a:rPr lang="en-US" smtClean="0"/>
              <a:t>Architecture defined (continued)</a:t>
            </a:r>
            <a:endParaRPr lang="en-US"/>
          </a:p>
        </p:txBody>
      </p:sp>
      <p:sp>
        <p:nvSpPr>
          <p:cNvPr id="49156" name="Rectangle 4" descr="50%"/>
          <p:cNvSpPr>
            <a:spLocks noChangeArrowheads="1"/>
          </p:cNvSpPr>
          <p:nvPr/>
        </p:nvSpPr>
        <p:spPr bwMode="auto">
          <a:xfrm>
            <a:off x="7686675" y="0"/>
            <a:ext cx="1457325" cy="850900"/>
          </a:xfrm>
          <a:prstGeom prst="rect">
            <a:avLst/>
          </a:prstGeom>
          <a:noFill/>
          <a:ln w="25400">
            <a:noFill/>
            <a:miter lim="800000"/>
            <a:headEnd/>
            <a:tailEnd/>
          </a:ln>
        </p:spPr>
        <p:txBody>
          <a:bodyPr wrap="none" lIns="90488" tIns="44450" rIns="90488" bIns="44450">
            <a:prstTxWarp prst="textNoShape">
              <a:avLst/>
            </a:prstTxWarp>
            <a:spAutoFit/>
          </a:bodyPr>
          <a:lstStyle/>
          <a:p>
            <a:pPr algn="r"/>
            <a:r>
              <a:rPr lang="en-US" sz="1000">
                <a:solidFill>
                  <a:srgbClr val="33CC33"/>
                </a:solidFill>
              </a:rPr>
              <a:t>Mary Shaw, CMU</a:t>
            </a:r>
          </a:p>
          <a:p>
            <a:pPr algn="r"/>
            <a:r>
              <a:rPr lang="en-US" sz="1000">
                <a:solidFill>
                  <a:srgbClr val="33CC33"/>
                </a:solidFill>
              </a:rPr>
              <a:t>Grady Booch,</a:t>
            </a:r>
          </a:p>
          <a:p>
            <a:pPr algn="r"/>
            <a:r>
              <a:rPr lang="en-US" sz="1000">
                <a:solidFill>
                  <a:srgbClr val="33CC33"/>
                </a:solidFill>
              </a:rPr>
              <a:t>Philippe Kruchten,</a:t>
            </a:r>
          </a:p>
          <a:p>
            <a:pPr algn="r"/>
            <a:r>
              <a:rPr lang="en-US" sz="1000">
                <a:solidFill>
                  <a:srgbClr val="33CC33"/>
                </a:solidFill>
              </a:rPr>
              <a:t>Rich Reitman</a:t>
            </a:r>
          </a:p>
          <a:p>
            <a:pPr algn="r"/>
            <a:r>
              <a:rPr lang="en-US" sz="1000">
                <a:solidFill>
                  <a:srgbClr val="33CC33"/>
                </a:solidFill>
              </a:rPr>
              <a:t>Kurt Bittner, Rational</a:t>
            </a:r>
          </a:p>
        </p:txBody>
      </p:sp>
      <p:sp>
        <p:nvSpPr>
          <p:cNvPr id="5" name="Date Placeholder 4"/>
          <p:cNvSpPr>
            <a:spLocks noGrp="1"/>
          </p:cNvSpPr>
          <p:nvPr>
            <p:ph type="dt" sz="half" idx="10"/>
          </p:nvPr>
        </p:nvSpPr>
        <p:spPr/>
        <p:txBody>
          <a:bodyPr/>
          <a:lstStyle/>
          <a:p>
            <a:pPr>
              <a:defRPr/>
            </a:pPr>
            <a:fld id="{D080243B-7C7D-0E46-9F98-B24187E98504}"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19</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dirty="0" smtClean="0"/>
              <a:t>HEP [LHC] Data processing Overview</a:t>
            </a:r>
          </a:p>
          <a:p>
            <a:r>
              <a:rPr lang="en-US" dirty="0" smtClean="0"/>
              <a:t>Software project scale</a:t>
            </a:r>
          </a:p>
          <a:p>
            <a:r>
              <a:rPr lang="en-US" dirty="0" smtClean="0"/>
              <a:t>Architectural Design</a:t>
            </a:r>
          </a:p>
          <a:p>
            <a:pPr marL="1087438" lvl="2" indent="-457200">
              <a:buNone/>
            </a:pPr>
            <a:r>
              <a:rPr lang="en-US" dirty="0" smtClean="0"/>
              <a:t>&lt;break&gt;</a:t>
            </a:r>
          </a:p>
          <a:p>
            <a:r>
              <a:rPr lang="en-US" dirty="0" smtClean="0"/>
              <a:t>Software Frameworks</a:t>
            </a:r>
          </a:p>
          <a:p>
            <a:r>
              <a:rPr lang="en-US" dirty="0" smtClean="0"/>
              <a:t>Example: GAUDI</a:t>
            </a:r>
          </a:p>
          <a:p>
            <a:r>
              <a:rPr lang="en-US" dirty="0" smtClean="0"/>
              <a:t>Software integrating elements</a:t>
            </a:r>
          </a:p>
          <a:p>
            <a:pPr>
              <a:buNone/>
            </a:pPr>
            <a:endParaRPr lang="en-US" dirty="0" smtClean="0"/>
          </a:p>
          <a:p>
            <a:endParaRPr lang="en-US" dirty="0" smtClean="0"/>
          </a:p>
          <a:p>
            <a:endParaRPr lang="en-US" dirty="0" smtClean="0"/>
          </a:p>
        </p:txBody>
      </p:sp>
      <p:sp>
        <p:nvSpPr>
          <p:cNvPr id="6" name="Title 5"/>
          <p:cNvSpPr>
            <a:spLocks noGrp="1"/>
          </p:cNvSpPr>
          <p:nvPr>
            <p:ph type="title"/>
          </p:nvPr>
        </p:nvSpPr>
        <p:spPr/>
        <p:txBody>
          <a:bodyPr/>
          <a:lstStyle/>
          <a:p>
            <a:r>
              <a:rPr lang="en-US" smtClean="0"/>
              <a:t>Outline</a:t>
            </a:r>
            <a:endParaRPr lang="en-US" dirty="0"/>
          </a:p>
        </p:txBody>
      </p:sp>
      <p:sp>
        <p:nvSpPr>
          <p:cNvPr id="16387" name="Date Placeholder 2"/>
          <p:cNvSpPr>
            <a:spLocks noGrp="1"/>
          </p:cNvSpPr>
          <p:nvPr>
            <p:ph type="dt" sz="quarter" idx="10"/>
          </p:nvPr>
        </p:nvSpPr>
        <p:spPr/>
        <p:txBody>
          <a:bodyPr/>
          <a:lstStyle/>
          <a:p>
            <a:fld id="{69127EB0-4F2C-3241-95D6-8A86A43FF08C}" type="datetime1">
              <a:rPr lang="en-US" smtClean="0"/>
              <a:t>10/12/09</a:t>
            </a:fld>
            <a:endParaRPr lang="en-US" smtClean="0"/>
          </a:p>
        </p:txBody>
      </p:sp>
      <p:sp>
        <p:nvSpPr>
          <p:cNvPr id="16388" name="Footer Placeholder 3"/>
          <p:cNvSpPr>
            <a:spLocks noGrp="1"/>
          </p:cNvSpPr>
          <p:nvPr>
            <p:ph type="ftr" sz="quarter" idx="11"/>
          </p:nvPr>
        </p:nvSpPr>
        <p:spPr/>
        <p:txBody>
          <a:bodyPr/>
          <a:lstStyle/>
          <a:p>
            <a:r>
              <a:rPr lang="en-US" smtClean="0"/>
              <a:t>P. Mato/CERN</a:t>
            </a:r>
            <a:endParaRPr lang="en-US" dirty="0" smtClean="0"/>
          </a:p>
        </p:txBody>
      </p:sp>
      <p:sp>
        <p:nvSpPr>
          <p:cNvPr id="16389" name="Slide Number Placeholder 4"/>
          <p:cNvSpPr>
            <a:spLocks noGrp="1"/>
          </p:cNvSpPr>
          <p:nvPr>
            <p:ph type="sldNum" sz="quarter" idx="12"/>
          </p:nvPr>
        </p:nvSpPr>
        <p:spPr/>
        <p:txBody>
          <a:bodyPr/>
          <a:lstStyle/>
          <a:p>
            <a:fld id="{2FE8BA21-DC7F-A345-BC9B-F7F0B38DAB2A}" type="slidenum">
              <a:rPr lang="en-US" smtClean="0"/>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well designed architecture has certain qualities:</a:t>
            </a:r>
          </a:p>
          <a:p>
            <a:pPr lvl="1"/>
            <a:r>
              <a:rPr lang="en-US" dirty="0" smtClean="0"/>
              <a:t>layered subsystems</a:t>
            </a:r>
          </a:p>
          <a:p>
            <a:pPr lvl="1"/>
            <a:r>
              <a:rPr lang="en-US" dirty="0" smtClean="0"/>
              <a:t>low inter-subsystem coupling</a:t>
            </a:r>
          </a:p>
          <a:p>
            <a:pPr lvl="1"/>
            <a:r>
              <a:rPr lang="en-US" dirty="0" smtClean="0"/>
              <a:t>robust, resilient and scalable</a:t>
            </a:r>
          </a:p>
          <a:p>
            <a:pPr lvl="1"/>
            <a:r>
              <a:rPr lang="en-US" dirty="0" smtClean="0"/>
              <a:t>high degree of reusable </a:t>
            </a:r>
            <a:br>
              <a:rPr lang="en-US" dirty="0" smtClean="0"/>
            </a:br>
            <a:r>
              <a:rPr lang="en-US" dirty="0" smtClean="0"/>
              <a:t>components</a:t>
            </a:r>
          </a:p>
          <a:p>
            <a:pPr lvl="1"/>
            <a:r>
              <a:rPr lang="en-US" dirty="0" smtClean="0"/>
              <a:t>clear interfaces</a:t>
            </a:r>
          </a:p>
          <a:p>
            <a:pPr lvl="1"/>
            <a:r>
              <a:rPr lang="en-US" dirty="0" smtClean="0"/>
              <a:t>driven by most important and</a:t>
            </a:r>
            <a:br>
              <a:rPr lang="en-US" dirty="0" smtClean="0"/>
            </a:br>
            <a:r>
              <a:rPr lang="en-US" dirty="0" smtClean="0"/>
              <a:t>risky use cases</a:t>
            </a:r>
          </a:p>
          <a:p>
            <a:pPr lvl="1"/>
            <a:r>
              <a:rPr lang="en-US" dirty="0" smtClean="0"/>
              <a:t>easy to understand</a:t>
            </a:r>
            <a:endParaRPr lang="en-US" dirty="0"/>
          </a:p>
        </p:txBody>
      </p:sp>
      <p:sp>
        <p:nvSpPr>
          <p:cNvPr id="3" name="Title 2"/>
          <p:cNvSpPr>
            <a:spLocks noGrp="1"/>
          </p:cNvSpPr>
          <p:nvPr>
            <p:ph type="title"/>
          </p:nvPr>
        </p:nvSpPr>
        <p:spPr/>
        <p:txBody>
          <a:bodyPr/>
          <a:lstStyle/>
          <a:p>
            <a:r>
              <a:rPr lang="en-US" dirty="0" smtClean="0"/>
              <a:t>Architectural Design Qualities </a:t>
            </a:r>
            <a:endParaRPr lang="en-US" dirty="0"/>
          </a:p>
        </p:txBody>
      </p:sp>
      <p:sp>
        <p:nvSpPr>
          <p:cNvPr id="4" name="Date Placeholder 3"/>
          <p:cNvSpPr>
            <a:spLocks noGrp="1"/>
          </p:cNvSpPr>
          <p:nvPr>
            <p:ph type="dt" sz="half" idx="10"/>
          </p:nvPr>
        </p:nvSpPr>
        <p:spPr/>
        <p:txBody>
          <a:bodyPr/>
          <a:lstStyle/>
          <a:p>
            <a:pPr>
              <a:defRPr/>
            </a:pPr>
            <a:fld id="{75CFF476-F7DF-BD41-9B3C-7BFEF05242BB}"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20</a:t>
            </a:fld>
            <a:endParaRPr lang="en-US"/>
          </a:p>
        </p:txBody>
      </p:sp>
      <p:pic>
        <p:nvPicPr>
          <p:cNvPr id="8" name="Picture 7" descr="Screen shot 2009-10-04 at 7.04.18 PM.png"/>
          <p:cNvPicPr>
            <a:picLocks noChangeAspect="1"/>
          </p:cNvPicPr>
          <p:nvPr/>
        </p:nvPicPr>
        <p:blipFill>
          <a:blip r:embed="rId2"/>
          <a:stretch>
            <a:fillRect/>
          </a:stretch>
        </p:blipFill>
        <p:spPr>
          <a:xfrm>
            <a:off x="6248400" y="2133600"/>
            <a:ext cx="2475042" cy="37280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Models</a:t>
            </a:r>
          </a:p>
        </p:txBody>
      </p:sp>
      <p:sp>
        <p:nvSpPr>
          <p:cNvPr id="55299" name="Rectangle 3"/>
          <p:cNvSpPr>
            <a:spLocks noGrp="1" noChangeArrowheads="1"/>
          </p:cNvSpPr>
          <p:nvPr>
            <p:ph type="body" idx="1"/>
          </p:nvPr>
        </p:nvSpPr>
        <p:spPr/>
        <p:txBody>
          <a:bodyPr/>
          <a:lstStyle/>
          <a:p>
            <a:pPr>
              <a:lnSpc>
                <a:spcPct val="90000"/>
              </a:lnSpc>
            </a:pPr>
            <a:r>
              <a:rPr lang="en-US"/>
              <a:t>Models are the language of designer, in many disciplines</a:t>
            </a:r>
          </a:p>
          <a:p>
            <a:pPr>
              <a:lnSpc>
                <a:spcPct val="90000"/>
              </a:lnSpc>
            </a:pPr>
            <a:r>
              <a:rPr lang="en-US"/>
              <a:t>Models are representations of the system to-be-built or as-built</a:t>
            </a:r>
          </a:p>
          <a:p>
            <a:pPr>
              <a:lnSpc>
                <a:spcPct val="90000"/>
              </a:lnSpc>
            </a:pPr>
            <a:r>
              <a:rPr lang="en-US"/>
              <a:t>Models are vehicle for communications with various stakeholders</a:t>
            </a:r>
          </a:p>
          <a:p>
            <a:pPr>
              <a:lnSpc>
                <a:spcPct val="90000"/>
              </a:lnSpc>
            </a:pPr>
            <a:r>
              <a:rPr lang="en-US"/>
              <a:t>Visual models, blueprints</a:t>
            </a:r>
          </a:p>
          <a:p>
            <a:pPr>
              <a:lnSpc>
                <a:spcPct val="90000"/>
              </a:lnSpc>
            </a:pPr>
            <a:r>
              <a:rPr lang="en-US"/>
              <a:t>Scale</a:t>
            </a:r>
          </a:p>
          <a:p>
            <a:pPr>
              <a:lnSpc>
                <a:spcPct val="90000"/>
              </a:lnSpc>
            </a:pPr>
            <a:r>
              <a:rPr lang="en-US"/>
              <a:t>Models allow reasoning about some characteristic of the real system</a:t>
            </a:r>
          </a:p>
          <a:p>
            <a:pPr>
              <a:lnSpc>
                <a:spcPct val="90000"/>
              </a:lnSpc>
            </a:pPr>
            <a:endParaRPr lang="en-US"/>
          </a:p>
        </p:txBody>
      </p:sp>
      <p:sp>
        <p:nvSpPr>
          <p:cNvPr id="4" name="Date Placeholder 3"/>
          <p:cNvSpPr>
            <a:spLocks noGrp="1"/>
          </p:cNvSpPr>
          <p:nvPr>
            <p:ph type="dt" sz="half" idx="10"/>
          </p:nvPr>
        </p:nvSpPr>
        <p:spPr/>
        <p:txBody>
          <a:bodyPr/>
          <a:lstStyle/>
          <a:p>
            <a:pPr>
              <a:defRPr/>
            </a:pPr>
            <a:fld id="{17005566-FC00-A244-9A7A-8D9A2CAD60B1}"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p:txBody>
          <a:bodyPr/>
          <a:lstStyle/>
          <a:p>
            <a:r>
              <a:rPr lang="en-US" sz="2400" dirty="0" smtClean="0"/>
              <a:t>Architecture is many things to many different interested parties</a:t>
            </a:r>
          </a:p>
          <a:p>
            <a:pPr lvl="1"/>
            <a:r>
              <a:rPr lang="en-US" sz="2000" dirty="0" smtClean="0"/>
              <a:t>end-user</a:t>
            </a:r>
          </a:p>
          <a:p>
            <a:pPr lvl="1"/>
            <a:r>
              <a:rPr lang="en-US" sz="2000" dirty="0" smtClean="0"/>
              <a:t>customer</a:t>
            </a:r>
          </a:p>
          <a:p>
            <a:pPr lvl="1"/>
            <a:r>
              <a:rPr lang="en-US" sz="2000" dirty="0" smtClean="0"/>
              <a:t>project manager</a:t>
            </a:r>
          </a:p>
          <a:p>
            <a:pPr lvl="1"/>
            <a:r>
              <a:rPr lang="en-US" sz="2000" dirty="0" smtClean="0"/>
              <a:t>system engineer</a:t>
            </a:r>
          </a:p>
          <a:p>
            <a:pPr lvl="1"/>
            <a:r>
              <a:rPr lang="en-US" sz="2000" dirty="0" smtClean="0"/>
              <a:t>developer</a:t>
            </a:r>
          </a:p>
          <a:p>
            <a:pPr lvl="1"/>
            <a:r>
              <a:rPr lang="en-US" sz="2000" dirty="0" smtClean="0"/>
              <a:t>architect</a:t>
            </a:r>
          </a:p>
          <a:p>
            <a:pPr lvl="1"/>
            <a:r>
              <a:rPr lang="en-US" sz="2000" dirty="0" smtClean="0"/>
              <a:t>maintainer</a:t>
            </a:r>
          </a:p>
          <a:p>
            <a:pPr lvl="1"/>
            <a:r>
              <a:rPr lang="en-US" sz="2000" dirty="0" smtClean="0"/>
              <a:t>other developers</a:t>
            </a:r>
          </a:p>
          <a:p>
            <a:r>
              <a:rPr lang="en-US" sz="2400" dirty="0" smtClean="0"/>
              <a:t>Multidimensional reality</a:t>
            </a:r>
          </a:p>
          <a:p>
            <a:r>
              <a:rPr lang="en-US" sz="2400" dirty="0" smtClean="0"/>
              <a:t>Multiple stakeholders</a:t>
            </a:r>
          </a:p>
          <a:p>
            <a:pPr lvl="1"/>
            <a:r>
              <a:rPr lang="en-US" sz="2000" dirty="0" smtClean="0"/>
              <a:t>		multiple views, multiple blueprints</a:t>
            </a:r>
            <a:endParaRPr lang="en-US" sz="2000" dirty="0"/>
          </a:p>
        </p:txBody>
      </p:sp>
      <p:sp>
        <p:nvSpPr>
          <p:cNvPr id="57346" name="Rectangle 2"/>
          <p:cNvSpPr>
            <a:spLocks noGrp="1" noChangeArrowheads="1"/>
          </p:cNvSpPr>
          <p:nvPr>
            <p:ph type="title"/>
          </p:nvPr>
        </p:nvSpPr>
        <p:spPr/>
        <p:txBody>
          <a:bodyPr/>
          <a:lstStyle/>
          <a:p>
            <a:r>
              <a:rPr lang="en-US" smtClean="0"/>
              <a:t>Many stakeholders, many views</a:t>
            </a:r>
            <a:endParaRPr lang="en-US"/>
          </a:p>
        </p:txBody>
      </p:sp>
      <p:sp>
        <p:nvSpPr>
          <p:cNvPr id="57348" name="AutoShape 4"/>
          <p:cNvSpPr>
            <a:spLocks noChangeArrowheads="1"/>
          </p:cNvSpPr>
          <p:nvPr/>
        </p:nvSpPr>
        <p:spPr bwMode="auto">
          <a:xfrm>
            <a:off x="1143000" y="5715000"/>
            <a:ext cx="762000" cy="381000"/>
          </a:xfrm>
          <a:prstGeom prst="rightArrow">
            <a:avLst>
              <a:gd name="adj1" fmla="val 50000"/>
              <a:gd name="adj2" fmla="val 50000"/>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5" name="Date Placeholder 4"/>
          <p:cNvSpPr>
            <a:spLocks noGrp="1"/>
          </p:cNvSpPr>
          <p:nvPr>
            <p:ph type="dt" sz="half" idx="10"/>
          </p:nvPr>
        </p:nvSpPr>
        <p:spPr/>
        <p:txBody>
          <a:bodyPr/>
          <a:lstStyle/>
          <a:p>
            <a:pPr>
              <a:defRPr/>
            </a:pPr>
            <a:fld id="{18723E77-429B-0F40-AF1E-8AB152EFF139}"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p:txBody>
          <a:bodyPr/>
          <a:lstStyle/>
          <a:p>
            <a:r>
              <a:rPr lang="en-US" smtClean="0"/>
              <a:t>Select scenarios: criticality and risk</a:t>
            </a:r>
          </a:p>
          <a:p>
            <a:r>
              <a:rPr lang="en-US" smtClean="0"/>
              <a:t>Identify main classes and their responsibility</a:t>
            </a:r>
          </a:p>
          <a:p>
            <a:r>
              <a:rPr lang="en-US" smtClean="0"/>
              <a:t>Distribute behavior on classes</a:t>
            </a:r>
          </a:p>
          <a:p>
            <a:r>
              <a:rPr lang="en-US" smtClean="0"/>
              <a:t>Structure in subsystems, layers, </a:t>
            </a:r>
            <a:br>
              <a:rPr lang="en-US" smtClean="0"/>
            </a:br>
            <a:r>
              <a:rPr lang="en-US" smtClean="0"/>
              <a:t>define interfaces</a:t>
            </a:r>
          </a:p>
          <a:p>
            <a:r>
              <a:rPr lang="en-US" smtClean="0"/>
              <a:t>Define distribution and concurrency</a:t>
            </a:r>
          </a:p>
          <a:p>
            <a:r>
              <a:rPr lang="en-US" smtClean="0"/>
              <a:t>Implement architectural prototype</a:t>
            </a:r>
          </a:p>
          <a:p>
            <a:r>
              <a:rPr lang="en-US" smtClean="0"/>
              <a:t>Derive tests from use cases</a:t>
            </a:r>
          </a:p>
          <a:p>
            <a:r>
              <a:rPr lang="en-US" smtClean="0"/>
              <a:t>Evaluate architecture</a:t>
            </a:r>
          </a:p>
          <a:p>
            <a:pPr lvl="1"/>
            <a:r>
              <a:rPr lang="en-US" smtClean="0"/>
              <a:t>Iterate</a:t>
            </a:r>
            <a:endParaRPr lang="en-US"/>
          </a:p>
        </p:txBody>
      </p:sp>
      <p:sp>
        <p:nvSpPr>
          <p:cNvPr id="155650" name="Rectangle 2"/>
          <p:cNvSpPr>
            <a:spLocks noGrp="1" noChangeArrowheads="1"/>
          </p:cNvSpPr>
          <p:nvPr>
            <p:ph type="title"/>
          </p:nvPr>
        </p:nvSpPr>
        <p:spPr/>
        <p:txBody>
          <a:bodyPr/>
          <a:lstStyle/>
          <a:p>
            <a:r>
              <a:rPr lang="en-US" smtClean="0"/>
              <a:t>Architectural design workflow</a:t>
            </a:r>
            <a:endParaRPr lang="en-US"/>
          </a:p>
        </p:txBody>
      </p:sp>
      <p:sp>
        <p:nvSpPr>
          <p:cNvPr id="155652" name="Text Box 5"/>
          <p:cNvSpPr txBox="1">
            <a:spLocks noChangeArrowheads="1"/>
          </p:cNvSpPr>
          <p:nvPr/>
        </p:nvSpPr>
        <p:spPr bwMode="auto">
          <a:xfrm>
            <a:off x="7467600" y="1524000"/>
            <a:ext cx="1676400" cy="376238"/>
          </a:xfrm>
          <a:prstGeom prst="rect">
            <a:avLst/>
          </a:prstGeom>
          <a:solidFill>
            <a:schemeClr val="accent2"/>
          </a:solidFill>
          <a:ln w="9525">
            <a:solidFill>
              <a:schemeClr val="tx1"/>
            </a:solidFill>
            <a:miter lim="800000"/>
            <a:headEnd/>
            <a:tailEnd/>
          </a:ln>
        </p:spPr>
        <p:txBody>
          <a:bodyPr>
            <a:prstTxWarp prst="textNoShape">
              <a:avLst/>
            </a:prstTxWarp>
            <a:spAutoFit/>
          </a:bodyPr>
          <a:lstStyle/>
          <a:p>
            <a:pPr>
              <a:spcBef>
                <a:spcPct val="50000"/>
              </a:spcBef>
            </a:pPr>
            <a:r>
              <a:rPr lang="en-US" sz="1800" b="0" dirty="0">
                <a:solidFill>
                  <a:schemeClr val="bg1"/>
                </a:solidFill>
              </a:rPr>
              <a:t>Use case view</a:t>
            </a:r>
            <a:endParaRPr lang="en-US" b="0" dirty="0">
              <a:solidFill>
                <a:schemeClr val="bg1"/>
              </a:solidFill>
            </a:endParaRPr>
          </a:p>
        </p:txBody>
      </p:sp>
      <p:sp>
        <p:nvSpPr>
          <p:cNvPr id="155653" name="Text Box 6"/>
          <p:cNvSpPr txBox="1">
            <a:spLocks noChangeArrowheads="1"/>
          </p:cNvSpPr>
          <p:nvPr/>
        </p:nvSpPr>
        <p:spPr bwMode="auto">
          <a:xfrm>
            <a:off x="7467600" y="2514600"/>
            <a:ext cx="1676400" cy="376238"/>
          </a:xfrm>
          <a:prstGeom prst="rect">
            <a:avLst/>
          </a:prstGeom>
          <a:solidFill>
            <a:schemeClr val="accent2"/>
          </a:solidFill>
          <a:ln w="9525">
            <a:solidFill>
              <a:schemeClr val="tx1"/>
            </a:solidFill>
            <a:miter lim="800000"/>
            <a:headEnd/>
            <a:tailEnd/>
          </a:ln>
        </p:spPr>
        <p:txBody>
          <a:bodyPr>
            <a:prstTxWarp prst="textNoShape">
              <a:avLst/>
            </a:prstTxWarp>
            <a:spAutoFit/>
          </a:bodyPr>
          <a:lstStyle/>
          <a:p>
            <a:pPr>
              <a:spcBef>
                <a:spcPct val="50000"/>
              </a:spcBef>
            </a:pPr>
            <a:r>
              <a:rPr lang="en-US" sz="1800" b="0" dirty="0">
                <a:solidFill>
                  <a:schemeClr val="bg1"/>
                </a:solidFill>
              </a:rPr>
              <a:t>Logical view</a:t>
            </a:r>
            <a:endParaRPr lang="en-US" b="0" dirty="0">
              <a:solidFill>
                <a:schemeClr val="bg2"/>
              </a:solidFill>
            </a:endParaRPr>
          </a:p>
        </p:txBody>
      </p:sp>
      <p:sp>
        <p:nvSpPr>
          <p:cNvPr id="155654" name="Text Box 7"/>
          <p:cNvSpPr txBox="1">
            <a:spLocks noChangeArrowheads="1"/>
          </p:cNvSpPr>
          <p:nvPr/>
        </p:nvSpPr>
        <p:spPr bwMode="auto">
          <a:xfrm>
            <a:off x="7010400" y="4038600"/>
            <a:ext cx="2133600" cy="376238"/>
          </a:xfrm>
          <a:prstGeom prst="rect">
            <a:avLst/>
          </a:prstGeom>
          <a:solidFill>
            <a:schemeClr val="accent2"/>
          </a:solidFill>
          <a:ln w="9525">
            <a:solidFill>
              <a:schemeClr val="tx1"/>
            </a:solidFill>
            <a:miter lim="800000"/>
            <a:headEnd/>
            <a:tailEnd/>
          </a:ln>
        </p:spPr>
        <p:txBody>
          <a:bodyPr>
            <a:prstTxWarp prst="textNoShape">
              <a:avLst/>
            </a:prstTxWarp>
            <a:spAutoFit/>
          </a:bodyPr>
          <a:lstStyle/>
          <a:p>
            <a:pPr>
              <a:spcBef>
                <a:spcPct val="50000"/>
              </a:spcBef>
            </a:pPr>
            <a:r>
              <a:rPr lang="en-US" sz="1800" b="0" dirty="0">
                <a:solidFill>
                  <a:schemeClr val="bg1"/>
                </a:solidFill>
              </a:rPr>
              <a:t>Deployment view</a:t>
            </a:r>
            <a:endParaRPr lang="en-US" b="0" dirty="0">
              <a:solidFill>
                <a:schemeClr val="bg1"/>
              </a:solidFill>
            </a:endParaRPr>
          </a:p>
        </p:txBody>
      </p:sp>
      <p:sp>
        <p:nvSpPr>
          <p:cNvPr id="155655" name="Text Box 8"/>
          <p:cNvSpPr txBox="1">
            <a:spLocks noChangeArrowheads="1"/>
          </p:cNvSpPr>
          <p:nvPr/>
        </p:nvSpPr>
        <p:spPr bwMode="auto">
          <a:xfrm>
            <a:off x="6858000" y="3124200"/>
            <a:ext cx="2286000" cy="376237"/>
          </a:xfrm>
          <a:prstGeom prst="rect">
            <a:avLst/>
          </a:prstGeom>
          <a:solidFill>
            <a:schemeClr val="accent2"/>
          </a:solidFill>
          <a:ln w="9525">
            <a:solidFill>
              <a:schemeClr val="tx1"/>
            </a:solidFill>
            <a:miter lim="800000"/>
            <a:headEnd/>
            <a:tailEnd/>
          </a:ln>
        </p:spPr>
        <p:txBody>
          <a:bodyPr>
            <a:prstTxWarp prst="textNoShape">
              <a:avLst/>
            </a:prstTxWarp>
            <a:spAutoFit/>
          </a:bodyPr>
          <a:lstStyle/>
          <a:p>
            <a:pPr>
              <a:spcBef>
                <a:spcPct val="50000"/>
              </a:spcBef>
            </a:pPr>
            <a:r>
              <a:rPr lang="en-US" sz="1800" b="0">
                <a:solidFill>
                  <a:schemeClr val="bg1"/>
                </a:solidFill>
              </a:rPr>
              <a:t>Implementation view</a:t>
            </a:r>
            <a:endParaRPr lang="en-US" b="0">
              <a:solidFill>
                <a:schemeClr val="bg2"/>
              </a:solidFill>
            </a:endParaRPr>
          </a:p>
        </p:txBody>
      </p:sp>
      <p:sp>
        <p:nvSpPr>
          <p:cNvPr id="155656" name="Text Box 9"/>
          <p:cNvSpPr txBox="1">
            <a:spLocks noChangeArrowheads="1"/>
          </p:cNvSpPr>
          <p:nvPr/>
        </p:nvSpPr>
        <p:spPr bwMode="auto">
          <a:xfrm>
            <a:off x="7467600" y="4800600"/>
            <a:ext cx="1676400" cy="376238"/>
          </a:xfrm>
          <a:prstGeom prst="rect">
            <a:avLst/>
          </a:prstGeom>
          <a:solidFill>
            <a:schemeClr val="accent2"/>
          </a:solidFill>
          <a:ln w="9525">
            <a:solidFill>
              <a:schemeClr val="tx1"/>
            </a:solidFill>
            <a:miter lim="800000"/>
            <a:headEnd/>
            <a:tailEnd/>
          </a:ln>
        </p:spPr>
        <p:txBody>
          <a:bodyPr>
            <a:prstTxWarp prst="textNoShape">
              <a:avLst/>
            </a:prstTxWarp>
            <a:spAutoFit/>
          </a:bodyPr>
          <a:lstStyle/>
          <a:p>
            <a:pPr>
              <a:spcBef>
                <a:spcPct val="50000"/>
              </a:spcBef>
            </a:pPr>
            <a:r>
              <a:rPr lang="en-US" sz="1800" b="0">
                <a:solidFill>
                  <a:schemeClr val="bg1"/>
                </a:solidFill>
              </a:rPr>
              <a:t>Process view</a:t>
            </a:r>
            <a:endParaRPr lang="en-US" b="0">
              <a:solidFill>
                <a:schemeClr val="bg2"/>
              </a:solidFill>
            </a:endParaRPr>
          </a:p>
        </p:txBody>
      </p:sp>
      <p:sp>
        <p:nvSpPr>
          <p:cNvPr id="9" name="Date Placeholder 8"/>
          <p:cNvSpPr>
            <a:spLocks noGrp="1"/>
          </p:cNvSpPr>
          <p:nvPr>
            <p:ph type="dt" sz="half" idx="10"/>
          </p:nvPr>
        </p:nvSpPr>
        <p:spPr/>
        <p:txBody>
          <a:bodyPr/>
          <a:lstStyle/>
          <a:p>
            <a:pPr>
              <a:defRPr/>
            </a:pPr>
            <a:fld id="{2F6E20D9-E887-384F-8088-5C4926525F7F}" type="datetime1">
              <a:rPr lang="en-US" smtClean="0"/>
              <a:t>10/12/09</a:t>
            </a:fld>
            <a:endParaRPr lang="en-US"/>
          </a:p>
        </p:txBody>
      </p:sp>
      <p:sp>
        <p:nvSpPr>
          <p:cNvPr id="10" name="Slide Number Placeholder 9"/>
          <p:cNvSpPr>
            <a:spLocks noGrp="1"/>
          </p:cNvSpPr>
          <p:nvPr>
            <p:ph type="sldNum" sz="quarter" idx="12"/>
          </p:nvPr>
        </p:nvSpPr>
        <p:spPr/>
        <p:txBody>
          <a:bodyPr/>
          <a:lstStyle/>
          <a:p>
            <a:pPr>
              <a:defRPr/>
            </a:pPr>
            <a:fld id="{CBADFA9F-6E96-564C-986E-C458ED177155}" type="slidenum">
              <a:rPr lang="en-US" smtClean="0"/>
              <a:pPr>
                <a:defRPr/>
              </a:pPr>
              <a:t>23</a:t>
            </a:fld>
            <a:endParaRPr lang="en-US"/>
          </a:p>
        </p:txBody>
      </p:sp>
      <p:sp>
        <p:nvSpPr>
          <p:cNvPr id="11" name="Footer Placeholder 10"/>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a:ln/>
        </p:spPr>
        <p:txBody>
          <a:bodyPr/>
          <a:lstStyle/>
          <a:p>
            <a:r>
              <a:rPr lang="en-US"/>
              <a:t>Scenario-based evaluation</a:t>
            </a:r>
          </a:p>
        </p:txBody>
      </p:sp>
      <p:sp>
        <p:nvSpPr>
          <p:cNvPr id="1253379" name="Rectangle 3"/>
          <p:cNvSpPr>
            <a:spLocks noGrp="1" noChangeArrowheads="1"/>
          </p:cNvSpPr>
          <p:nvPr>
            <p:ph type="body" sz="half" idx="1"/>
          </p:nvPr>
        </p:nvSpPr>
        <p:spPr>
          <a:xfrm>
            <a:off x="971550" y="1268413"/>
            <a:ext cx="7205663" cy="5184775"/>
          </a:xfrm>
        </p:spPr>
        <p:txBody>
          <a:bodyPr/>
          <a:lstStyle/>
          <a:p>
            <a:r>
              <a:rPr lang="en-US" sz="2000"/>
              <a:t>Scenario is a brief description of an interaction of a stakeholder with a system</a:t>
            </a:r>
          </a:p>
          <a:p>
            <a:endParaRPr lang="en-US" sz="2000"/>
          </a:p>
        </p:txBody>
      </p:sp>
      <p:pic>
        <p:nvPicPr>
          <p:cNvPr id="1253380" name="Picture 4" descr="j0213019[1]"/>
          <p:cNvPicPr>
            <a:picLocks noGrp="1" noChangeAspect="1" noChangeArrowheads="1"/>
          </p:cNvPicPr>
          <p:nvPr>
            <p:ph sz="quarter" idx="2"/>
          </p:nvPr>
        </p:nvPicPr>
        <p:blipFill>
          <a:blip r:embed="rId2"/>
          <a:srcRect/>
          <a:stretch>
            <a:fillRect/>
          </a:stretch>
        </p:blipFill>
        <p:spPr>
          <a:xfrm>
            <a:off x="6500813" y="4800600"/>
            <a:ext cx="1327150" cy="1158875"/>
          </a:xfrm>
          <a:solidFill>
            <a:srgbClr val="FFFFCC"/>
          </a:solidFill>
          <a:ln/>
        </p:spPr>
      </p:pic>
      <p:sp>
        <p:nvSpPr>
          <p:cNvPr id="1253381" name="AutoShape 5"/>
          <p:cNvSpPr>
            <a:spLocks noChangeArrowheads="1"/>
          </p:cNvSpPr>
          <p:nvPr/>
        </p:nvSpPr>
        <p:spPr bwMode="auto">
          <a:xfrm>
            <a:off x="3635375" y="3213100"/>
            <a:ext cx="1727200" cy="1584325"/>
          </a:xfrm>
          <a:prstGeom prst="cube">
            <a:avLst>
              <a:gd name="adj" fmla="val 25000"/>
            </a:avLst>
          </a:prstGeom>
          <a:solidFill>
            <a:srgbClr val="FFFFCC"/>
          </a:solidFill>
          <a:ln w="12700">
            <a:solidFill>
              <a:schemeClr val="tx1"/>
            </a:solidFill>
            <a:miter lim="800000"/>
            <a:headEnd/>
            <a:tailEnd/>
          </a:ln>
          <a:effectLst/>
        </p:spPr>
        <p:txBody>
          <a:bodyPr wrap="none" anchor="ctr">
            <a:prstTxWarp prst="textNoShape">
              <a:avLst/>
            </a:prstTxWarp>
          </a:bodyPr>
          <a:lstStyle/>
          <a:p>
            <a:pPr algn="ctr" eaLnBrk="1" hangingPunct="1"/>
            <a:r>
              <a:rPr lang="en-US" b="1" dirty="0">
                <a:latin typeface="Arial" charset="0"/>
              </a:rPr>
              <a:t>System</a:t>
            </a:r>
          </a:p>
        </p:txBody>
      </p:sp>
      <p:pic>
        <p:nvPicPr>
          <p:cNvPr id="1253382" name="Picture 6" descr="PE01032_[1]"/>
          <p:cNvPicPr>
            <a:picLocks noGrp="1" noChangeAspect="1" noChangeArrowheads="1"/>
          </p:cNvPicPr>
          <p:nvPr>
            <p:ph sz="quarter" idx="3"/>
          </p:nvPr>
        </p:nvPicPr>
        <p:blipFill>
          <a:blip r:embed="rId3"/>
          <a:srcRect/>
          <a:stretch>
            <a:fillRect/>
          </a:stretch>
        </p:blipFill>
        <p:spPr>
          <a:xfrm>
            <a:off x="2028825" y="4262438"/>
            <a:ext cx="1423988" cy="1841500"/>
          </a:xfrm>
          <a:noFill/>
          <a:ln/>
        </p:spPr>
      </p:pic>
      <p:pic>
        <p:nvPicPr>
          <p:cNvPr id="1253383" name="Picture 7" descr="j0231133[2]"/>
          <p:cNvPicPr>
            <a:picLocks noChangeAspect="1" noChangeArrowheads="1"/>
          </p:cNvPicPr>
          <p:nvPr/>
        </p:nvPicPr>
        <p:blipFill>
          <a:blip r:embed="rId4"/>
          <a:srcRect/>
          <a:stretch>
            <a:fillRect/>
          </a:stretch>
        </p:blipFill>
        <p:spPr bwMode="auto">
          <a:xfrm>
            <a:off x="3995738" y="5516563"/>
            <a:ext cx="973137" cy="1112837"/>
          </a:xfrm>
          <a:prstGeom prst="rect">
            <a:avLst/>
          </a:prstGeom>
          <a:noFill/>
        </p:spPr>
      </p:pic>
      <p:pic>
        <p:nvPicPr>
          <p:cNvPr id="1253384" name="Picture 8" descr="j0198194[1]"/>
          <p:cNvPicPr>
            <a:picLocks noChangeAspect="1" noChangeArrowheads="1"/>
          </p:cNvPicPr>
          <p:nvPr/>
        </p:nvPicPr>
        <p:blipFill>
          <a:blip r:embed="rId5"/>
          <a:srcRect/>
          <a:stretch>
            <a:fillRect/>
          </a:stretch>
        </p:blipFill>
        <p:spPr bwMode="auto">
          <a:xfrm>
            <a:off x="6156325" y="2420938"/>
            <a:ext cx="1657350" cy="1247775"/>
          </a:xfrm>
          <a:prstGeom prst="rect">
            <a:avLst/>
          </a:prstGeom>
          <a:noFill/>
        </p:spPr>
      </p:pic>
      <p:pic>
        <p:nvPicPr>
          <p:cNvPr id="1253385" name="Picture 9" descr="j0195384"/>
          <p:cNvPicPr>
            <a:picLocks noChangeAspect="1" noChangeArrowheads="1"/>
          </p:cNvPicPr>
          <p:nvPr/>
        </p:nvPicPr>
        <p:blipFill>
          <a:blip r:embed="rId6"/>
          <a:srcRect/>
          <a:stretch>
            <a:fillRect/>
          </a:stretch>
        </p:blipFill>
        <p:spPr bwMode="auto">
          <a:xfrm>
            <a:off x="1763713" y="2636838"/>
            <a:ext cx="1022350" cy="1042987"/>
          </a:xfrm>
          <a:prstGeom prst="rect">
            <a:avLst/>
          </a:prstGeom>
          <a:noFill/>
        </p:spPr>
      </p:pic>
      <p:sp>
        <p:nvSpPr>
          <p:cNvPr id="1253386" name="AutoShape 10"/>
          <p:cNvSpPr>
            <a:spLocks noChangeArrowheads="1"/>
          </p:cNvSpPr>
          <p:nvPr/>
        </p:nvSpPr>
        <p:spPr bwMode="auto">
          <a:xfrm rot="-2181995">
            <a:off x="2771775" y="4437063"/>
            <a:ext cx="720725" cy="431800"/>
          </a:xfrm>
          <a:prstGeom prst="leftRightArrow">
            <a:avLst>
              <a:gd name="adj1" fmla="val 50000"/>
              <a:gd name="adj2" fmla="val 33382"/>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253387" name="AutoShape 11"/>
          <p:cNvSpPr>
            <a:spLocks noChangeArrowheads="1"/>
          </p:cNvSpPr>
          <p:nvPr/>
        </p:nvSpPr>
        <p:spPr bwMode="auto">
          <a:xfrm rot="-2181995">
            <a:off x="5364163" y="3141663"/>
            <a:ext cx="720725" cy="431800"/>
          </a:xfrm>
          <a:prstGeom prst="leftRightArrow">
            <a:avLst>
              <a:gd name="adj1" fmla="val 50000"/>
              <a:gd name="adj2" fmla="val 33382"/>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253388" name="AutoShape 12"/>
          <p:cNvSpPr>
            <a:spLocks noChangeArrowheads="1"/>
          </p:cNvSpPr>
          <p:nvPr/>
        </p:nvSpPr>
        <p:spPr bwMode="auto">
          <a:xfrm rot="2031975">
            <a:off x="5364163" y="4437063"/>
            <a:ext cx="720725" cy="431800"/>
          </a:xfrm>
          <a:prstGeom prst="leftRightArrow">
            <a:avLst>
              <a:gd name="adj1" fmla="val 50000"/>
              <a:gd name="adj2" fmla="val 33382"/>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253389" name="AutoShape 13"/>
          <p:cNvSpPr>
            <a:spLocks noChangeArrowheads="1"/>
          </p:cNvSpPr>
          <p:nvPr/>
        </p:nvSpPr>
        <p:spPr bwMode="auto">
          <a:xfrm rot="2031975">
            <a:off x="2843213" y="3141663"/>
            <a:ext cx="720725" cy="431800"/>
          </a:xfrm>
          <a:prstGeom prst="leftRightArrow">
            <a:avLst>
              <a:gd name="adj1" fmla="val 50000"/>
              <a:gd name="adj2" fmla="val 33382"/>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253390" name="AutoShape 14"/>
          <p:cNvSpPr>
            <a:spLocks noChangeArrowheads="1"/>
          </p:cNvSpPr>
          <p:nvPr/>
        </p:nvSpPr>
        <p:spPr bwMode="auto">
          <a:xfrm rot="16200000">
            <a:off x="3995737" y="4941888"/>
            <a:ext cx="720725" cy="431800"/>
          </a:xfrm>
          <a:prstGeom prst="leftRightArrow">
            <a:avLst>
              <a:gd name="adj1" fmla="val 50000"/>
              <a:gd name="adj2" fmla="val 33382"/>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253391" name="AutoShape 15"/>
          <p:cNvSpPr>
            <a:spLocks noChangeArrowheads="1"/>
          </p:cNvSpPr>
          <p:nvPr/>
        </p:nvSpPr>
        <p:spPr bwMode="auto">
          <a:xfrm>
            <a:off x="4716463" y="5084763"/>
            <a:ext cx="1295400" cy="720725"/>
          </a:xfrm>
          <a:prstGeom prst="wedgeRoundRectCallout">
            <a:avLst>
              <a:gd name="adj1" fmla="val -43750"/>
              <a:gd name="adj2" fmla="val 70000"/>
              <a:gd name="adj3" fmla="val 16667"/>
            </a:avLst>
          </a:prstGeom>
          <a:solidFill>
            <a:srgbClr val="000099"/>
          </a:solidFill>
          <a:ln w="12700">
            <a:solidFill>
              <a:schemeClr val="tx1"/>
            </a:solidFill>
            <a:miter lim="800000"/>
            <a:headEnd/>
            <a:tailEnd/>
          </a:ln>
          <a:effectLst/>
        </p:spPr>
        <p:txBody>
          <a:bodyPr anchor="ctr">
            <a:prstTxWarp prst="textNoShape">
              <a:avLst/>
            </a:prstTxWarp>
          </a:bodyPr>
          <a:lstStyle/>
          <a:p>
            <a:pPr algn="ctr" eaLnBrk="1" hangingPunct="1"/>
            <a:r>
              <a:rPr lang="en-US" b="1">
                <a:solidFill>
                  <a:srgbClr val="FFFFCC"/>
                </a:solidFill>
                <a:latin typeface="Arial" charset="0"/>
              </a:rPr>
              <a:t>What if…</a:t>
            </a:r>
          </a:p>
        </p:txBody>
      </p:sp>
      <p:sp>
        <p:nvSpPr>
          <p:cNvPr id="1253392" name="AutoShape 16"/>
          <p:cNvSpPr>
            <a:spLocks noChangeArrowheads="1"/>
          </p:cNvSpPr>
          <p:nvPr/>
        </p:nvSpPr>
        <p:spPr bwMode="auto">
          <a:xfrm>
            <a:off x="7092950" y="3933825"/>
            <a:ext cx="1295400" cy="720725"/>
          </a:xfrm>
          <a:prstGeom prst="wedgeRoundRectCallout">
            <a:avLst>
              <a:gd name="adj1" fmla="val -43750"/>
              <a:gd name="adj2" fmla="val 70000"/>
              <a:gd name="adj3" fmla="val 16667"/>
            </a:avLst>
          </a:prstGeom>
          <a:solidFill>
            <a:srgbClr val="000099"/>
          </a:solidFill>
          <a:ln w="12700">
            <a:solidFill>
              <a:schemeClr val="tx1"/>
            </a:solidFill>
            <a:miter lim="800000"/>
            <a:headEnd/>
            <a:tailEnd/>
          </a:ln>
          <a:effectLst/>
        </p:spPr>
        <p:txBody>
          <a:bodyPr anchor="ctr">
            <a:prstTxWarp prst="textNoShape">
              <a:avLst/>
            </a:prstTxWarp>
          </a:bodyPr>
          <a:lstStyle/>
          <a:p>
            <a:pPr algn="ctr" eaLnBrk="1" hangingPunct="1"/>
            <a:r>
              <a:rPr lang="en-US" b="1">
                <a:solidFill>
                  <a:srgbClr val="FFFFCC"/>
                </a:solidFill>
                <a:latin typeface="Arial" charset="0"/>
              </a:rPr>
              <a:t>What if…</a:t>
            </a:r>
          </a:p>
        </p:txBody>
      </p:sp>
      <p:sp>
        <p:nvSpPr>
          <p:cNvPr id="1253393" name="AutoShape 17"/>
          <p:cNvSpPr>
            <a:spLocks noChangeArrowheads="1"/>
          </p:cNvSpPr>
          <p:nvPr/>
        </p:nvSpPr>
        <p:spPr bwMode="auto">
          <a:xfrm>
            <a:off x="7235825" y="1700213"/>
            <a:ext cx="1295400" cy="720725"/>
          </a:xfrm>
          <a:prstGeom prst="wedgeRoundRectCallout">
            <a:avLst>
              <a:gd name="adj1" fmla="val -43750"/>
              <a:gd name="adj2" fmla="val 70000"/>
              <a:gd name="adj3" fmla="val 16667"/>
            </a:avLst>
          </a:prstGeom>
          <a:solidFill>
            <a:srgbClr val="000099"/>
          </a:solidFill>
          <a:ln w="12700">
            <a:solidFill>
              <a:schemeClr val="tx1"/>
            </a:solidFill>
            <a:miter lim="800000"/>
            <a:headEnd/>
            <a:tailEnd/>
          </a:ln>
          <a:effectLst/>
        </p:spPr>
        <p:txBody>
          <a:bodyPr anchor="ctr">
            <a:prstTxWarp prst="textNoShape">
              <a:avLst/>
            </a:prstTxWarp>
          </a:bodyPr>
          <a:lstStyle/>
          <a:p>
            <a:pPr algn="ctr" eaLnBrk="1" hangingPunct="1"/>
            <a:r>
              <a:rPr lang="en-US" b="1">
                <a:solidFill>
                  <a:srgbClr val="FFFFCC"/>
                </a:solidFill>
                <a:latin typeface="Arial" charset="0"/>
              </a:rPr>
              <a:t>What if…</a:t>
            </a:r>
          </a:p>
        </p:txBody>
      </p:sp>
      <p:sp>
        <p:nvSpPr>
          <p:cNvPr id="1253394" name="AutoShape 18"/>
          <p:cNvSpPr>
            <a:spLocks noChangeArrowheads="1"/>
          </p:cNvSpPr>
          <p:nvPr/>
        </p:nvSpPr>
        <p:spPr bwMode="auto">
          <a:xfrm>
            <a:off x="2771775" y="2060575"/>
            <a:ext cx="1295400" cy="720725"/>
          </a:xfrm>
          <a:prstGeom prst="wedgeRoundRectCallout">
            <a:avLst>
              <a:gd name="adj1" fmla="val -43750"/>
              <a:gd name="adj2" fmla="val 70000"/>
              <a:gd name="adj3" fmla="val 16667"/>
            </a:avLst>
          </a:prstGeom>
          <a:solidFill>
            <a:srgbClr val="000099"/>
          </a:solidFill>
          <a:ln w="12700">
            <a:solidFill>
              <a:schemeClr val="tx1"/>
            </a:solidFill>
            <a:miter lim="800000"/>
            <a:headEnd/>
            <a:tailEnd/>
          </a:ln>
          <a:effectLst/>
        </p:spPr>
        <p:txBody>
          <a:bodyPr anchor="ctr">
            <a:prstTxWarp prst="textNoShape">
              <a:avLst/>
            </a:prstTxWarp>
          </a:bodyPr>
          <a:lstStyle/>
          <a:p>
            <a:pPr algn="ctr" eaLnBrk="1" hangingPunct="1"/>
            <a:r>
              <a:rPr lang="en-US" b="1">
                <a:solidFill>
                  <a:srgbClr val="FFFFCC"/>
                </a:solidFill>
                <a:latin typeface="Arial" charset="0"/>
              </a:rPr>
              <a:t>What if…</a:t>
            </a:r>
          </a:p>
        </p:txBody>
      </p:sp>
      <p:sp>
        <p:nvSpPr>
          <p:cNvPr id="1253395" name="AutoShape 19"/>
          <p:cNvSpPr>
            <a:spLocks noChangeArrowheads="1"/>
          </p:cNvSpPr>
          <p:nvPr/>
        </p:nvSpPr>
        <p:spPr bwMode="auto">
          <a:xfrm>
            <a:off x="468313" y="3500438"/>
            <a:ext cx="1295400" cy="720725"/>
          </a:xfrm>
          <a:prstGeom prst="wedgeRoundRectCallout">
            <a:avLst>
              <a:gd name="adj1" fmla="val 40194"/>
              <a:gd name="adj2" fmla="val 67403"/>
              <a:gd name="adj3" fmla="val 16667"/>
            </a:avLst>
          </a:prstGeom>
          <a:solidFill>
            <a:srgbClr val="000099"/>
          </a:solidFill>
          <a:ln w="12700">
            <a:solidFill>
              <a:schemeClr val="tx1"/>
            </a:solidFill>
            <a:miter lim="800000"/>
            <a:headEnd/>
            <a:tailEnd/>
          </a:ln>
          <a:effectLst/>
        </p:spPr>
        <p:txBody>
          <a:bodyPr anchor="ctr">
            <a:prstTxWarp prst="textNoShape">
              <a:avLst/>
            </a:prstTxWarp>
          </a:bodyPr>
          <a:lstStyle/>
          <a:p>
            <a:pPr algn="ctr" eaLnBrk="1" hangingPunct="1"/>
            <a:r>
              <a:rPr lang="en-US" b="1">
                <a:solidFill>
                  <a:srgbClr val="FFFFCC"/>
                </a:solidFill>
                <a:latin typeface="Arial" charset="0"/>
              </a:rPr>
              <a:t>What if…</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339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5339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25339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5339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253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391" grpId="0" animBg="1"/>
      <p:bldP spid="1253392" grpId="0" animBg="1"/>
      <p:bldP spid="1253393" grpId="0" animBg="1"/>
      <p:bldP spid="1253394" grpId="0" animBg="1"/>
      <p:bldP spid="1253395"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User scenarios</a:t>
            </a:r>
          </a:p>
          <a:p>
            <a:pPr lvl="1"/>
            <a:r>
              <a:rPr lang="en-US" dirty="0" smtClean="0"/>
              <a:t>What if I want to run a new track fit algorithm?</a:t>
            </a:r>
          </a:p>
          <a:p>
            <a:pPr lvl="1"/>
            <a:r>
              <a:rPr lang="en-US" dirty="0" smtClean="0"/>
              <a:t>What if I need to use the newest calibration?</a:t>
            </a:r>
          </a:p>
          <a:p>
            <a:r>
              <a:rPr lang="en-US" dirty="0" smtClean="0"/>
              <a:t>Deployment engineer</a:t>
            </a:r>
          </a:p>
          <a:p>
            <a:pPr lvl="1"/>
            <a:r>
              <a:rPr lang="en-US" dirty="0" smtClean="0"/>
              <a:t>What if we need to port the software to the Solaris platform?</a:t>
            </a:r>
          </a:p>
          <a:p>
            <a:pPr lvl="1"/>
            <a:r>
              <a:rPr lang="en-US" dirty="0" smtClean="0"/>
              <a:t>What if we embed the software in real-time systems  </a:t>
            </a:r>
          </a:p>
          <a:p>
            <a:r>
              <a:rPr lang="en-US" dirty="0" smtClean="0"/>
              <a:t>Manager</a:t>
            </a:r>
          </a:p>
          <a:p>
            <a:pPr lvl="1"/>
            <a:r>
              <a:rPr lang="en-US" dirty="0" smtClean="0"/>
              <a:t>What if we need to support some standard data formats</a:t>
            </a:r>
          </a:p>
          <a:p>
            <a:pPr lvl="1"/>
            <a:r>
              <a:rPr lang="en-US" dirty="0" smtClean="0"/>
              <a:t>What if we integrate a commercial GUI system </a:t>
            </a:r>
          </a:p>
          <a:p>
            <a:pPr lvl="1"/>
            <a:endParaRPr lang="en-US" dirty="0" smtClean="0"/>
          </a:p>
          <a:p>
            <a:endParaRPr lang="en-US" dirty="0"/>
          </a:p>
        </p:txBody>
      </p:sp>
      <p:sp>
        <p:nvSpPr>
          <p:cNvPr id="6" name="Title 5"/>
          <p:cNvSpPr>
            <a:spLocks noGrp="1"/>
          </p:cNvSpPr>
          <p:nvPr>
            <p:ph type="title"/>
          </p:nvPr>
        </p:nvSpPr>
        <p:spPr/>
        <p:txBody>
          <a:bodyPr/>
          <a:lstStyle/>
          <a:p>
            <a:r>
              <a:rPr lang="en-US" dirty="0" smtClean="0"/>
              <a:t>Scenarios evaluation examples</a:t>
            </a:r>
            <a:endParaRPr lang="en-US" dirty="0"/>
          </a:p>
        </p:txBody>
      </p:sp>
      <p:sp>
        <p:nvSpPr>
          <p:cNvPr id="4" name="Date Placeholder 3"/>
          <p:cNvSpPr>
            <a:spLocks noGrp="1"/>
          </p:cNvSpPr>
          <p:nvPr>
            <p:ph type="dt" sz="half" idx="10"/>
          </p:nvPr>
        </p:nvSpPr>
        <p:spPr/>
        <p:txBody>
          <a:bodyPr/>
          <a:lstStyle/>
          <a:p>
            <a:pPr>
              <a:defRPr/>
            </a:pPr>
            <a:fld id="{5BBFA05F-7D22-7C40-86B2-9C8FC4C19E23}"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25</a:t>
            </a:fld>
            <a:endParaRPr lang="en-US"/>
          </a:p>
        </p:txBody>
      </p:sp>
      <p:sp>
        <p:nvSpPr>
          <p:cNvPr id="8" name="Footer Placeholder 7"/>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Sources of architecture</a:t>
            </a:r>
          </a:p>
        </p:txBody>
      </p:sp>
      <p:grpSp>
        <p:nvGrpSpPr>
          <p:cNvPr id="2" name="Group 4"/>
          <p:cNvGrpSpPr>
            <a:grpSpLocks/>
          </p:cNvGrpSpPr>
          <p:nvPr/>
        </p:nvGrpSpPr>
        <p:grpSpPr bwMode="auto">
          <a:xfrm>
            <a:off x="381000" y="1979613"/>
            <a:ext cx="3624263" cy="3367087"/>
            <a:chOff x="240" y="1247"/>
            <a:chExt cx="2283" cy="2121"/>
          </a:xfrm>
        </p:grpSpPr>
        <p:sp>
          <p:nvSpPr>
            <p:cNvPr id="157709" name="Oval 5"/>
            <p:cNvSpPr>
              <a:spLocks noChangeArrowheads="1"/>
            </p:cNvSpPr>
            <p:nvPr/>
          </p:nvSpPr>
          <p:spPr bwMode="auto">
            <a:xfrm>
              <a:off x="1058" y="2455"/>
              <a:ext cx="605" cy="607"/>
            </a:xfrm>
            <a:prstGeom prst="ellipse">
              <a:avLst/>
            </a:prstGeom>
            <a:solidFill>
              <a:srgbClr val="DDDDDD"/>
            </a:solidFill>
            <a:ln w="25400">
              <a:solidFill>
                <a:srgbClr val="DDDDDD"/>
              </a:solidFill>
              <a:round/>
              <a:headEnd/>
              <a:tailEnd/>
            </a:ln>
          </p:spPr>
          <p:txBody>
            <a:bodyPr wrap="none" anchor="ctr">
              <a:prstTxWarp prst="textNoShape">
                <a:avLst/>
              </a:prstTxWarp>
            </a:bodyPr>
            <a:lstStyle/>
            <a:p>
              <a:endParaRPr lang="en-US"/>
            </a:p>
          </p:txBody>
        </p:sp>
        <p:sp>
          <p:nvSpPr>
            <p:cNvPr id="157710" name="Line 6"/>
            <p:cNvSpPr>
              <a:spLocks noChangeShapeType="1"/>
            </p:cNvSpPr>
            <p:nvPr/>
          </p:nvSpPr>
          <p:spPr bwMode="auto">
            <a:xfrm>
              <a:off x="432" y="1680"/>
              <a:ext cx="582" cy="704"/>
            </a:xfrm>
            <a:prstGeom prst="line">
              <a:avLst/>
            </a:prstGeom>
            <a:noFill/>
            <a:ln w="254000">
              <a:solidFill>
                <a:srgbClr val="FF0000"/>
              </a:solidFill>
              <a:round/>
              <a:headEnd/>
              <a:tailEnd type="stealth" w="med" len="med"/>
            </a:ln>
          </p:spPr>
          <p:txBody>
            <a:bodyPr wrap="none" anchor="ctr">
              <a:prstTxWarp prst="textNoShape">
                <a:avLst/>
              </a:prstTxWarp>
            </a:bodyPr>
            <a:lstStyle/>
            <a:p>
              <a:endParaRPr lang="en-US"/>
            </a:p>
          </p:txBody>
        </p:sp>
        <p:sp>
          <p:nvSpPr>
            <p:cNvPr id="157711" name="Line 7"/>
            <p:cNvSpPr>
              <a:spLocks noChangeShapeType="1"/>
            </p:cNvSpPr>
            <p:nvPr/>
          </p:nvSpPr>
          <p:spPr bwMode="auto">
            <a:xfrm flipH="1">
              <a:off x="1608" y="1918"/>
              <a:ext cx="564" cy="512"/>
            </a:xfrm>
            <a:prstGeom prst="line">
              <a:avLst/>
            </a:prstGeom>
            <a:noFill/>
            <a:ln w="38100">
              <a:solidFill>
                <a:srgbClr val="33CC33"/>
              </a:solidFill>
              <a:round/>
              <a:headEnd/>
              <a:tailEnd type="stealth" w="med" len="med"/>
            </a:ln>
          </p:spPr>
          <p:txBody>
            <a:bodyPr wrap="none" anchor="ctr">
              <a:prstTxWarp prst="textNoShape">
                <a:avLst/>
              </a:prstTxWarp>
            </a:bodyPr>
            <a:lstStyle/>
            <a:p>
              <a:endParaRPr lang="en-US"/>
            </a:p>
          </p:txBody>
        </p:sp>
        <p:sp>
          <p:nvSpPr>
            <p:cNvPr id="157712" name="Line 8"/>
            <p:cNvSpPr>
              <a:spLocks noChangeShapeType="1"/>
            </p:cNvSpPr>
            <p:nvPr/>
          </p:nvSpPr>
          <p:spPr bwMode="auto">
            <a:xfrm>
              <a:off x="1376" y="1536"/>
              <a:ext cx="1" cy="864"/>
            </a:xfrm>
            <a:prstGeom prst="line">
              <a:avLst/>
            </a:prstGeom>
            <a:noFill/>
            <a:ln w="152400">
              <a:solidFill>
                <a:srgbClr val="FFFF66"/>
              </a:solidFill>
              <a:round/>
              <a:headEnd/>
              <a:tailEnd type="stealth" w="med" len="med"/>
            </a:ln>
          </p:spPr>
          <p:txBody>
            <a:bodyPr wrap="none" anchor="ctr">
              <a:prstTxWarp prst="textNoShape">
                <a:avLst/>
              </a:prstTxWarp>
            </a:bodyPr>
            <a:lstStyle/>
            <a:p>
              <a:endParaRPr lang="en-US"/>
            </a:p>
          </p:txBody>
        </p:sp>
        <p:sp>
          <p:nvSpPr>
            <p:cNvPr id="157713" name="Rectangle 9" descr="50%"/>
            <p:cNvSpPr>
              <a:spLocks noChangeArrowheads="1"/>
            </p:cNvSpPr>
            <p:nvPr/>
          </p:nvSpPr>
          <p:spPr bwMode="auto">
            <a:xfrm>
              <a:off x="240" y="1344"/>
              <a:ext cx="490"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dirty="0"/>
                <a:t>Theft</a:t>
              </a:r>
            </a:p>
          </p:txBody>
        </p:sp>
        <p:sp>
          <p:nvSpPr>
            <p:cNvPr id="157714" name="Rectangle 10" descr="50%"/>
            <p:cNvSpPr>
              <a:spLocks noChangeArrowheads="1"/>
            </p:cNvSpPr>
            <p:nvPr/>
          </p:nvSpPr>
          <p:spPr bwMode="auto">
            <a:xfrm>
              <a:off x="1065" y="1247"/>
              <a:ext cx="661"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a:t>Method</a:t>
              </a:r>
            </a:p>
          </p:txBody>
        </p:sp>
        <p:sp>
          <p:nvSpPr>
            <p:cNvPr id="157715" name="Rectangle 11" descr="50%"/>
            <p:cNvSpPr>
              <a:spLocks noChangeArrowheads="1"/>
            </p:cNvSpPr>
            <p:nvPr/>
          </p:nvSpPr>
          <p:spPr bwMode="auto">
            <a:xfrm>
              <a:off x="1835" y="1626"/>
              <a:ext cx="688"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a:t>Intuition</a:t>
              </a:r>
            </a:p>
          </p:txBody>
        </p:sp>
        <p:sp>
          <p:nvSpPr>
            <p:cNvPr id="157716" name="Rectangle 12" descr="50%"/>
            <p:cNvSpPr>
              <a:spLocks noChangeArrowheads="1"/>
            </p:cNvSpPr>
            <p:nvPr/>
          </p:nvSpPr>
          <p:spPr bwMode="auto">
            <a:xfrm>
              <a:off x="656" y="3114"/>
              <a:ext cx="1325"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a:t>Classical system</a:t>
              </a:r>
            </a:p>
          </p:txBody>
        </p:sp>
      </p:grpSp>
      <p:grpSp>
        <p:nvGrpSpPr>
          <p:cNvPr id="3" name="Group 13"/>
          <p:cNvGrpSpPr>
            <a:grpSpLocks/>
          </p:cNvGrpSpPr>
          <p:nvPr/>
        </p:nvGrpSpPr>
        <p:grpSpPr bwMode="auto">
          <a:xfrm>
            <a:off x="4811713" y="1978025"/>
            <a:ext cx="3624262" cy="3368675"/>
            <a:chOff x="3031" y="1240"/>
            <a:chExt cx="2283" cy="2122"/>
          </a:xfrm>
        </p:grpSpPr>
        <p:sp>
          <p:nvSpPr>
            <p:cNvPr id="157701" name="Oval 14"/>
            <p:cNvSpPr>
              <a:spLocks noChangeArrowheads="1"/>
            </p:cNvSpPr>
            <p:nvPr/>
          </p:nvSpPr>
          <p:spPr bwMode="auto">
            <a:xfrm>
              <a:off x="3836" y="2450"/>
              <a:ext cx="606" cy="606"/>
            </a:xfrm>
            <a:prstGeom prst="ellipse">
              <a:avLst/>
            </a:prstGeom>
            <a:solidFill>
              <a:srgbClr val="DDDDDD"/>
            </a:solidFill>
            <a:ln w="25400">
              <a:solidFill>
                <a:srgbClr val="DDDDDD"/>
              </a:solidFill>
              <a:round/>
              <a:headEnd/>
              <a:tailEnd/>
            </a:ln>
          </p:spPr>
          <p:txBody>
            <a:bodyPr wrap="none" anchor="ctr">
              <a:prstTxWarp prst="textNoShape">
                <a:avLst/>
              </a:prstTxWarp>
            </a:bodyPr>
            <a:lstStyle/>
            <a:p>
              <a:endParaRPr lang="en-US"/>
            </a:p>
          </p:txBody>
        </p:sp>
        <p:sp>
          <p:nvSpPr>
            <p:cNvPr id="157702" name="Rectangle 15" descr="50%"/>
            <p:cNvSpPr>
              <a:spLocks noChangeArrowheads="1"/>
            </p:cNvSpPr>
            <p:nvPr/>
          </p:nvSpPr>
          <p:spPr bwMode="auto">
            <a:xfrm>
              <a:off x="3177" y="3108"/>
              <a:ext cx="1828"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a:t>Unprecedented  system</a:t>
              </a:r>
            </a:p>
          </p:txBody>
        </p:sp>
        <p:sp>
          <p:nvSpPr>
            <p:cNvPr id="157703" name="Line 16"/>
            <p:cNvSpPr>
              <a:spLocks noChangeShapeType="1"/>
            </p:cNvSpPr>
            <p:nvPr/>
          </p:nvSpPr>
          <p:spPr bwMode="auto">
            <a:xfrm>
              <a:off x="3319" y="1817"/>
              <a:ext cx="582" cy="704"/>
            </a:xfrm>
            <a:prstGeom prst="line">
              <a:avLst/>
            </a:prstGeom>
            <a:noFill/>
            <a:ln w="127000">
              <a:solidFill>
                <a:srgbClr val="FF0000"/>
              </a:solidFill>
              <a:round/>
              <a:headEnd/>
              <a:tailEnd type="stealth" w="med" len="med"/>
            </a:ln>
          </p:spPr>
          <p:txBody>
            <a:bodyPr wrap="none" anchor="ctr">
              <a:prstTxWarp prst="textNoShape">
                <a:avLst/>
              </a:prstTxWarp>
            </a:bodyPr>
            <a:lstStyle/>
            <a:p>
              <a:endParaRPr lang="en-US"/>
            </a:p>
          </p:txBody>
        </p:sp>
        <p:sp>
          <p:nvSpPr>
            <p:cNvPr id="157704" name="Line 17"/>
            <p:cNvSpPr>
              <a:spLocks noChangeShapeType="1"/>
            </p:cNvSpPr>
            <p:nvPr/>
          </p:nvSpPr>
          <p:spPr bwMode="auto">
            <a:xfrm flipH="1">
              <a:off x="4399" y="1911"/>
              <a:ext cx="564" cy="512"/>
            </a:xfrm>
            <a:prstGeom prst="line">
              <a:avLst/>
            </a:prstGeom>
            <a:noFill/>
            <a:ln w="190500">
              <a:solidFill>
                <a:srgbClr val="33CC33"/>
              </a:solidFill>
              <a:round/>
              <a:headEnd/>
              <a:tailEnd type="stealth" w="med" len="med"/>
            </a:ln>
          </p:spPr>
          <p:txBody>
            <a:bodyPr wrap="none" anchor="ctr">
              <a:prstTxWarp prst="textNoShape">
                <a:avLst/>
              </a:prstTxWarp>
            </a:bodyPr>
            <a:lstStyle/>
            <a:p>
              <a:endParaRPr lang="en-US"/>
            </a:p>
          </p:txBody>
        </p:sp>
        <p:sp>
          <p:nvSpPr>
            <p:cNvPr id="157705" name="Line 18"/>
            <p:cNvSpPr>
              <a:spLocks noChangeShapeType="1"/>
            </p:cNvSpPr>
            <p:nvPr/>
          </p:nvSpPr>
          <p:spPr bwMode="auto">
            <a:xfrm flipH="1">
              <a:off x="4168" y="1507"/>
              <a:ext cx="0" cy="886"/>
            </a:xfrm>
            <a:prstGeom prst="line">
              <a:avLst/>
            </a:prstGeom>
            <a:noFill/>
            <a:ln w="152400">
              <a:solidFill>
                <a:srgbClr val="FFFF66"/>
              </a:solidFill>
              <a:round/>
              <a:headEnd/>
              <a:tailEnd type="stealth" w="med" len="med"/>
            </a:ln>
          </p:spPr>
          <p:txBody>
            <a:bodyPr wrap="none" anchor="ctr">
              <a:prstTxWarp prst="textNoShape">
                <a:avLst/>
              </a:prstTxWarp>
            </a:bodyPr>
            <a:lstStyle/>
            <a:p>
              <a:endParaRPr lang="en-US"/>
            </a:p>
          </p:txBody>
        </p:sp>
        <p:sp>
          <p:nvSpPr>
            <p:cNvPr id="157706" name="Rectangle 19" descr="50%"/>
            <p:cNvSpPr>
              <a:spLocks noChangeArrowheads="1"/>
            </p:cNvSpPr>
            <p:nvPr/>
          </p:nvSpPr>
          <p:spPr bwMode="auto">
            <a:xfrm>
              <a:off x="3031" y="1577"/>
              <a:ext cx="490"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a:t>Theft</a:t>
              </a:r>
            </a:p>
          </p:txBody>
        </p:sp>
        <p:sp>
          <p:nvSpPr>
            <p:cNvPr id="157707" name="Rectangle 20" descr="50%"/>
            <p:cNvSpPr>
              <a:spLocks noChangeArrowheads="1"/>
            </p:cNvSpPr>
            <p:nvPr/>
          </p:nvSpPr>
          <p:spPr bwMode="auto">
            <a:xfrm>
              <a:off x="3856" y="1240"/>
              <a:ext cx="661"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a:t>Method</a:t>
              </a:r>
            </a:p>
          </p:txBody>
        </p:sp>
        <p:sp>
          <p:nvSpPr>
            <p:cNvPr id="157708" name="Rectangle 21" descr="50%"/>
            <p:cNvSpPr>
              <a:spLocks noChangeArrowheads="1"/>
            </p:cNvSpPr>
            <p:nvPr/>
          </p:nvSpPr>
          <p:spPr bwMode="auto">
            <a:xfrm>
              <a:off x="4626" y="1619"/>
              <a:ext cx="688" cy="254"/>
            </a:xfrm>
            <a:prstGeom prst="rect">
              <a:avLst/>
            </a:prstGeom>
            <a:noFill/>
            <a:ln w="12700">
              <a:noFill/>
              <a:miter lim="800000"/>
              <a:headEnd/>
              <a:tailEnd/>
            </a:ln>
          </p:spPr>
          <p:txBody>
            <a:bodyPr wrap="none" lIns="96017" tIns="47166" rIns="96017" bIns="47166">
              <a:prstTxWarp prst="textNoShape">
                <a:avLst/>
              </a:prstTxWarp>
              <a:spAutoFit/>
            </a:bodyPr>
            <a:lstStyle/>
            <a:p>
              <a:pPr defTabSz="969963"/>
              <a:r>
                <a:rPr lang="en-US" sz="2000"/>
                <a:t>Intuition</a:t>
              </a:r>
            </a:p>
          </p:txBody>
        </p:sp>
      </p:grpSp>
      <p:sp>
        <p:nvSpPr>
          <p:cNvPr id="21" name="Date Placeholder 20"/>
          <p:cNvSpPr>
            <a:spLocks noGrp="1"/>
          </p:cNvSpPr>
          <p:nvPr>
            <p:ph type="dt" sz="half" idx="10"/>
          </p:nvPr>
        </p:nvSpPr>
        <p:spPr/>
        <p:txBody>
          <a:bodyPr/>
          <a:lstStyle/>
          <a:p>
            <a:pPr>
              <a:defRPr/>
            </a:pPr>
            <a:fld id="{114921A6-6DD2-8848-BA07-E844949728FA}" type="datetime1">
              <a:rPr lang="en-US" smtClean="0"/>
              <a:t>10/12/09</a:t>
            </a:fld>
            <a:endParaRPr lang="en-US"/>
          </a:p>
        </p:txBody>
      </p:sp>
      <p:sp>
        <p:nvSpPr>
          <p:cNvPr id="22" name="Slide Number Placeholder 21"/>
          <p:cNvSpPr>
            <a:spLocks noGrp="1"/>
          </p:cNvSpPr>
          <p:nvPr>
            <p:ph type="sldNum" sz="quarter" idx="12"/>
          </p:nvPr>
        </p:nvSpPr>
        <p:spPr/>
        <p:txBody>
          <a:bodyPr/>
          <a:lstStyle/>
          <a:p>
            <a:pPr>
              <a:defRPr/>
            </a:pPr>
            <a:fld id="{CBADFA9F-6E96-564C-986E-C458ED177155}" type="slidenum">
              <a:rPr lang="en-US" smtClean="0"/>
              <a:pPr>
                <a:defRPr/>
              </a:pPr>
              <a:t>26</a:t>
            </a:fld>
            <a:endParaRPr lang="en-US"/>
          </a:p>
        </p:txBody>
      </p:sp>
      <p:sp>
        <p:nvSpPr>
          <p:cNvPr id="23" name="Footer Placeholder 22"/>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Architectural style</a:t>
            </a:r>
          </a:p>
        </p:txBody>
      </p:sp>
      <p:sp>
        <p:nvSpPr>
          <p:cNvPr id="51203" name="Rectangle 3"/>
          <p:cNvSpPr>
            <a:spLocks noGrp="1" noChangeArrowheads="1"/>
          </p:cNvSpPr>
          <p:nvPr>
            <p:ph type="body" idx="1"/>
          </p:nvPr>
        </p:nvSpPr>
        <p:spPr/>
        <p:txBody>
          <a:bodyPr/>
          <a:lstStyle/>
          <a:p>
            <a:r>
              <a:rPr lang="en-US"/>
              <a:t>An architecture style defines a family of systems in terms of a pattern of structural organization.</a:t>
            </a:r>
          </a:p>
          <a:p>
            <a:r>
              <a:rPr lang="en-US"/>
              <a:t>An architectural style defines</a:t>
            </a:r>
          </a:p>
          <a:p>
            <a:pPr lvl="1"/>
            <a:r>
              <a:rPr lang="en-US"/>
              <a:t>a vocabulary of components and connector types</a:t>
            </a:r>
          </a:p>
          <a:p>
            <a:pPr lvl="1"/>
            <a:r>
              <a:rPr lang="en-US"/>
              <a:t>a set of constraints on how they can be combined</a:t>
            </a:r>
          </a:p>
          <a:p>
            <a:pPr lvl="1"/>
            <a:r>
              <a:rPr lang="en-US"/>
              <a:t>one or more semantic models that specify how a system’s overall properties can be determined from the properties of its parts</a:t>
            </a:r>
          </a:p>
        </p:txBody>
      </p:sp>
      <p:sp>
        <p:nvSpPr>
          <p:cNvPr id="51204" name="Rectangle 5" descr="50%"/>
          <p:cNvSpPr>
            <a:spLocks noChangeArrowheads="1"/>
          </p:cNvSpPr>
          <p:nvPr/>
        </p:nvSpPr>
        <p:spPr bwMode="auto">
          <a:xfrm>
            <a:off x="7942263" y="0"/>
            <a:ext cx="1201737" cy="241300"/>
          </a:xfrm>
          <a:prstGeom prst="rect">
            <a:avLst/>
          </a:prstGeom>
          <a:noFill/>
          <a:ln w="25400">
            <a:noFill/>
            <a:miter lim="800000"/>
            <a:headEnd/>
            <a:tailEnd/>
          </a:ln>
        </p:spPr>
        <p:txBody>
          <a:bodyPr wrap="none" lIns="90488" tIns="44450" rIns="90488" bIns="44450">
            <a:prstTxWarp prst="textNoShape">
              <a:avLst/>
            </a:prstTxWarp>
            <a:spAutoFit/>
          </a:bodyPr>
          <a:lstStyle/>
          <a:p>
            <a:pPr algn="r"/>
            <a:r>
              <a:rPr lang="en-US" sz="1000">
                <a:solidFill>
                  <a:srgbClr val="33CC33"/>
                </a:solidFill>
              </a:rPr>
              <a:t>Mary Shaw, CMU</a:t>
            </a:r>
          </a:p>
        </p:txBody>
      </p:sp>
      <p:sp>
        <p:nvSpPr>
          <p:cNvPr id="5" name="Date Placeholder 4"/>
          <p:cNvSpPr>
            <a:spLocks noGrp="1"/>
          </p:cNvSpPr>
          <p:nvPr>
            <p:ph type="dt" sz="half" idx="10"/>
          </p:nvPr>
        </p:nvSpPr>
        <p:spPr/>
        <p:txBody>
          <a:bodyPr/>
          <a:lstStyle/>
          <a:p>
            <a:pPr>
              <a:defRPr/>
            </a:pPr>
            <a:fld id="{7D1AB97F-9773-8A4F-8FAF-E9E75BDC82FC}"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27</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CFF057FD-C8DF-F845-A2F7-85F28109573C}" type="datetime1">
              <a:rPr lang="en-US" smtClean="0"/>
              <a:t>10/12/09</a:t>
            </a:fld>
            <a:endParaRPr lang="en-US"/>
          </a:p>
        </p:txBody>
      </p:sp>
      <p:sp>
        <p:nvSpPr>
          <p:cNvPr id="6" name="Footer Placeholder 4"/>
          <p:cNvSpPr>
            <a:spLocks noGrp="1"/>
          </p:cNvSpPr>
          <p:nvPr>
            <p:ph type="ftr" sz="quarter" idx="11"/>
          </p:nvPr>
        </p:nvSpPr>
        <p:spPr/>
        <p:txBody>
          <a:bodyPr/>
          <a:lstStyle/>
          <a:p>
            <a:r>
              <a:rPr lang="en-US" smtClean="0"/>
              <a:t>P. Mato/CERN</a:t>
            </a:r>
            <a:endParaRPr lang="en-US"/>
          </a:p>
        </p:txBody>
      </p:sp>
      <p:sp>
        <p:nvSpPr>
          <p:cNvPr id="7" name="Slide Number Placeholder 5"/>
          <p:cNvSpPr>
            <a:spLocks noGrp="1"/>
          </p:cNvSpPr>
          <p:nvPr>
            <p:ph type="sldNum" sz="quarter" idx="12"/>
          </p:nvPr>
        </p:nvSpPr>
        <p:spPr/>
        <p:txBody>
          <a:bodyPr/>
          <a:lstStyle/>
          <a:p>
            <a:fld id="{24B761CC-093B-7E43-B967-B2D9B5BB33EF}" type="slidenum">
              <a:rPr lang="en-US"/>
              <a:pPr/>
              <a:t>28</a:t>
            </a:fld>
            <a:endParaRPr lang="en-US"/>
          </a:p>
        </p:txBody>
      </p:sp>
      <p:sp>
        <p:nvSpPr>
          <p:cNvPr id="403458" name="Rectangle 2"/>
          <p:cNvSpPr>
            <a:spLocks noGrp="1" noChangeArrowheads="1"/>
          </p:cNvSpPr>
          <p:nvPr>
            <p:ph type="title"/>
          </p:nvPr>
        </p:nvSpPr>
        <p:spPr/>
        <p:txBody>
          <a:bodyPr/>
          <a:lstStyle/>
          <a:p>
            <a:r>
              <a:rPr lang="en-US"/>
              <a:t>Architectural styles</a:t>
            </a:r>
          </a:p>
        </p:txBody>
      </p:sp>
      <p:sp>
        <p:nvSpPr>
          <p:cNvPr id="403459" name="Rectangle 3"/>
          <p:cNvSpPr>
            <a:spLocks noGrp="1" noChangeArrowheads="1"/>
          </p:cNvSpPr>
          <p:nvPr>
            <p:ph type="body" idx="1"/>
          </p:nvPr>
        </p:nvSpPr>
        <p:spPr>
          <a:xfrm>
            <a:off x="457200" y="1481138"/>
            <a:ext cx="8229600" cy="4525962"/>
          </a:xfrm>
        </p:spPr>
        <p:txBody>
          <a:bodyPr/>
          <a:lstStyle/>
          <a:p>
            <a:r>
              <a:rPr lang="en-US" dirty="0"/>
              <a:t>General categorization of systems [1</a:t>
            </a:r>
            <a:r>
              <a:rPr lang="en-US" dirty="0" smtClean="0"/>
              <a:t>]</a:t>
            </a:r>
            <a:br>
              <a:rPr lang="en-US" dirty="0" smtClean="0"/>
            </a:br>
            <a:endParaRPr lang="en-US" dirty="0" smtClean="0"/>
          </a:p>
          <a:p>
            <a:pPr marL="533400" lvl="1" indent="0">
              <a:buFontTx/>
              <a:buNone/>
            </a:pPr>
            <a:r>
              <a:rPr lang="en-US" b="1" dirty="0"/>
              <a:t>user-centric</a:t>
            </a:r>
            <a:r>
              <a:rPr lang="en-US" dirty="0"/>
              <a:t>		focus on the </a:t>
            </a:r>
            <a:r>
              <a:rPr lang="en-US" b="1" dirty="0"/>
              <a:t>direct visualization</a:t>
            </a:r>
            <a:br>
              <a:rPr lang="en-US" b="1" dirty="0"/>
            </a:br>
            <a:r>
              <a:rPr lang="en-US" b="1" dirty="0"/>
              <a:t>				and manipulation</a:t>
            </a:r>
            <a:r>
              <a:rPr lang="en-US" dirty="0"/>
              <a:t> of the objects </a:t>
            </a:r>
            <a:br>
              <a:rPr lang="en-US" dirty="0"/>
            </a:br>
            <a:r>
              <a:rPr lang="en-US" dirty="0"/>
              <a:t>				that define a certain domain</a:t>
            </a:r>
          </a:p>
          <a:p>
            <a:pPr marL="533400" lvl="1" indent="0">
              <a:buFontTx/>
              <a:buNone/>
            </a:pPr>
            <a:r>
              <a:rPr lang="en-US" b="1" dirty="0"/>
              <a:t>data-centric</a:t>
            </a:r>
            <a:r>
              <a:rPr lang="en-US" dirty="0"/>
              <a:t>		focus upon preserving the</a:t>
            </a:r>
            <a:r>
              <a:rPr lang="en-US" dirty="0" smtClean="0"/>
              <a:t> </a:t>
            </a:r>
            <a:br>
              <a:rPr lang="en-US" dirty="0" smtClean="0"/>
            </a:br>
            <a:r>
              <a:rPr lang="en-US" dirty="0" smtClean="0"/>
              <a:t>				</a:t>
            </a:r>
            <a:r>
              <a:rPr lang="en-US" b="1" dirty="0" smtClean="0"/>
              <a:t>integrity of </a:t>
            </a:r>
            <a:r>
              <a:rPr lang="en-US" b="1" dirty="0"/>
              <a:t>the persistent</a:t>
            </a:r>
            <a:r>
              <a:rPr lang="en-US" b="1" dirty="0" smtClean="0"/>
              <a:t> </a:t>
            </a:r>
            <a:br>
              <a:rPr lang="en-US" b="1" dirty="0" smtClean="0"/>
            </a:br>
            <a:r>
              <a:rPr lang="en-US" b="1" dirty="0" smtClean="0"/>
              <a:t>				objects</a:t>
            </a:r>
            <a:r>
              <a:rPr lang="en-US" dirty="0" smtClean="0"/>
              <a:t> </a:t>
            </a:r>
            <a:r>
              <a:rPr lang="en-US" dirty="0"/>
              <a:t>in </a:t>
            </a:r>
            <a:r>
              <a:rPr lang="en-US" dirty="0" smtClean="0"/>
              <a:t>a system</a:t>
            </a:r>
            <a:endParaRPr lang="en-US" dirty="0"/>
          </a:p>
          <a:p>
            <a:pPr marL="533400" lvl="1" indent="0">
              <a:buFontTx/>
              <a:buNone/>
            </a:pPr>
            <a:r>
              <a:rPr lang="en-US" b="1" dirty="0"/>
              <a:t>computation-centric</a:t>
            </a:r>
            <a:r>
              <a:rPr lang="en-US" dirty="0"/>
              <a:t>	focus is on the </a:t>
            </a:r>
            <a:r>
              <a:rPr lang="en-US" b="1" dirty="0" smtClean="0"/>
              <a:t>transformation</a:t>
            </a:r>
            <a:br>
              <a:rPr lang="en-US" b="1" dirty="0" smtClean="0"/>
            </a:br>
            <a:r>
              <a:rPr lang="en-US" b="1" dirty="0" smtClean="0"/>
              <a:t>				of objects</a:t>
            </a:r>
            <a:r>
              <a:rPr lang="en-US" dirty="0" smtClean="0"/>
              <a:t> </a:t>
            </a:r>
            <a:r>
              <a:rPr lang="en-US" dirty="0"/>
              <a:t>that are </a:t>
            </a:r>
            <a:r>
              <a:rPr lang="en-US" dirty="0" smtClean="0"/>
              <a:t>interesting</a:t>
            </a:r>
            <a:br>
              <a:rPr lang="en-US" dirty="0" smtClean="0"/>
            </a:br>
            <a:r>
              <a:rPr lang="en-US" dirty="0" smtClean="0"/>
              <a:t>				to the system</a:t>
            </a:r>
            <a:endParaRPr lang="en-US" dirty="0"/>
          </a:p>
        </p:txBody>
      </p:sp>
      <p:sp>
        <p:nvSpPr>
          <p:cNvPr id="403460" name="Text Box 4"/>
          <p:cNvSpPr txBox="1">
            <a:spLocks noChangeArrowheads="1"/>
          </p:cNvSpPr>
          <p:nvPr/>
        </p:nvSpPr>
        <p:spPr bwMode="auto">
          <a:xfrm>
            <a:off x="5029200" y="5638800"/>
            <a:ext cx="3921121" cy="277641"/>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r>
              <a:rPr lang="en-US" sz="1200" dirty="0"/>
              <a:t>[1] G. </a:t>
            </a:r>
            <a:r>
              <a:rPr lang="en-US" sz="1200" dirty="0" err="1"/>
              <a:t>Booch</a:t>
            </a:r>
            <a:r>
              <a:rPr lang="en-US" sz="1200" dirty="0"/>
              <a:t>, “Object Solutions”, Addison-Wesley 1996</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fld id="{A3E468B3-3487-F14E-834C-E55B9E997D2A}" type="datetime1">
              <a:rPr lang="en-US" smtClean="0"/>
              <a:t>10/12/09</a:t>
            </a:fld>
            <a:endParaRPr lang="en-US"/>
          </a:p>
        </p:txBody>
      </p:sp>
      <p:sp>
        <p:nvSpPr>
          <p:cNvPr id="17" name="Footer Placeholder 4"/>
          <p:cNvSpPr>
            <a:spLocks noGrp="1"/>
          </p:cNvSpPr>
          <p:nvPr>
            <p:ph type="ftr" sz="quarter" idx="11"/>
          </p:nvPr>
        </p:nvSpPr>
        <p:spPr/>
        <p:txBody>
          <a:bodyPr/>
          <a:lstStyle/>
          <a:p>
            <a:r>
              <a:rPr lang="en-US" smtClean="0"/>
              <a:t>P. Mato/CERN</a:t>
            </a:r>
            <a:endParaRPr lang="en-US"/>
          </a:p>
        </p:txBody>
      </p:sp>
      <p:sp>
        <p:nvSpPr>
          <p:cNvPr id="18" name="Slide Number Placeholder 5"/>
          <p:cNvSpPr>
            <a:spLocks noGrp="1"/>
          </p:cNvSpPr>
          <p:nvPr>
            <p:ph type="sldNum" sz="quarter" idx="12"/>
          </p:nvPr>
        </p:nvSpPr>
        <p:spPr/>
        <p:txBody>
          <a:bodyPr/>
          <a:lstStyle/>
          <a:p>
            <a:fld id="{10121CF7-2BE6-EC41-9E99-4A1F90C25353}" type="slidenum">
              <a:rPr lang="en-US"/>
              <a:pPr/>
              <a:t>29</a:t>
            </a:fld>
            <a:endParaRPr lang="en-US"/>
          </a:p>
        </p:txBody>
      </p:sp>
      <p:sp>
        <p:nvSpPr>
          <p:cNvPr id="402434" name="Rectangle 2"/>
          <p:cNvSpPr>
            <a:spLocks noGrp="1" noChangeArrowheads="1"/>
          </p:cNvSpPr>
          <p:nvPr>
            <p:ph type="title"/>
          </p:nvPr>
        </p:nvSpPr>
        <p:spPr/>
        <p:txBody>
          <a:bodyPr>
            <a:normAutofit fontScale="90000"/>
          </a:bodyPr>
          <a:lstStyle/>
          <a:p>
            <a:r>
              <a:rPr lang="en-US"/>
              <a:t>Different style in different domains</a:t>
            </a:r>
          </a:p>
        </p:txBody>
      </p:sp>
      <p:sp>
        <p:nvSpPr>
          <p:cNvPr id="402436" name="Rectangle 4"/>
          <p:cNvSpPr>
            <a:spLocks noChangeArrowheads="1"/>
          </p:cNvSpPr>
          <p:nvPr/>
        </p:nvSpPr>
        <p:spPr bwMode="auto">
          <a:xfrm>
            <a:off x="4853445" y="2590800"/>
            <a:ext cx="1477581" cy="1066800"/>
          </a:xfrm>
          <a:prstGeom prst="rect">
            <a:avLst/>
          </a:prstGeom>
          <a:solidFill>
            <a:srgbClr val="FFFFE1"/>
          </a:solidFill>
          <a:ln w="12700">
            <a:solidFill>
              <a:schemeClr val="tx1"/>
            </a:solidFill>
            <a:miter lim="800000"/>
            <a:headEnd type="none" w="sm" len="sm"/>
            <a:tailEnd type="none" w="sm" len="sm"/>
          </a:ln>
          <a:effectLst/>
        </p:spPr>
        <p:txBody>
          <a:bodyPr wrap="none" lIns="92075" tIns="46038" rIns="92075" bIns="46038" anchor="ctr">
            <a:prstTxWarp prst="textNoShape">
              <a:avLst/>
            </a:prstTxWarp>
          </a:bodyPr>
          <a:lstStyle/>
          <a:p>
            <a:pPr algn="ctr"/>
            <a:r>
              <a:rPr lang="en-US" sz="1600"/>
              <a:t>User Interface</a:t>
            </a:r>
          </a:p>
          <a:p>
            <a:pPr algn="ctr"/>
            <a:r>
              <a:rPr lang="en-US" sz="1600"/>
              <a:t>Interactivity</a:t>
            </a:r>
          </a:p>
          <a:p>
            <a:pPr algn="ctr"/>
            <a:r>
              <a:rPr lang="en-US" sz="1600"/>
              <a:t>Scripting</a:t>
            </a:r>
          </a:p>
        </p:txBody>
      </p:sp>
      <p:sp>
        <p:nvSpPr>
          <p:cNvPr id="402437" name="Rectangle 5"/>
          <p:cNvSpPr>
            <a:spLocks noChangeArrowheads="1"/>
          </p:cNvSpPr>
          <p:nvPr/>
        </p:nvSpPr>
        <p:spPr bwMode="auto">
          <a:xfrm>
            <a:off x="6893914" y="2590800"/>
            <a:ext cx="1336859" cy="1066800"/>
          </a:xfrm>
          <a:prstGeom prst="rect">
            <a:avLst/>
          </a:prstGeom>
          <a:solidFill>
            <a:srgbClr val="FFFFE1"/>
          </a:solidFill>
          <a:ln w="12700">
            <a:solidFill>
              <a:schemeClr val="tx1"/>
            </a:solidFill>
            <a:miter lim="800000"/>
            <a:headEnd type="none" w="sm" len="sm"/>
            <a:tailEnd type="none" w="sm" len="sm"/>
          </a:ln>
          <a:effectLst/>
        </p:spPr>
        <p:txBody>
          <a:bodyPr wrap="none" lIns="92075" tIns="46038" rIns="92075" bIns="46038" anchor="ctr">
            <a:prstTxWarp prst="textNoShape">
              <a:avLst/>
            </a:prstTxWarp>
          </a:bodyPr>
          <a:lstStyle/>
          <a:p>
            <a:pPr algn="ctr"/>
            <a:r>
              <a:rPr lang="en-US" sz="1600"/>
              <a:t>Object store</a:t>
            </a:r>
          </a:p>
          <a:p>
            <a:pPr algn="ctr"/>
            <a:r>
              <a:rPr lang="en-US" sz="1600"/>
              <a:t>Database</a:t>
            </a:r>
          </a:p>
          <a:p>
            <a:pPr algn="ctr"/>
            <a:r>
              <a:rPr lang="en-US" sz="1600"/>
              <a:t>Data Integrity</a:t>
            </a:r>
          </a:p>
        </p:txBody>
      </p:sp>
      <p:sp>
        <p:nvSpPr>
          <p:cNvPr id="402438" name="Rectangle 6"/>
          <p:cNvSpPr>
            <a:spLocks noChangeArrowheads="1"/>
          </p:cNvSpPr>
          <p:nvPr/>
        </p:nvSpPr>
        <p:spPr bwMode="auto">
          <a:xfrm>
            <a:off x="5838499" y="4114800"/>
            <a:ext cx="1477581" cy="990600"/>
          </a:xfrm>
          <a:prstGeom prst="rect">
            <a:avLst/>
          </a:prstGeom>
          <a:solidFill>
            <a:srgbClr val="FFFFE1"/>
          </a:solidFill>
          <a:ln w="12700">
            <a:solidFill>
              <a:schemeClr val="tx1"/>
            </a:solidFill>
            <a:miter lim="800000"/>
            <a:headEnd type="none" w="sm" len="sm"/>
            <a:tailEnd type="none" w="sm" len="sm"/>
          </a:ln>
          <a:effectLst/>
        </p:spPr>
        <p:txBody>
          <a:bodyPr wrap="none" lIns="92075" tIns="46038" rIns="92075" bIns="46038" anchor="ctr">
            <a:prstTxWarp prst="textNoShape">
              <a:avLst/>
            </a:prstTxWarp>
          </a:bodyPr>
          <a:lstStyle/>
          <a:p>
            <a:pPr algn="ctr"/>
            <a:endParaRPr lang="en-US" sz="1600"/>
          </a:p>
          <a:p>
            <a:pPr algn="ctr"/>
            <a:r>
              <a:rPr lang="en-US" sz="1600"/>
              <a:t>Algorithms</a:t>
            </a:r>
          </a:p>
          <a:p>
            <a:pPr algn="ctr"/>
            <a:r>
              <a:rPr lang="en-US" sz="1600"/>
              <a:t>Computation</a:t>
            </a:r>
          </a:p>
          <a:p>
            <a:pPr algn="ctr"/>
            <a:endParaRPr lang="en-US" sz="1600"/>
          </a:p>
        </p:txBody>
      </p:sp>
      <p:sp>
        <p:nvSpPr>
          <p:cNvPr id="402439" name="Line 7"/>
          <p:cNvSpPr>
            <a:spLocks noChangeShapeType="1"/>
          </p:cNvSpPr>
          <p:nvPr/>
        </p:nvSpPr>
        <p:spPr bwMode="auto">
          <a:xfrm>
            <a:off x="6331026" y="3124200"/>
            <a:ext cx="562888" cy="0"/>
          </a:xfrm>
          <a:prstGeom prst="line">
            <a:avLst/>
          </a:prstGeom>
          <a:noFill/>
          <a:ln w="28575">
            <a:solidFill>
              <a:schemeClr val="tx1"/>
            </a:solidFill>
            <a:round/>
            <a:headEnd type="triangle" w="med" len="med"/>
            <a:tailEnd type="triangle" w="med" len="med"/>
          </a:ln>
          <a:effectLst/>
        </p:spPr>
        <p:txBody>
          <a:bodyPr wrap="none" lIns="92075" tIns="46038" rIns="92075" bIns="46038" anchor="ctr">
            <a:prstTxWarp prst="textNoShape">
              <a:avLst/>
            </a:prstTxWarp>
          </a:bodyPr>
          <a:lstStyle/>
          <a:p>
            <a:endParaRPr lang="en-US"/>
          </a:p>
        </p:txBody>
      </p:sp>
      <p:sp>
        <p:nvSpPr>
          <p:cNvPr id="402440" name="Line 8"/>
          <p:cNvSpPr>
            <a:spLocks noChangeShapeType="1"/>
          </p:cNvSpPr>
          <p:nvPr/>
        </p:nvSpPr>
        <p:spPr bwMode="auto">
          <a:xfrm>
            <a:off x="5768138" y="3657600"/>
            <a:ext cx="351805" cy="457200"/>
          </a:xfrm>
          <a:prstGeom prst="line">
            <a:avLst/>
          </a:prstGeom>
          <a:noFill/>
          <a:ln w="28575">
            <a:solidFill>
              <a:schemeClr val="tx1"/>
            </a:solidFill>
            <a:round/>
            <a:headEnd type="triangle" w="med" len="med"/>
            <a:tailEnd type="triangle" w="med" len="med"/>
          </a:ln>
          <a:effectLst/>
        </p:spPr>
        <p:txBody>
          <a:bodyPr wrap="none" lIns="92075" tIns="46038" rIns="92075" bIns="46038" anchor="ctr">
            <a:prstTxWarp prst="textNoShape">
              <a:avLst/>
            </a:prstTxWarp>
          </a:bodyPr>
          <a:lstStyle/>
          <a:p>
            <a:endParaRPr lang="en-US"/>
          </a:p>
        </p:txBody>
      </p:sp>
      <p:sp>
        <p:nvSpPr>
          <p:cNvPr id="402441" name="Line 9"/>
          <p:cNvSpPr>
            <a:spLocks noChangeShapeType="1"/>
          </p:cNvSpPr>
          <p:nvPr/>
        </p:nvSpPr>
        <p:spPr bwMode="auto">
          <a:xfrm flipH="1">
            <a:off x="7034636" y="3657600"/>
            <a:ext cx="281444" cy="457200"/>
          </a:xfrm>
          <a:prstGeom prst="line">
            <a:avLst/>
          </a:prstGeom>
          <a:noFill/>
          <a:ln w="28575">
            <a:solidFill>
              <a:schemeClr val="tx1"/>
            </a:solidFill>
            <a:round/>
            <a:headEnd type="triangle" w="med" len="med"/>
            <a:tailEnd type="triangle" w="med" len="med"/>
          </a:ln>
          <a:effectLst/>
        </p:spPr>
        <p:txBody>
          <a:bodyPr wrap="none" lIns="92075" tIns="46038" rIns="92075" bIns="46038" anchor="ctr">
            <a:prstTxWarp prst="textNoShape">
              <a:avLst/>
            </a:prstTxWarp>
          </a:bodyPr>
          <a:lstStyle/>
          <a:p>
            <a:endParaRPr lang="en-US"/>
          </a:p>
        </p:txBody>
      </p:sp>
      <p:sp>
        <p:nvSpPr>
          <p:cNvPr id="402442" name="AutoShape 10"/>
          <p:cNvSpPr>
            <a:spLocks/>
          </p:cNvSpPr>
          <p:nvPr/>
        </p:nvSpPr>
        <p:spPr bwMode="auto">
          <a:xfrm rot="5400000">
            <a:off x="6533350" y="4287344"/>
            <a:ext cx="228600" cy="2321913"/>
          </a:xfrm>
          <a:prstGeom prst="rightBrace">
            <a:avLst>
              <a:gd name="adj1" fmla="val 91667"/>
              <a:gd name="adj2" fmla="val 50000"/>
            </a:avLst>
          </a:prstGeom>
          <a:noFill/>
          <a:ln w="12700">
            <a:solidFill>
              <a:schemeClr val="tx1"/>
            </a:solidFill>
            <a:round/>
            <a:headEnd type="none" w="sm" len="sm"/>
            <a:tailEnd type="none" w="sm" len="sm"/>
          </a:ln>
          <a:effectLst/>
        </p:spPr>
        <p:txBody>
          <a:bodyPr wrap="none" lIns="92075" tIns="46038" rIns="92075" bIns="46038" anchor="ctr">
            <a:prstTxWarp prst="textNoShape">
              <a:avLst/>
            </a:prstTxWarp>
          </a:bodyPr>
          <a:lstStyle/>
          <a:p>
            <a:endParaRPr lang="en-US"/>
          </a:p>
        </p:txBody>
      </p:sp>
      <p:sp>
        <p:nvSpPr>
          <p:cNvPr id="402443" name="AutoShape 11"/>
          <p:cNvSpPr>
            <a:spLocks/>
          </p:cNvSpPr>
          <p:nvPr/>
        </p:nvSpPr>
        <p:spPr bwMode="auto">
          <a:xfrm rot="13020102">
            <a:off x="4712723" y="1600200"/>
            <a:ext cx="211083" cy="1828800"/>
          </a:xfrm>
          <a:prstGeom prst="rightBrace">
            <a:avLst>
              <a:gd name="adj1" fmla="val 66667"/>
              <a:gd name="adj2" fmla="val 50000"/>
            </a:avLst>
          </a:prstGeom>
          <a:noFill/>
          <a:ln w="12700">
            <a:solidFill>
              <a:schemeClr val="tx1"/>
            </a:solidFill>
            <a:round/>
            <a:headEnd type="none" w="sm" len="sm"/>
            <a:tailEnd type="none" w="sm" len="sm"/>
          </a:ln>
          <a:effectLst/>
        </p:spPr>
        <p:txBody>
          <a:bodyPr wrap="none" lIns="92075" tIns="46038" rIns="92075" bIns="46038" anchor="ctr">
            <a:prstTxWarp prst="textNoShape">
              <a:avLst/>
            </a:prstTxWarp>
          </a:bodyPr>
          <a:lstStyle/>
          <a:p>
            <a:endParaRPr lang="en-US"/>
          </a:p>
        </p:txBody>
      </p:sp>
      <p:sp>
        <p:nvSpPr>
          <p:cNvPr id="402444" name="AutoShape 12"/>
          <p:cNvSpPr>
            <a:spLocks/>
          </p:cNvSpPr>
          <p:nvPr/>
        </p:nvSpPr>
        <p:spPr bwMode="auto">
          <a:xfrm rot="18836212">
            <a:off x="8186834" y="1632168"/>
            <a:ext cx="228600" cy="1688664"/>
          </a:xfrm>
          <a:prstGeom prst="rightBrace">
            <a:avLst>
              <a:gd name="adj1" fmla="val 66667"/>
              <a:gd name="adj2" fmla="val 50000"/>
            </a:avLst>
          </a:prstGeom>
          <a:noFill/>
          <a:ln w="12700">
            <a:solidFill>
              <a:schemeClr val="tx1"/>
            </a:solidFill>
            <a:round/>
            <a:headEnd type="none" w="sm" len="sm"/>
            <a:tailEnd type="none" w="sm" len="sm"/>
          </a:ln>
          <a:effectLst/>
        </p:spPr>
        <p:txBody>
          <a:bodyPr wrap="none" lIns="92075" tIns="46038" rIns="92075" bIns="46038" anchor="ctr">
            <a:prstTxWarp prst="textNoShape">
              <a:avLst/>
            </a:prstTxWarp>
          </a:bodyPr>
          <a:lstStyle/>
          <a:p>
            <a:endParaRPr lang="en-US"/>
          </a:p>
        </p:txBody>
      </p:sp>
      <p:sp>
        <p:nvSpPr>
          <p:cNvPr id="402445" name="Text Box 13"/>
          <p:cNvSpPr txBox="1">
            <a:spLocks noChangeArrowheads="1"/>
          </p:cNvSpPr>
          <p:nvPr/>
        </p:nvSpPr>
        <p:spPr bwMode="auto">
          <a:xfrm>
            <a:off x="5627415" y="5638800"/>
            <a:ext cx="1976402" cy="339196"/>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r>
              <a:rPr lang="en-US" sz="1600"/>
              <a:t>computation-centric</a:t>
            </a:r>
          </a:p>
        </p:txBody>
      </p:sp>
      <p:sp>
        <p:nvSpPr>
          <p:cNvPr id="402446" name="Text Box 14"/>
          <p:cNvSpPr txBox="1">
            <a:spLocks noChangeArrowheads="1"/>
          </p:cNvSpPr>
          <p:nvPr/>
        </p:nvSpPr>
        <p:spPr bwMode="auto">
          <a:xfrm>
            <a:off x="8230773" y="1752601"/>
            <a:ext cx="795958" cy="581025"/>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r>
              <a:rPr lang="en-US" sz="1600"/>
              <a:t>data-</a:t>
            </a:r>
          </a:p>
          <a:p>
            <a:r>
              <a:rPr lang="en-US" sz="1600"/>
              <a:t>centric</a:t>
            </a:r>
          </a:p>
        </p:txBody>
      </p:sp>
      <p:sp>
        <p:nvSpPr>
          <p:cNvPr id="402447" name="Text Box 15"/>
          <p:cNvSpPr txBox="1">
            <a:spLocks noChangeArrowheads="1"/>
          </p:cNvSpPr>
          <p:nvPr/>
        </p:nvSpPr>
        <p:spPr bwMode="auto">
          <a:xfrm>
            <a:off x="4149835" y="1905001"/>
            <a:ext cx="795958" cy="581025"/>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r>
              <a:rPr lang="en-US" sz="1600"/>
              <a:t>user-</a:t>
            </a:r>
          </a:p>
          <a:p>
            <a:r>
              <a:rPr lang="en-US" sz="1600"/>
              <a:t>centric</a:t>
            </a:r>
          </a:p>
        </p:txBody>
      </p:sp>
      <p:sp>
        <p:nvSpPr>
          <p:cNvPr id="402448" name="Text Box 16"/>
          <p:cNvSpPr txBox="1">
            <a:spLocks noChangeArrowheads="1"/>
          </p:cNvSpPr>
          <p:nvPr/>
        </p:nvSpPr>
        <p:spPr bwMode="auto">
          <a:xfrm>
            <a:off x="562888" y="1600201"/>
            <a:ext cx="3518051" cy="4229492"/>
          </a:xfrm>
          <a:prstGeom prst="rect">
            <a:avLst/>
          </a:prstGeom>
          <a:solidFill>
            <a:srgbClr val="EAEAEA"/>
          </a:solidFill>
          <a:ln w="12700">
            <a:noFill/>
            <a:miter lim="800000"/>
            <a:headEnd type="none" w="sm" len="sm"/>
            <a:tailEnd type="none" w="sm" len="sm"/>
          </a:ln>
          <a:effectLst/>
        </p:spPr>
        <p:txBody>
          <a:bodyPr lIns="92075" tIns="46038" rIns="92075" bIns="46038">
            <a:prstTxWarp prst="textNoShape">
              <a:avLst/>
            </a:prstTxWarp>
            <a:spAutoFit/>
          </a:bodyPr>
          <a:lstStyle/>
          <a:p>
            <a:pPr marL="190500" indent="-190500">
              <a:spcBef>
                <a:spcPct val="30000"/>
              </a:spcBef>
              <a:buFontTx/>
              <a:buChar char="•"/>
            </a:pPr>
            <a:r>
              <a:rPr lang="en-US" sz="2400"/>
              <a:t>The applications in the different domains may have different emphasis in:</a:t>
            </a:r>
          </a:p>
          <a:p>
            <a:pPr marL="566738" lvl="1" indent="-185738">
              <a:spcBef>
                <a:spcPct val="30000"/>
              </a:spcBef>
              <a:buFontTx/>
              <a:buChar char="•"/>
            </a:pPr>
            <a:r>
              <a:rPr lang="en-US" sz="2400"/>
              <a:t>Interactivity</a:t>
            </a:r>
          </a:p>
          <a:p>
            <a:pPr marL="566738" lvl="1" indent="-185738">
              <a:spcBef>
                <a:spcPct val="30000"/>
              </a:spcBef>
              <a:buFontTx/>
              <a:buChar char="•"/>
            </a:pPr>
            <a:r>
              <a:rPr lang="en-US" sz="2400"/>
              <a:t>Database</a:t>
            </a:r>
          </a:p>
          <a:p>
            <a:pPr marL="566738" lvl="1" indent="-185738">
              <a:spcBef>
                <a:spcPct val="30000"/>
              </a:spcBef>
              <a:buFontTx/>
              <a:buChar char="•"/>
            </a:pPr>
            <a:r>
              <a:rPr lang="en-US" sz="2400"/>
              <a:t>Computation</a:t>
            </a:r>
          </a:p>
          <a:p>
            <a:pPr marL="190500" indent="-190500">
              <a:spcBef>
                <a:spcPct val="30000"/>
              </a:spcBef>
              <a:buFontTx/>
              <a:buChar char="•"/>
            </a:pPr>
            <a:r>
              <a:rPr lang="en-US" sz="2400"/>
              <a:t>Elements of all three are present in all applications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r>
              <a:rPr lang="en-US" dirty="0" smtClean="0"/>
              <a:t>Large number of physicists and engineers participating actively in the data analysis and for extended period of time</a:t>
            </a:r>
          </a:p>
          <a:p>
            <a:r>
              <a:rPr lang="en-US" dirty="0" smtClean="0"/>
              <a:t>Widely distributed computing environment</a:t>
            </a:r>
          </a:p>
          <a:p>
            <a:r>
              <a:rPr lang="en-US" dirty="0" smtClean="0"/>
              <a:t>Huge quantity of data that has to be distributed and shared by all members of each experiment </a:t>
            </a:r>
          </a:p>
        </p:txBody>
      </p:sp>
      <p:sp>
        <p:nvSpPr>
          <p:cNvPr id="3" name="Title 2"/>
          <p:cNvSpPr>
            <a:spLocks noGrp="1"/>
          </p:cNvSpPr>
          <p:nvPr>
            <p:ph type="title"/>
          </p:nvPr>
        </p:nvSpPr>
        <p:spPr/>
        <p:txBody>
          <a:bodyPr/>
          <a:lstStyle/>
          <a:p>
            <a:r>
              <a:rPr lang="en-US" dirty="0" smtClean="0"/>
              <a:t>LHC computing characteristics</a:t>
            </a:r>
            <a:endParaRPr lang="en-US" dirty="0"/>
          </a:p>
        </p:txBody>
      </p:sp>
      <p:sp>
        <p:nvSpPr>
          <p:cNvPr id="4" name="Date Placeholder 3"/>
          <p:cNvSpPr>
            <a:spLocks noGrp="1"/>
          </p:cNvSpPr>
          <p:nvPr>
            <p:ph type="dt" sz="half" idx="10"/>
          </p:nvPr>
        </p:nvSpPr>
        <p:spPr/>
        <p:txBody>
          <a:bodyPr/>
          <a:lstStyle/>
          <a:p>
            <a:fld id="{B40C2C1B-7CE2-0D4C-889A-1FEB666D6998}" type="datetime1">
              <a:rPr lang="en-US" smtClean="0"/>
              <a:t>10/12/09</a:t>
            </a:fld>
            <a:endParaRPr lang="en-US"/>
          </a:p>
        </p:txBody>
      </p:sp>
      <p:sp>
        <p:nvSpPr>
          <p:cNvPr id="18437" name="Footer Placeholder 4"/>
          <p:cNvSpPr>
            <a:spLocks noGrp="1"/>
          </p:cNvSpPr>
          <p:nvPr>
            <p:ph type="ftr" sz="quarter" idx="11"/>
          </p:nvPr>
        </p:nvSpPr>
        <p:spPr/>
        <p:txBody>
          <a:bodyPr/>
          <a:lstStyle/>
          <a:p>
            <a:r>
              <a:rPr lang="en-US" smtClean="0"/>
              <a:t>P. Mato/CERN</a:t>
            </a:r>
            <a:endParaRPr lang="en-US" smtClean="0"/>
          </a:p>
        </p:txBody>
      </p:sp>
      <p:sp>
        <p:nvSpPr>
          <p:cNvPr id="6" name="Slide Number Placeholder 5"/>
          <p:cNvSpPr>
            <a:spLocks noGrp="1"/>
          </p:cNvSpPr>
          <p:nvPr>
            <p:ph type="sldNum" sz="quarter" idx="12"/>
          </p:nvPr>
        </p:nvSpPr>
        <p:spPr/>
        <p:txBody>
          <a:bodyPr/>
          <a:lstStyle/>
          <a:p>
            <a:fld id="{E4960B11-E877-CB4F-89B8-C7EABF71181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304C4850-A322-3748-AA14-ABEF56B955D5}" type="datetime1">
              <a:rPr lang="en-US" smtClean="0"/>
              <a:t>10/12/09</a:t>
            </a:fld>
            <a:endParaRPr lang="en-US"/>
          </a:p>
        </p:txBody>
      </p:sp>
      <p:sp>
        <p:nvSpPr>
          <p:cNvPr id="6" name="Footer Placeholder 4"/>
          <p:cNvSpPr>
            <a:spLocks noGrp="1"/>
          </p:cNvSpPr>
          <p:nvPr>
            <p:ph type="ftr" sz="quarter" idx="11"/>
          </p:nvPr>
        </p:nvSpPr>
        <p:spPr/>
        <p:txBody>
          <a:bodyPr/>
          <a:lstStyle/>
          <a:p>
            <a:r>
              <a:rPr lang="en-US" smtClean="0"/>
              <a:t>P. Mato/CERN</a:t>
            </a:r>
            <a:endParaRPr lang="en-US"/>
          </a:p>
        </p:txBody>
      </p:sp>
      <p:sp>
        <p:nvSpPr>
          <p:cNvPr id="7" name="Slide Number Placeholder 5"/>
          <p:cNvSpPr>
            <a:spLocks noGrp="1"/>
          </p:cNvSpPr>
          <p:nvPr>
            <p:ph type="sldNum" sz="quarter" idx="12"/>
          </p:nvPr>
        </p:nvSpPr>
        <p:spPr/>
        <p:txBody>
          <a:bodyPr/>
          <a:lstStyle/>
          <a:p>
            <a:fld id="{81566B29-BC51-F443-9270-B3E91785F08C}" type="slidenum">
              <a:rPr lang="en-US"/>
              <a:pPr/>
              <a:t>30</a:t>
            </a:fld>
            <a:endParaRPr lang="en-US"/>
          </a:p>
        </p:txBody>
      </p:sp>
      <p:sp>
        <p:nvSpPr>
          <p:cNvPr id="401410" name="Rectangle 2"/>
          <p:cNvSpPr>
            <a:spLocks noGrp="1" noChangeArrowheads="1"/>
          </p:cNvSpPr>
          <p:nvPr>
            <p:ph type="title"/>
          </p:nvPr>
        </p:nvSpPr>
        <p:spPr/>
        <p:txBody>
          <a:bodyPr/>
          <a:lstStyle/>
          <a:p>
            <a:r>
              <a:rPr lang="en-US"/>
              <a:t>Computation-centric: GAUDI</a:t>
            </a:r>
          </a:p>
        </p:txBody>
      </p:sp>
      <p:sp>
        <p:nvSpPr>
          <p:cNvPr id="401411" name="Rectangle 3"/>
          <p:cNvSpPr>
            <a:spLocks noGrp="1" noChangeArrowheads="1"/>
          </p:cNvSpPr>
          <p:nvPr>
            <p:ph type="body" idx="1"/>
          </p:nvPr>
        </p:nvSpPr>
        <p:spPr>
          <a:xfrm>
            <a:off x="492528" y="1371600"/>
            <a:ext cx="8400812" cy="4876800"/>
          </a:xfrm>
        </p:spPr>
        <p:txBody>
          <a:bodyPr/>
          <a:lstStyle/>
          <a:p>
            <a:r>
              <a:rPr lang="en-US" sz="2400"/>
              <a:t>Framework adequate for “all” event processing applications</a:t>
            </a:r>
          </a:p>
          <a:p>
            <a:r>
              <a:rPr lang="en-US" sz="2400"/>
              <a:t>Algorithms process “event data” with the help of “services” and using “detector data”.</a:t>
            </a:r>
          </a:p>
        </p:txBody>
      </p:sp>
      <p:pic>
        <p:nvPicPr>
          <p:cNvPr id="401461" name="Picture 53"/>
          <p:cNvPicPr>
            <a:picLocks noChangeAspect="1" noChangeArrowheads="1"/>
          </p:cNvPicPr>
          <p:nvPr/>
        </p:nvPicPr>
        <p:blipFill>
          <a:blip r:embed="rId2"/>
          <a:srcRect/>
          <a:stretch>
            <a:fillRect/>
          </a:stretch>
        </p:blipFill>
        <p:spPr bwMode="auto">
          <a:xfrm>
            <a:off x="1646155" y="2924175"/>
            <a:ext cx="6119942" cy="3297238"/>
          </a:xfrm>
          <a:prstGeom prst="rect">
            <a:avLst/>
          </a:prstGeom>
          <a:noFill/>
          <a:ln w="12700">
            <a:noFill/>
            <a:miter lim="800000"/>
            <a:headEnd type="none" w="sm" len="sm"/>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Unified Modeling Language (UML) is a standardized general-purpose modeling language</a:t>
            </a:r>
          </a:p>
          <a:p>
            <a:r>
              <a:rPr lang="en-US" sz="2400" dirty="0" smtClean="0"/>
              <a:t>Includes a set of graphical notation techniques to create visual models of software-intensive systems</a:t>
            </a:r>
          </a:p>
          <a:p>
            <a:r>
              <a:rPr lang="en-US" sz="2400" dirty="0" smtClean="0"/>
              <a:t>Is an open standard</a:t>
            </a:r>
          </a:p>
          <a:p>
            <a:r>
              <a:rPr lang="en-US" sz="2400" dirty="0" smtClean="0"/>
              <a:t>Supports the entire software development lifecycle</a:t>
            </a:r>
          </a:p>
          <a:p>
            <a:r>
              <a:rPr lang="en-US" sz="2400" dirty="0" smtClean="0"/>
              <a:t>Supports diverse applications areas</a:t>
            </a:r>
          </a:p>
          <a:p>
            <a:r>
              <a:rPr lang="en-US" sz="2400" dirty="0" smtClean="0"/>
              <a:t>Is based on experience and needs of the user community</a:t>
            </a:r>
          </a:p>
          <a:p>
            <a:r>
              <a:rPr lang="en-US" sz="2400" dirty="0" smtClean="0"/>
              <a:t>Supported by many tools</a:t>
            </a:r>
            <a:endParaRPr lang="en-US" sz="2400" dirty="0"/>
          </a:p>
        </p:txBody>
      </p:sp>
      <p:sp>
        <p:nvSpPr>
          <p:cNvPr id="3" name="Title 2"/>
          <p:cNvSpPr>
            <a:spLocks noGrp="1"/>
          </p:cNvSpPr>
          <p:nvPr>
            <p:ph type="title"/>
          </p:nvPr>
        </p:nvSpPr>
        <p:spPr/>
        <p:txBody>
          <a:bodyPr/>
          <a:lstStyle/>
          <a:p>
            <a:r>
              <a:rPr lang="en-US" smtClean="0"/>
              <a:t>UML</a:t>
            </a:r>
            <a:endParaRPr lang="en-US" dirty="0"/>
          </a:p>
        </p:txBody>
      </p:sp>
      <p:sp>
        <p:nvSpPr>
          <p:cNvPr id="4" name="Date Placeholder 3"/>
          <p:cNvSpPr>
            <a:spLocks noGrp="1"/>
          </p:cNvSpPr>
          <p:nvPr>
            <p:ph type="dt" sz="half" idx="10"/>
          </p:nvPr>
        </p:nvSpPr>
        <p:spPr/>
        <p:txBody>
          <a:bodyPr/>
          <a:lstStyle/>
          <a:p>
            <a:fld id="{E301072F-8172-8D44-BBD1-70A0BE573076}"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BADFA9F-6E96-564C-986E-C458ED17715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UML Diagrams</a:t>
            </a:r>
            <a:endParaRPr lang="en-US" dirty="0"/>
          </a:p>
        </p:txBody>
      </p:sp>
      <p:sp>
        <p:nvSpPr>
          <p:cNvPr id="4" name="Date Placeholder 3"/>
          <p:cNvSpPr>
            <a:spLocks noGrp="1"/>
          </p:cNvSpPr>
          <p:nvPr>
            <p:ph type="dt" sz="half" idx="10"/>
          </p:nvPr>
        </p:nvSpPr>
        <p:spPr/>
        <p:txBody>
          <a:bodyPr/>
          <a:lstStyle/>
          <a:p>
            <a:fld id="{ECB59857-E846-554A-9C0D-D32ED5DD16BA}"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BADFA9F-6E96-564C-986E-C458ED177155}" type="slidenum">
              <a:rPr lang="en-US" smtClean="0"/>
              <a:pPr/>
              <a:t>32</a:t>
            </a:fld>
            <a:endParaRPr lang="en-US"/>
          </a:p>
        </p:txBody>
      </p:sp>
      <p:sp>
        <p:nvSpPr>
          <p:cNvPr id="19" name="Content Placeholder 18"/>
          <p:cNvSpPr>
            <a:spLocks noGrp="1"/>
          </p:cNvSpPr>
          <p:nvPr>
            <p:ph idx="1"/>
          </p:nvPr>
        </p:nvSpPr>
        <p:spPr>
          <a:xfrm>
            <a:off x="457200" y="1481138"/>
            <a:ext cx="3886200" cy="4995862"/>
          </a:xfrm>
        </p:spPr>
        <p:txBody>
          <a:bodyPr/>
          <a:lstStyle/>
          <a:p>
            <a:r>
              <a:rPr lang="en-US" sz="2000" dirty="0" smtClean="0"/>
              <a:t>Structure diagrams</a:t>
            </a:r>
          </a:p>
          <a:p>
            <a:pPr lvl="1"/>
            <a:r>
              <a:rPr lang="en-US" sz="1800" dirty="0" smtClean="0"/>
              <a:t>Class</a:t>
            </a:r>
          </a:p>
          <a:p>
            <a:pPr lvl="1"/>
            <a:r>
              <a:rPr lang="en-US" sz="1800" dirty="0" smtClean="0"/>
              <a:t>Component</a:t>
            </a:r>
          </a:p>
          <a:p>
            <a:pPr lvl="1"/>
            <a:r>
              <a:rPr lang="en-US" sz="1800" dirty="0" smtClean="0"/>
              <a:t>Deployment</a:t>
            </a:r>
          </a:p>
          <a:p>
            <a:pPr lvl="1"/>
            <a:r>
              <a:rPr lang="en-US" sz="1800" dirty="0" smtClean="0"/>
              <a:t>Object</a:t>
            </a:r>
          </a:p>
          <a:p>
            <a:pPr lvl="1"/>
            <a:r>
              <a:rPr lang="en-US" sz="1800" dirty="0" smtClean="0"/>
              <a:t>Package</a:t>
            </a:r>
          </a:p>
          <a:p>
            <a:r>
              <a:rPr lang="en-US" sz="2000" dirty="0" smtClean="0"/>
              <a:t>Behavior diagrams</a:t>
            </a:r>
          </a:p>
          <a:p>
            <a:pPr lvl="1"/>
            <a:r>
              <a:rPr lang="en-US" sz="1800" dirty="0" smtClean="0"/>
              <a:t>Activity</a:t>
            </a:r>
          </a:p>
          <a:p>
            <a:pPr lvl="1"/>
            <a:r>
              <a:rPr lang="en-US" sz="1800" dirty="0" smtClean="0"/>
              <a:t>State machine</a:t>
            </a:r>
          </a:p>
          <a:p>
            <a:pPr lvl="1"/>
            <a:r>
              <a:rPr lang="en-US" sz="1800" dirty="0" smtClean="0"/>
              <a:t>Use case</a:t>
            </a:r>
          </a:p>
          <a:p>
            <a:r>
              <a:rPr lang="en-US" sz="2000" dirty="0" smtClean="0"/>
              <a:t>Interaction diagrams</a:t>
            </a:r>
          </a:p>
          <a:p>
            <a:pPr lvl="1"/>
            <a:r>
              <a:rPr lang="en-US" sz="1800" dirty="0" smtClean="0"/>
              <a:t>Communication</a:t>
            </a:r>
          </a:p>
          <a:p>
            <a:pPr lvl="1"/>
            <a:r>
              <a:rPr lang="en-US" sz="1800" dirty="0" smtClean="0"/>
              <a:t>Interaction</a:t>
            </a:r>
          </a:p>
          <a:p>
            <a:pPr lvl="1"/>
            <a:r>
              <a:rPr lang="en-US" sz="1800" dirty="0" smtClean="0"/>
              <a:t>Sequence</a:t>
            </a:r>
          </a:p>
          <a:p>
            <a:endParaRPr lang="en-US" sz="2000" dirty="0" smtClean="0"/>
          </a:p>
          <a:p>
            <a:endParaRPr lang="en-US" sz="2000" dirty="0"/>
          </a:p>
        </p:txBody>
      </p:sp>
      <p:pic>
        <p:nvPicPr>
          <p:cNvPr id="20" name="Picture 19" descr="UML_Diagrams.jpg"/>
          <p:cNvPicPr>
            <a:picLocks noChangeAspect="1"/>
          </p:cNvPicPr>
          <p:nvPr/>
        </p:nvPicPr>
        <p:blipFill>
          <a:blip r:embed="rId2"/>
          <a:stretch>
            <a:fillRect/>
          </a:stretch>
        </p:blipFill>
        <p:spPr>
          <a:xfrm>
            <a:off x="3556000" y="1676400"/>
            <a:ext cx="5588000" cy="4191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4210" name="Rectangle 2053"/>
          <p:cNvSpPr>
            <a:spLocks noGrp="1" noChangeArrowheads="1"/>
          </p:cNvSpPr>
          <p:nvPr>
            <p:ph type="title"/>
          </p:nvPr>
        </p:nvSpPr>
        <p:spPr/>
        <p:txBody>
          <a:bodyPr/>
          <a:lstStyle/>
          <a:p>
            <a:r>
              <a:rPr lang="en-US" b="0"/>
              <a:t>Use Case Diagram</a:t>
            </a:r>
            <a:endParaRPr lang="en-US"/>
          </a:p>
        </p:txBody>
      </p:sp>
      <p:sp>
        <p:nvSpPr>
          <p:cNvPr id="94211" name="Rectangle 2054"/>
          <p:cNvSpPr>
            <a:spLocks noGrp="1" noChangeArrowheads="1"/>
          </p:cNvSpPr>
          <p:nvPr>
            <p:ph type="body" idx="1"/>
          </p:nvPr>
        </p:nvSpPr>
        <p:spPr>
          <a:xfrm>
            <a:off x="457200" y="1481138"/>
            <a:ext cx="4953000" cy="4525962"/>
          </a:xfrm>
        </p:spPr>
        <p:txBody>
          <a:bodyPr/>
          <a:lstStyle/>
          <a:p>
            <a:r>
              <a:rPr lang="en-US" sz="2400" dirty="0" smtClean="0"/>
              <a:t>Captures </a:t>
            </a:r>
            <a:r>
              <a:rPr lang="en-US" sz="2400" dirty="0" smtClean="0"/>
              <a:t>system functionality as seen by users</a:t>
            </a:r>
          </a:p>
          <a:p>
            <a:r>
              <a:rPr lang="en-US" sz="2400" dirty="0" smtClean="0"/>
              <a:t>Built in early stages</a:t>
            </a:r>
            <a:r>
              <a:rPr lang="en-US" sz="2400" dirty="0" smtClean="0"/>
              <a:t> </a:t>
            </a:r>
            <a:br>
              <a:rPr lang="en-US" sz="2400" dirty="0" smtClean="0"/>
            </a:br>
            <a:r>
              <a:rPr lang="en-US" sz="2400" dirty="0" smtClean="0"/>
              <a:t>of development</a:t>
            </a:r>
          </a:p>
          <a:p>
            <a:pPr lvl="1"/>
            <a:r>
              <a:rPr lang="en-US" sz="2000" dirty="0" smtClean="0"/>
              <a:t>Specify the context of a</a:t>
            </a:r>
            <a:r>
              <a:rPr lang="en-US" sz="2000" dirty="0" smtClean="0"/>
              <a:t> </a:t>
            </a:r>
            <a:br>
              <a:rPr lang="en-US" sz="2000" dirty="0" smtClean="0"/>
            </a:br>
            <a:r>
              <a:rPr lang="en-US" sz="2000" dirty="0" smtClean="0"/>
              <a:t>system</a:t>
            </a:r>
            <a:endParaRPr lang="en-US" sz="2000" dirty="0" smtClean="0"/>
          </a:p>
          <a:p>
            <a:pPr lvl="1"/>
            <a:r>
              <a:rPr lang="en-US" sz="2000" dirty="0" smtClean="0"/>
              <a:t>Capture the requirements of a </a:t>
            </a:r>
            <a:r>
              <a:rPr lang="en-US" sz="2000" dirty="0" err="1" smtClean="0"/>
              <a:t>s</a:t>
            </a:r>
            <a:endParaRPr lang="en-US" sz="2000" dirty="0" smtClean="0"/>
          </a:p>
          <a:p>
            <a:pPr lvl="1"/>
            <a:r>
              <a:rPr lang="en-US" sz="2000" dirty="0" smtClean="0"/>
              <a:t>Validate a system’s</a:t>
            </a:r>
            <a:r>
              <a:rPr lang="en-US" sz="2000" dirty="0" smtClean="0"/>
              <a:t> </a:t>
            </a:r>
            <a:br>
              <a:rPr lang="en-US" sz="2000" dirty="0" smtClean="0"/>
            </a:br>
            <a:r>
              <a:rPr lang="en-US" sz="2000" dirty="0" smtClean="0"/>
              <a:t>architecture</a:t>
            </a:r>
            <a:endParaRPr lang="en-US" sz="2000" dirty="0" smtClean="0"/>
          </a:p>
          <a:p>
            <a:pPr lvl="1"/>
            <a:r>
              <a:rPr lang="en-US" sz="2000" dirty="0" smtClean="0"/>
              <a:t>Drive implementation and generate test cases</a:t>
            </a:r>
          </a:p>
          <a:p>
            <a:r>
              <a:rPr lang="en-US" sz="2400" dirty="0" smtClean="0"/>
              <a:t>Developed by analysts and domain experts</a:t>
            </a:r>
          </a:p>
          <a:p>
            <a:endParaRPr lang="en-US" sz="2400" dirty="0"/>
          </a:p>
        </p:txBody>
      </p:sp>
      <p:pic>
        <p:nvPicPr>
          <p:cNvPr id="466951" name="Picture 2055" descr="D:\Rational\Presentations\UML_UT art\FIGURE_17-1.ILLUS.tif"/>
          <p:cNvPicPr>
            <a:picLocks noChangeAspect="1" noChangeArrowheads="1"/>
          </p:cNvPicPr>
          <p:nvPr/>
        </p:nvPicPr>
        <p:blipFill>
          <a:blip r:embed="rId3"/>
          <a:srcRect/>
          <a:stretch>
            <a:fillRect/>
          </a:stretch>
        </p:blipFill>
        <p:spPr bwMode="auto">
          <a:xfrm>
            <a:off x="4327849" y="2362200"/>
            <a:ext cx="4816151" cy="28956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4278D2F9-C38B-4A43-8161-F507800075AF}"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33</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6951"/>
                                        </p:tgtEl>
                                        <p:attrNameLst>
                                          <p:attrName>style.visibility</p:attrName>
                                        </p:attrNameLst>
                                      </p:cBhvr>
                                      <p:to>
                                        <p:strVal val="visible"/>
                                      </p:to>
                                    </p:set>
                                    <p:animEffect transition="in" filter="dissolve">
                                      <p:cBhvr>
                                        <p:cTn id="7" dur="500"/>
                                        <p:tgtEl>
                                          <p:spTgt spid="466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0"/>
              <a:t>Class Diagram</a:t>
            </a:r>
            <a:endParaRPr lang="en-US"/>
          </a:p>
        </p:txBody>
      </p:sp>
      <p:sp>
        <p:nvSpPr>
          <p:cNvPr id="98307" name="Rectangle 3"/>
          <p:cNvSpPr>
            <a:spLocks noGrp="1" noChangeArrowheads="1"/>
          </p:cNvSpPr>
          <p:nvPr>
            <p:ph type="body" idx="1"/>
          </p:nvPr>
        </p:nvSpPr>
        <p:spPr>
          <a:xfrm>
            <a:off x="457200" y="1481138"/>
            <a:ext cx="4267200" cy="4525962"/>
          </a:xfrm>
        </p:spPr>
        <p:txBody>
          <a:bodyPr/>
          <a:lstStyle/>
          <a:p>
            <a:r>
              <a:rPr lang="en-US" sz="2400" dirty="0" smtClean="0"/>
              <a:t>Captures the vocabulary of a system</a:t>
            </a:r>
          </a:p>
          <a:p>
            <a:r>
              <a:rPr lang="en-US" sz="2400" dirty="0" smtClean="0"/>
              <a:t>Built and refined throughout </a:t>
            </a:r>
            <a:r>
              <a:rPr lang="en-US" sz="2400" dirty="0" smtClean="0"/>
              <a:t>development</a:t>
            </a:r>
          </a:p>
          <a:p>
            <a:pPr lvl="1"/>
            <a:r>
              <a:rPr lang="en-US" sz="2000" dirty="0" smtClean="0"/>
              <a:t>Name and model concepts in the system</a:t>
            </a:r>
          </a:p>
          <a:p>
            <a:pPr lvl="1"/>
            <a:r>
              <a:rPr lang="en-US" sz="2000" dirty="0" smtClean="0"/>
              <a:t>Specify collaborations</a:t>
            </a:r>
          </a:p>
          <a:p>
            <a:pPr lvl="1"/>
            <a:r>
              <a:rPr lang="en-US" sz="2000" dirty="0" smtClean="0"/>
              <a:t>Specify logical database schemas</a:t>
            </a:r>
          </a:p>
          <a:p>
            <a:r>
              <a:rPr lang="en-US" sz="2400" dirty="0" smtClean="0"/>
              <a:t>Developed by analysts, designers, and implementers</a:t>
            </a:r>
            <a:endParaRPr lang="en-US" sz="2400" dirty="0"/>
          </a:p>
        </p:txBody>
      </p:sp>
      <p:pic>
        <p:nvPicPr>
          <p:cNvPr id="471047" name="Picture 7" descr="D:\Rational\Presentations\UML_UT art\FIGURE_8-1.ILLUS.tif"/>
          <p:cNvPicPr>
            <a:picLocks noChangeAspect="1" noChangeArrowheads="1"/>
          </p:cNvPicPr>
          <p:nvPr/>
        </p:nvPicPr>
        <p:blipFill>
          <a:blip r:embed="rId3"/>
          <a:srcRect/>
          <a:stretch>
            <a:fillRect/>
          </a:stretch>
        </p:blipFill>
        <p:spPr bwMode="auto">
          <a:xfrm>
            <a:off x="4648200" y="1524000"/>
            <a:ext cx="4295775" cy="482441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9A02348C-B945-B345-AC8C-FE028AE6DB87}"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34</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47"/>
                                        </p:tgtEl>
                                        <p:attrNameLst>
                                          <p:attrName>style.visibility</p:attrName>
                                        </p:attrNameLst>
                                      </p:cBhvr>
                                      <p:to>
                                        <p:strVal val="visible"/>
                                      </p:to>
                                    </p:set>
                                    <p:animEffect transition="in" filter="dissolve">
                                      <p:cBhvr>
                                        <p:cTn id="7" dur="500"/>
                                        <p:tgtEl>
                                          <p:spTgt spid="47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02" name="Rectangle 1029"/>
          <p:cNvSpPr>
            <a:spLocks noGrp="1" noChangeArrowheads="1"/>
          </p:cNvSpPr>
          <p:nvPr>
            <p:ph type="title"/>
          </p:nvPr>
        </p:nvSpPr>
        <p:spPr/>
        <p:txBody>
          <a:bodyPr/>
          <a:lstStyle/>
          <a:p>
            <a:r>
              <a:rPr lang="en-US" b="0"/>
              <a:t>Object Diagram</a:t>
            </a:r>
            <a:endParaRPr lang="en-US"/>
          </a:p>
        </p:txBody>
      </p:sp>
      <p:sp>
        <p:nvSpPr>
          <p:cNvPr id="102403" name="Rectangle 1030"/>
          <p:cNvSpPr>
            <a:spLocks noGrp="1" noChangeArrowheads="1"/>
          </p:cNvSpPr>
          <p:nvPr>
            <p:ph type="body" idx="1"/>
          </p:nvPr>
        </p:nvSpPr>
        <p:spPr>
          <a:xfrm>
            <a:off x="457200" y="1481138"/>
            <a:ext cx="4495800" cy="4525962"/>
          </a:xfrm>
        </p:spPr>
        <p:txBody>
          <a:bodyPr/>
          <a:lstStyle/>
          <a:p>
            <a:r>
              <a:rPr lang="en-US" sz="2400" dirty="0" smtClean="0"/>
              <a:t>Shows instances and links</a:t>
            </a:r>
          </a:p>
          <a:p>
            <a:r>
              <a:rPr lang="en-US" sz="2400" dirty="0" smtClean="0"/>
              <a:t>Built during</a:t>
            </a:r>
            <a:r>
              <a:rPr lang="en-US" sz="2400" dirty="0" smtClean="0"/>
              <a:t> </a:t>
            </a:r>
            <a:br>
              <a:rPr lang="en-US" sz="2400" dirty="0" smtClean="0"/>
            </a:br>
            <a:r>
              <a:rPr lang="en-US" sz="2400" dirty="0" smtClean="0"/>
              <a:t>analysis </a:t>
            </a:r>
            <a:r>
              <a:rPr lang="en-US" sz="2400" dirty="0" smtClean="0"/>
              <a:t>and</a:t>
            </a:r>
            <a:r>
              <a:rPr lang="en-US" sz="2400" dirty="0" smtClean="0"/>
              <a:t> </a:t>
            </a:r>
            <a:br>
              <a:rPr lang="en-US" sz="2400" dirty="0" smtClean="0"/>
            </a:br>
            <a:r>
              <a:rPr lang="en-US" sz="2400" dirty="0" smtClean="0"/>
              <a:t>design</a:t>
            </a:r>
          </a:p>
          <a:p>
            <a:pPr lvl="1"/>
            <a:r>
              <a:rPr lang="en-US" sz="2000" dirty="0" smtClean="0"/>
              <a:t>Illustrate data</a:t>
            </a:r>
            <a:r>
              <a:rPr lang="en-US" sz="2000" dirty="0" smtClean="0"/>
              <a:t>/</a:t>
            </a:r>
            <a:br>
              <a:rPr lang="en-US" sz="2000" dirty="0" smtClean="0"/>
            </a:br>
            <a:r>
              <a:rPr lang="en-US" sz="2000" dirty="0" smtClean="0"/>
              <a:t>object </a:t>
            </a:r>
            <a:r>
              <a:rPr lang="en-US" sz="2000" dirty="0" smtClean="0"/>
              <a:t>structures</a:t>
            </a:r>
          </a:p>
          <a:p>
            <a:pPr lvl="1"/>
            <a:r>
              <a:rPr lang="en-US" sz="2000" dirty="0" smtClean="0"/>
              <a:t>Specify snapshots</a:t>
            </a:r>
          </a:p>
          <a:p>
            <a:r>
              <a:rPr lang="en-US" sz="2400" dirty="0" smtClean="0"/>
              <a:t>Developed by</a:t>
            </a:r>
            <a:r>
              <a:rPr lang="en-US" sz="2400" dirty="0" smtClean="0"/>
              <a:t> </a:t>
            </a:r>
            <a:br>
              <a:rPr lang="en-US" sz="2400" dirty="0" smtClean="0"/>
            </a:br>
            <a:r>
              <a:rPr lang="en-US" sz="2400" dirty="0" smtClean="0"/>
              <a:t>analysts</a:t>
            </a:r>
            <a:r>
              <a:rPr lang="en-US" sz="2400" dirty="0" smtClean="0"/>
              <a:t>,</a:t>
            </a:r>
            <a:r>
              <a:rPr lang="en-US" sz="2400" dirty="0" smtClean="0"/>
              <a:t> </a:t>
            </a:r>
            <a:br>
              <a:rPr lang="en-US" sz="2400" dirty="0" smtClean="0"/>
            </a:br>
            <a:r>
              <a:rPr lang="en-US" sz="2400" dirty="0" smtClean="0"/>
              <a:t>designers</a:t>
            </a:r>
            <a:r>
              <a:rPr lang="en-US" sz="2400" dirty="0" smtClean="0"/>
              <a:t>, and implementers</a:t>
            </a:r>
            <a:endParaRPr lang="en-US" sz="2400" dirty="0"/>
          </a:p>
        </p:txBody>
      </p:sp>
      <p:pic>
        <p:nvPicPr>
          <p:cNvPr id="475143" name="Picture 1031" descr="D:\Rational\Presentations\UML_UT art\FIGURE_14-1.ILLUS.tif"/>
          <p:cNvPicPr>
            <a:picLocks noChangeAspect="1" noChangeArrowheads="1"/>
          </p:cNvPicPr>
          <p:nvPr/>
        </p:nvPicPr>
        <p:blipFill>
          <a:blip r:embed="rId3"/>
          <a:srcRect/>
          <a:stretch>
            <a:fillRect/>
          </a:stretch>
        </p:blipFill>
        <p:spPr bwMode="auto">
          <a:xfrm>
            <a:off x="3524250" y="1905000"/>
            <a:ext cx="5619750" cy="41338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3C1DEFFC-E72D-A84F-AED8-5F4787B30CF3}"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35</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5143"/>
                                        </p:tgtEl>
                                        <p:attrNameLst>
                                          <p:attrName>style.visibility</p:attrName>
                                        </p:attrNameLst>
                                      </p:cBhvr>
                                      <p:to>
                                        <p:strVal val="visible"/>
                                      </p:to>
                                    </p:set>
                                    <p:animEffect transition="in" filter="dissolve">
                                      <p:cBhvr>
                                        <p:cTn id="7" dur="500"/>
                                        <p:tgtEl>
                                          <p:spTgt spid="47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b="0"/>
              <a:t>Sequence Diagram</a:t>
            </a:r>
            <a:endParaRPr lang="en-US"/>
          </a:p>
        </p:txBody>
      </p:sp>
      <p:sp>
        <p:nvSpPr>
          <p:cNvPr id="114691" name="Rectangle 3"/>
          <p:cNvSpPr>
            <a:spLocks noGrp="1" noChangeArrowheads="1"/>
          </p:cNvSpPr>
          <p:nvPr>
            <p:ph type="body" idx="1"/>
          </p:nvPr>
        </p:nvSpPr>
        <p:spPr>
          <a:xfrm>
            <a:off x="457200" y="1481138"/>
            <a:ext cx="3505200" cy="4525962"/>
          </a:xfrm>
        </p:spPr>
        <p:txBody>
          <a:bodyPr/>
          <a:lstStyle/>
          <a:p>
            <a:r>
              <a:rPr lang="en-US" sz="2400" dirty="0" smtClean="0"/>
              <a:t>Captures dynamic behavior (time-oriented)</a:t>
            </a:r>
          </a:p>
          <a:p>
            <a:r>
              <a:rPr lang="en-US" sz="2400" dirty="0" smtClean="0"/>
              <a:t>Purpose</a:t>
            </a:r>
          </a:p>
          <a:p>
            <a:pPr lvl="1"/>
            <a:r>
              <a:rPr lang="en-US" sz="2000" dirty="0" smtClean="0"/>
              <a:t>Model flow of</a:t>
            </a:r>
            <a:r>
              <a:rPr lang="en-US" sz="2000" dirty="0" smtClean="0"/>
              <a:t> </a:t>
            </a:r>
            <a:br>
              <a:rPr lang="en-US" sz="2000" dirty="0" smtClean="0"/>
            </a:br>
            <a:r>
              <a:rPr lang="en-US" sz="2000" dirty="0" smtClean="0"/>
              <a:t>control</a:t>
            </a:r>
            <a:endParaRPr lang="en-US" sz="2000" dirty="0" smtClean="0"/>
          </a:p>
          <a:p>
            <a:pPr lvl="1"/>
            <a:r>
              <a:rPr lang="en-US" sz="2000" dirty="0" smtClean="0"/>
              <a:t>Illustrate</a:t>
            </a:r>
            <a:r>
              <a:rPr lang="en-US" sz="2000" dirty="0" smtClean="0"/>
              <a:t> </a:t>
            </a:r>
            <a:br>
              <a:rPr lang="en-US" sz="2000" dirty="0" smtClean="0"/>
            </a:br>
            <a:r>
              <a:rPr lang="en-US" sz="2000" dirty="0" smtClean="0"/>
              <a:t>typical </a:t>
            </a:r>
            <a:br>
              <a:rPr lang="en-US" sz="2000" dirty="0" smtClean="0"/>
            </a:br>
            <a:r>
              <a:rPr lang="en-US" sz="2000" dirty="0" smtClean="0"/>
              <a:t>scenarios</a:t>
            </a:r>
            <a:endParaRPr lang="en-US" sz="2000" dirty="0"/>
          </a:p>
        </p:txBody>
      </p:sp>
      <p:pic>
        <p:nvPicPr>
          <p:cNvPr id="487431" name="Picture 7" descr="D:\Rational\Presentations\UML_UT art\FIGURE_A-4.ILLUS.tif"/>
          <p:cNvPicPr>
            <a:picLocks noChangeAspect="1" noChangeArrowheads="1"/>
          </p:cNvPicPr>
          <p:nvPr/>
        </p:nvPicPr>
        <p:blipFill>
          <a:blip r:embed="rId3"/>
          <a:srcRect/>
          <a:stretch>
            <a:fillRect/>
          </a:stretch>
        </p:blipFill>
        <p:spPr bwMode="auto">
          <a:xfrm>
            <a:off x="3200400" y="2286000"/>
            <a:ext cx="5505450" cy="34956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83C81F37-9D51-034B-9373-AA869F63EBE3}"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36</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7431"/>
                                        </p:tgtEl>
                                        <p:attrNameLst>
                                          <p:attrName>style.visibility</p:attrName>
                                        </p:attrNameLst>
                                      </p:cBhvr>
                                      <p:to>
                                        <p:strVal val="visible"/>
                                      </p:to>
                                    </p:set>
                                    <p:animEffect transition="in" filter="dissolve">
                                      <p:cBhvr>
                                        <p:cTn id="7" dur="500"/>
                                        <p:tgtEl>
                                          <p:spTgt spid="487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8786" name="Rectangle 3074"/>
          <p:cNvSpPr>
            <a:spLocks noGrp="1" noChangeArrowheads="1"/>
          </p:cNvSpPr>
          <p:nvPr>
            <p:ph type="title"/>
          </p:nvPr>
        </p:nvSpPr>
        <p:spPr>
          <a:xfrm>
            <a:off x="87313" y="161925"/>
            <a:ext cx="8999537" cy="533400"/>
          </a:xfrm>
        </p:spPr>
        <p:txBody>
          <a:bodyPr>
            <a:normAutofit fontScale="90000"/>
          </a:bodyPr>
          <a:lstStyle/>
          <a:p>
            <a:r>
              <a:rPr lang="en-US" b="0"/>
              <a:t>Collaboration Diagram</a:t>
            </a:r>
            <a:endParaRPr lang="en-US"/>
          </a:p>
        </p:txBody>
      </p:sp>
      <p:sp>
        <p:nvSpPr>
          <p:cNvPr id="118787" name="Rectangle 3075"/>
          <p:cNvSpPr>
            <a:spLocks noGrp="1" noChangeArrowheads="1"/>
          </p:cNvSpPr>
          <p:nvPr>
            <p:ph type="body" idx="1"/>
          </p:nvPr>
        </p:nvSpPr>
        <p:spPr>
          <a:xfrm>
            <a:off x="457200" y="1481138"/>
            <a:ext cx="4114800" cy="4525962"/>
          </a:xfrm>
        </p:spPr>
        <p:txBody>
          <a:bodyPr/>
          <a:lstStyle/>
          <a:p>
            <a:r>
              <a:rPr lang="en-US" sz="2400" dirty="0" smtClean="0"/>
              <a:t>Captures dynamic behavior (message-oriented</a:t>
            </a:r>
            <a:r>
              <a:rPr lang="en-US" sz="2400" dirty="0" smtClean="0"/>
              <a:t>)</a:t>
            </a:r>
          </a:p>
          <a:p>
            <a:pPr lvl="1"/>
            <a:r>
              <a:rPr lang="en-US" sz="2000" dirty="0" smtClean="0"/>
              <a:t>Model flow of control</a:t>
            </a:r>
          </a:p>
          <a:p>
            <a:pPr lvl="1"/>
            <a:r>
              <a:rPr lang="en-US" sz="2000" dirty="0" smtClean="0"/>
              <a:t>Illustrate coordination of object structure and control</a:t>
            </a:r>
            <a:endParaRPr lang="en-US" sz="2000" dirty="0"/>
          </a:p>
        </p:txBody>
      </p:sp>
      <p:pic>
        <p:nvPicPr>
          <p:cNvPr id="491527" name="Picture 3079" descr="D:\Rational\Presentations\UML_UT art\FIGURE_18-1.ILLUS.tif"/>
          <p:cNvPicPr>
            <a:picLocks noChangeAspect="1" noChangeArrowheads="1"/>
          </p:cNvPicPr>
          <p:nvPr/>
        </p:nvPicPr>
        <p:blipFill>
          <a:blip r:embed="rId3"/>
          <a:srcRect/>
          <a:stretch>
            <a:fillRect/>
          </a:stretch>
        </p:blipFill>
        <p:spPr bwMode="auto">
          <a:xfrm>
            <a:off x="4191000" y="2895600"/>
            <a:ext cx="4305300" cy="21336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24B07505-16EC-FA4F-A2D1-0CFBDAD2F982}"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37</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27"/>
                                        </p:tgtEl>
                                        <p:attrNameLst>
                                          <p:attrName>style.visibility</p:attrName>
                                        </p:attrNameLst>
                                      </p:cBhvr>
                                      <p:to>
                                        <p:strVal val="visible"/>
                                      </p:to>
                                    </p:set>
                                    <p:animEffect transition="in" filter="dissolve">
                                      <p:cBhvr>
                                        <p:cTn id="7" dur="500"/>
                                        <p:tgtEl>
                                          <p:spTgt spid="491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883" name="Rectangle 2054"/>
          <p:cNvSpPr>
            <a:spLocks noGrp="1" noChangeArrowheads="1"/>
          </p:cNvSpPr>
          <p:nvPr>
            <p:ph type="body" idx="1"/>
          </p:nvPr>
        </p:nvSpPr>
        <p:spPr>
          <a:xfrm>
            <a:off x="457200" y="1481138"/>
            <a:ext cx="8229600" cy="1871662"/>
          </a:xfrm>
        </p:spPr>
        <p:txBody>
          <a:bodyPr/>
          <a:lstStyle/>
          <a:p>
            <a:r>
              <a:rPr lang="en-US" sz="2400" smtClean="0"/>
              <a:t>Captures dynamic behavior (event-oriented)</a:t>
            </a:r>
          </a:p>
          <a:p>
            <a:r>
              <a:rPr lang="en-US" sz="2400" smtClean="0"/>
              <a:t>Purpose</a:t>
            </a:r>
          </a:p>
          <a:p>
            <a:pPr lvl="1"/>
            <a:r>
              <a:rPr lang="en-US" sz="2000" smtClean="0"/>
              <a:t>Model object lifecycle</a:t>
            </a:r>
          </a:p>
          <a:p>
            <a:pPr lvl="1"/>
            <a:r>
              <a:rPr lang="en-US" sz="2000" smtClean="0"/>
              <a:t>Model reactive objects (user interfaces, devices, etc.)</a:t>
            </a:r>
            <a:endParaRPr lang="en-US" sz="2000" dirty="0"/>
          </a:p>
        </p:txBody>
      </p:sp>
      <p:sp>
        <p:nvSpPr>
          <p:cNvPr id="122882" name="Rectangle 2053"/>
          <p:cNvSpPr>
            <a:spLocks noGrp="1" noChangeArrowheads="1"/>
          </p:cNvSpPr>
          <p:nvPr>
            <p:ph type="title"/>
          </p:nvPr>
        </p:nvSpPr>
        <p:spPr/>
        <p:txBody>
          <a:bodyPr/>
          <a:lstStyle/>
          <a:p>
            <a:r>
              <a:rPr lang="en-US" smtClean="0"/>
              <a:t>Statechart Diagram</a:t>
            </a:r>
            <a:endParaRPr lang="en-US"/>
          </a:p>
        </p:txBody>
      </p:sp>
      <p:pic>
        <p:nvPicPr>
          <p:cNvPr id="495623" name="Picture 2055" descr="D:\Rational\Presentations\UML_UT art\FIGURE_A-5.ILLUS.tif"/>
          <p:cNvPicPr>
            <a:picLocks noChangeAspect="1" noChangeArrowheads="1"/>
          </p:cNvPicPr>
          <p:nvPr/>
        </p:nvPicPr>
        <p:blipFill>
          <a:blip r:embed="rId3"/>
          <a:srcRect/>
          <a:stretch>
            <a:fillRect/>
          </a:stretch>
        </p:blipFill>
        <p:spPr bwMode="auto">
          <a:xfrm>
            <a:off x="1447800" y="3352800"/>
            <a:ext cx="6096000" cy="30194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fld id="{90122F40-3ADD-AA41-BE97-05A4D936C4D7}" type="datetime1">
              <a:rPr lang="en-US" smtClean="0"/>
              <a:t>10/12/09</a:t>
            </a:fld>
            <a:endParaRPr lang="en-US"/>
          </a:p>
        </p:txBody>
      </p:sp>
      <p:sp>
        <p:nvSpPr>
          <p:cNvPr id="8" name="Slide Number Placeholder 7"/>
          <p:cNvSpPr>
            <a:spLocks noGrp="1"/>
          </p:cNvSpPr>
          <p:nvPr>
            <p:ph type="sldNum" sz="quarter" idx="12"/>
          </p:nvPr>
        </p:nvSpPr>
        <p:spPr/>
        <p:txBody>
          <a:bodyPr/>
          <a:lstStyle/>
          <a:p>
            <a:pPr>
              <a:defRPr/>
            </a:pPr>
            <a:fld id="{CBADFA9F-6E96-564C-986E-C458ED177155}" type="slidenum">
              <a:rPr lang="en-US" smtClean="0"/>
              <a:pPr>
                <a:defRPr/>
              </a:pPr>
              <a:t>38</a:t>
            </a:fld>
            <a:endParaRPr lang="en-US"/>
          </a:p>
        </p:txBody>
      </p:sp>
      <p:sp>
        <p:nvSpPr>
          <p:cNvPr id="9" name="Footer Placeholder 8"/>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5623"/>
                                        </p:tgtEl>
                                        <p:attrNameLst>
                                          <p:attrName>style.visibility</p:attrName>
                                        </p:attrNameLst>
                                      </p:cBhvr>
                                      <p:to>
                                        <p:strVal val="visible"/>
                                      </p:to>
                                    </p:set>
                                    <p:animEffect transition="in" filter="dissolve">
                                      <p:cBhvr>
                                        <p:cTn id="7" dur="500"/>
                                        <p:tgtEl>
                                          <p:spTgt spid="495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p:txBody>
          <a:bodyPr/>
          <a:lstStyle/>
          <a:p>
            <a:r>
              <a:rPr lang="en-US" smtClean="0"/>
              <a:t>Experience</a:t>
            </a:r>
          </a:p>
          <a:p>
            <a:pPr lvl="1"/>
            <a:r>
              <a:rPr lang="en-US" smtClean="0"/>
              <a:t>In software development</a:t>
            </a:r>
          </a:p>
          <a:p>
            <a:pPr lvl="1"/>
            <a:r>
              <a:rPr lang="en-US" smtClean="0"/>
              <a:t>In the domain</a:t>
            </a:r>
          </a:p>
          <a:p>
            <a:r>
              <a:rPr lang="en-US" smtClean="0"/>
              <a:t>Pro-active, goal oriented</a:t>
            </a:r>
          </a:p>
          <a:p>
            <a:r>
              <a:rPr lang="en-US" smtClean="0"/>
              <a:t>Leadership, authority</a:t>
            </a:r>
          </a:p>
          <a:p>
            <a:r>
              <a:rPr lang="en-US" smtClean="0"/>
              <a:t>Architecture team</a:t>
            </a:r>
          </a:p>
          <a:p>
            <a:pPr lvl="1"/>
            <a:r>
              <a:rPr lang="en-US" smtClean="0"/>
              <a:t>Balance between technologists, domain experts, users</a:t>
            </a:r>
            <a:endParaRPr lang="en-US" dirty="0" smtClean="0"/>
          </a:p>
        </p:txBody>
      </p:sp>
      <p:sp>
        <p:nvSpPr>
          <p:cNvPr id="182274" name="Rectangle 2"/>
          <p:cNvSpPr>
            <a:spLocks noGrp="1" noChangeArrowheads="1"/>
          </p:cNvSpPr>
          <p:nvPr>
            <p:ph type="title"/>
          </p:nvPr>
        </p:nvSpPr>
        <p:spPr/>
        <p:txBody>
          <a:bodyPr/>
          <a:lstStyle/>
          <a:p>
            <a:r>
              <a:rPr lang="en-US" dirty="0" smtClean="0"/>
              <a:t>The Architect</a:t>
            </a:r>
            <a:endParaRPr lang="en-US" dirty="0"/>
          </a:p>
        </p:txBody>
      </p:sp>
      <p:sp>
        <p:nvSpPr>
          <p:cNvPr id="4" name="Date Placeholder 3"/>
          <p:cNvSpPr>
            <a:spLocks noGrp="1"/>
          </p:cNvSpPr>
          <p:nvPr>
            <p:ph type="dt" sz="half" idx="10"/>
          </p:nvPr>
        </p:nvSpPr>
        <p:spPr/>
        <p:txBody>
          <a:bodyPr/>
          <a:lstStyle/>
          <a:p>
            <a:pPr>
              <a:defRPr/>
            </a:pPr>
            <a:fld id="{AFAC37EC-A123-BD4D-94A6-6AA03863C95F}"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39</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Data Flow and Processing stages</a:t>
            </a:r>
            <a:endParaRPr lang="en-US" dirty="0"/>
          </a:p>
        </p:txBody>
      </p:sp>
      <p:sp>
        <p:nvSpPr>
          <p:cNvPr id="4" name="Date Placeholder 3"/>
          <p:cNvSpPr>
            <a:spLocks noGrp="1"/>
          </p:cNvSpPr>
          <p:nvPr>
            <p:ph type="dt" sz="quarter" idx="10"/>
          </p:nvPr>
        </p:nvSpPr>
        <p:spPr/>
        <p:txBody>
          <a:bodyPr/>
          <a:lstStyle/>
          <a:p>
            <a:pPr>
              <a:defRPr/>
            </a:pPr>
            <a:fld id="{1B05A677-5A67-884B-A156-2B14D3B06E39}" type="datetime1">
              <a:rPr lang="en-US" smtClean="0"/>
              <a:t>10/12/09</a:t>
            </a:fld>
            <a:endParaRPr lang="en-US"/>
          </a:p>
        </p:txBody>
      </p:sp>
      <p:sp>
        <p:nvSpPr>
          <p:cNvPr id="19461" name="Footer Placeholder 4"/>
          <p:cNvSpPr>
            <a:spLocks noGrp="1"/>
          </p:cNvSpPr>
          <p:nvPr>
            <p:ph type="ftr" sz="quarter" idx="11"/>
          </p:nvPr>
        </p:nvSpPr>
        <p:spPr bwMode="auto">
          <a:noFill/>
          <a:ln>
            <a:miter lim="800000"/>
            <a:headEnd/>
            <a:tailEnd/>
          </a:ln>
        </p:spPr>
        <p:txBody>
          <a:bodyPr/>
          <a:lstStyle/>
          <a:p>
            <a:r>
              <a:rPr lang="en-US" smtClean="0">
                <a:latin typeface="Arial" charset="0"/>
                <a:ea typeface="ＭＳ Ｐゴシック" charset="-128"/>
                <a:cs typeface="ＭＳ Ｐゴシック" charset="-128"/>
              </a:rPr>
              <a:t>P. Mato/CERN</a:t>
            </a:r>
            <a:endParaRPr lang="en-US" smtClean="0">
              <a:latin typeface="Arial"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618BDF5F-C9D5-044C-AA48-ADBC7F53330E}" type="slidenum">
              <a:rPr lang="en-US" smtClean="0"/>
              <a:pPr>
                <a:defRPr/>
              </a:pPr>
              <a:t>4</a:t>
            </a:fld>
            <a:endParaRPr lang="en-US"/>
          </a:p>
        </p:txBody>
      </p:sp>
      <p:graphicFrame>
        <p:nvGraphicFramePr>
          <p:cNvPr id="19458" name="Object 2"/>
          <p:cNvGraphicFramePr>
            <a:graphicFrameLocks noChangeAspect="1"/>
          </p:cNvGraphicFramePr>
          <p:nvPr/>
        </p:nvGraphicFramePr>
        <p:xfrm>
          <a:off x="914400" y="1295400"/>
          <a:ext cx="7239000" cy="4978400"/>
        </p:xfrm>
        <a:graphic>
          <a:graphicData uri="http://schemas.openxmlformats.org/presentationml/2006/ole">
            <p:oleObj spid="_x0000_s19458" name="Document" r:id="rId3" imgW="4686300" imgH="3644900" progId="Word.Document.12">
              <p:link updateAutomatic="1"/>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p:txBody>
          <a:bodyPr/>
          <a:lstStyle/>
          <a:p>
            <a:r>
              <a:rPr lang="en-US" dirty="0" smtClean="0"/>
              <a:t>The Architect</a:t>
            </a:r>
            <a:endParaRPr lang="en-US" dirty="0"/>
          </a:p>
        </p:txBody>
      </p:sp>
      <p:sp>
        <p:nvSpPr>
          <p:cNvPr id="184323" name="Rectangle 1027"/>
          <p:cNvSpPr>
            <a:spLocks noGrp="1" noChangeArrowheads="1"/>
          </p:cNvSpPr>
          <p:nvPr>
            <p:ph type="body" idx="1"/>
          </p:nvPr>
        </p:nvSpPr>
        <p:spPr/>
        <p:txBody>
          <a:bodyPr/>
          <a:lstStyle/>
          <a:p>
            <a:r>
              <a:rPr lang="en-US" dirty="0"/>
              <a:t>Not just a top level designer</a:t>
            </a:r>
          </a:p>
          <a:p>
            <a:pPr lvl="2"/>
            <a:r>
              <a:rPr lang="en-US" dirty="0"/>
              <a:t>Need to ensure feasibility</a:t>
            </a:r>
          </a:p>
          <a:p>
            <a:r>
              <a:rPr lang="en-US" dirty="0"/>
              <a:t>Not the project manager</a:t>
            </a:r>
          </a:p>
          <a:p>
            <a:pPr lvl="2"/>
            <a:r>
              <a:rPr lang="en-US" dirty="0"/>
              <a:t>But “joined at the hip”</a:t>
            </a:r>
          </a:p>
          <a:p>
            <a:r>
              <a:rPr lang="en-US" dirty="0"/>
              <a:t>Not a technology expert</a:t>
            </a:r>
          </a:p>
          <a:p>
            <a:pPr lvl="2"/>
            <a:r>
              <a:rPr lang="en-US" dirty="0"/>
              <a:t>Purpose of the system, “fit”, </a:t>
            </a:r>
          </a:p>
          <a:p>
            <a:r>
              <a:rPr lang="en-US" dirty="0"/>
              <a:t>Not a lone scientist</a:t>
            </a:r>
          </a:p>
          <a:p>
            <a:pPr lvl="2"/>
            <a:r>
              <a:rPr lang="en-US" dirty="0"/>
              <a:t>Communicator</a:t>
            </a:r>
          </a:p>
        </p:txBody>
      </p:sp>
      <p:sp>
        <p:nvSpPr>
          <p:cNvPr id="4" name="Date Placeholder 3"/>
          <p:cNvSpPr>
            <a:spLocks noGrp="1"/>
          </p:cNvSpPr>
          <p:nvPr>
            <p:ph type="dt" sz="half" idx="10"/>
          </p:nvPr>
        </p:nvSpPr>
        <p:spPr/>
        <p:txBody>
          <a:bodyPr/>
          <a:lstStyle/>
          <a:p>
            <a:pPr>
              <a:defRPr/>
            </a:pPr>
            <a:fld id="{C36B6044-7ACD-CC45-8B69-FF9773947F46}"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40</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p:txBody>
          <a:bodyPr/>
          <a:lstStyle/>
          <a:p>
            <a:r>
              <a:rPr lang="en-US" sz="2400" dirty="0" smtClean="0"/>
              <a:t>Defining the architecture  of the software</a:t>
            </a:r>
          </a:p>
          <a:p>
            <a:r>
              <a:rPr lang="en-US" sz="2400" dirty="0" smtClean="0"/>
              <a:t>Maintaining the architectural integrity of the software</a:t>
            </a:r>
          </a:p>
          <a:p>
            <a:r>
              <a:rPr lang="en-US" sz="2400" dirty="0" smtClean="0"/>
              <a:t>Assessing technical risks related to the software design</a:t>
            </a:r>
          </a:p>
          <a:p>
            <a:r>
              <a:rPr lang="en-US" sz="2400" dirty="0" smtClean="0"/>
              <a:t>Proposing the order and contents of the successive iterations </a:t>
            </a:r>
          </a:p>
          <a:p>
            <a:r>
              <a:rPr lang="en-US" sz="2400" dirty="0" smtClean="0"/>
              <a:t>Consulting services</a:t>
            </a:r>
          </a:p>
          <a:p>
            <a:r>
              <a:rPr lang="en-US" sz="2400" dirty="0" smtClean="0"/>
              <a:t>Assisting marketing for future product definition</a:t>
            </a:r>
          </a:p>
          <a:p>
            <a:r>
              <a:rPr lang="en-US" sz="2400" dirty="0" smtClean="0"/>
              <a:t>Facilitating communications between project teams</a:t>
            </a:r>
            <a:endParaRPr lang="en-US" sz="2400" dirty="0"/>
          </a:p>
        </p:txBody>
      </p:sp>
      <p:sp>
        <p:nvSpPr>
          <p:cNvPr id="186370" name="Rectangle 2"/>
          <p:cNvSpPr>
            <a:spLocks noGrp="1" noChangeArrowheads="1"/>
          </p:cNvSpPr>
          <p:nvPr>
            <p:ph type="title"/>
          </p:nvPr>
        </p:nvSpPr>
        <p:spPr/>
        <p:txBody>
          <a:bodyPr>
            <a:normAutofit fontScale="90000"/>
          </a:bodyPr>
          <a:lstStyle/>
          <a:p>
            <a:r>
              <a:rPr lang="en-US" smtClean="0"/>
              <a:t>Software architecture team charter</a:t>
            </a:r>
            <a:endParaRPr lang="en-US"/>
          </a:p>
        </p:txBody>
      </p:sp>
      <p:sp>
        <p:nvSpPr>
          <p:cNvPr id="4" name="Date Placeholder 3"/>
          <p:cNvSpPr>
            <a:spLocks noGrp="1"/>
          </p:cNvSpPr>
          <p:nvPr>
            <p:ph type="dt" sz="half" idx="10"/>
          </p:nvPr>
        </p:nvSpPr>
        <p:spPr/>
        <p:txBody>
          <a:bodyPr/>
          <a:lstStyle/>
          <a:p>
            <a:pPr>
              <a:defRPr/>
            </a:pPr>
            <a:fld id="{DAAA39DD-A249-414E-8F6F-7CBEFAFC4186}"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41</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fontScale="90000"/>
          </a:bodyPr>
          <a:lstStyle/>
          <a:p>
            <a:r>
              <a:rPr lang="en-US"/>
              <a:t>Architecture is making decisions</a:t>
            </a:r>
          </a:p>
        </p:txBody>
      </p:sp>
      <p:sp>
        <p:nvSpPr>
          <p:cNvPr id="188419" name="Rectangle 3"/>
          <p:cNvSpPr>
            <a:spLocks noChangeArrowheads="1"/>
          </p:cNvSpPr>
          <p:nvPr/>
        </p:nvSpPr>
        <p:spPr bwMode="auto">
          <a:xfrm>
            <a:off x="990600" y="2209800"/>
            <a:ext cx="7162800" cy="1981200"/>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endParaRPr lang="en-US"/>
          </a:p>
        </p:txBody>
      </p:sp>
      <p:sp>
        <p:nvSpPr>
          <p:cNvPr id="188420" name="Rectangle 4"/>
          <p:cNvSpPr>
            <a:spLocks noChangeArrowheads="1"/>
          </p:cNvSpPr>
          <p:nvPr/>
        </p:nvSpPr>
        <p:spPr bwMode="auto">
          <a:xfrm>
            <a:off x="700088" y="2289175"/>
            <a:ext cx="7548562" cy="1300163"/>
          </a:xfrm>
          <a:prstGeom prst="rect">
            <a:avLst/>
          </a:prstGeom>
          <a:noFill/>
          <a:ln w="9525">
            <a:noFill/>
            <a:miter lim="800000"/>
            <a:headEnd/>
            <a:tailEnd/>
          </a:ln>
        </p:spPr>
        <p:txBody>
          <a:bodyPr lIns="86173" tIns="43087" rIns="86173" bIns="43087">
            <a:prstTxWarp prst="textNoShape">
              <a:avLst/>
            </a:prstTxWarp>
          </a:bodyPr>
          <a:lstStyle/>
          <a:p>
            <a:pPr marL="463550" indent="-463550">
              <a:spcBef>
                <a:spcPct val="50000"/>
              </a:spcBef>
              <a:buClr>
                <a:schemeClr val="bg1"/>
              </a:buClr>
              <a:buFont typeface="Wingdings" charset="2"/>
              <a:buNone/>
            </a:pPr>
            <a:r>
              <a:rPr lang="en-US" sz="3000" b="0">
                <a:solidFill>
                  <a:schemeClr val="bg1"/>
                </a:solidFill>
                <a:sym typeface="Monotype Sorts" charset="2"/>
              </a:rPr>
              <a:t>	</a:t>
            </a:r>
            <a:r>
              <a:rPr lang="en-US" sz="3000" b="0">
                <a:solidFill>
                  <a:schemeClr val="tx2"/>
                </a:solidFill>
                <a:sym typeface="Monotype Sorts" charset="2"/>
              </a:rPr>
              <a:t>The life of a software architect is a long (and sometimes painful) succession of suboptimal decisions made partly in the dark.</a:t>
            </a:r>
          </a:p>
        </p:txBody>
      </p:sp>
      <p:sp>
        <p:nvSpPr>
          <p:cNvPr id="5" name="Date Placeholder 4"/>
          <p:cNvSpPr>
            <a:spLocks noGrp="1"/>
          </p:cNvSpPr>
          <p:nvPr>
            <p:ph type="dt" sz="half" idx="10"/>
          </p:nvPr>
        </p:nvSpPr>
        <p:spPr/>
        <p:txBody>
          <a:bodyPr/>
          <a:lstStyle/>
          <a:p>
            <a:pPr>
              <a:defRPr/>
            </a:pPr>
            <a:fld id="{10382BBA-B36E-9C41-89E6-DF580B46AB67}" type="datetime1">
              <a:rPr lang="en-US" smtClean="0"/>
              <a:t>10/12/09</a:t>
            </a:fld>
            <a:endParaRPr lang="en-US"/>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42</a:t>
            </a:fld>
            <a:endParaRPr lang="en-US"/>
          </a:p>
        </p:txBody>
      </p:sp>
      <p:sp>
        <p:nvSpPr>
          <p:cNvPr id="7" name="Footer Placeholder 6"/>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Frameworks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 software framework is an abstraction in which common code providing generic functionality can be selectively overridden or specialized by user code providing specific functionality.</a:t>
            </a:r>
          </a:p>
          <a:p>
            <a:r>
              <a:rPr lang="en-US" sz="2400" dirty="0" smtClean="0"/>
              <a:t>A software framework is similar to software libraries in that they are reusable abstractions of code wrapped in a well-defined API</a:t>
            </a:r>
          </a:p>
          <a:p>
            <a:pPr lvl="1"/>
            <a:r>
              <a:rPr lang="en-US" sz="2000" dirty="0" smtClean="0"/>
              <a:t>Typically the framework “calls” the user provided adaptations for specific functionality </a:t>
            </a:r>
          </a:p>
          <a:p>
            <a:r>
              <a:rPr lang="en-US" sz="2400" dirty="0" smtClean="0"/>
              <a:t>Is the realization of a software architecture and facilitates software re-use</a:t>
            </a:r>
            <a:endParaRPr lang="en-US" sz="2400" dirty="0"/>
          </a:p>
        </p:txBody>
      </p:sp>
      <p:sp>
        <p:nvSpPr>
          <p:cNvPr id="3" name="Title 2"/>
          <p:cNvSpPr>
            <a:spLocks noGrp="1"/>
          </p:cNvSpPr>
          <p:nvPr>
            <p:ph type="title"/>
          </p:nvPr>
        </p:nvSpPr>
        <p:spPr/>
        <p:txBody>
          <a:bodyPr/>
          <a:lstStyle/>
          <a:p>
            <a:r>
              <a:rPr lang="en-US" smtClean="0"/>
              <a:t>Software Framework</a:t>
            </a:r>
            <a:endParaRPr lang="en-US" dirty="0"/>
          </a:p>
        </p:txBody>
      </p:sp>
      <p:sp>
        <p:nvSpPr>
          <p:cNvPr id="4" name="Date Placeholder 3"/>
          <p:cNvSpPr>
            <a:spLocks noGrp="1"/>
          </p:cNvSpPr>
          <p:nvPr>
            <p:ph type="dt" sz="half" idx="10"/>
          </p:nvPr>
        </p:nvSpPr>
        <p:spPr/>
        <p:txBody>
          <a:bodyPr/>
          <a:lstStyle/>
          <a:p>
            <a:fld id="{3ACA1608-672A-5E4D-9EEF-ADB80A34EEF0}"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BADFA9F-6E96-564C-986E-C458ED17715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125" lvl="1" indent="-255588">
              <a:spcBef>
                <a:spcPts val="400"/>
              </a:spcBef>
              <a:buSzPct val="68000"/>
              <a:buFont typeface="Wingdings 3" charset="2"/>
              <a:buChar char=""/>
            </a:pPr>
            <a:r>
              <a:rPr lang="en-US" dirty="0" smtClean="0"/>
              <a:t>A skeleton of an application into which developers plug in their code and provides most of the common functionality</a:t>
            </a:r>
          </a:p>
          <a:p>
            <a:pPr marL="365125" lvl="1" indent="-255588">
              <a:spcBef>
                <a:spcPts val="400"/>
              </a:spcBef>
              <a:buSzPct val="68000"/>
              <a:buFont typeface="Wingdings 3" charset="2"/>
              <a:buChar char=""/>
            </a:pPr>
            <a:endParaRPr lang="en-US" dirty="0" smtClean="0"/>
          </a:p>
        </p:txBody>
      </p:sp>
      <p:sp>
        <p:nvSpPr>
          <p:cNvPr id="3" name="Title 2"/>
          <p:cNvSpPr>
            <a:spLocks noGrp="1"/>
          </p:cNvSpPr>
          <p:nvPr>
            <p:ph type="title"/>
          </p:nvPr>
        </p:nvSpPr>
        <p:spPr/>
        <p:txBody>
          <a:bodyPr/>
          <a:lstStyle/>
          <a:p>
            <a:r>
              <a:rPr lang="en-US" dirty="0" smtClean="0"/>
              <a:t>Frameworks in Practice</a:t>
            </a:r>
            <a:endParaRPr lang="en-US" dirty="0"/>
          </a:p>
        </p:txBody>
      </p:sp>
      <p:sp>
        <p:nvSpPr>
          <p:cNvPr id="4" name="Date Placeholder 3"/>
          <p:cNvSpPr>
            <a:spLocks noGrp="1"/>
          </p:cNvSpPr>
          <p:nvPr>
            <p:ph type="dt" sz="half" idx="10"/>
          </p:nvPr>
        </p:nvSpPr>
        <p:spPr/>
        <p:txBody>
          <a:bodyPr/>
          <a:lstStyle/>
          <a:p>
            <a:pPr>
              <a:defRPr/>
            </a:pPr>
            <a:fld id="{4A062C21-E101-1247-833F-B6BE623032CE}"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single Framework does for fit everywhere </a:t>
            </a:r>
          </a:p>
          <a:p>
            <a:r>
              <a:rPr lang="en-US" dirty="0" smtClean="0"/>
              <a:t>Each software domain provides its specialized framework</a:t>
            </a:r>
          </a:p>
          <a:p>
            <a:pPr lvl="1"/>
            <a:r>
              <a:rPr lang="en-US" dirty="0" smtClean="0"/>
              <a:t>E.g. a GUI framework based on signal-slot can be used to build GUI application </a:t>
            </a:r>
          </a:p>
          <a:p>
            <a:r>
              <a:rPr lang="en-US" dirty="0" smtClean="0"/>
              <a:t>Real complex applications are made typically with a collaboration of frameworks</a:t>
            </a:r>
          </a:p>
        </p:txBody>
      </p:sp>
      <p:sp>
        <p:nvSpPr>
          <p:cNvPr id="3" name="Title 2"/>
          <p:cNvSpPr>
            <a:spLocks noGrp="1"/>
          </p:cNvSpPr>
          <p:nvPr>
            <p:ph type="title"/>
          </p:nvPr>
        </p:nvSpPr>
        <p:spPr/>
        <p:txBody>
          <a:bodyPr/>
          <a:lstStyle/>
          <a:p>
            <a:r>
              <a:rPr lang="en-US" dirty="0" smtClean="0"/>
              <a:t>Not a Single Framework</a:t>
            </a:r>
            <a:endParaRPr lang="en-US" dirty="0"/>
          </a:p>
        </p:txBody>
      </p:sp>
      <p:sp>
        <p:nvSpPr>
          <p:cNvPr id="4" name="Date Placeholder 3"/>
          <p:cNvSpPr>
            <a:spLocks noGrp="1"/>
          </p:cNvSpPr>
          <p:nvPr>
            <p:ph type="dt" sz="half" idx="10"/>
          </p:nvPr>
        </p:nvSpPr>
        <p:spPr/>
        <p:txBody>
          <a:bodyPr/>
          <a:lstStyle/>
          <a:p>
            <a:pPr>
              <a:defRPr/>
            </a:pPr>
            <a:fld id="{DACE7E16-C686-5C4C-A2E6-97658F1E250C}"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endParaRPr lang="en-US"/>
          </a:p>
        </p:txBody>
      </p:sp>
      <p:sp>
        <p:nvSpPr>
          <p:cNvPr id="661506" name="Rectangle 2"/>
          <p:cNvSpPr>
            <a:spLocks noGrp="1" noChangeArrowheads="1"/>
          </p:cNvSpPr>
          <p:nvPr>
            <p:ph type="title"/>
          </p:nvPr>
        </p:nvSpPr>
        <p:spPr/>
        <p:txBody>
          <a:bodyPr/>
          <a:lstStyle/>
          <a:p>
            <a:r>
              <a:rPr lang="en-US"/>
              <a:t>Software Structure</a:t>
            </a:r>
          </a:p>
        </p:txBody>
      </p:sp>
      <p:sp>
        <p:nvSpPr>
          <p:cNvPr id="18" name="Footer Placeholder 4"/>
          <p:cNvSpPr>
            <a:spLocks noGrp="1"/>
          </p:cNvSpPr>
          <p:nvPr>
            <p:ph type="ftr" sz="quarter" idx="11"/>
          </p:nvPr>
        </p:nvSpPr>
        <p:spPr/>
        <p:txBody>
          <a:bodyPr/>
          <a:lstStyle/>
          <a:p>
            <a:r>
              <a:rPr lang="en-US" smtClean="0"/>
              <a:t>P. Mato/CERN</a:t>
            </a:r>
            <a:endParaRPr lang="en-US"/>
          </a:p>
        </p:txBody>
      </p:sp>
      <p:sp>
        <p:nvSpPr>
          <p:cNvPr id="19" name="Slide Number Placeholder 5"/>
          <p:cNvSpPr>
            <a:spLocks noGrp="1"/>
          </p:cNvSpPr>
          <p:nvPr>
            <p:ph type="sldNum" sz="quarter" idx="12"/>
          </p:nvPr>
        </p:nvSpPr>
        <p:spPr/>
        <p:txBody>
          <a:bodyPr/>
          <a:lstStyle/>
          <a:p>
            <a:fld id="{E578A674-3444-9849-ACAA-2BB9503827AD}" type="slidenum">
              <a:rPr lang="en-US"/>
              <a:pPr/>
              <a:t>47</a:t>
            </a:fld>
            <a:endParaRPr lang="en-US"/>
          </a:p>
        </p:txBody>
      </p:sp>
      <p:sp>
        <p:nvSpPr>
          <p:cNvPr id="661508" name="Rectangle 4"/>
          <p:cNvSpPr>
            <a:spLocks noChangeArrowheads="1"/>
          </p:cNvSpPr>
          <p:nvPr/>
        </p:nvSpPr>
        <p:spPr bwMode="auto">
          <a:xfrm>
            <a:off x="492527" y="5121275"/>
            <a:ext cx="2792453" cy="719138"/>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non-HEP specific</a:t>
            </a:r>
          </a:p>
          <a:p>
            <a:pPr algn="ctr"/>
            <a:r>
              <a:rPr lang="en-US" sz="1600" b="0"/>
              <a:t>software packages</a:t>
            </a:r>
          </a:p>
        </p:txBody>
      </p:sp>
      <p:sp>
        <p:nvSpPr>
          <p:cNvPr id="661509" name="Rectangle 5"/>
          <p:cNvSpPr>
            <a:spLocks noChangeArrowheads="1"/>
          </p:cNvSpPr>
          <p:nvPr/>
        </p:nvSpPr>
        <p:spPr bwMode="auto">
          <a:xfrm>
            <a:off x="492527" y="2744789"/>
            <a:ext cx="2792453" cy="503237"/>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Experiment Framework</a:t>
            </a:r>
          </a:p>
        </p:txBody>
      </p:sp>
      <p:sp>
        <p:nvSpPr>
          <p:cNvPr id="661510" name="Rectangle 6"/>
          <p:cNvSpPr>
            <a:spLocks noChangeArrowheads="1"/>
          </p:cNvSpPr>
          <p:nvPr/>
        </p:nvSpPr>
        <p:spPr bwMode="auto">
          <a:xfrm>
            <a:off x="492528" y="2097089"/>
            <a:ext cx="1064210" cy="503237"/>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Event</a:t>
            </a:r>
          </a:p>
        </p:txBody>
      </p:sp>
      <p:sp>
        <p:nvSpPr>
          <p:cNvPr id="661511" name="Rectangle 7"/>
          <p:cNvSpPr>
            <a:spLocks noChangeArrowheads="1"/>
          </p:cNvSpPr>
          <p:nvPr/>
        </p:nvSpPr>
        <p:spPr bwMode="auto">
          <a:xfrm>
            <a:off x="1690131" y="2097089"/>
            <a:ext cx="797425" cy="503237"/>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Det</a:t>
            </a:r>
            <a:br>
              <a:rPr lang="en-US" sz="1600" b="0"/>
            </a:br>
            <a:r>
              <a:rPr lang="en-US" sz="1600" b="0"/>
              <a:t>Desc.</a:t>
            </a:r>
          </a:p>
        </p:txBody>
      </p:sp>
      <p:sp>
        <p:nvSpPr>
          <p:cNvPr id="661512" name="Rectangle 8"/>
          <p:cNvSpPr>
            <a:spLocks noChangeArrowheads="1"/>
          </p:cNvSpPr>
          <p:nvPr/>
        </p:nvSpPr>
        <p:spPr bwMode="auto">
          <a:xfrm>
            <a:off x="2620948" y="2097089"/>
            <a:ext cx="664033" cy="503237"/>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Calib.</a:t>
            </a:r>
          </a:p>
        </p:txBody>
      </p:sp>
      <p:sp>
        <p:nvSpPr>
          <p:cNvPr id="661513" name="Rectangle 9"/>
          <p:cNvSpPr>
            <a:spLocks noChangeArrowheads="1"/>
          </p:cNvSpPr>
          <p:nvPr/>
        </p:nvSpPr>
        <p:spPr bwMode="auto">
          <a:xfrm>
            <a:off x="492527" y="1447800"/>
            <a:ext cx="2792453" cy="503238"/>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Applications</a:t>
            </a:r>
          </a:p>
        </p:txBody>
      </p:sp>
      <p:sp>
        <p:nvSpPr>
          <p:cNvPr id="661514" name="Rectangle 10"/>
          <p:cNvSpPr>
            <a:spLocks noChangeArrowheads="1"/>
          </p:cNvSpPr>
          <p:nvPr/>
        </p:nvSpPr>
        <p:spPr bwMode="auto">
          <a:xfrm>
            <a:off x="492527" y="4257676"/>
            <a:ext cx="2792453" cy="790575"/>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Core Libraries</a:t>
            </a:r>
          </a:p>
        </p:txBody>
      </p:sp>
      <p:sp>
        <p:nvSpPr>
          <p:cNvPr id="661515" name="Rectangle 11"/>
          <p:cNvSpPr>
            <a:spLocks noChangeArrowheads="1"/>
          </p:cNvSpPr>
          <p:nvPr/>
        </p:nvSpPr>
        <p:spPr bwMode="auto">
          <a:xfrm>
            <a:off x="492527" y="3394076"/>
            <a:ext cx="996781" cy="792163"/>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Simulation</a:t>
            </a:r>
          </a:p>
        </p:txBody>
      </p:sp>
      <p:sp>
        <p:nvSpPr>
          <p:cNvPr id="661516" name="Rectangle 12"/>
          <p:cNvSpPr>
            <a:spLocks noChangeArrowheads="1"/>
          </p:cNvSpPr>
          <p:nvPr/>
        </p:nvSpPr>
        <p:spPr bwMode="auto">
          <a:xfrm>
            <a:off x="1556738" y="3394076"/>
            <a:ext cx="731462" cy="792163"/>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Data</a:t>
            </a:r>
            <a:br>
              <a:rPr lang="en-US" sz="1600" b="0"/>
            </a:br>
            <a:r>
              <a:rPr lang="en-US" sz="1600" b="0"/>
              <a:t>Mngmt.</a:t>
            </a:r>
          </a:p>
        </p:txBody>
      </p:sp>
      <p:sp>
        <p:nvSpPr>
          <p:cNvPr id="661517" name="Rectangle 13"/>
          <p:cNvSpPr>
            <a:spLocks noChangeArrowheads="1"/>
          </p:cNvSpPr>
          <p:nvPr/>
        </p:nvSpPr>
        <p:spPr bwMode="auto">
          <a:xfrm>
            <a:off x="2354163" y="3394076"/>
            <a:ext cx="930818" cy="792163"/>
          </a:xfrm>
          <a:prstGeom prst="rect">
            <a:avLst/>
          </a:prstGeom>
          <a:solidFill>
            <a:srgbClr val="FFFF99"/>
          </a:solidFill>
          <a:ln w="12700">
            <a:solidFill>
              <a:schemeClr val="tx1"/>
            </a:solidFill>
            <a:miter lim="800000"/>
            <a:headEnd type="none" w="sm" len="sm"/>
            <a:tailEnd/>
          </a:ln>
          <a:effectLst/>
        </p:spPr>
        <p:txBody>
          <a:bodyPr wrap="none" lIns="90000" tIns="46800" rIns="90000" bIns="46800" anchor="ctr">
            <a:prstTxWarp prst="textNoShape">
              <a:avLst/>
            </a:prstTxWarp>
          </a:bodyPr>
          <a:lstStyle/>
          <a:p>
            <a:pPr algn="ctr"/>
            <a:r>
              <a:rPr lang="en-US" sz="1600" b="0"/>
              <a:t>Distrib.</a:t>
            </a:r>
          </a:p>
          <a:p>
            <a:pPr algn="ctr"/>
            <a:r>
              <a:rPr lang="en-US" sz="1600" b="0"/>
              <a:t>Analysis</a:t>
            </a:r>
          </a:p>
        </p:txBody>
      </p:sp>
      <p:sp>
        <p:nvSpPr>
          <p:cNvPr id="661518" name="AutoShape 14"/>
          <p:cNvSpPr>
            <a:spLocks noChangeArrowheads="1"/>
          </p:cNvSpPr>
          <p:nvPr/>
        </p:nvSpPr>
        <p:spPr bwMode="auto">
          <a:xfrm>
            <a:off x="4039895" y="2205039"/>
            <a:ext cx="4121983" cy="1368425"/>
          </a:xfrm>
          <a:prstGeom prst="wedgeRectCallout">
            <a:avLst>
              <a:gd name="adj1" fmla="val -66250"/>
              <a:gd name="adj2" fmla="val 3019"/>
            </a:avLst>
          </a:prstGeom>
          <a:noFill/>
          <a:ln w="12700">
            <a:solidFill>
              <a:schemeClr val="tx1"/>
            </a:solidFill>
            <a:miter lim="800000"/>
            <a:headEnd type="none" w="sm" len="sm"/>
            <a:tailEnd/>
          </a:ln>
          <a:effectLst/>
        </p:spPr>
        <p:txBody>
          <a:bodyPr>
            <a:prstTxWarp prst="textNoShape">
              <a:avLst/>
            </a:prstTxWarp>
          </a:bodyPr>
          <a:lstStyle/>
          <a:p>
            <a:r>
              <a:rPr lang="en-US" sz="1600" b="0"/>
              <a:t>Every experiment has a framework for basic services and various specialized frameworks:  event model,  detector description, visualization, persistency, interactivity, simulation, calibrarion, etc.</a:t>
            </a:r>
          </a:p>
        </p:txBody>
      </p:sp>
      <p:sp>
        <p:nvSpPr>
          <p:cNvPr id="661519" name="AutoShape 15"/>
          <p:cNvSpPr>
            <a:spLocks noChangeArrowheads="1"/>
          </p:cNvSpPr>
          <p:nvPr/>
        </p:nvSpPr>
        <p:spPr bwMode="auto">
          <a:xfrm>
            <a:off x="4039895" y="5373689"/>
            <a:ext cx="4121983" cy="473075"/>
          </a:xfrm>
          <a:prstGeom prst="wedgeRectCallout">
            <a:avLst>
              <a:gd name="adj1" fmla="val -66926"/>
              <a:gd name="adj2" fmla="val -23491"/>
            </a:avLst>
          </a:prstGeom>
          <a:noFill/>
          <a:ln w="12700">
            <a:solidFill>
              <a:schemeClr val="tx1"/>
            </a:solidFill>
            <a:miter lim="800000"/>
            <a:headEnd type="none" w="sm" len="sm"/>
            <a:tailEnd/>
          </a:ln>
          <a:effectLst/>
        </p:spPr>
        <p:txBody>
          <a:bodyPr>
            <a:prstTxWarp prst="textNoShape">
              <a:avLst/>
            </a:prstTxWarp>
          </a:bodyPr>
          <a:lstStyle/>
          <a:p>
            <a:r>
              <a:rPr lang="en-US" sz="1600" b="0"/>
              <a:t>General purpose non-HEP libraries </a:t>
            </a:r>
          </a:p>
        </p:txBody>
      </p:sp>
      <p:sp>
        <p:nvSpPr>
          <p:cNvPr id="661520" name="AutoShape 16"/>
          <p:cNvSpPr>
            <a:spLocks noChangeArrowheads="1"/>
          </p:cNvSpPr>
          <p:nvPr/>
        </p:nvSpPr>
        <p:spPr bwMode="auto">
          <a:xfrm>
            <a:off x="4039895" y="1412875"/>
            <a:ext cx="4121983" cy="647700"/>
          </a:xfrm>
          <a:prstGeom prst="wedgeRectCallout">
            <a:avLst>
              <a:gd name="adj1" fmla="val -67745"/>
              <a:gd name="adj2" fmla="val -5148"/>
            </a:avLst>
          </a:prstGeom>
          <a:noFill/>
          <a:ln w="12700">
            <a:solidFill>
              <a:schemeClr val="tx1"/>
            </a:solidFill>
            <a:miter lim="800000"/>
            <a:headEnd type="none" w="sm" len="sm"/>
            <a:tailEnd/>
          </a:ln>
          <a:effectLst/>
        </p:spPr>
        <p:txBody>
          <a:bodyPr>
            <a:prstTxWarp prst="textNoShape">
              <a:avLst/>
            </a:prstTxWarp>
          </a:bodyPr>
          <a:lstStyle/>
          <a:p>
            <a:r>
              <a:rPr lang="en-US" sz="1600" b="0"/>
              <a:t>Applications are built on top of frameworks and implementing the required algorithms</a:t>
            </a:r>
          </a:p>
        </p:txBody>
      </p:sp>
      <p:sp>
        <p:nvSpPr>
          <p:cNvPr id="661521" name="AutoShape 17"/>
          <p:cNvSpPr>
            <a:spLocks noChangeArrowheads="1"/>
          </p:cNvSpPr>
          <p:nvPr/>
        </p:nvSpPr>
        <p:spPr bwMode="auto">
          <a:xfrm>
            <a:off x="4039895" y="4508501"/>
            <a:ext cx="4121983" cy="690563"/>
          </a:xfrm>
          <a:prstGeom prst="wedgeRectCallout">
            <a:avLst>
              <a:gd name="adj1" fmla="val -68528"/>
              <a:gd name="adj2" fmla="val -31611"/>
            </a:avLst>
          </a:prstGeom>
          <a:noFill/>
          <a:ln w="12700">
            <a:solidFill>
              <a:schemeClr val="tx1"/>
            </a:solidFill>
            <a:miter lim="800000"/>
            <a:headEnd type="none" w="sm" len="sm"/>
            <a:tailEnd/>
          </a:ln>
          <a:effectLst/>
        </p:spPr>
        <p:txBody>
          <a:bodyPr>
            <a:prstTxWarp prst="textNoShape">
              <a:avLst/>
            </a:prstTxWarp>
          </a:bodyPr>
          <a:lstStyle/>
          <a:p>
            <a:r>
              <a:rPr lang="en-US" sz="1600" b="0"/>
              <a:t>Core libraries and services that are widely used and provide basic functionality</a:t>
            </a:r>
          </a:p>
        </p:txBody>
      </p:sp>
      <p:sp>
        <p:nvSpPr>
          <p:cNvPr id="661522" name="AutoShape 18"/>
          <p:cNvSpPr>
            <a:spLocks noChangeArrowheads="1"/>
          </p:cNvSpPr>
          <p:nvPr/>
        </p:nvSpPr>
        <p:spPr bwMode="auto">
          <a:xfrm>
            <a:off x="4039895" y="3716338"/>
            <a:ext cx="4121983" cy="546100"/>
          </a:xfrm>
          <a:prstGeom prst="wedgeRectCallout">
            <a:avLst>
              <a:gd name="adj1" fmla="val -66926"/>
              <a:gd name="adj2" fmla="val -13662"/>
            </a:avLst>
          </a:prstGeom>
          <a:noFill/>
          <a:ln w="12700">
            <a:solidFill>
              <a:schemeClr val="tx1"/>
            </a:solidFill>
            <a:miter lim="800000"/>
            <a:headEnd type="none" w="sm" len="sm"/>
            <a:tailEnd/>
          </a:ln>
          <a:effectLst/>
        </p:spPr>
        <p:txBody>
          <a:bodyPr>
            <a:prstTxWarp prst="textNoShape">
              <a:avLst/>
            </a:prstTxWarp>
          </a:bodyPr>
          <a:lstStyle/>
          <a:p>
            <a:r>
              <a:rPr lang="en-US" sz="1600" b="0"/>
              <a:t>Specialized domains that are common among the experiments</a:t>
            </a:r>
          </a:p>
        </p:txBody>
      </p:sp>
      <p:sp>
        <p:nvSpPr>
          <p:cNvPr id="21" name="Date Placeholder 20"/>
          <p:cNvSpPr>
            <a:spLocks noGrp="1"/>
          </p:cNvSpPr>
          <p:nvPr>
            <p:ph type="dt" sz="half" idx="10"/>
          </p:nvPr>
        </p:nvSpPr>
        <p:spPr/>
        <p:txBody>
          <a:bodyPr/>
          <a:lstStyle/>
          <a:p>
            <a:pPr>
              <a:defRPr/>
            </a:pPr>
            <a:fld id="{DE3D5513-0F05-B847-AEAD-1D9D71A86D07}" type="datetime1">
              <a:rPr lang="en-US" smtClean="0"/>
              <a:t>10/12/09</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r>
              <a:rPr lang="en-US" dirty="0" smtClean="0"/>
              <a:t>Framework Definition [1,2]</a:t>
            </a:r>
          </a:p>
          <a:p>
            <a:pPr lvl="1"/>
            <a:r>
              <a:rPr lang="en-US" dirty="0" smtClean="0"/>
              <a:t>A architectural pattern that codifies a particular domain. It provides the suitable knobs, slots and tabs that permit clients to use and adapt to specific applications within a given range of behavior.</a:t>
            </a:r>
          </a:p>
          <a:p>
            <a:r>
              <a:rPr lang="en-US" dirty="0" smtClean="0"/>
              <a:t>In practice</a:t>
            </a:r>
          </a:p>
          <a:p>
            <a:pPr lvl="1"/>
            <a:r>
              <a:rPr lang="en-US" dirty="0" smtClean="0"/>
              <a:t>A skeleton of an application into which developers plug in their code and provides most of the common functionality.</a:t>
            </a:r>
            <a:endParaRPr lang="en-US" dirty="0"/>
          </a:p>
        </p:txBody>
      </p:sp>
      <p:sp>
        <p:nvSpPr>
          <p:cNvPr id="7170" name="Rectangle 2"/>
          <p:cNvSpPr>
            <a:spLocks noGrp="1" noChangeArrowheads="1"/>
          </p:cNvSpPr>
          <p:nvPr>
            <p:ph type="title"/>
          </p:nvPr>
        </p:nvSpPr>
        <p:spPr/>
        <p:txBody>
          <a:bodyPr/>
          <a:lstStyle/>
          <a:p>
            <a:r>
              <a:rPr lang="en-US" smtClean="0"/>
              <a:t>What is a Framework?</a:t>
            </a:r>
            <a:endParaRPr lang="en-US"/>
          </a:p>
        </p:txBody>
      </p:sp>
      <p:sp>
        <p:nvSpPr>
          <p:cNvPr id="7179" name="Text Box 11"/>
          <p:cNvSpPr txBox="1">
            <a:spLocks noChangeArrowheads="1"/>
          </p:cNvSpPr>
          <p:nvPr/>
        </p:nvSpPr>
        <p:spPr bwMode="auto">
          <a:xfrm>
            <a:off x="3810000" y="5867400"/>
            <a:ext cx="4073525" cy="274638"/>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pPr algn="l">
              <a:lnSpc>
                <a:spcPct val="100000"/>
              </a:lnSpc>
              <a:spcBef>
                <a:spcPct val="0"/>
              </a:spcBef>
            </a:pPr>
            <a:r>
              <a:rPr lang="en-US" sz="1200" b="0">
                <a:solidFill>
                  <a:schemeClr val="tx1"/>
                </a:solidFill>
                <a:latin typeface="Comic Sans MS" charset="0"/>
              </a:rPr>
              <a:t>[1] G. Booch, “Object Solutions”, Addison-Wesley 1996</a:t>
            </a:r>
          </a:p>
        </p:txBody>
      </p:sp>
      <p:sp>
        <p:nvSpPr>
          <p:cNvPr id="7180" name="Text Box 12"/>
          <p:cNvSpPr txBox="1">
            <a:spLocks noChangeArrowheads="1"/>
          </p:cNvSpPr>
          <p:nvPr/>
        </p:nvSpPr>
        <p:spPr bwMode="auto">
          <a:xfrm>
            <a:off x="3810000" y="6172200"/>
            <a:ext cx="4535488" cy="274638"/>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pPr algn="l">
              <a:lnSpc>
                <a:spcPct val="100000"/>
              </a:lnSpc>
              <a:spcBef>
                <a:spcPct val="0"/>
              </a:spcBef>
            </a:pPr>
            <a:r>
              <a:rPr lang="en-US" sz="1200" b="0">
                <a:solidFill>
                  <a:schemeClr val="tx1"/>
                </a:solidFill>
                <a:latin typeface="Comic Sans MS" charset="0"/>
              </a:rPr>
              <a:t>[2] E. Gamma, et al., “Design Patterns”, Addison-Wesley 1995</a:t>
            </a:r>
          </a:p>
        </p:txBody>
      </p:sp>
      <p:sp>
        <p:nvSpPr>
          <p:cNvPr id="6" name="Date Placeholder 5"/>
          <p:cNvSpPr>
            <a:spLocks noGrp="1"/>
          </p:cNvSpPr>
          <p:nvPr>
            <p:ph type="dt" sz="half" idx="10"/>
          </p:nvPr>
        </p:nvSpPr>
        <p:spPr/>
        <p:txBody>
          <a:bodyPr/>
          <a:lstStyle/>
          <a:p>
            <a:pPr>
              <a:defRPr/>
            </a:pPr>
            <a:fld id="{96634BBE-9C9B-A94A-AC29-603B66B17E90}" type="datetime1">
              <a:rPr lang="en-US" smtClean="0"/>
              <a:t>10/12/09</a:t>
            </a:fld>
            <a:endParaRPr lang="en-US"/>
          </a:p>
        </p:txBody>
      </p:sp>
      <p:sp>
        <p:nvSpPr>
          <p:cNvPr id="7" name="Slide Number Placeholder 6"/>
          <p:cNvSpPr>
            <a:spLocks noGrp="1"/>
          </p:cNvSpPr>
          <p:nvPr>
            <p:ph type="sldNum" sz="quarter" idx="12"/>
          </p:nvPr>
        </p:nvSpPr>
        <p:spPr/>
        <p:txBody>
          <a:bodyPr/>
          <a:lstStyle/>
          <a:p>
            <a:pPr>
              <a:defRPr/>
            </a:pPr>
            <a:fld id="{CBADFA9F-6E96-564C-986E-C458ED177155}" type="slidenum">
              <a:rPr lang="en-US" smtClean="0"/>
              <a:pPr>
                <a:defRPr/>
              </a:pPr>
              <a:t>48</a:t>
            </a:fld>
            <a:endParaRPr lang="en-US"/>
          </a:p>
        </p:txBody>
      </p:sp>
      <p:sp>
        <p:nvSpPr>
          <p:cNvPr id="8" name="Footer Placeholder 7"/>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p:txBody>
          <a:bodyPr/>
          <a:lstStyle/>
          <a:p>
            <a:pPr lvl="1"/>
            <a:r>
              <a:rPr lang="en-US" smtClean="0"/>
              <a:t>Common vocabulary, better specifications of what needs to be done, better understanding of the system.</a:t>
            </a:r>
          </a:p>
          <a:p>
            <a:pPr lvl="1"/>
            <a:r>
              <a:rPr lang="en-US" smtClean="0"/>
              <a:t>Low coupling between concurrent developments. Smooth integration. Organization of the development. </a:t>
            </a:r>
          </a:p>
          <a:p>
            <a:pPr lvl="1"/>
            <a:r>
              <a:rPr lang="en-US" smtClean="0"/>
              <a:t>Robustness, resilient to change (change-tolerant).</a:t>
            </a:r>
          </a:p>
          <a:p>
            <a:pPr lvl="1"/>
            <a:r>
              <a:rPr lang="en-US" smtClean="0"/>
              <a:t>Fostering code re-use</a:t>
            </a:r>
            <a:endParaRPr lang="en-US"/>
          </a:p>
        </p:txBody>
      </p:sp>
      <p:sp>
        <p:nvSpPr>
          <p:cNvPr id="11266" name="Rectangle 2"/>
          <p:cNvSpPr>
            <a:spLocks noGrp="1" noChangeArrowheads="1"/>
          </p:cNvSpPr>
          <p:nvPr>
            <p:ph type="title"/>
          </p:nvPr>
        </p:nvSpPr>
        <p:spPr/>
        <p:txBody>
          <a:bodyPr/>
          <a:lstStyle/>
          <a:p>
            <a:r>
              <a:rPr lang="en-US" smtClean="0"/>
              <a:t>Framework Benefits</a:t>
            </a:r>
            <a:endParaRPr lang="en-US"/>
          </a:p>
        </p:txBody>
      </p:sp>
      <p:sp>
        <p:nvSpPr>
          <p:cNvPr id="4" name="Date Placeholder 3"/>
          <p:cNvSpPr>
            <a:spLocks noGrp="1"/>
          </p:cNvSpPr>
          <p:nvPr>
            <p:ph type="dt" sz="half" idx="10"/>
          </p:nvPr>
        </p:nvSpPr>
        <p:spPr/>
        <p:txBody>
          <a:bodyPr/>
          <a:lstStyle/>
          <a:p>
            <a:pPr>
              <a:defRPr/>
            </a:pPr>
            <a:fld id="{B6D4B183-2DDC-684B-B44D-9E8AB1840AF8}"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49</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382000" cy="4525962"/>
          </a:xfrm>
        </p:spPr>
        <p:txBody>
          <a:bodyPr/>
          <a:lstStyle/>
          <a:p>
            <a:r>
              <a:rPr lang="en-US" sz="2400" dirty="0" smtClean="0"/>
              <a:t>Design should take into account the &gt;15 years lifetime of the LHC</a:t>
            </a:r>
          </a:p>
          <a:p>
            <a:pPr lvl="1"/>
            <a:r>
              <a:rPr lang="en-US" sz="2000" dirty="0" smtClean="0"/>
              <a:t>Resilient designs, technology choices will evolve over time</a:t>
            </a:r>
          </a:p>
          <a:p>
            <a:r>
              <a:rPr lang="en-US" sz="2400" dirty="0" smtClean="0"/>
              <a:t>The standard language for physics applications software in all four LHC experiments is C++</a:t>
            </a:r>
          </a:p>
          <a:p>
            <a:pPr lvl="1"/>
            <a:r>
              <a:rPr lang="en-US" sz="2000" dirty="0" smtClean="0"/>
              <a:t>language choice may change in the future or multi-language could </a:t>
            </a:r>
            <a:r>
              <a:rPr lang="en-US" sz="2000" smtClean="0"/>
              <a:t>be introduced</a:t>
            </a:r>
          </a:p>
          <a:p>
            <a:r>
              <a:rPr lang="en-US" sz="2400" dirty="0" smtClean="0"/>
              <a:t>Operate seamlessly in a distributed environment and also be functional in ‘disconnected’ local environments</a:t>
            </a:r>
          </a:p>
          <a:p>
            <a:r>
              <a:rPr lang="en-US" sz="2400" dirty="0" smtClean="0"/>
              <a:t>Modularity of components with well-defined interfaces and interchangeability of implementations</a:t>
            </a:r>
          </a:p>
          <a:p>
            <a:r>
              <a:rPr lang="en-US" sz="2400" dirty="0" smtClean="0"/>
              <a:t>   </a:t>
            </a:r>
            <a:endParaRPr lang="en-US" sz="2400" dirty="0"/>
          </a:p>
        </p:txBody>
      </p:sp>
      <p:sp>
        <p:nvSpPr>
          <p:cNvPr id="3" name="Title 2"/>
          <p:cNvSpPr>
            <a:spLocks noGrp="1"/>
          </p:cNvSpPr>
          <p:nvPr>
            <p:ph type="title"/>
          </p:nvPr>
        </p:nvSpPr>
        <p:spPr>
          <a:xfrm>
            <a:off x="457200" y="274638"/>
            <a:ext cx="8534400" cy="1143000"/>
          </a:xfrm>
        </p:spPr>
        <p:txBody>
          <a:bodyPr>
            <a:normAutofit/>
          </a:bodyPr>
          <a:lstStyle/>
          <a:p>
            <a:r>
              <a:rPr lang="en-US" dirty="0" smtClean="0"/>
              <a:t>LHC software requirements</a:t>
            </a:r>
            <a:endParaRPr lang="en-US" dirty="0"/>
          </a:p>
        </p:txBody>
      </p:sp>
      <p:sp>
        <p:nvSpPr>
          <p:cNvPr id="4" name="Date Placeholder 3"/>
          <p:cNvSpPr>
            <a:spLocks noGrp="1"/>
          </p:cNvSpPr>
          <p:nvPr>
            <p:ph type="dt" sz="half" idx="10"/>
          </p:nvPr>
        </p:nvSpPr>
        <p:spPr/>
        <p:txBody>
          <a:bodyPr/>
          <a:lstStyle/>
          <a:p>
            <a:pPr>
              <a:defRPr/>
            </a:pPr>
            <a:fld id="{0824091D-399E-004C-AB43-585C6C672352}"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Gaudi  Architecture and Framework</a:t>
            </a:r>
            <a:endParaRPr lang="en-US" dirty="0"/>
          </a:p>
        </p:txBody>
      </p:sp>
      <p:sp>
        <p:nvSpPr>
          <p:cNvPr id="8" name="Subtitle 7"/>
          <p:cNvSpPr>
            <a:spLocks noGrp="1"/>
          </p:cNvSpPr>
          <p:nvPr>
            <p:ph type="subTitle" idx="1"/>
          </p:nvPr>
        </p:nvSpPr>
        <p:spPr/>
        <p:txBody>
          <a:bodyPr/>
          <a:lstStyle/>
          <a:p>
            <a:r>
              <a:rPr lang="en-US" dirty="0" smtClean="0"/>
              <a:t>An Example of Framework for HEP Applications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t>Separation between “data” and “algorithms”</a:t>
            </a:r>
          </a:p>
          <a:p>
            <a:pPr>
              <a:lnSpc>
                <a:spcPct val="90000"/>
              </a:lnSpc>
            </a:pPr>
            <a:r>
              <a:rPr lang="en-US" dirty="0" smtClean="0"/>
              <a:t>Three basic categories of “data”</a:t>
            </a:r>
          </a:p>
          <a:p>
            <a:pPr lvl="1">
              <a:lnSpc>
                <a:spcPct val="90000"/>
              </a:lnSpc>
            </a:pPr>
            <a:r>
              <a:rPr lang="en-US" dirty="0" smtClean="0"/>
              <a:t>event data, detector data, statistical data</a:t>
            </a:r>
          </a:p>
          <a:p>
            <a:pPr>
              <a:lnSpc>
                <a:spcPct val="90000"/>
              </a:lnSpc>
            </a:pPr>
            <a:r>
              <a:rPr lang="en-US" dirty="0" smtClean="0"/>
              <a:t>Separation between “transient” and “persistent” representations of data</a:t>
            </a:r>
          </a:p>
          <a:p>
            <a:pPr>
              <a:lnSpc>
                <a:spcPct val="90000"/>
              </a:lnSpc>
            </a:pPr>
            <a:r>
              <a:rPr lang="en-US" dirty="0" smtClean="0"/>
              <a:t>Data store-centered  (“blackboard”) architectural style</a:t>
            </a:r>
          </a:p>
          <a:p>
            <a:pPr>
              <a:lnSpc>
                <a:spcPct val="90000"/>
              </a:lnSpc>
            </a:pPr>
            <a:r>
              <a:rPr lang="en-US" dirty="0" smtClean="0"/>
              <a:t>“User code” encapsulated in few specific places</a:t>
            </a:r>
          </a:p>
          <a:p>
            <a:pPr>
              <a:lnSpc>
                <a:spcPct val="90000"/>
              </a:lnSpc>
            </a:pPr>
            <a:r>
              <a:rPr lang="en-US" dirty="0" smtClean="0"/>
              <a:t>Well defined component “interfaces” with plug-in capabilities</a:t>
            </a:r>
          </a:p>
          <a:p>
            <a:endParaRPr lang="en-US" dirty="0"/>
          </a:p>
        </p:txBody>
      </p:sp>
      <p:sp>
        <p:nvSpPr>
          <p:cNvPr id="3" name="Title 2"/>
          <p:cNvSpPr>
            <a:spLocks noGrp="1"/>
          </p:cNvSpPr>
          <p:nvPr>
            <p:ph type="title"/>
          </p:nvPr>
        </p:nvSpPr>
        <p:spPr/>
        <p:txBody>
          <a:bodyPr/>
          <a:lstStyle/>
          <a:p>
            <a:r>
              <a:rPr lang="en-US" dirty="0" smtClean="0"/>
              <a:t>Principal Design Choices</a:t>
            </a:r>
            <a:endParaRPr lang="en-US" dirty="0"/>
          </a:p>
        </p:txBody>
      </p:sp>
      <p:sp>
        <p:nvSpPr>
          <p:cNvPr id="4" name="Date Placeholder 3"/>
          <p:cNvSpPr>
            <a:spLocks noGrp="1"/>
          </p:cNvSpPr>
          <p:nvPr>
            <p:ph type="dt" sz="half" idx="10"/>
          </p:nvPr>
        </p:nvSpPr>
        <p:spPr/>
        <p:txBody>
          <a:bodyPr/>
          <a:lstStyle/>
          <a:p>
            <a:pPr>
              <a:defRPr/>
            </a:pPr>
            <a:fld id="{CA46EBCF-528A-ED4B-B7AB-D307B46238B0}"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061" name="AutoShape 69"/>
          <p:cNvSpPr>
            <a:spLocks noChangeAspect="1" noChangeArrowheads="1"/>
          </p:cNvSpPr>
          <p:nvPr/>
        </p:nvSpPr>
        <p:spPr bwMode="auto">
          <a:xfrm>
            <a:off x="5054600" y="1757363"/>
            <a:ext cx="1590675" cy="1905000"/>
          </a:xfrm>
          <a:prstGeom prst="roundRect">
            <a:avLst>
              <a:gd name="adj" fmla="val 16667"/>
            </a:avLst>
          </a:prstGeom>
          <a:solidFill>
            <a:srgbClr val="FFFFFF"/>
          </a:solidFill>
          <a:ln w="12700">
            <a:solidFill>
              <a:schemeClr val="tx1"/>
            </a:solidFill>
            <a:round/>
            <a:headEnd type="none" w="sm" len="sm"/>
            <a:tailEnd/>
          </a:ln>
          <a:effectLst/>
        </p:spPr>
        <p:txBody>
          <a:bodyPr anchor="b">
            <a:prstTxWarp prst="textNoShape">
              <a:avLst/>
            </a:prstTxWarp>
          </a:bodyPr>
          <a:lstStyle/>
          <a:p>
            <a:pPr>
              <a:lnSpc>
                <a:spcPct val="100000"/>
              </a:lnSpc>
              <a:spcBef>
                <a:spcPct val="0"/>
              </a:spcBef>
            </a:pPr>
            <a:r>
              <a:rPr lang="en-US" sz="1600" b="0">
                <a:solidFill>
                  <a:srgbClr val="000000"/>
                </a:solidFill>
                <a:latin typeface="Comic Sans MS" charset="0"/>
              </a:rPr>
              <a:t>Transient Event Store</a:t>
            </a:r>
          </a:p>
        </p:txBody>
      </p:sp>
      <p:sp>
        <p:nvSpPr>
          <p:cNvPr id="52" name="Content Placeholder 51"/>
          <p:cNvSpPr>
            <a:spLocks noGrp="1"/>
          </p:cNvSpPr>
          <p:nvPr>
            <p:ph idx="1"/>
          </p:nvPr>
        </p:nvSpPr>
        <p:spPr/>
        <p:txBody>
          <a:bodyPr/>
          <a:lstStyle/>
          <a:p>
            <a:endParaRPr lang="en-US"/>
          </a:p>
        </p:txBody>
      </p:sp>
      <p:sp>
        <p:nvSpPr>
          <p:cNvPr id="84994" name="Rectangle 2"/>
          <p:cNvSpPr>
            <a:spLocks noGrp="1" noChangeArrowheads="1"/>
          </p:cNvSpPr>
          <p:nvPr>
            <p:ph type="title"/>
          </p:nvPr>
        </p:nvSpPr>
        <p:spPr/>
        <p:txBody>
          <a:bodyPr/>
          <a:lstStyle/>
          <a:p>
            <a:r>
              <a:rPr lang="en-US" smtClean="0"/>
              <a:t>Gaudi Object Diagram</a:t>
            </a:r>
            <a:endParaRPr lang="en-US"/>
          </a:p>
        </p:txBody>
      </p:sp>
      <p:sp>
        <p:nvSpPr>
          <p:cNvPr id="85045" name="Rectangle 53"/>
          <p:cNvSpPr>
            <a:spLocks noChangeAspect="1" noChangeArrowheads="1"/>
          </p:cNvSpPr>
          <p:nvPr/>
        </p:nvSpPr>
        <p:spPr bwMode="auto">
          <a:xfrm>
            <a:off x="7053263" y="1465263"/>
            <a:ext cx="1289050" cy="544512"/>
          </a:xfrm>
          <a:prstGeom prst="rect">
            <a:avLst/>
          </a:prstGeom>
          <a:solidFill>
            <a:srgbClr val="FFCCCC"/>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Converter</a:t>
            </a:r>
          </a:p>
        </p:txBody>
      </p:sp>
      <p:sp>
        <p:nvSpPr>
          <p:cNvPr id="85046" name="Line 54"/>
          <p:cNvSpPr>
            <a:spLocks noChangeAspect="1" noChangeShapeType="1"/>
          </p:cNvSpPr>
          <p:nvPr/>
        </p:nvSpPr>
        <p:spPr bwMode="auto">
          <a:xfrm>
            <a:off x="2784475" y="3524250"/>
            <a:ext cx="831850" cy="682625"/>
          </a:xfrm>
          <a:prstGeom prst="line">
            <a:avLst/>
          </a:prstGeom>
          <a:noFill/>
          <a:ln w="12700">
            <a:solidFill>
              <a:schemeClr val="tx1"/>
            </a:solidFill>
            <a:round/>
            <a:headEnd type="none" w="sm" len="sm"/>
            <a:tailEnd type="arrow" w="med" len="med"/>
          </a:ln>
          <a:effectLst/>
        </p:spPr>
        <p:txBody>
          <a:bodyPr wrap="none" anchor="ctr">
            <a:prstTxWarp prst="textNoShape">
              <a:avLst/>
            </a:prstTxWarp>
          </a:bodyPr>
          <a:lstStyle/>
          <a:p>
            <a:endParaRPr lang="en-US"/>
          </a:p>
        </p:txBody>
      </p:sp>
      <p:sp>
        <p:nvSpPr>
          <p:cNvPr id="85047" name="Line 55"/>
          <p:cNvSpPr>
            <a:spLocks noChangeAspect="1" noChangeShapeType="1"/>
          </p:cNvSpPr>
          <p:nvPr/>
        </p:nvSpPr>
        <p:spPr bwMode="auto">
          <a:xfrm flipH="1" flipV="1">
            <a:off x="1649413" y="2709863"/>
            <a:ext cx="1057275" cy="814387"/>
          </a:xfrm>
          <a:prstGeom prst="line">
            <a:avLst/>
          </a:prstGeom>
          <a:noFill/>
          <a:ln w="12700">
            <a:solidFill>
              <a:schemeClr val="tx1"/>
            </a:solidFill>
            <a:round/>
            <a:headEnd type="none" w="sm" len="sm"/>
            <a:tailEnd type="arrow" w="med" len="med"/>
          </a:ln>
          <a:effectLst/>
        </p:spPr>
        <p:txBody>
          <a:bodyPr wrap="none" anchor="ctr">
            <a:prstTxWarp prst="textNoShape">
              <a:avLst/>
            </a:prstTxWarp>
          </a:bodyPr>
          <a:lstStyle/>
          <a:p>
            <a:endParaRPr lang="en-US"/>
          </a:p>
        </p:txBody>
      </p:sp>
      <p:sp>
        <p:nvSpPr>
          <p:cNvPr id="85048" name="Line 56"/>
          <p:cNvSpPr>
            <a:spLocks noChangeAspect="1" noChangeShapeType="1"/>
          </p:cNvSpPr>
          <p:nvPr/>
        </p:nvSpPr>
        <p:spPr bwMode="auto">
          <a:xfrm flipH="1" flipV="1">
            <a:off x="1649413" y="3389313"/>
            <a:ext cx="981075" cy="204787"/>
          </a:xfrm>
          <a:prstGeom prst="line">
            <a:avLst/>
          </a:prstGeom>
          <a:noFill/>
          <a:ln w="12700">
            <a:solidFill>
              <a:schemeClr val="tx1"/>
            </a:solidFill>
            <a:round/>
            <a:headEnd type="none" w="sm" len="sm"/>
            <a:tailEnd type="arrow" w="med" len="med"/>
          </a:ln>
          <a:effectLst/>
        </p:spPr>
        <p:txBody>
          <a:bodyPr wrap="none" anchor="ctr">
            <a:prstTxWarp prst="textNoShape">
              <a:avLst/>
            </a:prstTxWarp>
          </a:bodyPr>
          <a:lstStyle/>
          <a:p>
            <a:endParaRPr lang="en-US"/>
          </a:p>
        </p:txBody>
      </p:sp>
      <p:sp>
        <p:nvSpPr>
          <p:cNvPr id="85049" name="Line 57"/>
          <p:cNvSpPr>
            <a:spLocks noChangeAspect="1" noChangeShapeType="1"/>
          </p:cNvSpPr>
          <p:nvPr/>
        </p:nvSpPr>
        <p:spPr bwMode="auto">
          <a:xfrm flipH="1">
            <a:off x="1649413" y="3594100"/>
            <a:ext cx="981075" cy="544513"/>
          </a:xfrm>
          <a:prstGeom prst="line">
            <a:avLst/>
          </a:prstGeom>
          <a:noFill/>
          <a:ln w="12700">
            <a:solidFill>
              <a:schemeClr val="tx1"/>
            </a:solidFill>
            <a:round/>
            <a:headEnd type="none" w="sm" len="sm"/>
            <a:tailEnd type="arrow" w="med" len="med"/>
          </a:ln>
          <a:effectLst/>
        </p:spPr>
        <p:txBody>
          <a:bodyPr wrap="none" anchor="ctr">
            <a:prstTxWarp prst="textNoShape">
              <a:avLst/>
            </a:prstTxWarp>
          </a:bodyPr>
          <a:lstStyle/>
          <a:p>
            <a:endParaRPr lang="en-US"/>
          </a:p>
        </p:txBody>
      </p:sp>
      <p:sp>
        <p:nvSpPr>
          <p:cNvPr id="85050" name="Rectangle 58"/>
          <p:cNvSpPr>
            <a:spLocks noChangeAspect="1" noChangeArrowheads="1"/>
          </p:cNvSpPr>
          <p:nvPr/>
        </p:nvSpPr>
        <p:spPr bwMode="auto">
          <a:xfrm>
            <a:off x="660400" y="4953000"/>
            <a:ext cx="1289050" cy="479425"/>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endParaRPr lang="en-GB" sz="1600" b="0">
              <a:solidFill>
                <a:srgbClr val="000000"/>
              </a:solidFill>
              <a:latin typeface="Comic Sans MS" charset="0"/>
            </a:endParaRPr>
          </a:p>
        </p:txBody>
      </p:sp>
      <p:sp>
        <p:nvSpPr>
          <p:cNvPr id="85051" name="Rectangle 59"/>
          <p:cNvSpPr>
            <a:spLocks noChangeAspect="1" noChangeArrowheads="1"/>
          </p:cNvSpPr>
          <p:nvPr/>
        </p:nvSpPr>
        <p:spPr bwMode="auto">
          <a:xfrm>
            <a:off x="512763" y="4818063"/>
            <a:ext cx="1284287" cy="476250"/>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endParaRPr lang="en-GB" sz="1600" b="0">
              <a:solidFill>
                <a:srgbClr val="000000"/>
              </a:solidFill>
              <a:latin typeface="Comic Sans MS" charset="0"/>
            </a:endParaRPr>
          </a:p>
        </p:txBody>
      </p:sp>
      <p:sp>
        <p:nvSpPr>
          <p:cNvPr id="85052" name="Rectangle 60"/>
          <p:cNvSpPr>
            <a:spLocks noChangeAspect="1" noChangeArrowheads="1"/>
          </p:cNvSpPr>
          <p:nvPr/>
        </p:nvSpPr>
        <p:spPr bwMode="auto">
          <a:xfrm>
            <a:off x="2252663" y="3389313"/>
            <a:ext cx="1289050" cy="546100"/>
          </a:xfrm>
          <a:prstGeom prst="rect">
            <a:avLst/>
          </a:prstGeom>
          <a:solidFill>
            <a:srgbClr val="FFCCCC"/>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Algorithm</a:t>
            </a:r>
          </a:p>
        </p:txBody>
      </p:sp>
      <p:sp>
        <p:nvSpPr>
          <p:cNvPr id="85053" name="Rectangle 61"/>
          <p:cNvSpPr>
            <a:spLocks noChangeAspect="1" noChangeArrowheads="1"/>
          </p:cNvSpPr>
          <p:nvPr/>
        </p:nvSpPr>
        <p:spPr bwMode="auto">
          <a:xfrm>
            <a:off x="3616325" y="2505075"/>
            <a:ext cx="1287463" cy="474663"/>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Event Data</a:t>
            </a:r>
          </a:p>
          <a:p>
            <a:pPr>
              <a:lnSpc>
                <a:spcPct val="100000"/>
              </a:lnSpc>
              <a:spcBef>
                <a:spcPct val="0"/>
              </a:spcBef>
            </a:pPr>
            <a:r>
              <a:rPr lang="en-US" sz="1600" b="0">
                <a:solidFill>
                  <a:srgbClr val="000000"/>
                </a:solidFill>
                <a:latin typeface="Comic Sans MS" charset="0"/>
              </a:rPr>
              <a:t>Service</a:t>
            </a:r>
          </a:p>
        </p:txBody>
      </p:sp>
      <p:sp>
        <p:nvSpPr>
          <p:cNvPr id="85054" name="Rectangle 62"/>
          <p:cNvSpPr>
            <a:spLocks noChangeAspect="1" noChangeArrowheads="1"/>
          </p:cNvSpPr>
          <p:nvPr/>
        </p:nvSpPr>
        <p:spPr bwMode="auto">
          <a:xfrm>
            <a:off x="6872288" y="2438400"/>
            <a:ext cx="1135062" cy="541338"/>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Persistency</a:t>
            </a:r>
          </a:p>
          <a:p>
            <a:pPr>
              <a:lnSpc>
                <a:spcPct val="100000"/>
              </a:lnSpc>
              <a:spcBef>
                <a:spcPct val="0"/>
              </a:spcBef>
            </a:pPr>
            <a:r>
              <a:rPr lang="en-US" sz="1600" b="0">
                <a:solidFill>
                  <a:srgbClr val="000000"/>
                </a:solidFill>
                <a:latin typeface="Comic Sans MS" charset="0"/>
              </a:rPr>
              <a:t>Service</a:t>
            </a:r>
          </a:p>
        </p:txBody>
      </p:sp>
      <p:sp>
        <p:nvSpPr>
          <p:cNvPr id="85055" name="Line 63"/>
          <p:cNvSpPr>
            <a:spLocks noChangeAspect="1" noChangeShapeType="1"/>
          </p:cNvSpPr>
          <p:nvPr/>
        </p:nvSpPr>
        <p:spPr bwMode="auto">
          <a:xfrm>
            <a:off x="4903788" y="2709863"/>
            <a:ext cx="150812" cy="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85056" name="AutoShape 64"/>
          <p:cNvSpPr>
            <a:spLocks noChangeAspect="1" noChangeArrowheads="1"/>
          </p:cNvSpPr>
          <p:nvPr/>
        </p:nvSpPr>
        <p:spPr bwMode="auto">
          <a:xfrm>
            <a:off x="8234363" y="2233613"/>
            <a:ext cx="909637" cy="952500"/>
          </a:xfrm>
          <a:prstGeom prst="can">
            <a:avLst>
              <a:gd name="adj" fmla="val 26178"/>
            </a:avLst>
          </a:prstGeom>
          <a:gradFill rotWithShape="0">
            <a:gsLst>
              <a:gs pos="0">
                <a:srgbClr val="DDDDDD">
                  <a:gamma/>
                  <a:shade val="46275"/>
                  <a:invGamma/>
                </a:srgbClr>
              </a:gs>
              <a:gs pos="50000">
                <a:srgbClr val="DDDDDD"/>
              </a:gs>
              <a:gs pos="100000">
                <a:srgbClr val="DDDDDD">
                  <a:gamma/>
                  <a:shade val="46275"/>
                  <a:invGamma/>
                </a:srgbClr>
              </a:gs>
            </a:gsLst>
            <a:lin ang="0" scaled="1"/>
          </a:gradFill>
          <a:ln w="12700">
            <a:solidFill>
              <a:schemeClr val="tx1"/>
            </a:solidFill>
            <a:round/>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Data</a:t>
            </a:r>
          </a:p>
          <a:p>
            <a:pPr>
              <a:lnSpc>
                <a:spcPct val="100000"/>
              </a:lnSpc>
              <a:spcBef>
                <a:spcPct val="0"/>
              </a:spcBef>
            </a:pPr>
            <a:r>
              <a:rPr lang="en-US" sz="1600" b="0">
                <a:solidFill>
                  <a:srgbClr val="000000"/>
                </a:solidFill>
                <a:latin typeface="Comic Sans MS" charset="0"/>
              </a:rPr>
              <a:t>Files</a:t>
            </a:r>
          </a:p>
        </p:txBody>
      </p:sp>
      <p:pic>
        <p:nvPicPr>
          <p:cNvPr id="85057" name="Picture 65"/>
          <p:cNvPicPr>
            <a:picLocks noChangeAspect="1" noChangeArrowheads="1"/>
          </p:cNvPicPr>
          <p:nvPr/>
        </p:nvPicPr>
        <p:blipFill>
          <a:blip r:embed="rId3"/>
          <a:srcRect/>
          <a:stretch>
            <a:fillRect/>
          </a:stretch>
        </p:blipFill>
        <p:spPr bwMode="auto">
          <a:xfrm>
            <a:off x="5207000" y="1892300"/>
            <a:ext cx="1401763" cy="1174750"/>
          </a:xfrm>
          <a:prstGeom prst="rect">
            <a:avLst/>
          </a:prstGeom>
          <a:noFill/>
          <a:ln w="12700">
            <a:noFill/>
            <a:miter lim="800000"/>
            <a:headEnd type="none" w="sm" len="sm"/>
            <a:tailEnd/>
          </a:ln>
          <a:effectLst/>
        </p:spPr>
      </p:pic>
      <p:sp>
        <p:nvSpPr>
          <p:cNvPr id="85058" name="Rectangle 66"/>
          <p:cNvSpPr>
            <a:spLocks noChangeAspect="1" noChangeArrowheads="1"/>
          </p:cNvSpPr>
          <p:nvPr/>
        </p:nvSpPr>
        <p:spPr bwMode="auto">
          <a:xfrm>
            <a:off x="2174875" y="3321050"/>
            <a:ext cx="1289050" cy="544513"/>
          </a:xfrm>
          <a:prstGeom prst="rect">
            <a:avLst/>
          </a:prstGeom>
          <a:solidFill>
            <a:srgbClr val="FFCCCC"/>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Algorithm</a:t>
            </a:r>
          </a:p>
        </p:txBody>
      </p:sp>
      <p:sp>
        <p:nvSpPr>
          <p:cNvPr id="85059" name="Rectangle 67"/>
          <p:cNvSpPr>
            <a:spLocks noChangeAspect="1" noChangeArrowheads="1"/>
          </p:cNvSpPr>
          <p:nvPr/>
        </p:nvSpPr>
        <p:spPr bwMode="auto">
          <a:xfrm>
            <a:off x="2103438" y="3254375"/>
            <a:ext cx="1284287" cy="546100"/>
          </a:xfrm>
          <a:prstGeom prst="rect">
            <a:avLst/>
          </a:prstGeom>
          <a:solidFill>
            <a:srgbClr val="FFCCCC"/>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Algorithm</a:t>
            </a:r>
          </a:p>
        </p:txBody>
      </p:sp>
      <p:cxnSp>
        <p:nvCxnSpPr>
          <p:cNvPr id="85060" name="AutoShape 68"/>
          <p:cNvCxnSpPr>
            <a:cxnSpLocks noChangeAspect="1" noChangeShapeType="1"/>
            <a:stCxn id="85054" idx="3"/>
            <a:endCxn id="85056" idx="2"/>
          </p:cNvCxnSpPr>
          <p:nvPr/>
        </p:nvCxnSpPr>
        <p:spPr bwMode="auto">
          <a:xfrm>
            <a:off x="8007350" y="2709863"/>
            <a:ext cx="227013" cy="0"/>
          </a:xfrm>
          <a:prstGeom prst="straightConnector1">
            <a:avLst/>
          </a:prstGeom>
          <a:noFill/>
          <a:ln w="12700">
            <a:solidFill>
              <a:schemeClr val="tx1"/>
            </a:solidFill>
            <a:round/>
            <a:headEnd type="none" w="sm" len="sm"/>
            <a:tailEnd/>
          </a:ln>
          <a:effectLst/>
        </p:spPr>
      </p:cxnSp>
      <p:cxnSp>
        <p:nvCxnSpPr>
          <p:cNvPr id="85062" name="AutoShape 70"/>
          <p:cNvCxnSpPr>
            <a:cxnSpLocks noChangeAspect="1" noChangeShapeType="1"/>
            <a:stCxn id="85061" idx="3"/>
            <a:endCxn id="85054" idx="1"/>
          </p:cNvCxnSpPr>
          <p:nvPr/>
        </p:nvCxnSpPr>
        <p:spPr bwMode="auto">
          <a:xfrm flipV="1">
            <a:off x="6645275" y="2709863"/>
            <a:ext cx="227013" cy="0"/>
          </a:xfrm>
          <a:prstGeom prst="straightConnector1">
            <a:avLst/>
          </a:prstGeom>
          <a:noFill/>
          <a:ln w="12700">
            <a:solidFill>
              <a:schemeClr val="tx1"/>
            </a:solidFill>
            <a:round/>
            <a:headEnd type="none" w="sm" len="sm"/>
            <a:tailEnd/>
          </a:ln>
          <a:effectLst/>
        </p:spPr>
      </p:cxnSp>
      <p:sp>
        <p:nvSpPr>
          <p:cNvPr id="85063" name="Rectangle 71"/>
          <p:cNvSpPr>
            <a:spLocks noChangeAspect="1" noChangeArrowheads="1"/>
          </p:cNvSpPr>
          <p:nvPr/>
        </p:nvSpPr>
        <p:spPr bwMode="auto">
          <a:xfrm>
            <a:off x="3616325" y="4002088"/>
            <a:ext cx="1287463" cy="477837"/>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Detec. Data</a:t>
            </a:r>
          </a:p>
          <a:p>
            <a:pPr>
              <a:lnSpc>
                <a:spcPct val="100000"/>
              </a:lnSpc>
              <a:spcBef>
                <a:spcPct val="0"/>
              </a:spcBef>
            </a:pPr>
            <a:r>
              <a:rPr lang="en-US" sz="1600" b="0">
                <a:solidFill>
                  <a:srgbClr val="000000"/>
                </a:solidFill>
                <a:latin typeface="Comic Sans MS" charset="0"/>
              </a:rPr>
              <a:t>Service</a:t>
            </a:r>
          </a:p>
        </p:txBody>
      </p:sp>
      <p:sp>
        <p:nvSpPr>
          <p:cNvPr id="85064" name="Rectangle 72"/>
          <p:cNvSpPr>
            <a:spLocks noChangeAspect="1" noChangeArrowheads="1"/>
          </p:cNvSpPr>
          <p:nvPr/>
        </p:nvSpPr>
        <p:spPr bwMode="auto">
          <a:xfrm>
            <a:off x="6872288" y="3935413"/>
            <a:ext cx="1135062" cy="544512"/>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Persistency</a:t>
            </a:r>
          </a:p>
          <a:p>
            <a:pPr>
              <a:lnSpc>
                <a:spcPct val="100000"/>
              </a:lnSpc>
              <a:spcBef>
                <a:spcPct val="0"/>
              </a:spcBef>
            </a:pPr>
            <a:r>
              <a:rPr lang="en-US" sz="1600" b="0">
                <a:solidFill>
                  <a:srgbClr val="000000"/>
                </a:solidFill>
                <a:latin typeface="Comic Sans MS" charset="0"/>
              </a:rPr>
              <a:t>Service</a:t>
            </a:r>
          </a:p>
        </p:txBody>
      </p:sp>
      <p:sp>
        <p:nvSpPr>
          <p:cNvPr id="85065" name="Line 73"/>
          <p:cNvSpPr>
            <a:spLocks noChangeAspect="1" noChangeShapeType="1"/>
          </p:cNvSpPr>
          <p:nvPr/>
        </p:nvSpPr>
        <p:spPr bwMode="auto">
          <a:xfrm>
            <a:off x="4903788" y="4206875"/>
            <a:ext cx="150812" cy="1588"/>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85066" name="AutoShape 74"/>
          <p:cNvSpPr>
            <a:spLocks noChangeAspect="1" noChangeArrowheads="1"/>
          </p:cNvSpPr>
          <p:nvPr/>
        </p:nvSpPr>
        <p:spPr bwMode="auto">
          <a:xfrm>
            <a:off x="8234363" y="3730625"/>
            <a:ext cx="909637" cy="952500"/>
          </a:xfrm>
          <a:prstGeom prst="can">
            <a:avLst>
              <a:gd name="adj" fmla="val 26178"/>
            </a:avLst>
          </a:prstGeom>
          <a:gradFill rotWithShape="0">
            <a:gsLst>
              <a:gs pos="0">
                <a:srgbClr val="DDDDDD">
                  <a:gamma/>
                  <a:shade val="46275"/>
                  <a:invGamma/>
                </a:srgbClr>
              </a:gs>
              <a:gs pos="50000">
                <a:srgbClr val="DDDDDD"/>
              </a:gs>
              <a:gs pos="100000">
                <a:srgbClr val="DDDDDD">
                  <a:gamma/>
                  <a:shade val="46275"/>
                  <a:invGamma/>
                </a:srgbClr>
              </a:gs>
            </a:gsLst>
            <a:lin ang="0" scaled="1"/>
          </a:gradFill>
          <a:ln w="12700">
            <a:solidFill>
              <a:schemeClr val="tx1"/>
            </a:solidFill>
            <a:round/>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Data</a:t>
            </a:r>
          </a:p>
          <a:p>
            <a:pPr>
              <a:lnSpc>
                <a:spcPct val="100000"/>
              </a:lnSpc>
              <a:spcBef>
                <a:spcPct val="0"/>
              </a:spcBef>
            </a:pPr>
            <a:r>
              <a:rPr lang="en-US" sz="1600" b="0">
                <a:solidFill>
                  <a:srgbClr val="000000"/>
                </a:solidFill>
                <a:latin typeface="Comic Sans MS" charset="0"/>
              </a:rPr>
              <a:t>Files</a:t>
            </a:r>
          </a:p>
        </p:txBody>
      </p:sp>
      <p:cxnSp>
        <p:nvCxnSpPr>
          <p:cNvPr id="85067" name="AutoShape 75"/>
          <p:cNvCxnSpPr>
            <a:cxnSpLocks noChangeAspect="1" noChangeShapeType="1"/>
            <a:stCxn id="85064" idx="3"/>
            <a:endCxn id="85066" idx="2"/>
          </p:cNvCxnSpPr>
          <p:nvPr/>
        </p:nvCxnSpPr>
        <p:spPr bwMode="auto">
          <a:xfrm flipV="1">
            <a:off x="8007350" y="4206875"/>
            <a:ext cx="227013" cy="1588"/>
          </a:xfrm>
          <a:prstGeom prst="straightConnector1">
            <a:avLst/>
          </a:prstGeom>
          <a:noFill/>
          <a:ln w="12700">
            <a:solidFill>
              <a:schemeClr val="tx1"/>
            </a:solidFill>
            <a:round/>
            <a:headEnd type="none" w="sm" len="sm"/>
            <a:tailEnd/>
          </a:ln>
          <a:effectLst/>
        </p:spPr>
      </p:cxnSp>
      <p:sp>
        <p:nvSpPr>
          <p:cNvPr id="85068" name="AutoShape 76"/>
          <p:cNvSpPr>
            <a:spLocks noChangeAspect="1" noChangeArrowheads="1"/>
          </p:cNvSpPr>
          <p:nvPr/>
        </p:nvSpPr>
        <p:spPr bwMode="auto">
          <a:xfrm>
            <a:off x="5054600" y="3800475"/>
            <a:ext cx="1590675" cy="815975"/>
          </a:xfrm>
          <a:prstGeom prst="roundRect">
            <a:avLst>
              <a:gd name="adj" fmla="val 16667"/>
            </a:avLst>
          </a:prstGeom>
          <a:solidFill>
            <a:srgbClr val="FFFFFF"/>
          </a:solidFill>
          <a:ln w="12700">
            <a:solidFill>
              <a:schemeClr val="tx1"/>
            </a:solidFill>
            <a:round/>
            <a:headEnd type="none" w="sm" len="sm"/>
            <a:tailEnd/>
          </a:ln>
          <a:effectLst/>
        </p:spPr>
        <p:txBody>
          <a:bodyPr anchor="b">
            <a:prstTxWarp prst="textNoShape">
              <a:avLst/>
            </a:prstTxWarp>
          </a:bodyPr>
          <a:lstStyle/>
          <a:p>
            <a:pPr>
              <a:lnSpc>
                <a:spcPct val="100000"/>
              </a:lnSpc>
              <a:spcBef>
                <a:spcPct val="0"/>
              </a:spcBef>
            </a:pPr>
            <a:r>
              <a:rPr lang="en-US" sz="1600" b="0">
                <a:solidFill>
                  <a:srgbClr val="000000"/>
                </a:solidFill>
                <a:latin typeface="Comic Sans MS" charset="0"/>
              </a:rPr>
              <a:t>Transient Detector </a:t>
            </a:r>
          </a:p>
          <a:p>
            <a:pPr>
              <a:lnSpc>
                <a:spcPct val="100000"/>
              </a:lnSpc>
              <a:spcBef>
                <a:spcPct val="0"/>
              </a:spcBef>
            </a:pPr>
            <a:r>
              <a:rPr lang="en-US" sz="1600" b="0">
                <a:solidFill>
                  <a:srgbClr val="000000"/>
                </a:solidFill>
                <a:latin typeface="Comic Sans MS" charset="0"/>
              </a:rPr>
              <a:t>Store</a:t>
            </a:r>
          </a:p>
        </p:txBody>
      </p:sp>
      <p:cxnSp>
        <p:nvCxnSpPr>
          <p:cNvPr id="85069" name="AutoShape 77"/>
          <p:cNvCxnSpPr>
            <a:cxnSpLocks noChangeAspect="1" noChangeShapeType="1"/>
            <a:stCxn id="85068" idx="3"/>
            <a:endCxn id="85064" idx="1"/>
          </p:cNvCxnSpPr>
          <p:nvPr/>
        </p:nvCxnSpPr>
        <p:spPr bwMode="auto">
          <a:xfrm>
            <a:off x="6645275" y="4208463"/>
            <a:ext cx="227013" cy="0"/>
          </a:xfrm>
          <a:prstGeom prst="straightConnector1">
            <a:avLst/>
          </a:prstGeom>
          <a:noFill/>
          <a:ln w="12700">
            <a:solidFill>
              <a:schemeClr val="tx1"/>
            </a:solidFill>
            <a:round/>
            <a:headEnd type="none" w="sm" len="sm"/>
            <a:tailEnd/>
          </a:ln>
          <a:effectLst/>
        </p:spPr>
      </p:cxnSp>
      <p:sp>
        <p:nvSpPr>
          <p:cNvPr id="85070" name="Rectangle 78"/>
          <p:cNvSpPr>
            <a:spLocks noChangeAspect="1" noChangeArrowheads="1"/>
          </p:cNvSpPr>
          <p:nvPr/>
        </p:nvSpPr>
        <p:spPr bwMode="auto">
          <a:xfrm>
            <a:off x="360363" y="2438400"/>
            <a:ext cx="1289050" cy="476250"/>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Message</a:t>
            </a:r>
          </a:p>
          <a:p>
            <a:pPr>
              <a:lnSpc>
                <a:spcPct val="100000"/>
              </a:lnSpc>
              <a:spcBef>
                <a:spcPct val="0"/>
              </a:spcBef>
            </a:pPr>
            <a:r>
              <a:rPr lang="en-US" sz="1600" b="0">
                <a:solidFill>
                  <a:srgbClr val="000000"/>
                </a:solidFill>
                <a:latin typeface="Comic Sans MS" charset="0"/>
              </a:rPr>
              <a:t>Service</a:t>
            </a:r>
          </a:p>
        </p:txBody>
      </p:sp>
      <p:sp>
        <p:nvSpPr>
          <p:cNvPr id="85071" name="Rectangle 79"/>
          <p:cNvSpPr>
            <a:spLocks noChangeAspect="1" noChangeArrowheads="1"/>
          </p:cNvSpPr>
          <p:nvPr/>
        </p:nvSpPr>
        <p:spPr bwMode="auto">
          <a:xfrm>
            <a:off x="360363" y="3186113"/>
            <a:ext cx="1289050" cy="476250"/>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JobOptions</a:t>
            </a:r>
          </a:p>
          <a:p>
            <a:pPr>
              <a:lnSpc>
                <a:spcPct val="100000"/>
              </a:lnSpc>
              <a:spcBef>
                <a:spcPct val="0"/>
              </a:spcBef>
            </a:pPr>
            <a:r>
              <a:rPr lang="en-US" sz="1600" b="0">
                <a:solidFill>
                  <a:srgbClr val="000000"/>
                </a:solidFill>
                <a:latin typeface="Comic Sans MS" charset="0"/>
              </a:rPr>
              <a:t>Service</a:t>
            </a:r>
          </a:p>
        </p:txBody>
      </p:sp>
      <p:sp>
        <p:nvSpPr>
          <p:cNvPr id="85072" name="Rectangle 80"/>
          <p:cNvSpPr>
            <a:spLocks noChangeAspect="1" noChangeArrowheads="1"/>
          </p:cNvSpPr>
          <p:nvPr/>
        </p:nvSpPr>
        <p:spPr bwMode="auto">
          <a:xfrm>
            <a:off x="360363" y="3935413"/>
            <a:ext cx="1289050" cy="474662"/>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Particle Prop.</a:t>
            </a:r>
          </a:p>
          <a:p>
            <a:pPr>
              <a:lnSpc>
                <a:spcPct val="100000"/>
              </a:lnSpc>
              <a:spcBef>
                <a:spcPct val="0"/>
              </a:spcBef>
            </a:pPr>
            <a:r>
              <a:rPr lang="en-US" sz="1600" b="0">
                <a:solidFill>
                  <a:srgbClr val="000000"/>
                </a:solidFill>
                <a:latin typeface="Comic Sans MS" charset="0"/>
              </a:rPr>
              <a:t>Service</a:t>
            </a:r>
          </a:p>
        </p:txBody>
      </p:sp>
      <p:sp>
        <p:nvSpPr>
          <p:cNvPr id="85073" name="Rectangle 81"/>
          <p:cNvSpPr>
            <a:spLocks noChangeAspect="1" noChangeArrowheads="1"/>
          </p:cNvSpPr>
          <p:nvPr/>
        </p:nvSpPr>
        <p:spPr bwMode="auto">
          <a:xfrm>
            <a:off x="360363" y="4683125"/>
            <a:ext cx="1289050" cy="476250"/>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Other</a:t>
            </a:r>
          </a:p>
          <a:p>
            <a:pPr>
              <a:lnSpc>
                <a:spcPct val="100000"/>
              </a:lnSpc>
              <a:spcBef>
                <a:spcPct val="0"/>
              </a:spcBef>
            </a:pPr>
            <a:r>
              <a:rPr lang="en-US" sz="1600" b="0">
                <a:solidFill>
                  <a:srgbClr val="000000"/>
                </a:solidFill>
                <a:latin typeface="Comic Sans MS" charset="0"/>
              </a:rPr>
              <a:t>Services</a:t>
            </a:r>
          </a:p>
        </p:txBody>
      </p:sp>
      <p:sp>
        <p:nvSpPr>
          <p:cNvPr id="85074" name="Rectangle 82"/>
          <p:cNvSpPr>
            <a:spLocks noChangeAspect="1" noChangeArrowheads="1"/>
          </p:cNvSpPr>
          <p:nvPr/>
        </p:nvSpPr>
        <p:spPr bwMode="auto">
          <a:xfrm>
            <a:off x="3616325" y="5024438"/>
            <a:ext cx="1287463" cy="476250"/>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Histogram</a:t>
            </a:r>
          </a:p>
          <a:p>
            <a:pPr>
              <a:lnSpc>
                <a:spcPct val="100000"/>
              </a:lnSpc>
              <a:spcBef>
                <a:spcPct val="0"/>
              </a:spcBef>
            </a:pPr>
            <a:r>
              <a:rPr lang="en-US" sz="1600" b="0">
                <a:solidFill>
                  <a:srgbClr val="000000"/>
                </a:solidFill>
                <a:latin typeface="Comic Sans MS" charset="0"/>
              </a:rPr>
              <a:t>Service</a:t>
            </a:r>
          </a:p>
        </p:txBody>
      </p:sp>
      <p:sp>
        <p:nvSpPr>
          <p:cNvPr id="85075" name="Rectangle 83"/>
          <p:cNvSpPr>
            <a:spLocks noChangeAspect="1" noChangeArrowheads="1"/>
          </p:cNvSpPr>
          <p:nvPr/>
        </p:nvSpPr>
        <p:spPr bwMode="auto">
          <a:xfrm>
            <a:off x="6872288" y="4953000"/>
            <a:ext cx="1135062" cy="547688"/>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Persistency</a:t>
            </a:r>
          </a:p>
          <a:p>
            <a:pPr>
              <a:lnSpc>
                <a:spcPct val="100000"/>
              </a:lnSpc>
              <a:spcBef>
                <a:spcPct val="0"/>
              </a:spcBef>
            </a:pPr>
            <a:r>
              <a:rPr lang="en-US" sz="1600" b="0">
                <a:solidFill>
                  <a:srgbClr val="000000"/>
                </a:solidFill>
                <a:latin typeface="Comic Sans MS" charset="0"/>
              </a:rPr>
              <a:t>Service</a:t>
            </a:r>
          </a:p>
        </p:txBody>
      </p:sp>
      <p:sp>
        <p:nvSpPr>
          <p:cNvPr id="85076" name="Line 84"/>
          <p:cNvSpPr>
            <a:spLocks noChangeAspect="1" noChangeShapeType="1"/>
          </p:cNvSpPr>
          <p:nvPr/>
        </p:nvSpPr>
        <p:spPr bwMode="auto">
          <a:xfrm>
            <a:off x="4903788" y="5224463"/>
            <a:ext cx="150812" cy="4762"/>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85077" name="AutoShape 85"/>
          <p:cNvSpPr>
            <a:spLocks noChangeAspect="1" noChangeArrowheads="1"/>
          </p:cNvSpPr>
          <p:nvPr/>
        </p:nvSpPr>
        <p:spPr bwMode="auto">
          <a:xfrm>
            <a:off x="8234363" y="4752975"/>
            <a:ext cx="909637" cy="950913"/>
          </a:xfrm>
          <a:prstGeom prst="can">
            <a:avLst>
              <a:gd name="adj" fmla="val 26134"/>
            </a:avLst>
          </a:prstGeom>
          <a:gradFill rotWithShape="0">
            <a:gsLst>
              <a:gs pos="0">
                <a:srgbClr val="DDDDDD">
                  <a:gamma/>
                  <a:shade val="46275"/>
                  <a:invGamma/>
                </a:srgbClr>
              </a:gs>
              <a:gs pos="50000">
                <a:srgbClr val="DDDDDD"/>
              </a:gs>
              <a:gs pos="100000">
                <a:srgbClr val="DDDDDD">
                  <a:gamma/>
                  <a:shade val="46275"/>
                  <a:invGamma/>
                </a:srgbClr>
              </a:gs>
            </a:gsLst>
            <a:lin ang="0" scaled="1"/>
          </a:gradFill>
          <a:ln w="12700">
            <a:solidFill>
              <a:schemeClr val="tx1"/>
            </a:solidFill>
            <a:round/>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Data</a:t>
            </a:r>
          </a:p>
          <a:p>
            <a:pPr>
              <a:lnSpc>
                <a:spcPct val="100000"/>
              </a:lnSpc>
              <a:spcBef>
                <a:spcPct val="0"/>
              </a:spcBef>
            </a:pPr>
            <a:r>
              <a:rPr lang="en-US" sz="1600" b="0">
                <a:solidFill>
                  <a:srgbClr val="000000"/>
                </a:solidFill>
                <a:latin typeface="Comic Sans MS" charset="0"/>
              </a:rPr>
              <a:t>Files</a:t>
            </a:r>
          </a:p>
        </p:txBody>
      </p:sp>
      <p:cxnSp>
        <p:nvCxnSpPr>
          <p:cNvPr id="85078" name="AutoShape 86"/>
          <p:cNvCxnSpPr>
            <a:cxnSpLocks noChangeAspect="1" noChangeShapeType="1"/>
            <a:stCxn id="85075" idx="3"/>
            <a:endCxn id="85077" idx="2"/>
          </p:cNvCxnSpPr>
          <p:nvPr/>
        </p:nvCxnSpPr>
        <p:spPr bwMode="auto">
          <a:xfrm>
            <a:off x="8007350" y="5227638"/>
            <a:ext cx="227013" cy="1587"/>
          </a:xfrm>
          <a:prstGeom prst="straightConnector1">
            <a:avLst/>
          </a:prstGeom>
          <a:noFill/>
          <a:ln w="12700">
            <a:solidFill>
              <a:schemeClr val="tx1"/>
            </a:solidFill>
            <a:round/>
            <a:headEnd type="none" w="sm" len="sm"/>
            <a:tailEnd/>
          </a:ln>
          <a:effectLst/>
        </p:spPr>
      </p:cxnSp>
      <p:sp>
        <p:nvSpPr>
          <p:cNvPr id="85079" name="AutoShape 87"/>
          <p:cNvSpPr>
            <a:spLocks noChangeAspect="1" noChangeArrowheads="1"/>
          </p:cNvSpPr>
          <p:nvPr/>
        </p:nvSpPr>
        <p:spPr bwMode="auto">
          <a:xfrm>
            <a:off x="5054600" y="4818063"/>
            <a:ext cx="1590675" cy="817562"/>
          </a:xfrm>
          <a:prstGeom prst="roundRect">
            <a:avLst>
              <a:gd name="adj" fmla="val 16667"/>
            </a:avLst>
          </a:prstGeom>
          <a:solidFill>
            <a:srgbClr val="FFFFFF"/>
          </a:solidFill>
          <a:ln w="12700">
            <a:solidFill>
              <a:schemeClr val="tx1"/>
            </a:solidFill>
            <a:round/>
            <a:headEnd type="none" w="sm" len="sm"/>
            <a:tailEnd/>
          </a:ln>
          <a:effectLst/>
        </p:spPr>
        <p:txBody>
          <a:bodyPr anchor="b">
            <a:prstTxWarp prst="textNoShape">
              <a:avLst/>
            </a:prstTxWarp>
          </a:bodyPr>
          <a:lstStyle/>
          <a:p>
            <a:pPr>
              <a:lnSpc>
                <a:spcPct val="100000"/>
              </a:lnSpc>
              <a:spcBef>
                <a:spcPct val="0"/>
              </a:spcBef>
            </a:pPr>
            <a:r>
              <a:rPr lang="en-US" sz="1600" b="0">
                <a:solidFill>
                  <a:srgbClr val="000000"/>
                </a:solidFill>
                <a:latin typeface="Comic Sans MS" charset="0"/>
              </a:rPr>
              <a:t>Transient</a:t>
            </a:r>
          </a:p>
          <a:p>
            <a:pPr>
              <a:lnSpc>
                <a:spcPct val="100000"/>
              </a:lnSpc>
              <a:spcBef>
                <a:spcPct val="0"/>
              </a:spcBef>
            </a:pPr>
            <a:r>
              <a:rPr lang="en-US" sz="1600" b="0">
                <a:solidFill>
                  <a:srgbClr val="000000"/>
                </a:solidFill>
                <a:latin typeface="Comic Sans MS" charset="0"/>
              </a:rPr>
              <a:t>Histogram Store</a:t>
            </a:r>
          </a:p>
        </p:txBody>
      </p:sp>
      <p:cxnSp>
        <p:nvCxnSpPr>
          <p:cNvPr id="85080" name="AutoShape 88"/>
          <p:cNvCxnSpPr>
            <a:cxnSpLocks noChangeAspect="1" noChangeShapeType="1"/>
            <a:stCxn id="85079" idx="3"/>
            <a:endCxn id="85075" idx="1"/>
          </p:cNvCxnSpPr>
          <p:nvPr/>
        </p:nvCxnSpPr>
        <p:spPr bwMode="auto">
          <a:xfrm>
            <a:off x="6645275" y="5227638"/>
            <a:ext cx="227013" cy="0"/>
          </a:xfrm>
          <a:prstGeom prst="straightConnector1">
            <a:avLst/>
          </a:prstGeom>
          <a:noFill/>
          <a:ln w="12700">
            <a:solidFill>
              <a:schemeClr val="tx1"/>
            </a:solidFill>
            <a:round/>
            <a:headEnd type="none" w="sm" len="sm"/>
            <a:tailEnd/>
          </a:ln>
          <a:effectLst/>
        </p:spPr>
      </p:cxnSp>
      <p:sp>
        <p:nvSpPr>
          <p:cNvPr id="85081" name="Line 89"/>
          <p:cNvSpPr>
            <a:spLocks noChangeAspect="1" noChangeShapeType="1"/>
          </p:cNvSpPr>
          <p:nvPr/>
        </p:nvSpPr>
        <p:spPr bwMode="auto">
          <a:xfrm flipV="1">
            <a:off x="2935288" y="2779713"/>
            <a:ext cx="681037" cy="474662"/>
          </a:xfrm>
          <a:prstGeom prst="line">
            <a:avLst/>
          </a:prstGeom>
          <a:noFill/>
          <a:ln w="12700">
            <a:solidFill>
              <a:schemeClr val="tx1"/>
            </a:solidFill>
            <a:round/>
            <a:headEnd type="none" w="sm" len="sm"/>
            <a:tailEnd type="arrow" w="med" len="med"/>
          </a:ln>
          <a:effectLst/>
        </p:spPr>
        <p:txBody>
          <a:bodyPr wrap="none" anchor="ctr">
            <a:prstTxWarp prst="textNoShape">
              <a:avLst/>
            </a:prstTxWarp>
          </a:bodyPr>
          <a:lstStyle/>
          <a:p>
            <a:endParaRPr lang="en-US"/>
          </a:p>
        </p:txBody>
      </p:sp>
      <p:sp>
        <p:nvSpPr>
          <p:cNvPr id="85082" name="Line 90"/>
          <p:cNvSpPr>
            <a:spLocks noChangeAspect="1" noChangeShapeType="1"/>
          </p:cNvSpPr>
          <p:nvPr/>
        </p:nvSpPr>
        <p:spPr bwMode="auto">
          <a:xfrm>
            <a:off x="2859088" y="3935413"/>
            <a:ext cx="757237" cy="1289050"/>
          </a:xfrm>
          <a:prstGeom prst="line">
            <a:avLst/>
          </a:prstGeom>
          <a:noFill/>
          <a:ln w="12700">
            <a:solidFill>
              <a:schemeClr val="tx1"/>
            </a:solidFill>
            <a:round/>
            <a:headEnd type="none" w="sm" len="sm"/>
            <a:tailEnd type="arrow" w="med" len="med"/>
          </a:ln>
          <a:effectLst/>
        </p:spPr>
        <p:txBody>
          <a:bodyPr wrap="none" anchor="ctr">
            <a:prstTxWarp prst="textNoShape">
              <a:avLst/>
            </a:prstTxWarp>
          </a:bodyPr>
          <a:lstStyle/>
          <a:p>
            <a:endParaRPr lang="en-US"/>
          </a:p>
        </p:txBody>
      </p:sp>
      <p:sp>
        <p:nvSpPr>
          <p:cNvPr id="85083" name="Line 91"/>
          <p:cNvSpPr>
            <a:spLocks noChangeAspect="1" noChangeShapeType="1"/>
          </p:cNvSpPr>
          <p:nvPr/>
        </p:nvSpPr>
        <p:spPr bwMode="auto">
          <a:xfrm flipH="1">
            <a:off x="1649413" y="3935413"/>
            <a:ext cx="981075" cy="1017587"/>
          </a:xfrm>
          <a:prstGeom prst="line">
            <a:avLst/>
          </a:prstGeom>
          <a:noFill/>
          <a:ln w="12700">
            <a:solidFill>
              <a:schemeClr val="tx1"/>
            </a:solidFill>
            <a:round/>
            <a:headEnd type="none" w="sm" len="sm"/>
            <a:tailEnd type="arrow" w="med" len="med"/>
          </a:ln>
          <a:effectLst/>
        </p:spPr>
        <p:txBody>
          <a:bodyPr wrap="none" anchor="ctr">
            <a:prstTxWarp prst="textNoShape">
              <a:avLst/>
            </a:prstTxWarp>
          </a:bodyPr>
          <a:lstStyle/>
          <a:p>
            <a:endParaRPr lang="en-US"/>
          </a:p>
        </p:txBody>
      </p:sp>
      <p:sp>
        <p:nvSpPr>
          <p:cNvPr id="85084" name="Rectangle 92"/>
          <p:cNvSpPr>
            <a:spLocks noChangeAspect="1" noChangeArrowheads="1"/>
          </p:cNvSpPr>
          <p:nvPr/>
        </p:nvSpPr>
        <p:spPr bwMode="auto">
          <a:xfrm>
            <a:off x="2025650" y="1620838"/>
            <a:ext cx="1287463" cy="477837"/>
          </a:xfrm>
          <a:prstGeom prst="rect">
            <a:avLst/>
          </a:prstGeom>
          <a:solidFill>
            <a:srgbClr val="66FF33"/>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Application</a:t>
            </a:r>
          </a:p>
          <a:p>
            <a:pPr>
              <a:lnSpc>
                <a:spcPct val="100000"/>
              </a:lnSpc>
              <a:spcBef>
                <a:spcPct val="0"/>
              </a:spcBef>
            </a:pPr>
            <a:r>
              <a:rPr lang="en-US" sz="1600" b="0">
                <a:solidFill>
                  <a:srgbClr val="000000"/>
                </a:solidFill>
                <a:latin typeface="Comic Sans MS" charset="0"/>
              </a:rPr>
              <a:t>Manager</a:t>
            </a:r>
          </a:p>
        </p:txBody>
      </p:sp>
      <p:sp>
        <p:nvSpPr>
          <p:cNvPr id="85085" name="Line 93"/>
          <p:cNvSpPr>
            <a:spLocks noChangeAspect="1" noChangeShapeType="1"/>
          </p:cNvSpPr>
          <p:nvPr/>
        </p:nvSpPr>
        <p:spPr bwMode="auto">
          <a:xfrm>
            <a:off x="2630488" y="2098675"/>
            <a:ext cx="0" cy="1155700"/>
          </a:xfrm>
          <a:prstGeom prst="line">
            <a:avLst/>
          </a:prstGeom>
          <a:noFill/>
          <a:ln w="9525">
            <a:solidFill>
              <a:schemeClr val="tx1"/>
            </a:solidFill>
            <a:prstDash val="sysDot"/>
            <a:round/>
            <a:headEnd/>
            <a:tailEnd type="arrow" w="med" len="med"/>
          </a:ln>
          <a:effectLst/>
        </p:spPr>
        <p:txBody>
          <a:bodyPr wrap="none" anchor="ctr">
            <a:prstTxWarp prst="textNoShape">
              <a:avLst/>
            </a:prstTxWarp>
          </a:bodyPr>
          <a:lstStyle/>
          <a:p>
            <a:endParaRPr lang="en-US"/>
          </a:p>
        </p:txBody>
      </p:sp>
      <p:sp>
        <p:nvSpPr>
          <p:cNvPr id="85086" name="Line 94"/>
          <p:cNvSpPr>
            <a:spLocks noChangeAspect="1" noChangeShapeType="1"/>
          </p:cNvSpPr>
          <p:nvPr/>
        </p:nvSpPr>
        <p:spPr bwMode="auto">
          <a:xfrm flipH="1">
            <a:off x="1681163" y="2093913"/>
            <a:ext cx="815975" cy="525462"/>
          </a:xfrm>
          <a:prstGeom prst="line">
            <a:avLst/>
          </a:prstGeom>
          <a:noFill/>
          <a:ln w="9525">
            <a:solidFill>
              <a:schemeClr val="tx1"/>
            </a:solidFill>
            <a:prstDash val="sysDot"/>
            <a:round/>
            <a:headEnd/>
            <a:tailEnd type="arrow" w="med" len="med"/>
          </a:ln>
          <a:effectLst/>
        </p:spPr>
        <p:txBody>
          <a:bodyPr wrap="none" anchor="ctr">
            <a:prstTxWarp prst="textNoShape">
              <a:avLst/>
            </a:prstTxWarp>
          </a:bodyPr>
          <a:lstStyle/>
          <a:p>
            <a:endParaRPr lang="en-US"/>
          </a:p>
        </p:txBody>
      </p:sp>
      <p:sp>
        <p:nvSpPr>
          <p:cNvPr id="85087" name="Rectangle 95"/>
          <p:cNvSpPr>
            <a:spLocks noChangeAspect="1" noChangeArrowheads="1"/>
          </p:cNvSpPr>
          <p:nvPr/>
        </p:nvSpPr>
        <p:spPr bwMode="auto">
          <a:xfrm>
            <a:off x="6935788" y="1570038"/>
            <a:ext cx="1289050" cy="544512"/>
          </a:xfrm>
          <a:prstGeom prst="rect">
            <a:avLst/>
          </a:prstGeom>
          <a:solidFill>
            <a:srgbClr val="FFCCCC"/>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Converter</a:t>
            </a:r>
          </a:p>
        </p:txBody>
      </p:sp>
      <p:sp>
        <p:nvSpPr>
          <p:cNvPr id="85088" name="Line 96"/>
          <p:cNvSpPr>
            <a:spLocks noChangeAspect="1" noChangeShapeType="1"/>
          </p:cNvSpPr>
          <p:nvPr/>
        </p:nvSpPr>
        <p:spPr bwMode="auto">
          <a:xfrm>
            <a:off x="2847975" y="2093913"/>
            <a:ext cx="781050" cy="501650"/>
          </a:xfrm>
          <a:prstGeom prst="line">
            <a:avLst/>
          </a:prstGeom>
          <a:noFill/>
          <a:ln w="9525">
            <a:solidFill>
              <a:schemeClr val="tx1"/>
            </a:solidFill>
            <a:prstDash val="dash"/>
            <a:round/>
            <a:headEnd/>
            <a:tailEnd type="arrow" w="med" len="med"/>
          </a:ln>
          <a:effectLst/>
        </p:spPr>
        <p:txBody>
          <a:bodyPr wrap="none" anchor="ctr">
            <a:prstTxWarp prst="textNoShape">
              <a:avLst/>
            </a:prstTxWarp>
          </a:bodyPr>
          <a:lstStyle/>
          <a:p>
            <a:endParaRPr lang="en-US"/>
          </a:p>
        </p:txBody>
      </p:sp>
      <p:sp>
        <p:nvSpPr>
          <p:cNvPr id="85089" name="Rectangle 97"/>
          <p:cNvSpPr>
            <a:spLocks noChangeAspect="1" noChangeArrowheads="1"/>
          </p:cNvSpPr>
          <p:nvPr/>
        </p:nvSpPr>
        <p:spPr bwMode="auto">
          <a:xfrm>
            <a:off x="6819900" y="1674813"/>
            <a:ext cx="1289050" cy="544512"/>
          </a:xfrm>
          <a:prstGeom prst="rect">
            <a:avLst/>
          </a:prstGeom>
          <a:solidFill>
            <a:srgbClr val="FFCCCC"/>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Converter</a:t>
            </a:r>
          </a:p>
        </p:txBody>
      </p:sp>
      <p:sp>
        <p:nvSpPr>
          <p:cNvPr id="85090" name="Line 98"/>
          <p:cNvSpPr>
            <a:spLocks noChangeAspect="1" noChangeShapeType="1"/>
          </p:cNvSpPr>
          <p:nvPr/>
        </p:nvSpPr>
        <p:spPr bwMode="auto">
          <a:xfrm>
            <a:off x="7404100" y="2198688"/>
            <a:ext cx="0" cy="211137"/>
          </a:xfrm>
          <a:prstGeom prst="line">
            <a:avLst/>
          </a:prstGeom>
          <a:noFill/>
          <a:ln w="9525">
            <a:solidFill>
              <a:schemeClr val="tx1"/>
            </a:solidFill>
            <a:round/>
            <a:headEnd type="arrow" w="med" len="med"/>
            <a:tailEnd/>
          </a:ln>
          <a:effectLst/>
        </p:spPr>
        <p:txBody>
          <a:bodyPr wrap="none" anchor="ctr">
            <a:prstTxWarp prst="textNoShape">
              <a:avLst/>
            </a:prstTxWarp>
          </a:bodyPr>
          <a:lstStyle/>
          <a:p>
            <a:endParaRPr lang="en-US"/>
          </a:p>
        </p:txBody>
      </p:sp>
      <p:sp>
        <p:nvSpPr>
          <p:cNvPr id="85091" name="Rectangle 99"/>
          <p:cNvSpPr>
            <a:spLocks noChangeAspect="1" noChangeArrowheads="1"/>
          </p:cNvSpPr>
          <p:nvPr/>
        </p:nvSpPr>
        <p:spPr bwMode="auto">
          <a:xfrm>
            <a:off x="3629025" y="1744663"/>
            <a:ext cx="1287463" cy="474662"/>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600" b="0">
                <a:solidFill>
                  <a:srgbClr val="000000"/>
                </a:solidFill>
                <a:latin typeface="Comic Sans MS" charset="0"/>
              </a:rPr>
              <a:t>Event</a:t>
            </a:r>
          </a:p>
          <a:p>
            <a:pPr>
              <a:lnSpc>
                <a:spcPct val="100000"/>
              </a:lnSpc>
              <a:spcBef>
                <a:spcPct val="0"/>
              </a:spcBef>
            </a:pPr>
            <a:r>
              <a:rPr lang="en-US" sz="1600" b="0">
                <a:solidFill>
                  <a:srgbClr val="000000"/>
                </a:solidFill>
                <a:latin typeface="Comic Sans MS" charset="0"/>
              </a:rPr>
              <a:t>Selector</a:t>
            </a:r>
          </a:p>
        </p:txBody>
      </p:sp>
      <p:sp>
        <p:nvSpPr>
          <p:cNvPr id="85092" name="Line 100"/>
          <p:cNvSpPr>
            <a:spLocks noChangeShapeType="1"/>
          </p:cNvSpPr>
          <p:nvPr/>
        </p:nvSpPr>
        <p:spPr bwMode="auto">
          <a:xfrm>
            <a:off x="3317875" y="1884363"/>
            <a:ext cx="311150" cy="69850"/>
          </a:xfrm>
          <a:prstGeom prst="line">
            <a:avLst/>
          </a:prstGeom>
          <a:noFill/>
          <a:ln w="9525">
            <a:solidFill>
              <a:schemeClr val="tx1"/>
            </a:solidFill>
            <a:prstDash val="dash"/>
            <a:round/>
            <a:headEnd type="none" w="sm" len="sm"/>
            <a:tailEnd type="arrow" w="med" len="med"/>
          </a:ln>
          <a:effectLst/>
        </p:spPr>
        <p:txBody>
          <a:bodyPr wrap="none" anchor="ctr">
            <a:prstTxWarp prst="textNoShape">
              <a:avLst/>
            </a:prstTxWarp>
          </a:bodyPr>
          <a:lstStyle/>
          <a:p>
            <a:endParaRPr lang="en-US"/>
          </a:p>
        </p:txBody>
      </p:sp>
      <p:sp>
        <p:nvSpPr>
          <p:cNvPr id="53" name="Date Placeholder 52"/>
          <p:cNvSpPr>
            <a:spLocks noGrp="1"/>
          </p:cNvSpPr>
          <p:nvPr>
            <p:ph type="dt" sz="half" idx="10"/>
          </p:nvPr>
        </p:nvSpPr>
        <p:spPr/>
        <p:txBody>
          <a:bodyPr/>
          <a:lstStyle/>
          <a:p>
            <a:pPr>
              <a:defRPr/>
            </a:pPr>
            <a:fld id="{2386036E-EA5A-434B-B280-E227E1160FA9}" type="datetime1">
              <a:rPr lang="en-US" smtClean="0"/>
              <a:t>10/12/09</a:t>
            </a:fld>
            <a:endParaRPr lang="en-US"/>
          </a:p>
        </p:txBody>
      </p:sp>
      <p:sp>
        <p:nvSpPr>
          <p:cNvPr id="54" name="Slide Number Placeholder 53"/>
          <p:cNvSpPr>
            <a:spLocks noGrp="1"/>
          </p:cNvSpPr>
          <p:nvPr>
            <p:ph type="sldNum" sz="quarter" idx="12"/>
          </p:nvPr>
        </p:nvSpPr>
        <p:spPr/>
        <p:txBody>
          <a:bodyPr/>
          <a:lstStyle/>
          <a:p>
            <a:pPr>
              <a:defRPr/>
            </a:pPr>
            <a:fld id="{CBADFA9F-6E96-564C-986E-C458ED177155}" type="slidenum">
              <a:rPr lang="en-US" smtClean="0"/>
              <a:pPr>
                <a:defRPr/>
              </a:pPr>
              <a:t>52</a:t>
            </a:fld>
            <a:endParaRPr lang="en-US"/>
          </a:p>
        </p:txBody>
      </p:sp>
      <p:sp>
        <p:nvSpPr>
          <p:cNvPr id="55" name="Footer Placeholder 54"/>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Definition of Terms</a:t>
            </a:r>
          </a:p>
        </p:txBody>
      </p:sp>
      <p:sp>
        <p:nvSpPr>
          <p:cNvPr id="86019" name="Rectangle 3"/>
          <p:cNvSpPr>
            <a:spLocks noGrp="1" noChangeArrowheads="1"/>
          </p:cNvSpPr>
          <p:nvPr>
            <p:ph type="body" idx="1"/>
          </p:nvPr>
        </p:nvSpPr>
        <p:spPr>
          <a:xfrm>
            <a:off x="838200" y="1447800"/>
            <a:ext cx="7385050" cy="4902200"/>
          </a:xfrm>
        </p:spPr>
        <p:txBody>
          <a:bodyPr/>
          <a:lstStyle/>
          <a:p>
            <a:pPr lvl="1"/>
            <a:r>
              <a:rPr lang="en-US" dirty="0"/>
              <a:t>Algorithm</a:t>
            </a:r>
          </a:p>
          <a:p>
            <a:pPr lvl="2"/>
            <a:r>
              <a:rPr lang="en-US" dirty="0"/>
              <a:t>Atomic data processing unit (visible &amp; controlled by framework</a:t>
            </a:r>
            <a:r>
              <a:rPr lang="en-US" dirty="0" smtClean="0"/>
              <a:t>)</a:t>
            </a:r>
          </a:p>
          <a:p>
            <a:pPr lvl="1"/>
            <a:r>
              <a:rPr lang="en-US" dirty="0" smtClean="0"/>
              <a:t>Algorithm Tool</a:t>
            </a:r>
          </a:p>
          <a:p>
            <a:pPr lvl="2"/>
            <a:r>
              <a:rPr lang="en-US" dirty="0" smtClean="0"/>
              <a:t>Class called by the Algorithm or another Tool to perform a specific function (private and public) </a:t>
            </a:r>
            <a:endParaRPr lang="en-US" dirty="0"/>
          </a:p>
          <a:p>
            <a:pPr lvl="1"/>
            <a:r>
              <a:rPr lang="en-US" dirty="0"/>
              <a:t>Data Object</a:t>
            </a:r>
          </a:p>
          <a:p>
            <a:pPr lvl="2"/>
            <a:r>
              <a:rPr lang="en-US" dirty="0"/>
              <a:t>Atomic data unit (visible and managed by transient data store)</a:t>
            </a:r>
          </a:p>
          <a:p>
            <a:pPr lvl="1"/>
            <a:r>
              <a:rPr lang="en-US" dirty="0"/>
              <a:t>Transient Data Store</a:t>
            </a:r>
          </a:p>
          <a:p>
            <a:pPr lvl="2"/>
            <a:r>
              <a:rPr lang="en-US" dirty="0"/>
              <a:t>Central service and repository for data objects (data location, life cycle, load on demand, …)</a:t>
            </a:r>
          </a:p>
        </p:txBody>
      </p:sp>
      <p:sp>
        <p:nvSpPr>
          <p:cNvPr id="4" name="Date Placeholder 3"/>
          <p:cNvSpPr>
            <a:spLocks noGrp="1"/>
          </p:cNvSpPr>
          <p:nvPr>
            <p:ph type="dt" sz="half" idx="10"/>
          </p:nvPr>
        </p:nvSpPr>
        <p:spPr/>
        <p:txBody>
          <a:bodyPr/>
          <a:lstStyle/>
          <a:p>
            <a:pPr>
              <a:defRPr/>
            </a:pPr>
            <a:fld id="{463B0F77-F5BB-3847-9E13-FCCB84AC4331}"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53</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Definition of Terms (2)</a:t>
            </a:r>
          </a:p>
        </p:txBody>
      </p:sp>
      <p:sp>
        <p:nvSpPr>
          <p:cNvPr id="87043" name="Rectangle 3"/>
          <p:cNvSpPr>
            <a:spLocks noGrp="1" noChangeArrowheads="1"/>
          </p:cNvSpPr>
          <p:nvPr>
            <p:ph type="body" idx="1"/>
          </p:nvPr>
        </p:nvSpPr>
        <p:spPr>
          <a:xfrm>
            <a:off x="838200" y="1295400"/>
            <a:ext cx="7848600" cy="4902200"/>
          </a:xfrm>
        </p:spPr>
        <p:txBody>
          <a:bodyPr/>
          <a:lstStyle/>
          <a:p>
            <a:pPr lvl="1"/>
            <a:r>
              <a:rPr lang="en-US"/>
              <a:t>Services</a:t>
            </a:r>
          </a:p>
          <a:p>
            <a:pPr lvl="2"/>
            <a:r>
              <a:rPr lang="en-US"/>
              <a:t>Globally available software components providing framework functionality</a:t>
            </a:r>
          </a:p>
          <a:p>
            <a:pPr lvl="1"/>
            <a:r>
              <a:rPr lang="en-US"/>
              <a:t>Data Converter</a:t>
            </a:r>
          </a:p>
          <a:p>
            <a:pPr lvl="2"/>
            <a:r>
              <a:rPr lang="en-US"/>
              <a:t>Provides explicit/implicit conversion from/to persistent data format to/from transient data</a:t>
            </a:r>
          </a:p>
          <a:p>
            <a:pPr lvl="1"/>
            <a:r>
              <a:rPr lang="en-US"/>
              <a:t>Properties</a:t>
            </a:r>
          </a:p>
          <a:p>
            <a:pPr lvl="2"/>
            <a:r>
              <a:rPr lang="en-US"/>
              <a:t>Control and data parameters for Algorithms and Services</a:t>
            </a:r>
          </a:p>
        </p:txBody>
      </p:sp>
      <p:sp>
        <p:nvSpPr>
          <p:cNvPr id="4" name="Date Placeholder 3"/>
          <p:cNvSpPr>
            <a:spLocks noGrp="1"/>
          </p:cNvSpPr>
          <p:nvPr>
            <p:ph type="dt" sz="half" idx="10"/>
          </p:nvPr>
        </p:nvSpPr>
        <p:spPr/>
        <p:txBody>
          <a:bodyPr/>
          <a:lstStyle/>
          <a:p>
            <a:pPr>
              <a:defRPr/>
            </a:pPr>
            <a:fld id="{A7899E6D-1275-A64F-A267-CD588E5F2504}"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54</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0" y="1481138"/>
            <a:ext cx="4114800" cy="4525962"/>
          </a:xfrm>
        </p:spPr>
        <p:txBody>
          <a:bodyPr/>
          <a:lstStyle/>
          <a:p>
            <a:r>
              <a:rPr lang="en-US" sz="2400" dirty="0" smtClean="0"/>
              <a:t>Users write Concrete Algorithms</a:t>
            </a:r>
          </a:p>
          <a:p>
            <a:r>
              <a:rPr lang="en-US" sz="2400" dirty="0" smtClean="0"/>
              <a:t>It is called once per physics event</a:t>
            </a:r>
          </a:p>
          <a:p>
            <a:r>
              <a:rPr lang="en-US" sz="2400" dirty="0" smtClean="0"/>
              <a:t>Implements three methods in addition to the constructor and destructor</a:t>
            </a:r>
          </a:p>
          <a:p>
            <a:pPr lvl="1"/>
            <a:r>
              <a:rPr lang="en-US" sz="2000" dirty="0" smtClean="0"/>
              <a:t>initialize(), execute(), finalize() </a:t>
            </a:r>
            <a:endParaRPr lang="en-US" sz="2000" dirty="0"/>
          </a:p>
        </p:txBody>
      </p:sp>
      <p:sp>
        <p:nvSpPr>
          <p:cNvPr id="88066" name="Rectangle 2"/>
          <p:cNvSpPr>
            <a:spLocks noGrp="1" noChangeArrowheads="1"/>
          </p:cNvSpPr>
          <p:nvPr>
            <p:ph type="title"/>
          </p:nvPr>
        </p:nvSpPr>
        <p:spPr/>
        <p:txBody>
          <a:bodyPr/>
          <a:lstStyle/>
          <a:p>
            <a:r>
              <a:rPr lang="en-US" smtClean="0"/>
              <a:t>Algorithm</a:t>
            </a:r>
            <a:endParaRPr lang="en-US"/>
          </a:p>
        </p:txBody>
      </p:sp>
      <p:sp>
        <p:nvSpPr>
          <p:cNvPr id="16" name="AutoShape 3"/>
          <p:cNvSpPr txBox="1">
            <a:spLocks noChangeArrowheads="1"/>
          </p:cNvSpPr>
          <p:nvPr/>
        </p:nvSpPr>
        <p:spPr bwMode="auto">
          <a:xfrm>
            <a:off x="609600" y="1447800"/>
            <a:ext cx="1524000" cy="1323671"/>
          </a:xfrm>
          <a:prstGeom prst="wedgeRectCallout">
            <a:avLst>
              <a:gd name="adj1" fmla="val 57957"/>
              <a:gd name="adj2" fmla="val 62685"/>
            </a:avLst>
          </a:prstGeom>
          <a:noFill/>
          <a:ln w="9525">
            <a:solidFill>
              <a:srgbClr val="000000"/>
            </a:solidFill>
            <a:miter lim="800000"/>
            <a:headEnd type="none" w="med" len="med"/>
            <a:tailEnd type="none" w="med" len="med"/>
          </a:ln>
          <a:effectLst/>
        </p:spPr>
        <p:txBody>
          <a:bodyPr vert="horz" wrap="square" lIns="92075" tIns="46038" rIns="92075" bIns="46038" numCol="1" anchor="t" anchorCtr="0" compatLnSpc="1">
            <a:prstTxWarp prst="textNoShape">
              <a:avLst/>
            </a:prstTxWarp>
            <a:spAutoFit/>
          </a:bodyPr>
          <a:lstStyle/>
          <a:p>
            <a:pPr marL="0" marR="0" lvl="0" indent="0" algn="l" defTabSz="346075" rtl="0" eaLnBrk="0" fontAlgn="base" latinLnBrk="0" hangingPunct="0">
              <a:lnSpc>
                <a:spcPct val="95000"/>
              </a:lnSpc>
              <a:spcBef>
                <a:spcPct val="35000"/>
              </a:spcBef>
              <a:spcAft>
                <a:spcPct val="0"/>
              </a:spcAft>
              <a:buClrTx/>
              <a:buSzTx/>
              <a:buFontTx/>
              <a:buNone/>
              <a:tabLst>
                <a:tab pos="571500" algn="l"/>
              </a:tabLst>
              <a:defRPr/>
            </a:pPr>
            <a:r>
              <a:rPr kumimoji="0" lang="en-US" sz="1600" b="1" i="0" u="none" strike="noStrike" kern="0" cap="none" spc="0" normalizeH="0" baseline="0" noProof="0" dirty="0" err="1" smtClean="0">
                <a:ln>
                  <a:noFill/>
                </a:ln>
                <a:uLnTx/>
                <a:uFillTx/>
                <a:latin typeface="Arial"/>
                <a:ea typeface="+mn-ea"/>
                <a:cs typeface="+mn-cs"/>
              </a:rPr>
              <a:t>IAlgorithm</a:t>
            </a:r>
            <a:endParaRPr kumimoji="0" lang="en-US" sz="1600" b="1" i="0" u="none" strike="noStrike" kern="0" cap="none" spc="0" normalizeH="0" baseline="0" noProof="0" dirty="0" smtClean="0">
              <a:ln>
                <a:noFill/>
              </a:ln>
              <a:uLnTx/>
              <a:uFillTx/>
              <a:latin typeface="Arial"/>
              <a:ea typeface="+mn-ea"/>
              <a:cs typeface="+mn-cs"/>
            </a:endParaRPr>
          </a:p>
          <a:p>
            <a:pPr marL="341313" marR="0" lvl="1" indent="-227013" algn="l" defTabSz="346075" rtl="0" eaLnBrk="0" fontAlgn="base" latinLnBrk="0" hangingPunct="0">
              <a:lnSpc>
                <a:spcPct val="95000"/>
              </a:lnSpc>
              <a:spcBef>
                <a:spcPct val="35000"/>
              </a:spcBef>
              <a:spcAft>
                <a:spcPct val="0"/>
              </a:spcAft>
              <a:buClr>
                <a:srgbClr val="FFCC66"/>
              </a:buClr>
              <a:buSzPct val="100000"/>
              <a:buFontTx/>
              <a:buChar char="•"/>
              <a:tabLst>
                <a:tab pos="571500" algn="l"/>
              </a:tabLst>
              <a:defRPr/>
            </a:pPr>
            <a:r>
              <a:rPr kumimoji="0" lang="en-US" sz="1600" i="0" u="none" strike="noStrike" kern="0" cap="none" spc="0" normalizeH="0" baseline="0" noProof="0" dirty="0" smtClean="0">
                <a:ln>
                  <a:noFill/>
                </a:ln>
                <a:uLnTx/>
                <a:uFillTx/>
                <a:latin typeface="Arial"/>
                <a:ea typeface="ＭＳ Ｐゴシック" charset="-128"/>
              </a:rPr>
              <a:t>initialize()</a:t>
            </a:r>
          </a:p>
          <a:p>
            <a:pPr marL="341313" marR="0" lvl="1" indent="-227013" algn="l" defTabSz="346075" rtl="0" eaLnBrk="0" fontAlgn="base" latinLnBrk="0" hangingPunct="0">
              <a:lnSpc>
                <a:spcPct val="95000"/>
              </a:lnSpc>
              <a:spcBef>
                <a:spcPct val="35000"/>
              </a:spcBef>
              <a:spcAft>
                <a:spcPct val="0"/>
              </a:spcAft>
              <a:buClr>
                <a:srgbClr val="FFCC66"/>
              </a:buClr>
              <a:buSzPct val="100000"/>
              <a:buFontTx/>
              <a:buChar char="•"/>
              <a:tabLst>
                <a:tab pos="571500" algn="l"/>
              </a:tabLst>
              <a:defRPr/>
            </a:pPr>
            <a:r>
              <a:rPr kumimoji="0" lang="en-US" sz="1600" i="0" u="none" strike="noStrike" kern="0" cap="none" spc="0" normalizeH="0" baseline="0" noProof="0" dirty="0" smtClean="0">
                <a:ln>
                  <a:noFill/>
                </a:ln>
                <a:uLnTx/>
                <a:uFillTx/>
                <a:latin typeface="Arial"/>
                <a:ea typeface="ＭＳ Ｐゴシック" charset="-128"/>
              </a:rPr>
              <a:t>execute()</a:t>
            </a:r>
          </a:p>
          <a:p>
            <a:pPr marL="341313" marR="0" lvl="1" indent="-227013" algn="l" defTabSz="346075" rtl="0" eaLnBrk="0" fontAlgn="base" latinLnBrk="0" hangingPunct="0">
              <a:lnSpc>
                <a:spcPct val="95000"/>
              </a:lnSpc>
              <a:spcBef>
                <a:spcPct val="35000"/>
              </a:spcBef>
              <a:spcAft>
                <a:spcPct val="0"/>
              </a:spcAft>
              <a:buClr>
                <a:srgbClr val="FFCC66"/>
              </a:buClr>
              <a:buSzPct val="100000"/>
              <a:buFontTx/>
              <a:buChar char="•"/>
              <a:tabLst>
                <a:tab pos="571500" algn="l"/>
              </a:tabLst>
              <a:defRPr/>
            </a:pPr>
            <a:r>
              <a:rPr kumimoji="0" lang="en-US" sz="1600" i="0" u="none" strike="noStrike" kern="0" cap="none" spc="0" normalizeH="0" baseline="0" noProof="0" dirty="0" smtClean="0">
                <a:ln>
                  <a:noFill/>
                </a:ln>
                <a:uLnTx/>
                <a:uFillTx/>
                <a:latin typeface="Arial"/>
                <a:ea typeface="ＭＳ Ｐゴシック" charset="-128"/>
              </a:rPr>
              <a:t>finalize()</a:t>
            </a:r>
            <a:endParaRPr kumimoji="0" lang="en-US" sz="1600" i="0" u="none" strike="noStrike" kern="0" cap="none" spc="0" normalizeH="0" baseline="0" noProof="0" dirty="0">
              <a:ln>
                <a:noFill/>
              </a:ln>
              <a:uLnTx/>
              <a:uFillTx/>
              <a:latin typeface="Arial"/>
              <a:ea typeface="ＭＳ Ｐゴシック" charset="-128"/>
            </a:endParaRPr>
          </a:p>
        </p:txBody>
      </p:sp>
      <p:sp>
        <p:nvSpPr>
          <p:cNvPr id="17" name="Rectangle 6"/>
          <p:cNvSpPr>
            <a:spLocks noChangeArrowheads="1"/>
          </p:cNvSpPr>
          <p:nvPr/>
        </p:nvSpPr>
        <p:spPr bwMode="auto">
          <a:xfrm>
            <a:off x="2819400" y="2743201"/>
            <a:ext cx="1600200" cy="685800"/>
          </a:xfrm>
          <a:prstGeom prst="rect">
            <a:avLst/>
          </a:prstGeom>
          <a:solidFill>
            <a:srgbClr val="F8F8D3"/>
          </a:solidFill>
          <a:ln w="12700">
            <a:solidFill>
              <a:srgbClr val="000000"/>
            </a:solidFill>
            <a:miter lim="800000"/>
            <a:headEnd/>
            <a:tailEnd/>
          </a:ln>
        </p:spPr>
        <p:txBody>
          <a:bodyPr anchor="ctr">
            <a:prstTxWarp prst="textNoShape">
              <a:avLst/>
            </a:prstTxWarp>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charset="0"/>
              </a:rPr>
              <a:t>Algorithm</a:t>
            </a:r>
          </a:p>
        </p:txBody>
      </p:sp>
      <p:grpSp>
        <p:nvGrpSpPr>
          <p:cNvPr id="18" name="Group 17"/>
          <p:cNvGrpSpPr>
            <a:grpSpLocks/>
          </p:cNvGrpSpPr>
          <p:nvPr/>
        </p:nvGrpSpPr>
        <p:grpSpPr bwMode="auto">
          <a:xfrm rot="5400000" flipV="1">
            <a:off x="2476500" y="2705100"/>
            <a:ext cx="152400" cy="533400"/>
            <a:chOff x="1381" y="1728"/>
            <a:chExt cx="96" cy="336"/>
          </a:xfrm>
        </p:grpSpPr>
        <p:sp>
          <p:nvSpPr>
            <p:cNvPr id="19" name="Line 8"/>
            <p:cNvSpPr>
              <a:spLocks noChangeShapeType="1"/>
            </p:cNvSpPr>
            <p:nvPr/>
          </p:nvSpPr>
          <p:spPr bwMode="auto">
            <a:xfrm flipH="1" flipV="1">
              <a:off x="1429" y="1824"/>
              <a:ext cx="0" cy="240"/>
            </a:xfrm>
            <a:prstGeom prst="line">
              <a:avLst/>
            </a:prstGeom>
            <a:noFill/>
            <a:ln w="12700">
              <a:solidFill>
                <a:schemeClr val="tx1"/>
              </a:solidFill>
              <a:round/>
              <a:headEnd/>
              <a:tailEnd/>
            </a:ln>
          </p:spPr>
          <p:txBody>
            <a:bodyP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Oval 9"/>
            <p:cNvSpPr>
              <a:spLocks noChangeArrowheads="1"/>
            </p:cNvSpPr>
            <p:nvPr/>
          </p:nvSpPr>
          <p:spPr bwMode="auto">
            <a:xfrm>
              <a:off x="1381" y="1728"/>
              <a:ext cx="96" cy="96"/>
            </a:xfrm>
            <a:prstGeom prst="ellipse">
              <a:avLst/>
            </a:prstGeom>
            <a:solidFill>
              <a:srgbClr val="F8F8D3"/>
            </a:solidFill>
            <a:ln w="12700">
              <a:solidFill>
                <a:schemeClr val="tx1"/>
              </a:solidFill>
              <a:round/>
              <a:headEnd/>
              <a:tailEnd/>
            </a:ln>
          </p:spPr>
          <p:txBody>
            <a:bodyPr rot="10800000" vert="eaVert">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GB" sz="2400" b="0" i="0" u="none" strike="noStrike" kern="0" cap="none" spc="0" normalizeH="0" baseline="-25000" noProof="0">
                <a:ln>
                  <a:noFill/>
                </a:ln>
                <a:solidFill>
                  <a:srgbClr val="F8F8D3"/>
                </a:solidFill>
                <a:effectLst/>
                <a:uLnTx/>
                <a:uFillTx/>
                <a:latin typeface="Comic Sans MS" charset="0"/>
              </a:endParaRPr>
            </a:p>
          </p:txBody>
        </p:sp>
      </p:grpSp>
      <p:sp>
        <p:nvSpPr>
          <p:cNvPr id="21" name="Rectangle 16"/>
          <p:cNvSpPr>
            <a:spLocks noChangeArrowheads="1"/>
          </p:cNvSpPr>
          <p:nvPr/>
        </p:nvSpPr>
        <p:spPr bwMode="auto">
          <a:xfrm>
            <a:off x="2819400" y="3962400"/>
            <a:ext cx="1600200" cy="685799"/>
          </a:xfrm>
          <a:prstGeom prst="rect">
            <a:avLst/>
          </a:prstGeom>
          <a:solidFill>
            <a:srgbClr val="F8F8D3"/>
          </a:solidFill>
          <a:ln w="12700">
            <a:solidFill>
              <a:srgbClr val="000000"/>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charset="0"/>
              </a:rPr>
              <a:t>Concrete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charset="0"/>
              </a:rPr>
              <a:t>Algorithm</a:t>
            </a:r>
          </a:p>
        </p:txBody>
      </p:sp>
      <p:sp>
        <p:nvSpPr>
          <p:cNvPr id="27" name="AutoShape 23"/>
          <p:cNvSpPr>
            <a:spLocks noChangeArrowheads="1"/>
          </p:cNvSpPr>
          <p:nvPr/>
        </p:nvSpPr>
        <p:spPr bwMode="auto">
          <a:xfrm>
            <a:off x="457200" y="3581400"/>
            <a:ext cx="1828800" cy="986348"/>
          </a:xfrm>
          <a:prstGeom prst="wedgeRectCallout">
            <a:avLst>
              <a:gd name="adj1" fmla="val 47791"/>
              <a:gd name="adj2" fmla="val -86373"/>
            </a:avLst>
          </a:prstGeom>
          <a:noFill/>
          <a:ln w="9525">
            <a:solidFill>
              <a:srgbClr val="000000"/>
            </a:solidFill>
            <a:miter lim="800000"/>
            <a:headEnd/>
            <a:tailEnd/>
          </a:ln>
          <a:effectLst/>
        </p:spPr>
        <p:txBody>
          <a:bodyPr wrap="square" lIns="92075" tIns="46038" rIns="92075" bIns="46038">
            <a:prstTxWarp prst="textNoShape">
              <a:avLst/>
            </a:prstTxWarp>
            <a:spAutoFit/>
          </a:bodyPr>
          <a:lstStyle/>
          <a:p>
            <a:pPr algn="l" defTabSz="346075">
              <a:lnSpc>
                <a:spcPct val="95000"/>
              </a:lnSpc>
              <a:spcBef>
                <a:spcPct val="35000"/>
              </a:spcBef>
              <a:tabLst>
                <a:tab pos="571500" algn="l"/>
              </a:tabLst>
            </a:pPr>
            <a:r>
              <a:rPr lang="en-US" sz="1600" dirty="0" err="1">
                <a:solidFill>
                  <a:srgbClr val="000000"/>
                </a:solidFill>
                <a:latin typeface="Arial" charset="0"/>
              </a:rPr>
              <a:t>IProperty</a:t>
            </a:r>
            <a:endParaRPr lang="en-US" sz="1600" dirty="0">
              <a:solidFill>
                <a:srgbClr val="000000"/>
              </a:solidFill>
              <a:latin typeface="Arial" charset="0"/>
            </a:endParaRPr>
          </a:p>
          <a:p>
            <a:pPr marL="341313" lvl="1" indent="-227013" algn="l" defTabSz="346075">
              <a:lnSpc>
                <a:spcPct val="95000"/>
              </a:lnSpc>
              <a:spcBef>
                <a:spcPct val="35000"/>
              </a:spcBef>
              <a:buClr>
                <a:srgbClr val="FFCC66"/>
              </a:buClr>
              <a:buSzPct val="100000"/>
              <a:buFontTx/>
              <a:buChar char="•"/>
              <a:tabLst>
                <a:tab pos="571500" algn="l"/>
              </a:tabLst>
            </a:pPr>
            <a:r>
              <a:rPr lang="en-US" sz="1600" dirty="0" err="1">
                <a:solidFill>
                  <a:srgbClr val="000000"/>
                </a:solidFill>
                <a:latin typeface="Arial" charset="0"/>
                <a:ea typeface="ＭＳ Ｐゴシック" charset="-128"/>
              </a:rPr>
              <a:t>setProperty</a:t>
            </a:r>
            <a:r>
              <a:rPr lang="en-US" sz="1600" dirty="0">
                <a:solidFill>
                  <a:srgbClr val="000000"/>
                </a:solidFill>
                <a:latin typeface="Arial" charset="0"/>
                <a:ea typeface="ＭＳ Ｐゴシック" charset="-128"/>
              </a:rPr>
              <a:t>()</a:t>
            </a:r>
          </a:p>
          <a:p>
            <a:pPr marL="341313" lvl="1" indent="-227013" algn="l" defTabSz="346075">
              <a:lnSpc>
                <a:spcPct val="95000"/>
              </a:lnSpc>
              <a:spcBef>
                <a:spcPct val="35000"/>
              </a:spcBef>
              <a:buClr>
                <a:srgbClr val="FFCC66"/>
              </a:buClr>
              <a:buSzPct val="100000"/>
              <a:buFontTx/>
              <a:buChar char="•"/>
              <a:tabLst>
                <a:tab pos="571500" algn="l"/>
              </a:tabLst>
            </a:pPr>
            <a:r>
              <a:rPr lang="en-US" sz="1600" dirty="0" err="1">
                <a:solidFill>
                  <a:srgbClr val="000000"/>
                </a:solidFill>
                <a:latin typeface="Arial" charset="0"/>
                <a:ea typeface="ＭＳ Ｐゴシック" charset="-128"/>
              </a:rPr>
              <a:t>getProperty</a:t>
            </a:r>
            <a:r>
              <a:rPr lang="en-US" sz="1600" dirty="0">
                <a:solidFill>
                  <a:srgbClr val="000000"/>
                </a:solidFill>
                <a:latin typeface="Arial" charset="0"/>
                <a:ea typeface="ＭＳ Ｐゴシック" charset="-128"/>
              </a:rPr>
              <a:t>()</a:t>
            </a:r>
          </a:p>
        </p:txBody>
      </p:sp>
      <p:cxnSp>
        <p:nvCxnSpPr>
          <p:cNvPr id="28" name="Straight Arrow Connector 27"/>
          <p:cNvCxnSpPr>
            <a:stCxn id="17" idx="2"/>
            <a:endCxn id="21" idx="0"/>
          </p:cNvCxnSpPr>
          <p:nvPr/>
        </p:nvCxnSpPr>
        <p:spPr>
          <a:xfrm rot="5400000">
            <a:off x="3352801" y="3695700"/>
            <a:ext cx="533399" cy="1588"/>
          </a:xfrm>
          <a:prstGeom prst="straightConnector1">
            <a:avLst/>
          </a:prstGeom>
          <a:ln w="12700" cmpd="sng">
            <a:solidFill>
              <a:schemeClr val="tx1"/>
            </a:solidFill>
            <a:headEnd type="triangle" w="lg" len="lg"/>
            <a:tailEnd type="none"/>
          </a:ln>
        </p:spPr>
        <p:style>
          <a:lnRef idx="2">
            <a:schemeClr val="accent1"/>
          </a:lnRef>
          <a:fillRef idx="0">
            <a:schemeClr val="accent1"/>
          </a:fillRef>
          <a:effectRef idx="1">
            <a:schemeClr val="accent1"/>
          </a:effectRef>
          <a:fontRef idx="minor">
            <a:schemeClr val="tx1"/>
          </a:fontRef>
        </p:style>
      </p:cxnSp>
      <p:grpSp>
        <p:nvGrpSpPr>
          <p:cNvPr id="32" name="Group 31"/>
          <p:cNvGrpSpPr>
            <a:grpSpLocks/>
          </p:cNvGrpSpPr>
          <p:nvPr/>
        </p:nvGrpSpPr>
        <p:grpSpPr bwMode="auto">
          <a:xfrm rot="5400000" flipV="1">
            <a:off x="2476500" y="2933700"/>
            <a:ext cx="152400" cy="533400"/>
            <a:chOff x="1381" y="1728"/>
            <a:chExt cx="96" cy="336"/>
          </a:xfrm>
        </p:grpSpPr>
        <p:sp>
          <p:nvSpPr>
            <p:cNvPr id="33" name="Line 8"/>
            <p:cNvSpPr>
              <a:spLocks noChangeShapeType="1"/>
            </p:cNvSpPr>
            <p:nvPr/>
          </p:nvSpPr>
          <p:spPr bwMode="auto">
            <a:xfrm flipH="1" flipV="1">
              <a:off x="1429" y="1824"/>
              <a:ext cx="0" cy="240"/>
            </a:xfrm>
            <a:prstGeom prst="line">
              <a:avLst/>
            </a:prstGeom>
            <a:noFill/>
            <a:ln w="12700">
              <a:solidFill>
                <a:schemeClr val="tx1"/>
              </a:solidFill>
              <a:round/>
              <a:headEnd/>
              <a:tailEnd/>
            </a:ln>
          </p:spPr>
          <p:txBody>
            <a:bodyP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Oval 9"/>
            <p:cNvSpPr>
              <a:spLocks noChangeArrowheads="1"/>
            </p:cNvSpPr>
            <p:nvPr/>
          </p:nvSpPr>
          <p:spPr bwMode="auto">
            <a:xfrm>
              <a:off x="1381" y="1728"/>
              <a:ext cx="96" cy="96"/>
            </a:xfrm>
            <a:prstGeom prst="ellipse">
              <a:avLst/>
            </a:prstGeom>
            <a:solidFill>
              <a:srgbClr val="F8F8D3"/>
            </a:solidFill>
            <a:ln w="12700">
              <a:solidFill>
                <a:schemeClr val="tx1"/>
              </a:solidFill>
              <a:round/>
              <a:headEnd/>
              <a:tailEnd/>
            </a:ln>
          </p:spPr>
          <p:txBody>
            <a:bodyPr rot="10800000" vert="eaVert">
              <a:prstTxWarp prst="textNoShape">
                <a:avLst/>
              </a:prstTxWarp>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GB" sz="2400" b="0" i="0" u="none" strike="noStrike" kern="0" cap="none" spc="0" normalizeH="0" baseline="-25000" noProof="0">
                <a:ln>
                  <a:noFill/>
                </a:ln>
                <a:solidFill>
                  <a:srgbClr val="F8F8D3"/>
                </a:solidFill>
                <a:effectLst/>
                <a:uLnTx/>
                <a:uFillTx/>
                <a:latin typeface="Comic Sans MS" charset="0"/>
              </a:endParaRPr>
            </a:p>
          </p:txBody>
        </p:sp>
      </p:grpSp>
      <p:sp>
        <p:nvSpPr>
          <p:cNvPr id="15" name="Date Placeholder 14"/>
          <p:cNvSpPr>
            <a:spLocks noGrp="1"/>
          </p:cNvSpPr>
          <p:nvPr>
            <p:ph type="dt" sz="half" idx="10"/>
          </p:nvPr>
        </p:nvSpPr>
        <p:spPr/>
        <p:txBody>
          <a:bodyPr/>
          <a:lstStyle/>
          <a:p>
            <a:pPr>
              <a:defRPr/>
            </a:pPr>
            <a:fld id="{7945DBEE-70DF-0744-8C0F-889CEDACF910}" type="datetime1">
              <a:rPr lang="en-US" smtClean="0"/>
              <a:t>10/12/09</a:t>
            </a:fld>
            <a:endParaRPr lang="en-US"/>
          </a:p>
        </p:txBody>
      </p:sp>
      <p:sp>
        <p:nvSpPr>
          <p:cNvPr id="22" name="Slide Number Placeholder 21"/>
          <p:cNvSpPr>
            <a:spLocks noGrp="1"/>
          </p:cNvSpPr>
          <p:nvPr>
            <p:ph type="sldNum" sz="quarter" idx="12"/>
          </p:nvPr>
        </p:nvSpPr>
        <p:spPr/>
        <p:txBody>
          <a:bodyPr/>
          <a:lstStyle/>
          <a:p>
            <a:pPr>
              <a:defRPr/>
            </a:pPr>
            <a:fld id="{CBADFA9F-6E96-564C-986E-C458ED177155}" type="slidenum">
              <a:rPr lang="en-US" smtClean="0"/>
              <a:pPr>
                <a:defRPr/>
              </a:pPr>
              <a:t>55</a:t>
            </a:fld>
            <a:endParaRPr lang="en-US"/>
          </a:p>
        </p:txBody>
      </p:sp>
      <p:sp>
        <p:nvSpPr>
          <p:cNvPr id="23" name="Footer Placeholder 22"/>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141" name="Rectangle 53"/>
          <p:cNvSpPr>
            <a:spLocks noChangeArrowheads="1"/>
          </p:cNvSpPr>
          <p:nvPr/>
        </p:nvSpPr>
        <p:spPr bwMode="auto">
          <a:xfrm>
            <a:off x="1066800" y="1143000"/>
            <a:ext cx="7086600" cy="5029200"/>
          </a:xfrm>
          <a:prstGeom prst="rect">
            <a:avLst/>
          </a:prstGeom>
          <a:gradFill rotWithShape="0">
            <a:gsLst>
              <a:gs pos="0">
                <a:srgbClr val="D3EAF8">
                  <a:gamma/>
                  <a:shade val="89804"/>
                  <a:invGamma/>
                </a:srgbClr>
              </a:gs>
              <a:gs pos="50000">
                <a:srgbClr val="D3EAF8"/>
              </a:gs>
              <a:gs pos="100000">
                <a:srgbClr val="D3EAF8">
                  <a:gamma/>
                  <a:shade val="89804"/>
                  <a:invGamma/>
                </a:srgbClr>
              </a:gs>
            </a:gsLst>
            <a:lin ang="18900000" scaled="1"/>
          </a:gradFill>
          <a:ln w="50800">
            <a:solidFill>
              <a:schemeClr val="bg2"/>
            </a:solidFill>
            <a:miter lim="800000"/>
            <a:headEnd type="none" w="sm" len="sm"/>
            <a:tailEnd type="none" w="sm" len="sm"/>
          </a:ln>
          <a:effectLst>
            <a:outerShdw blurRad="63500" dist="53882" dir="2700000" algn="ctr" rotWithShape="0">
              <a:srgbClr val="000000">
                <a:alpha val="74998"/>
              </a:srgbClr>
            </a:outerShdw>
          </a:effectLst>
        </p:spPr>
        <p:txBody>
          <a:bodyPr wrap="none" anchor="ctr">
            <a:prstTxWarp prst="textNoShape">
              <a:avLst/>
            </a:prstTxWarp>
          </a:bodyPr>
          <a:lstStyle/>
          <a:p>
            <a:endParaRPr lang="en-US"/>
          </a:p>
        </p:txBody>
      </p:sp>
      <p:sp>
        <p:nvSpPr>
          <p:cNvPr id="89090" name="Rectangle 2"/>
          <p:cNvSpPr>
            <a:spLocks noGrp="1" noChangeArrowheads="1"/>
          </p:cNvSpPr>
          <p:nvPr>
            <p:ph type="title"/>
          </p:nvPr>
        </p:nvSpPr>
        <p:spPr/>
        <p:txBody>
          <a:bodyPr/>
          <a:lstStyle/>
          <a:p>
            <a:r>
              <a:rPr lang="en-US"/>
              <a:t>Interfaces</a:t>
            </a:r>
          </a:p>
        </p:txBody>
      </p:sp>
      <p:sp>
        <p:nvSpPr>
          <p:cNvPr id="89092" name="Rectangle 4"/>
          <p:cNvSpPr>
            <a:spLocks noChangeArrowheads="1"/>
          </p:cNvSpPr>
          <p:nvPr/>
        </p:nvSpPr>
        <p:spPr bwMode="auto">
          <a:xfrm>
            <a:off x="5334000" y="2590800"/>
            <a:ext cx="2667000" cy="2971800"/>
          </a:xfrm>
          <a:prstGeom prst="rect">
            <a:avLst/>
          </a:prstGeom>
          <a:solidFill>
            <a:srgbClr val="FFCCCC"/>
          </a:solidFill>
          <a:ln w="12700">
            <a:solidFill>
              <a:schemeClr val="tx1"/>
            </a:solidFill>
            <a:miter lim="800000"/>
            <a:headEnd type="none" w="sm" len="sm"/>
            <a:tailEnd/>
          </a:ln>
          <a:effectLst/>
        </p:spPr>
        <p:txBody>
          <a:bodyPr wrap="none" anchor="ctr">
            <a:prstTxWarp prst="textNoShape">
              <a:avLst/>
            </a:prstTxWarp>
          </a:bodyPr>
          <a:lstStyle/>
          <a:p>
            <a:pPr>
              <a:lnSpc>
                <a:spcPct val="100000"/>
              </a:lnSpc>
              <a:spcBef>
                <a:spcPct val="0"/>
              </a:spcBef>
            </a:pPr>
            <a:endParaRPr lang="en-GB" sz="2400" b="0" baseline="-25000">
              <a:solidFill>
                <a:schemeClr val="tx1"/>
              </a:solidFill>
              <a:latin typeface="Comic Sans MS" charset="0"/>
            </a:endParaRPr>
          </a:p>
        </p:txBody>
      </p:sp>
      <p:sp>
        <p:nvSpPr>
          <p:cNvPr id="89093" name="Rectangle 5"/>
          <p:cNvSpPr>
            <a:spLocks noChangeArrowheads="1"/>
          </p:cNvSpPr>
          <p:nvPr/>
        </p:nvSpPr>
        <p:spPr bwMode="auto">
          <a:xfrm>
            <a:off x="5715000" y="3276600"/>
            <a:ext cx="1811338" cy="879475"/>
          </a:xfrm>
          <a:prstGeom prst="rect">
            <a:avLst/>
          </a:prstGeom>
          <a:solidFill>
            <a:schemeClr val="bg1"/>
          </a:solidFill>
          <a:ln w="12700">
            <a:solidFill>
              <a:srgbClr val="000000"/>
            </a:solidFill>
            <a:miter lim="800000"/>
            <a:headEnd/>
            <a:tailEnd/>
          </a:ln>
        </p:spPr>
        <p:txBody>
          <a:bodyPr anchor="ctr">
            <a:prstTxWarp prst="textNoShape">
              <a:avLst/>
            </a:prstTxWarp>
          </a:bodyPr>
          <a:lstStyle/>
          <a:p>
            <a:pPr>
              <a:lnSpc>
                <a:spcPct val="100000"/>
              </a:lnSpc>
              <a:spcBef>
                <a:spcPct val="0"/>
              </a:spcBef>
            </a:pPr>
            <a:r>
              <a:rPr lang="en-US" sz="1600" b="0">
                <a:solidFill>
                  <a:schemeClr val="tx1"/>
                </a:solidFill>
                <a:latin typeface="Comic Sans MS" charset="0"/>
              </a:rPr>
              <a:t>Concrete</a:t>
            </a:r>
          </a:p>
          <a:p>
            <a:pPr>
              <a:lnSpc>
                <a:spcPct val="100000"/>
              </a:lnSpc>
              <a:spcBef>
                <a:spcPct val="0"/>
              </a:spcBef>
            </a:pPr>
            <a:r>
              <a:rPr lang="en-US" sz="1600" b="0">
                <a:solidFill>
                  <a:schemeClr val="tx1"/>
                </a:solidFill>
                <a:latin typeface="Comic Sans MS" charset="0"/>
              </a:rPr>
              <a:t>Algorithm</a:t>
            </a:r>
          </a:p>
        </p:txBody>
      </p:sp>
      <p:sp>
        <p:nvSpPr>
          <p:cNvPr id="89094" name="Rectangle 6"/>
          <p:cNvSpPr>
            <a:spLocks noChangeArrowheads="1"/>
          </p:cNvSpPr>
          <p:nvPr/>
        </p:nvSpPr>
        <p:spPr bwMode="auto">
          <a:xfrm>
            <a:off x="1295400" y="2971800"/>
            <a:ext cx="2133600" cy="404813"/>
          </a:xfrm>
          <a:prstGeom prst="rect">
            <a:avLst/>
          </a:prstGeom>
          <a:solidFill>
            <a:srgbClr val="CCECFF"/>
          </a:solidFill>
          <a:ln w="12700">
            <a:solidFill>
              <a:srgbClr val="000000"/>
            </a:solidFill>
            <a:miter lim="800000"/>
            <a:headEnd/>
            <a:tailEnd/>
          </a:ln>
        </p:spPr>
        <p:txBody>
          <a:bodyPr anchor="ctr">
            <a:prstTxWarp prst="textNoShape">
              <a:avLst/>
            </a:prstTxWarp>
          </a:bodyPr>
          <a:lstStyle/>
          <a:p>
            <a:pPr>
              <a:lnSpc>
                <a:spcPct val="100000"/>
              </a:lnSpc>
              <a:spcBef>
                <a:spcPct val="0"/>
              </a:spcBef>
            </a:pPr>
            <a:r>
              <a:rPr lang="en-US" sz="1600" b="0">
                <a:solidFill>
                  <a:srgbClr val="000000"/>
                </a:solidFill>
                <a:latin typeface="Comic Sans MS" charset="0"/>
              </a:rPr>
              <a:t>EventDataSvc</a:t>
            </a:r>
          </a:p>
        </p:txBody>
      </p:sp>
      <p:sp>
        <p:nvSpPr>
          <p:cNvPr id="89095" name="Line 7"/>
          <p:cNvSpPr>
            <a:spLocks noChangeShapeType="1"/>
          </p:cNvSpPr>
          <p:nvPr/>
        </p:nvSpPr>
        <p:spPr bwMode="auto">
          <a:xfrm flipH="1" flipV="1">
            <a:off x="4800600" y="2133600"/>
            <a:ext cx="935038" cy="1139825"/>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096" name="Rectangle 8"/>
          <p:cNvSpPr>
            <a:spLocks noChangeArrowheads="1"/>
          </p:cNvSpPr>
          <p:nvPr/>
        </p:nvSpPr>
        <p:spPr bwMode="auto">
          <a:xfrm>
            <a:off x="3505200" y="2895600"/>
            <a:ext cx="1485900"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IDataProviderSvc</a:t>
            </a:r>
          </a:p>
        </p:txBody>
      </p:sp>
      <p:sp>
        <p:nvSpPr>
          <p:cNvPr id="89097" name="Line 9"/>
          <p:cNvSpPr>
            <a:spLocks noChangeShapeType="1"/>
          </p:cNvSpPr>
          <p:nvPr/>
        </p:nvSpPr>
        <p:spPr bwMode="auto">
          <a:xfrm flipH="1" flipV="1">
            <a:off x="4783138" y="3200400"/>
            <a:ext cx="931862" cy="303213"/>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098" name="Rectangle 10"/>
          <p:cNvSpPr>
            <a:spLocks noChangeArrowheads="1"/>
          </p:cNvSpPr>
          <p:nvPr/>
        </p:nvSpPr>
        <p:spPr bwMode="auto">
          <a:xfrm>
            <a:off x="3505200" y="3581400"/>
            <a:ext cx="1485900"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IDataProviderSvc</a:t>
            </a:r>
          </a:p>
        </p:txBody>
      </p:sp>
      <p:sp>
        <p:nvSpPr>
          <p:cNvPr id="89099" name="Line 11"/>
          <p:cNvSpPr>
            <a:spLocks noChangeShapeType="1"/>
          </p:cNvSpPr>
          <p:nvPr/>
        </p:nvSpPr>
        <p:spPr bwMode="auto">
          <a:xfrm flipH="1">
            <a:off x="4800600" y="3760788"/>
            <a:ext cx="914400" cy="125412"/>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100" name="Rectangle 12"/>
          <p:cNvSpPr>
            <a:spLocks noChangeArrowheads="1"/>
          </p:cNvSpPr>
          <p:nvPr/>
        </p:nvSpPr>
        <p:spPr bwMode="auto">
          <a:xfrm>
            <a:off x="3505200" y="4191000"/>
            <a:ext cx="1257300"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IHistogramSvc</a:t>
            </a:r>
          </a:p>
        </p:txBody>
      </p:sp>
      <p:sp>
        <p:nvSpPr>
          <p:cNvPr id="89101" name="Line 13"/>
          <p:cNvSpPr>
            <a:spLocks noChangeShapeType="1"/>
          </p:cNvSpPr>
          <p:nvPr/>
        </p:nvSpPr>
        <p:spPr bwMode="auto">
          <a:xfrm flipH="1">
            <a:off x="4783138" y="4095750"/>
            <a:ext cx="927100" cy="400050"/>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102" name="Rectangle 14"/>
          <p:cNvSpPr>
            <a:spLocks noChangeArrowheads="1"/>
          </p:cNvSpPr>
          <p:nvPr/>
        </p:nvSpPr>
        <p:spPr bwMode="auto">
          <a:xfrm>
            <a:off x="3505200" y="4953000"/>
            <a:ext cx="1108075"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IMessageSvc</a:t>
            </a:r>
          </a:p>
        </p:txBody>
      </p:sp>
      <p:sp>
        <p:nvSpPr>
          <p:cNvPr id="89103" name="Line 15"/>
          <p:cNvSpPr>
            <a:spLocks noChangeShapeType="1"/>
          </p:cNvSpPr>
          <p:nvPr/>
        </p:nvSpPr>
        <p:spPr bwMode="auto">
          <a:xfrm>
            <a:off x="6078538" y="1524000"/>
            <a:ext cx="1587" cy="1200150"/>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104" name="Rectangle 16"/>
          <p:cNvSpPr>
            <a:spLocks noChangeArrowheads="1"/>
          </p:cNvSpPr>
          <p:nvPr/>
        </p:nvSpPr>
        <p:spPr bwMode="auto">
          <a:xfrm>
            <a:off x="6105525" y="2905125"/>
            <a:ext cx="923925"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IAlgorithm</a:t>
            </a:r>
            <a:endParaRPr lang="en-US" sz="1400" b="0">
              <a:solidFill>
                <a:schemeClr val="tx1"/>
              </a:solidFill>
              <a:latin typeface="Comic Sans MS" charset="0"/>
            </a:endParaRPr>
          </a:p>
        </p:txBody>
      </p:sp>
      <p:sp>
        <p:nvSpPr>
          <p:cNvPr id="89105" name="Line 17"/>
          <p:cNvSpPr>
            <a:spLocks noChangeShapeType="1"/>
          </p:cNvSpPr>
          <p:nvPr/>
        </p:nvSpPr>
        <p:spPr bwMode="auto">
          <a:xfrm>
            <a:off x="7067550" y="1533525"/>
            <a:ext cx="1588" cy="1200150"/>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106" name="Line 18"/>
          <p:cNvSpPr>
            <a:spLocks noChangeShapeType="1"/>
          </p:cNvSpPr>
          <p:nvPr/>
        </p:nvSpPr>
        <p:spPr bwMode="auto">
          <a:xfrm flipH="1" flipV="1">
            <a:off x="7069138" y="2895600"/>
            <a:ext cx="0" cy="3810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07" name="Oval 19"/>
          <p:cNvSpPr>
            <a:spLocks noChangeArrowheads="1"/>
          </p:cNvSpPr>
          <p:nvPr/>
        </p:nvSpPr>
        <p:spPr bwMode="auto">
          <a:xfrm>
            <a:off x="6992938" y="2743200"/>
            <a:ext cx="152400" cy="152400"/>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08" name="Rectangle 20"/>
          <p:cNvSpPr>
            <a:spLocks noChangeArrowheads="1"/>
          </p:cNvSpPr>
          <p:nvPr/>
        </p:nvSpPr>
        <p:spPr bwMode="auto">
          <a:xfrm>
            <a:off x="7145338" y="2895600"/>
            <a:ext cx="822325"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IProperty</a:t>
            </a:r>
            <a:endParaRPr lang="en-US" sz="1400" b="0">
              <a:solidFill>
                <a:schemeClr val="tx1"/>
              </a:solidFill>
              <a:latin typeface="Comic Sans MS" charset="0"/>
            </a:endParaRPr>
          </a:p>
        </p:txBody>
      </p:sp>
      <p:sp>
        <p:nvSpPr>
          <p:cNvPr id="89109" name="Rectangle 21"/>
          <p:cNvSpPr>
            <a:spLocks noChangeArrowheads="1"/>
          </p:cNvSpPr>
          <p:nvPr/>
        </p:nvSpPr>
        <p:spPr bwMode="auto">
          <a:xfrm>
            <a:off x="6705600" y="4876800"/>
            <a:ext cx="990600" cy="381000"/>
          </a:xfrm>
          <a:prstGeom prst="rect">
            <a:avLst/>
          </a:prstGeom>
          <a:solidFill>
            <a:schemeClr val="bg1"/>
          </a:solidFill>
          <a:ln w="12700">
            <a:solidFill>
              <a:srgbClr val="000000"/>
            </a:solidFill>
            <a:miter lim="800000"/>
            <a:headEnd/>
            <a:tailEnd/>
          </a:ln>
        </p:spPr>
        <p:txBody>
          <a:bodyPr anchor="ctr" anchorCtr="1">
            <a:prstTxWarp prst="textNoShape">
              <a:avLst/>
            </a:prstTxWarp>
          </a:bodyPr>
          <a:lstStyle/>
          <a:p>
            <a:pPr algn="l">
              <a:lnSpc>
                <a:spcPct val="100000"/>
              </a:lnSpc>
              <a:spcBef>
                <a:spcPct val="0"/>
              </a:spcBef>
            </a:pPr>
            <a:r>
              <a:rPr lang="en-US" sz="1600" b="0">
                <a:solidFill>
                  <a:schemeClr val="tx1"/>
                </a:solidFill>
                <a:latin typeface="Comic Sans MS" charset="0"/>
              </a:rPr>
              <a:t>Obj_B</a:t>
            </a:r>
          </a:p>
        </p:txBody>
      </p:sp>
      <p:sp>
        <p:nvSpPr>
          <p:cNvPr id="89110" name="Line 22"/>
          <p:cNvSpPr>
            <a:spLocks noChangeShapeType="1"/>
          </p:cNvSpPr>
          <p:nvPr/>
        </p:nvSpPr>
        <p:spPr bwMode="auto">
          <a:xfrm flipV="1">
            <a:off x="5949950" y="4162425"/>
            <a:ext cx="352425" cy="7508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11" name="Freeform 23"/>
          <p:cNvSpPr>
            <a:spLocks/>
          </p:cNvSpPr>
          <p:nvPr/>
        </p:nvSpPr>
        <p:spPr bwMode="auto">
          <a:xfrm>
            <a:off x="6237288" y="4098925"/>
            <a:ext cx="142875" cy="134938"/>
          </a:xfrm>
          <a:custGeom>
            <a:avLst/>
            <a:gdLst/>
            <a:ahLst/>
            <a:cxnLst>
              <a:cxn ang="0">
                <a:pos x="65" y="0"/>
              </a:cxn>
              <a:cxn ang="0">
                <a:pos x="0" y="27"/>
              </a:cxn>
              <a:cxn ang="0">
                <a:pos x="24" y="80"/>
              </a:cxn>
              <a:cxn ang="0">
                <a:pos x="90" y="53"/>
              </a:cxn>
              <a:cxn ang="0">
                <a:pos x="65" y="0"/>
              </a:cxn>
            </a:cxnLst>
            <a:rect l="0" t="0" r="r" b="b"/>
            <a:pathLst>
              <a:path w="90" h="80">
                <a:moveTo>
                  <a:pt x="65" y="0"/>
                </a:moveTo>
                <a:lnTo>
                  <a:pt x="0" y="27"/>
                </a:lnTo>
                <a:lnTo>
                  <a:pt x="24" y="80"/>
                </a:lnTo>
                <a:lnTo>
                  <a:pt x="90" y="53"/>
                </a:lnTo>
                <a:lnTo>
                  <a:pt x="65" y="0"/>
                </a:lnTo>
                <a:close/>
              </a:path>
            </a:pathLst>
          </a:custGeom>
          <a:solidFill>
            <a:srgbClr val="FFFFFF"/>
          </a:solidFill>
          <a:ln w="9525">
            <a:noFill/>
            <a:round/>
            <a:headEnd/>
            <a:tailEnd/>
          </a:ln>
        </p:spPr>
        <p:txBody>
          <a:bodyPr>
            <a:prstTxWarp prst="textNoShape">
              <a:avLst/>
            </a:prstTxWarp>
          </a:bodyPr>
          <a:lstStyle/>
          <a:p>
            <a:endParaRPr lang="en-US"/>
          </a:p>
        </p:txBody>
      </p:sp>
      <p:sp>
        <p:nvSpPr>
          <p:cNvPr id="89112" name="Freeform 24"/>
          <p:cNvSpPr>
            <a:spLocks/>
          </p:cNvSpPr>
          <p:nvPr/>
        </p:nvSpPr>
        <p:spPr bwMode="auto">
          <a:xfrm>
            <a:off x="6237288" y="4098925"/>
            <a:ext cx="142875" cy="134938"/>
          </a:xfrm>
          <a:custGeom>
            <a:avLst/>
            <a:gdLst/>
            <a:ahLst/>
            <a:cxnLst>
              <a:cxn ang="0">
                <a:pos x="65" y="0"/>
              </a:cxn>
              <a:cxn ang="0">
                <a:pos x="0" y="27"/>
              </a:cxn>
              <a:cxn ang="0">
                <a:pos x="24" y="80"/>
              </a:cxn>
              <a:cxn ang="0">
                <a:pos x="90" y="53"/>
              </a:cxn>
              <a:cxn ang="0">
                <a:pos x="65" y="0"/>
              </a:cxn>
            </a:cxnLst>
            <a:rect l="0" t="0" r="r" b="b"/>
            <a:pathLst>
              <a:path w="90" h="80">
                <a:moveTo>
                  <a:pt x="65" y="0"/>
                </a:moveTo>
                <a:lnTo>
                  <a:pt x="0" y="27"/>
                </a:lnTo>
                <a:lnTo>
                  <a:pt x="24" y="80"/>
                </a:lnTo>
                <a:lnTo>
                  <a:pt x="90" y="53"/>
                </a:lnTo>
                <a:lnTo>
                  <a:pt x="65" y="0"/>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89113" name="Line 25"/>
          <p:cNvSpPr>
            <a:spLocks noChangeShapeType="1"/>
          </p:cNvSpPr>
          <p:nvPr/>
        </p:nvSpPr>
        <p:spPr bwMode="auto">
          <a:xfrm flipH="1" flipV="1">
            <a:off x="6757988" y="4162425"/>
            <a:ext cx="404812" cy="7143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14" name="Freeform 26"/>
          <p:cNvSpPr>
            <a:spLocks/>
          </p:cNvSpPr>
          <p:nvPr/>
        </p:nvSpPr>
        <p:spPr bwMode="auto">
          <a:xfrm>
            <a:off x="6680200" y="4098925"/>
            <a:ext cx="142875" cy="134938"/>
          </a:xfrm>
          <a:custGeom>
            <a:avLst/>
            <a:gdLst/>
            <a:ahLst/>
            <a:cxnLst>
              <a:cxn ang="0">
                <a:pos x="24" y="0"/>
              </a:cxn>
              <a:cxn ang="0">
                <a:pos x="0" y="53"/>
              </a:cxn>
              <a:cxn ang="0">
                <a:pos x="65" y="80"/>
              </a:cxn>
              <a:cxn ang="0">
                <a:pos x="90" y="27"/>
              </a:cxn>
              <a:cxn ang="0">
                <a:pos x="24" y="0"/>
              </a:cxn>
            </a:cxnLst>
            <a:rect l="0" t="0" r="r" b="b"/>
            <a:pathLst>
              <a:path w="90" h="80">
                <a:moveTo>
                  <a:pt x="24" y="0"/>
                </a:moveTo>
                <a:lnTo>
                  <a:pt x="0" y="53"/>
                </a:lnTo>
                <a:lnTo>
                  <a:pt x="65" y="80"/>
                </a:lnTo>
                <a:lnTo>
                  <a:pt x="90" y="27"/>
                </a:lnTo>
                <a:lnTo>
                  <a:pt x="24" y="0"/>
                </a:lnTo>
                <a:close/>
              </a:path>
            </a:pathLst>
          </a:custGeom>
          <a:solidFill>
            <a:srgbClr val="FFFFFF"/>
          </a:solidFill>
          <a:ln w="9525">
            <a:noFill/>
            <a:round/>
            <a:headEnd/>
            <a:tailEnd/>
          </a:ln>
        </p:spPr>
        <p:txBody>
          <a:bodyPr>
            <a:prstTxWarp prst="textNoShape">
              <a:avLst/>
            </a:prstTxWarp>
          </a:bodyPr>
          <a:lstStyle/>
          <a:p>
            <a:endParaRPr lang="en-US"/>
          </a:p>
        </p:txBody>
      </p:sp>
      <p:sp>
        <p:nvSpPr>
          <p:cNvPr id="89115" name="Freeform 27"/>
          <p:cNvSpPr>
            <a:spLocks/>
          </p:cNvSpPr>
          <p:nvPr/>
        </p:nvSpPr>
        <p:spPr bwMode="auto">
          <a:xfrm>
            <a:off x="6680200" y="4098925"/>
            <a:ext cx="142875" cy="134938"/>
          </a:xfrm>
          <a:custGeom>
            <a:avLst/>
            <a:gdLst/>
            <a:ahLst/>
            <a:cxnLst>
              <a:cxn ang="0">
                <a:pos x="24" y="0"/>
              </a:cxn>
              <a:cxn ang="0">
                <a:pos x="0" y="53"/>
              </a:cxn>
              <a:cxn ang="0">
                <a:pos x="65" y="80"/>
              </a:cxn>
              <a:cxn ang="0">
                <a:pos x="90" y="27"/>
              </a:cxn>
              <a:cxn ang="0">
                <a:pos x="24" y="0"/>
              </a:cxn>
            </a:cxnLst>
            <a:rect l="0" t="0" r="r" b="b"/>
            <a:pathLst>
              <a:path w="90" h="80">
                <a:moveTo>
                  <a:pt x="24" y="0"/>
                </a:moveTo>
                <a:lnTo>
                  <a:pt x="0" y="53"/>
                </a:lnTo>
                <a:lnTo>
                  <a:pt x="65" y="80"/>
                </a:lnTo>
                <a:lnTo>
                  <a:pt x="90" y="27"/>
                </a:lnTo>
                <a:lnTo>
                  <a:pt x="24" y="0"/>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89116" name="Line 28"/>
          <p:cNvSpPr>
            <a:spLocks noChangeShapeType="1"/>
          </p:cNvSpPr>
          <p:nvPr/>
        </p:nvSpPr>
        <p:spPr bwMode="auto">
          <a:xfrm flipH="1" flipV="1">
            <a:off x="6078538" y="2895600"/>
            <a:ext cx="0" cy="3810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17" name="Oval 29"/>
          <p:cNvSpPr>
            <a:spLocks noChangeArrowheads="1"/>
          </p:cNvSpPr>
          <p:nvPr/>
        </p:nvSpPr>
        <p:spPr bwMode="auto">
          <a:xfrm>
            <a:off x="6002338" y="2743200"/>
            <a:ext cx="152400" cy="152400"/>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18" name="Oval 30"/>
          <p:cNvSpPr>
            <a:spLocks noChangeArrowheads="1"/>
          </p:cNvSpPr>
          <p:nvPr/>
        </p:nvSpPr>
        <p:spPr bwMode="auto">
          <a:xfrm>
            <a:off x="4648200" y="3124200"/>
            <a:ext cx="152400" cy="152400"/>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19" name="Rectangle 31"/>
          <p:cNvSpPr>
            <a:spLocks noChangeArrowheads="1"/>
          </p:cNvSpPr>
          <p:nvPr/>
        </p:nvSpPr>
        <p:spPr bwMode="auto">
          <a:xfrm>
            <a:off x="1295400" y="3657600"/>
            <a:ext cx="2133600" cy="404813"/>
          </a:xfrm>
          <a:prstGeom prst="rect">
            <a:avLst/>
          </a:prstGeom>
          <a:solidFill>
            <a:srgbClr val="CCECFF"/>
          </a:solidFill>
          <a:ln w="12700">
            <a:solidFill>
              <a:srgbClr val="000000"/>
            </a:solidFill>
            <a:miter lim="800000"/>
            <a:headEnd/>
            <a:tailEnd/>
          </a:ln>
        </p:spPr>
        <p:txBody>
          <a:bodyPr lIns="45720" rIns="45720" anchor="ctr">
            <a:prstTxWarp prst="textNoShape">
              <a:avLst/>
            </a:prstTxWarp>
          </a:bodyPr>
          <a:lstStyle/>
          <a:p>
            <a:pPr>
              <a:lnSpc>
                <a:spcPct val="100000"/>
              </a:lnSpc>
              <a:spcBef>
                <a:spcPct val="0"/>
              </a:spcBef>
            </a:pPr>
            <a:r>
              <a:rPr lang="en-US" sz="1600" b="0">
                <a:solidFill>
                  <a:srgbClr val="000000"/>
                </a:solidFill>
                <a:latin typeface="Comic Sans MS" charset="0"/>
              </a:rPr>
              <a:t>DetectorDataSvc</a:t>
            </a:r>
          </a:p>
        </p:txBody>
      </p:sp>
      <p:sp>
        <p:nvSpPr>
          <p:cNvPr id="89120" name="Oval 32"/>
          <p:cNvSpPr>
            <a:spLocks noChangeArrowheads="1"/>
          </p:cNvSpPr>
          <p:nvPr/>
        </p:nvSpPr>
        <p:spPr bwMode="auto">
          <a:xfrm>
            <a:off x="4648200" y="3810000"/>
            <a:ext cx="152400" cy="152400"/>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21" name="Rectangle 33"/>
          <p:cNvSpPr>
            <a:spLocks noChangeArrowheads="1"/>
          </p:cNvSpPr>
          <p:nvPr/>
        </p:nvSpPr>
        <p:spPr bwMode="auto">
          <a:xfrm>
            <a:off x="1295400" y="4267200"/>
            <a:ext cx="2133600" cy="404813"/>
          </a:xfrm>
          <a:prstGeom prst="rect">
            <a:avLst/>
          </a:prstGeom>
          <a:solidFill>
            <a:srgbClr val="CCECFF"/>
          </a:solidFill>
          <a:ln w="12700">
            <a:solidFill>
              <a:srgbClr val="000000"/>
            </a:solidFill>
            <a:miter lim="800000"/>
            <a:headEnd/>
            <a:tailEnd/>
          </a:ln>
        </p:spPr>
        <p:txBody>
          <a:bodyPr anchor="ctr">
            <a:prstTxWarp prst="textNoShape">
              <a:avLst/>
            </a:prstTxWarp>
          </a:bodyPr>
          <a:lstStyle/>
          <a:p>
            <a:pPr>
              <a:lnSpc>
                <a:spcPct val="100000"/>
              </a:lnSpc>
              <a:spcBef>
                <a:spcPct val="0"/>
              </a:spcBef>
            </a:pPr>
            <a:r>
              <a:rPr lang="en-US" sz="1600" b="0">
                <a:solidFill>
                  <a:srgbClr val="000000"/>
                </a:solidFill>
                <a:latin typeface="Comic Sans MS" charset="0"/>
              </a:rPr>
              <a:t>HistogramSvc</a:t>
            </a:r>
          </a:p>
        </p:txBody>
      </p:sp>
      <p:sp>
        <p:nvSpPr>
          <p:cNvPr id="89122" name="Oval 34"/>
          <p:cNvSpPr>
            <a:spLocks noChangeArrowheads="1"/>
          </p:cNvSpPr>
          <p:nvPr/>
        </p:nvSpPr>
        <p:spPr bwMode="auto">
          <a:xfrm>
            <a:off x="4648200" y="4419600"/>
            <a:ext cx="152400" cy="152400"/>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23" name="Rectangle 35"/>
          <p:cNvSpPr>
            <a:spLocks noChangeArrowheads="1"/>
          </p:cNvSpPr>
          <p:nvPr/>
        </p:nvSpPr>
        <p:spPr bwMode="auto">
          <a:xfrm>
            <a:off x="1295400" y="4953000"/>
            <a:ext cx="2133600" cy="404813"/>
          </a:xfrm>
          <a:prstGeom prst="rect">
            <a:avLst/>
          </a:prstGeom>
          <a:solidFill>
            <a:srgbClr val="CCECFF"/>
          </a:solidFill>
          <a:ln w="12700">
            <a:solidFill>
              <a:srgbClr val="000000"/>
            </a:solidFill>
            <a:miter lim="800000"/>
            <a:headEnd/>
            <a:tailEnd/>
          </a:ln>
        </p:spPr>
        <p:txBody>
          <a:bodyPr anchor="ctr">
            <a:prstTxWarp prst="textNoShape">
              <a:avLst/>
            </a:prstTxWarp>
          </a:bodyPr>
          <a:lstStyle/>
          <a:p>
            <a:pPr>
              <a:lnSpc>
                <a:spcPct val="100000"/>
              </a:lnSpc>
              <a:spcBef>
                <a:spcPct val="0"/>
              </a:spcBef>
            </a:pPr>
            <a:r>
              <a:rPr lang="en-US" sz="1600" b="0">
                <a:solidFill>
                  <a:srgbClr val="000000"/>
                </a:solidFill>
                <a:latin typeface="Comic Sans MS" charset="0"/>
              </a:rPr>
              <a:t>MessageSvc</a:t>
            </a:r>
          </a:p>
        </p:txBody>
      </p:sp>
      <p:sp>
        <p:nvSpPr>
          <p:cNvPr id="89124" name="Oval 36"/>
          <p:cNvSpPr>
            <a:spLocks noChangeArrowheads="1"/>
          </p:cNvSpPr>
          <p:nvPr/>
        </p:nvSpPr>
        <p:spPr bwMode="auto">
          <a:xfrm>
            <a:off x="4648200" y="5105400"/>
            <a:ext cx="152400" cy="152400"/>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25" name="Rectangle 37"/>
          <p:cNvSpPr>
            <a:spLocks noChangeArrowheads="1"/>
          </p:cNvSpPr>
          <p:nvPr/>
        </p:nvSpPr>
        <p:spPr bwMode="auto">
          <a:xfrm>
            <a:off x="1295400" y="5562600"/>
            <a:ext cx="2133600" cy="404813"/>
          </a:xfrm>
          <a:prstGeom prst="rect">
            <a:avLst/>
          </a:prstGeom>
          <a:solidFill>
            <a:srgbClr val="CCECFF"/>
          </a:solidFill>
          <a:ln w="12700">
            <a:solidFill>
              <a:srgbClr val="000000"/>
            </a:solidFill>
            <a:miter lim="800000"/>
            <a:headEnd/>
            <a:tailEnd/>
          </a:ln>
        </p:spPr>
        <p:txBody>
          <a:bodyPr anchor="ctr">
            <a:prstTxWarp prst="textNoShape">
              <a:avLst/>
            </a:prstTxWarp>
          </a:bodyPr>
          <a:lstStyle/>
          <a:p>
            <a:pPr>
              <a:lnSpc>
                <a:spcPct val="100000"/>
              </a:lnSpc>
              <a:spcBef>
                <a:spcPct val="0"/>
              </a:spcBef>
            </a:pPr>
            <a:r>
              <a:rPr lang="en-US" sz="1600" b="0">
                <a:solidFill>
                  <a:srgbClr val="000000"/>
                </a:solidFill>
                <a:latin typeface="Comic Sans MS" charset="0"/>
              </a:rPr>
              <a:t>ParticlePropertySvc</a:t>
            </a:r>
          </a:p>
        </p:txBody>
      </p:sp>
      <p:sp>
        <p:nvSpPr>
          <p:cNvPr id="89126" name="Rectangle 38"/>
          <p:cNvSpPr>
            <a:spLocks noChangeArrowheads="1"/>
          </p:cNvSpPr>
          <p:nvPr/>
        </p:nvSpPr>
        <p:spPr bwMode="auto">
          <a:xfrm>
            <a:off x="3505200" y="5791200"/>
            <a:ext cx="1763713"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IParticlePropertySvc</a:t>
            </a:r>
          </a:p>
        </p:txBody>
      </p:sp>
      <p:sp>
        <p:nvSpPr>
          <p:cNvPr id="89127" name="Line 39"/>
          <p:cNvSpPr>
            <a:spLocks noChangeShapeType="1"/>
          </p:cNvSpPr>
          <p:nvPr/>
        </p:nvSpPr>
        <p:spPr bwMode="auto">
          <a:xfrm flipV="1">
            <a:off x="3429000" y="3200400"/>
            <a:ext cx="1219200"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28" name="Line 40"/>
          <p:cNvSpPr>
            <a:spLocks noChangeShapeType="1"/>
          </p:cNvSpPr>
          <p:nvPr/>
        </p:nvSpPr>
        <p:spPr bwMode="auto">
          <a:xfrm flipV="1">
            <a:off x="3429000" y="3886200"/>
            <a:ext cx="1219200"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29" name="Line 41"/>
          <p:cNvSpPr>
            <a:spLocks noChangeShapeType="1"/>
          </p:cNvSpPr>
          <p:nvPr/>
        </p:nvSpPr>
        <p:spPr bwMode="auto">
          <a:xfrm flipV="1">
            <a:off x="3429000" y="4495800"/>
            <a:ext cx="1219200"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30" name="Line 42"/>
          <p:cNvSpPr>
            <a:spLocks noChangeShapeType="1"/>
          </p:cNvSpPr>
          <p:nvPr/>
        </p:nvSpPr>
        <p:spPr bwMode="auto">
          <a:xfrm flipV="1">
            <a:off x="3429000" y="5181600"/>
            <a:ext cx="1219200"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31" name="Line 43"/>
          <p:cNvSpPr>
            <a:spLocks noChangeShapeType="1"/>
          </p:cNvSpPr>
          <p:nvPr/>
        </p:nvSpPr>
        <p:spPr bwMode="auto">
          <a:xfrm flipV="1">
            <a:off x="3429000" y="5715000"/>
            <a:ext cx="1219200"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9132" name="Oval 44"/>
          <p:cNvSpPr>
            <a:spLocks noChangeArrowheads="1"/>
          </p:cNvSpPr>
          <p:nvPr/>
        </p:nvSpPr>
        <p:spPr bwMode="auto">
          <a:xfrm>
            <a:off x="4648200" y="5638800"/>
            <a:ext cx="152400" cy="152400"/>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33" name="Line 45"/>
          <p:cNvSpPr>
            <a:spLocks noChangeShapeType="1"/>
          </p:cNvSpPr>
          <p:nvPr/>
        </p:nvSpPr>
        <p:spPr bwMode="auto">
          <a:xfrm flipH="1">
            <a:off x="4800600" y="4152900"/>
            <a:ext cx="1014413" cy="952500"/>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134" name="Rectangle 46"/>
          <p:cNvSpPr>
            <a:spLocks noChangeArrowheads="1"/>
          </p:cNvSpPr>
          <p:nvPr/>
        </p:nvSpPr>
        <p:spPr bwMode="auto">
          <a:xfrm>
            <a:off x="1295400" y="1828800"/>
            <a:ext cx="2133600" cy="404813"/>
          </a:xfrm>
          <a:prstGeom prst="rect">
            <a:avLst/>
          </a:prstGeom>
          <a:solidFill>
            <a:srgbClr val="66FF33"/>
          </a:solidFill>
          <a:ln w="12700">
            <a:solidFill>
              <a:srgbClr val="000000"/>
            </a:solidFill>
            <a:miter lim="800000"/>
            <a:headEnd/>
            <a:tailEnd/>
          </a:ln>
        </p:spPr>
        <p:txBody>
          <a:bodyPr anchor="ctr">
            <a:prstTxWarp prst="textNoShape">
              <a:avLst/>
            </a:prstTxWarp>
          </a:bodyPr>
          <a:lstStyle/>
          <a:p>
            <a:pPr>
              <a:lnSpc>
                <a:spcPct val="100000"/>
              </a:lnSpc>
              <a:spcBef>
                <a:spcPct val="0"/>
              </a:spcBef>
            </a:pPr>
            <a:r>
              <a:rPr lang="en-US" sz="1600" b="0">
                <a:solidFill>
                  <a:srgbClr val="000000"/>
                </a:solidFill>
                <a:latin typeface="Comic Sans MS" charset="0"/>
              </a:rPr>
              <a:t>ApplicationMgr</a:t>
            </a:r>
          </a:p>
        </p:txBody>
      </p:sp>
      <p:sp>
        <p:nvSpPr>
          <p:cNvPr id="89135" name="Rectangle 47"/>
          <p:cNvSpPr>
            <a:spLocks noChangeArrowheads="1"/>
          </p:cNvSpPr>
          <p:nvPr/>
        </p:nvSpPr>
        <p:spPr bwMode="auto">
          <a:xfrm>
            <a:off x="3505200" y="1752600"/>
            <a:ext cx="1036638"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ISvcLocator</a:t>
            </a:r>
          </a:p>
        </p:txBody>
      </p:sp>
      <p:sp>
        <p:nvSpPr>
          <p:cNvPr id="89136" name="Line 48"/>
          <p:cNvSpPr>
            <a:spLocks noChangeShapeType="1"/>
          </p:cNvSpPr>
          <p:nvPr/>
        </p:nvSpPr>
        <p:spPr bwMode="auto">
          <a:xfrm flipH="1">
            <a:off x="4800600" y="4146550"/>
            <a:ext cx="1181100" cy="1492250"/>
          </a:xfrm>
          <a:prstGeom prst="line">
            <a:avLst/>
          </a:prstGeom>
          <a:noFill/>
          <a:ln w="6350">
            <a:solidFill>
              <a:srgbClr val="000000"/>
            </a:solidFill>
            <a:round/>
            <a:headEnd/>
            <a:tailEnd type="arrow" w="med" len="med"/>
          </a:ln>
        </p:spPr>
        <p:txBody>
          <a:bodyPr>
            <a:prstTxWarp prst="textNoShape">
              <a:avLst/>
            </a:prstTxWarp>
          </a:bodyPr>
          <a:lstStyle/>
          <a:p>
            <a:endParaRPr lang="en-US"/>
          </a:p>
        </p:txBody>
      </p:sp>
      <p:sp>
        <p:nvSpPr>
          <p:cNvPr id="89137" name="Rectangle 49"/>
          <p:cNvSpPr>
            <a:spLocks noChangeArrowheads="1"/>
          </p:cNvSpPr>
          <p:nvPr/>
        </p:nvSpPr>
        <p:spPr bwMode="auto">
          <a:xfrm>
            <a:off x="5562600" y="4876800"/>
            <a:ext cx="990600" cy="381000"/>
          </a:xfrm>
          <a:prstGeom prst="rect">
            <a:avLst/>
          </a:prstGeom>
          <a:solidFill>
            <a:schemeClr val="bg1"/>
          </a:solidFill>
          <a:ln w="12700">
            <a:solidFill>
              <a:srgbClr val="000000"/>
            </a:solidFill>
            <a:miter lim="800000"/>
            <a:headEnd/>
            <a:tailEnd/>
          </a:ln>
        </p:spPr>
        <p:txBody>
          <a:bodyPr anchor="ctr" anchorCtr="1">
            <a:prstTxWarp prst="textNoShape">
              <a:avLst/>
            </a:prstTxWarp>
          </a:bodyPr>
          <a:lstStyle/>
          <a:p>
            <a:pPr algn="l">
              <a:lnSpc>
                <a:spcPct val="100000"/>
              </a:lnSpc>
              <a:spcBef>
                <a:spcPct val="0"/>
              </a:spcBef>
            </a:pPr>
            <a:r>
              <a:rPr lang="en-US" sz="1600" b="0">
                <a:solidFill>
                  <a:schemeClr val="tx1"/>
                </a:solidFill>
                <a:latin typeface="Comic Sans MS" charset="0"/>
              </a:rPr>
              <a:t>Obj_A</a:t>
            </a:r>
          </a:p>
        </p:txBody>
      </p:sp>
      <p:grpSp>
        <p:nvGrpSpPr>
          <p:cNvPr id="2" name="Group 50"/>
          <p:cNvGrpSpPr>
            <a:grpSpLocks/>
          </p:cNvGrpSpPr>
          <p:nvPr/>
        </p:nvGrpSpPr>
        <p:grpSpPr bwMode="auto">
          <a:xfrm>
            <a:off x="3429000" y="1981200"/>
            <a:ext cx="1371600" cy="152400"/>
            <a:chOff x="5136" y="1152"/>
            <a:chExt cx="864" cy="96"/>
          </a:xfrm>
        </p:grpSpPr>
        <p:sp>
          <p:nvSpPr>
            <p:cNvPr id="89139" name="Oval 51"/>
            <p:cNvSpPr>
              <a:spLocks noChangeArrowheads="1"/>
            </p:cNvSpPr>
            <p:nvPr/>
          </p:nvSpPr>
          <p:spPr bwMode="auto">
            <a:xfrm>
              <a:off x="5904" y="1152"/>
              <a:ext cx="96" cy="96"/>
            </a:xfrm>
            <a:prstGeom prst="ellipse">
              <a:avLst/>
            </a:prstGeom>
            <a:solidFill>
              <a:srgbClr val="FFFFFF"/>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sp>
          <p:nvSpPr>
            <p:cNvPr id="89140" name="Line 52"/>
            <p:cNvSpPr>
              <a:spLocks noChangeShapeType="1"/>
            </p:cNvSpPr>
            <p:nvPr/>
          </p:nvSpPr>
          <p:spPr bwMode="auto">
            <a:xfrm flipV="1">
              <a:off x="5136" y="1200"/>
              <a:ext cx="768" cy="0"/>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53" name="Date Placeholder 52"/>
          <p:cNvSpPr>
            <a:spLocks noGrp="1"/>
          </p:cNvSpPr>
          <p:nvPr>
            <p:ph type="dt" sz="half" idx="10"/>
          </p:nvPr>
        </p:nvSpPr>
        <p:spPr/>
        <p:txBody>
          <a:bodyPr/>
          <a:lstStyle/>
          <a:p>
            <a:pPr>
              <a:defRPr/>
            </a:pPr>
            <a:fld id="{4A7D1E3E-A056-4940-AA3A-F9547CB24B6A}" type="datetime1">
              <a:rPr lang="en-US" smtClean="0"/>
              <a:t>10/12/09</a:t>
            </a:fld>
            <a:endParaRPr lang="en-US"/>
          </a:p>
        </p:txBody>
      </p:sp>
      <p:sp>
        <p:nvSpPr>
          <p:cNvPr id="54" name="Slide Number Placeholder 53"/>
          <p:cNvSpPr>
            <a:spLocks noGrp="1"/>
          </p:cNvSpPr>
          <p:nvPr>
            <p:ph type="sldNum" sz="quarter" idx="12"/>
          </p:nvPr>
        </p:nvSpPr>
        <p:spPr/>
        <p:txBody>
          <a:bodyPr/>
          <a:lstStyle/>
          <a:p>
            <a:pPr>
              <a:defRPr/>
            </a:pPr>
            <a:fld id="{CBADFA9F-6E96-564C-986E-C458ED177155}" type="slidenum">
              <a:rPr lang="en-US" smtClean="0"/>
              <a:pPr>
                <a:defRPr/>
              </a:pPr>
              <a:t>56</a:t>
            </a:fld>
            <a:endParaRPr lang="en-US"/>
          </a:p>
        </p:txBody>
      </p:sp>
      <p:sp>
        <p:nvSpPr>
          <p:cNvPr id="55" name="Footer Placeholder 54"/>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6" name="Rectangle 26"/>
          <p:cNvSpPr>
            <a:spLocks noChangeArrowheads="1"/>
          </p:cNvSpPr>
          <p:nvPr/>
        </p:nvSpPr>
        <p:spPr bwMode="auto">
          <a:xfrm>
            <a:off x="381000" y="1143000"/>
            <a:ext cx="5715000" cy="3352800"/>
          </a:xfrm>
          <a:prstGeom prst="rect">
            <a:avLst/>
          </a:prstGeom>
          <a:solidFill>
            <a:srgbClr val="FFFFFF"/>
          </a:solidFill>
          <a:ln w="50800">
            <a:noFill/>
            <a:miter lim="800000"/>
            <a:headEnd type="none" w="sm" len="sm"/>
            <a:tailEnd type="none" w="sm" len="sm"/>
          </a:ln>
          <a:effectLst>
            <a:outerShdw blurRad="63500" dist="53882" dir="2700000" algn="ctr" rotWithShape="0">
              <a:srgbClr val="000000">
                <a:alpha val="74998"/>
              </a:srgbClr>
            </a:outerShdw>
          </a:effectLst>
        </p:spPr>
        <p:txBody>
          <a:bodyPr wrap="none" anchor="ctr">
            <a:prstTxWarp prst="textNoShape">
              <a:avLst/>
            </a:prstTxWarp>
          </a:bodyPr>
          <a:lstStyle/>
          <a:p>
            <a:endParaRPr lang="en-US"/>
          </a:p>
        </p:txBody>
      </p:sp>
      <p:sp>
        <p:nvSpPr>
          <p:cNvPr id="92162" name="Rectangle 2"/>
          <p:cNvSpPr>
            <a:spLocks noGrp="1" noChangeArrowheads="1"/>
          </p:cNvSpPr>
          <p:nvPr>
            <p:ph type="title"/>
          </p:nvPr>
        </p:nvSpPr>
        <p:spPr/>
        <p:txBody>
          <a:bodyPr/>
          <a:lstStyle/>
          <a:p>
            <a:r>
              <a:rPr lang="en-US"/>
              <a:t>VCR Interface Model</a:t>
            </a:r>
          </a:p>
        </p:txBody>
      </p:sp>
      <p:pic>
        <p:nvPicPr>
          <p:cNvPr id="92163" name="Picture 3" descr="D:\DistributionKits\magnegr.jpg"/>
          <p:cNvPicPr>
            <a:picLocks noChangeAspect="1" noChangeArrowheads="1"/>
          </p:cNvPicPr>
          <p:nvPr/>
        </p:nvPicPr>
        <p:blipFill>
          <a:blip r:embed="rId3"/>
          <a:srcRect/>
          <a:stretch>
            <a:fillRect/>
          </a:stretch>
        </p:blipFill>
        <p:spPr bwMode="auto">
          <a:xfrm>
            <a:off x="533400" y="2438400"/>
            <a:ext cx="2590800" cy="966788"/>
          </a:xfrm>
          <a:prstGeom prst="rect">
            <a:avLst/>
          </a:prstGeom>
          <a:noFill/>
        </p:spPr>
      </p:pic>
      <p:sp>
        <p:nvSpPr>
          <p:cNvPr id="92164" name="Rectangle 4"/>
          <p:cNvSpPr>
            <a:spLocks noChangeArrowheads="1"/>
          </p:cNvSpPr>
          <p:nvPr/>
        </p:nvSpPr>
        <p:spPr bwMode="auto">
          <a:xfrm>
            <a:off x="1524000" y="3303588"/>
            <a:ext cx="614363" cy="366712"/>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pPr algn="l">
              <a:lnSpc>
                <a:spcPct val="100000"/>
              </a:lnSpc>
              <a:spcBef>
                <a:spcPct val="0"/>
              </a:spcBef>
            </a:pPr>
            <a:r>
              <a:rPr lang="en-US" sz="1800" b="0">
                <a:solidFill>
                  <a:srgbClr val="000000"/>
                </a:solidFill>
                <a:latin typeface="Comic Sans MS" charset="0"/>
              </a:rPr>
              <a:t>VCR</a:t>
            </a:r>
          </a:p>
        </p:txBody>
      </p:sp>
      <p:grpSp>
        <p:nvGrpSpPr>
          <p:cNvPr id="2" name="Group 5"/>
          <p:cNvGrpSpPr>
            <a:grpSpLocks/>
          </p:cNvGrpSpPr>
          <p:nvPr/>
        </p:nvGrpSpPr>
        <p:grpSpPr bwMode="auto">
          <a:xfrm rot="-5400000">
            <a:off x="876300" y="2247900"/>
            <a:ext cx="533400" cy="152400"/>
            <a:chOff x="1296" y="2016"/>
            <a:chExt cx="336" cy="96"/>
          </a:xfrm>
        </p:grpSpPr>
        <p:sp>
          <p:nvSpPr>
            <p:cNvPr id="92166" name="Line 6"/>
            <p:cNvSpPr>
              <a:spLocks noChangeShapeType="1"/>
            </p:cNvSpPr>
            <p:nvPr/>
          </p:nvSpPr>
          <p:spPr bwMode="auto">
            <a:xfrm rot="5400000" flipH="1" flipV="1">
              <a:off x="1416" y="1944"/>
              <a:ext cx="0" cy="24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2167" name="Oval 7"/>
            <p:cNvSpPr>
              <a:spLocks noChangeArrowheads="1"/>
            </p:cNvSpPr>
            <p:nvPr/>
          </p:nvSpPr>
          <p:spPr bwMode="auto">
            <a:xfrm rot="5400000">
              <a:off x="1536" y="2016"/>
              <a:ext cx="96" cy="96"/>
            </a:xfrm>
            <a:prstGeom prst="ellipse">
              <a:avLst/>
            </a:prstGeom>
            <a:solidFill>
              <a:schemeClr val="bg1"/>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grpSp>
      <p:grpSp>
        <p:nvGrpSpPr>
          <p:cNvPr id="3" name="Group 8"/>
          <p:cNvGrpSpPr>
            <a:grpSpLocks/>
          </p:cNvGrpSpPr>
          <p:nvPr/>
        </p:nvGrpSpPr>
        <p:grpSpPr bwMode="auto">
          <a:xfrm rot="-5400000">
            <a:off x="2171700" y="2247900"/>
            <a:ext cx="533400" cy="152400"/>
            <a:chOff x="1296" y="2016"/>
            <a:chExt cx="336" cy="96"/>
          </a:xfrm>
        </p:grpSpPr>
        <p:sp>
          <p:nvSpPr>
            <p:cNvPr id="92169" name="Line 9"/>
            <p:cNvSpPr>
              <a:spLocks noChangeShapeType="1"/>
            </p:cNvSpPr>
            <p:nvPr/>
          </p:nvSpPr>
          <p:spPr bwMode="auto">
            <a:xfrm rot="5400000" flipH="1" flipV="1">
              <a:off x="1416" y="1944"/>
              <a:ext cx="0" cy="24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2170" name="Oval 10"/>
            <p:cNvSpPr>
              <a:spLocks noChangeArrowheads="1"/>
            </p:cNvSpPr>
            <p:nvPr/>
          </p:nvSpPr>
          <p:spPr bwMode="auto">
            <a:xfrm rot="5400000">
              <a:off x="1536" y="2016"/>
              <a:ext cx="96" cy="96"/>
            </a:xfrm>
            <a:prstGeom prst="ellipse">
              <a:avLst/>
            </a:prstGeom>
            <a:solidFill>
              <a:schemeClr val="bg1"/>
            </a:solidFill>
            <a:ln w="12700">
              <a:solidFill>
                <a:srgbClr val="000000"/>
              </a:solidFill>
              <a:round/>
              <a:headEnd/>
              <a:tailEnd/>
            </a:ln>
          </p:spPr>
          <p:txBody>
            <a:bodyPr>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grpSp>
      <p:grpSp>
        <p:nvGrpSpPr>
          <p:cNvPr id="4" name="Group 11"/>
          <p:cNvGrpSpPr>
            <a:grpSpLocks/>
          </p:cNvGrpSpPr>
          <p:nvPr/>
        </p:nvGrpSpPr>
        <p:grpSpPr bwMode="auto">
          <a:xfrm rot="5400000" flipV="1">
            <a:off x="800100" y="3467100"/>
            <a:ext cx="533400" cy="152400"/>
            <a:chOff x="1296" y="2016"/>
            <a:chExt cx="336" cy="96"/>
          </a:xfrm>
        </p:grpSpPr>
        <p:sp>
          <p:nvSpPr>
            <p:cNvPr id="92172" name="Line 12"/>
            <p:cNvSpPr>
              <a:spLocks noChangeShapeType="1"/>
            </p:cNvSpPr>
            <p:nvPr/>
          </p:nvSpPr>
          <p:spPr bwMode="auto">
            <a:xfrm rot="5400000" flipH="1" flipV="1">
              <a:off x="1416" y="1944"/>
              <a:ext cx="0" cy="24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2173" name="Oval 13"/>
            <p:cNvSpPr>
              <a:spLocks noChangeArrowheads="1"/>
            </p:cNvSpPr>
            <p:nvPr/>
          </p:nvSpPr>
          <p:spPr bwMode="auto">
            <a:xfrm rot="5400000">
              <a:off x="1536" y="2016"/>
              <a:ext cx="96" cy="96"/>
            </a:xfrm>
            <a:prstGeom prst="ellipse">
              <a:avLst/>
            </a:prstGeom>
            <a:solidFill>
              <a:schemeClr val="bg1"/>
            </a:solidFill>
            <a:ln w="12700">
              <a:solidFill>
                <a:srgbClr val="000000"/>
              </a:solidFill>
              <a:round/>
              <a:headEnd/>
              <a:tailEnd/>
            </a:ln>
          </p:spPr>
          <p:txBody>
            <a:bodyPr rot="10800000">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grpSp>
      <p:sp>
        <p:nvSpPr>
          <p:cNvPr id="92174" name="Rectangle 14"/>
          <p:cNvSpPr>
            <a:spLocks noChangeArrowheads="1"/>
          </p:cNvSpPr>
          <p:nvPr/>
        </p:nvSpPr>
        <p:spPr bwMode="auto">
          <a:xfrm>
            <a:off x="1752600" y="1752600"/>
            <a:ext cx="1319213"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IEuroConnector</a:t>
            </a:r>
            <a:endParaRPr lang="en-US" sz="1400" b="0">
              <a:solidFill>
                <a:schemeClr val="tx1"/>
              </a:solidFill>
              <a:latin typeface="Comic Sans MS" charset="0"/>
            </a:endParaRPr>
          </a:p>
        </p:txBody>
      </p:sp>
      <p:sp>
        <p:nvSpPr>
          <p:cNvPr id="92175" name="Rectangle 15"/>
          <p:cNvSpPr>
            <a:spLocks noChangeArrowheads="1"/>
          </p:cNvSpPr>
          <p:nvPr/>
        </p:nvSpPr>
        <p:spPr bwMode="auto">
          <a:xfrm>
            <a:off x="838200" y="1752600"/>
            <a:ext cx="760413"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IRfInput</a:t>
            </a:r>
            <a:endParaRPr lang="en-US" sz="1400" b="0">
              <a:solidFill>
                <a:schemeClr val="tx1"/>
              </a:solidFill>
              <a:latin typeface="Comic Sans MS" charset="0"/>
            </a:endParaRPr>
          </a:p>
        </p:txBody>
      </p:sp>
      <p:sp>
        <p:nvSpPr>
          <p:cNvPr id="92176" name="Rectangle 16"/>
          <p:cNvSpPr>
            <a:spLocks noChangeArrowheads="1"/>
          </p:cNvSpPr>
          <p:nvPr/>
        </p:nvSpPr>
        <p:spPr bwMode="auto">
          <a:xfrm>
            <a:off x="457200" y="4038600"/>
            <a:ext cx="1325563"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IUserInterface</a:t>
            </a:r>
            <a:endParaRPr lang="en-US" sz="1400" b="0">
              <a:solidFill>
                <a:schemeClr val="tx1"/>
              </a:solidFill>
              <a:latin typeface="Comic Sans MS" charset="0"/>
            </a:endParaRPr>
          </a:p>
        </p:txBody>
      </p:sp>
      <p:grpSp>
        <p:nvGrpSpPr>
          <p:cNvPr id="5" name="Group 17"/>
          <p:cNvGrpSpPr>
            <a:grpSpLocks/>
          </p:cNvGrpSpPr>
          <p:nvPr/>
        </p:nvGrpSpPr>
        <p:grpSpPr bwMode="auto">
          <a:xfrm rot="5400000" flipV="1">
            <a:off x="2324100" y="3390900"/>
            <a:ext cx="533400" cy="152400"/>
            <a:chOff x="1296" y="2016"/>
            <a:chExt cx="336" cy="96"/>
          </a:xfrm>
        </p:grpSpPr>
        <p:sp>
          <p:nvSpPr>
            <p:cNvPr id="92178" name="Line 18"/>
            <p:cNvSpPr>
              <a:spLocks noChangeShapeType="1"/>
            </p:cNvSpPr>
            <p:nvPr/>
          </p:nvSpPr>
          <p:spPr bwMode="auto">
            <a:xfrm rot="5400000" flipH="1" flipV="1">
              <a:off x="1416" y="1944"/>
              <a:ext cx="0" cy="24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2179" name="Oval 19"/>
            <p:cNvSpPr>
              <a:spLocks noChangeArrowheads="1"/>
            </p:cNvSpPr>
            <p:nvPr/>
          </p:nvSpPr>
          <p:spPr bwMode="auto">
            <a:xfrm rot="5400000">
              <a:off x="1536" y="2016"/>
              <a:ext cx="96" cy="96"/>
            </a:xfrm>
            <a:prstGeom prst="ellipse">
              <a:avLst/>
            </a:prstGeom>
            <a:solidFill>
              <a:schemeClr val="bg1"/>
            </a:solidFill>
            <a:ln w="12700">
              <a:solidFill>
                <a:srgbClr val="000000"/>
              </a:solidFill>
              <a:round/>
              <a:headEnd/>
              <a:tailEnd/>
            </a:ln>
          </p:spPr>
          <p:txBody>
            <a:bodyPr rot="10800000">
              <a:prstTxWarp prst="textNoShape">
                <a:avLst/>
              </a:prstTxWarp>
            </a:bodyPr>
            <a:lstStyle/>
            <a:p>
              <a:pPr algn="l">
                <a:lnSpc>
                  <a:spcPct val="100000"/>
                </a:lnSpc>
                <a:spcBef>
                  <a:spcPct val="0"/>
                </a:spcBef>
              </a:pPr>
              <a:endParaRPr lang="en-GB" sz="2400" b="0" baseline="-25000">
                <a:solidFill>
                  <a:schemeClr val="tx1"/>
                </a:solidFill>
                <a:latin typeface="Comic Sans MS" charset="0"/>
              </a:endParaRPr>
            </a:p>
          </p:txBody>
        </p:sp>
      </p:grpSp>
      <p:sp>
        <p:nvSpPr>
          <p:cNvPr id="92180" name="Rectangle 20"/>
          <p:cNvSpPr>
            <a:spLocks noChangeArrowheads="1"/>
          </p:cNvSpPr>
          <p:nvPr/>
        </p:nvSpPr>
        <p:spPr bwMode="auto">
          <a:xfrm>
            <a:off x="1981200" y="4038600"/>
            <a:ext cx="1303338" cy="212725"/>
          </a:xfrm>
          <a:prstGeom prst="rect">
            <a:avLst/>
          </a:prstGeom>
          <a:noFill/>
          <a:ln w="9525">
            <a:noFill/>
            <a:miter lim="800000"/>
            <a:headEnd/>
            <a:tailEnd/>
          </a:ln>
        </p:spPr>
        <p:txBody>
          <a:bodyPr wrap="none" lIns="0" tIns="0" rIns="0" bIns="0">
            <a:prstTxWarp prst="textNoShape">
              <a:avLst/>
            </a:prstTxWarp>
            <a:spAutoFit/>
          </a:bodyPr>
          <a:lstStyle/>
          <a:p>
            <a:pPr algn="l">
              <a:lnSpc>
                <a:spcPct val="100000"/>
              </a:lnSpc>
              <a:spcBef>
                <a:spcPct val="0"/>
              </a:spcBef>
            </a:pPr>
            <a:r>
              <a:rPr lang="en-US" sz="1400" b="0">
                <a:solidFill>
                  <a:srgbClr val="000000"/>
                </a:solidFill>
                <a:latin typeface="Comic Sans MS" charset="0"/>
              </a:rPr>
              <a:t>IInfraredInput</a:t>
            </a:r>
            <a:endParaRPr lang="en-US" sz="1400" b="0">
              <a:solidFill>
                <a:schemeClr val="tx1"/>
              </a:solidFill>
              <a:latin typeface="Comic Sans MS" charset="0"/>
            </a:endParaRPr>
          </a:p>
        </p:txBody>
      </p:sp>
      <p:sp>
        <p:nvSpPr>
          <p:cNvPr id="92181" name="Line 21"/>
          <p:cNvSpPr>
            <a:spLocks noChangeShapeType="1"/>
          </p:cNvSpPr>
          <p:nvPr/>
        </p:nvSpPr>
        <p:spPr bwMode="auto">
          <a:xfrm flipH="1" flipV="1">
            <a:off x="2514600" y="2133600"/>
            <a:ext cx="1524000" cy="0"/>
          </a:xfrm>
          <a:prstGeom prst="line">
            <a:avLst/>
          </a:prstGeom>
          <a:noFill/>
          <a:ln w="12700">
            <a:solidFill>
              <a:srgbClr val="000000"/>
            </a:solidFill>
            <a:prstDash val="sysDash"/>
            <a:round/>
            <a:headEnd/>
            <a:tailEnd type="arrow" w="med" len="med"/>
          </a:ln>
        </p:spPr>
        <p:txBody>
          <a:bodyPr>
            <a:prstTxWarp prst="textNoShape">
              <a:avLst/>
            </a:prstTxWarp>
          </a:bodyPr>
          <a:lstStyle/>
          <a:p>
            <a:endParaRPr lang="en-US"/>
          </a:p>
        </p:txBody>
      </p:sp>
      <p:sp>
        <p:nvSpPr>
          <p:cNvPr id="92182" name="Rectangle 22"/>
          <p:cNvSpPr>
            <a:spLocks noChangeArrowheads="1"/>
          </p:cNvSpPr>
          <p:nvPr/>
        </p:nvSpPr>
        <p:spPr bwMode="auto">
          <a:xfrm>
            <a:off x="5181600" y="2084388"/>
            <a:ext cx="901700" cy="366712"/>
          </a:xfrm>
          <a:prstGeom prst="rect">
            <a:avLst/>
          </a:prstGeom>
          <a:noFill/>
          <a:ln w="12700">
            <a:noFill/>
            <a:miter lim="800000"/>
            <a:headEnd type="none" w="sm" len="sm"/>
            <a:tailEnd type="none" w="sm" len="sm"/>
          </a:ln>
          <a:effectLst/>
        </p:spPr>
        <p:txBody>
          <a:bodyPr wrap="none" lIns="92075" tIns="46038" rIns="92075" bIns="46038">
            <a:prstTxWarp prst="textNoShape">
              <a:avLst/>
            </a:prstTxWarp>
            <a:spAutoFit/>
          </a:bodyPr>
          <a:lstStyle/>
          <a:p>
            <a:pPr algn="l">
              <a:lnSpc>
                <a:spcPct val="100000"/>
              </a:lnSpc>
              <a:spcBef>
                <a:spcPct val="0"/>
              </a:spcBef>
            </a:pPr>
            <a:r>
              <a:rPr lang="en-US" sz="1800" b="0">
                <a:solidFill>
                  <a:srgbClr val="000000"/>
                </a:solidFill>
                <a:latin typeface="Comic Sans MS" charset="0"/>
              </a:rPr>
              <a:t>TV set</a:t>
            </a:r>
          </a:p>
        </p:txBody>
      </p:sp>
      <p:pic>
        <p:nvPicPr>
          <p:cNvPr id="92183" name="Picture 23" descr="D:\DistributionKits\28pt4523.jpg"/>
          <p:cNvPicPr>
            <a:picLocks noChangeAspect="1" noChangeArrowheads="1"/>
          </p:cNvPicPr>
          <p:nvPr/>
        </p:nvPicPr>
        <p:blipFill>
          <a:blip r:embed="rId4"/>
          <a:srcRect/>
          <a:stretch>
            <a:fillRect/>
          </a:stretch>
        </p:blipFill>
        <p:spPr bwMode="auto">
          <a:xfrm>
            <a:off x="3962400" y="1676400"/>
            <a:ext cx="1174750" cy="1014413"/>
          </a:xfrm>
          <a:prstGeom prst="rect">
            <a:avLst/>
          </a:prstGeom>
          <a:noFill/>
        </p:spPr>
      </p:pic>
      <p:pic>
        <p:nvPicPr>
          <p:cNvPr id="92184" name="Picture 24" descr="D:\DistributionKits\sl9000imgbutn.gif"/>
          <p:cNvPicPr>
            <a:picLocks noChangeAspect="1" noChangeArrowheads="1"/>
          </p:cNvPicPr>
          <p:nvPr/>
        </p:nvPicPr>
        <p:blipFill>
          <a:blip r:embed="rId5"/>
          <a:srcRect/>
          <a:stretch>
            <a:fillRect/>
          </a:stretch>
        </p:blipFill>
        <p:spPr bwMode="auto">
          <a:xfrm>
            <a:off x="3962400" y="3352800"/>
            <a:ext cx="279400" cy="990600"/>
          </a:xfrm>
          <a:prstGeom prst="rect">
            <a:avLst/>
          </a:prstGeom>
          <a:noFill/>
        </p:spPr>
      </p:pic>
      <p:sp>
        <p:nvSpPr>
          <p:cNvPr id="92185" name="Line 25"/>
          <p:cNvSpPr>
            <a:spLocks noChangeShapeType="1"/>
          </p:cNvSpPr>
          <p:nvPr/>
        </p:nvSpPr>
        <p:spPr bwMode="auto">
          <a:xfrm flipH="1" flipV="1">
            <a:off x="2667000" y="3657600"/>
            <a:ext cx="1295400" cy="0"/>
          </a:xfrm>
          <a:prstGeom prst="line">
            <a:avLst/>
          </a:prstGeom>
          <a:noFill/>
          <a:ln w="12700">
            <a:solidFill>
              <a:srgbClr val="000000"/>
            </a:solidFill>
            <a:prstDash val="sysDash"/>
            <a:round/>
            <a:headEnd/>
            <a:tailEnd type="arrow" w="med" len="med"/>
          </a:ln>
        </p:spPr>
        <p:txBody>
          <a:bodyPr>
            <a:prstTxWarp prst="textNoShape">
              <a:avLst/>
            </a:prstTxWarp>
          </a:bodyPr>
          <a:lstStyle/>
          <a:p>
            <a:endParaRPr lang="en-US"/>
          </a:p>
        </p:txBody>
      </p:sp>
      <p:sp>
        <p:nvSpPr>
          <p:cNvPr id="92187" name="Text Box 27"/>
          <p:cNvSpPr txBox="1">
            <a:spLocks noChangeArrowheads="1"/>
          </p:cNvSpPr>
          <p:nvPr/>
        </p:nvSpPr>
        <p:spPr bwMode="auto">
          <a:xfrm>
            <a:off x="4648200" y="2971800"/>
            <a:ext cx="4294188" cy="3203575"/>
          </a:xfrm>
          <a:prstGeom prst="rect">
            <a:avLst/>
          </a:prstGeom>
          <a:solidFill>
            <a:srgbClr val="EAEAEA"/>
          </a:solidFill>
          <a:ln w="12700">
            <a:noFill/>
            <a:miter lim="800000"/>
            <a:headEnd type="none" w="sm" len="sm"/>
            <a:tailEnd type="none" w="sm" len="sm"/>
          </a:ln>
          <a:effectLst/>
        </p:spPr>
        <p:txBody>
          <a:bodyPr lIns="92075" tIns="46038" rIns="92075" bIns="46038">
            <a:prstTxWarp prst="textNoShape">
              <a:avLst/>
            </a:prstTxWarp>
            <a:spAutoFit/>
          </a:bodyPr>
          <a:lstStyle/>
          <a:p>
            <a:pPr marL="190500" indent="-190500" algn="l">
              <a:lnSpc>
                <a:spcPct val="100000"/>
              </a:lnSpc>
              <a:spcBef>
                <a:spcPct val="30000"/>
              </a:spcBef>
              <a:buFontTx/>
              <a:buChar char="•"/>
            </a:pPr>
            <a:r>
              <a:rPr lang="en-US" sz="2000" b="0">
                <a:solidFill>
                  <a:srgbClr val="000000"/>
                </a:solidFill>
                <a:latin typeface="Comic Sans MS" charset="0"/>
              </a:rPr>
              <a:t>Each interface is specialized in a domain. </a:t>
            </a:r>
          </a:p>
          <a:p>
            <a:pPr marL="190500" indent="-190500" algn="l">
              <a:lnSpc>
                <a:spcPct val="100000"/>
              </a:lnSpc>
              <a:spcBef>
                <a:spcPct val="30000"/>
              </a:spcBef>
              <a:buFontTx/>
              <a:buChar char="•"/>
            </a:pPr>
            <a:r>
              <a:rPr lang="en-US" sz="2000" b="0">
                <a:solidFill>
                  <a:srgbClr val="000000"/>
                </a:solidFill>
                <a:latin typeface="Comic Sans MS" charset="0"/>
              </a:rPr>
              <a:t>Interfaces are independent of concrete implementations.</a:t>
            </a:r>
          </a:p>
          <a:p>
            <a:pPr marL="190500" indent="-190500" algn="l">
              <a:lnSpc>
                <a:spcPct val="100000"/>
              </a:lnSpc>
              <a:spcBef>
                <a:spcPct val="30000"/>
              </a:spcBef>
              <a:buFontTx/>
              <a:buChar char="•"/>
            </a:pPr>
            <a:r>
              <a:rPr lang="en-US" sz="2000" b="0">
                <a:solidFill>
                  <a:srgbClr val="000000"/>
                </a:solidFill>
                <a:latin typeface="Comic Sans MS" charset="0"/>
              </a:rPr>
              <a:t>You can mix devices from several constructors.</a:t>
            </a:r>
          </a:p>
          <a:p>
            <a:pPr marL="190500" indent="-190500" algn="l">
              <a:lnSpc>
                <a:spcPct val="100000"/>
              </a:lnSpc>
              <a:spcBef>
                <a:spcPct val="30000"/>
              </a:spcBef>
              <a:buFontTx/>
              <a:buChar char="•"/>
            </a:pPr>
            <a:r>
              <a:rPr lang="en-US" sz="2000" b="0">
                <a:solidFill>
                  <a:srgbClr val="000000"/>
                </a:solidFill>
                <a:latin typeface="Comic Sans MS" charset="0"/>
              </a:rPr>
              <a:t>Application built by composing.</a:t>
            </a:r>
          </a:p>
          <a:p>
            <a:pPr marL="190500" indent="-190500" algn="l">
              <a:lnSpc>
                <a:spcPct val="100000"/>
              </a:lnSpc>
              <a:spcBef>
                <a:spcPct val="30000"/>
              </a:spcBef>
              <a:buFontTx/>
              <a:buChar char="•"/>
            </a:pPr>
            <a:r>
              <a:rPr lang="en-US" sz="2000" b="0">
                <a:solidFill>
                  <a:srgbClr val="000000"/>
                </a:solidFill>
                <a:latin typeface="Comic Sans MS" charset="0"/>
              </a:rPr>
              <a:t>Standardizing on the interfaces gives us big leverage.</a:t>
            </a:r>
          </a:p>
        </p:txBody>
      </p:sp>
      <p:sp>
        <p:nvSpPr>
          <p:cNvPr id="28" name="Date Placeholder 27"/>
          <p:cNvSpPr>
            <a:spLocks noGrp="1"/>
          </p:cNvSpPr>
          <p:nvPr>
            <p:ph type="dt" sz="half" idx="10"/>
          </p:nvPr>
        </p:nvSpPr>
        <p:spPr/>
        <p:txBody>
          <a:bodyPr/>
          <a:lstStyle/>
          <a:p>
            <a:pPr>
              <a:defRPr/>
            </a:pPr>
            <a:fld id="{B9A3FD5F-BCD8-074B-8A6C-A85BFC01884B}" type="datetime1">
              <a:rPr lang="en-US" smtClean="0"/>
              <a:t>10/12/09</a:t>
            </a:fld>
            <a:endParaRPr lang="en-US"/>
          </a:p>
        </p:txBody>
      </p:sp>
      <p:sp>
        <p:nvSpPr>
          <p:cNvPr id="29" name="Slide Number Placeholder 28"/>
          <p:cNvSpPr>
            <a:spLocks noGrp="1"/>
          </p:cNvSpPr>
          <p:nvPr>
            <p:ph type="sldNum" sz="quarter" idx="12"/>
          </p:nvPr>
        </p:nvSpPr>
        <p:spPr/>
        <p:txBody>
          <a:bodyPr/>
          <a:lstStyle/>
          <a:p>
            <a:pPr>
              <a:defRPr/>
            </a:pPr>
            <a:fld id="{CBADFA9F-6E96-564C-986E-C458ED177155}" type="slidenum">
              <a:rPr lang="en-US" smtClean="0"/>
              <a:pPr>
                <a:defRPr/>
              </a:pPr>
              <a:t>57</a:t>
            </a:fld>
            <a:endParaRPr lang="en-US"/>
          </a:p>
        </p:txBody>
      </p:sp>
      <p:sp>
        <p:nvSpPr>
          <p:cNvPr id="30" name="Footer Placeholder 29"/>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Interfaces in Practice</a:t>
            </a:r>
          </a:p>
        </p:txBody>
      </p:sp>
      <p:sp>
        <p:nvSpPr>
          <p:cNvPr id="93187" name="Rectangle 3"/>
          <p:cNvSpPr>
            <a:spLocks noChangeArrowheads="1"/>
          </p:cNvSpPr>
          <p:nvPr/>
        </p:nvSpPr>
        <p:spPr bwMode="blackWhite">
          <a:xfrm>
            <a:off x="838200" y="1600200"/>
            <a:ext cx="7385050" cy="1143000"/>
          </a:xfrm>
          <a:prstGeom prst="rect">
            <a:avLst/>
          </a:prstGeom>
          <a:solidFill>
            <a:srgbClr val="FFFFCC"/>
          </a:solidFill>
          <a:ln w="25400">
            <a:solidFill>
              <a:srgbClr val="000000"/>
            </a:solidFill>
            <a:miter lim="800000"/>
            <a:headEnd/>
            <a:tailEnd/>
          </a:ln>
          <a:effectLst>
            <a:outerShdw blurRad="63500" dist="89803" dir="2700000" algn="ctr" rotWithShape="0">
              <a:srgbClr val="000000">
                <a:alpha val="74998"/>
              </a:srgbClr>
            </a:outerShdw>
          </a:effectLst>
        </p:spPr>
        <p:txBody>
          <a:bodyPr wrap="none" lIns="92075" tIns="46038" rIns="92075" bIns="46038" anchor="ctr">
            <a:prstTxWarp prst="textNoShape">
              <a:avLst/>
            </a:prstTxWarp>
          </a:bodyPr>
          <a:lstStyle/>
          <a:p>
            <a:pPr algn="l">
              <a:lnSpc>
                <a:spcPct val="100000"/>
              </a:lnSpc>
              <a:spcBef>
                <a:spcPct val="0"/>
              </a:spcBef>
              <a:tabLst>
                <a:tab pos="1200150" algn="l"/>
              </a:tabLst>
            </a:pPr>
            <a:r>
              <a:rPr lang="en-US" sz="1800" b="0">
                <a:solidFill>
                  <a:srgbClr val="000000"/>
                </a:solidFill>
                <a:latin typeface="Courier New" charset="0"/>
              </a:rPr>
              <a:t>class IMyInterface {</a:t>
            </a:r>
          </a:p>
          <a:p>
            <a:pPr algn="l">
              <a:lnSpc>
                <a:spcPct val="100000"/>
              </a:lnSpc>
              <a:spcBef>
                <a:spcPct val="0"/>
              </a:spcBef>
              <a:tabLst>
                <a:tab pos="1200150" algn="l"/>
              </a:tabLst>
            </a:pPr>
            <a:r>
              <a:rPr lang="en-US" sz="1800" b="0">
                <a:solidFill>
                  <a:srgbClr val="000000"/>
                </a:solidFill>
                <a:latin typeface="Courier New" charset="0"/>
              </a:rPr>
              <a:t>  void doSomething( int a, double b ) = 0;</a:t>
            </a:r>
          </a:p>
          <a:p>
            <a:pPr algn="l">
              <a:lnSpc>
                <a:spcPct val="100000"/>
              </a:lnSpc>
              <a:spcBef>
                <a:spcPct val="0"/>
              </a:spcBef>
              <a:tabLst>
                <a:tab pos="1200150" algn="l"/>
              </a:tabLst>
            </a:pPr>
            <a:r>
              <a:rPr lang="en-US" sz="1800" b="0">
                <a:solidFill>
                  <a:srgbClr val="000000"/>
                </a:solidFill>
                <a:latin typeface="Courier New" charset="0"/>
              </a:rPr>
              <a:t>}</a:t>
            </a:r>
          </a:p>
        </p:txBody>
      </p:sp>
      <p:sp>
        <p:nvSpPr>
          <p:cNvPr id="93188" name="Text Box 4"/>
          <p:cNvSpPr txBox="1">
            <a:spLocks noChangeArrowheads="1"/>
          </p:cNvSpPr>
          <p:nvPr/>
        </p:nvSpPr>
        <p:spPr bwMode="auto">
          <a:xfrm>
            <a:off x="838200" y="1066800"/>
            <a:ext cx="2460625" cy="604838"/>
          </a:xfrm>
          <a:prstGeom prst="rect">
            <a:avLst/>
          </a:prstGeom>
          <a:noFill/>
          <a:ln w="50800">
            <a:noFill/>
            <a:miter lim="800000"/>
            <a:headEnd type="none" w="sm" len="sm"/>
            <a:tailEnd type="none" w="sm" len="sm"/>
          </a:ln>
          <a:effectLst>
            <a:outerShdw blurRad="63500" dist="53882" dir="2700000" algn="ctr" rotWithShape="0">
              <a:srgbClr val="000000">
                <a:alpha val="74998"/>
              </a:srgbClr>
            </a:outerShdw>
          </a:effectLst>
        </p:spPr>
        <p:txBody>
          <a:bodyPr wrap="none">
            <a:prstTxWarp prst="textNoShape">
              <a:avLst/>
            </a:prstTxWarp>
            <a:spAutoFit/>
          </a:bodyPr>
          <a:lstStyle/>
          <a:p>
            <a:r>
              <a:rPr lang="en-US">
                <a:solidFill>
                  <a:schemeClr val="tx1"/>
                </a:solidFill>
                <a:latin typeface="Arial" charset="0"/>
              </a:rPr>
              <a:t>IMyInterace.h</a:t>
            </a:r>
          </a:p>
        </p:txBody>
      </p:sp>
      <p:sp>
        <p:nvSpPr>
          <p:cNvPr id="93189" name="Rectangle 5"/>
          <p:cNvSpPr>
            <a:spLocks noChangeArrowheads="1"/>
          </p:cNvSpPr>
          <p:nvPr/>
        </p:nvSpPr>
        <p:spPr bwMode="blackWhite">
          <a:xfrm>
            <a:off x="838200" y="3429000"/>
            <a:ext cx="7385050" cy="2819400"/>
          </a:xfrm>
          <a:prstGeom prst="rect">
            <a:avLst/>
          </a:prstGeom>
          <a:solidFill>
            <a:srgbClr val="FFFFCC"/>
          </a:solidFill>
          <a:ln w="25400">
            <a:solidFill>
              <a:srgbClr val="000000"/>
            </a:solidFill>
            <a:miter lim="800000"/>
            <a:headEnd/>
            <a:tailEnd/>
          </a:ln>
          <a:effectLst>
            <a:outerShdw blurRad="63500" dist="89803" dir="2700000" algn="ctr" rotWithShape="0">
              <a:srgbClr val="000000">
                <a:alpha val="74998"/>
              </a:srgbClr>
            </a:outerShdw>
          </a:effectLst>
        </p:spPr>
        <p:txBody>
          <a:bodyPr wrap="none" lIns="92075" tIns="46038" rIns="92075" bIns="46038" anchor="ctr">
            <a:prstTxWarp prst="textNoShape">
              <a:avLst/>
            </a:prstTxWarp>
          </a:bodyPr>
          <a:lstStyle/>
          <a:p>
            <a:pPr algn="l">
              <a:lnSpc>
                <a:spcPct val="100000"/>
              </a:lnSpc>
              <a:spcBef>
                <a:spcPct val="0"/>
              </a:spcBef>
              <a:tabLst>
                <a:tab pos="1200150" algn="l"/>
              </a:tabLst>
            </a:pPr>
            <a:r>
              <a:rPr lang="en-US" sz="1800" b="0">
                <a:solidFill>
                  <a:srgbClr val="000000"/>
                </a:solidFill>
                <a:latin typeface="Courier New" charset="0"/>
              </a:rPr>
              <a:t>#include “IMyInterface.h”</a:t>
            </a:r>
          </a:p>
          <a:p>
            <a:pPr algn="l">
              <a:lnSpc>
                <a:spcPct val="100000"/>
              </a:lnSpc>
              <a:spcBef>
                <a:spcPct val="0"/>
              </a:spcBef>
              <a:tabLst>
                <a:tab pos="1200150" algn="l"/>
              </a:tabLst>
            </a:pPr>
            <a:endParaRPr lang="en-US" sz="1800" b="0">
              <a:solidFill>
                <a:srgbClr val="000000"/>
              </a:solidFill>
              <a:latin typeface="Courier New" charset="0"/>
            </a:endParaRPr>
          </a:p>
          <a:p>
            <a:pPr algn="l">
              <a:lnSpc>
                <a:spcPct val="100000"/>
              </a:lnSpc>
              <a:spcBef>
                <a:spcPct val="0"/>
              </a:spcBef>
              <a:tabLst>
                <a:tab pos="1200150" algn="l"/>
              </a:tabLst>
            </a:pPr>
            <a:r>
              <a:rPr lang="en-US" sz="1800" b="0">
                <a:solidFill>
                  <a:srgbClr val="000000"/>
                </a:solidFill>
                <a:latin typeface="Courier New" charset="0"/>
              </a:rPr>
              <a:t>ClientAlgotihm::myMethod() {</a:t>
            </a:r>
          </a:p>
          <a:p>
            <a:pPr algn="l">
              <a:lnSpc>
                <a:spcPct val="100000"/>
              </a:lnSpc>
              <a:spcBef>
                <a:spcPct val="0"/>
              </a:spcBef>
              <a:tabLst>
                <a:tab pos="1200150" algn="l"/>
              </a:tabLst>
            </a:pPr>
            <a:r>
              <a:rPr lang="en-US" sz="1800" b="0">
                <a:solidFill>
                  <a:srgbClr val="000000"/>
                </a:solidFill>
                <a:latin typeface="Courier New" charset="0"/>
              </a:rPr>
              <a:t>  // Declare the interface</a:t>
            </a:r>
          </a:p>
          <a:p>
            <a:pPr algn="l">
              <a:lnSpc>
                <a:spcPct val="100000"/>
              </a:lnSpc>
              <a:spcBef>
                <a:spcPct val="0"/>
              </a:spcBef>
              <a:tabLst>
                <a:tab pos="1200150" algn="l"/>
              </a:tabLst>
            </a:pPr>
            <a:r>
              <a:rPr lang="en-US" sz="1800" b="0">
                <a:solidFill>
                  <a:srgbClr val="000000"/>
                </a:solidFill>
                <a:latin typeface="Courier New" charset="0"/>
              </a:rPr>
              <a:t>  IMyInterface* myinterface; </a:t>
            </a:r>
          </a:p>
          <a:p>
            <a:pPr algn="l">
              <a:lnSpc>
                <a:spcPct val="100000"/>
              </a:lnSpc>
              <a:spcBef>
                <a:spcPct val="0"/>
              </a:spcBef>
              <a:tabLst>
                <a:tab pos="1200150" algn="l"/>
              </a:tabLst>
            </a:pPr>
            <a:r>
              <a:rPr lang="en-US" sz="1800" b="0">
                <a:solidFill>
                  <a:srgbClr val="000000"/>
                </a:solidFill>
                <a:latin typeface="Courier New" charset="0"/>
              </a:rPr>
              <a:t>  // Get the interface from somewhere</a:t>
            </a:r>
          </a:p>
          <a:p>
            <a:pPr algn="l">
              <a:lnSpc>
                <a:spcPct val="100000"/>
              </a:lnSpc>
              <a:spcBef>
                <a:spcPct val="0"/>
              </a:spcBef>
              <a:tabLst>
                <a:tab pos="1200150" algn="l"/>
              </a:tabLst>
            </a:pPr>
            <a:r>
              <a:rPr lang="en-US" sz="1800" b="0">
                <a:solidFill>
                  <a:srgbClr val="000000"/>
                </a:solidFill>
                <a:latin typeface="Courier New" charset="0"/>
              </a:rPr>
              <a:t>  service(“MyServiceProvider”, myinterface );</a:t>
            </a:r>
          </a:p>
          <a:p>
            <a:pPr algn="l">
              <a:lnSpc>
                <a:spcPct val="100000"/>
              </a:lnSpc>
              <a:spcBef>
                <a:spcPct val="0"/>
              </a:spcBef>
              <a:tabLst>
                <a:tab pos="1200150" algn="l"/>
              </a:tabLst>
            </a:pPr>
            <a:r>
              <a:rPr lang="en-US" sz="1800" b="0">
                <a:solidFill>
                  <a:srgbClr val="000000"/>
                </a:solidFill>
                <a:latin typeface="Courier New" charset="0"/>
              </a:rPr>
              <a:t>  // Use the interface</a:t>
            </a:r>
          </a:p>
          <a:p>
            <a:pPr algn="l">
              <a:lnSpc>
                <a:spcPct val="100000"/>
              </a:lnSpc>
              <a:spcBef>
                <a:spcPct val="0"/>
              </a:spcBef>
              <a:tabLst>
                <a:tab pos="1200150" algn="l"/>
              </a:tabLst>
            </a:pPr>
            <a:r>
              <a:rPr lang="en-US" sz="1800" b="0">
                <a:solidFill>
                  <a:srgbClr val="000000"/>
                </a:solidFill>
                <a:latin typeface="Courier New" charset="0"/>
              </a:rPr>
              <a:t>  myinterface-&gt;doSomething( 10, 100.5);</a:t>
            </a:r>
          </a:p>
          <a:p>
            <a:pPr algn="l">
              <a:lnSpc>
                <a:spcPct val="100000"/>
              </a:lnSpc>
              <a:spcBef>
                <a:spcPct val="0"/>
              </a:spcBef>
              <a:tabLst>
                <a:tab pos="1200150" algn="l"/>
              </a:tabLst>
            </a:pPr>
            <a:r>
              <a:rPr lang="en-US" sz="1800" b="0">
                <a:solidFill>
                  <a:srgbClr val="000000"/>
                </a:solidFill>
                <a:latin typeface="Courier New" charset="0"/>
              </a:rPr>
              <a:t>}</a:t>
            </a:r>
          </a:p>
        </p:txBody>
      </p:sp>
      <p:sp>
        <p:nvSpPr>
          <p:cNvPr id="93190" name="Text Box 6"/>
          <p:cNvSpPr txBox="1">
            <a:spLocks noChangeArrowheads="1"/>
          </p:cNvSpPr>
          <p:nvPr/>
        </p:nvSpPr>
        <p:spPr bwMode="auto">
          <a:xfrm>
            <a:off x="838200" y="2895600"/>
            <a:ext cx="3584575" cy="604838"/>
          </a:xfrm>
          <a:prstGeom prst="rect">
            <a:avLst/>
          </a:prstGeom>
          <a:noFill/>
          <a:ln w="50800">
            <a:noFill/>
            <a:miter lim="800000"/>
            <a:headEnd type="none" w="sm" len="sm"/>
            <a:tailEnd type="none" w="sm" len="sm"/>
          </a:ln>
          <a:effectLst>
            <a:outerShdw blurRad="63500" dist="53882" dir="2700000" algn="ctr" rotWithShape="0">
              <a:srgbClr val="000000">
                <a:alpha val="74998"/>
              </a:srgbClr>
            </a:outerShdw>
          </a:effectLst>
        </p:spPr>
        <p:txBody>
          <a:bodyPr wrap="none">
            <a:prstTxWarp prst="textNoShape">
              <a:avLst/>
            </a:prstTxWarp>
            <a:spAutoFit/>
          </a:bodyPr>
          <a:lstStyle/>
          <a:p>
            <a:r>
              <a:rPr lang="en-US">
                <a:solidFill>
                  <a:schemeClr val="tx1"/>
                </a:solidFill>
                <a:latin typeface="Arial" charset="0"/>
              </a:rPr>
              <a:t>ClientAlgorihtm.cpp</a:t>
            </a:r>
          </a:p>
        </p:txBody>
      </p:sp>
      <p:sp>
        <p:nvSpPr>
          <p:cNvPr id="7" name="Date Placeholder 6"/>
          <p:cNvSpPr>
            <a:spLocks noGrp="1"/>
          </p:cNvSpPr>
          <p:nvPr>
            <p:ph type="dt" sz="half" idx="10"/>
          </p:nvPr>
        </p:nvSpPr>
        <p:spPr/>
        <p:txBody>
          <a:bodyPr/>
          <a:lstStyle/>
          <a:p>
            <a:pPr>
              <a:defRPr/>
            </a:pPr>
            <a:fld id="{C2C8A402-1BAD-1E47-A597-9EEEF1D22C96}" type="datetime1">
              <a:rPr lang="en-US" smtClean="0"/>
              <a:t>10/12/09</a:t>
            </a:fld>
            <a:endParaRPr lang="en-US"/>
          </a:p>
        </p:txBody>
      </p:sp>
      <p:sp>
        <p:nvSpPr>
          <p:cNvPr id="8" name="Slide Number Placeholder 7"/>
          <p:cNvSpPr>
            <a:spLocks noGrp="1"/>
          </p:cNvSpPr>
          <p:nvPr>
            <p:ph type="sldNum" sz="quarter" idx="12"/>
          </p:nvPr>
        </p:nvSpPr>
        <p:spPr/>
        <p:txBody>
          <a:bodyPr/>
          <a:lstStyle/>
          <a:p>
            <a:pPr>
              <a:defRPr/>
            </a:pPr>
            <a:fld id="{CBADFA9F-6E96-564C-986E-C458ED177155}" type="slidenum">
              <a:rPr lang="en-US" smtClean="0"/>
              <a:pPr>
                <a:defRPr/>
              </a:pPr>
              <a:t>58</a:t>
            </a:fld>
            <a:endParaRPr lang="en-US"/>
          </a:p>
        </p:txBody>
      </p:sp>
      <p:sp>
        <p:nvSpPr>
          <p:cNvPr id="9" name="Footer Placeholder 8"/>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Program extensions to provide a certain, usually very specific function "on demand”</a:t>
            </a:r>
          </a:p>
          <a:p>
            <a:r>
              <a:rPr lang="en-US" sz="2400" dirty="0" smtClean="0"/>
              <a:t>Applications/frameworks support plug-ins for many reasons (in HEP)</a:t>
            </a:r>
          </a:p>
          <a:p>
            <a:pPr lvl="1"/>
            <a:r>
              <a:rPr lang="en-US" sz="2000" dirty="0" smtClean="0">
                <a:solidFill>
                  <a:srgbClr val="800000"/>
                </a:solidFill>
              </a:rPr>
              <a:t>to enable third-party developers to create capabilities to extend an application</a:t>
            </a:r>
          </a:p>
          <a:p>
            <a:pPr lvl="1"/>
            <a:r>
              <a:rPr lang="en-US" sz="2000" dirty="0" smtClean="0">
                <a:solidFill>
                  <a:srgbClr val="800000"/>
                </a:solidFill>
              </a:rPr>
              <a:t>to support features yet </a:t>
            </a:r>
            <a:br>
              <a:rPr lang="en-US" sz="2000" dirty="0" smtClean="0">
                <a:solidFill>
                  <a:srgbClr val="800000"/>
                </a:solidFill>
              </a:rPr>
            </a:br>
            <a:r>
              <a:rPr lang="en-US" sz="2000" dirty="0" smtClean="0">
                <a:solidFill>
                  <a:srgbClr val="800000"/>
                </a:solidFill>
              </a:rPr>
              <a:t>unforeseen</a:t>
            </a:r>
          </a:p>
          <a:p>
            <a:pPr lvl="1"/>
            <a:r>
              <a:rPr lang="en-US" sz="2000" dirty="0" smtClean="0">
                <a:solidFill>
                  <a:srgbClr val="800000"/>
                </a:solidFill>
              </a:rPr>
              <a:t>to reduce the size of the </a:t>
            </a:r>
            <a:br>
              <a:rPr lang="en-US" sz="2000" dirty="0" smtClean="0">
                <a:solidFill>
                  <a:srgbClr val="800000"/>
                </a:solidFill>
              </a:rPr>
            </a:br>
            <a:r>
              <a:rPr lang="en-US" sz="2000" dirty="0" smtClean="0">
                <a:solidFill>
                  <a:srgbClr val="800000"/>
                </a:solidFill>
              </a:rPr>
              <a:t>basic application</a:t>
            </a:r>
          </a:p>
        </p:txBody>
      </p:sp>
      <p:sp>
        <p:nvSpPr>
          <p:cNvPr id="3" name="Title 2"/>
          <p:cNvSpPr>
            <a:spLocks noGrp="1"/>
          </p:cNvSpPr>
          <p:nvPr>
            <p:ph type="title"/>
          </p:nvPr>
        </p:nvSpPr>
        <p:spPr/>
        <p:txBody>
          <a:bodyPr/>
          <a:lstStyle/>
          <a:p>
            <a:r>
              <a:rPr lang="en-US" dirty="0" smtClean="0"/>
              <a:t>Plug-ins</a:t>
            </a:r>
            <a:endParaRPr lang="en-US" dirty="0"/>
          </a:p>
        </p:txBody>
      </p:sp>
      <p:sp>
        <p:nvSpPr>
          <p:cNvPr id="4" name="Date Placeholder 3"/>
          <p:cNvSpPr>
            <a:spLocks noGrp="1"/>
          </p:cNvSpPr>
          <p:nvPr>
            <p:ph type="dt" sz="half" idx="10"/>
          </p:nvPr>
        </p:nvSpPr>
        <p:spPr/>
        <p:txBody>
          <a:bodyPr/>
          <a:lstStyle/>
          <a:p>
            <a:pPr>
              <a:defRPr/>
            </a:pPr>
            <a:fld id="{C6681372-1CF4-0A40-B008-01F6DDBCD1DE}"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59</a:t>
            </a:fld>
            <a:endParaRPr lang="en-US"/>
          </a:p>
        </p:txBody>
      </p:sp>
      <p:pic>
        <p:nvPicPr>
          <p:cNvPr id="12" name="Picture 11" descr="Plug-InExample.png"/>
          <p:cNvPicPr>
            <a:picLocks noChangeAspect="1"/>
          </p:cNvPicPr>
          <p:nvPr/>
        </p:nvPicPr>
        <p:blipFill>
          <a:blip r:embed="rId2"/>
          <a:stretch>
            <a:fillRect/>
          </a:stretch>
        </p:blipFill>
        <p:spPr>
          <a:xfrm>
            <a:off x="5029200" y="3733800"/>
            <a:ext cx="3409950" cy="23246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Integrate well in a coherent software framework and other tools</a:t>
            </a:r>
          </a:p>
          <a:p>
            <a:r>
              <a:rPr lang="en-US" sz="2400" dirty="0" smtClean="0"/>
              <a:t>Favor software re-use. Use of existing software should be consistent with the architecture </a:t>
            </a:r>
          </a:p>
          <a:p>
            <a:r>
              <a:rPr lang="en-US" sz="2400" dirty="0" smtClean="0"/>
              <a:t>The software quality of the framework should be at least as good than the internal software of any of the sub-detectors</a:t>
            </a:r>
          </a:p>
          <a:p>
            <a:r>
              <a:rPr lang="en-US" sz="2400" dirty="0" smtClean="0"/>
              <a:t>Multi-Platforms. Software should be written in a portable manner and conformant to the language standards   </a:t>
            </a:r>
            <a:endParaRPr lang="en-US" sz="2400" dirty="0"/>
          </a:p>
        </p:txBody>
      </p:sp>
      <p:sp>
        <p:nvSpPr>
          <p:cNvPr id="3" name="Title 2"/>
          <p:cNvSpPr>
            <a:spLocks noGrp="1"/>
          </p:cNvSpPr>
          <p:nvPr>
            <p:ph type="title"/>
          </p:nvPr>
        </p:nvSpPr>
        <p:spPr/>
        <p:txBody>
          <a:bodyPr/>
          <a:lstStyle/>
          <a:p>
            <a:r>
              <a:rPr lang="en-US" dirty="0" smtClean="0"/>
              <a:t>LHC software requirements (2)</a:t>
            </a:r>
            <a:endParaRPr lang="en-US" dirty="0"/>
          </a:p>
        </p:txBody>
      </p:sp>
      <p:sp>
        <p:nvSpPr>
          <p:cNvPr id="4" name="Date Placeholder 3"/>
          <p:cNvSpPr>
            <a:spLocks noGrp="1"/>
          </p:cNvSpPr>
          <p:nvPr>
            <p:ph type="dt" sz="half" idx="10"/>
          </p:nvPr>
        </p:nvSpPr>
        <p:spPr/>
        <p:txBody>
          <a:bodyPr/>
          <a:lstStyle/>
          <a:p>
            <a:pPr>
              <a:defRPr/>
            </a:pPr>
            <a:fld id="{E262CDFA-08D5-494D-BFDC-B18A958434FE}"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0931" name="Rectangle 3"/>
          <p:cNvSpPr>
            <a:spLocks noGrp="1" noChangeArrowheads="1"/>
          </p:cNvSpPr>
          <p:nvPr>
            <p:ph type="body" idx="1"/>
          </p:nvPr>
        </p:nvSpPr>
        <p:spPr>
          <a:xfrm>
            <a:off x="457200" y="1481138"/>
            <a:ext cx="4724400" cy="4525962"/>
          </a:xfrm>
        </p:spPr>
        <p:txBody>
          <a:bodyPr/>
          <a:lstStyle/>
          <a:p>
            <a:r>
              <a:rPr lang="en-US" sz="2000" dirty="0" smtClean="0"/>
              <a:t>Coding the </a:t>
            </a:r>
            <a:r>
              <a:rPr lang="en-US" sz="2000" dirty="0" err="1" smtClean="0"/>
              <a:t>plugin</a:t>
            </a:r>
            <a:r>
              <a:rPr lang="en-US" sz="2000" dirty="0" smtClean="0"/>
              <a:t>/component</a:t>
            </a:r>
          </a:p>
          <a:p>
            <a:pPr lvl="1"/>
            <a:r>
              <a:rPr lang="en-US" sz="1800" dirty="0" smtClean="0"/>
              <a:t>No predefined model </a:t>
            </a:r>
          </a:p>
          <a:p>
            <a:pPr lvl="1"/>
            <a:r>
              <a:rPr lang="en-US" sz="1800" dirty="0" smtClean="0"/>
              <a:t>Declaring factory with </a:t>
            </a:r>
            <a:br>
              <a:rPr lang="en-US" sz="1800" dirty="0" smtClean="0"/>
            </a:br>
            <a:r>
              <a:rPr lang="en-US" sz="1800" dirty="0" smtClean="0"/>
              <a:t>signature </a:t>
            </a:r>
          </a:p>
          <a:p>
            <a:r>
              <a:rPr lang="en-US" sz="2000" dirty="0" smtClean="0"/>
              <a:t>Creating the </a:t>
            </a:r>
            <a:r>
              <a:rPr lang="en-US" sz="2000" dirty="0" err="1" smtClean="0"/>
              <a:t>rootmap</a:t>
            </a:r>
            <a:r>
              <a:rPr lang="en-US" sz="2000" dirty="0" smtClean="0"/>
              <a:t> file</a:t>
            </a:r>
          </a:p>
          <a:p>
            <a:pPr lvl="1"/>
            <a:r>
              <a:rPr lang="en-US" sz="1800" dirty="0" smtClean="0"/>
              <a:t>Text file listing all </a:t>
            </a:r>
            <a:r>
              <a:rPr lang="en-US" sz="1800" dirty="0" err="1" smtClean="0"/>
              <a:t>plugins</a:t>
            </a:r>
            <a:r>
              <a:rPr lang="en-US" sz="1800" dirty="0" smtClean="0"/>
              <a:t> </a:t>
            </a:r>
            <a:br>
              <a:rPr lang="en-US" sz="1800" dirty="0" smtClean="0"/>
            </a:br>
            <a:r>
              <a:rPr lang="en-US" sz="1800" dirty="0" smtClean="0"/>
              <a:t>and the associated dynamic </a:t>
            </a:r>
            <a:br>
              <a:rPr lang="en-US" sz="1800" dirty="0" smtClean="0"/>
            </a:br>
            <a:r>
              <a:rPr lang="en-US" sz="1800" dirty="0" smtClean="0"/>
              <a:t>library</a:t>
            </a:r>
          </a:p>
          <a:p>
            <a:pPr lvl="1"/>
            <a:r>
              <a:rPr lang="en-US" sz="1800" dirty="0" smtClean="0"/>
              <a:t>Created with the </a:t>
            </a:r>
            <a:r>
              <a:rPr lang="en-US" sz="1800" dirty="0" err="1" smtClean="0"/>
              <a:t>genmap</a:t>
            </a:r>
            <a:r>
              <a:rPr lang="en-US" sz="1800" dirty="0" smtClean="0"/>
              <a:t> tool</a:t>
            </a:r>
          </a:p>
          <a:p>
            <a:r>
              <a:rPr lang="en-US" sz="2000" dirty="0" smtClean="0"/>
              <a:t>Instantiating the </a:t>
            </a:r>
            <a:r>
              <a:rPr lang="en-US" sz="2000" dirty="0" err="1" smtClean="0"/>
              <a:t>plugin</a:t>
            </a:r>
            <a:endParaRPr lang="en-US" sz="2000" dirty="0" smtClean="0"/>
          </a:p>
          <a:p>
            <a:pPr lvl="1"/>
            <a:r>
              <a:rPr lang="en-US" sz="1800" dirty="0" smtClean="0"/>
              <a:t>Library loaded if needed</a:t>
            </a:r>
          </a:p>
          <a:p>
            <a:pPr lvl="1"/>
            <a:r>
              <a:rPr lang="en-US" sz="1800" dirty="0" smtClean="0"/>
              <a:t>Strong argument </a:t>
            </a:r>
            <a:br>
              <a:rPr lang="en-US" sz="1800" dirty="0" smtClean="0"/>
            </a:br>
            <a:r>
              <a:rPr lang="en-US" sz="1800" dirty="0" smtClean="0"/>
              <a:t>type checking</a:t>
            </a:r>
          </a:p>
          <a:p>
            <a:pPr lvl="1"/>
            <a:r>
              <a:rPr lang="en-US" sz="1800" dirty="0" smtClean="0"/>
              <a:t>No implementation</a:t>
            </a:r>
            <a:br>
              <a:rPr lang="en-US" sz="1800" dirty="0" smtClean="0"/>
            </a:br>
            <a:r>
              <a:rPr lang="en-US" sz="1800" dirty="0" smtClean="0"/>
              <a:t>dependency</a:t>
            </a:r>
          </a:p>
          <a:p>
            <a:pPr lvl="1"/>
            <a:endParaRPr lang="en-US" sz="1800" dirty="0"/>
          </a:p>
        </p:txBody>
      </p:sp>
      <p:sp>
        <p:nvSpPr>
          <p:cNvPr id="380930" name="Rectangle 2"/>
          <p:cNvSpPr>
            <a:spLocks noGrp="1" noChangeArrowheads="1"/>
          </p:cNvSpPr>
          <p:nvPr>
            <p:ph type="title"/>
          </p:nvPr>
        </p:nvSpPr>
        <p:spPr/>
        <p:txBody>
          <a:bodyPr/>
          <a:lstStyle/>
          <a:p>
            <a:r>
              <a:rPr lang="en-US" dirty="0" smtClean="0"/>
              <a:t>Reflex Plug-in Service</a:t>
            </a:r>
            <a:endParaRPr lang="en-US" dirty="0"/>
          </a:p>
        </p:txBody>
      </p:sp>
      <p:sp>
        <p:nvSpPr>
          <p:cNvPr id="14" name="Date Placeholder 3"/>
          <p:cNvSpPr>
            <a:spLocks noGrp="1"/>
          </p:cNvSpPr>
          <p:nvPr>
            <p:ph type="dt" sz="half" idx="10"/>
          </p:nvPr>
        </p:nvSpPr>
        <p:spPr/>
        <p:txBody>
          <a:bodyPr/>
          <a:lstStyle/>
          <a:p>
            <a:fld id="{4968D027-AF4E-D947-AF89-5A29058B97D0}" type="datetime1">
              <a:rPr lang="en-US" smtClean="0"/>
              <a:t>10/12/09</a:t>
            </a:fld>
            <a:endParaRPr lang="en-US"/>
          </a:p>
        </p:txBody>
      </p:sp>
      <p:sp>
        <p:nvSpPr>
          <p:cNvPr id="15" name="Footer Placeholder 4"/>
          <p:cNvSpPr>
            <a:spLocks noGrp="1"/>
          </p:cNvSpPr>
          <p:nvPr>
            <p:ph type="ftr" sz="quarter" idx="11"/>
          </p:nvPr>
        </p:nvSpPr>
        <p:spPr/>
        <p:txBody>
          <a:bodyPr/>
          <a:lstStyle/>
          <a:p>
            <a:r>
              <a:rPr lang="en-US" smtClean="0"/>
              <a:t>P. Mato/CERN</a:t>
            </a:r>
            <a:endParaRPr lang="en-US"/>
          </a:p>
        </p:txBody>
      </p:sp>
      <p:sp>
        <p:nvSpPr>
          <p:cNvPr id="16" name="Slide Number Placeholder 5"/>
          <p:cNvSpPr>
            <a:spLocks noGrp="1"/>
          </p:cNvSpPr>
          <p:nvPr>
            <p:ph type="sldNum" sz="quarter" idx="12"/>
          </p:nvPr>
        </p:nvSpPr>
        <p:spPr/>
        <p:txBody>
          <a:bodyPr/>
          <a:lstStyle/>
          <a:p>
            <a:fld id="{5AC14139-A22E-E44A-81D4-D80FEB072E9A}" type="slidenum">
              <a:rPr lang="en-US" smtClean="0"/>
              <a:pPr/>
              <a:t>60</a:t>
            </a:fld>
            <a:endParaRPr lang="en-US"/>
          </a:p>
        </p:txBody>
      </p:sp>
      <p:sp>
        <p:nvSpPr>
          <p:cNvPr id="380938" name="Rectangle 10"/>
          <p:cNvSpPr>
            <a:spLocks noChangeArrowheads="1"/>
          </p:cNvSpPr>
          <p:nvPr/>
        </p:nvSpPr>
        <p:spPr bwMode="auto">
          <a:xfrm>
            <a:off x="4714188" y="2362200"/>
            <a:ext cx="4151300" cy="533400"/>
          </a:xfrm>
          <a:prstGeom prst="rect">
            <a:avLst/>
          </a:prstGeom>
          <a:solidFill>
            <a:srgbClr val="D7D7D7"/>
          </a:solidFill>
          <a:ln w="12700">
            <a:solidFill>
              <a:schemeClr val="tx1"/>
            </a:solidFill>
            <a:miter lim="800000"/>
            <a:headEnd type="none" w="sm" len="sm"/>
            <a:tailEnd/>
          </a:ln>
          <a:effectLst/>
        </p:spPr>
        <p:txBody>
          <a:bodyPr wrap="none">
            <a:prstTxWarp prst="textNoShape">
              <a:avLst/>
            </a:prstTxWarp>
          </a:bodyPr>
          <a:lstStyle/>
          <a:p>
            <a:r>
              <a:rPr lang="en-US" sz="1200" b="1">
                <a:latin typeface="Courier New" charset="0"/>
              </a:rPr>
              <a:t>PLUGINSVC_FACTORY(MyClass,ICommon*(int,ISvc*));</a:t>
            </a:r>
          </a:p>
          <a:p>
            <a:r>
              <a:rPr lang="en-US" sz="1200" b="1">
                <a:latin typeface="Courier New" charset="0"/>
              </a:rPr>
              <a:t>/* implementation */</a:t>
            </a:r>
          </a:p>
        </p:txBody>
      </p:sp>
      <p:sp>
        <p:nvSpPr>
          <p:cNvPr id="380932" name="Rectangle 4"/>
          <p:cNvSpPr>
            <a:spLocks noChangeArrowheads="1"/>
          </p:cNvSpPr>
          <p:nvPr/>
        </p:nvSpPr>
        <p:spPr bwMode="auto">
          <a:xfrm>
            <a:off x="4714188" y="3429000"/>
            <a:ext cx="4151300" cy="533400"/>
          </a:xfrm>
          <a:prstGeom prst="rect">
            <a:avLst/>
          </a:prstGeom>
          <a:solidFill>
            <a:srgbClr val="D7D7D7"/>
          </a:solidFill>
          <a:ln w="12700">
            <a:solidFill>
              <a:schemeClr val="tx1"/>
            </a:solidFill>
            <a:miter lim="800000"/>
            <a:headEnd type="none" w="sm" len="sm"/>
            <a:tailEnd/>
          </a:ln>
          <a:effectLst/>
        </p:spPr>
        <p:txBody>
          <a:bodyPr wrap="none">
            <a:prstTxWarp prst="textNoShape">
              <a:avLst/>
            </a:prstTxWarp>
          </a:bodyPr>
          <a:lstStyle/>
          <a:p>
            <a:r>
              <a:rPr lang="en-US" sz="1200" b="1">
                <a:latin typeface="Courier New" charset="0"/>
              </a:rPr>
              <a:t>Library.MyClass:         MyLibrary.so</a:t>
            </a:r>
          </a:p>
          <a:p>
            <a:r>
              <a:rPr lang="en-US" sz="1200" b="1">
                <a:latin typeface="Courier New" charset="0"/>
              </a:rPr>
              <a:t>Library.AnotherClass:    MyLibrary.so</a:t>
            </a:r>
          </a:p>
        </p:txBody>
      </p:sp>
      <p:sp>
        <p:nvSpPr>
          <p:cNvPr id="380933" name="Rectangle 5"/>
          <p:cNvSpPr>
            <a:spLocks noChangeArrowheads="1"/>
          </p:cNvSpPr>
          <p:nvPr/>
        </p:nvSpPr>
        <p:spPr bwMode="auto">
          <a:xfrm>
            <a:off x="7739712" y="2743200"/>
            <a:ext cx="1266498" cy="381000"/>
          </a:xfrm>
          <a:prstGeom prst="rect">
            <a:avLst/>
          </a:prstGeom>
          <a:solidFill>
            <a:schemeClr val="bg1"/>
          </a:solidFill>
          <a:ln w="12700">
            <a:solidFill>
              <a:schemeClr val="tx1"/>
            </a:solidFill>
            <a:miter lim="800000"/>
            <a:headEnd type="none" w="sm" len="sm"/>
            <a:tailEnd/>
          </a:ln>
          <a:effectLst/>
        </p:spPr>
        <p:txBody>
          <a:bodyPr wrap="none" anchor="ctr">
            <a:prstTxWarp prst="textNoShape">
              <a:avLst/>
            </a:prstTxWarp>
          </a:bodyPr>
          <a:lstStyle/>
          <a:p>
            <a:pPr algn="ctr"/>
            <a:r>
              <a:rPr lang="en-US" sz="1400"/>
              <a:t>MyClass.cpp</a:t>
            </a:r>
          </a:p>
        </p:txBody>
      </p:sp>
      <p:sp>
        <p:nvSpPr>
          <p:cNvPr id="380934" name="Rectangle 6"/>
          <p:cNvSpPr>
            <a:spLocks noChangeArrowheads="1"/>
          </p:cNvSpPr>
          <p:nvPr/>
        </p:nvSpPr>
        <p:spPr bwMode="auto">
          <a:xfrm>
            <a:off x="4714188" y="1371600"/>
            <a:ext cx="4151300" cy="838200"/>
          </a:xfrm>
          <a:prstGeom prst="rect">
            <a:avLst/>
          </a:prstGeom>
          <a:solidFill>
            <a:srgbClr val="D7D7D7"/>
          </a:solidFill>
          <a:ln w="12700">
            <a:solidFill>
              <a:schemeClr val="tx1"/>
            </a:solidFill>
            <a:miter lim="800000"/>
            <a:headEnd type="none" w="sm" len="sm"/>
            <a:tailEnd/>
          </a:ln>
          <a:effectLst/>
        </p:spPr>
        <p:txBody>
          <a:bodyPr wrap="none">
            <a:prstTxWarp prst="textNoShape">
              <a:avLst/>
            </a:prstTxWarp>
          </a:bodyPr>
          <a:lstStyle/>
          <a:p>
            <a:r>
              <a:rPr lang="en-US" sz="1200" b="1">
                <a:latin typeface="Courier New" charset="0"/>
              </a:rPr>
              <a:t>class MyClass : public ICommon {</a:t>
            </a:r>
          </a:p>
          <a:p>
            <a:r>
              <a:rPr lang="en-US" sz="1200" b="1">
                <a:latin typeface="Courier New" charset="0"/>
              </a:rPr>
              <a:t>  MyClass(int, ISvc*);</a:t>
            </a:r>
          </a:p>
          <a:p>
            <a:r>
              <a:rPr lang="en-US" sz="1200" b="1">
                <a:latin typeface="Courier New" charset="0"/>
              </a:rPr>
              <a:t>  ...</a:t>
            </a:r>
          </a:p>
          <a:p>
            <a:r>
              <a:rPr lang="en-US" sz="1200" b="1">
                <a:latin typeface="Courier New" charset="0"/>
              </a:rPr>
              <a:t>};</a:t>
            </a:r>
          </a:p>
        </p:txBody>
      </p:sp>
      <p:sp>
        <p:nvSpPr>
          <p:cNvPr id="380935" name="Rectangle 7"/>
          <p:cNvSpPr>
            <a:spLocks noChangeArrowheads="1"/>
          </p:cNvSpPr>
          <p:nvPr/>
        </p:nvSpPr>
        <p:spPr bwMode="auto">
          <a:xfrm>
            <a:off x="7739712" y="1905000"/>
            <a:ext cx="1266498" cy="381000"/>
          </a:xfrm>
          <a:prstGeom prst="rect">
            <a:avLst/>
          </a:prstGeom>
          <a:solidFill>
            <a:schemeClr val="bg1"/>
          </a:solidFill>
          <a:ln w="12700">
            <a:solidFill>
              <a:schemeClr val="tx1"/>
            </a:solidFill>
            <a:miter lim="800000"/>
            <a:headEnd type="none" w="sm" len="sm"/>
            <a:tailEnd/>
          </a:ln>
          <a:effectLst/>
        </p:spPr>
        <p:txBody>
          <a:bodyPr wrap="none" anchor="ctr">
            <a:prstTxWarp prst="textNoShape">
              <a:avLst/>
            </a:prstTxWarp>
          </a:bodyPr>
          <a:lstStyle/>
          <a:p>
            <a:pPr algn="ctr"/>
            <a:r>
              <a:rPr lang="en-US" sz="1400"/>
              <a:t>MyClass.h</a:t>
            </a:r>
          </a:p>
        </p:txBody>
      </p:sp>
      <p:sp>
        <p:nvSpPr>
          <p:cNvPr id="380936" name="Rectangle 8"/>
          <p:cNvSpPr>
            <a:spLocks noChangeArrowheads="1"/>
          </p:cNvSpPr>
          <p:nvPr/>
        </p:nvSpPr>
        <p:spPr bwMode="auto">
          <a:xfrm>
            <a:off x="422166" y="2895600"/>
            <a:ext cx="4432744" cy="3352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spcBef>
                <a:spcPct val="20000"/>
              </a:spcBef>
              <a:buClr>
                <a:schemeClr val="accent2"/>
              </a:buClr>
              <a:buSzPct val="75000"/>
              <a:buFont typeface="Wingdings" charset="2"/>
              <a:buChar char="u"/>
            </a:pPr>
            <a:endParaRPr lang="en-US" dirty="0">
              <a:solidFill>
                <a:schemeClr val="accent2"/>
              </a:solidFill>
              <a:ea typeface="ＭＳ Ｐゴシック" charset="-128"/>
            </a:endParaRPr>
          </a:p>
        </p:txBody>
      </p:sp>
      <p:sp>
        <p:nvSpPr>
          <p:cNvPr id="380939" name="Rectangle 11"/>
          <p:cNvSpPr>
            <a:spLocks noChangeArrowheads="1"/>
          </p:cNvSpPr>
          <p:nvPr/>
        </p:nvSpPr>
        <p:spPr bwMode="auto">
          <a:xfrm>
            <a:off x="7739712" y="3886200"/>
            <a:ext cx="1266498" cy="381000"/>
          </a:xfrm>
          <a:prstGeom prst="rect">
            <a:avLst/>
          </a:prstGeom>
          <a:solidFill>
            <a:schemeClr val="bg1"/>
          </a:solidFill>
          <a:ln w="12700">
            <a:solidFill>
              <a:schemeClr val="tx1"/>
            </a:solidFill>
            <a:miter lim="800000"/>
            <a:headEnd type="none" w="sm" len="sm"/>
            <a:tailEnd/>
          </a:ln>
          <a:effectLst/>
        </p:spPr>
        <p:txBody>
          <a:bodyPr wrap="none" anchor="ctr">
            <a:prstTxWarp prst="textNoShape">
              <a:avLst/>
            </a:prstTxWarp>
          </a:bodyPr>
          <a:lstStyle/>
          <a:p>
            <a:pPr algn="ctr"/>
            <a:r>
              <a:rPr lang="en-US" sz="1400"/>
              <a:t>rootmap</a:t>
            </a:r>
          </a:p>
        </p:txBody>
      </p:sp>
      <p:sp>
        <p:nvSpPr>
          <p:cNvPr id="380940" name="Rectangle 12"/>
          <p:cNvSpPr>
            <a:spLocks noChangeArrowheads="1"/>
          </p:cNvSpPr>
          <p:nvPr/>
        </p:nvSpPr>
        <p:spPr bwMode="auto">
          <a:xfrm>
            <a:off x="4080939" y="4724400"/>
            <a:ext cx="4784549" cy="1447800"/>
          </a:xfrm>
          <a:prstGeom prst="rect">
            <a:avLst/>
          </a:prstGeom>
          <a:solidFill>
            <a:srgbClr val="D7D7D7"/>
          </a:solidFill>
          <a:ln w="12700">
            <a:solidFill>
              <a:schemeClr val="tx1"/>
            </a:solidFill>
            <a:miter lim="800000"/>
            <a:headEnd type="none" w="sm" len="sm"/>
            <a:tailEnd/>
          </a:ln>
          <a:effectLst/>
        </p:spPr>
        <p:txBody>
          <a:bodyPr wrap="none">
            <a:prstTxWarp prst="textNoShape">
              <a:avLst/>
            </a:prstTxWarp>
          </a:bodyPr>
          <a:lstStyle/>
          <a:p>
            <a:r>
              <a:rPr lang="en-US" sz="1200" b="1">
                <a:latin typeface="Courier New" charset="0"/>
              </a:rPr>
              <a:t>...</a:t>
            </a:r>
          </a:p>
          <a:p>
            <a:r>
              <a:rPr lang="en-US" sz="1200" b="1">
                <a:latin typeface="Courier New" charset="0"/>
              </a:rPr>
              <a:t>ISvc* svc = ...</a:t>
            </a:r>
          </a:p>
          <a:p>
            <a:r>
              <a:rPr lang="en-US" sz="1200" b="1">
                <a:latin typeface="Courier New" charset="0"/>
              </a:rPr>
              <a:t>ICommon* myc;</a:t>
            </a:r>
          </a:p>
          <a:p>
            <a:r>
              <a:rPr lang="en-US" sz="1200" b="1">
                <a:latin typeface="Courier New" charset="0"/>
              </a:rPr>
              <a:t>myc = PluginSvc::create&lt;ICommon*&gt;(“MyClass”,10, svc);</a:t>
            </a:r>
          </a:p>
          <a:p>
            <a:r>
              <a:rPr lang="en-US" sz="1200" b="1">
                <a:latin typeface="Courier New" charset="0"/>
              </a:rPr>
              <a:t>if ( myc ) {</a:t>
            </a:r>
          </a:p>
          <a:p>
            <a:r>
              <a:rPr lang="en-US" sz="1200" b="1">
                <a:latin typeface="Courier New" charset="0"/>
              </a:rPr>
              <a:t>  myc-&gt;doSomething();</a:t>
            </a:r>
          </a:p>
          <a:p>
            <a:r>
              <a:rPr lang="en-US" sz="1200" b="1">
                <a:latin typeface="Courier New" charset="0"/>
              </a:rPr>
              <a:t>}</a:t>
            </a:r>
          </a:p>
        </p:txBody>
      </p:sp>
      <p:sp>
        <p:nvSpPr>
          <p:cNvPr id="380941" name="Rectangle 13"/>
          <p:cNvSpPr>
            <a:spLocks noChangeArrowheads="1"/>
          </p:cNvSpPr>
          <p:nvPr/>
        </p:nvSpPr>
        <p:spPr bwMode="auto">
          <a:xfrm>
            <a:off x="7739712" y="5867400"/>
            <a:ext cx="1266498" cy="381000"/>
          </a:xfrm>
          <a:prstGeom prst="rect">
            <a:avLst/>
          </a:prstGeom>
          <a:solidFill>
            <a:schemeClr val="bg1"/>
          </a:solidFill>
          <a:ln w="12700">
            <a:solidFill>
              <a:schemeClr val="tx1"/>
            </a:solidFill>
            <a:miter lim="800000"/>
            <a:headEnd type="none" w="sm" len="sm"/>
            <a:tailEnd/>
          </a:ln>
          <a:effectLst/>
        </p:spPr>
        <p:txBody>
          <a:bodyPr wrap="none" anchor="ctr">
            <a:prstTxWarp prst="textNoShape">
              <a:avLst/>
            </a:prstTxWarp>
          </a:bodyPr>
          <a:lstStyle/>
          <a:p>
            <a:pPr algn="ctr"/>
            <a:r>
              <a:rPr lang="en-US" sz="1400"/>
              <a:t>Program.cpp</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14400" y="533400"/>
            <a:ext cx="7299325" cy="881063"/>
          </a:xfrm>
        </p:spPr>
        <p:txBody>
          <a:bodyPr/>
          <a:lstStyle/>
          <a:p>
            <a:r>
              <a:rPr lang="en-US"/>
              <a:t>Algorithm &amp; Transient Store</a:t>
            </a:r>
          </a:p>
        </p:txBody>
      </p:sp>
      <p:sp>
        <p:nvSpPr>
          <p:cNvPr id="90116" name="Oval 4"/>
          <p:cNvSpPr>
            <a:spLocks noChangeArrowheads="1"/>
          </p:cNvSpPr>
          <p:nvPr/>
        </p:nvSpPr>
        <p:spPr bwMode="auto">
          <a:xfrm>
            <a:off x="4953000" y="2057400"/>
            <a:ext cx="1524000" cy="1066800"/>
          </a:xfrm>
          <a:prstGeom prst="ellipse">
            <a:avLst/>
          </a:prstGeom>
          <a:noFill/>
          <a:ln w="9525">
            <a:solidFill>
              <a:schemeClr val="tx1"/>
            </a:solidFill>
            <a:round/>
            <a:headEnd/>
            <a:tailEnd/>
          </a:ln>
          <a:effectLst/>
        </p:spPr>
        <p:txBody>
          <a:bodyPr wrap="none" anchor="ctr">
            <a:prstTxWarp prst="textNoShape">
              <a:avLst/>
            </a:prstTxWarp>
          </a:bodyPr>
          <a:lstStyle/>
          <a:p>
            <a:pPr algn="ctr">
              <a:lnSpc>
                <a:spcPct val="100000"/>
              </a:lnSpc>
              <a:spcBef>
                <a:spcPct val="0"/>
              </a:spcBef>
            </a:pPr>
            <a:r>
              <a:rPr lang="en-US" sz="2000" b="0" dirty="0">
                <a:solidFill>
                  <a:schemeClr val="tx1"/>
                </a:solidFill>
                <a:latin typeface="Comic Sans MS" charset="0"/>
              </a:rPr>
              <a:t>Algorithm</a:t>
            </a:r>
          </a:p>
          <a:p>
            <a:pPr>
              <a:lnSpc>
                <a:spcPct val="100000"/>
              </a:lnSpc>
              <a:spcBef>
                <a:spcPct val="0"/>
              </a:spcBef>
            </a:pPr>
            <a:r>
              <a:rPr lang="en-US" sz="2000" b="0" dirty="0">
                <a:solidFill>
                  <a:schemeClr val="tx1"/>
                </a:solidFill>
                <a:latin typeface="Comic Sans MS" charset="0"/>
              </a:rPr>
              <a:t>A</a:t>
            </a:r>
          </a:p>
        </p:txBody>
      </p:sp>
      <p:sp>
        <p:nvSpPr>
          <p:cNvPr id="90117" name="Oval 5"/>
          <p:cNvSpPr>
            <a:spLocks noChangeArrowheads="1"/>
          </p:cNvSpPr>
          <p:nvPr/>
        </p:nvSpPr>
        <p:spPr bwMode="auto">
          <a:xfrm>
            <a:off x="5638800" y="3429000"/>
            <a:ext cx="1524000" cy="1066800"/>
          </a:xfrm>
          <a:prstGeom prst="ellipse">
            <a:avLst/>
          </a:prstGeom>
          <a:noFill/>
          <a:ln w="9525">
            <a:solidFill>
              <a:schemeClr val="tx1"/>
            </a:solidFill>
            <a:round/>
            <a:headEnd/>
            <a:tailEnd/>
          </a:ln>
          <a:effectLst/>
        </p:spPr>
        <p:txBody>
          <a:bodyPr wrap="none" anchor="ctr">
            <a:prstTxWarp prst="textNoShape">
              <a:avLst/>
            </a:prstTxWarp>
          </a:bodyPr>
          <a:lstStyle/>
          <a:p>
            <a:pPr algn="ctr">
              <a:lnSpc>
                <a:spcPct val="100000"/>
              </a:lnSpc>
              <a:spcBef>
                <a:spcPct val="0"/>
              </a:spcBef>
            </a:pPr>
            <a:r>
              <a:rPr lang="en-US" sz="2000" b="0" dirty="0">
                <a:solidFill>
                  <a:schemeClr val="tx1"/>
                </a:solidFill>
                <a:latin typeface="Comic Sans MS" charset="0"/>
              </a:rPr>
              <a:t>Algorithm</a:t>
            </a:r>
          </a:p>
          <a:p>
            <a:pPr>
              <a:lnSpc>
                <a:spcPct val="100000"/>
              </a:lnSpc>
              <a:spcBef>
                <a:spcPct val="0"/>
              </a:spcBef>
            </a:pPr>
            <a:r>
              <a:rPr lang="en-US" sz="2000" b="0" dirty="0">
                <a:solidFill>
                  <a:schemeClr val="tx1"/>
                </a:solidFill>
                <a:latin typeface="Comic Sans MS" charset="0"/>
              </a:rPr>
              <a:t>B</a:t>
            </a:r>
          </a:p>
        </p:txBody>
      </p:sp>
      <p:sp>
        <p:nvSpPr>
          <p:cNvPr id="90118" name="Oval 6"/>
          <p:cNvSpPr>
            <a:spLocks noChangeArrowheads="1"/>
          </p:cNvSpPr>
          <p:nvPr/>
        </p:nvSpPr>
        <p:spPr bwMode="auto">
          <a:xfrm>
            <a:off x="4724400" y="4572000"/>
            <a:ext cx="1524000" cy="1066800"/>
          </a:xfrm>
          <a:prstGeom prst="ellipse">
            <a:avLst/>
          </a:prstGeom>
          <a:noFill/>
          <a:ln w="9525">
            <a:solidFill>
              <a:schemeClr val="tx1"/>
            </a:solidFill>
            <a:round/>
            <a:headEnd/>
            <a:tailEnd/>
          </a:ln>
          <a:effectLst/>
        </p:spPr>
        <p:txBody>
          <a:bodyPr wrap="none" anchor="ctr">
            <a:prstTxWarp prst="textNoShape">
              <a:avLst/>
            </a:prstTxWarp>
          </a:bodyPr>
          <a:lstStyle/>
          <a:p>
            <a:pPr algn="ctr">
              <a:lnSpc>
                <a:spcPct val="100000"/>
              </a:lnSpc>
              <a:spcBef>
                <a:spcPct val="0"/>
              </a:spcBef>
            </a:pPr>
            <a:r>
              <a:rPr lang="en-US" sz="2000" b="0" dirty="0">
                <a:solidFill>
                  <a:schemeClr val="tx1"/>
                </a:solidFill>
                <a:latin typeface="Comic Sans MS" charset="0"/>
              </a:rPr>
              <a:t>Algorithm</a:t>
            </a:r>
          </a:p>
          <a:p>
            <a:pPr>
              <a:lnSpc>
                <a:spcPct val="100000"/>
              </a:lnSpc>
              <a:spcBef>
                <a:spcPct val="0"/>
              </a:spcBef>
            </a:pPr>
            <a:r>
              <a:rPr lang="en-US" sz="2000" b="0" dirty="0">
                <a:solidFill>
                  <a:schemeClr val="tx1"/>
                </a:solidFill>
                <a:latin typeface="Comic Sans MS" charset="0"/>
              </a:rPr>
              <a:t>C</a:t>
            </a:r>
          </a:p>
        </p:txBody>
      </p:sp>
      <p:sp>
        <p:nvSpPr>
          <p:cNvPr id="90119" name="AutoShape 7"/>
          <p:cNvSpPr>
            <a:spLocks noChangeArrowheads="1"/>
          </p:cNvSpPr>
          <p:nvPr/>
        </p:nvSpPr>
        <p:spPr bwMode="auto">
          <a:xfrm>
            <a:off x="1905000" y="1981200"/>
            <a:ext cx="1752600" cy="3581400"/>
          </a:xfrm>
          <a:prstGeom prst="roundRect">
            <a:avLst>
              <a:gd name="adj" fmla="val 16667"/>
            </a:avLst>
          </a:prstGeom>
          <a:solidFill>
            <a:srgbClr val="DDDDDD"/>
          </a:solidFill>
          <a:ln w="9525">
            <a:solidFill>
              <a:schemeClr val="tx1"/>
            </a:solidFill>
            <a:round/>
            <a:headEnd/>
            <a:tailEnd/>
          </a:ln>
          <a:effectLst/>
        </p:spPr>
        <p:txBody>
          <a:bodyPr wrap="none" anchor="ctr">
            <a:prstTxWarp prst="textNoShape">
              <a:avLst/>
            </a:prstTxWarp>
          </a:bodyPr>
          <a:lstStyle/>
          <a:p>
            <a:pPr algn="ctr">
              <a:lnSpc>
                <a:spcPct val="100000"/>
              </a:lnSpc>
              <a:spcBef>
                <a:spcPct val="0"/>
              </a:spcBef>
            </a:pPr>
            <a:r>
              <a:rPr lang="en-US" sz="1800" b="0" dirty="0">
                <a:solidFill>
                  <a:srgbClr val="000000"/>
                </a:solidFill>
                <a:latin typeface="Comic Sans MS" charset="0"/>
              </a:rPr>
              <a:t>Transient</a:t>
            </a:r>
            <a:r>
              <a:rPr lang="en-US" sz="1800" b="0" dirty="0" smtClean="0">
                <a:solidFill>
                  <a:srgbClr val="000000"/>
                </a:solidFill>
                <a:latin typeface="Comic Sans MS" charset="0"/>
              </a:rPr>
              <a:t> </a:t>
            </a:r>
            <a:br>
              <a:rPr lang="en-US" sz="1800" b="0" dirty="0" smtClean="0">
                <a:solidFill>
                  <a:srgbClr val="000000"/>
                </a:solidFill>
                <a:latin typeface="Comic Sans MS" charset="0"/>
              </a:rPr>
            </a:br>
            <a:r>
              <a:rPr lang="en-US" sz="1800" b="0" dirty="0" smtClean="0">
                <a:solidFill>
                  <a:srgbClr val="000000"/>
                </a:solidFill>
                <a:latin typeface="Comic Sans MS" charset="0"/>
              </a:rPr>
              <a:t>Event</a:t>
            </a:r>
            <a:endParaRPr lang="en-US" sz="1800" b="0" dirty="0">
              <a:solidFill>
                <a:srgbClr val="000000"/>
              </a:solidFill>
              <a:latin typeface="Comic Sans MS" charset="0"/>
            </a:endParaRPr>
          </a:p>
          <a:p>
            <a:pPr>
              <a:lnSpc>
                <a:spcPct val="100000"/>
              </a:lnSpc>
              <a:spcBef>
                <a:spcPct val="0"/>
              </a:spcBef>
            </a:pPr>
            <a:r>
              <a:rPr lang="en-US" sz="1800" b="0" dirty="0">
                <a:solidFill>
                  <a:srgbClr val="000000"/>
                </a:solidFill>
                <a:latin typeface="Comic Sans MS" charset="0"/>
              </a:rPr>
              <a:t>Data Store</a:t>
            </a:r>
          </a:p>
        </p:txBody>
      </p:sp>
      <p:sp>
        <p:nvSpPr>
          <p:cNvPr id="90120" name="Text Box 8"/>
          <p:cNvSpPr txBox="1">
            <a:spLocks noChangeArrowheads="1"/>
          </p:cNvSpPr>
          <p:nvPr/>
        </p:nvSpPr>
        <p:spPr bwMode="auto">
          <a:xfrm>
            <a:off x="3810000" y="2057400"/>
            <a:ext cx="830263"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T1</a:t>
            </a:r>
          </a:p>
        </p:txBody>
      </p:sp>
      <p:sp>
        <p:nvSpPr>
          <p:cNvPr id="90121" name="Text Box 9"/>
          <p:cNvSpPr txBox="1">
            <a:spLocks noChangeArrowheads="1"/>
          </p:cNvSpPr>
          <p:nvPr/>
        </p:nvSpPr>
        <p:spPr bwMode="auto">
          <a:xfrm>
            <a:off x="3810000" y="2514600"/>
            <a:ext cx="1189038"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T2, T3</a:t>
            </a:r>
          </a:p>
        </p:txBody>
      </p:sp>
      <p:sp>
        <p:nvSpPr>
          <p:cNvPr id="90122" name="Text Box 10"/>
          <p:cNvSpPr txBox="1">
            <a:spLocks noChangeArrowheads="1"/>
          </p:cNvSpPr>
          <p:nvPr/>
        </p:nvSpPr>
        <p:spPr bwMode="auto">
          <a:xfrm>
            <a:off x="3810000" y="3429000"/>
            <a:ext cx="858838"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T2</a:t>
            </a:r>
          </a:p>
        </p:txBody>
      </p:sp>
      <p:sp>
        <p:nvSpPr>
          <p:cNvPr id="90123" name="Text Box 11"/>
          <p:cNvSpPr txBox="1">
            <a:spLocks noChangeArrowheads="1"/>
          </p:cNvSpPr>
          <p:nvPr/>
        </p:nvSpPr>
        <p:spPr bwMode="auto">
          <a:xfrm>
            <a:off x="3810000" y="4572000"/>
            <a:ext cx="1189038"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T3, T4</a:t>
            </a:r>
          </a:p>
        </p:txBody>
      </p:sp>
      <p:sp>
        <p:nvSpPr>
          <p:cNvPr id="90124" name="Text Box 12"/>
          <p:cNvSpPr txBox="1">
            <a:spLocks noChangeArrowheads="1"/>
          </p:cNvSpPr>
          <p:nvPr/>
        </p:nvSpPr>
        <p:spPr bwMode="auto">
          <a:xfrm>
            <a:off x="3810000" y="3810000"/>
            <a:ext cx="858838"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T4</a:t>
            </a:r>
          </a:p>
        </p:txBody>
      </p:sp>
      <p:sp>
        <p:nvSpPr>
          <p:cNvPr id="90125" name="Text Box 13"/>
          <p:cNvSpPr txBox="1">
            <a:spLocks noChangeArrowheads="1"/>
          </p:cNvSpPr>
          <p:nvPr/>
        </p:nvSpPr>
        <p:spPr bwMode="auto">
          <a:xfrm>
            <a:off x="3810000" y="5029200"/>
            <a:ext cx="858838"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T5</a:t>
            </a:r>
          </a:p>
        </p:txBody>
      </p:sp>
      <p:sp>
        <p:nvSpPr>
          <p:cNvPr id="90126" name="Line 14"/>
          <p:cNvSpPr>
            <a:spLocks noChangeShapeType="1"/>
          </p:cNvSpPr>
          <p:nvPr/>
        </p:nvSpPr>
        <p:spPr bwMode="auto">
          <a:xfrm>
            <a:off x="3657600" y="2438400"/>
            <a:ext cx="1371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0127" name="Text Box 15"/>
          <p:cNvSpPr txBox="1">
            <a:spLocks noChangeArrowheads="1"/>
          </p:cNvSpPr>
          <p:nvPr/>
        </p:nvSpPr>
        <p:spPr bwMode="auto">
          <a:xfrm>
            <a:off x="5791200" y="1447800"/>
            <a:ext cx="830263"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T1</a:t>
            </a:r>
          </a:p>
        </p:txBody>
      </p:sp>
      <p:sp>
        <p:nvSpPr>
          <p:cNvPr id="90128" name="Line 16"/>
          <p:cNvSpPr>
            <a:spLocks noChangeShapeType="1"/>
          </p:cNvSpPr>
          <p:nvPr/>
        </p:nvSpPr>
        <p:spPr bwMode="auto">
          <a:xfrm>
            <a:off x="3657600" y="3733800"/>
            <a:ext cx="20574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0129" name="Text Box 17"/>
          <p:cNvSpPr txBox="1">
            <a:spLocks noChangeArrowheads="1"/>
          </p:cNvSpPr>
          <p:nvPr/>
        </p:nvSpPr>
        <p:spPr bwMode="auto">
          <a:xfrm>
            <a:off x="5791200" y="1447800"/>
            <a:ext cx="830263"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T1</a:t>
            </a:r>
          </a:p>
        </p:txBody>
      </p:sp>
      <p:sp>
        <p:nvSpPr>
          <p:cNvPr id="90130" name="Text Box 18"/>
          <p:cNvSpPr txBox="1">
            <a:spLocks noChangeArrowheads="1"/>
          </p:cNvSpPr>
          <p:nvPr/>
        </p:nvSpPr>
        <p:spPr bwMode="auto">
          <a:xfrm>
            <a:off x="4648200" y="5715000"/>
            <a:ext cx="858838" cy="304800"/>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400" b="0">
                <a:solidFill>
                  <a:schemeClr val="tx1"/>
                </a:solidFill>
                <a:latin typeface="Comic Sans MS" charset="0"/>
              </a:rPr>
              <a:t>Data T5</a:t>
            </a:r>
          </a:p>
        </p:txBody>
      </p:sp>
      <p:sp>
        <p:nvSpPr>
          <p:cNvPr id="90131" name="AutoShape 19"/>
          <p:cNvSpPr>
            <a:spLocks noChangeArrowheads="1"/>
          </p:cNvSpPr>
          <p:nvPr/>
        </p:nvSpPr>
        <p:spPr bwMode="auto">
          <a:xfrm flipH="1">
            <a:off x="7010400" y="5181600"/>
            <a:ext cx="685800" cy="152400"/>
          </a:xfrm>
          <a:prstGeom prst="rightArrow">
            <a:avLst>
              <a:gd name="adj1" fmla="val 59731"/>
              <a:gd name="adj2" fmla="val 137229"/>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2" name="Line 20"/>
          <p:cNvSpPr>
            <a:spLocks noChangeShapeType="1"/>
          </p:cNvSpPr>
          <p:nvPr/>
        </p:nvSpPr>
        <p:spPr bwMode="auto">
          <a:xfrm flipH="1">
            <a:off x="7010400" y="5638800"/>
            <a:ext cx="609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0133" name="AutoShape 21"/>
          <p:cNvSpPr>
            <a:spLocks noChangeArrowheads="1"/>
          </p:cNvSpPr>
          <p:nvPr/>
        </p:nvSpPr>
        <p:spPr bwMode="auto">
          <a:xfrm rot="16200000" flipH="1">
            <a:off x="5372100" y="1638300"/>
            <a:ext cx="685800" cy="152400"/>
          </a:xfrm>
          <a:prstGeom prst="rightArrow">
            <a:avLst>
              <a:gd name="adj1" fmla="val 59731"/>
              <a:gd name="adj2" fmla="val 137229"/>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4" name="Line 22"/>
          <p:cNvSpPr>
            <a:spLocks noChangeShapeType="1"/>
          </p:cNvSpPr>
          <p:nvPr/>
        </p:nvSpPr>
        <p:spPr bwMode="auto">
          <a:xfrm flipH="1">
            <a:off x="3657600" y="2819400"/>
            <a:ext cx="1371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0135" name="Line 23"/>
          <p:cNvSpPr>
            <a:spLocks noChangeShapeType="1"/>
          </p:cNvSpPr>
          <p:nvPr/>
        </p:nvSpPr>
        <p:spPr bwMode="auto">
          <a:xfrm>
            <a:off x="3657600" y="4114800"/>
            <a:ext cx="2057400" cy="0"/>
          </a:xfrm>
          <a:prstGeom prst="line">
            <a:avLst/>
          </a:prstGeom>
          <a:noFill/>
          <a:ln w="28575">
            <a:solidFill>
              <a:schemeClr val="tx1"/>
            </a:solidFill>
            <a:round/>
            <a:headEnd type="triangle" w="med" len="med"/>
            <a:tailEnd/>
          </a:ln>
          <a:effectLst/>
        </p:spPr>
        <p:txBody>
          <a:bodyPr wrap="none" anchor="ctr">
            <a:prstTxWarp prst="textNoShape">
              <a:avLst/>
            </a:prstTxWarp>
          </a:bodyPr>
          <a:lstStyle/>
          <a:p>
            <a:endParaRPr lang="en-US"/>
          </a:p>
        </p:txBody>
      </p:sp>
      <p:sp>
        <p:nvSpPr>
          <p:cNvPr id="90136" name="Line 24"/>
          <p:cNvSpPr>
            <a:spLocks noChangeShapeType="1"/>
          </p:cNvSpPr>
          <p:nvPr/>
        </p:nvSpPr>
        <p:spPr bwMode="auto">
          <a:xfrm>
            <a:off x="3657600" y="4876800"/>
            <a:ext cx="11430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0137" name="Line 25"/>
          <p:cNvSpPr>
            <a:spLocks noChangeShapeType="1"/>
          </p:cNvSpPr>
          <p:nvPr/>
        </p:nvSpPr>
        <p:spPr bwMode="auto">
          <a:xfrm>
            <a:off x="3657600" y="5334000"/>
            <a:ext cx="1143000" cy="0"/>
          </a:xfrm>
          <a:prstGeom prst="line">
            <a:avLst/>
          </a:prstGeom>
          <a:noFill/>
          <a:ln w="28575">
            <a:solidFill>
              <a:schemeClr val="tx1"/>
            </a:solidFill>
            <a:round/>
            <a:headEnd type="triangle" w="med" len="med"/>
            <a:tailEnd/>
          </a:ln>
          <a:effectLst/>
        </p:spPr>
        <p:txBody>
          <a:bodyPr wrap="none" anchor="ctr">
            <a:prstTxWarp prst="textNoShape">
              <a:avLst/>
            </a:prstTxWarp>
          </a:bodyPr>
          <a:lstStyle/>
          <a:p>
            <a:endParaRPr lang="en-US"/>
          </a:p>
        </p:txBody>
      </p:sp>
      <p:sp>
        <p:nvSpPr>
          <p:cNvPr id="90138" name="AutoShape 26"/>
          <p:cNvSpPr>
            <a:spLocks noChangeArrowheads="1"/>
          </p:cNvSpPr>
          <p:nvPr/>
        </p:nvSpPr>
        <p:spPr bwMode="auto">
          <a:xfrm rot="14525728" flipH="1">
            <a:off x="6042025" y="3136900"/>
            <a:ext cx="457200" cy="152400"/>
          </a:xfrm>
          <a:prstGeom prst="rightArrow">
            <a:avLst>
              <a:gd name="adj1" fmla="val 59731"/>
              <a:gd name="adj2" fmla="val 91486"/>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39" name="AutoShape 27"/>
          <p:cNvSpPr>
            <a:spLocks noChangeArrowheads="1"/>
          </p:cNvSpPr>
          <p:nvPr/>
        </p:nvSpPr>
        <p:spPr bwMode="auto">
          <a:xfrm rot="16617036" flipH="1">
            <a:off x="4762500" y="3771900"/>
            <a:ext cx="1447800" cy="152400"/>
          </a:xfrm>
          <a:prstGeom prst="rightArrow">
            <a:avLst>
              <a:gd name="adj1" fmla="val 56259"/>
              <a:gd name="adj2" fmla="val 158377"/>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0" name="AutoShape 28"/>
          <p:cNvSpPr>
            <a:spLocks noChangeArrowheads="1"/>
          </p:cNvSpPr>
          <p:nvPr/>
        </p:nvSpPr>
        <p:spPr bwMode="auto">
          <a:xfrm rot="18511688" flipH="1">
            <a:off x="6096000" y="4572000"/>
            <a:ext cx="381000" cy="228600"/>
          </a:xfrm>
          <a:prstGeom prst="rightArrow">
            <a:avLst>
              <a:gd name="adj1" fmla="val 34306"/>
              <a:gd name="adj2" fmla="val 57917"/>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1" name="AutoShape 29"/>
          <p:cNvSpPr>
            <a:spLocks noChangeArrowheads="1"/>
          </p:cNvSpPr>
          <p:nvPr/>
        </p:nvSpPr>
        <p:spPr bwMode="auto">
          <a:xfrm rot="16200000" flipH="1">
            <a:off x="5219700" y="5829300"/>
            <a:ext cx="533400" cy="152400"/>
          </a:xfrm>
          <a:prstGeom prst="rightArrow">
            <a:avLst>
              <a:gd name="adj1" fmla="val 59731"/>
              <a:gd name="adj2" fmla="val 106734"/>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42" name="Text Box 30"/>
          <p:cNvSpPr txBox="1">
            <a:spLocks noChangeArrowheads="1"/>
          </p:cNvSpPr>
          <p:nvPr/>
        </p:nvSpPr>
        <p:spPr bwMode="auto">
          <a:xfrm>
            <a:off x="6781800" y="5334000"/>
            <a:ext cx="1147763" cy="274638"/>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200" b="0">
                <a:solidFill>
                  <a:schemeClr val="tx1"/>
                </a:solidFill>
                <a:latin typeface="Comic Sans MS" charset="0"/>
              </a:rPr>
              <a:t>Real dataflow</a:t>
            </a:r>
          </a:p>
        </p:txBody>
      </p:sp>
      <p:sp>
        <p:nvSpPr>
          <p:cNvPr id="90143" name="Text Box 31"/>
          <p:cNvSpPr txBox="1">
            <a:spLocks noChangeArrowheads="1"/>
          </p:cNvSpPr>
          <p:nvPr/>
        </p:nvSpPr>
        <p:spPr bwMode="auto">
          <a:xfrm>
            <a:off x="6705600" y="4953000"/>
            <a:ext cx="1508125" cy="274638"/>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pPr>
            <a:r>
              <a:rPr lang="en-US" sz="1200" b="0">
                <a:solidFill>
                  <a:schemeClr val="tx1"/>
                </a:solidFill>
                <a:latin typeface="Comic Sans MS" charset="0"/>
              </a:rPr>
              <a:t>Apparent dataflow</a:t>
            </a:r>
          </a:p>
        </p:txBody>
      </p:sp>
      <p:sp>
        <p:nvSpPr>
          <p:cNvPr id="31" name="Date Placeholder 30"/>
          <p:cNvSpPr>
            <a:spLocks noGrp="1"/>
          </p:cNvSpPr>
          <p:nvPr>
            <p:ph type="dt" sz="half" idx="10"/>
          </p:nvPr>
        </p:nvSpPr>
        <p:spPr/>
        <p:txBody>
          <a:bodyPr/>
          <a:lstStyle/>
          <a:p>
            <a:pPr>
              <a:defRPr/>
            </a:pPr>
            <a:fld id="{642422D2-E865-F04C-A8A0-8628E4DC3775}" type="datetime1">
              <a:rPr lang="en-US" smtClean="0"/>
              <a:t>10/12/09</a:t>
            </a:fld>
            <a:endParaRPr lang="en-US"/>
          </a:p>
        </p:txBody>
      </p:sp>
      <p:sp>
        <p:nvSpPr>
          <p:cNvPr id="32" name="Slide Number Placeholder 31"/>
          <p:cNvSpPr>
            <a:spLocks noGrp="1"/>
          </p:cNvSpPr>
          <p:nvPr>
            <p:ph type="sldNum" sz="quarter" idx="12"/>
          </p:nvPr>
        </p:nvSpPr>
        <p:spPr/>
        <p:txBody>
          <a:bodyPr/>
          <a:lstStyle/>
          <a:p>
            <a:pPr>
              <a:defRPr/>
            </a:pPr>
            <a:fld id="{CBADFA9F-6E96-564C-986E-C458ED177155}" type="slidenum">
              <a:rPr lang="en-US" smtClean="0"/>
              <a:pPr>
                <a:defRPr/>
              </a:pPr>
              <a:t>61</a:t>
            </a:fld>
            <a:endParaRPr lang="en-US"/>
          </a:p>
        </p:txBody>
      </p:sp>
      <p:sp>
        <p:nvSpPr>
          <p:cNvPr id="33" name="Footer Placeholder 32"/>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Loading Transient Store</a:t>
            </a:r>
          </a:p>
        </p:txBody>
      </p:sp>
      <p:sp>
        <p:nvSpPr>
          <p:cNvPr id="13315" name="AutoShape 3"/>
          <p:cNvSpPr>
            <a:spLocks noChangeArrowheads="1"/>
          </p:cNvSpPr>
          <p:nvPr/>
        </p:nvSpPr>
        <p:spPr bwMode="auto">
          <a:xfrm>
            <a:off x="2690446" y="2590800"/>
            <a:ext cx="2321169" cy="3429000"/>
          </a:xfrm>
          <a:prstGeom prst="roundRect">
            <a:avLst>
              <a:gd name="adj" fmla="val 16667"/>
            </a:avLst>
          </a:prstGeom>
          <a:noFill/>
          <a:ln w="12700">
            <a:solidFill>
              <a:schemeClr val="tx1"/>
            </a:solidFill>
            <a:round/>
            <a:headEnd type="none" w="sm" len="sm"/>
            <a:tailEnd/>
          </a:ln>
          <a:effectLst/>
        </p:spPr>
        <p:txBody>
          <a:bodyPr wrap="none" anchor="ctr">
            <a:prstTxWarp prst="textNoShape">
              <a:avLst/>
            </a:prstTxWarp>
          </a:bodyPr>
          <a:lstStyle/>
          <a:p>
            <a:endParaRPr lang="en-US" sz="1600"/>
          </a:p>
        </p:txBody>
      </p:sp>
      <p:sp>
        <p:nvSpPr>
          <p:cNvPr id="13316" name="Text Box 4"/>
          <p:cNvSpPr txBox="1">
            <a:spLocks noChangeArrowheads="1"/>
          </p:cNvSpPr>
          <p:nvPr/>
        </p:nvSpPr>
        <p:spPr bwMode="auto">
          <a:xfrm>
            <a:off x="2948354" y="5638800"/>
            <a:ext cx="1942509" cy="369332"/>
          </a:xfrm>
          <a:prstGeom prst="rect">
            <a:avLst/>
          </a:prstGeom>
          <a:noFill/>
          <a:ln w="12700">
            <a:noFill/>
            <a:miter lim="800000"/>
            <a:headEnd type="none" w="sm" len="sm"/>
            <a:tailEnd/>
          </a:ln>
          <a:effectLst/>
        </p:spPr>
        <p:txBody>
          <a:bodyPr wrap="none">
            <a:prstTxWarp prst="textNoShape">
              <a:avLst/>
            </a:prstTxWarp>
            <a:spAutoFit/>
          </a:bodyPr>
          <a:lstStyle/>
          <a:p>
            <a:r>
              <a:rPr lang="en-US" sz="1800" dirty="0"/>
              <a:t>Event Data Store</a:t>
            </a:r>
          </a:p>
        </p:txBody>
      </p:sp>
      <p:sp>
        <p:nvSpPr>
          <p:cNvPr id="13317" name="Rectangle 5"/>
          <p:cNvSpPr>
            <a:spLocks noChangeArrowheads="1"/>
          </p:cNvSpPr>
          <p:nvPr/>
        </p:nvSpPr>
        <p:spPr bwMode="auto">
          <a:xfrm>
            <a:off x="3675185" y="1447800"/>
            <a:ext cx="1336431" cy="685800"/>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sz="2000" dirty="0"/>
              <a:t>Event Data</a:t>
            </a:r>
          </a:p>
          <a:p>
            <a:pPr algn="ctr"/>
            <a:r>
              <a:rPr lang="en-US" sz="2000" dirty="0"/>
              <a:t>Service</a:t>
            </a:r>
          </a:p>
        </p:txBody>
      </p:sp>
      <p:sp>
        <p:nvSpPr>
          <p:cNvPr id="13318" name="Rectangle 6"/>
          <p:cNvSpPr>
            <a:spLocks noChangeArrowheads="1"/>
          </p:cNvSpPr>
          <p:nvPr/>
        </p:nvSpPr>
        <p:spPr bwMode="auto">
          <a:xfrm>
            <a:off x="6207369" y="1447800"/>
            <a:ext cx="1336431" cy="685800"/>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sz="2000" dirty="0"/>
              <a:t>Persistency</a:t>
            </a:r>
          </a:p>
          <a:p>
            <a:pPr algn="ctr"/>
            <a:r>
              <a:rPr lang="en-US" sz="2000" dirty="0"/>
              <a:t>Service</a:t>
            </a:r>
          </a:p>
        </p:txBody>
      </p:sp>
      <p:sp>
        <p:nvSpPr>
          <p:cNvPr id="13319" name="Rectangle 7"/>
          <p:cNvSpPr>
            <a:spLocks noChangeArrowheads="1"/>
          </p:cNvSpPr>
          <p:nvPr/>
        </p:nvSpPr>
        <p:spPr bwMode="auto">
          <a:xfrm>
            <a:off x="1143000" y="1447800"/>
            <a:ext cx="1195754" cy="685800"/>
          </a:xfrm>
          <a:prstGeom prst="rect">
            <a:avLst/>
          </a:prstGeom>
          <a:solidFill>
            <a:srgbClr val="FFFFCC"/>
          </a:solidFill>
          <a:ln w="12700">
            <a:solidFill>
              <a:schemeClr val="tx1"/>
            </a:solidFill>
            <a:miter lim="800000"/>
            <a:headEnd type="none" w="sm" len="sm"/>
            <a:tailEnd/>
          </a:ln>
          <a:effectLst/>
        </p:spPr>
        <p:txBody>
          <a:bodyPr wrap="none" anchor="ctr">
            <a:prstTxWarp prst="textNoShape">
              <a:avLst/>
            </a:prstTxWarp>
          </a:bodyPr>
          <a:lstStyle/>
          <a:p>
            <a:pPr algn="ctr"/>
            <a:r>
              <a:rPr lang="en-US" sz="2000" dirty="0"/>
              <a:t>Algorithm</a:t>
            </a:r>
          </a:p>
          <a:p>
            <a:pPr algn="ctr"/>
            <a:r>
              <a:rPr lang="en-US" sz="2000" dirty="0"/>
              <a:t>(client)</a:t>
            </a:r>
          </a:p>
        </p:txBody>
      </p:sp>
      <p:pic>
        <p:nvPicPr>
          <p:cNvPr id="13323" name="Picture 11"/>
          <p:cNvPicPr>
            <a:picLocks noChangeAspect="1" noChangeArrowheads="1"/>
          </p:cNvPicPr>
          <p:nvPr/>
        </p:nvPicPr>
        <p:blipFill>
          <a:blip r:embed="rId2"/>
          <a:srcRect/>
          <a:stretch>
            <a:fillRect/>
          </a:stretch>
        </p:blipFill>
        <p:spPr bwMode="auto">
          <a:xfrm>
            <a:off x="2901462" y="2667000"/>
            <a:ext cx="1846385" cy="2971800"/>
          </a:xfrm>
          <a:prstGeom prst="rect">
            <a:avLst/>
          </a:prstGeom>
          <a:noFill/>
          <a:ln w="12700">
            <a:noFill/>
            <a:miter lim="800000"/>
            <a:headEnd type="none" w="sm" len="sm"/>
            <a:tailEnd/>
          </a:ln>
          <a:effectLst/>
        </p:spPr>
      </p:pic>
      <p:sp>
        <p:nvSpPr>
          <p:cNvPr id="13327" name="Text Box 15"/>
          <p:cNvSpPr txBox="1">
            <a:spLocks noChangeArrowheads="1"/>
          </p:cNvSpPr>
          <p:nvPr/>
        </p:nvSpPr>
        <p:spPr bwMode="auto">
          <a:xfrm>
            <a:off x="1424354" y="3733801"/>
            <a:ext cx="943137" cy="523220"/>
          </a:xfrm>
          <a:prstGeom prst="rect">
            <a:avLst/>
          </a:prstGeom>
          <a:noFill/>
          <a:ln w="12700">
            <a:noFill/>
            <a:miter lim="800000"/>
            <a:headEnd type="none" w="sm" len="sm"/>
            <a:tailEnd/>
          </a:ln>
          <a:effectLst/>
        </p:spPr>
        <p:txBody>
          <a:bodyPr wrap="none">
            <a:prstTxWarp prst="textNoShape">
              <a:avLst/>
            </a:prstTxWarp>
            <a:spAutoFit/>
          </a:bodyPr>
          <a:lstStyle/>
          <a:p>
            <a:r>
              <a:rPr lang="en-US" sz="1400"/>
              <a:t>Direct </a:t>
            </a:r>
          </a:p>
          <a:p>
            <a:r>
              <a:rPr lang="en-US" sz="1400"/>
              <a:t>reference</a:t>
            </a:r>
          </a:p>
        </p:txBody>
      </p:sp>
      <p:sp>
        <p:nvSpPr>
          <p:cNvPr id="13328" name="Freeform 16"/>
          <p:cNvSpPr>
            <a:spLocks/>
          </p:cNvSpPr>
          <p:nvPr/>
        </p:nvSpPr>
        <p:spPr bwMode="auto">
          <a:xfrm>
            <a:off x="1776046" y="2133600"/>
            <a:ext cx="1934308" cy="2127250"/>
          </a:xfrm>
          <a:custGeom>
            <a:avLst/>
            <a:gdLst/>
            <a:ahLst/>
            <a:cxnLst>
              <a:cxn ang="0">
                <a:pos x="1320" y="1334"/>
              </a:cxn>
              <a:cxn ang="0">
                <a:pos x="886" y="1259"/>
              </a:cxn>
              <a:cxn ang="0">
                <a:pos x="251" y="848"/>
              </a:cxn>
              <a:cxn ang="0">
                <a:pos x="0" y="0"/>
              </a:cxn>
            </a:cxnLst>
            <a:rect l="0" t="0" r="r" b="b"/>
            <a:pathLst>
              <a:path w="1320" h="1340">
                <a:moveTo>
                  <a:pt x="1320" y="1334"/>
                </a:moveTo>
                <a:cubicBezTo>
                  <a:pt x="1248" y="1322"/>
                  <a:pt x="1064" y="1340"/>
                  <a:pt x="886" y="1259"/>
                </a:cubicBezTo>
                <a:cubicBezTo>
                  <a:pt x="708" y="1178"/>
                  <a:pt x="399" y="1058"/>
                  <a:pt x="251" y="848"/>
                </a:cubicBezTo>
                <a:cubicBezTo>
                  <a:pt x="103" y="638"/>
                  <a:pt x="52" y="177"/>
                  <a:pt x="0" y="0"/>
                </a:cubicBezTo>
              </a:path>
            </a:pathLst>
          </a:custGeom>
          <a:noFill/>
          <a:ln w="127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sp>
        <p:nvSpPr>
          <p:cNvPr id="13331" name="Text Box 19"/>
          <p:cNvSpPr txBox="1">
            <a:spLocks noChangeArrowheads="1"/>
          </p:cNvSpPr>
          <p:nvPr/>
        </p:nvSpPr>
        <p:spPr bwMode="auto">
          <a:xfrm>
            <a:off x="2620108" y="1752601"/>
            <a:ext cx="783325" cy="523220"/>
          </a:xfrm>
          <a:prstGeom prst="rect">
            <a:avLst/>
          </a:prstGeom>
          <a:noFill/>
          <a:ln w="12700">
            <a:noFill/>
            <a:miter lim="800000"/>
            <a:headEnd type="none" w="sm" len="sm"/>
            <a:tailEnd/>
          </a:ln>
          <a:effectLst/>
        </p:spPr>
        <p:txBody>
          <a:bodyPr wrap="none">
            <a:prstTxWarp prst="textNoShape">
              <a:avLst/>
            </a:prstTxWarp>
            <a:spAutoFit/>
          </a:bodyPr>
          <a:lstStyle/>
          <a:p>
            <a:r>
              <a:rPr lang="en-US" sz="1400"/>
              <a:t>retrieve</a:t>
            </a:r>
          </a:p>
          <a:p>
            <a:r>
              <a:rPr lang="en-US" sz="1400"/>
              <a:t>object</a:t>
            </a:r>
          </a:p>
        </p:txBody>
      </p:sp>
      <p:sp>
        <p:nvSpPr>
          <p:cNvPr id="13332" name="Line 20"/>
          <p:cNvSpPr>
            <a:spLocks noChangeShapeType="1"/>
          </p:cNvSpPr>
          <p:nvPr/>
        </p:nvSpPr>
        <p:spPr bwMode="auto">
          <a:xfrm>
            <a:off x="2338754" y="1752600"/>
            <a:ext cx="1336431" cy="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33" name="Line 21"/>
          <p:cNvSpPr>
            <a:spLocks noChangeShapeType="1"/>
          </p:cNvSpPr>
          <p:nvPr/>
        </p:nvSpPr>
        <p:spPr bwMode="auto">
          <a:xfrm>
            <a:off x="4167554" y="2133600"/>
            <a:ext cx="0" cy="4572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34" name="Text Box 22"/>
          <p:cNvSpPr txBox="1">
            <a:spLocks noChangeArrowheads="1"/>
          </p:cNvSpPr>
          <p:nvPr/>
        </p:nvSpPr>
        <p:spPr bwMode="auto">
          <a:xfrm>
            <a:off x="4237893" y="2209800"/>
            <a:ext cx="803400" cy="307777"/>
          </a:xfrm>
          <a:prstGeom prst="rect">
            <a:avLst/>
          </a:prstGeom>
          <a:noFill/>
          <a:ln w="12700">
            <a:noFill/>
            <a:miter lim="800000"/>
            <a:headEnd type="none" w="sm" len="sm"/>
            <a:tailEnd/>
          </a:ln>
          <a:effectLst/>
        </p:spPr>
        <p:txBody>
          <a:bodyPr wrap="none">
            <a:prstTxWarp prst="textNoShape">
              <a:avLst/>
            </a:prstTxWarp>
            <a:spAutoFit/>
          </a:bodyPr>
          <a:lstStyle/>
          <a:p>
            <a:pPr marL="227013" indent="-227013"/>
            <a:r>
              <a:rPr lang="en-US" sz="1400"/>
              <a:t> Search</a:t>
            </a:r>
          </a:p>
        </p:txBody>
      </p:sp>
      <p:sp>
        <p:nvSpPr>
          <p:cNvPr id="13335" name="Oval 23"/>
          <p:cNvSpPr>
            <a:spLocks noChangeArrowheads="1"/>
          </p:cNvSpPr>
          <p:nvPr/>
        </p:nvSpPr>
        <p:spPr bwMode="auto">
          <a:xfrm>
            <a:off x="2901462" y="14478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1</a:t>
            </a:r>
          </a:p>
        </p:txBody>
      </p:sp>
      <p:sp>
        <p:nvSpPr>
          <p:cNvPr id="13336" name="Oval 24"/>
          <p:cNvSpPr>
            <a:spLocks noChangeArrowheads="1"/>
          </p:cNvSpPr>
          <p:nvPr/>
        </p:nvSpPr>
        <p:spPr bwMode="auto">
          <a:xfrm>
            <a:off x="3815862" y="22098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2</a:t>
            </a:r>
          </a:p>
        </p:txBody>
      </p:sp>
      <p:sp>
        <p:nvSpPr>
          <p:cNvPr id="13339" name="Line 27"/>
          <p:cNvSpPr>
            <a:spLocks noChangeShapeType="1"/>
          </p:cNvSpPr>
          <p:nvPr/>
        </p:nvSpPr>
        <p:spPr bwMode="auto">
          <a:xfrm>
            <a:off x="5011615" y="1752600"/>
            <a:ext cx="1195754" cy="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40" name="Oval 28"/>
          <p:cNvSpPr>
            <a:spLocks noChangeArrowheads="1"/>
          </p:cNvSpPr>
          <p:nvPr/>
        </p:nvSpPr>
        <p:spPr bwMode="auto">
          <a:xfrm>
            <a:off x="5503985" y="14478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3</a:t>
            </a:r>
          </a:p>
        </p:txBody>
      </p:sp>
      <p:sp>
        <p:nvSpPr>
          <p:cNvPr id="13341" name="Rectangle 29"/>
          <p:cNvSpPr>
            <a:spLocks noChangeArrowheads="1"/>
          </p:cNvSpPr>
          <p:nvPr/>
        </p:nvSpPr>
        <p:spPr bwMode="auto">
          <a:xfrm>
            <a:off x="6207369" y="2667000"/>
            <a:ext cx="1336431" cy="685800"/>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endParaRPr lang="en-US" sz="1800"/>
          </a:p>
        </p:txBody>
      </p:sp>
      <p:sp>
        <p:nvSpPr>
          <p:cNvPr id="13342" name="Rectangle 30"/>
          <p:cNvSpPr>
            <a:spLocks noChangeArrowheads="1"/>
          </p:cNvSpPr>
          <p:nvPr/>
        </p:nvSpPr>
        <p:spPr bwMode="auto">
          <a:xfrm>
            <a:off x="6277708" y="2743200"/>
            <a:ext cx="1336431" cy="685800"/>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endParaRPr lang="en-US" sz="1800"/>
          </a:p>
        </p:txBody>
      </p:sp>
      <p:sp>
        <p:nvSpPr>
          <p:cNvPr id="13343" name="Rectangle 31"/>
          <p:cNvSpPr>
            <a:spLocks noChangeArrowheads="1"/>
          </p:cNvSpPr>
          <p:nvPr/>
        </p:nvSpPr>
        <p:spPr bwMode="auto">
          <a:xfrm>
            <a:off x="6348046" y="2819400"/>
            <a:ext cx="1336431" cy="685800"/>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sz="1800"/>
              <a:t>Conversion</a:t>
            </a:r>
          </a:p>
          <a:p>
            <a:pPr algn="ctr"/>
            <a:r>
              <a:rPr lang="en-US" sz="1800"/>
              <a:t>Service</a:t>
            </a:r>
          </a:p>
        </p:txBody>
      </p:sp>
      <p:sp>
        <p:nvSpPr>
          <p:cNvPr id="13344" name="Text Box 32"/>
          <p:cNvSpPr txBox="1">
            <a:spLocks noChangeArrowheads="1"/>
          </p:cNvSpPr>
          <p:nvPr/>
        </p:nvSpPr>
        <p:spPr bwMode="auto">
          <a:xfrm>
            <a:off x="5152293" y="1752601"/>
            <a:ext cx="787395" cy="523220"/>
          </a:xfrm>
          <a:prstGeom prst="rect">
            <a:avLst/>
          </a:prstGeom>
          <a:noFill/>
          <a:ln w="12700">
            <a:noFill/>
            <a:miter lim="800000"/>
            <a:headEnd type="none" w="sm" len="sm"/>
            <a:tailEnd/>
          </a:ln>
          <a:effectLst/>
        </p:spPr>
        <p:txBody>
          <a:bodyPr wrap="none">
            <a:prstTxWarp prst="textNoShape">
              <a:avLst/>
            </a:prstTxWarp>
            <a:spAutoFit/>
          </a:bodyPr>
          <a:lstStyle/>
          <a:p>
            <a:r>
              <a:rPr lang="en-US" sz="1400"/>
              <a:t>load</a:t>
            </a:r>
          </a:p>
          <a:p>
            <a:r>
              <a:rPr lang="en-US" sz="1400"/>
              <a:t>request</a:t>
            </a:r>
          </a:p>
        </p:txBody>
      </p:sp>
      <p:sp>
        <p:nvSpPr>
          <p:cNvPr id="13345" name="Line 33"/>
          <p:cNvSpPr>
            <a:spLocks noChangeShapeType="1"/>
          </p:cNvSpPr>
          <p:nvPr/>
        </p:nvSpPr>
        <p:spPr bwMode="auto">
          <a:xfrm>
            <a:off x="6910754" y="2133600"/>
            <a:ext cx="0" cy="6858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46" name="Line 34"/>
          <p:cNvSpPr>
            <a:spLocks noChangeShapeType="1"/>
          </p:cNvSpPr>
          <p:nvPr/>
        </p:nvSpPr>
        <p:spPr bwMode="auto">
          <a:xfrm>
            <a:off x="6910754" y="2133600"/>
            <a:ext cx="140677" cy="6096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47" name="Line 35"/>
          <p:cNvSpPr>
            <a:spLocks noChangeShapeType="1"/>
          </p:cNvSpPr>
          <p:nvPr/>
        </p:nvSpPr>
        <p:spPr bwMode="auto">
          <a:xfrm flipH="1">
            <a:off x="6770077" y="2133600"/>
            <a:ext cx="140677" cy="5334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48" name="Oval 36"/>
          <p:cNvSpPr>
            <a:spLocks noChangeArrowheads="1"/>
          </p:cNvSpPr>
          <p:nvPr/>
        </p:nvSpPr>
        <p:spPr bwMode="auto">
          <a:xfrm>
            <a:off x="7121770" y="22860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4</a:t>
            </a:r>
          </a:p>
        </p:txBody>
      </p:sp>
      <p:sp>
        <p:nvSpPr>
          <p:cNvPr id="13349" name="Text Box 37"/>
          <p:cNvSpPr txBox="1">
            <a:spLocks noChangeArrowheads="1"/>
          </p:cNvSpPr>
          <p:nvPr/>
        </p:nvSpPr>
        <p:spPr bwMode="auto">
          <a:xfrm>
            <a:off x="5996354" y="2209800"/>
            <a:ext cx="853369" cy="307777"/>
          </a:xfrm>
          <a:prstGeom prst="rect">
            <a:avLst/>
          </a:prstGeom>
          <a:noFill/>
          <a:ln w="12700">
            <a:noFill/>
            <a:miter lim="800000"/>
            <a:headEnd type="none" w="sm" len="sm"/>
            <a:tailEnd/>
          </a:ln>
          <a:effectLst/>
        </p:spPr>
        <p:txBody>
          <a:bodyPr wrap="none">
            <a:prstTxWarp prst="textNoShape">
              <a:avLst/>
            </a:prstTxWarp>
            <a:spAutoFit/>
          </a:bodyPr>
          <a:lstStyle/>
          <a:p>
            <a:r>
              <a:rPr lang="en-US" sz="1400"/>
              <a:t>dispatch</a:t>
            </a:r>
          </a:p>
        </p:txBody>
      </p:sp>
      <p:sp>
        <p:nvSpPr>
          <p:cNvPr id="13350" name="Rectangle 38"/>
          <p:cNvSpPr>
            <a:spLocks noChangeArrowheads="1"/>
          </p:cNvSpPr>
          <p:nvPr/>
        </p:nvSpPr>
        <p:spPr bwMode="auto">
          <a:xfrm>
            <a:off x="6348046" y="2819400"/>
            <a:ext cx="1336431" cy="685800"/>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sz="2000" dirty="0"/>
              <a:t>Conversion</a:t>
            </a:r>
          </a:p>
          <a:p>
            <a:pPr algn="ctr"/>
            <a:r>
              <a:rPr lang="en-US" sz="2000" dirty="0"/>
              <a:t>Service</a:t>
            </a:r>
          </a:p>
        </p:txBody>
      </p:sp>
      <p:sp>
        <p:nvSpPr>
          <p:cNvPr id="13351" name="Rectangle 39"/>
          <p:cNvSpPr>
            <a:spLocks noChangeArrowheads="1"/>
          </p:cNvSpPr>
          <p:nvPr/>
        </p:nvSpPr>
        <p:spPr bwMode="auto">
          <a:xfrm>
            <a:off x="6207369" y="4038600"/>
            <a:ext cx="1336431" cy="685800"/>
          </a:xfrm>
          <a:prstGeom prst="rect">
            <a:avLst/>
          </a:prstGeom>
          <a:solidFill>
            <a:schemeClr val="bg1"/>
          </a:solidFill>
          <a:ln w="12700">
            <a:solidFill>
              <a:schemeClr val="tx1"/>
            </a:solidFill>
            <a:miter lim="800000"/>
            <a:headEnd type="none" w="sm" len="sm"/>
            <a:tailEnd/>
          </a:ln>
          <a:effectLst/>
        </p:spPr>
        <p:txBody>
          <a:bodyPr wrap="none" anchor="ctr">
            <a:prstTxWarp prst="textNoShape">
              <a:avLst/>
            </a:prstTxWarp>
          </a:bodyPr>
          <a:lstStyle/>
          <a:p>
            <a:pPr algn="ctr"/>
            <a:endParaRPr lang="en-US" sz="1800"/>
          </a:p>
        </p:txBody>
      </p:sp>
      <p:sp>
        <p:nvSpPr>
          <p:cNvPr id="13352" name="Rectangle 40"/>
          <p:cNvSpPr>
            <a:spLocks noChangeArrowheads="1"/>
          </p:cNvSpPr>
          <p:nvPr/>
        </p:nvSpPr>
        <p:spPr bwMode="auto">
          <a:xfrm>
            <a:off x="6277708" y="4114800"/>
            <a:ext cx="1336431" cy="685800"/>
          </a:xfrm>
          <a:prstGeom prst="rect">
            <a:avLst/>
          </a:prstGeom>
          <a:solidFill>
            <a:schemeClr val="bg1"/>
          </a:solidFill>
          <a:ln w="12700">
            <a:solidFill>
              <a:schemeClr val="tx1"/>
            </a:solidFill>
            <a:miter lim="800000"/>
            <a:headEnd type="none" w="sm" len="sm"/>
            <a:tailEnd/>
          </a:ln>
          <a:effectLst/>
        </p:spPr>
        <p:txBody>
          <a:bodyPr wrap="none" anchor="ctr">
            <a:prstTxWarp prst="textNoShape">
              <a:avLst/>
            </a:prstTxWarp>
          </a:bodyPr>
          <a:lstStyle/>
          <a:p>
            <a:pPr algn="ctr"/>
            <a:endParaRPr lang="en-US"/>
          </a:p>
        </p:txBody>
      </p:sp>
      <p:sp>
        <p:nvSpPr>
          <p:cNvPr id="13353" name="Rectangle 41"/>
          <p:cNvSpPr>
            <a:spLocks noChangeArrowheads="1"/>
          </p:cNvSpPr>
          <p:nvPr/>
        </p:nvSpPr>
        <p:spPr bwMode="auto">
          <a:xfrm>
            <a:off x="6348046" y="4191000"/>
            <a:ext cx="1336431" cy="685800"/>
          </a:xfrm>
          <a:prstGeom prst="rect">
            <a:avLst/>
          </a:prstGeom>
          <a:solidFill>
            <a:schemeClr val="bg1"/>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Converter</a:t>
            </a:r>
          </a:p>
        </p:txBody>
      </p:sp>
      <p:sp>
        <p:nvSpPr>
          <p:cNvPr id="13371" name="AutoShape 59"/>
          <p:cNvSpPr>
            <a:spLocks noChangeArrowheads="1"/>
          </p:cNvSpPr>
          <p:nvPr/>
        </p:nvSpPr>
        <p:spPr bwMode="auto">
          <a:xfrm>
            <a:off x="6418385" y="5334000"/>
            <a:ext cx="1125415" cy="762000"/>
          </a:xfrm>
          <a:prstGeom prst="can">
            <a:avLst>
              <a:gd name="adj" fmla="val 25000"/>
            </a:avLst>
          </a:prstGeom>
          <a:solidFill>
            <a:srgbClr val="B2B2B2"/>
          </a:solid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3372" name="Line 60"/>
          <p:cNvSpPr>
            <a:spLocks noChangeShapeType="1"/>
          </p:cNvSpPr>
          <p:nvPr/>
        </p:nvSpPr>
        <p:spPr bwMode="auto">
          <a:xfrm>
            <a:off x="6981092" y="3505200"/>
            <a:ext cx="0" cy="6858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73" name="Line 61"/>
          <p:cNvSpPr>
            <a:spLocks noChangeShapeType="1"/>
          </p:cNvSpPr>
          <p:nvPr/>
        </p:nvSpPr>
        <p:spPr bwMode="auto">
          <a:xfrm>
            <a:off x="6981092" y="3505200"/>
            <a:ext cx="140677" cy="6096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74" name="Line 62"/>
          <p:cNvSpPr>
            <a:spLocks noChangeShapeType="1"/>
          </p:cNvSpPr>
          <p:nvPr/>
        </p:nvSpPr>
        <p:spPr bwMode="auto">
          <a:xfrm flipH="1">
            <a:off x="6840416" y="3505200"/>
            <a:ext cx="140677" cy="5334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75" name="Oval 63"/>
          <p:cNvSpPr>
            <a:spLocks noChangeArrowheads="1"/>
          </p:cNvSpPr>
          <p:nvPr/>
        </p:nvSpPr>
        <p:spPr bwMode="auto">
          <a:xfrm>
            <a:off x="7192108" y="36576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5</a:t>
            </a:r>
          </a:p>
        </p:txBody>
      </p:sp>
      <p:sp>
        <p:nvSpPr>
          <p:cNvPr id="13376" name="Text Box 64"/>
          <p:cNvSpPr txBox="1">
            <a:spLocks noChangeArrowheads="1"/>
          </p:cNvSpPr>
          <p:nvPr/>
        </p:nvSpPr>
        <p:spPr bwMode="auto">
          <a:xfrm>
            <a:off x="5644662" y="3581400"/>
            <a:ext cx="1223597" cy="304800"/>
          </a:xfrm>
          <a:prstGeom prst="rect">
            <a:avLst/>
          </a:prstGeom>
          <a:noFill/>
          <a:ln w="12700">
            <a:noFill/>
            <a:miter lim="800000"/>
            <a:headEnd type="none" w="sm" len="sm"/>
            <a:tailEnd/>
          </a:ln>
          <a:effectLst/>
        </p:spPr>
        <p:txBody>
          <a:bodyPr wrap="none">
            <a:prstTxWarp prst="textNoShape">
              <a:avLst/>
            </a:prstTxWarp>
            <a:spAutoFit/>
          </a:bodyPr>
          <a:lstStyle/>
          <a:p>
            <a:r>
              <a:rPr lang="en-US" sz="1400"/>
              <a:t>create object</a:t>
            </a:r>
          </a:p>
        </p:txBody>
      </p:sp>
      <p:sp>
        <p:nvSpPr>
          <p:cNvPr id="13377" name="Line 65"/>
          <p:cNvSpPr>
            <a:spLocks noChangeShapeType="1"/>
          </p:cNvSpPr>
          <p:nvPr/>
        </p:nvSpPr>
        <p:spPr bwMode="auto">
          <a:xfrm>
            <a:off x="6981092" y="4876800"/>
            <a:ext cx="0" cy="4572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78" name="Oval 66"/>
          <p:cNvSpPr>
            <a:spLocks noChangeArrowheads="1"/>
          </p:cNvSpPr>
          <p:nvPr/>
        </p:nvSpPr>
        <p:spPr bwMode="auto">
          <a:xfrm>
            <a:off x="7192108" y="49530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6</a:t>
            </a:r>
          </a:p>
        </p:txBody>
      </p:sp>
      <p:sp>
        <p:nvSpPr>
          <p:cNvPr id="13379" name="Text Box 67"/>
          <p:cNvSpPr txBox="1">
            <a:spLocks noChangeArrowheads="1"/>
          </p:cNvSpPr>
          <p:nvPr/>
        </p:nvSpPr>
        <p:spPr bwMode="auto">
          <a:xfrm>
            <a:off x="6277708" y="4953000"/>
            <a:ext cx="544002" cy="307777"/>
          </a:xfrm>
          <a:prstGeom prst="rect">
            <a:avLst/>
          </a:prstGeom>
          <a:noFill/>
          <a:ln w="12700">
            <a:noFill/>
            <a:miter lim="800000"/>
            <a:headEnd type="none" w="sm" len="sm"/>
            <a:tailEnd/>
          </a:ln>
          <a:effectLst/>
        </p:spPr>
        <p:txBody>
          <a:bodyPr wrap="none">
            <a:prstTxWarp prst="textNoShape">
              <a:avLst/>
            </a:prstTxWarp>
            <a:spAutoFit/>
          </a:bodyPr>
          <a:lstStyle/>
          <a:p>
            <a:r>
              <a:rPr lang="en-US" sz="1400"/>
              <a:t>read</a:t>
            </a:r>
          </a:p>
        </p:txBody>
      </p:sp>
      <p:sp>
        <p:nvSpPr>
          <p:cNvPr id="13380" name="Freeform 68"/>
          <p:cNvSpPr>
            <a:spLocks/>
          </p:cNvSpPr>
          <p:nvPr/>
        </p:nvSpPr>
        <p:spPr bwMode="auto">
          <a:xfrm>
            <a:off x="3886201" y="4267201"/>
            <a:ext cx="2466243" cy="404813"/>
          </a:xfrm>
          <a:custGeom>
            <a:avLst/>
            <a:gdLst/>
            <a:ahLst/>
            <a:cxnLst>
              <a:cxn ang="0">
                <a:pos x="1683" y="155"/>
              </a:cxn>
              <a:cxn ang="0">
                <a:pos x="1159" y="244"/>
              </a:cxn>
              <a:cxn ang="0">
                <a:pos x="561" y="214"/>
              </a:cxn>
              <a:cxn ang="0">
                <a:pos x="0" y="0"/>
              </a:cxn>
            </a:cxnLst>
            <a:rect l="0" t="0" r="r" b="b"/>
            <a:pathLst>
              <a:path w="1683" h="255">
                <a:moveTo>
                  <a:pt x="1683" y="155"/>
                </a:moveTo>
                <a:cubicBezTo>
                  <a:pt x="1596" y="170"/>
                  <a:pt x="1346" y="234"/>
                  <a:pt x="1159" y="244"/>
                </a:cubicBezTo>
                <a:cubicBezTo>
                  <a:pt x="972" y="254"/>
                  <a:pt x="754" y="255"/>
                  <a:pt x="561" y="214"/>
                </a:cubicBezTo>
                <a:cubicBezTo>
                  <a:pt x="368" y="173"/>
                  <a:pt x="117" y="45"/>
                  <a:pt x="0" y="0"/>
                </a:cubicBezTo>
              </a:path>
            </a:pathLst>
          </a:custGeom>
          <a:noFill/>
          <a:ln w="127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sp>
        <p:nvSpPr>
          <p:cNvPr id="13381" name="Oval 69"/>
          <p:cNvSpPr>
            <a:spLocks noChangeArrowheads="1"/>
          </p:cNvSpPr>
          <p:nvPr/>
        </p:nvSpPr>
        <p:spPr bwMode="auto">
          <a:xfrm>
            <a:off x="5152293" y="42672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7</a:t>
            </a:r>
          </a:p>
        </p:txBody>
      </p:sp>
      <p:sp>
        <p:nvSpPr>
          <p:cNvPr id="13382" name="Text Box 70"/>
          <p:cNvSpPr txBox="1">
            <a:spLocks noChangeArrowheads="1"/>
          </p:cNvSpPr>
          <p:nvPr/>
        </p:nvSpPr>
        <p:spPr bwMode="auto">
          <a:xfrm>
            <a:off x="5433647" y="4267200"/>
            <a:ext cx="514020" cy="307777"/>
          </a:xfrm>
          <a:prstGeom prst="rect">
            <a:avLst/>
          </a:prstGeom>
          <a:noFill/>
          <a:ln w="12700">
            <a:noFill/>
            <a:miter lim="800000"/>
            <a:headEnd type="none" w="sm" len="sm"/>
            <a:tailEnd/>
          </a:ln>
          <a:effectLst/>
        </p:spPr>
        <p:txBody>
          <a:bodyPr wrap="none">
            <a:prstTxWarp prst="textNoShape">
              <a:avLst/>
            </a:prstTxWarp>
            <a:spAutoFit/>
          </a:bodyPr>
          <a:lstStyle/>
          <a:p>
            <a:r>
              <a:rPr lang="en-US" sz="1400"/>
              <a:t>new </a:t>
            </a:r>
          </a:p>
        </p:txBody>
      </p:sp>
      <p:sp>
        <p:nvSpPr>
          <p:cNvPr id="13383" name="Line 71"/>
          <p:cNvSpPr>
            <a:spLocks noChangeShapeType="1"/>
          </p:cNvSpPr>
          <p:nvPr/>
        </p:nvSpPr>
        <p:spPr bwMode="auto">
          <a:xfrm flipH="1" flipV="1">
            <a:off x="5011615" y="2133600"/>
            <a:ext cx="1336431" cy="9906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384" name="Oval 72"/>
          <p:cNvSpPr>
            <a:spLocks noChangeArrowheads="1"/>
          </p:cNvSpPr>
          <p:nvPr/>
        </p:nvSpPr>
        <p:spPr bwMode="auto">
          <a:xfrm>
            <a:off x="5715000" y="24384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8</a:t>
            </a:r>
          </a:p>
        </p:txBody>
      </p:sp>
      <p:sp>
        <p:nvSpPr>
          <p:cNvPr id="13385" name="Text Box 73"/>
          <p:cNvSpPr txBox="1">
            <a:spLocks noChangeArrowheads="1"/>
          </p:cNvSpPr>
          <p:nvPr/>
        </p:nvSpPr>
        <p:spPr bwMode="auto">
          <a:xfrm>
            <a:off x="5152293" y="2667000"/>
            <a:ext cx="797169" cy="304800"/>
          </a:xfrm>
          <a:prstGeom prst="rect">
            <a:avLst/>
          </a:prstGeom>
          <a:noFill/>
          <a:ln w="12700">
            <a:noFill/>
            <a:miter lim="800000"/>
            <a:headEnd type="none" w="sm" len="sm"/>
            <a:tailEnd/>
          </a:ln>
          <a:effectLst/>
        </p:spPr>
        <p:txBody>
          <a:bodyPr wrap="none">
            <a:prstTxWarp prst="textNoShape">
              <a:avLst/>
            </a:prstTxWarp>
            <a:spAutoFit/>
          </a:bodyPr>
          <a:lstStyle/>
          <a:p>
            <a:r>
              <a:rPr lang="en-US" sz="1400"/>
              <a:t>register</a:t>
            </a:r>
          </a:p>
        </p:txBody>
      </p:sp>
      <p:sp>
        <p:nvSpPr>
          <p:cNvPr id="13386" name="Oval 74"/>
          <p:cNvSpPr>
            <a:spLocks noChangeArrowheads="1"/>
          </p:cNvSpPr>
          <p:nvPr/>
        </p:nvSpPr>
        <p:spPr bwMode="auto">
          <a:xfrm>
            <a:off x="1846385" y="3429000"/>
            <a:ext cx="211015" cy="228600"/>
          </a:xfrm>
          <a:prstGeom prst="ellipse">
            <a:avLst/>
          </a:prstGeom>
          <a:noFill/>
          <a:ln w="12700">
            <a:solidFill>
              <a:schemeClr val="tx1"/>
            </a:solidFill>
            <a:round/>
            <a:headEnd type="none" w="sm" len="sm"/>
            <a:tailEnd/>
          </a:ln>
          <a:effectLst/>
        </p:spPr>
        <p:txBody>
          <a:bodyPr wrap="none" anchor="ctr">
            <a:prstTxWarp prst="textNoShape">
              <a:avLst/>
            </a:prstTxWarp>
          </a:bodyPr>
          <a:lstStyle/>
          <a:p>
            <a:pPr algn="ctr"/>
            <a:r>
              <a:rPr lang="en-US" sz="1400"/>
              <a:t>9</a:t>
            </a:r>
          </a:p>
        </p:txBody>
      </p:sp>
      <p:sp>
        <p:nvSpPr>
          <p:cNvPr id="48" name="Date Placeholder 47"/>
          <p:cNvSpPr>
            <a:spLocks noGrp="1"/>
          </p:cNvSpPr>
          <p:nvPr>
            <p:ph type="dt" sz="half" idx="10"/>
          </p:nvPr>
        </p:nvSpPr>
        <p:spPr/>
        <p:txBody>
          <a:bodyPr/>
          <a:lstStyle/>
          <a:p>
            <a:pPr>
              <a:defRPr/>
            </a:pPr>
            <a:fld id="{930E0D92-49F6-F748-878D-B174C5114038}" type="datetime1">
              <a:rPr lang="en-US" smtClean="0"/>
              <a:t>10/12/09</a:t>
            </a:fld>
            <a:endParaRPr lang="en-US"/>
          </a:p>
        </p:txBody>
      </p:sp>
      <p:sp>
        <p:nvSpPr>
          <p:cNvPr id="49" name="Slide Number Placeholder 48"/>
          <p:cNvSpPr>
            <a:spLocks noGrp="1"/>
          </p:cNvSpPr>
          <p:nvPr>
            <p:ph type="sldNum" sz="quarter" idx="12"/>
          </p:nvPr>
        </p:nvSpPr>
        <p:spPr/>
        <p:txBody>
          <a:bodyPr/>
          <a:lstStyle/>
          <a:p>
            <a:pPr>
              <a:defRPr/>
            </a:pPr>
            <a:fld id="{CBADFA9F-6E96-564C-986E-C458ED177155}" type="slidenum">
              <a:rPr lang="en-US" smtClean="0"/>
              <a:pPr>
                <a:defRPr/>
              </a:pPr>
              <a:t>62</a:t>
            </a:fld>
            <a:endParaRPr lang="en-US"/>
          </a:p>
        </p:txBody>
      </p:sp>
      <p:sp>
        <p:nvSpPr>
          <p:cNvPr id="50" name="Footer Placeholder 49"/>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 name="Date Placeholder 4"/>
          <p:cNvSpPr>
            <a:spLocks noGrp="1"/>
          </p:cNvSpPr>
          <p:nvPr>
            <p:ph type="dt" sz="half" idx="10"/>
          </p:nvPr>
        </p:nvSpPr>
        <p:spPr/>
        <p:txBody>
          <a:bodyPr/>
          <a:lstStyle/>
          <a:p>
            <a:fld id="{4596FC26-4B40-8F41-B404-DDAD6729DC0A}" type="datetime1">
              <a:rPr lang="en-US" smtClean="0"/>
              <a:t>10/12/09</a:t>
            </a:fld>
            <a:endParaRPr lang="en-US"/>
          </a:p>
        </p:txBody>
      </p:sp>
      <p:sp>
        <p:nvSpPr>
          <p:cNvPr id="64" name="Footer Placeholder 5"/>
          <p:cNvSpPr>
            <a:spLocks noGrp="1"/>
          </p:cNvSpPr>
          <p:nvPr>
            <p:ph type="ftr" sz="quarter" idx="11"/>
          </p:nvPr>
        </p:nvSpPr>
        <p:spPr/>
        <p:txBody>
          <a:bodyPr/>
          <a:lstStyle/>
          <a:p>
            <a:r>
              <a:rPr lang="en-US" smtClean="0"/>
              <a:t>P. Mato/CERN</a:t>
            </a:r>
            <a:endParaRPr lang="en-US"/>
          </a:p>
        </p:txBody>
      </p:sp>
      <p:sp>
        <p:nvSpPr>
          <p:cNvPr id="65" name="Slide Number Placeholder 6"/>
          <p:cNvSpPr>
            <a:spLocks noGrp="1"/>
          </p:cNvSpPr>
          <p:nvPr>
            <p:ph type="sldNum" sz="quarter" idx="12"/>
          </p:nvPr>
        </p:nvSpPr>
        <p:spPr/>
        <p:txBody>
          <a:bodyPr/>
          <a:lstStyle/>
          <a:p>
            <a:fld id="{D33456D0-F978-F449-A009-297750B87719}" type="slidenum">
              <a:rPr lang="en-US"/>
              <a:pPr/>
              <a:t>63</a:t>
            </a:fld>
            <a:endParaRPr lang="en-US"/>
          </a:p>
        </p:txBody>
      </p:sp>
      <p:sp>
        <p:nvSpPr>
          <p:cNvPr id="318466" name="Rectangle 2"/>
          <p:cNvSpPr>
            <a:spLocks noGrp="1" noChangeArrowheads="1"/>
          </p:cNvSpPr>
          <p:nvPr>
            <p:ph type="title"/>
          </p:nvPr>
        </p:nvSpPr>
        <p:spPr/>
        <p:txBody>
          <a:bodyPr/>
          <a:lstStyle/>
          <a:p>
            <a:r>
              <a:rPr lang="en-US"/>
              <a:t>Complex Control Sequences</a:t>
            </a:r>
          </a:p>
        </p:txBody>
      </p:sp>
      <p:sp>
        <p:nvSpPr>
          <p:cNvPr id="318467" name="Rectangle 3"/>
          <p:cNvSpPr>
            <a:spLocks noGrp="1" noChangeArrowheads="1"/>
          </p:cNvSpPr>
          <p:nvPr>
            <p:ph type="body" sz="half" idx="1"/>
          </p:nvPr>
        </p:nvSpPr>
        <p:spPr/>
        <p:txBody>
          <a:bodyPr/>
          <a:lstStyle/>
          <a:p>
            <a:r>
              <a:rPr lang="en-US" sz="2400"/>
              <a:t>Concept of </a:t>
            </a:r>
            <a:r>
              <a:rPr lang="en-US" sz="2400">
                <a:solidFill>
                  <a:schemeClr val="accent1"/>
                </a:solidFill>
              </a:rPr>
              <a:t>sequences</a:t>
            </a:r>
            <a:r>
              <a:rPr lang="en-US" sz="2400"/>
              <a:t> of </a:t>
            </a:r>
            <a:r>
              <a:rPr lang="en-US" sz="2400" i="1"/>
              <a:t>Algorithms</a:t>
            </a:r>
            <a:r>
              <a:rPr lang="en-US" sz="2400"/>
              <a:t>  to allow processing based on physics signature</a:t>
            </a:r>
          </a:p>
          <a:p>
            <a:pPr lvl="1"/>
            <a:r>
              <a:rPr lang="en-US" sz="2000"/>
              <a:t>Avoid re-calling same algorithm on same event</a:t>
            </a:r>
          </a:p>
          <a:p>
            <a:pPr lvl="1"/>
            <a:r>
              <a:rPr lang="en-US" sz="2000"/>
              <a:t>Different instances of the same algorithm possible</a:t>
            </a:r>
          </a:p>
          <a:p>
            <a:r>
              <a:rPr lang="en-US" sz="2400"/>
              <a:t>Event filtering</a:t>
            </a:r>
          </a:p>
          <a:p>
            <a:pPr lvl="1"/>
            <a:r>
              <a:rPr lang="en-US" sz="2000"/>
              <a:t>Avoid passing all the events through all the processing chain</a:t>
            </a:r>
          </a:p>
          <a:p>
            <a:endParaRPr lang="en-US" sz="2400"/>
          </a:p>
        </p:txBody>
      </p:sp>
      <p:grpSp>
        <p:nvGrpSpPr>
          <p:cNvPr id="2" name="Group 77"/>
          <p:cNvGrpSpPr>
            <a:grpSpLocks noChangeAspect="1"/>
          </p:cNvGrpSpPr>
          <p:nvPr/>
        </p:nvGrpSpPr>
        <p:grpSpPr bwMode="auto">
          <a:xfrm>
            <a:off x="4643827" y="1676400"/>
            <a:ext cx="4308146" cy="3663950"/>
            <a:chOff x="3168" y="1056"/>
            <a:chExt cx="2939" cy="2308"/>
          </a:xfrm>
        </p:grpSpPr>
        <p:sp>
          <p:nvSpPr>
            <p:cNvPr id="318469" name="Line 5"/>
            <p:cNvSpPr>
              <a:spLocks noChangeAspect="1" noChangeShapeType="1"/>
            </p:cNvSpPr>
            <p:nvPr/>
          </p:nvSpPr>
          <p:spPr bwMode="auto">
            <a:xfrm>
              <a:off x="3599" y="2488"/>
              <a:ext cx="1792" cy="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18470" name="Line 6"/>
            <p:cNvSpPr>
              <a:spLocks noChangeAspect="1" noChangeShapeType="1"/>
            </p:cNvSpPr>
            <p:nvPr/>
          </p:nvSpPr>
          <p:spPr bwMode="auto">
            <a:xfrm>
              <a:off x="3566" y="2057"/>
              <a:ext cx="1792" cy="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18471" name="Line 7"/>
            <p:cNvSpPr>
              <a:spLocks noChangeAspect="1" noChangeShapeType="1"/>
            </p:cNvSpPr>
            <p:nvPr/>
          </p:nvSpPr>
          <p:spPr bwMode="auto">
            <a:xfrm>
              <a:off x="3599" y="1626"/>
              <a:ext cx="1759" cy="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18472" name="Line 8"/>
            <p:cNvSpPr>
              <a:spLocks noChangeAspect="1" noChangeShapeType="1"/>
            </p:cNvSpPr>
            <p:nvPr/>
          </p:nvSpPr>
          <p:spPr bwMode="auto">
            <a:xfrm>
              <a:off x="3599" y="1195"/>
              <a:ext cx="1759" cy="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18473" name="Oval 9" descr="Large checker board"/>
            <p:cNvSpPr>
              <a:spLocks noChangeAspect="1" noChangeArrowheads="1"/>
            </p:cNvSpPr>
            <p:nvPr/>
          </p:nvSpPr>
          <p:spPr bwMode="auto">
            <a:xfrm>
              <a:off x="3500" y="1056"/>
              <a:ext cx="245" cy="245"/>
            </a:xfrm>
            <a:prstGeom prst="ellipse">
              <a:avLst/>
            </a:prstGeom>
            <a:pattFill prst="lgCheck">
              <a:fgClr>
                <a:schemeClr val="accent1"/>
              </a:fgClr>
              <a:bgClr>
                <a:srgbClr val="FFFFFF"/>
              </a:bgClr>
            </a:pattFill>
            <a:ln w="12700">
              <a:solidFill>
                <a:schemeClr val="tx1"/>
              </a:solidFill>
              <a:round/>
              <a:headEnd/>
              <a:tailEnd/>
            </a:ln>
            <a:effectLst/>
          </p:spPr>
          <p:txBody>
            <a:bodyPr wrap="none" anchor="ctr">
              <a:prstTxWarp prst="textNoShape">
                <a:avLst/>
              </a:prstTxWarp>
            </a:bodyPr>
            <a:lstStyle/>
            <a:p>
              <a:endParaRPr lang="en-US"/>
            </a:p>
          </p:txBody>
        </p:sp>
        <p:sp>
          <p:nvSpPr>
            <p:cNvPr id="318474" name="Oval 10" descr="Large checker board"/>
            <p:cNvSpPr>
              <a:spLocks noChangeAspect="1" noChangeArrowheads="1"/>
            </p:cNvSpPr>
            <p:nvPr/>
          </p:nvSpPr>
          <p:spPr bwMode="auto">
            <a:xfrm>
              <a:off x="4230" y="1062"/>
              <a:ext cx="245" cy="246"/>
            </a:xfrm>
            <a:prstGeom prst="ellipse">
              <a:avLst/>
            </a:prstGeom>
            <a:pattFill prst="lgCheck">
              <a:fgClr>
                <a:schemeClr val="accent1"/>
              </a:fgClr>
              <a:bgClr>
                <a:schemeClr val="bg1"/>
              </a:bgClr>
            </a:pattFill>
            <a:ln w="12700">
              <a:solidFill>
                <a:schemeClr val="tx1"/>
              </a:solidFill>
              <a:round/>
              <a:headEnd/>
              <a:tailEnd/>
            </a:ln>
            <a:effectLst/>
          </p:spPr>
          <p:txBody>
            <a:bodyPr wrap="none" anchor="ctr">
              <a:prstTxWarp prst="textNoShape">
                <a:avLst/>
              </a:prstTxWarp>
            </a:bodyPr>
            <a:lstStyle/>
            <a:p>
              <a:endParaRPr lang="en-US"/>
            </a:p>
          </p:txBody>
        </p:sp>
        <p:sp>
          <p:nvSpPr>
            <p:cNvPr id="318476" name="Oval 12"/>
            <p:cNvSpPr>
              <a:spLocks noChangeAspect="1" noChangeArrowheads="1"/>
            </p:cNvSpPr>
            <p:nvPr/>
          </p:nvSpPr>
          <p:spPr bwMode="auto">
            <a:xfrm>
              <a:off x="5225" y="1056"/>
              <a:ext cx="245" cy="245"/>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77" name="Oval 13"/>
            <p:cNvSpPr>
              <a:spLocks noChangeAspect="1" noChangeArrowheads="1"/>
            </p:cNvSpPr>
            <p:nvPr/>
          </p:nvSpPr>
          <p:spPr bwMode="auto">
            <a:xfrm>
              <a:off x="3905" y="1062"/>
              <a:ext cx="246" cy="24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18478" name="Oval 14"/>
            <p:cNvSpPr>
              <a:spLocks noChangeAspect="1" noChangeArrowheads="1"/>
            </p:cNvSpPr>
            <p:nvPr/>
          </p:nvSpPr>
          <p:spPr bwMode="auto">
            <a:xfrm>
              <a:off x="4554" y="1062"/>
              <a:ext cx="245" cy="24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18479" name="Oval 15"/>
            <p:cNvSpPr>
              <a:spLocks noChangeAspect="1" noChangeArrowheads="1"/>
            </p:cNvSpPr>
            <p:nvPr/>
          </p:nvSpPr>
          <p:spPr bwMode="auto">
            <a:xfrm>
              <a:off x="4878" y="1062"/>
              <a:ext cx="245" cy="246"/>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81" name="Oval 17" descr="Large checker board"/>
            <p:cNvSpPr>
              <a:spLocks noChangeAspect="1" noChangeArrowheads="1"/>
            </p:cNvSpPr>
            <p:nvPr/>
          </p:nvSpPr>
          <p:spPr bwMode="auto">
            <a:xfrm>
              <a:off x="3500" y="1489"/>
              <a:ext cx="245" cy="246"/>
            </a:xfrm>
            <a:prstGeom prst="ellipse">
              <a:avLst/>
            </a:prstGeom>
            <a:pattFill prst="lgCheck">
              <a:fgClr>
                <a:schemeClr val="accent1"/>
              </a:fgClr>
              <a:bgClr>
                <a:srgbClr val="FFFFFF"/>
              </a:bgClr>
            </a:pattFill>
            <a:ln w="12700">
              <a:solidFill>
                <a:schemeClr val="tx1"/>
              </a:solidFill>
              <a:round/>
              <a:headEnd/>
              <a:tailEnd/>
            </a:ln>
            <a:effectLst/>
          </p:spPr>
          <p:txBody>
            <a:bodyPr wrap="none" anchor="ctr">
              <a:prstTxWarp prst="textNoShape">
                <a:avLst/>
              </a:prstTxWarp>
            </a:bodyPr>
            <a:lstStyle/>
            <a:p>
              <a:endParaRPr lang="en-US"/>
            </a:p>
          </p:txBody>
        </p:sp>
        <p:sp>
          <p:nvSpPr>
            <p:cNvPr id="318482" name="Oval 18"/>
            <p:cNvSpPr>
              <a:spLocks noChangeAspect="1" noChangeArrowheads="1"/>
            </p:cNvSpPr>
            <p:nvPr/>
          </p:nvSpPr>
          <p:spPr bwMode="auto">
            <a:xfrm>
              <a:off x="4230" y="1495"/>
              <a:ext cx="245" cy="246"/>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84" name="Oval 20"/>
            <p:cNvSpPr>
              <a:spLocks noChangeAspect="1" noChangeArrowheads="1"/>
            </p:cNvSpPr>
            <p:nvPr/>
          </p:nvSpPr>
          <p:spPr bwMode="auto">
            <a:xfrm>
              <a:off x="5225" y="1489"/>
              <a:ext cx="245" cy="246"/>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85" name="Oval 21"/>
            <p:cNvSpPr>
              <a:spLocks noChangeAspect="1" noChangeArrowheads="1"/>
            </p:cNvSpPr>
            <p:nvPr/>
          </p:nvSpPr>
          <p:spPr bwMode="auto">
            <a:xfrm>
              <a:off x="3905" y="1495"/>
              <a:ext cx="246" cy="24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18486" name="Oval 22" descr="Large checker board"/>
            <p:cNvSpPr>
              <a:spLocks noChangeAspect="1" noChangeArrowheads="1"/>
            </p:cNvSpPr>
            <p:nvPr/>
          </p:nvSpPr>
          <p:spPr bwMode="auto">
            <a:xfrm>
              <a:off x="4554" y="1495"/>
              <a:ext cx="245" cy="246"/>
            </a:xfrm>
            <a:prstGeom prst="ellipse">
              <a:avLst/>
            </a:prstGeom>
            <a:pattFill prst="lgCheck">
              <a:fgClr>
                <a:schemeClr val="accent1"/>
              </a:fgClr>
              <a:bgClr>
                <a:schemeClr val="bg1"/>
              </a:bgClr>
            </a:pattFill>
            <a:ln w="12700">
              <a:solidFill>
                <a:schemeClr val="tx1"/>
              </a:solidFill>
              <a:round/>
              <a:headEnd/>
              <a:tailEnd/>
            </a:ln>
            <a:effectLst/>
          </p:spPr>
          <p:txBody>
            <a:bodyPr wrap="none" anchor="ctr">
              <a:prstTxWarp prst="textNoShape">
                <a:avLst/>
              </a:prstTxWarp>
            </a:bodyPr>
            <a:lstStyle/>
            <a:p>
              <a:endParaRPr lang="en-US"/>
            </a:p>
          </p:txBody>
        </p:sp>
        <p:sp>
          <p:nvSpPr>
            <p:cNvPr id="318487" name="Oval 23"/>
            <p:cNvSpPr>
              <a:spLocks noChangeAspect="1" noChangeArrowheads="1"/>
            </p:cNvSpPr>
            <p:nvPr/>
          </p:nvSpPr>
          <p:spPr bwMode="auto">
            <a:xfrm>
              <a:off x="4878" y="1495"/>
              <a:ext cx="245" cy="24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18489" name="Oval 25"/>
            <p:cNvSpPr>
              <a:spLocks noChangeAspect="1" noChangeArrowheads="1"/>
            </p:cNvSpPr>
            <p:nvPr/>
          </p:nvSpPr>
          <p:spPr bwMode="auto">
            <a:xfrm>
              <a:off x="3500" y="1923"/>
              <a:ext cx="245" cy="245"/>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90" name="Oval 26"/>
            <p:cNvSpPr>
              <a:spLocks noChangeAspect="1" noChangeArrowheads="1"/>
            </p:cNvSpPr>
            <p:nvPr/>
          </p:nvSpPr>
          <p:spPr bwMode="auto">
            <a:xfrm>
              <a:off x="4392" y="1929"/>
              <a:ext cx="245" cy="245"/>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18491" name="Oval 27" descr="Large checker board"/>
            <p:cNvSpPr>
              <a:spLocks noChangeAspect="1" noChangeArrowheads="1"/>
            </p:cNvSpPr>
            <p:nvPr/>
          </p:nvSpPr>
          <p:spPr bwMode="auto">
            <a:xfrm>
              <a:off x="3825" y="1929"/>
              <a:ext cx="245" cy="245"/>
            </a:xfrm>
            <a:prstGeom prst="ellipse">
              <a:avLst/>
            </a:prstGeom>
            <a:pattFill prst="lgCheck">
              <a:fgClr>
                <a:schemeClr val="accent1"/>
              </a:fgClr>
              <a:bgClr>
                <a:schemeClr val="bg1"/>
              </a:bgClr>
            </a:pattFill>
            <a:ln w="12700">
              <a:solidFill>
                <a:schemeClr val="tx1"/>
              </a:solidFill>
              <a:round/>
              <a:headEnd/>
              <a:tailEnd/>
            </a:ln>
            <a:effectLst/>
          </p:spPr>
          <p:txBody>
            <a:bodyPr wrap="none" anchor="ctr">
              <a:prstTxWarp prst="textNoShape">
                <a:avLst/>
              </a:prstTxWarp>
            </a:bodyPr>
            <a:lstStyle/>
            <a:p>
              <a:endParaRPr lang="en-US"/>
            </a:p>
          </p:txBody>
        </p:sp>
        <p:sp>
          <p:nvSpPr>
            <p:cNvPr id="318492" name="Oval 28"/>
            <p:cNvSpPr>
              <a:spLocks noChangeAspect="1" noChangeArrowheads="1"/>
            </p:cNvSpPr>
            <p:nvPr/>
          </p:nvSpPr>
          <p:spPr bwMode="auto">
            <a:xfrm>
              <a:off x="5225" y="1923"/>
              <a:ext cx="245" cy="245"/>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94" name="Oval 30"/>
            <p:cNvSpPr>
              <a:spLocks noChangeAspect="1" noChangeArrowheads="1"/>
            </p:cNvSpPr>
            <p:nvPr/>
          </p:nvSpPr>
          <p:spPr bwMode="auto">
            <a:xfrm>
              <a:off x="3500" y="2356"/>
              <a:ext cx="245" cy="245"/>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95" name="Oval 31" descr="Large checker board"/>
            <p:cNvSpPr>
              <a:spLocks noChangeAspect="1" noChangeArrowheads="1"/>
            </p:cNvSpPr>
            <p:nvPr/>
          </p:nvSpPr>
          <p:spPr bwMode="auto">
            <a:xfrm>
              <a:off x="4152" y="2362"/>
              <a:ext cx="245" cy="245"/>
            </a:xfrm>
            <a:prstGeom prst="ellipse">
              <a:avLst/>
            </a:prstGeom>
            <a:pattFill prst="lgCheck">
              <a:fgClr>
                <a:schemeClr val="accent1"/>
              </a:fgClr>
              <a:bgClr>
                <a:schemeClr val="bg1"/>
              </a:bgClr>
            </a:pattFill>
            <a:ln w="12700">
              <a:solidFill>
                <a:schemeClr val="tx1"/>
              </a:solidFill>
              <a:round/>
              <a:headEnd/>
              <a:tailEnd/>
            </a:ln>
            <a:effectLst/>
          </p:spPr>
          <p:txBody>
            <a:bodyPr wrap="none" anchor="ctr">
              <a:prstTxWarp prst="textNoShape">
                <a:avLst/>
              </a:prstTxWarp>
            </a:bodyPr>
            <a:lstStyle/>
            <a:p>
              <a:endParaRPr lang="en-US"/>
            </a:p>
          </p:txBody>
        </p:sp>
        <p:sp>
          <p:nvSpPr>
            <p:cNvPr id="318496" name="Oval 32"/>
            <p:cNvSpPr>
              <a:spLocks noChangeAspect="1" noChangeArrowheads="1"/>
            </p:cNvSpPr>
            <p:nvPr/>
          </p:nvSpPr>
          <p:spPr bwMode="auto">
            <a:xfrm>
              <a:off x="5225" y="2356"/>
              <a:ext cx="245" cy="245"/>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498" name="Oval 34" descr="Large checker board"/>
            <p:cNvSpPr>
              <a:spLocks noChangeAspect="1" noChangeArrowheads="1"/>
            </p:cNvSpPr>
            <p:nvPr/>
          </p:nvSpPr>
          <p:spPr bwMode="auto">
            <a:xfrm>
              <a:off x="4599" y="2362"/>
              <a:ext cx="245" cy="245"/>
            </a:xfrm>
            <a:prstGeom prst="ellipse">
              <a:avLst/>
            </a:prstGeom>
            <a:pattFill prst="lgCheck">
              <a:fgClr>
                <a:schemeClr val="accent1"/>
              </a:fgClr>
              <a:bgClr>
                <a:schemeClr val="bg1"/>
              </a:bgClr>
            </a:pattFill>
            <a:ln w="12700">
              <a:solidFill>
                <a:schemeClr val="tx1"/>
              </a:solidFill>
              <a:round/>
              <a:headEnd/>
              <a:tailEnd/>
            </a:ln>
            <a:effectLst/>
          </p:spPr>
          <p:txBody>
            <a:bodyPr wrap="none" anchor="ctr">
              <a:prstTxWarp prst="textNoShape">
                <a:avLst/>
              </a:prstTxWarp>
            </a:bodyPr>
            <a:lstStyle/>
            <a:p>
              <a:endParaRPr lang="en-US"/>
            </a:p>
          </p:txBody>
        </p:sp>
        <p:sp>
          <p:nvSpPr>
            <p:cNvPr id="318499" name="Oval 35"/>
            <p:cNvSpPr>
              <a:spLocks noChangeAspect="1" noChangeArrowheads="1"/>
            </p:cNvSpPr>
            <p:nvPr/>
          </p:nvSpPr>
          <p:spPr bwMode="auto">
            <a:xfrm>
              <a:off x="3168" y="1733"/>
              <a:ext cx="245" cy="24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318501" name="Line 37"/>
            <p:cNvSpPr>
              <a:spLocks noChangeAspect="1" noChangeShapeType="1"/>
            </p:cNvSpPr>
            <p:nvPr/>
          </p:nvSpPr>
          <p:spPr bwMode="auto">
            <a:xfrm>
              <a:off x="4107" y="1274"/>
              <a:ext cx="87" cy="94"/>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318502" name="Line 38"/>
            <p:cNvSpPr>
              <a:spLocks noChangeAspect="1" noChangeShapeType="1"/>
            </p:cNvSpPr>
            <p:nvPr/>
          </p:nvSpPr>
          <p:spPr bwMode="auto">
            <a:xfrm>
              <a:off x="4764" y="1274"/>
              <a:ext cx="86" cy="93"/>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318503" name="Line 39"/>
            <p:cNvSpPr>
              <a:spLocks noChangeAspect="1" noChangeShapeType="1"/>
            </p:cNvSpPr>
            <p:nvPr/>
          </p:nvSpPr>
          <p:spPr bwMode="auto">
            <a:xfrm>
              <a:off x="4107" y="1692"/>
              <a:ext cx="87" cy="94"/>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318504" name="Line 40"/>
            <p:cNvSpPr>
              <a:spLocks noChangeAspect="1" noChangeShapeType="1"/>
            </p:cNvSpPr>
            <p:nvPr/>
          </p:nvSpPr>
          <p:spPr bwMode="auto">
            <a:xfrm>
              <a:off x="5076" y="1719"/>
              <a:ext cx="87" cy="93"/>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318505" name="Line 41"/>
            <p:cNvSpPr>
              <a:spLocks noChangeAspect="1" noChangeShapeType="1"/>
            </p:cNvSpPr>
            <p:nvPr/>
          </p:nvSpPr>
          <p:spPr bwMode="auto">
            <a:xfrm>
              <a:off x="4592" y="2144"/>
              <a:ext cx="86" cy="93"/>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grpSp>
          <p:nvGrpSpPr>
            <p:cNvPr id="3" name="Group 43"/>
            <p:cNvGrpSpPr>
              <a:grpSpLocks noChangeAspect="1"/>
            </p:cNvGrpSpPr>
            <p:nvPr/>
          </p:nvGrpSpPr>
          <p:grpSpPr bwMode="auto">
            <a:xfrm>
              <a:off x="4893" y="2356"/>
              <a:ext cx="279" cy="325"/>
              <a:chOff x="3485" y="2985"/>
              <a:chExt cx="403" cy="471"/>
            </a:xfrm>
          </p:grpSpPr>
          <p:sp>
            <p:nvSpPr>
              <p:cNvPr id="318508" name="Oval 44"/>
              <p:cNvSpPr>
                <a:spLocks noChangeAspect="1" noChangeArrowheads="1"/>
              </p:cNvSpPr>
              <p:nvPr/>
            </p:nvSpPr>
            <p:spPr bwMode="auto">
              <a:xfrm>
                <a:off x="3485" y="2985"/>
                <a:ext cx="355" cy="355"/>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18509" name="Line 45"/>
              <p:cNvSpPr>
                <a:spLocks noChangeAspect="1" noChangeShapeType="1"/>
              </p:cNvSpPr>
              <p:nvPr/>
            </p:nvSpPr>
            <p:spPr bwMode="auto">
              <a:xfrm>
                <a:off x="3763" y="3321"/>
                <a:ext cx="125" cy="13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grpSp>
        <p:grpSp>
          <p:nvGrpSpPr>
            <p:cNvPr id="4" name="Group 46"/>
            <p:cNvGrpSpPr>
              <a:grpSpLocks noChangeAspect="1"/>
            </p:cNvGrpSpPr>
            <p:nvPr/>
          </p:nvGrpSpPr>
          <p:grpSpPr bwMode="auto">
            <a:xfrm>
              <a:off x="4694" y="2920"/>
              <a:ext cx="279" cy="325"/>
              <a:chOff x="3485" y="2985"/>
              <a:chExt cx="403" cy="471"/>
            </a:xfrm>
          </p:grpSpPr>
          <p:sp>
            <p:nvSpPr>
              <p:cNvPr id="318511" name="Oval 47"/>
              <p:cNvSpPr>
                <a:spLocks noChangeAspect="1" noChangeArrowheads="1"/>
              </p:cNvSpPr>
              <p:nvPr/>
            </p:nvSpPr>
            <p:spPr bwMode="auto">
              <a:xfrm>
                <a:off x="3485" y="2985"/>
                <a:ext cx="355" cy="355"/>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18512" name="Line 48"/>
              <p:cNvSpPr>
                <a:spLocks noChangeAspect="1" noChangeShapeType="1"/>
              </p:cNvSpPr>
              <p:nvPr/>
            </p:nvSpPr>
            <p:spPr bwMode="auto">
              <a:xfrm>
                <a:off x="3763" y="3321"/>
                <a:ext cx="125" cy="13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grpSp>
        <p:sp>
          <p:nvSpPr>
            <p:cNvPr id="318513" name="Oval 49"/>
            <p:cNvSpPr>
              <a:spLocks noChangeAspect="1" noChangeArrowheads="1"/>
            </p:cNvSpPr>
            <p:nvPr/>
          </p:nvSpPr>
          <p:spPr bwMode="auto">
            <a:xfrm>
              <a:off x="3964" y="2920"/>
              <a:ext cx="246" cy="245"/>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318514" name="Oval 50"/>
            <p:cNvSpPr>
              <a:spLocks noChangeAspect="1" noChangeArrowheads="1"/>
            </p:cNvSpPr>
            <p:nvPr/>
          </p:nvSpPr>
          <p:spPr bwMode="auto">
            <a:xfrm>
              <a:off x="3201" y="2920"/>
              <a:ext cx="246" cy="24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318516" name="Text Box 52"/>
            <p:cNvSpPr txBox="1">
              <a:spLocks noChangeAspect="1" noChangeArrowheads="1"/>
            </p:cNvSpPr>
            <p:nvPr/>
          </p:nvSpPr>
          <p:spPr bwMode="auto">
            <a:xfrm>
              <a:off x="3433" y="2952"/>
              <a:ext cx="677" cy="291"/>
            </a:xfrm>
            <a:prstGeom prst="rect">
              <a:avLst/>
            </a:prstGeom>
            <a:noFill/>
            <a:ln w="12700">
              <a:noFill/>
              <a:miter lim="800000"/>
              <a:headEnd/>
              <a:tailEnd/>
            </a:ln>
            <a:effectLst/>
          </p:spPr>
          <p:txBody>
            <a:bodyPr wrap="none">
              <a:prstTxWarp prst="textNoShape">
                <a:avLst/>
              </a:prstTxWarp>
              <a:spAutoFit/>
            </a:bodyPr>
            <a:lstStyle/>
            <a:p>
              <a:r>
                <a:rPr lang="en-US" sz="1200">
                  <a:latin typeface="Times New Roman" charset="0"/>
                </a:rPr>
                <a:t>Event</a:t>
              </a:r>
            </a:p>
            <a:p>
              <a:r>
                <a:rPr lang="en-US" sz="1200">
                  <a:latin typeface="Times New Roman" charset="0"/>
                </a:rPr>
                <a:t>Input/Output</a:t>
              </a:r>
            </a:p>
          </p:txBody>
        </p:sp>
        <p:sp>
          <p:nvSpPr>
            <p:cNvPr id="318517" name="Text Box 53"/>
            <p:cNvSpPr txBox="1">
              <a:spLocks noChangeAspect="1" noChangeArrowheads="1"/>
            </p:cNvSpPr>
            <p:nvPr/>
          </p:nvSpPr>
          <p:spPr bwMode="auto">
            <a:xfrm>
              <a:off x="4196" y="3018"/>
              <a:ext cx="572" cy="174"/>
            </a:xfrm>
            <a:prstGeom prst="rect">
              <a:avLst/>
            </a:prstGeom>
            <a:noFill/>
            <a:ln w="12700">
              <a:noFill/>
              <a:miter lim="800000"/>
              <a:headEnd/>
              <a:tailEnd/>
            </a:ln>
            <a:effectLst/>
          </p:spPr>
          <p:txBody>
            <a:bodyPr wrap="none">
              <a:prstTxWarp prst="textNoShape">
                <a:avLst/>
              </a:prstTxWarp>
              <a:spAutoFit/>
            </a:bodyPr>
            <a:lstStyle/>
            <a:p>
              <a:r>
                <a:rPr lang="en-US" sz="1200">
                  <a:latin typeface="Times New Roman" charset="0"/>
                </a:rPr>
                <a:t>Algorithm</a:t>
              </a:r>
            </a:p>
          </p:txBody>
        </p:sp>
        <p:sp>
          <p:nvSpPr>
            <p:cNvPr id="318518" name="Text Box 54"/>
            <p:cNvSpPr txBox="1">
              <a:spLocks noChangeAspect="1" noChangeArrowheads="1"/>
            </p:cNvSpPr>
            <p:nvPr/>
          </p:nvSpPr>
          <p:spPr bwMode="auto">
            <a:xfrm>
              <a:off x="4959" y="2952"/>
              <a:ext cx="502" cy="291"/>
            </a:xfrm>
            <a:prstGeom prst="rect">
              <a:avLst/>
            </a:prstGeom>
            <a:noFill/>
            <a:ln w="12700">
              <a:noFill/>
              <a:miter lim="800000"/>
              <a:headEnd/>
              <a:tailEnd/>
            </a:ln>
            <a:effectLst/>
          </p:spPr>
          <p:txBody>
            <a:bodyPr wrap="none">
              <a:prstTxWarp prst="textNoShape">
                <a:avLst/>
              </a:prstTxWarp>
              <a:spAutoFit/>
            </a:bodyPr>
            <a:lstStyle/>
            <a:p>
              <a:r>
                <a:rPr lang="en-US" sz="1200">
                  <a:latin typeface="Times New Roman" charset="0"/>
                </a:rPr>
                <a:t>Filter</a:t>
              </a:r>
            </a:p>
            <a:p>
              <a:r>
                <a:rPr lang="en-US" sz="1200">
                  <a:latin typeface="Times New Roman" charset="0"/>
                </a:rPr>
                <a:t>Decision</a:t>
              </a:r>
            </a:p>
          </p:txBody>
        </p:sp>
        <p:sp>
          <p:nvSpPr>
            <p:cNvPr id="318520" name="Line 56"/>
            <p:cNvSpPr>
              <a:spLocks noChangeAspect="1" noChangeShapeType="1"/>
            </p:cNvSpPr>
            <p:nvPr/>
          </p:nvSpPr>
          <p:spPr bwMode="auto">
            <a:xfrm flipV="1">
              <a:off x="3321" y="1295"/>
              <a:ext cx="233" cy="444"/>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1" name="Line 57"/>
            <p:cNvSpPr>
              <a:spLocks noChangeAspect="1" noChangeShapeType="1"/>
            </p:cNvSpPr>
            <p:nvPr/>
          </p:nvSpPr>
          <p:spPr bwMode="auto">
            <a:xfrm>
              <a:off x="3388" y="1912"/>
              <a:ext cx="99" cy="113"/>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2" name="Line 58"/>
            <p:cNvSpPr>
              <a:spLocks noChangeAspect="1" noChangeShapeType="1"/>
            </p:cNvSpPr>
            <p:nvPr/>
          </p:nvSpPr>
          <p:spPr bwMode="auto">
            <a:xfrm>
              <a:off x="3341" y="1978"/>
              <a:ext cx="173" cy="438"/>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3" name="Line 59"/>
            <p:cNvSpPr>
              <a:spLocks noChangeAspect="1" noChangeShapeType="1"/>
            </p:cNvSpPr>
            <p:nvPr/>
          </p:nvSpPr>
          <p:spPr bwMode="auto">
            <a:xfrm flipV="1">
              <a:off x="5450" y="1965"/>
              <a:ext cx="266" cy="432"/>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4" name="Line 60"/>
            <p:cNvSpPr>
              <a:spLocks noChangeAspect="1" noChangeShapeType="1"/>
            </p:cNvSpPr>
            <p:nvPr/>
          </p:nvSpPr>
          <p:spPr bwMode="auto">
            <a:xfrm flipV="1">
              <a:off x="3381" y="1652"/>
              <a:ext cx="160" cy="140"/>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5" name="Line 61"/>
            <p:cNvSpPr>
              <a:spLocks noChangeAspect="1" noChangeShapeType="1"/>
            </p:cNvSpPr>
            <p:nvPr/>
          </p:nvSpPr>
          <p:spPr bwMode="auto">
            <a:xfrm>
              <a:off x="5456" y="1660"/>
              <a:ext cx="206" cy="120"/>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6" name="Line 62"/>
            <p:cNvSpPr>
              <a:spLocks noChangeAspect="1" noChangeShapeType="1"/>
            </p:cNvSpPr>
            <p:nvPr/>
          </p:nvSpPr>
          <p:spPr bwMode="auto">
            <a:xfrm flipV="1">
              <a:off x="5470" y="1899"/>
              <a:ext cx="173" cy="126"/>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7" name="Line 63"/>
            <p:cNvSpPr>
              <a:spLocks noChangeAspect="1" noChangeShapeType="1"/>
            </p:cNvSpPr>
            <p:nvPr/>
          </p:nvSpPr>
          <p:spPr bwMode="auto">
            <a:xfrm>
              <a:off x="5437" y="1249"/>
              <a:ext cx="279" cy="484"/>
            </a:xfrm>
            <a:prstGeom prst="line">
              <a:avLst/>
            </a:prstGeom>
            <a:noFill/>
            <a:ln w="12700">
              <a:solidFill>
                <a:schemeClr val="tx1"/>
              </a:solidFill>
              <a:round/>
              <a:headEnd/>
              <a:tailEnd type="arrow" w="med" len="med"/>
            </a:ln>
            <a:effectLst/>
          </p:spPr>
          <p:txBody>
            <a:bodyPr>
              <a:prstTxWarp prst="textNoShape">
                <a:avLst/>
              </a:prstTxWarp>
            </a:bodyPr>
            <a:lstStyle/>
            <a:p>
              <a:endParaRPr lang="en-US"/>
            </a:p>
          </p:txBody>
        </p:sp>
        <p:sp>
          <p:nvSpPr>
            <p:cNvPr id="318528" name="Line 64"/>
            <p:cNvSpPr>
              <a:spLocks noChangeAspect="1" noChangeShapeType="1"/>
            </p:cNvSpPr>
            <p:nvPr/>
          </p:nvSpPr>
          <p:spPr bwMode="auto">
            <a:xfrm>
              <a:off x="3633" y="1288"/>
              <a:ext cx="0" cy="232"/>
            </a:xfrm>
            <a:prstGeom prst="line">
              <a:avLst/>
            </a:prstGeom>
            <a:noFill/>
            <a:ln w="28575" cap="rnd">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318529" name="Line 65"/>
            <p:cNvSpPr>
              <a:spLocks noChangeAspect="1" noChangeShapeType="1"/>
            </p:cNvSpPr>
            <p:nvPr/>
          </p:nvSpPr>
          <p:spPr bwMode="auto">
            <a:xfrm>
              <a:off x="4419" y="1294"/>
              <a:ext cx="199" cy="233"/>
            </a:xfrm>
            <a:prstGeom prst="line">
              <a:avLst/>
            </a:prstGeom>
            <a:noFill/>
            <a:ln w="28575" cap="rnd">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318530" name="Line 66"/>
            <p:cNvSpPr>
              <a:spLocks noChangeAspect="1" noChangeShapeType="1"/>
            </p:cNvSpPr>
            <p:nvPr/>
          </p:nvSpPr>
          <p:spPr bwMode="auto">
            <a:xfrm>
              <a:off x="4684" y="1759"/>
              <a:ext cx="34" cy="597"/>
            </a:xfrm>
            <a:prstGeom prst="line">
              <a:avLst/>
            </a:prstGeom>
            <a:noFill/>
            <a:ln w="28575" cap="rnd">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318531" name="Line 67"/>
            <p:cNvSpPr>
              <a:spLocks noChangeAspect="1" noChangeShapeType="1"/>
            </p:cNvSpPr>
            <p:nvPr/>
          </p:nvSpPr>
          <p:spPr bwMode="auto">
            <a:xfrm>
              <a:off x="4021" y="2157"/>
              <a:ext cx="199" cy="232"/>
            </a:xfrm>
            <a:prstGeom prst="line">
              <a:avLst/>
            </a:prstGeom>
            <a:noFill/>
            <a:ln w="28575" cap="rnd">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318535" name="Oval 71" descr="Large checker board"/>
            <p:cNvSpPr>
              <a:spLocks noChangeAspect="1" noChangeArrowheads="1"/>
            </p:cNvSpPr>
            <p:nvPr/>
          </p:nvSpPr>
          <p:spPr bwMode="auto">
            <a:xfrm>
              <a:off x="5358" y="2754"/>
              <a:ext cx="245" cy="245"/>
            </a:xfrm>
            <a:prstGeom prst="ellipse">
              <a:avLst/>
            </a:prstGeom>
            <a:pattFill prst="lgCheck">
              <a:fgClr>
                <a:schemeClr val="accent1"/>
              </a:fgClr>
              <a:bgClr>
                <a:srgbClr val="FFFFFF"/>
              </a:bgClr>
            </a:pattFill>
            <a:ln w="12700">
              <a:solidFill>
                <a:schemeClr val="tx1"/>
              </a:solidFill>
              <a:round/>
              <a:headEnd/>
              <a:tailEnd/>
            </a:ln>
            <a:effectLst/>
          </p:spPr>
          <p:txBody>
            <a:bodyPr wrap="none" anchor="ctr">
              <a:prstTxWarp prst="textNoShape">
                <a:avLst/>
              </a:prstTxWarp>
            </a:bodyPr>
            <a:lstStyle/>
            <a:p>
              <a:endParaRPr lang="en-US"/>
            </a:p>
          </p:txBody>
        </p:sp>
        <p:sp>
          <p:nvSpPr>
            <p:cNvPr id="318536" name="Oval 72" descr="Large checker board"/>
            <p:cNvSpPr>
              <a:spLocks noChangeAspect="1" noChangeArrowheads="1"/>
            </p:cNvSpPr>
            <p:nvPr/>
          </p:nvSpPr>
          <p:spPr bwMode="auto">
            <a:xfrm>
              <a:off x="5358" y="3119"/>
              <a:ext cx="245" cy="245"/>
            </a:xfrm>
            <a:prstGeom prst="ellipse">
              <a:avLst/>
            </a:prstGeom>
            <a:pattFill prst="lgCheck">
              <a:fgClr>
                <a:schemeClr val="accent1"/>
              </a:fgClr>
              <a:bgClr>
                <a:srgbClr val="FFFFFF"/>
              </a:bgClr>
            </a:pattFill>
            <a:ln w="12700">
              <a:solidFill>
                <a:schemeClr val="tx1"/>
              </a:solidFill>
              <a:round/>
              <a:headEnd/>
              <a:tailEnd/>
            </a:ln>
            <a:effectLst/>
          </p:spPr>
          <p:txBody>
            <a:bodyPr wrap="none" anchor="ctr">
              <a:prstTxWarp prst="textNoShape">
                <a:avLst/>
              </a:prstTxWarp>
            </a:bodyPr>
            <a:lstStyle/>
            <a:p>
              <a:endParaRPr lang="en-US"/>
            </a:p>
          </p:txBody>
        </p:sp>
        <p:sp>
          <p:nvSpPr>
            <p:cNvPr id="318537" name="Line 73"/>
            <p:cNvSpPr>
              <a:spLocks noChangeAspect="1" noChangeShapeType="1"/>
            </p:cNvSpPr>
            <p:nvPr/>
          </p:nvSpPr>
          <p:spPr bwMode="auto">
            <a:xfrm>
              <a:off x="5490" y="3019"/>
              <a:ext cx="0" cy="100"/>
            </a:xfrm>
            <a:prstGeom prst="line">
              <a:avLst/>
            </a:prstGeom>
            <a:noFill/>
            <a:ln w="28575" cap="rnd">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318538" name="Text Box 74"/>
            <p:cNvSpPr txBox="1">
              <a:spLocks noChangeAspect="1" noChangeArrowheads="1"/>
            </p:cNvSpPr>
            <p:nvPr/>
          </p:nvSpPr>
          <p:spPr bwMode="auto">
            <a:xfrm>
              <a:off x="5590" y="2952"/>
              <a:ext cx="517" cy="291"/>
            </a:xfrm>
            <a:prstGeom prst="rect">
              <a:avLst/>
            </a:prstGeom>
            <a:noFill/>
            <a:ln w="12700">
              <a:noFill/>
              <a:miter lim="800000"/>
              <a:headEnd/>
              <a:tailEnd/>
            </a:ln>
            <a:effectLst/>
          </p:spPr>
          <p:txBody>
            <a:bodyPr wrap="none">
              <a:prstTxWarp prst="textNoShape">
                <a:avLst/>
              </a:prstTxWarp>
              <a:spAutoFit/>
            </a:bodyPr>
            <a:lstStyle/>
            <a:p>
              <a:r>
                <a:rPr lang="en-US" sz="1200">
                  <a:latin typeface="Times New Roman" charset="0"/>
                </a:rPr>
                <a:t>Single</a:t>
              </a:r>
            </a:p>
            <a:p>
              <a:r>
                <a:rPr lang="en-US" sz="1200">
                  <a:latin typeface="Times New Roman" charset="0"/>
                </a:rPr>
                <a:t>Instances</a:t>
              </a:r>
            </a:p>
          </p:txBody>
        </p:sp>
        <p:sp>
          <p:nvSpPr>
            <p:cNvPr id="318540" name="Oval 76"/>
            <p:cNvSpPr>
              <a:spLocks noChangeAspect="1" noChangeArrowheads="1"/>
            </p:cNvSpPr>
            <p:nvPr/>
          </p:nvSpPr>
          <p:spPr bwMode="auto">
            <a:xfrm>
              <a:off x="5616" y="1728"/>
              <a:ext cx="245" cy="24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457200" y="1481138"/>
            <a:ext cx="5105400" cy="4525962"/>
          </a:xfrm>
        </p:spPr>
        <p:txBody>
          <a:bodyPr/>
          <a:lstStyle/>
          <a:p>
            <a:r>
              <a:rPr lang="en-GB" sz="2400" dirty="0" smtClean="0"/>
              <a:t>Definition of objects on a higher level</a:t>
            </a:r>
          </a:p>
          <a:p>
            <a:pPr lvl="1"/>
            <a:r>
              <a:rPr lang="en-GB" sz="2000" dirty="0" smtClean="0"/>
              <a:t>Easy language for defining objects</a:t>
            </a:r>
          </a:p>
          <a:p>
            <a:pPr lvl="1"/>
            <a:r>
              <a:rPr lang="en-GB" sz="2000" dirty="0" smtClean="0"/>
              <a:t>Ability to derive several implementations </a:t>
            </a:r>
            <a:br>
              <a:rPr lang="en-GB" sz="2000" dirty="0" smtClean="0"/>
            </a:br>
            <a:r>
              <a:rPr lang="en-GB" sz="2000" dirty="0" smtClean="0"/>
              <a:t>from this source</a:t>
            </a:r>
          </a:p>
          <a:p>
            <a:pPr lvl="1"/>
            <a:r>
              <a:rPr lang="en-GB" sz="2000" b="1" dirty="0" smtClean="0">
                <a:solidFill>
                  <a:srgbClr val="FF0000"/>
                </a:solidFill>
              </a:rPr>
              <a:t>Uniform layout of objects</a:t>
            </a:r>
          </a:p>
          <a:p>
            <a:pPr lvl="1"/>
            <a:r>
              <a:rPr lang="en-GB" sz="2000" dirty="0" smtClean="0"/>
              <a:t>Easily extensible</a:t>
            </a:r>
            <a:endParaRPr lang="en-GB" sz="2400" dirty="0" smtClean="0"/>
          </a:p>
          <a:p>
            <a:pPr marL="365125" lvl="1" indent="-255588">
              <a:spcBef>
                <a:spcPts val="400"/>
              </a:spcBef>
              <a:buSzPct val="68000"/>
              <a:buFont typeface="Wingdings 3" charset="2"/>
              <a:buChar char=""/>
            </a:pPr>
            <a:r>
              <a:rPr lang="en-GB" sz="2400" dirty="0" smtClean="0"/>
              <a:t>Produce C++ headers and Reflex dictionaries automatically</a:t>
            </a:r>
          </a:p>
          <a:p>
            <a:pPr marL="603250" lvl="2" indent="-255588">
              <a:spcBef>
                <a:spcPts val="400"/>
              </a:spcBef>
              <a:buSzPct val="68000"/>
              <a:buFont typeface="Wingdings 3" charset="2"/>
              <a:buChar char=""/>
            </a:pPr>
            <a:r>
              <a:rPr lang="en-GB" sz="1800" b="1" dirty="0" smtClean="0">
                <a:solidFill>
                  <a:srgbClr val="FF0000"/>
                </a:solidFill>
              </a:rPr>
              <a:t>Global optimization possible (e.g. memory pools)</a:t>
            </a:r>
          </a:p>
          <a:p>
            <a:endParaRPr lang="en-GB" sz="2400" dirty="0" smtClean="0"/>
          </a:p>
          <a:p>
            <a:endParaRPr lang="en-GB" sz="2400" dirty="0" smtClean="0"/>
          </a:p>
          <a:p>
            <a:endParaRPr lang="en-US" sz="2400" dirty="0"/>
          </a:p>
        </p:txBody>
      </p:sp>
      <p:sp>
        <p:nvSpPr>
          <p:cNvPr id="321538" name="Rectangle 2"/>
          <p:cNvSpPr>
            <a:spLocks noGrp="1" noChangeArrowheads="1"/>
          </p:cNvSpPr>
          <p:nvPr>
            <p:ph type="title"/>
          </p:nvPr>
        </p:nvSpPr>
        <p:spPr/>
        <p:txBody>
          <a:bodyPr/>
          <a:lstStyle/>
          <a:p>
            <a:r>
              <a:rPr lang="en-US" smtClean="0"/>
              <a:t>Data Object Description </a:t>
            </a:r>
            <a:endParaRPr lang="en-US" dirty="0"/>
          </a:p>
        </p:txBody>
      </p:sp>
      <p:sp>
        <p:nvSpPr>
          <p:cNvPr id="36" name="Date Placeholder 3"/>
          <p:cNvSpPr>
            <a:spLocks noGrp="1"/>
          </p:cNvSpPr>
          <p:nvPr>
            <p:ph type="dt" sz="half" idx="10"/>
          </p:nvPr>
        </p:nvSpPr>
        <p:spPr/>
        <p:txBody>
          <a:bodyPr/>
          <a:lstStyle/>
          <a:p>
            <a:fld id="{BDC13320-3D91-194E-B23F-9C6F2462CEC2}" type="datetime1">
              <a:rPr lang="en-US" smtClean="0"/>
              <a:t>10/12/09</a:t>
            </a:fld>
            <a:endParaRPr lang="en-US"/>
          </a:p>
        </p:txBody>
      </p:sp>
      <p:sp>
        <p:nvSpPr>
          <p:cNvPr id="37" name="Footer Placeholder 4"/>
          <p:cNvSpPr>
            <a:spLocks noGrp="1"/>
          </p:cNvSpPr>
          <p:nvPr>
            <p:ph type="ftr" sz="quarter" idx="11"/>
          </p:nvPr>
        </p:nvSpPr>
        <p:spPr/>
        <p:txBody>
          <a:bodyPr/>
          <a:lstStyle/>
          <a:p>
            <a:r>
              <a:rPr lang="en-US" smtClean="0"/>
              <a:t>P. Mato/CERN</a:t>
            </a:r>
            <a:endParaRPr lang="en-US"/>
          </a:p>
        </p:txBody>
      </p:sp>
      <p:sp>
        <p:nvSpPr>
          <p:cNvPr id="38" name="Slide Number Placeholder 5"/>
          <p:cNvSpPr>
            <a:spLocks noGrp="1"/>
          </p:cNvSpPr>
          <p:nvPr>
            <p:ph type="sldNum" sz="quarter" idx="12"/>
          </p:nvPr>
        </p:nvSpPr>
        <p:spPr/>
        <p:txBody>
          <a:bodyPr/>
          <a:lstStyle/>
          <a:p>
            <a:fld id="{E6C1217F-280A-5447-A780-F8D6C4158EB5}" type="slidenum">
              <a:rPr lang="en-US" smtClean="0"/>
              <a:pPr/>
              <a:t>64</a:t>
            </a:fld>
            <a:endParaRPr lang="en-US"/>
          </a:p>
        </p:txBody>
      </p:sp>
      <p:sp>
        <p:nvSpPr>
          <p:cNvPr id="321545" name="AutoShape 9"/>
          <p:cNvSpPr>
            <a:spLocks noChangeArrowheads="1"/>
          </p:cNvSpPr>
          <p:nvPr/>
        </p:nvSpPr>
        <p:spPr bwMode="auto">
          <a:xfrm>
            <a:off x="4714188" y="2743200"/>
            <a:ext cx="772212" cy="1143000"/>
          </a:xfrm>
          <a:prstGeom prst="foldedCorner">
            <a:avLst>
              <a:gd name="adj" fmla="val 24218"/>
            </a:avLst>
          </a:prstGeom>
          <a:solidFill>
            <a:schemeClr val="bg1"/>
          </a:solidFill>
          <a:ln w="12700">
            <a:solidFill>
              <a:schemeClr val="tx1"/>
            </a:solidFill>
            <a:round/>
            <a:headEnd type="none" w="sm" len="sm"/>
            <a:tailEnd/>
          </a:ln>
          <a:effectLst>
            <a:outerShdw blurRad="63500" dist="107763" dir="18900000" algn="ctr" rotWithShape="0">
              <a:schemeClr val="bg2">
                <a:alpha val="74998"/>
              </a:schemeClr>
            </a:outerShdw>
          </a:effectLst>
        </p:spPr>
        <p:txBody>
          <a:bodyPr wrap="none" anchor="ctr">
            <a:prstTxWarp prst="textNoShape">
              <a:avLst/>
            </a:prstTxWarp>
          </a:bodyPr>
          <a:lstStyle/>
          <a:p>
            <a:pPr algn="ctr"/>
            <a:r>
              <a:rPr lang="en-US" sz="1400" dirty="0" smtClean="0"/>
              <a:t>GOD</a:t>
            </a:r>
            <a:br>
              <a:rPr lang="en-US" sz="1400" dirty="0" smtClean="0"/>
            </a:br>
            <a:r>
              <a:rPr lang="en-US" sz="1400" dirty="0" smtClean="0"/>
              <a:t>files</a:t>
            </a:r>
            <a:br>
              <a:rPr lang="en-US" sz="1400" dirty="0" smtClean="0"/>
            </a:br>
            <a:r>
              <a:rPr lang="en-US" sz="1400" dirty="0" smtClean="0"/>
              <a:t>(xml)</a:t>
            </a:r>
            <a:endParaRPr lang="en-US" sz="1400" dirty="0"/>
          </a:p>
        </p:txBody>
      </p:sp>
      <p:sp>
        <p:nvSpPr>
          <p:cNvPr id="321547" name="Rectangle 11"/>
          <p:cNvSpPr>
            <a:spLocks noChangeArrowheads="1"/>
          </p:cNvSpPr>
          <p:nvPr/>
        </p:nvSpPr>
        <p:spPr bwMode="auto">
          <a:xfrm>
            <a:off x="5867400" y="2895600"/>
            <a:ext cx="685800" cy="838200"/>
          </a:xfrm>
          <a:prstGeom prst="rect">
            <a:avLst/>
          </a:prstGeom>
          <a:noFill/>
          <a:ln w="12700">
            <a:solidFill>
              <a:schemeClr val="tx1"/>
            </a:solidFill>
            <a:miter lim="800000"/>
            <a:headEnd type="none" w="sm" len="sm"/>
            <a:tailEnd/>
          </a:ln>
          <a:effectLst/>
        </p:spPr>
        <p:txBody>
          <a:bodyPr wrap="none" anchor="ctr">
            <a:prstTxWarp prst="textNoShape">
              <a:avLst/>
            </a:prstTxWarp>
          </a:bodyPr>
          <a:lstStyle/>
          <a:p>
            <a:pPr algn="ctr"/>
            <a:r>
              <a:rPr lang="en-US" sz="1400" dirty="0"/>
              <a:t>Parser</a:t>
            </a:r>
          </a:p>
        </p:txBody>
      </p:sp>
      <p:sp>
        <p:nvSpPr>
          <p:cNvPr id="321553" name="Line 17"/>
          <p:cNvSpPr>
            <a:spLocks noChangeShapeType="1"/>
          </p:cNvSpPr>
          <p:nvPr/>
        </p:nvSpPr>
        <p:spPr bwMode="auto">
          <a:xfrm>
            <a:off x="6332491" y="3733800"/>
            <a:ext cx="211083" cy="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321565" name="Rectangle 29"/>
          <p:cNvSpPr>
            <a:spLocks noChangeArrowheads="1"/>
          </p:cNvSpPr>
          <p:nvPr/>
        </p:nvSpPr>
        <p:spPr bwMode="auto">
          <a:xfrm>
            <a:off x="7010400" y="2362200"/>
            <a:ext cx="562888" cy="762000"/>
          </a:xfrm>
          <a:prstGeom prst="rect">
            <a:avLst/>
          </a:prstGeom>
          <a:noFill/>
          <a:ln w="12700">
            <a:solidFill>
              <a:schemeClr val="tx1"/>
            </a:solidFill>
            <a:miter lim="800000"/>
            <a:headEnd type="none" w="sm" len="sm"/>
            <a:tailEnd/>
          </a:ln>
          <a:effectLst/>
        </p:spPr>
        <p:txBody>
          <a:bodyPr wrap="none" anchor="ctr">
            <a:prstTxWarp prst="textNoShape">
              <a:avLst/>
            </a:prstTxWarp>
          </a:bodyPr>
          <a:lstStyle/>
          <a:p>
            <a:pPr algn="ctr"/>
            <a:r>
              <a:rPr lang="en-US" sz="1400"/>
              <a:t>Back</a:t>
            </a:r>
          </a:p>
          <a:p>
            <a:pPr algn="ctr"/>
            <a:r>
              <a:rPr lang="en-US" sz="1400"/>
              <a:t>End</a:t>
            </a:r>
          </a:p>
        </p:txBody>
      </p:sp>
      <p:sp>
        <p:nvSpPr>
          <p:cNvPr id="321566" name="AutoShape 30"/>
          <p:cNvSpPr>
            <a:spLocks noChangeArrowheads="1"/>
          </p:cNvSpPr>
          <p:nvPr/>
        </p:nvSpPr>
        <p:spPr bwMode="auto">
          <a:xfrm>
            <a:off x="7848600" y="2362200"/>
            <a:ext cx="683161" cy="762000"/>
          </a:xfrm>
          <a:prstGeom prst="foldedCorner">
            <a:avLst>
              <a:gd name="adj" fmla="val 24218"/>
            </a:avLst>
          </a:prstGeom>
          <a:solidFill>
            <a:schemeClr val="bg1"/>
          </a:solidFill>
          <a:ln w="12700">
            <a:solidFill>
              <a:schemeClr val="tx1"/>
            </a:solidFill>
            <a:round/>
            <a:headEnd type="none" w="sm" len="sm"/>
            <a:tailEnd/>
          </a:ln>
          <a:effectLst>
            <a:outerShdw blurRad="63500" dist="107763" dir="18900000" algn="ctr" rotWithShape="0">
              <a:schemeClr val="bg2">
                <a:alpha val="74998"/>
              </a:schemeClr>
            </a:outerShdw>
          </a:effectLst>
        </p:spPr>
        <p:txBody>
          <a:bodyPr wrap="none" anchor="ctr">
            <a:prstTxWarp prst="textNoShape">
              <a:avLst/>
            </a:prstTxWarp>
          </a:bodyPr>
          <a:lstStyle/>
          <a:p>
            <a:pPr algn="ctr"/>
            <a:r>
              <a:rPr lang="en-US" sz="1400" dirty="0"/>
              <a:t>C+</a:t>
            </a:r>
            <a:r>
              <a:rPr lang="en-US" sz="1400" dirty="0" smtClean="0"/>
              <a:t>+</a:t>
            </a:r>
            <a:br>
              <a:rPr lang="en-US" sz="1400" dirty="0" smtClean="0"/>
            </a:br>
            <a:r>
              <a:rPr lang="en-US" sz="1400" dirty="0" smtClean="0"/>
              <a:t>.</a:t>
            </a:r>
            <a:r>
              <a:rPr lang="en-US" sz="1400" dirty="0" err="1" smtClean="0"/>
              <a:t>h</a:t>
            </a:r>
            <a:endParaRPr lang="en-US" sz="1400" dirty="0"/>
          </a:p>
        </p:txBody>
      </p:sp>
      <p:sp>
        <p:nvSpPr>
          <p:cNvPr id="321568" name="Rectangle 32"/>
          <p:cNvSpPr>
            <a:spLocks noChangeArrowheads="1"/>
          </p:cNvSpPr>
          <p:nvPr/>
        </p:nvSpPr>
        <p:spPr bwMode="auto">
          <a:xfrm>
            <a:off x="7010400" y="3429000"/>
            <a:ext cx="562888" cy="762000"/>
          </a:xfrm>
          <a:prstGeom prst="rect">
            <a:avLst/>
          </a:prstGeom>
          <a:noFill/>
          <a:ln w="12700">
            <a:solidFill>
              <a:schemeClr val="tx1"/>
            </a:solidFill>
            <a:miter lim="800000"/>
            <a:headEnd type="none" w="sm" len="sm"/>
            <a:tailEnd/>
          </a:ln>
          <a:effectLst/>
        </p:spPr>
        <p:txBody>
          <a:bodyPr wrap="none" anchor="ctr">
            <a:prstTxWarp prst="textNoShape">
              <a:avLst/>
            </a:prstTxWarp>
          </a:bodyPr>
          <a:lstStyle/>
          <a:p>
            <a:pPr algn="ctr"/>
            <a:r>
              <a:rPr lang="en-US" sz="1400"/>
              <a:t>Back</a:t>
            </a:r>
          </a:p>
          <a:p>
            <a:pPr algn="ctr"/>
            <a:r>
              <a:rPr lang="en-US" sz="1400"/>
              <a:t>End</a:t>
            </a:r>
          </a:p>
        </p:txBody>
      </p:sp>
      <p:cxnSp>
        <p:nvCxnSpPr>
          <p:cNvPr id="45" name="Straight Arrow Connector 44"/>
          <p:cNvCxnSpPr>
            <a:stCxn id="321545" idx="3"/>
            <a:endCxn id="321547" idx="1"/>
          </p:cNvCxnSpPr>
          <p:nvPr/>
        </p:nvCxnSpPr>
        <p:spPr>
          <a:xfrm>
            <a:off x="5486400" y="3314700"/>
            <a:ext cx="381000" cy="1588"/>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AutoShape 9"/>
          <p:cNvSpPr>
            <a:spLocks noChangeArrowheads="1"/>
          </p:cNvSpPr>
          <p:nvPr/>
        </p:nvSpPr>
        <p:spPr bwMode="auto">
          <a:xfrm>
            <a:off x="5867400" y="4191000"/>
            <a:ext cx="685800" cy="762000"/>
          </a:xfrm>
          <a:prstGeom prst="foldedCorner">
            <a:avLst>
              <a:gd name="adj" fmla="val 24218"/>
            </a:avLst>
          </a:prstGeom>
          <a:solidFill>
            <a:schemeClr val="bg1"/>
          </a:solidFill>
          <a:ln w="12700">
            <a:solidFill>
              <a:schemeClr val="tx1"/>
            </a:solidFill>
            <a:round/>
            <a:headEnd type="none" w="sm" len="sm"/>
            <a:tailEnd/>
          </a:ln>
          <a:effectLst>
            <a:outerShdw blurRad="63500" dist="107763" dir="18900000" algn="ctr" rotWithShape="0">
              <a:schemeClr val="bg2">
                <a:alpha val="74998"/>
              </a:schemeClr>
            </a:outerShdw>
          </a:effectLst>
        </p:spPr>
        <p:txBody>
          <a:bodyPr wrap="none" anchor="ctr">
            <a:prstTxWarp prst="textNoShape">
              <a:avLst/>
            </a:prstTxWarp>
          </a:bodyPr>
          <a:lstStyle/>
          <a:p>
            <a:pPr algn="ctr"/>
            <a:r>
              <a:rPr lang="en-US" sz="1400" dirty="0" smtClean="0"/>
              <a:t>Exp.</a:t>
            </a:r>
            <a:br>
              <a:rPr lang="en-US" sz="1400" dirty="0" smtClean="0"/>
            </a:br>
            <a:r>
              <a:rPr lang="en-US" sz="1400" dirty="0" smtClean="0"/>
              <a:t>Policies</a:t>
            </a:r>
            <a:endParaRPr lang="en-US" sz="1400" dirty="0"/>
          </a:p>
        </p:txBody>
      </p:sp>
      <p:cxnSp>
        <p:nvCxnSpPr>
          <p:cNvPr id="50" name="Straight Arrow Connector 49"/>
          <p:cNvCxnSpPr>
            <a:stCxn id="49" idx="0"/>
            <a:endCxn id="321547" idx="2"/>
          </p:cNvCxnSpPr>
          <p:nvPr/>
        </p:nvCxnSpPr>
        <p:spPr>
          <a:xfrm rot="5400000" flipH="1" flipV="1">
            <a:off x="5981700" y="3962400"/>
            <a:ext cx="457200" cy="1588"/>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321547" idx="3"/>
            <a:endCxn id="321565" idx="1"/>
          </p:cNvCxnSpPr>
          <p:nvPr/>
        </p:nvCxnSpPr>
        <p:spPr>
          <a:xfrm flipV="1">
            <a:off x="6553200" y="2743200"/>
            <a:ext cx="457200" cy="571500"/>
          </a:xfrm>
          <a:prstGeom prst="bentConnector3">
            <a:avLst>
              <a:gd name="adj1" fmla="val 50000"/>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3"/>
          <p:cNvCxnSpPr>
            <a:stCxn id="321547" idx="3"/>
            <a:endCxn id="321568" idx="1"/>
          </p:cNvCxnSpPr>
          <p:nvPr/>
        </p:nvCxnSpPr>
        <p:spPr>
          <a:xfrm>
            <a:off x="6553200" y="3314700"/>
            <a:ext cx="457200" cy="495300"/>
          </a:xfrm>
          <a:prstGeom prst="bentConnector3">
            <a:avLst>
              <a:gd name="adj1" fmla="val 50000"/>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2" name="AutoShape 30"/>
          <p:cNvSpPr>
            <a:spLocks noChangeArrowheads="1"/>
          </p:cNvSpPr>
          <p:nvPr/>
        </p:nvSpPr>
        <p:spPr bwMode="auto">
          <a:xfrm>
            <a:off x="7848600" y="3429000"/>
            <a:ext cx="683161" cy="762000"/>
          </a:xfrm>
          <a:prstGeom prst="foldedCorner">
            <a:avLst>
              <a:gd name="adj" fmla="val 24218"/>
            </a:avLst>
          </a:prstGeom>
          <a:solidFill>
            <a:schemeClr val="bg1"/>
          </a:solidFill>
          <a:ln w="12700">
            <a:solidFill>
              <a:schemeClr val="tx1"/>
            </a:solidFill>
            <a:round/>
            <a:headEnd type="none" w="sm" len="sm"/>
            <a:tailEnd/>
          </a:ln>
          <a:effectLst>
            <a:outerShdw blurRad="63500" dist="107763" dir="18900000" algn="ctr" rotWithShape="0">
              <a:schemeClr val="bg2">
                <a:alpha val="74998"/>
              </a:schemeClr>
            </a:outerShdw>
          </a:effectLst>
        </p:spPr>
        <p:txBody>
          <a:bodyPr wrap="none" anchor="ctr">
            <a:prstTxWarp prst="textNoShape">
              <a:avLst/>
            </a:prstTxWarp>
          </a:bodyPr>
          <a:lstStyle/>
          <a:p>
            <a:pPr algn="ctr"/>
            <a:r>
              <a:rPr lang="en-US" sz="1400" dirty="0" smtClean="0"/>
              <a:t>Reflex</a:t>
            </a:r>
            <a:br>
              <a:rPr lang="en-US" sz="1400" dirty="0" smtClean="0"/>
            </a:br>
            <a:r>
              <a:rPr lang="en-US" sz="1400" dirty="0" err="1" smtClean="0"/>
              <a:t>Dict</a:t>
            </a:r>
            <a:endParaRPr lang="en-US" sz="1400" dirty="0"/>
          </a:p>
        </p:txBody>
      </p:sp>
      <p:cxnSp>
        <p:nvCxnSpPr>
          <p:cNvPr id="73" name="Straight Arrow Connector 72"/>
          <p:cNvCxnSpPr>
            <a:stCxn id="321565" idx="3"/>
            <a:endCxn id="321566" idx="1"/>
          </p:cNvCxnSpPr>
          <p:nvPr/>
        </p:nvCxnSpPr>
        <p:spPr>
          <a:xfrm>
            <a:off x="7573288" y="2743200"/>
            <a:ext cx="275312" cy="1588"/>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321568" idx="3"/>
            <a:endCxn id="72" idx="1"/>
          </p:cNvCxnSpPr>
          <p:nvPr/>
        </p:nvCxnSpPr>
        <p:spPr>
          <a:xfrm>
            <a:off x="7573288" y="3810000"/>
            <a:ext cx="275312" cy="1588"/>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Rectangle 32"/>
          <p:cNvSpPr>
            <a:spLocks noChangeArrowheads="1"/>
          </p:cNvSpPr>
          <p:nvPr/>
        </p:nvSpPr>
        <p:spPr bwMode="auto">
          <a:xfrm>
            <a:off x="7010400" y="4495800"/>
            <a:ext cx="562888" cy="762000"/>
          </a:xfrm>
          <a:prstGeom prst="rect">
            <a:avLst/>
          </a:prstGeom>
          <a:noFill/>
          <a:ln w="12700">
            <a:solidFill>
              <a:schemeClr val="tx1"/>
            </a:solidFill>
            <a:miter lim="800000"/>
            <a:headEnd type="none" w="sm" len="sm"/>
            <a:tailEnd/>
          </a:ln>
          <a:effectLst/>
        </p:spPr>
        <p:txBody>
          <a:bodyPr wrap="none" anchor="ctr">
            <a:prstTxWarp prst="textNoShape">
              <a:avLst/>
            </a:prstTxWarp>
          </a:bodyPr>
          <a:lstStyle/>
          <a:p>
            <a:pPr algn="ctr"/>
            <a:r>
              <a:rPr lang="en-US" sz="1400"/>
              <a:t>Back</a:t>
            </a:r>
          </a:p>
          <a:p>
            <a:pPr algn="ctr"/>
            <a:r>
              <a:rPr lang="en-US" sz="1400"/>
              <a:t>End</a:t>
            </a:r>
          </a:p>
        </p:txBody>
      </p:sp>
      <p:sp>
        <p:nvSpPr>
          <p:cNvPr id="81" name="AutoShape 30"/>
          <p:cNvSpPr>
            <a:spLocks noChangeArrowheads="1"/>
          </p:cNvSpPr>
          <p:nvPr/>
        </p:nvSpPr>
        <p:spPr bwMode="auto">
          <a:xfrm>
            <a:off x="7848600" y="4495800"/>
            <a:ext cx="683161" cy="762000"/>
          </a:xfrm>
          <a:prstGeom prst="foldedCorner">
            <a:avLst>
              <a:gd name="adj" fmla="val 24218"/>
            </a:avLst>
          </a:prstGeom>
          <a:solidFill>
            <a:schemeClr val="bg1"/>
          </a:solidFill>
          <a:ln w="12700">
            <a:solidFill>
              <a:schemeClr val="tx1"/>
            </a:solidFill>
            <a:round/>
            <a:headEnd type="none" w="sm" len="sm"/>
            <a:tailEnd/>
          </a:ln>
          <a:effectLst>
            <a:outerShdw blurRad="63500" dist="107763" dir="18900000" algn="ctr" rotWithShape="0">
              <a:schemeClr val="bg2">
                <a:alpha val="74998"/>
              </a:schemeClr>
            </a:outerShdw>
          </a:effectLst>
        </p:spPr>
        <p:txBody>
          <a:bodyPr wrap="none" anchor="ctr">
            <a:prstTxWarp prst="textNoShape">
              <a:avLst/>
            </a:prstTxWarp>
          </a:bodyPr>
          <a:lstStyle/>
          <a:p>
            <a:pPr algn="ctr"/>
            <a:r>
              <a:rPr lang="en-US" sz="1400" dirty="0" smtClean="0"/>
              <a:t>…</a:t>
            </a:r>
            <a:endParaRPr lang="en-US" sz="1400" dirty="0"/>
          </a:p>
        </p:txBody>
      </p:sp>
      <p:cxnSp>
        <p:nvCxnSpPr>
          <p:cNvPr id="82" name="Straight Arrow Connector 81"/>
          <p:cNvCxnSpPr>
            <a:stCxn id="80" idx="3"/>
            <a:endCxn id="81" idx="1"/>
          </p:cNvCxnSpPr>
          <p:nvPr/>
        </p:nvCxnSpPr>
        <p:spPr>
          <a:xfrm>
            <a:off x="7573288" y="4876800"/>
            <a:ext cx="275312" cy="1588"/>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63"/>
          <p:cNvCxnSpPr>
            <a:stCxn id="321547" idx="3"/>
            <a:endCxn id="80" idx="1"/>
          </p:cNvCxnSpPr>
          <p:nvPr/>
        </p:nvCxnSpPr>
        <p:spPr>
          <a:xfrm>
            <a:off x="6553200" y="3314700"/>
            <a:ext cx="457200" cy="1562100"/>
          </a:xfrm>
          <a:prstGeom prst="bentConnector3">
            <a:avLst>
              <a:gd name="adj1" fmla="val 50000"/>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305800" cy="4525962"/>
          </a:xfrm>
        </p:spPr>
        <p:txBody>
          <a:bodyPr/>
          <a:lstStyle/>
          <a:p>
            <a:r>
              <a:rPr lang="en-US" dirty="0" smtClean="0"/>
              <a:t>The Auditor Service provides a set of </a:t>
            </a:r>
            <a:r>
              <a:rPr lang="en-US" i="1" dirty="0" smtClean="0"/>
              <a:t>auditors </a:t>
            </a:r>
            <a:r>
              <a:rPr lang="en-US" dirty="0" smtClean="0"/>
              <a:t>that can be used to provide monitoring of various characteristics of the execution of Algorithms</a:t>
            </a:r>
          </a:p>
          <a:p>
            <a:pPr lvl="1"/>
            <a:r>
              <a:rPr lang="en-US" i="1" dirty="0" err="1" smtClean="0"/>
              <a:t>ChronoAuditor</a:t>
            </a:r>
            <a:r>
              <a:rPr lang="en-US" dirty="0" smtClean="0"/>
              <a:t>, </a:t>
            </a:r>
            <a:r>
              <a:rPr lang="en-US" i="1" dirty="0" err="1" smtClean="0"/>
              <a:t>MemoryAuditor</a:t>
            </a:r>
            <a:r>
              <a:rPr lang="en-US" dirty="0" smtClean="0"/>
              <a:t>, etc.</a:t>
            </a:r>
          </a:p>
          <a:p>
            <a:r>
              <a:rPr lang="en-US" dirty="0" smtClean="0"/>
              <a:t>Each auditor is called immediately before and after each call to each Algorithm instance</a:t>
            </a:r>
          </a:p>
          <a:p>
            <a:pPr lvl="1"/>
            <a:r>
              <a:rPr lang="en-US" dirty="0" smtClean="0"/>
              <a:t> Tracks some resource usage of the Algorithm</a:t>
            </a:r>
          </a:p>
          <a:p>
            <a:pPr>
              <a:buNone/>
            </a:pPr>
            <a:r>
              <a:rPr lang="en-US" dirty="0" err="1" smtClean="0">
                <a:sym typeface="Wingdings"/>
              </a:rPr>
              <a:t>Built</a:t>
            </a:r>
            <a:r>
              <a:rPr lang="en-US" dirty="0" smtClean="0">
                <a:sym typeface="Wingdings"/>
              </a:rPr>
              <a:t>-in performance monitoring is essential !!</a:t>
            </a:r>
            <a:endParaRPr lang="en-US" dirty="0"/>
          </a:p>
        </p:txBody>
      </p:sp>
      <p:sp>
        <p:nvSpPr>
          <p:cNvPr id="3" name="Title 2"/>
          <p:cNvSpPr>
            <a:spLocks noGrp="1"/>
          </p:cNvSpPr>
          <p:nvPr>
            <p:ph type="title"/>
          </p:nvPr>
        </p:nvSpPr>
        <p:spPr/>
        <p:txBody>
          <a:bodyPr/>
          <a:lstStyle/>
          <a:p>
            <a:r>
              <a:rPr lang="en-US" dirty="0" smtClean="0"/>
              <a:t>Auditors</a:t>
            </a:r>
            <a:endParaRPr lang="en-US" dirty="0"/>
          </a:p>
        </p:txBody>
      </p:sp>
      <p:sp>
        <p:nvSpPr>
          <p:cNvPr id="4" name="Date Placeholder 3"/>
          <p:cNvSpPr>
            <a:spLocks noGrp="1"/>
          </p:cNvSpPr>
          <p:nvPr>
            <p:ph type="dt" sz="half" idx="10"/>
          </p:nvPr>
        </p:nvSpPr>
        <p:spPr/>
        <p:txBody>
          <a:bodyPr/>
          <a:lstStyle/>
          <a:p>
            <a:pPr>
              <a:defRPr/>
            </a:pPr>
            <a:fld id="{D39665FE-8124-DC4C-89C6-FFF602F47EC8}"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Auditors</a:t>
            </a:r>
          </a:p>
        </p:txBody>
      </p:sp>
      <p:grpSp>
        <p:nvGrpSpPr>
          <p:cNvPr id="2" name="Group 13"/>
          <p:cNvGrpSpPr>
            <a:grpSpLocks/>
          </p:cNvGrpSpPr>
          <p:nvPr/>
        </p:nvGrpSpPr>
        <p:grpSpPr bwMode="auto">
          <a:xfrm>
            <a:off x="2602523" y="3429000"/>
            <a:ext cx="1406769" cy="609600"/>
            <a:chOff x="3648" y="1920"/>
            <a:chExt cx="912" cy="384"/>
          </a:xfrm>
        </p:grpSpPr>
        <p:sp>
          <p:nvSpPr>
            <p:cNvPr id="17422" name="Rectangle 14"/>
            <p:cNvSpPr>
              <a:spLocks noChangeArrowheads="1"/>
            </p:cNvSpPr>
            <p:nvPr/>
          </p:nvSpPr>
          <p:spPr bwMode="auto">
            <a:xfrm>
              <a:off x="3648" y="2112"/>
              <a:ext cx="912" cy="192"/>
            </a:xfrm>
            <a:prstGeom prst="rect">
              <a:avLst/>
            </a:prstGeom>
            <a:solidFill>
              <a:srgbClr val="C0C0C0"/>
            </a:solidFill>
            <a:ln w="12700">
              <a:solidFill>
                <a:schemeClr val="tx1"/>
              </a:solidFill>
              <a:miter lim="800000"/>
              <a:headEnd type="none" w="sm" len="sm"/>
              <a:tailEnd/>
            </a:ln>
            <a:effectLst/>
          </p:spPr>
          <p:txBody>
            <a:bodyPr wrap="none" anchor="ctr">
              <a:prstTxWarp prst="textNoShape">
                <a:avLst/>
              </a:prstTxWarp>
            </a:bodyPr>
            <a:lstStyle/>
            <a:p>
              <a:pPr algn="ctr"/>
              <a:endParaRPr lang="en-US" sz="2000">
                <a:latin typeface="Courier New" charset="0"/>
              </a:endParaRPr>
            </a:p>
          </p:txBody>
        </p:sp>
        <p:sp>
          <p:nvSpPr>
            <p:cNvPr id="17423" name="Rectangle 15"/>
            <p:cNvSpPr>
              <a:spLocks noChangeArrowheads="1"/>
            </p:cNvSpPr>
            <p:nvPr/>
          </p:nvSpPr>
          <p:spPr bwMode="auto">
            <a:xfrm>
              <a:off x="3648" y="1920"/>
              <a:ext cx="912" cy="192"/>
            </a:xfrm>
            <a:prstGeom prst="rect">
              <a:avLst/>
            </a:prstGeom>
            <a:solidFill>
              <a:srgbClr val="C0C0C0"/>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Algorithm</a:t>
              </a:r>
            </a:p>
          </p:txBody>
        </p:sp>
      </p:grpSp>
      <p:grpSp>
        <p:nvGrpSpPr>
          <p:cNvPr id="3" name="Group 17"/>
          <p:cNvGrpSpPr>
            <a:grpSpLocks/>
          </p:cNvGrpSpPr>
          <p:nvPr/>
        </p:nvGrpSpPr>
        <p:grpSpPr bwMode="auto">
          <a:xfrm>
            <a:off x="5205046" y="3429000"/>
            <a:ext cx="1406769" cy="609600"/>
            <a:chOff x="3648" y="1920"/>
            <a:chExt cx="912" cy="384"/>
          </a:xfrm>
        </p:grpSpPr>
        <p:sp>
          <p:nvSpPr>
            <p:cNvPr id="17426" name="Rectangle 18"/>
            <p:cNvSpPr>
              <a:spLocks noChangeArrowheads="1"/>
            </p:cNvSpPr>
            <p:nvPr/>
          </p:nvSpPr>
          <p:spPr bwMode="auto">
            <a:xfrm>
              <a:off x="3648" y="2112"/>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endParaRPr lang="en-US" sz="2000">
                <a:latin typeface="Courier New" charset="0"/>
              </a:endParaRPr>
            </a:p>
          </p:txBody>
        </p:sp>
        <p:sp>
          <p:nvSpPr>
            <p:cNvPr id="17427" name="Rectangle 19"/>
            <p:cNvSpPr>
              <a:spLocks noChangeArrowheads="1"/>
            </p:cNvSpPr>
            <p:nvPr/>
          </p:nvSpPr>
          <p:spPr bwMode="auto">
            <a:xfrm>
              <a:off x="3648" y="1920"/>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AuditorSvc</a:t>
              </a:r>
            </a:p>
          </p:txBody>
        </p:sp>
      </p:grpSp>
      <p:sp>
        <p:nvSpPr>
          <p:cNvPr id="17432" name="Line 24"/>
          <p:cNvSpPr>
            <a:spLocks noChangeShapeType="1"/>
          </p:cNvSpPr>
          <p:nvPr/>
        </p:nvSpPr>
        <p:spPr bwMode="auto">
          <a:xfrm flipV="1">
            <a:off x="4009292" y="3810000"/>
            <a:ext cx="844062" cy="0"/>
          </a:xfrm>
          <a:prstGeom prst="line">
            <a:avLst/>
          </a:prstGeom>
          <a:noFill/>
          <a:ln w="12700">
            <a:solidFill>
              <a:schemeClr val="tx1"/>
            </a:solidFill>
            <a:round/>
            <a:headEnd/>
            <a:tailEnd type="arrow" w="med" len="med"/>
          </a:ln>
          <a:effectLst/>
        </p:spPr>
        <p:txBody>
          <a:bodyPr wrap="none" anchor="ctr">
            <a:prstTxWarp prst="textNoShape">
              <a:avLst/>
            </a:prstTxWarp>
          </a:bodyPr>
          <a:lstStyle/>
          <a:p>
            <a:endParaRPr lang="en-US"/>
          </a:p>
        </p:txBody>
      </p:sp>
      <p:grpSp>
        <p:nvGrpSpPr>
          <p:cNvPr id="4" name="Group 36"/>
          <p:cNvGrpSpPr>
            <a:grpSpLocks/>
          </p:cNvGrpSpPr>
          <p:nvPr/>
        </p:nvGrpSpPr>
        <p:grpSpPr bwMode="auto">
          <a:xfrm flipH="1">
            <a:off x="4824046" y="3733800"/>
            <a:ext cx="381000" cy="152400"/>
            <a:chOff x="3888" y="3264"/>
            <a:chExt cx="240" cy="96"/>
          </a:xfrm>
        </p:grpSpPr>
        <p:sp>
          <p:nvSpPr>
            <p:cNvPr id="17445" name="Oval 37"/>
            <p:cNvSpPr>
              <a:spLocks noChangeArrowheads="1"/>
            </p:cNvSpPr>
            <p:nvPr/>
          </p:nvSpPr>
          <p:spPr bwMode="auto">
            <a:xfrm rot="5400000" flipH="1">
              <a:off x="4032" y="3264"/>
              <a:ext cx="96" cy="96"/>
            </a:xfrm>
            <a:prstGeom prst="ellipse">
              <a:avLst/>
            </a:prstGeom>
            <a:solidFill>
              <a:schemeClr val="bg1"/>
            </a:solid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7446" name="Line 38"/>
            <p:cNvSpPr>
              <a:spLocks noChangeShapeType="1"/>
            </p:cNvSpPr>
            <p:nvPr/>
          </p:nvSpPr>
          <p:spPr bwMode="auto">
            <a:xfrm rot="5400000" flipH="1">
              <a:off x="3960" y="3240"/>
              <a:ext cx="0" cy="144"/>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grpSp>
      <p:sp>
        <p:nvSpPr>
          <p:cNvPr id="17475" name="Line 67"/>
          <p:cNvSpPr>
            <a:spLocks noChangeShapeType="1"/>
          </p:cNvSpPr>
          <p:nvPr/>
        </p:nvSpPr>
        <p:spPr bwMode="auto">
          <a:xfrm>
            <a:off x="5908431" y="4038600"/>
            <a:ext cx="0" cy="3810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grpSp>
        <p:nvGrpSpPr>
          <p:cNvPr id="5" name="Group 72"/>
          <p:cNvGrpSpPr>
            <a:grpSpLocks/>
          </p:cNvGrpSpPr>
          <p:nvPr/>
        </p:nvGrpSpPr>
        <p:grpSpPr bwMode="auto">
          <a:xfrm>
            <a:off x="5205046" y="4419600"/>
            <a:ext cx="1447800" cy="609600"/>
            <a:chOff x="3648" y="1920"/>
            <a:chExt cx="912" cy="384"/>
          </a:xfrm>
        </p:grpSpPr>
        <p:sp>
          <p:nvSpPr>
            <p:cNvPr id="17481" name="Rectangle 73"/>
            <p:cNvSpPr>
              <a:spLocks noChangeArrowheads="1"/>
            </p:cNvSpPr>
            <p:nvPr/>
          </p:nvSpPr>
          <p:spPr bwMode="auto">
            <a:xfrm>
              <a:off x="3648" y="2112"/>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endParaRPr lang="en-US">
                <a:latin typeface="Courier New" charset="0"/>
              </a:endParaRPr>
            </a:p>
          </p:txBody>
        </p:sp>
        <p:sp>
          <p:nvSpPr>
            <p:cNvPr id="17482" name="Rectangle 74"/>
            <p:cNvSpPr>
              <a:spLocks noChangeArrowheads="1"/>
            </p:cNvSpPr>
            <p:nvPr/>
          </p:nvSpPr>
          <p:spPr bwMode="auto">
            <a:xfrm>
              <a:off x="3648" y="1920"/>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a:t>Auditor</a:t>
              </a:r>
            </a:p>
          </p:txBody>
        </p:sp>
      </p:grpSp>
      <p:grpSp>
        <p:nvGrpSpPr>
          <p:cNvPr id="6" name="Group 75"/>
          <p:cNvGrpSpPr>
            <a:grpSpLocks/>
          </p:cNvGrpSpPr>
          <p:nvPr/>
        </p:nvGrpSpPr>
        <p:grpSpPr bwMode="auto">
          <a:xfrm>
            <a:off x="5275385" y="4495800"/>
            <a:ext cx="1447800" cy="609600"/>
            <a:chOff x="3648" y="1920"/>
            <a:chExt cx="912" cy="384"/>
          </a:xfrm>
        </p:grpSpPr>
        <p:sp>
          <p:nvSpPr>
            <p:cNvPr id="17484" name="Rectangle 76"/>
            <p:cNvSpPr>
              <a:spLocks noChangeArrowheads="1"/>
            </p:cNvSpPr>
            <p:nvPr/>
          </p:nvSpPr>
          <p:spPr bwMode="auto">
            <a:xfrm>
              <a:off x="3648" y="2112"/>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endParaRPr lang="en-US">
                <a:latin typeface="Courier New" charset="0"/>
              </a:endParaRPr>
            </a:p>
          </p:txBody>
        </p:sp>
        <p:sp>
          <p:nvSpPr>
            <p:cNvPr id="17485" name="Rectangle 77"/>
            <p:cNvSpPr>
              <a:spLocks noChangeArrowheads="1"/>
            </p:cNvSpPr>
            <p:nvPr/>
          </p:nvSpPr>
          <p:spPr bwMode="auto">
            <a:xfrm>
              <a:off x="3648" y="1920"/>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a:t>Auditor</a:t>
              </a:r>
            </a:p>
          </p:txBody>
        </p:sp>
      </p:grpSp>
      <p:grpSp>
        <p:nvGrpSpPr>
          <p:cNvPr id="7" name="Group 78"/>
          <p:cNvGrpSpPr>
            <a:grpSpLocks/>
          </p:cNvGrpSpPr>
          <p:nvPr/>
        </p:nvGrpSpPr>
        <p:grpSpPr bwMode="auto">
          <a:xfrm>
            <a:off x="5345723" y="4572000"/>
            <a:ext cx="1447800" cy="609600"/>
            <a:chOff x="3648" y="1920"/>
            <a:chExt cx="912" cy="384"/>
          </a:xfrm>
        </p:grpSpPr>
        <p:sp>
          <p:nvSpPr>
            <p:cNvPr id="17487" name="Rectangle 79"/>
            <p:cNvSpPr>
              <a:spLocks noChangeArrowheads="1"/>
            </p:cNvSpPr>
            <p:nvPr/>
          </p:nvSpPr>
          <p:spPr bwMode="auto">
            <a:xfrm>
              <a:off x="3648" y="2112"/>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endParaRPr lang="en-US" sz="2000">
                <a:latin typeface="Courier New" charset="0"/>
              </a:endParaRPr>
            </a:p>
          </p:txBody>
        </p:sp>
        <p:sp>
          <p:nvSpPr>
            <p:cNvPr id="17488" name="Rectangle 80"/>
            <p:cNvSpPr>
              <a:spLocks noChangeArrowheads="1"/>
            </p:cNvSpPr>
            <p:nvPr/>
          </p:nvSpPr>
          <p:spPr bwMode="auto">
            <a:xfrm>
              <a:off x="3648" y="1920"/>
              <a:ext cx="912" cy="192"/>
            </a:xfrm>
            <a:prstGeom prst="rect">
              <a:avLst/>
            </a:prstGeom>
            <a:solidFill>
              <a:srgbClr val="DDDDDD"/>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Auditor_1</a:t>
              </a:r>
            </a:p>
          </p:txBody>
        </p:sp>
      </p:grpSp>
      <p:sp>
        <p:nvSpPr>
          <p:cNvPr id="17489" name="Line 81"/>
          <p:cNvSpPr>
            <a:spLocks noChangeShapeType="1"/>
          </p:cNvSpPr>
          <p:nvPr/>
        </p:nvSpPr>
        <p:spPr bwMode="auto">
          <a:xfrm>
            <a:off x="5908431" y="4038600"/>
            <a:ext cx="0" cy="3810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7490" name="Line 82"/>
          <p:cNvSpPr>
            <a:spLocks noChangeShapeType="1"/>
          </p:cNvSpPr>
          <p:nvPr/>
        </p:nvSpPr>
        <p:spPr bwMode="auto">
          <a:xfrm flipH="1">
            <a:off x="5978769" y="4038600"/>
            <a:ext cx="0" cy="4572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7491" name="Line 83"/>
          <p:cNvSpPr>
            <a:spLocks noChangeShapeType="1"/>
          </p:cNvSpPr>
          <p:nvPr/>
        </p:nvSpPr>
        <p:spPr bwMode="auto">
          <a:xfrm flipH="1">
            <a:off x="6049108" y="4038600"/>
            <a:ext cx="0" cy="5334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grpSp>
        <p:nvGrpSpPr>
          <p:cNvPr id="8" name="Group 84"/>
          <p:cNvGrpSpPr>
            <a:grpSpLocks/>
          </p:cNvGrpSpPr>
          <p:nvPr/>
        </p:nvGrpSpPr>
        <p:grpSpPr bwMode="auto">
          <a:xfrm>
            <a:off x="2602523" y="4648200"/>
            <a:ext cx="1406769" cy="609600"/>
            <a:chOff x="3648" y="1920"/>
            <a:chExt cx="912" cy="384"/>
          </a:xfrm>
        </p:grpSpPr>
        <p:sp>
          <p:nvSpPr>
            <p:cNvPr id="17493" name="Rectangle 85"/>
            <p:cNvSpPr>
              <a:spLocks noChangeArrowheads="1"/>
            </p:cNvSpPr>
            <p:nvPr/>
          </p:nvSpPr>
          <p:spPr bwMode="auto">
            <a:xfrm>
              <a:off x="3648" y="2112"/>
              <a:ext cx="912" cy="192"/>
            </a:xfrm>
            <a:prstGeom prst="rect">
              <a:avLst/>
            </a:prstGeom>
            <a:solidFill>
              <a:srgbClr val="C0C0C0"/>
            </a:solidFill>
            <a:ln w="12700">
              <a:solidFill>
                <a:schemeClr val="tx1"/>
              </a:solidFill>
              <a:miter lim="800000"/>
              <a:headEnd type="none" w="sm" len="sm"/>
              <a:tailEnd/>
            </a:ln>
            <a:effectLst/>
          </p:spPr>
          <p:txBody>
            <a:bodyPr wrap="none" anchor="ctr">
              <a:prstTxWarp prst="textNoShape">
                <a:avLst/>
              </a:prstTxWarp>
            </a:bodyPr>
            <a:lstStyle/>
            <a:p>
              <a:pPr algn="ctr"/>
              <a:endParaRPr lang="en-US" sz="2000">
                <a:latin typeface="Courier New" charset="0"/>
              </a:endParaRPr>
            </a:p>
          </p:txBody>
        </p:sp>
        <p:sp>
          <p:nvSpPr>
            <p:cNvPr id="17494" name="Rectangle 86"/>
            <p:cNvSpPr>
              <a:spLocks noChangeArrowheads="1"/>
            </p:cNvSpPr>
            <p:nvPr/>
          </p:nvSpPr>
          <p:spPr bwMode="auto">
            <a:xfrm>
              <a:off x="3648" y="1920"/>
              <a:ext cx="912" cy="192"/>
            </a:xfrm>
            <a:prstGeom prst="rect">
              <a:avLst/>
            </a:prstGeom>
            <a:solidFill>
              <a:srgbClr val="C0C0C0"/>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MyAlg</a:t>
              </a:r>
            </a:p>
          </p:txBody>
        </p:sp>
      </p:grpSp>
      <p:sp>
        <p:nvSpPr>
          <p:cNvPr id="17495" name="AutoShape 87"/>
          <p:cNvSpPr>
            <a:spLocks noChangeArrowheads="1"/>
          </p:cNvSpPr>
          <p:nvPr/>
        </p:nvSpPr>
        <p:spPr bwMode="auto">
          <a:xfrm>
            <a:off x="3165231" y="4191000"/>
            <a:ext cx="281354" cy="228600"/>
          </a:xfrm>
          <a:prstGeom prst="triangle">
            <a:avLst>
              <a:gd name="adj" fmla="val 50000"/>
            </a:avLst>
          </a:prstGeom>
          <a:noFill/>
          <a:ln w="12700">
            <a:solidFill>
              <a:schemeClr val="tx1"/>
            </a:solidFill>
            <a:miter lim="800000"/>
            <a:headEnd type="none" w="sm" len="sm"/>
            <a:tailEnd/>
          </a:ln>
          <a:effectLst/>
        </p:spPr>
        <p:txBody>
          <a:bodyPr wrap="none" anchor="ctr">
            <a:prstTxWarp prst="textNoShape">
              <a:avLst/>
            </a:prstTxWarp>
          </a:bodyPr>
          <a:lstStyle/>
          <a:p>
            <a:endParaRPr lang="en-US"/>
          </a:p>
        </p:txBody>
      </p:sp>
      <p:sp>
        <p:nvSpPr>
          <p:cNvPr id="17496" name="Line 88"/>
          <p:cNvSpPr>
            <a:spLocks noChangeShapeType="1"/>
          </p:cNvSpPr>
          <p:nvPr/>
        </p:nvSpPr>
        <p:spPr bwMode="auto">
          <a:xfrm>
            <a:off x="3305908" y="4419600"/>
            <a:ext cx="0" cy="228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7497" name="Line 89"/>
          <p:cNvSpPr>
            <a:spLocks noChangeShapeType="1"/>
          </p:cNvSpPr>
          <p:nvPr/>
        </p:nvSpPr>
        <p:spPr bwMode="auto">
          <a:xfrm>
            <a:off x="3305908" y="4038600"/>
            <a:ext cx="0" cy="1524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grpSp>
        <p:nvGrpSpPr>
          <p:cNvPr id="9" name="Group 90"/>
          <p:cNvGrpSpPr>
            <a:grpSpLocks/>
          </p:cNvGrpSpPr>
          <p:nvPr/>
        </p:nvGrpSpPr>
        <p:grpSpPr bwMode="auto">
          <a:xfrm flipH="1">
            <a:off x="2250831" y="3581400"/>
            <a:ext cx="351692" cy="152400"/>
            <a:chOff x="3888" y="3264"/>
            <a:chExt cx="240" cy="96"/>
          </a:xfrm>
        </p:grpSpPr>
        <p:sp>
          <p:nvSpPr>
            <p:cNvPr id="17499" name="Oval 91"/>
            <p:cNvSpPr>
              <a:spLocks noChangeArrowheads="1"/>
            </p:cNvSpPr>
            <p:nvPr/>
          </p:nvSpPr>
          <p:spPr bwMode="auto">
            <a:xfrm rot="5400000" flipH="1">
              <a:off x="4032" y="3264"/>
              <a:ext cx="96" cy="96"/>
            </a:xfrm>
            <a:prstGeom prst="ellipse">
              <a:avLst/>
            </a:prstGeom>
            <a:solidFill>
              <a:schemeClr val="bg1"/>
            </a:solid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7500" name="Line 92"/>
            <p:cNvSpPr>
              <a:spLocks noChangeShapeType="1"/>
            </p:cNvSpPr>
            <p:nvPr/>
          </p:nvSpPr>
          <p:spPr bwMode="auto">
            <a:xfrm rot="5400000" flipH="1">
              <a:off x="3960" y="3240"/>
              <a:ext cx="0" cy="144"/>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grpSp>
      <p:sp>
        <p:nvSpPr>
          <p:cNvPr id="17501" name="Text Box 93"/>
          <p:cNvSpPr txBox="1">
            <a:spLocks noChangeArrowheads="1"/>
          </p:cNvSpPr>
          <p:nvPr/>
        </p:nvSpPr>
        <p:spPr bwMode="auto">
          <a:xfrm>
            <a:off x="4191000" y="3429000"/>
            <a:ext cx="1102686" cy="307777"/>
          </a:xfrm>
          <a:prstGeom prst="rect">
            <a:avLst/>
          </a:prstGeom>
          <a:noFill/>
          <a:ln w="12700">
            <a:noFill/>
            <a:miter lim="800000"/>
            <a:headEnd type="none" w="sm" len="sm"/>
            <a:tailEnd/>
          </a:ln>
          <a:effectLst/>
        </p:spPr>
        <p:txBody>
          <a:bodyPr wrap="none">
            <a:prstTxWarp prst="textNoShape">
              <a:avLst/>
            </a:prstTxWarp>
            <a:spAutoFit/>
          </a:bodyPr>
          <a:lstStyle/>
          <a:p>
            <a:r>
              <a:rPr lang="en-US" sz="1400" dirty="0" err="1"/>
              <a:t>IAuditorSvc</a:t>
            </a:r>
            <a:endParaRPr lang="en-US" sz="1400" dirty="0"/>
          </a:p>
        </p:txBody>
      </p:sp>
      <p:sp>
        <p:nvSpPr>
          <p:cNvPr id="17502" name="Text Box 94"/>
          <p:cNvSpPr txBox="1">
            <a:spLocks noChangeArrowheads="1"/>
          </p:cNvSpPr>
          <p:nvPr/>
        </p:nvSpPr>
        <p:spPr bwMode="auto">
          <a:xfrm>
            <a:off x="1617785" y="3276600"/>
            <a:ext cx="992842" cy="307777"/>
          </a:xfrm>
          <a:prstGeom prst="rect">
            <a:avLst/>
          </a:prstGeom>
          <a:noFill/>
          <a:ln w="12700">
            <a:noFill/>
            <a:miter lim="800000"/>
            <a:headEnd type="none" w="sm" len="sm"/>
            <a:tailEnd/>
          </a:ln>
          <a:effectLst/>
        </p:spPr>
        <p:txBody>
          <a:bodyPr wrap="none">
            <a:prstTxWarp prst="textNoShape">
              <a:avLst/>
            </a:prstTxWarp>
            <a:spAutoFit/>
          </a:bodyPr>
          <a:lstStyle/>
          <a:p>
            <a:r>
              <a:rPr lang="en-US" sz="1400" dirty="0" err="1"/>
              <a:t>IAlgorithm</a:t>
            </a:r>
            <a:endParaRPr lang="en-US" sz="1400" dirty="0"/>
          </a:p>
        </p:txBody>
      </p:sp>
      <p:sp>
        <p:nvSpPr>
          <p:cNvPr id="17506" name="AutoShape 98"/>
          <p:cNvSpPr>
            <a:spLocks noChangeArrowheads="1"/>
          </p:cNvSpPr>
          <p:nvPr/>
        </p:nvSpPr>
        <p:spPr bwMode="auto">
          <a:xfrm>
            <a:off x="5416062" y="1676400"/>
            <a:ext cx="984738" cy="1295400"/>
          </a:xfrm>
          <a:prstGeom prst="foldedCorner">
            <a:avLst>
              <a:gd name="adj" fmla="val 12500"/>
            </a:avLst>
          </a:prstGeom>
          <a:solidFill>
            <a:srgbClr val="FFFF99"/>
          </a:solidFill>
          <a:ln w="12700">
            <a:solidFill>
              <a:schemeClr val="tx1"/>
            </a:solidFill>
            <a:round/>
            <a:headEnd type="none" w="sm" len="sm"/>
            <a:tailEnd/>
          </a:ln>
          <a:effectLst/>
        </p:spPr>
        <p:txBody>
          <a:bodyPr wrap="none" anchor="ctr">
            <a:prstTxWarp prst="textNoShape">
              <a:avLst/>
            </a:prstTxWarp>
          </a:bodyPr>
          <a:lstStyle/>
          <a:p>
            <a:pPr algn="ctr"/>
            <a:r>
              <a:rPr lang="en-US" sz="1600" dirty="0">
                <a:latin typeface="Courier New" charset="0"/>
              </a:rPr>
              <a:t>List of</a:t>
            </a:r>
          </a:p>
          <a:p>
            <a:pPr algn="ctr"/>
            <a:r>
              <a:rPr lang="en-US" sz="1600" dirty="0">
                <a:latin typeface="Courier New" charset="0"/>
              </a:rPr>
              <a:t>Auditors</a:t>
            </a:r>
          </a:p>
        </p:txBody>
      </p:sp>
      <p:sp>
        <p:nvSpPr>
          <p:cNvPr id="17507" name="Line 99"/>
          <p:cNvSpPr>
            <a:spLocks noChangeShapeType="1"/>
          </p:cNvSpPr>
          <p:nvPr/>
        </p:nvSpPr>
        <p:spPr bwMode="auto">
          <a:xfrm flipH="1">
            <a:off x="5908431" y="2971800"/>
            <a:ext cx="0" cy="4572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7508" name="Text Box 100"/>
          <p:cNvSpPr txBox="1">
            <a:spLocks noChangeArrowheads="1"/>
          </p:cNvSpPr>
          <p:nvPr/>
        </p:nvSpPr>
        <p:spPr bwMode="auto">
          <a:xfrm>
            <a:off x="4290646" y="2438400"/>
            <a:ext cx="1178428" cy="338554"/>
          </a:xfrm>
          <a:prstGeom prst="rect">
            <a:avLst/>
          </a:prstGeom>
          <a:noFill/>
          <a:ln w="12700">
            <a:noFill/>
            <a:miter lim="800000"/>
            <a:headEnd type="none" w="sm" len="sm"/>
            <a:tailEnd/>
          </a:ln>
          <a:effectLst/>
        </p:spPr>
        <p:txBody>
          <a:bodyPr wrap="none">
            <a:prstTxWarp prst="textNoShape">
              <a:avLst/>
            </a:prstTxWarp>
            <a:spAutoFit/>
          </a:bodyPr>
          <a:lstStyle/>
          <a:p>
            <a:r>
              <a:rPr lang="en-US" sz="1600" dirty="0" err="1"/>
              <a:t>jobOptions</a:t>
            </a:r>
            <a:endParaRPr lang="en-US" sz="1600" dirty="0"/>
          </a:p>
        </p:txBody>
      </p:sp>
      <p:sp>
        <p:nvSpPr>
          <p:cNvPr id="41" name="Date Placeholder 40"/>
          <p:cNvSpPr>
            <a:spLocks noGrp="1"/>
          </p:cNvSpPr>
          <p:nvPr>
            <p:ph type="dt" sz="half" idx="10"/>
          </p:nvPr>
        </p:nvSpPr>
        <p:spPr/>
        <p:txBody>
          <a:bodyPr/>
          <a:lstStyle/>
          <a:p>
            <a:pPr>
              <a:defRPr/>
            </a:pPr>
            <a:fld id="{0B91978B-492A-A54F-BB50-5A67FB2B959F}" type="datetime1">
              <a:rPr lang="en-US" smtClean="0"/>
              <a:t>10/12/09</a:t>
            </a:fld>
            <a:endParaRPr lang="en-US"/>
          </a:p>
        </p:txBody>
      </p:sp>
      <p:sp>
        <p:nvSpPr>
          <p:cNvPr id="42" name="Slide Number Placeholder 41"/>
          <p:cNvSpPr>
            <a:spLocks noGrp="1"/>
          </p:cNvSpPr>
          <p:nvPr>
            <p:ph type="sldNum" sz="quarter" idx="12"/>
          </p:nvPr>
        </p:nvSpPr>
        <p:spPr/>
        <p:txBody>
          <a:bodyPr/>
          <a:lstStyle/>
          <a:p>
            <a:pPr>
              <a:defRPr/>
            </a:pPr>
            <a:fld id="{CBADFA9F-6E96-564C-986E-C458ED177155}" type="slidenum">
              <a:rPr lang="en-US" smtClean="0"/>
              <a:pPr>
                <a:defRPr/>
              </a:pPr>
              <a:t>66</a:t>
            </a:fld>
            <a:endParaRPr lang="en-US"/>
          </a:p>
        </p:txBody>
      </p:sp>
      <p:sp>
        <p:nvSpPr>
          <p:cNvPr id="43" name="Footer Placeholder 42"/>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Incident Service provides synchronization facilities to components in a Gaudi application</a:t>
            </a:r>
          </a:p>
          <a:p>
            <a:r>
              <a:rPr lang="en-US" i="1" dirty="0" smtClean="0"/>
              <a:t>Incidents </a:t>
            </a:r>
            <a:r>
              <a:rPr lang="en-US" dirty="0" smtClean="0"/>
              <a:t>are named software events that are generated by software components and that are delivered to other components that have requested to be informed when that incident happens</a:t>
            </a:r>
          </a:p>
          <a:p>
            <a:pPr lvl="1"/>
            <a:r>
              <a:rPr lang="en-US" dirty="0" smtClean="0"/>
              <a:t>A number of predefined </a:t>
            </a:r>
            <a:r>
              <a:rPr lang="en-US" i="1" dirty="0" smtClean="0"/>
              <a:t>incidents</a:t>
            </a:r>
            <a:r>
              <a:rPr lang="en-US" dirty="0" smtClean="0"/>
              <a:t> such as ‘</a:t>
            </a:r>
            <a:r>
              <a:rPr lang="en-US" dirty="0" err="1" smtClean="0"/>
              <a:t>beginRun</a:t>
            </a:r>
            <a:r>
              <a:rPr lang="en-US" dirty="0" smtClean="0"/>
              <a:t>’, ‘</a:t>
            </a:r>
            <a:r>
              <a:rPr lang="en-US" dirty="0" err="1" smtClean="0"/>
              <a:t>endEvent</a:t>
            </a:r>
            <a:r>
              <a:rPr lang="en-US" dirty="0" smtClean="0"/>
              <a:t>’, ‘</a:t>
            </a:r>
            <a:r>
              <a:rPr lang="en-US" dirty="0" err="1" smtClean="0"/>
              <a:t>openFile</a:t>
            </a:r>
            <a:r>
              <a:rPr lang="en-US" dirty="0" smtClean="0"/>
              <a:t>’</a:t>
            </a:r>
            <a:endParaRPr lang="en-US" i="1" dirty="0" smtClean="0"/>
          </a:p>
        </p:txBody>
      </p:sp>
      <p:sp>
        <p:nvSpPr>
          <p:cNvPr id="3" name="Title 2"/>
          <p:cNvSpPr>
            <a:spLocks noGrp="1"/>
          </p:cNvSpPr>
          <p:nvPr>
            <p:ph type="title"/>
          </p:nvPr>
        </p:nvSpPr>
        <p:spPr/>
        <p:txBody>
          <a:bodyPr/>
          <a:lstStyle/>
          <a:p>
            <a:r>
              <a:rPr lang="en-US" dirty="0" smtClean="0"/>
              <a:t>Incidents</a:t>
            </a:r>
            <a:endParaRPr lang="en-US" dirty="0"/>
          </a:p>
        </p:txBody>
      </p:sp>
      <p:sp>
        <p:nvSpPr>
          <p:cNvPr id="4" name="Date Placeholder 3"/>
          <p:cNvSpPr>
            <a:spLocks noGrp="1"/>
          </p:cNvSpPr>
          <p:nvPr>
            <p:ph type="dt" sz="half" idx="10"/>
          </p:nvPr>
        </p:nvSpPr>
        <p:spPr/>
        <p:txBody>
          <a:bodyPr/>
          <a:lstStyle/>
          <a:p>
            <a:pPr>
              <a:defRPr/>
            </a:pPr>
            <a:fld id="{A1C6FD2F-BE2F-B940-8180-3C7AE8F9A0F0}"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Incident Service</a:t>
            </a:r>
          </a:p>
        </p:txBody>
      </p:sp>
      <p:sp>
        <p:nvSpPr>
          <p:cNvPr id="18435" name="Rectangle 3"/>
          <p:cNvSpPr>
            <a:spLocks noChangeArrowheads="1"/>
          </p:cNvSpPr>
          <p:nvPr/>
        </p:nvSpPr>
        <p:spPr bwMode="auto">
          <a:xfrm>
            <a:off x="4572000" y="2895600"/>
            <a:ext cx="1336431" cy="685800"/>
          </a:xfrm>
          <a:prstGeom prst="rect">
            <a:avLst/>
          </a:prstGeom>
          <a:solidFill>
            <a:srgbClr val="CCECFF"/>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Incident</a:t>
            </a:r>
          </a:p>
          <a:p>
            <a:pPr algn="ctr"/>
            <a:r>
              <a:rPr lang="en-US" sz="2000"/>
              <a:t>Svc</a:t>
            </a:r>
          </a:p>
        </p:txBody>
      </p:sp>
      <p:sp>
        <p:nvSpPr>
          <p:cNvPr id="18436" name="Rectangle 4"/>
          <p:cNvSpPr>
            <a:spLocks noChangeArrowheads="1"/>
          </p:cNvSpPr>
          <p:nvPr/>
        </p:nvSpPr>
        <p:spPr bwMode="auto">
          <a:xfrm>
            <a:off x="4642338" y="4343400"/>
            <a:ext cx="1195754" cy="609600"/>
          </a:xfrm>
          <a:prstGeom prst="rect">
            <a:avLst/>
          </a:prstGeom>
          <a:solidFill>
            <a:schemeClr val="hlink"/>
          </a:solidFill>
          <a:ln w="12700">
            <a:solidFill>
              <a:schemeClr val="tx1"/>
            </a:solidFill>
            <a:miter lim="800000"/>
            <a:headEnd type="none" w="sm" len="sm"/>
            <a:tailEnd/>
          </a:ln>
          <a:effectLst/>
        </p:spPr>
        <p:txBody>
          <a:bodyPr wrap="none" anchor="ctr">
            <a:prstTxWarp prst="textNoShape">
              <a:avLst/>
            </a:prstTxWarp>
          </a:bodyPr>
          <a:lstStyle/>
          <a:p>
            <a:pPr algn="ctr"/>
            <a:r>
              <a:rPr lang="en-US"/>
              <a:t>Client</a:t>
            </a:r>
          </a:p>
          <a:p>
            <a:pPr algn="ctr"/>
            <a:r>
              <a:rPr lang="en-US"/>
              <a:t>Object</a:t>
            </a:r>
          </a:p>
        </p:txBody>
      </p:sp>
      <p:sp>
        <p:nvSpPr>
          <p:cNvPr id="18439" name="Text Box 7"/>
          <p:cNvSpPr txBox="1">
            <a:spLocks noChangeArrowheads="1"/>
          </p:cNvSpPr>
          <p:nvPr/>
        </p:nvSpPr>
        <p:spPr bwMode="auto">
          <a:xfrm>
            <a:off x="4431324" y="2209800"/>
            <a:ext cx="833206" cy="307777"/>
          </a:xfrm>
          <a:prstGeom prst="rect">
            <a:avLst/>
          </a:prstGeom>
          <a:noFill/>
          <a:ln w="12700">
            <a:noFill/>
            <a:miter lim="800000"/>
            <a:headEnd type="none" w="sm" len="sm"/>
            <a:tailEnd/>
          </a:ln>
          <a:effectLst/>
        </p:spPr>
        <p:txBody>
          <a:bodyPr wrap="none" anchor="ctr">
            <a:prstTxWarp prst="textNoShape">
              <a:avLst/>
            </a:prstTxWarp>
            <a:spAutoFit/>
          </a:bodyPr>
          <a:lstStyle/>
          <a:p>
            <a:pPr algn="ctr"/>
            <a:r>
              <a:rPr lang="en-US" sz="1400"/>
              <a:t>IService</a:t>
            </a:r>
          </a:p>
        </p:txBody>
      </p:sp>
      <p:sp>
        <p:nvSpPr>
          <p:cNvPr id="18442" name="Line 10"/>
          <p:cNvSpPr>
            <a:spLocks noChangeShapeType="1"/>
          </p:cNvSpPr>
          <p:nvPr/>
        </p:nvSpPr>
        <p:spPr bwMode="auto">
          <a:xfrm flipV="1">
            <a:off x="4220308" y="3200400"/>
            <a:ext cx="0" cy="1371600"/>
          </a:xfrm>
          <a:prstGeom prst="line">
            <a:avLst/>
          </a:prstGeom>
          <a:noFill/>
          <a:ln w="12700">
            <a:solidFill>
              <a:schemeClr val="tx1">
                <a:lumMod val="65000"/>
                <a:lumOff val="35000"/>
              </a:schemeClr>
            </a:solidFill>
            <a:round/>
            <a:headEnd type="none" w="sm" len="sm"/>
            <a:tailEnd type="arrow" w="lg" len="lg"/>
          </a:ln>
          <a:effectLst/>
        </p:spPr>
        <p:txBody>
          <a:bodyPr wrap="none" anchor="ctr">
            <a:prstTxWarp prst="textNoShape">
              <a:avLst/>
            </a:prstTxWarp>
          </a:bodyPr>
          <a:lstStyle/>
          <a:p>
            <a:endParaRPr lang="en-US"/>
          </a:p>
        </p:txBody>
      </p:sp>
      <p:sp>
        <p:nvSpPr>
          <p:cNvPr id="18443" name="Line 11"/>
          <p:cNvSpPr>
            <a:spLocks noChangeShapeType="1"/>
          </p:cNvSpPr>
          <p:nvPr/>
        </p:nvSpPr>
        <p:spPr bwMode="auto">
          <a:xfrm flipV="1">
            <a:off x="5486400" y="2590800"/>
            <a:ext cx="0" cy="304800"/>
          </a:xfrm>
          <a:prstGeom prst="line">
            <a:avLst/>
          </a:prstGeom>
          <a:noFill/>
          <a:ln w="12700">
            <a:solidFill>
              <a:schemeClr val="tx1"/>
            </a:solidFill>
            <a:round/>
            <a:headEnd type="none" w="sm" len="sm"/>
            <a:tailEnd type="none" w="lg" len="lg"/>
          </a:ln>
          <a:effectLst/>
        </p:spPr>
        <p:txBody>
          <a:bodyPr wrap="none" anchor="ctr">
            <a:prstTxWarp prst="textNoShape">
              <a:avLst/>
            </a:prstTxWarp>
          </a:bodyPr>
          <a:lstStyle/>
          <a:p>
            <a:endParaRPr lang="en-US"/>
          </a:p>
        </p:txBody>
      </p:sp>
      <p:sp>
        <p:nvSpPr>
          <p:cNvPr id="18444" name="Text Box 12"/>
          <p:cNvSpPr txBox="1">
            <a:spLocks noChangeArrowheads="1"/>
          </p:cNvSpPr>
          <p:nvPr/>
        </p:nvSpPr>
        <p:spPr bwMode="auto">
          <a:xfrm>
            <a:off x="5134708" y="2209800"/>
            <a:ext cx="928459" cy="307777"/>
          </a:xfrm>
          <a:prstGeom prst="rect">
            <a:avLst/>
          </a:prstGeom>
          <a:noFill/>
          <a:ln w="12700">
            <a:noFill/>
            <a:miter lim="800000"/>
            <a:headEnd type="none" w="sm" len="sm"/>
            <a:tailEnd/>
          </a:ln>
          <a:effectLst/>
        </p:spPr>
        <p:txBody>
          <a:bodyPr wrap="none" anchor="ctr">
            <a:prstTxWarp prst="textNoShape">
              <a:avLst/>
            </a:prstTxWarp>
            <a:spAutoFit/>
          </a:bodyPr>
          <a:lstStyle/>
          <a:p>
            <a:pPr algn="ctr"/>
            <a:r>
              <a:rPr lang="en-US" sz="1400"/>
              <a:t>IProperty</a:t>
            </a:r>
          </a:p>
        </p:txBody>
      </p:sp>
      <p:grpSp>
        <p:nvGrpSpPr>
          <p:cNvPr id="2" name="Group 26"/>
          <p:cNvGrpSpPr>
            <a:grpSpLocks/>
          </p:cNvGrpSpPr>
          <p:nvPr/>
        </p:nvGrpSpPr>
        <p:grpSpPr bwMode="auto">
          <a:xfrm>
            <a:off x="4712677" y="2438400"/>
            <a:ext cx="140677" cy="457200"/>
            <a:chOff x="2544" y="1200"/>
            <a:chExt cx="96" cy="288"/>
          </a:xfrm>
        </p:grpSpPr>
        <p:sp>
          <p:nvSpPr>
            <p:cNvPr id="18438" name="Line 6"/>
            <p:cNvSpPr>
              <a:spLocks noChangeShapeType="1"/>
            </p:cNvSpPr>
            <p:nvPr/>
          </p:nvSpPr>
          <p:spPr bwMode="auto">
            <a:xfrm flipV="1">
              <a:off x="2592" y="1296"/>
              <a:ext cx="0" cy="192"/>
            </a:xfrm>
            <a:prstGeom prst="line">
              <a:avLst/>
            </a:prstGeom>
            <a:noFill/>
            <a:ln w="12700">
              <a:solidFill>
                <a:schemeClr val="tx1"/>
              </a:solidFill>
              <a:round/>
              <a:headEnd type="none" w="sm" len="sm"/>
              <a:tailEnd type="none" w="lg" len="lg"/>
            </a:ln>
            <a:effectLst/>
          </p:spPr>
          <p:txBody>
            <a:bodyPr wrap="none" anchor="ctr">
              <a:prstTxWarp prst="textNoShape">
                <a:avLst/>
              </a:prstTxWarp>
            </a:bodyPr>
            <a:lstStyle/>
            <a:p>
              <a:endParaRPr lang="en-US"/>
            </a:p>
          </p:txBody>
        </p:sp>
        <p:sp>
          <p:nvSpPr>
            <p:cNvPr id="18445" name="Oval 13"/>
            <p:cNvSpPr>
              <a:spLocks noChangeArrowheads="1"/>
            </p:cNvSpPr>
            <p:nvPr/>
          </p:nvSpPr>
          <p:spPr bwMode="auto">
            <a:xfrm>
              <a:off x="2544" y="1200"/>
              <a:ext cx="96" cy="96"/>
            </a:xfrm>
            <a:prstGeom prst="ellips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grpSp>
      <p:sp>
        <p:nvSpPr>
          <p:cNvPr id="18446" name="Oval 14"/>
          <p:cNvSpPr>
            <a:spLocks noChangeArrowheads="1"/>
          </p:cNvSpPr>
          <p:nvPr/>
        </p:nvSpPr>
        <p:spPr bwMode="auto">
          <a:xfrm>
            <a:off x="5416062" y="2438400"/>
            <a:ext cx="140677" cy="152400"/>
          </a:xfrm>
          <a:prstGeom prst="ellips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8450" name="Text Box 18"/>
          <p:cNvSpPr txBox="1">
            <a:spLocks noChangeArrowheads="1"/>
          </p:cNvSpPr>
          <p:nvPr/>
        </p:nvSpPr>
        <p:spPr bwMode="auto">
          <a:xfrm>
            <a:off x="5627077" y="4038600"/>
            <a:ext cx="1505540" cy="307777"/>
          </a:xfrm>
          <a:prstGeom prst="rect">
            <a:avLst/>
          </a:prstGeom>
          <a:noFill/>
          <a:ln w="12700">
            <a:noFill/>
            <a:miter lim="800000"/>
            <a:headEnd type="none" w="sm" len="sm"/>
            <a:tailEnd/>
          </a:ln>
          <a:effectLst/>
        </p:spPr>
        <p:txBody>
          <a:bodyPr wrap="none" anchor="ctr">
            <a:prstTxWarp prst="textNoShape">
              <a:avLst/>
            </a:prstTxWarp>
            <a:spAutoFit/>
          </a:bodyPr>
          <a:lstStyle/>
          <a:p>
            <a:pPr algn="ctr"/>
            <a:r>
              <a:rPr lang="en-US" sz="1400"/>
              <a:t>IIncidentListener</a:t>
            </a:r>
          </a:p>
        </p:txBody>
      </p:sp>
      <p:sp>
        <p:nvSpPr>
          <p:cNvPr id="18451" name="Oval 19"/>
          <p:cNvSpPr>
            <a:spLocks noChangeArrowheads="1"/>
          </p:cNvSpPr>
          <p:nvPr/>
        </p:nvSpPr>
        <p:spPr bwMode="auto">
          <a:xfrm>
            <a:off x="5416062" y="3886200"/>
            <a:ext cx="140677" cy="152400"/>
          </a:xfrm>
          <a:prstGeom prst="ellips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18453" name="Line 21"/>
          <p:cNvSpPr>
            <a:spLocks noChangeShapeType="1"/>
          </p:cNvSpPr>
          <p:nvPr/>
        </p:nvSpPr>
        <p:spPr bwMode="auto">
          <a:xfrm>
            <a:off x="5486400" y="3581400"/>
            <a:ext cx="0" cy="304800"/>
          </a:xfrm>
          <a:prstGeom prst="line">
            <a:avLst/>
          </a:prstGeom>
          <a:noFill/>
          <a:ln w="12700">
            <a:solidFill>
              <a:schemeClr val="tx1"/>
            </a:solidFill>
            <a:prstDash val="dash"/>
            <a:round/>
            <a:headEnd type="none" w="sm" len="sm"/>
            <a:tailEnd type="arrow" w="lg" len="lg"/>
          </a:ln>
          <a:effectLst/>
        </p:spPr>
        <p:txBody>
          <a:bodyPr wrap="none" anchor="ctr">
            <a:prstTxWarp prst="textNoShape">
              <a:avLst/>
            </a:prstTxWarp>
          </a:bodyPr>
          <a:lstStyle/>
          <a:p>
            <a:endParaRPr lang="en-US"/>
          </a:p>
        </p:txBody>
      </p:sp>
      <p:sp>
        <p:nvSpPr>
          <p:cNvPr id="18457" name="Line 25"/>
          <p:cNvSpPr>
            <a:spLocks noChangeShapeType="1"/>
          </p:cNvSpPr>
          <p:nvPr/>
        </p:nvSpPr>
        <p:spPr bwMode="auto">
          <a:xfrm flipH="1">
            <a:off x="5486400" y="4038600"/>
            <a:ext cx="0" cy="304800"/>
          </a:xfrm>
          <a:prstGeom prst="line">
            <a:avLst/>
          </a:prstGeom>
          <a:noFill/>
          <a:ln w="12700">
            <a:solidFill>
              <a:schemeClr val="tx1"/>
            </a:solidFill>
            <a:round/>
            <a:headEnd type="none" w="sm" len="sm"/>
            <a:tailEnd type="none" w="lg" len="lg"/>
          </a:ln>
          <a:effectLst/>
        </p:spPr>
        <p:txBody>
          <a:bodyPr wrap="none" anchor="ctr">
            <a:prstTxWarp prst="textNoShape">
              <a:avLst/>
            </a:prstTxWarp>
          </a:bodyPr>
          <a:lstStyle/>
          <a:p>
            <a:endParaRPr lang="en-US"/>
          </a:p>
        </p:txBody>
      </p:sp>
      <p:grpSp>
        <p:nvGrpSpPr>
          <p:cNvPr id="3" name="Group 27"/>
          <p:cNvGrpSpPr>
            <a:grpSpLocks/>
          </p:cNvGrpSpPr>
          <p:nvPr/>
        </p:nvGrpSpPr>
        <p:grpSpPr bwMode="auto">
          <a:xfrm rot="-5400000">
            <a:off x="4284785" y="2913185"/>
            <a:ext cx="152400" cy="422031"/>
            <a:chOff x="2544" y="1200"/>
            <a:chExt cx="96" cy="288"/>
          </a:xfrm>
        </p:grpSpPr>
        <p:sp>
          <p:nvSpPr>
            <p:cNvPr id="18460" name="Line 28"/>
            <p:cNvSpPr>
              <a:spLocks noChangeShapeType="1"/>
            </p:cNvSpPr>
            <p:nvPr/>
          </p:nvSpPr>
          <p:spPr bwMode="auto">
            <a:xfrm flipV="1">
              <a:off x="2592" y="1296"/>
              <a:ext cx="0" cy="192"/>
            </a:xfrm>
            <a:prstGeom prst="line">
              <a:avLst/>
            </a:prstGeom>
            <a:noFill/>
            <a:ln w="12700">
              <a:solidFill>
                <a:schemeClr val="tx1"/>
              </a:solidFill>
              <a:round/>
              <a:headEnd type="none" w="sm" len="sm"/>
              <a:tailEnd type="none" w="lg" len="lg"/>
            </a:ln>
            <a:effectLst/>
          </p:spPr>
          <p:txBody>
            <a:bodyPr wrap="none" anchor="ctr">
              <a:prstTxWarp prst="textNoShape">
                <a:avLst/>
              </a:prstTxWarp>
            </a:bodyPr>
            <a:lstStyle/>
            <a:p>
              <a:endParaRPr lang="en-US"/>
            </a:p>
          </p:txBody>
        </p:sp>
        <p:sp>
          <p:nvSpPr>
            <p:cNvPr id="18461" name="Oval 29"/>
            <p:cNvSpPr>
              <a:spLocks noChangeArrowheads="1"/>
            </p:cNvSpPr>
            <p:nvPr/>
          </p:nvSpPr>
          <p:spPr bwMode="auto">
            <a:xfrm>
              <a:off x="2544" y="1200"/>
              <a:ext cx="96" cy="96"/>
            </a:xfrm>
            <a:prstGeom prst="ellips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grpSp>
      <p:sp>
        <p:nvSpPr>
          <p:cNvPr id="18462" name="Text Box 30"/>
          <p:cNvSpPr txBox="1">
            <a:spLocks noChangeArrowheads="1"/>
          </p:cNvSpPr>
          <p:nvPr/>
        </p:nvSpPr>
        <p:spPr bwMode="auto">
          <a:xfrm>
            <a:off x="3587261" y="2743200"/>
            <a:ext cx="1162648" cy="307777"/>
          </a:xfrm>
          <a:prstGeom prst="rect">
            <a:avLst/>
          </a:prstGeom>
          <a:noFill/>
          <a:ln w="12700">
            <a:noFill/>
            <a:miter lim="800000"/>
            <a:headEnd type="none" w="sm" len="sm"/>
            <a:tailEnd/>
          </a:ln>
          <a:effectLst/>
        </p:spPr>
        <p:txBody>
          <a:bodyPr wrap="none" anchor="ctr">
            <a:prstTxWarp prst="textNoShape">
              <a:avLst/>
            </a:prstTxWarp>
            <a:spAutoFit/>
          </a:bodyPr>
          <a:lstStyle/>
          <a:p>
            <a:pPr algn="ctr"/>
            <a:r>
              <a:rPr lang="en-US" sz="1400" dirty="0" err="1"/>
              <a:t>IIncidentSvc</a:t>
            </a:r>
            <a:endParaRPr lang="en-US" sz="1400" dirty="0"/>
          </a:p>
        </p:txBody>
      </p:sp>
      <p:sp>
        <p:nvSpPr>
          <p:cNvPr id="18463" name="Line 31"/>
          <p:cNvSpPr>
            <a:spLocks noChangeShapeType="1"/>
          </p:cNvSpPr>
          <p:nvPr/>
        </p:nvSpPr>
        <p:spPr bwMode="auto">
          <a:xfrm>
            <a:off x="4220308" y="4572000"/>
            <a:ext cx="422031" cy="0"/>
          </a:xfrm>
          <a:prstGeom prst="line">
            <a:avLst/>
          </a:prstGeom>
          <a:noFill/>
          <a:ln w="12700">
            <a:solidFill>
              <a:schemeClr val="tx1">
                <a:lumMod val="65000"/>
                <a:lumOff val="35000"/>
              </a:schemeClr>
            </a:solidFill>
            <a:round/>
            <a:headEnd type="none" w="sm" len="sm"/>
            <a:tailEnd/>
          </a:ln>
          <a:effectLst/>
        </p:spPr>
        <p:txBody>
          <a:bodyPr wrap="none" anchor="ctr">
            <a:prstTxWarp prst="textNoShape">
              <a:avLst/>
            </a:prstTxWarp>
          </a:bodyPr>
          <a:lstStyle/>
          <a:p>
            <a:endParaRPr lang="en-US"/>
          </a:p>
        </p:txBody>
      </p:sp>
      <p:sp>
        <p:nvSpPr>
          <p:cNvPr id="18464" name="Text Box 32"/>
          <p:cNvSpPr txBox="1">
            <a:spLocks noChangeArrowheads="1"/>
          </p:cNvSpPr>
          <p:nvPr/>
        </p:nvSpPr>
        <p:spPr bwMode="auto">
          <a:xfrm>
            <a:off x="3376246" y="3946525"/>
            <a:ext cx="1262059" cy="307777"/>
          </a:xfrm>
          <a:prstGeom prst="rect">
            <a:avLst/>
          </a:prstGeom>
          <a:noFill/>
          <a:ln w="12700">
            <a:noFill/>
            <a:miter lim="800000"/>
            <a:headEnd type="none" w="sm" len="sm"/>
            <a:tailEnd/>
          </a:ln>
          <a:effectLst/>
        </p:spPr>
        <p:txBody>
          <a:bodyPr wrap="none">
            <a:prstTxWarp prst="textNoShape">
              <a:avLst/>
            </a:prstTxWarp>
            <a:spAutoFit/>
          </a:bodyPr>
          <a:lstStyle/>
          <a:p>
            <a:r>
              <a:rPr lang="en-US" sz="1400">
                <a:latin typeface="Courier New" charset="0"/>
              </a:rPr>
              <a:t>Add/remove</a:t>
            </a:r>
          </a:p>
        </p:txBody>
      </p:sp>
      <p:sp>
        <p:nvSpPr>
          <p:cNvPr id="18465" name="Rectangle 33"/>
          <p:cNvSpPr>
            <a:spLocks noChangeArrowheads="1"/>
          </p:cNvSpPr>
          <p:nvPr/>
        </p:nvSpPr>
        <p:spPr bwMode="auto">
          <a:xfrm>
            <a:off x="2039815" y="2743200"/>
            <a:ext cx="1195754" cy="609600"/>
          </a:xfrm>
          <a:prstGeom prst="rect">
            <a:avLst/>
          </a:prstGeom>
          <a:solidFill>
            <a:schemeClr val="hlink"/>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Originator</a:t>
            </a:r>
          </a:p>
        </p:txBody>
      </p:sp>
      <p:sp>
        <p:nvSpPr>
          <p:cNvPr id="18466" name="Line 34"/>
          <p:cNvSpPr>
            <a:spLocks noChangeShapeType="1"/>
          </p:cNvSpPr>
          <p:nvPr/>
        </p:nvSpPr>
        <p:spPr bwMode="auto">
          <a:xfrm flipV="1">
            <a:off x="3235569" y="3124200"/>
            <a:ext cx="914400" cy="0"/>
          </a:xfrm>
          <a:prstGeom prst="line">
            <a:avLst/>
          </a:prstGeom>
          <a:noFill/>
          <a:ln w="12700">
            <a:solidFill>
              <a:schemeClr val="tx1">
                <a:lumMod val="65000"/>
                <a:lumOff val="35000"/>
              </a:schemeClr>
            </a:solidFill>
            <a:round/>
            <a:headEnd type="none" w="sm" len="sm"/>
            <a:tailEnd type="arrow" w="lg" len="lg"/>
          </a:ln>
          <a:effectLst/>
        </p:spPr>
        <p:txBody>
          <a:bodyPr wrap="none" anchor="ctr">
            <a:prstTxWarp prst="textNoShape">
              <a:avLst/>
            </a:prstTxWarp>
          </a:bodyPr>
          <a:lstStyle/>
          <a:p>
            <a:endParaRPr lang="en-US"/>
          </a:p>
        </p:txBody>
      </p:sp>
      <p:sp>
        <p:nvSpPr>
          <p:cNvPr id="18467" name="Text Box 35"/>
          <p:cNvSpPr txBox="1">
            <a:spLocks noChangeArrowheads="1"/>
          </p:cNvSpPr>
          <p:nvPr/>
        </p:nvSpPr>
        <p:spPr bwMode="auto">
          <a:xfrm>
            <a:off x="3376246" y="3124200"/>
            <a:ext cx="615623" cy="307777"/>
          </a:xfrm>
          <a:prstGeom prst="rect">
            <a:avLst/>
          </a:prstGeom>
          <a:noFill/>
          <a:ln w="12700">
            <a:noFill/>
            <a:miter lim="800000"/>
            <a:headEnd type="none" w="sm" len="sm"/>
            <a:tailEnd/>
          </a:ln>
          <a:effectLst/>
        </p:spPr>
        <p:txBody>
          <a:bodyPr wrap="none">
            <a:prstTxWarp prst="textNoShape">
              <a:avLst/>
            </a:prstTxWarp>
            <a:spAutoFit/>
          </a:bodyPr>
          <a:lstStyle/>
          <a:p>
            <a:r>
              <a:rPr lang="en-US" sz="1400">
                <a:latin typeface="Courier New" charset="0"/>
              </a:rPr>
              <a:t>fire</a:t>
            </a:r>
          </a:p>
        </p:txBody>
      </p:sp>
      <p:sp>
        <p:nvSpPr>
          <p:cNvPr id="18468" name="Rectangle 36"/>
          <p:cNvSpPr>
            <a:spLocks noChangeArrowheads="1"/>
          </p:cNvSpPr>
          <p:nvPr/>
        </p:nvSpPr>
        <p:spPr bwMode="auto">
          <a:xfrm>
            <a:off x="4712677" y="4419600"/>
            <a:ext cx="1195754" cy="609600"/>
          </a:xfrm>
          <a:prstGeom prst="rect">
            <a:avLst/>
          </a:prstGeom>
          <a:solidFill>
            <a:schemeClr val="hlink"/>
          </a:solidFill>
          <a:ln w="12700">
            <a:solidFill>
              <a:schemeClr val="tx1"/>
            </a:solidFill>
            <a:miter lim="800000"/>
            <a:headEnd type="none" w="sm" len="sm"/>
            <a:tailEnd/>
          </a:ln>
          <a:effectLst/>
        </p:spPr>
        <p:txBody>
          <a:bodyPr wrap="none" anchor="ctr">
            <a:prstTxWarp prst="textNoShape">
              <a:avLst/>
            </a:prstTxWarp>
          </a:bodyPr>
          <a:lstStyle/>
          <a:p>
            <a:pPr algn="ctr"/>
            <a:r>
              <a:rPr lang="en-US"/>
              <a:t>Client</a:t>
            </a:r>
          </a:p>
          <a:p>
            <a:pPr algn="ctr"/>
            <a:r>
              <a:rPr lang="en-US"/>
              <a:t>Object</a:t>
            </a:r>
          </a:p>
        </p:txBody>
      </p:sp>
      <p:sp>
        <p:nvSpPr>
          <p:cNvPr id="18469" name="Rectangle 37"/>
          <p:cNvSpPr>
            <a:spLocks noChangeArrowheads="1"/>
          </p:cNvSpPr>
          <p:nvPr/>
        </p:nvSpPr>
        <p:spPr bwMode="auto">
          <a:xfrm>
            <a:off x="4783015" y="4495800"/>
            <a:ext cx="1195754" cy="609600"/>
          </a:xfrm>
          <a:prstGeom prst="rect">
            <a:avLst/>
          </a:prstGeom>
          <a:solidFill>
            <a:schemeClr val="hlink"/>
          </a:solidFill>
          <a:ln w="12700">
            <a:solidFill>
              <a:schemeClr val="tx1"/>
            </a:solidFill>
            <a:miter lim="800000"/>
            <a:headEnd type="none" w="sm" len="sm"/>
            <a:tailEnd/>
          </a:ln>
          <a:effectLst/>
        </p:spPr>
        <p:txBody>
          <a:bodyPr wrap="none" anchor="ctr">
            <a:prstTxWarp prst="textNoShape">
              <a:avLst/>
            </a:prstTxWarp>
          </a:bodyPr>
          <a:lstStyle/>
          <a:p>
            <a:pPr algn="ctr"/>
            <a:r>
              <a:rPr lang="en-US" sz="2000"/>
              <a:t>Listener</a:t>
            </a:r>
          </a:p>
          <a:p>
            <a:pPr algn="ctr"/>
            <a:r>
              <a:rPr lang="en-US" sz="2000"/>
              <a:t>Object</a:t>
            </a:r>
          </a:p>
        </p:txBody>
      </p:sp>
      <p:sp>
        <p:nvSpPr>
          <p:cNvPr id="29" name="Date Placeholder 28"/>
          <p:cNvSpPr>
            <a:spLocks noGrp="1"/>
          </p:cNvSpPr>
          <p:nvPr>
            <p:ph type="dt" sz="half" idx="10"/>
          </p:nvPr>
        </p:nvSpPr>
        <p:spPr/>
        <p:txBody>
          <a:bodyPr/>
          <a:lstStyle/>
          <a:p>
            <a:pPr>
              <a:defRPr/>
            </a:pPr>
            <a:fld id="{E38F88DC-9785-6E47-BA0C-D350953AC5FC}" type="datetime1">
              <a:rPr lang="en-US" smtClean="0"/>
              <a:t>10/12/09</a:t>
            </a:fld>
            <a:endParaRPr lang="en-US"/>
          </a:p>
        </p:txBody>
      </p:sp>
      <p:sp>
        <p:nvSpPr>
          <p:cNvPr id="30" name="Slide Number Placeholder 29"/>
          <p:cNvSpPr>
            <a:spLocks noGrp="1"/>
          </p:cNvSpPr>
          <p:nvPr>
            <p:ph type="sldNum" sz="quarter" idx="12"/>
          </p:nvPr>
        </p:nvSpPr>
        <p:spPr/>
        <p:txBody>
          <a:bodyPr/>
          <a:lstStyle/>
          <a:p>
            <a:pPr>
              <a:defRPr/>
            </a:pPr>
            <a:fld id="{CBADFA9F-6E96-564C-986E-C458ED177155}" type="slidenum">
              <a:rPr lang="en-US" smtClean="0"/>
              <a:pPr>
                <a:defRPr/>
              </a:pPr>
              <a:t>68</a:t>
            </a:fld>
            <a:endParaRPr lang="en-US"/>
          </a:p>
        </p:txBody>
      </p:sp>
      <p:sp>
        <p:nvSpPr>
          <p:cNvPr id="31" name="Footer Placeholder 30"/>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Typically the execution of Algorithms are explicitly specified by the initial sequence and and sub-sequences</a:t>
            </a:r>
          </a:p>
          <a:p>
            <a:pPr lvl="1"/>
            <a:r>
              <a:rPr lang="en-US" dirty="0" smtClean="0"/>
              <a:t>Avoid too-late loading of components (HTL)</a:t>
            </a:r>
          </a:p>
          <a:p>
            <a:pPr lvl="1"/>
            <a:r>
              <a:rPr lang="en-US" dirty="0" smtClean="0"/>
              <a:t>Easier to debug</a:t>
            </a:r>
          </a:p>
          <a:p>
            <a:r>
              <a:rPr lang="en-US" dirty="0" smtClean="0"/>
              <a:t>For some use-cases it is necessary to trigger the execution of a given Algorithm by accessing an Object in the Transient Store</a:t>
            </a:r>
          </a:p>
          <a:p>
            <a:pPr lvl="1"/>
            <a:r>
              <a:rPr lang="en-US" dirty="0" smtClean="0"/>
              <a:t>The </a:t>
            </a:r>
            <a:r>
              <a:rPr lang="en-US" dirty="0" err="1" smtClean="0"/>
              <a:t>DataOnDemand</a:t>
            </a:r>
            <a:r>
              <a:rPr lang="en-US" dirty="0" smtClean="0"/>
              <a:t> Service is can be configured to provide this functionality    </a:t>
            </a:r>
            <a:endParaRPr lang="en-US" dirty="0"/>
          </a:p>
        </p:txBody>
      </p:sp>
      <p:sp>
        <p:nvSpPr>
          <p:cNvPr id="3" name="Title 2"/>
          <p:cNvSpPr>
            <a:spLocks noGrp="1"/>
          </p:cNvSpPr>
          <p:nvPr>
            <p:ph type="title"/>
          </p:nvPr>
        </p:nvSpPr>
        <p:spPr/>
        <p:txBody>
          <a:bodyPr/>
          <a:lstStyle/>
          <a:p>
            <a:r>
              <a:rPr lang="en-US" dirty="0" smtClean="0"/>
              <a:t>Data On Demand</a:t>
            </a:r>
            <a:endParaRPr lang="en-US" dirty="0"/>
          </a:p>
        </p:txBody>
      </p:sp>
      <p:sp>
        <p:nvSpPr>
          <p:cNvPr id="4" name="Date Placeholder 3"/>
          <p:cNvSpPr>
            <a:spLocks noGrp="1"/>
          </p:cNvSpPr>
          <p:nvPr>
            <p:ph type="dt" sz="half" idx="10"/>
          </p:nvPr>
        </p:nvSpPr>
        <p:spPr/>
        <p:txBody>
          <a:bodyPr/>
          <a:lstStyle/>
          <a:p>
            <a:pPr>
              <a:defRPr/>
            </a:pPr>
            <a:fld id="{38A2602D-C060-254A-A969-CC77C5A21332}"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Small problems can be solved with simple techniques</a:t>
            </a:r>
          </a:p>
          <a:p>
            <a:r>
              <a:rPr lang="en-US" sz="2400" dirty="0" smtClean="0"/>
              <a:t>For large problems you need</a:t>
            </a:r>
            <a:br>
              <a:rPr lang="en-US" sz="2400" dirty="0" smtClean="0"/>
            </a:br>
            <a:r>
              <a:rPr lang="en-US" sz="2400" dirty="0" smtClean="0"/>
              <a:t>to use different techniques</a:t>
            </a:r>
            <a:br>
              <a:rPr lang="en-US" sz="2400" dirty="0" smtClean="0"/>
            </a:br>
            <a:r>
              <a:rPr lang="en-US" sz="2400" dirty="0" smtClean="0"/>
              <a:t>that are in general more</a:t>
            </a:r>
            <a:br>
              <a:rPr lang="en-US" sz="2400" dirty="0" smtClean="0"/>
            </a:br>
            <a:r>
              <a:rPr lang="en-US" sz="2400" dirty="0" smtClean="0"/>
              <a:t>complex and with a up front </a:t>
            </a:r>
            <a:br>
              <a:rPr lang="en-US" sz="2400" dirty="0" smtClean="0"/>
            </a:br>
            <a:r>
              <a:rPr lang="en-US" sz="2400" dirty="0" smtClean="0"/>
              <a:t>cost</a:t>
            </a:r>
          </a:p>
          <a:p>
            <a:pPr>
              <a:buNone/>
            </a:pPr>
            <a:r>
              <a:rPr lang="en-US" sz="2400" dirty="0" smtClean="0"/>
              <a:t> </a:t>
            </a:r>
            <a:endParaRPr lang="en-US" sz="2400" dirty="0"/>
          </a:p>
        </p:txBody>
      </p:sp>
      <p:sp>
        <p:nvSpPr>
          <p:cNvPr id="3" name="Title 2"/>
          <p:cNvSpPr>
            <a:spLocks noGrp="1"/>
          </p:cNvSpPr>
          <p:nvPr>
            <p:ph type="title"/>
          </p:nvPr>
        </p:nvSpPr>
        <p:spPr/>
        <p:txBody>
          <a:bodyPr/>
          <a:lstStyle/>
          <a:p>
            <a:r>
              <a:rPr lang="en-US" dirty="0" smtClean="0"/>
              <a:t>Software Scale</a:t>
            </a:r>
            <a:endParaRPr lang="en-US" dirty="0"/>
          </a:p>
        </p:txBody>
      </p:sp>
      <p:sp>
        <p:nvSpPr>
          <p:cNvPr id="4" name="Date Placeholder 3"/>
          <p:cNvSpPr>
            <a:spLocks noGrp="1"/>
          </p:cNvSpPr>
          <p:nvPr>
            <p:ph type="dt" sz="half" idx="10"/>
          </p:nvPr>
        </p:nvSpPr>
        <p:spPr/>
        <p:txBody>
          <a:bodyPr/>
          <a:lstStyle/>
          <a:p>
            <a:pPr>
              <a:defRPr/>
            </a:pPr>
            <a:fld id="{07FEB56E-58C5-4646-858F-570D03791BB5}"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7</a:t>
            </a:fld>
            <a:endParaRPr lang="en-US"/>
          </a:p>
        </p:txBody>
      </p:sp>
      <p:pic>
        <p:nvPicPr>
          <p:cNvPr id="7" name="Picture 6" descr="Screen shot 2009-10-04 at 5.44.14 PM.png"/>
          <p:cNvPicPr>
            <a:picLocks noChangeAspect="1"/>
          </p:cNvPicPr>
          <p:nvPr/>
        </p:nvPicPr>
        <p:blipFill>
          <a:blip r:embed="rId2"/>
          <a:stretch>
            <a:fillRect/>
          </a:stretch>
        </p:blipFill>
        <p:spPr>
          <a:xfrm>
            <a:off x="5181600" y="1981200"/>
            <a:ext cx="3534944" cy="2196084"/>
          </a:xfrm>
          <a:prstGeom prst="rect">
            <a:avLst/>
          </a:prstGeom>
        </p:spPr>
      </p:pic>
      <p:pic>
        <p:nvPicPr>
          <p:cNvPr id="9" name="Picture 8" descr="Screen shot 2009-10-06 at 2.12.28 PM.png"/>
          <p:cNvPicPr>
            <a:picLocks noChangeAspect="1"/>
          </p:cNvPicPr>
          <p:nvPr/>
        </p:nvPicPr>
        <p:blipFill>
          <a:blip r:embed="rId3"/>
          <a:stretch>
            <a:fillRect/>
          </a:stretch>
        </p:blipFill>
        <p:spPr>
          <a:xfrm>
            <a:off x="1676400" y="3733800"/>
            <a:ext cx="4267200" cy="287255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Other Gaudi Services</a:t>
            </a:r>
            <a:endParaRPr lang="en-US" dirty="0"/>
          </a:p>
        </p:txBody>
      </p:sp>
      <p:sp>
        <p:nvSpPr>
          <p:cNvPr id="94211" name="Rectangle 3"/>
          <p:cNvSpPr>
            <a:spLocks noGrp="1" noChangeArrowheads="1"/>
          </p:cNvSpPr>
          <p:nvPr>
            <p:ph type="body" idx="1"/>
          </p:nvPr>
        </p:nvSpPr>
        <p:spPr>
          <a:xfrm>
            <a:off x="762000" y="1295400"/>
            <a:ext cx="7385050" cy="4995863"/>
          </a:xfrm>
        </p:spPr>
        <p:txBody>
          <a:bodyPr/>
          <a:lstStyle/>
          <a:p>
            <a:pPr lvl="1"/>
            <a:r>
              <a:rPr lang="en-US" sz="1800" dirty="0" err="1"/>
              <a:t>JobOptions</a:t>
            </a:r>
            <a:r>
              <a:rPr lang="en-US" sz="1800" dirty="0"/>
              <a:t> Service</a:t>
            </a:r>
          </a:p>
          <a:p>
            <a:pPr lvl="1"/>
            <a:r>
              <a:rPr lang="en-US" sz="1800" dirty="0"/>
              <a:t>Message Service</a:t>
            </a:r>
          </a:p>
          <a:p>
            <a:pPr lvl="1"/>
            <a:r>
              <a:rPr lang="en-US" sz="1800" dirty="0"/>
              <a:t>Particle Properties Service</a:t>
            </a:r>
          </a:p>
          <a:p>
            <a:pPr lvl="1"/>
            <a:r>
              <a:rPr lang="en-US" sz="1800" dirty="0"/>
              <a:t>Event Data Service</a:t>
            </a:r>
          </a:p>
          <a:p>
            <a:pPr lvl="1"/>
            <a:r>
              <a:rPr lang="en-US" sz="1800" dirty="0"/>
              <a:t>Histogram Service</a:t>
            </a:r>
          </a:p>
          <a:p>
            <a:pPr lvl="1"/>
            <a:r>
              <a:rPr lang="en-US" sz="1800" dirty="0"/>
              <a:t>N-</a:t>
            </a:r>
            <a:r>
              <a:rPr lang="en-US" sz="1800" dirty="0" err="1"/>
              <a:t>tuple</a:t>
            </a:r>
            <a:r>
              <a:rPr lang="en-US" sz="1800" dirty="0"/>
              <a:t> Service</a:t>
            </a:r>
          </a:p>
          <a:p>
            <a:pPr lvl="1"/>
            <a:r>
              <a:rPr lang="en-US" sz="1800" dirty="0"/>
              <a:t>Detector Data Service</a:t>
            </a:r>
          </a:p>
          <a:p>
            <a:pPr lvl="1"/>
            <a:r>
              <a:rPr lang="en-US" sz="1800" dirty="0"/>
              <a:t>Magnetic Field Service</a:t>
            </a:r>
          </a:p>
          <a:p>
            <a:pPr lvl="1"/>
            <a:r>
              <a:rPr lang="en-US" sz="1800" dirty="0"/>
              <a:t>Tracking Material Service</a:t>
            </a:r>
          </a:p>
          <a:p>
            <a:pPr lvl="1"/>
            <a:r>
              <a:rPr lang="en-US" sz="1800" dirty="0"/>
              <a:t>Random Number Generator</a:t>
            </a:r>
          </a:p>
          <a:p>
            <a:pPr lvl="1"/>
            <a:r>
              <a:rPr lang="en-US" sz="1800" dirty="0" err="1"/>
              <a:t>Chrono</a:t>
            </a:r>
            <a:r>
              <a:rPr lang="en-US" sz="1800" dirty="0"/>
              <a:t> Service</a:t>
            </a:r>
          </a:p>
          <a:p>
            <a:pPr lvl="1"/>
            <a:r>
              <a:rPr lang="en-US" sz="1800" dirty="0"/>
              <a:t>(Persistency Services)</a:t>
            </a:r>
          </a:p>
          <a:p>
            <a:pPr lvl="1"/>
            <a:r>
              <a:rPr lang="en-US" sz="1800" dirty="0"/>
              <a:t>(User Interface &amp; Visualization Services)</a:t>
            </a:r>
          </a:p>
          <a:p>
            <a:pPr lvl="1"/>
            <a:r>
              <a:rPr lang="en-US" sz="1800" dirty="0"/>
              <a:t>(Geant4 Services)</a:t>
            </a:r>
          </a:p>
        </p:txBody>
      </p:sp>
      <p:sp>
        <p:nvSpPr>
          <p:cNvPr id="4" name="Date Placeholder 3"/>
          <p:cNvSpPr>
            <a:spLocks noGrp="1"/>
          </p:cNvSpPr>
          <p:nvPr>
            <p:ph type="dt" sz="half" idx="10"/>
          </p:nvPr>
        </p:nvSpPr>
        <p:spPr/>
        <p:txBody>
          <a:bodyPr/>
          <a:lstStyle/>
          <a:p>
            <a:pPr>
              <a:defRPr/>
            </a:pPr>
            <a:fld id="{11E33FF1-DFE0-A547-97D4-4A17855E20EF}"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70</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3886200" cy="4525962"/>
          </a:xfrm>
        </p:spPr>
        <p:txBody>
          <a:bodyPr/>
          <a:lstStyle/>
          <a:p>
            <a:r>
              <a:rPr lang="en-US" sz="2000" dirty="0" smtClean="0"/>
              <a:t>Each Framework component can be configured by a set of ‘properties’ (name/ value pairs)</a:t>
            </a:r>
          </a:p>
          <a:p>
            <a:r>
              <a:rPr lang="en-US" sz="2000" dirty="0" smtClean="0"/>
              <a:t>In total thousands of parameters need to be specified to fully configure a complex HEP application</a:t>
            </a:r>
          </a:p>
          <a:p>
            <a:r>
              <a:rPr lang="en-US" sz="2000" dirty="0" smtClean="0"/>
              <a:t>Using Python to facilitate the task</a:t>
            </a:r>
          </a:p>
          <a:p>
            <a:pPr lvl="1"/>
            <a:r>
              <a:rPr lang="en-US" sz="1600" dirty="0" smtClean="0"/>
              <a:t>Build-in type checking</a:t>
            </a:r>
          </a:p>
          <a:p>
            <a:endParaRPr lang="en-US" sz="2000" dirty="0" smtClean="0"/>
          </a:p>
          <a:p>
            <a:endParaRPr lang="en-US" sz="2000" dirty="0"/>
          </a:p>
        </p:txBody>
      </p:sp>
      <p:sp>
        <p:nvSpPr>
          <p:cNvPr id="3" name="Title 2"/>
          <p:cNvSpPr>
            <a:spLocks noGrp="1"/>
          </p:cNvSpPr>
          <p:nvPr>
            <p:ph type="title"/>
          </p:nvPr>
        </p:nvSpPr>
        <p:spPr/>
        <p:txBody>
          <a:bodyPr/>
          <a:lstStyle/>
          <a:p>
            <a:r>
              <a:rPr lang="en-US" dirty="0" smtClean="0"/>
              <a:t>Configuring the Application</a:t>
            </a:r>
            <a:endParaRPr lang="en-US" dirty="0"/>
          </a:p>
        </p:txBody>
      </p:sp>
      <p:sp>
        <p:nvSpPr>
          <p:cNvPr id="4" name="Date Placeholder 3"/>
          <p:cNvSpPr>
            <a:spLocks noGrp="1"/>
          </p:cNvSpPr>
          <p:nvPr>
            <p:ph type="dt" sz="half" idx="10"/>
          </p:nvPr>
        </p:nvSpPr>
        <p:spPr/>
        <p:txBody>
          <a:bodyPr/>
          <a:lstStyle/>
          <a:p>
            <a:pPr>
              <a:defRPr/>
            </a:pPr>
            <a:fld id="{D2D5693F-72AC-F848-A37A-27A22217AA98}"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71</a:t>
            </a:fld>
            <a:endParaRPr lang="en-US"/>
          </a:p>
        </p:txBody>
      </p:sp>
      <p:pic>
        <p:nvPicPr>
          <p:cNvPr id="32" name="Picture 31"/>
          <p:cNvPicPr>
            <a:picLocks noChangeAspect="1"/>
          </p:cNvPicPr>
          <p:nvPr/>
        </p:nvPicPr>
        <p:blipFill>
          <a:blip r:embed="rId2"/>
          <a:stretch>
            <a:fillRect/>
          </a:stretch>
        </p:blipFill>
        <p:spPr>
          <a:xfrm>
            <a:off x="4343400" y="1981200"/>
            <a:ext cx="4461621" cy="29718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Interactivity and scripting are essential use cases for any HEP framework</a:t>
            </a:r>
          </a:p>
          <a:p>
            <a:pPr lvl="1"/>
            <a:r>
              <a:rPr lang="en-US" sz="2000" dirty="0" smtClean="0"/>
              <a:t>Scripts for rapid prototyping and trying new ideas</a:t>
            </a:r>
          </a:p>
          <a:p>
            <a:pPr lvl="1"/>
            <a:r>
              <a:rPr lang="en-US" sz="2000" dirty="0" smtClean="0"/>
              <a:t>Testing frameworks</a:t>
            </a:r>
          </a:p>
          <a:p>
            <a:pPr lvl="1"/>
            <a:r>
              <a:rPr lang="en-US" sz="2000" dirty="0" smtClean="0"/>
              <a:t>GUI applications</a:t>
            </a:r>
            <a:endParaRPr lang="en-US" sz="2000" dirty="0" smtClean="0"/>
          </a:p>
          <a:p>
            <a:r>
              <a:rPr lang="en-US" sz="2400" dirty="0" smtClean="0"/>
              <a:t>A convenient way to achieve it is to provide bindings to a scripting language such as Python (or a C++ interpreter)</a:t>
            </a:r>
          </a:p>
          <a:p>
            <a:pPr lvl="1"/>
            <a:r>
              <a:rPr lang="en-US" sz="2000" dirty="0" smtClean="0"/>
              <a:t>Once this is done the rest comes automatically   </a:t>
            </a:r>
            <a:endParaRPr lang="en-US" sz="2000" dirty="0" smtClean="0"/>
          </a:p>
          <a:p>
            <a:endParaRPr lang="en-US" sz="2400" dirty="0"/>
          </a:p>
        </p:txBody>
      </p:sp>
      <p:sp>
        <p:nvSpPr>
          <p:cNvPr id="3" name="Title 2"/>
          <p:cNvSpPr>
            <a:spLocks noGrp="1"/>
          </p:cNvSpPr>
          <p:nvPr>
            <p:ph type="title"/>
          </p:nvPr>
        </p:nvSpPr>
        <p:spPr/>
        <p:txBody>
          <a:bodyPr/>
          <a:lstStyle/>
          <a:p>
            <a:r>
              <a:rPr lang="en-US" dirty="0" smtClean="0"/>
              <a:t>Interactivity and scripting</a:t>
            </a:r>
            <a:endParaRPr lang="en-US" dirty="0"/>
          </a:p>
        </p:txBody>
      </p:sp>
      <p:sp>
        <p:nvSpPr>
          <p:cNvPr id="4" name="Date Placeholder 3"/>
          <p:cNvSpPr>
            <a:spLocks noGrp="1"/>
          </p:cNvSpPr>
          <p:nvPr>
            <p:ph type="dt" sz="half" idx="10"/>
          </p:nvPr>
        </p:nvSpPr>
        <p:spPr/>
        <p:txBody>
          <a:bodyPr/>
          <a:lstStyle/>
          <a:p>
            <a:pPr>
              <a:defRPr/>
            </a:pPr>
            <a:fld id="{19F40BD2-403E-494B-8B26-9268AD04C0F1}"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PyROOT: Mode d’emploi </a:t>
            </a:r>
          </a:p>
        </p:txBody>
      </p:sp>
      <p:sp>
        <p:nvSpPr>
          <p:cNvPr id="137219" name="Rectangle 3"/>
          <p:cNvSpPr>
            <a:spLocks noGrp="1" noChangeArrowheads="1"/>
          </p:cNvSpPr>
          <p:nvPr>
            <p:ph type="body" sz="half" idx="1"/>
          </p:nvPr>
        </p:nvSpPr>
        <p:spPr>
          <a:xfrm>
            <a:off x="5368925" y="1484313"/>
            <a:ext cx="3470275" cy="4246562"/>
          </a:xfrm>
        </p:spPr>
        <p:txBody>
          <a:bodyPr/>
          <a:lstStyle/>
          <a:p>
            <a:pPr defTabSz="914400">
              <a:lnSpc>
                <a:spcPct val="85000"/>
              </a:lnSpc>
              <a:tabLst/>
            </a:pPr>
            <a:r>
              <a:rPr lang="en-US" sz="2000"/>
              <a:t>From class definitions (.h files) a “dictionary” library is produced</a:t>
            </a:r>
          </a:p>
          <a:p>
            <a:pPr marL="446088" lvl="1" indent="-182563" defTabSz="914400">
              <a:lnSpc>
                <a:spcPct val="85000"/>
              </a:lnSpc>
              <a:tabLst/>
            </a:pPr>
            <a:r>
              <a:rPr lang="en-US" sz="2000"/>
              <a:t>Description of the class</a:t>
            </a:r>
          </a:p>
          <a:p>
            <a:pPr marL="446088" lvl="1" indent="-182563" defTabSz="914400">
              <a:lnSpc>
                <a:spcPct val="85000"/>
              </a:lnSpc>
              <a:tabLst/>
            </a:pPr>
            <a:r>
              <a:rPr lang="en-US" sz="2000"/>
              <a:t>“stub” functions to class methods</a:t>
            </a:r>
          </a:p>
          <a:p>
            <a:pPr defTabSz="914400">
              <a:lnSpc>
                <a:spcPct val="85000"/>
              </a:lnSpc>
              <a:tabLst/>
            </a:pPr>
            <a:r>
              <a:rPr lang="en-US" sz="2000"/>
              <a:t>Absolutely non-intrusive</a:t>
            </a:r>
          </a:p>
          <a:p>
            <a:pPr defTabSz="914400">
              <a:lnSpc>
                <a:spcPct val="85000"/>
              </a:lnSpc>
              <a:tabLst/>
            </a:pPr>
            <a:r>
              <a:rPr lang="en-US" sz="2000"/>
              <a:t>The PyROOT module does the adaptation between Python objects and C++ objects in a generic way</a:t>
            </a:r>
          </a:p>
          <a:p>
            <a:pPr marL="446088" lvl="1" indent="-182563" defTabSz="914400">
              <a:lnSpc>
                <a:spcPct val="85000"/>
              </a:lnSpc>
              <a:tabLst/>
            </a:pPr>
            <a:r>
              <a:rPr lang="en-US" sz="2000"/>
              <a:t>It works for any dictionary</a:t>
            </a:r>
          </a:p>
        </p:txBody>
      </p:sp>
      <p:sp>
        <p:nvSpPr>
          <p:cNvPr id="137220" name="AutoShape 4"/>
          <p:cNvSpPr>
            <a:spLocks noChangeArrowheads="1"/>
          </p:cNvSpPr>
          <p:nvPr/>
        </p:nvSpPr>
        <p:spPr bwMode="auto">
          <a:xfrm>
            <a:off x="649288" y="2492375"/>
            <a:ext cx="1423987" cy="646113"/>
          </a:xfrm>
          <a:prstGeom prst="foldedCorner">
            <a:avLst>
              <a:gd name="adj" fmla="val 12500"/>
            </a:avLst>
          </a:prstGeom>
          <a:solidFill>
            <a:srgbClr val="D7D7D7"/>
          </a:solidFill>
          <a:ln w="12700">
            <a:solidFill>
              <a:srgbClr val="000000"/>
            </a:solidFill>
            <a:round/>
            <a:headEnd type="none" w="sm" len="sm"/>
            <a:tailEnd/>
          </a:ln>
          <a:effectLst/>
        </p:spPr>
        <p:txBody>
          <a:bodyPr wrap="none" anchor="ctr">
            <a:prstTxWarp prst="textNoShape">
              <a:avLst/>
            </a:prstTxWarp>
          </a:bodyPr>
          <a:lstStyle/>
          <a:p>
            <a:pPr>
              <a:lnSpc>
                <a:spcPct val="100000"/>
              </a:lnSpc>
              <a:spcBef>
                <a:spcPct val="0"/>
              </a:spcBef>
            </a:pPr>
            <a:r>
              <a:rPr lang="en-US" sz="1800" b="0">
                <a:solidFill>
                  <a:srgbClr val="000000"/>
                </a:solidFill>
                <a:latin typeface="Comic Sans MS" charset="0"/>
              </a:rPr>
              <a:t>MyClass.h</a:t>
            </a:r>
          </a:p>
        </p:txBody>
      </p:sp>
      <p:sp>
        <p:nvSpPr>
          <p:cNvPr id="137221" name="Rectangle 5"/>
          <p:cNvSpPr>
            <a:spLocks noChangeArrowheads="1"/>
          </p:cNvSpPr>
          <p:nvPr/>
        </p:nvSpPr>
        <p:spPr bwMode="auto">
          <a:xfrm>
            <a:off x="3581400" y="2743200"/>
            <a:ext cx="1828800" cy="649288"/>
          </a:xfrm>
          <a:prstGeom prst="rect">
            <a:avLst/>
          </a:prstGeom>
          <a:solidFill>
            <a:schemeClr val="folHlink"/>
          </a:solidFill>
          <a:ln w="12700">
            <a:solidFill>
              <a:srgbClr val="000000"/>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800" b="0">
                <a:solidFill>
                  <a:srgbClr val="000000"/>
                </a:solidFill>
                <a:latin typeface="Comic Sans MS" charset="0"/>
              </a:rPr>
              <a:t>MyClassDict.so</a:t>
            </a:r>
          </a:p>
        </p:txBody>
      </p:sp>
      <p:sp>
        <p:nvSpPr>
          <p:cNvPr id="137222" name="Line 6"/>
          <p:cNvSpPr>
            <a:spLocks noChangeShapeType="1"/>
          </p:cNvSpPr>
          <p:nvPr/>
        </p:nvSpPr>
        <p:spPr bwMode="auto">
          <a:xfrm>
            <a:off x="2044700" y="2781300"/>
            <a:ext cx="1568450" cy="266700"/>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7223" name="Line 7"/>
          <p:cNvSpPr>
            <a:spLocks noChangeShapeType="1"/>
          </p:cNvSpPr>
          <p:nvPr/>
        </p:nvSpPr>
        <p:spPr bwMode="auto">
          <a:xfrm>
            <a:off x="2909888" y="2276475"/>
            <a:ext cx="1587" cy="288925"/>
          </a:xfrm>
          <a:prstGeom prst="line">
            <a:avLst/>
          </a:prstGeom>
          <a:noFill/>
          <a:ln w="12700">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7224" name="Rectangle 8"/>
          <p:cNvSpPr>
            <a:spLocks noChangeArrowheads="1"/>
          </p:cNvSpPr>
          <p:nvPr/>
        </p:nvSpPr>
        <p:spPr bwMode="auto">
          <a:xfrm>
            <a:off x="2246313" y="1916113"/>
            <a:ext cx="1423987" cy="361950"/>
          </a:xfrm>
          <a:prstGeom prst="rect">
            <a:avLst/>
          </a:prstGeom>
          <a:solidFill>
            <a:srgbClr val="FFFFFF"/>
          </a:solidFill>
          <a:ln w="12700">
            <a:solidFill>
              <a:srgbClr val="000000"/>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800" b="0">
                <a:solidFill>
                  <a:srgbClr val="000000"/>
                </a:solidFill>
                <a:latin typeface="Comic Sans MS" charset="0"/>
              </a:rPr>
              <a:t>select.xml</a:t>
            </a:r>
          </a:p>
        </p:txBody>
      </p:sp>
      <p:sp>
        <p:nvSpPr>
          <p:cNvPr id="137225" name="Oval 9"/>
          <p:cNvSpPr>
            <a:spLocks noChangeArrowheads="1"/>
          </p:cNvSpPr>
          <p:nvPr/>
        </p:nvSpPr>
        <p:spPr bwMode="auto">
          <a:xfrm>
            <a:off x="2209800" y="2438400"/>
            <a:ext cx="1244600" cy="773113"/>
          </a:xfrm>
          <a:prstGeom prst="ellipse">
            <a:avLst/>
          </a:prstGeom>
          <a:solidFill>
            <a:schemeClr val="bg1"/>
          </a:solidFill>
          <a:ln w="12700">
            <a:solidFill>
              <a:schemeClr val="tx1"/>
            </a:solidFill>
            <a:round/>
            <a:headEnd type="none" w="sm" len="sm"/>
            <a:tailEnd/>
          </a:ln>
          <a:effectLst/>
        </p:spPr>
        <p:txBody>
          <a:bodyPr wrap="none" anchor="ctr">
            <a:prstTxWarp prst="textNoShape">
              <a:avLst/>
            </a:prstTxWarp>
          </a:bodyPr>
          <a:lstStyle/>
          <a:p>
            <a:pPr algn="ctr">
              <a:lnSpc>
                <a:spcPct val="100000"/>
              </a:lnSpc>
              <a:spcBef>
                <a:spcPct val="0"/>
              </a:spcBef>
            </a:pPr>
            <a:r>
              <a:rPr lang="en-US" sz="1800" b="0">
                <a:solidFill>
                  <a:schemeClr val="tx1"/>
                </a:solidFill>
                <a:latin typeface="Comic Sans MS" charset="0"/>
              </a:rPr>
              <a:t>genreflex</a:t>
            </a:r>
          </a:p>
        </p:txBody>
      </p:sp>
      <p:sp>
        <p:nvSpPr>
          <p:cNvPr id="137226" name="Rectangle 10"/>
          <p:cNvSpPr>
            <a:spLocks noChangeArrowheads="1"/>
          </p:cNvSpPr>
          <p:nvPr/>
        </p:nvSpPr>
        <p:spPr bwMode="auto">
          <a:xfrm>
            <a:off x="3376613" y="4652963"/>
            <a:ext cx="1957387" cy="863600"/>
          </a:xfrm>
          <a:prstGeom prst="rect">
            <a:avLst/>
          </a:prstGeom>
          <a:noFill/>
          <a:ln w="12700">
            <a:solidFill>
              <a:schemeClr val="tx1"/>
            </a:solidFill>
            <a:miter lim="800000"/>
            <a:headEnd type="none" w="sm" len="sm"/>
            <a:tailEnd/>
          </a:ln>
          <a:effectLst/>
        </p:spPr>
        <p:txBody>
          <a:bodyPr wrap="none" anchor="ctr">
            <a:prstTxWarp prst="textNoShape">
              <a:avLst/>
            </a:prstTxWarp>
          </a:bodyPr>
          <a:lstStyle/>
          <a:p>
            <a:pPr algn="ctr">
              <a:lnSpc>
                <a:spcPct val="100000"/>
              </a:lnSpc>
              <a:spcBef>
                <a:spcPct val="0"/>
              </a:spcBef>
            </a:pPr>
            <a:r>
              <a:rPr lang="en-US" sz="1800" dirty="0" smtClean="0">
                <a:latin typeface="Comic Sans MS" charset="0"/>
              </a:rPr>
              <a:t>Python </a:t>
            </a:r>
            <a:br>
              <a:rPr lang="en-US" sz="1800" dirty="0" smtClean="0">
                <a:latin typeface="Comic Sans MS" charset="0"/>
              </a:rPr>
            </a:br>
            <a:r>
              <a:rPr lang="en-US" sz="1800" b="0" dirty="0" smtClean="0">
                <a:solidFill>
                  <a:schemeClr val="tx1"/>
                </a:solidFill>
                <a:latin typeface="Comic Sans MS" charset="0"/>
              </a:rPr>
              <a:t>interpreter</a:t>
            </a:r>
            <a:endParaRPr lang="en-US" sz="1800" b="0" dirty="0">
              <a:solidFill>
                <a:schemeClr val="tx1"/>
              </a:solidFill>
              <a:latin typeface="Comic Sans MS" charset="0"/>
            </a:endParaRPr>
          </a:p>
        </p:txBody>
      </p:sp>
      <p:sp>
        <p:nvSpPr>
          <p:cNvPr id="137227" name="Line 11"/>
          <p:cNvSpPr>
            <a:spLocks noChangeShapeType="1"/>
          </p:cNvSpPr>
          <p:nvPr/>
        </p:nvSpPr>
        <p:spPr bwMode="auto">
          <a:xfrm flipH="1">
            <a:off x="4038600" y="3429000"/>
            <a:ext cx="1588" cy="1223963"/>
          </a:xfrm>
          <a:prstGeom prst="line">
            <a:avLst/>
          </a:prstGeom>
          <a:noFill/>
          <a:ln w="12700">
            <a:solidFill>
              <a:schemeClr val="tx1"/>
            </a:solidFill>
            <a:prstDash val="dash"/>
            <a:round/>
            <a:headEnd type="triangle" w="med" len="med"/>
            <a:tailEnd/>
          </a:ln>
          <a:effectLst/>
        </p:spPr>
        <p:txBody>
          <a:bodyPr wrap="none" anchor="ctr">
            <a:prstTxWarp prst="textNoShape">
              <a:avLst/>
            </a:prstTxWarp>
          </a:bodyPr>
          <a:lstStyle/>
          <a:p>
            <a:endParaRPr lang="en-US"/>
          </a:p>
        </p:txBody>
      </p:sp>
      <p:sp>
        <p:nvSpPr>
          <p:cNvPr id="137228" name="Text Box 12"/>
          <p:cNvSpPr txBox="1">
            <a:spLocks noChangeArrowheads="1"/>
          </p:cNvSpPr>
          <p:nvPr/>
        </p:nvSpPr>
        <p:spPr bwMode="auto">
          <a:xfrm>
            <a:off x="3352800" y="3505200"/>
            <a:ext cx="617538" cy="366713"/>
          </a:xfrm>
          <a:prstGeom prst="rect">
            <a:avLst/>
          </a:prstGeom>
          <a:noFill/>
          <a:ln w="12700">
            <a:noFill/>
            <a:miter lim="800000"/>
            <a:headEnd type="none" w="sm" len="sm"/>
            <a:tailEnd/>
          </a:ln>
          <a:effectLst/>
        </p:spPr>
        <p:txBody>
          <a:bodyPr wrap="none">
            <a:prstTxWarp prst="textNoShape">
              <a:avLst/>
            </a:prstTxWarp>
            <a:spAutoFit/>
          </a:bodyPr>
          <a:lstStyle/>
          <a:p>
            <a:pPr algn="l">
              <a:lnSpc>
                <a:spcPct val="100000"/>
              </a:lnSpc>
              <a:spcBef>
                <a:spcPct val="0"/>
              </a:spcBef>
            </a:pPr>
            <a:r>
              <a:rPr lang="en-US" sz="1800" b="0">
                <a:solidFill>
                  <a:schemeClr val="tx1"/>
                </a:solidFill>
                <a:latin typeface="Comic Sans MS" charset="0"/>
              </a:rPr>
              <a:t>load</a:t>
            </a:r>
          </a:p>
        </p:txBody>
      </p:sp>
      <p:sp>
        <p:nvSpPr>
          <p:cNvPr id="137229" name="Rectangle 13"/>
          <p:cNvSpPr>
            <a:spLocks noChangeArrowheads="1"/>
          </p:cNvSpPr>
          <p:nvPr/>
        </p:nvSpPr>
        <p:spPr bwMode="auto">
          <a:xfrm>
            <a:off x="649288" y="3284538"/>
            <a:ext cx="1423987" cy="649287"/>
          </a:xfrm>
          <a:prstGeom prst="rect">
            <a:avLst/>
          </a:prstGeom>
          <a:solidFill>
            <a:srgbClr val="D7D7D7"/>
          </a:solidFill>
          <a:ln w="12700">
            <a:solidFill>
              <a:srgbClr val="000000"/>
            </a:solidFill>
            <a:miter lim="800000"/>
            <a:headEnd type="none" w="sm" len="sm"/>
            <a:tailEnd/>
          </a:ln>
          <a:effectLst/>
        </p:spPr>
        <p:txBody>
          <a:bodyPr wrap="none" anchor="ctr">
            <a:prstTxWarp prst="textNoShape">
              <a:avLst/>
            </a:prstTxWarp>
          </a:bodyPr>
          <a:lstStyle/>
          <a:p>
            <a:pPr>
              <a:lnSpc>
                <a:spcPct val="100000"/>
              </a:lnSpc>
              <a:spcBef>
                <a:spcPct val="0"/>
              </a:spcBef>
            </a:pPr>
            <a:r>
              <a:rPr lang="en-US" sz="1800" b="0">
                <a:solidFill>
                  <a:srgbClr val="000000"/>
                </a:solidFill>
                <a:latin typeface="Comic Sans MS" charset="0"/>
              </a:rPr>
              <a:t>MyClass.so</a:t>
            </a:r>
          </a:p>
        </p:txBody>
      </p:sp>
      <p:sp>
        <p:nvSpPr>
          <p:cNvPr id="137230" name="Line 14"/>
          <p:cNvSpPr>
            <a:spLocks noChangeShapeType="1"/>
          </p:cNvSpPr>
          <p:nvPr/>
        </p:nvSpPr>
        <p:spPr bwMode="auto">
          <a:xfrm flipH="1">
            <a:off x="2057400" y="3124200"/>
            <a:ext cx="1524000" cy="533400"/>
          </a:xfrm>
          <a:prstGeom prst="line">
            <a:avLst/>
          </a:prstGeom>
          <a:noFill/>
          <a:ln w="12700">
            <a:solidFill>
              <a:schemeClr val="tx1"/>
            </a:solidFill>
            <a:prstDash val="dash"/>
            <a:round/>
            <a:headEnd type="none" w="sm" len="sm"/>
            <a:tailEnd type="triangle" w="med" len="med"/>
          </a:ln>
          <a:effectLst/>
        </p:spPr>
        <p:txBody>
          <a:bodyPr wrap="none" anchor="ctr">
            <a:prstTxWarp prst="textNoShape">
              <a:avLst/>
            </a:prstTxWarp>
          </a:bodyPr>
          <a:lstStyle/>
          <a:p>
            <a:endParaRPr lang="en-US"/>
          </a:p>
        </p:txBody>
      </p:sp>
      <p:sp>
        <p:nvSpPr>
          <p:cNvPr id="137231" name="AutoShape 15"/>
          <p:cNvSpPr>
            <a:spLocks noChangeArrowheads="1"/>
          </p:cNvSpPr>
          <p:nvPr/>
        </p:nvSpPr>
        <p:spPr bwMode="auto">
          <a:xfrm>
            <a:off x="649288" y="4581525"/>
            <a:ext cx="1423987" cy="1079500"/>
          </a:xfrm>
          <a:prstGeom prst="foldedCorner">
            <a:avLst>
              <a:gd name="adj" fmla="val 12500"/>
            </a:avLst>
          </a:prstGeom>
          <a:solidFill>
            <a:srgbClr val="D7D7D7"/>
          </a:solidFill>
          <a:ln w="12700">
            <a:solidFill>
              <a:srgbClr val="000000"/>
            </a:solidFill>
            <a:round/>
            <a:headEnd type="none" w="sm" len="sm"/>
            <a:tailEnd/>
          </a:ln>
          <a:effectLst/>
        </p:spPr>
        <p:txBody>
          <a:bodyPr wrap="none" anchor="ctr">
            <a:prstTxWarp prst="textNoShape">
              <a:avLst/>
            </a:prstTxWarp>
          </a:bodyPr>
          <a:lstStyle/>
          <a:p>
            <a:pPr>
              <a:lnSpc>
                <a:spcPct val="100000"/>
              </a:lnSpc>
              <a:spcBef>
                <a:spcPct val="0"/>
              </a:spcBef>
            </a:pPr>
            <a:r>
              <a:rPr lang="en-US" sz="1800" b="0">
                <a:solidFill>
                  <a:srgbClr val="000000"/>
                </a:solidFill>
                <a:latin typeface="Comic Sans MS" charset="0"/>
              </a:rPr>
              <a:t>MyScript.py</a:t>
            </a:r>
          </a:p>
        </p:txBody>
      </p:sp>
      <p:sp>
        <p:nvSpPr>
          <p:cNvPr id="137232" name="Line 16"/>
          <p:cNvSpPr>
            <a:spLocks noChangeShapeType="1"/>
          </p:cNvSpPr>
          <p:nvPr/>
        </p:nvSpPr>
        <p:spPr bwMode="auto">
          <a:xfrm flipH="1">
            <a:off x="2044700" y="5084763"/>
            <a:ext cx="1358900" cy="1587"/>
          </a:xfrm>
          <a:prstGeom prst="line">
            <a:avLst/>
          </a:prstGeom>
          <a:noFill/>
          <a:ln w="12700">
            <a:solidFill>
              <a:schemeClr val="tx1"/>
            </a:solidFill>
            <a:prstDash val="dash"/>
            <a:round/>
            <a:headEnd type="triangle" w="med" len="med"/>
            <a:tailEnd/>
          </a:ln>
          <a:effectLst/>
        </p:spPr>
        <p:txBody>
          <a:bodyPr wrap="none" anchor="ctr">
            <a:prstTxWarp prst="textNoShape">
              <a:avLst/>
            </a:prstTxWarp>
          </a:bodyPr>
          <a:lstStyle/>
          <a:p>
            <a:endParaRPr lang="en-US"/>
          </a:p>
        </p:txBody>
      </p:sp>
      <p:sp>
        <p:nvSpPr>
          <p:cNvPr id="137233" name="AutoShape 17"/>
          <p:cNvSpPr>
            <a:spLocks noChangeArrowheads="1"/>
          </p:cNvSpPr>
          <p:nvPr/>
        </p:nvSpPr>
        <p:spPr bwMode="auto">
          <a:xfrm>
            <a:off x="4114800" y="3810000"/>
            <a:ext cx="1233488" cy="577850"/>
          </a:xfrm>
          <a:prstGeom prst="roundRect">
            <a:avLst>
              <a:gd name="adj" fmla="val 16667"/>
            </a:avLst>
          </a:prstGeom>
          <a:solidFill>
            <a:srgbClr val="CCCCFF"/>
          </a:solidFill>
          <a:ln w="12700">
            <a:solidFill>
              <a:srgbClr val="000000"/>
            </a:solidFill>
            <a:round/>
            <a:headEnd type="none" w="sm" len="sm"/>
            <a:tailEnd/>
          </a:ln>
          <a:effectLst/>
        </p:spPr>
        <p:txBody>
          <a:bodyPr wrap="none" anchor="ctr">
            <a:prstTxWarp prst="textNoShape">
              <a:avLst/>
            </a:prstTxWarp>
          </a:bodyPr>
          <a:lstStyle/>
          <a:p>
            <a:pPr>
              <a:lnSpc>
                <a:spcPct val="100000"/>
              </a:lnSpc>
              <a:spcBef>
                <a:spcPct val="0"/>
              </a:spcBef>
            </a:pPr>
            <a:r>
              <a:rPr lang="en-US" sz="1800" b="0">
                <a:solidFill>
                  <a:srgbClr val="000000"/>
                </a:solidFill>
                <a:latin typeface="Comic Sans MS" charset="0"/>
              </a:rPr>
              <a:t>PyROOT</a:t>
            </a:r>
          </a:p>
        </p:txBody>
      </p:sp>
      <p:pic>
        <p:nvPicPr>
          <p:cNvPr id="137234" name="Picture 18"/>
          <p:cNvPicPr>
            <a:picLocks noChangeAspect="1" noChangeArrowheads="1"/>
          </p:cNvPicPr>
          <p:nvPr/>
        </p:nvPicPr>
        <p:blipFill>
          <a:blip r:embed="rId3"/>
          <a:srcRect/>
          <a:stretch>
            <a:fillRect/>
          </a:stretch>
        </p:blipFill>
        <p:spPr bwMode="auto">
          <a:xfrm>
            <a:off x="3441700" y="4724400"/>
            <a:ext cx="458788" cy="447675"/>
          </a:xfrm>
          <a:prstGeom prst="rect">
            <a:avLst/>
          </a:prstGeom>
          <a:noFill/>
          <a:ln w="12700">
            <a:noFill/>
            <a:miter lim="800000"/>
            <a:headEnd type="none" w="sm" len="sm"/>
            <a:tailEnd/>
          </a:ln>
          <a:effectLst/>
        </p:spPr>
      </p:pic>
      <p:sp>
        <p:nvSpPr>
          <p:cNvPr id="137235" name="Line 19"/>
          <p:cNvSpPr>
            <a:spLocks noChangeShapeType="1"/>
          </p:cNvSpPr>
          <p:nvPr/>
        </p:nvSpPr>
        <p:spPr bwMode="auto">
          <a:xfrm flipH="1">
            <a:off x="4800600" y="4343400"/>
            <a:ext cx="1588" cy="304800"/>
          </a:xfrm>
          <a:prstGeom prst="line">
            <a:avLst/>
          </a:prstGeom>
          <a:noFill/>
          <a:ln w="12700">
            <a:solidFill>
              <a:schemeClr val="tx1"/>
            </a:solidFill>
            <a:prstDash val="dash"/>
            <a:round/>
            <a:headEnd type="triangle" w="med" len="med"/>
            <a:tailEnd type="triangle" w="med" len="med"/>
          </a:ln>
          <a:effectLst/>
        </p:spPr>
        <p:txBody>
          <a:bodyPr wrap="none" anchor="ctr">
            <a:prstTxWarp prst="textNoShape">
              <a:avLst/>
            </a:prstTxWarp>
          </a:bodyPr>
          <a:lstStyle/>
          <a:p>
            <a:endParaRPr lang="en-US"/>
          </a:p>
        </p:txBody>
      </p:sp>
      <p:sp>
        <p:nvSpPr>
          <p:cNvPr id="137236" name="Line 20"/>
          <p:cNvSpPr>
            <a:spLocks noChangeShapeType="1"/>
          </p:cNvSpPr>
          <p:nvPr/>
        </p:nvSpPr>
        <p:spPr bwMode="auto">
          <a:xfrm flipH="1">
            <a:off x="4800600" y="3429000"/>
            <a:ext cx="1588" cy="457200"/>
          </a:xfrm>
          <a:prstGeom prst="line">
            <a:avLst/>
          </a:prstGeom>
          <a:noFill/>
          <a:ln w="12700">
            <a:solidFill>
              <a:schemeClr val="tx1"/>
            </a:solidFill>
            <a:prstDash val="dash"/>
            <a:round/>
            <a:headEnd type="triangle" w="med" len="med"/>
            <a:tailEnd/>
          </a:ln>
          <a:effectLst/>
        </p:spPr>
        <p:txBody>
          <a:bodyPr wrap="none" anchor="ctr">
            <a:prstTxWarp prst="textNoShape">
              <a:avLst/>
            </a:prstTxWarp>
          </a:bodyPr>
          <a:lstStyle/>
          <a:p>
            <a:endParaRPr lang="en-US"/>
          </a:p>
        </p:txBody>
      </p:sp>
      <p:sp>
        <p:nvSpPr>
          <p:cNvPr id="21" name="Date Placeholder 20"/>
          <p:cNvSpPr>
            <a:spLocks noGrp="1"/>
          </p:cNvSpPr>
          <p:nvPr>
            <p:ph type="dt" sz="half" idx="10"/>
          </p:nvPr>
        </p:nvSpPr>
        <p:spPr/>
        <p:txBody>
          <a:bodyPr/>
          <a:lstStyle/>
          <a:p>
            <a:fld id="{2F8465FE-AB20-F548-8BD7-FAF8D5355CE1}" type="datetime1">
              <a:rPr lang="en-US" smtClean="0"/>
              <a:t>10/12/09</a:t>
            </a:fld>
            <a:endParaRPr lang="en-US"/>
          </a:p>
        </p:txBody>
      </p:sp>
      <p:sp>
        <p:nvSpPr>
          <p:cNvPr id="22" name="Slide Number Placeholder 21"/>
          <p:cNvSpPr>
            <a:spLocks noGrp="1"/>
          </p:cNvSpPr>
          <p:nvPr>
            <p:ph type="sldNum" sz="quarter" idx="12"/>
          </p:nvPr>
        </p:nvSpPr>
        <p:spPr/>
        <p:txBody>
          <a:bodyPr/>
          <a:lstStyle/>
          <a:p>
            <a:fld id="{49C29DD1-2D36-A642-8DB2-223CCE23689C}" type="slidenum">
              <a:rPr lang="en-US" smtClean="0"/>
              <a:pPr/>
              <a:t>73</a:t>
            </a:fld>
            <a:endParaRPr lang="en-US"/>
          </a:p>
        </p:txBody>
      </p:sp>
      <p:sp>
        <p:nvSpPr>
          <p:cNvPr id="23" name="Footer Placeholder 22"/>
          <p:cNvSpPr>
            <a:spLocks noGrp="1"/>
          </p:cNvSpPr>
          <p:nvPr>
            <p:ph type="ftr" sz="quarter" idx="11"/>
          </p:nvPr>
        </p:nvSpPr>
        <p:spPr/>
        <p:txBody>
          <a:bodyPr/>
          <a:lstStyle/>
          <a:p>
            <a:r>
              <a:rPr lang="en-US" smtClean="0"/>
              <a:t>P. Mato/CERN</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138"/>
            <a:ext cx="8229600" cy="4525962"/>
          </a:xfrm>
        </p:spPr>
        <p:txBody>
          <a:bodyPr/>
          <a:lstStyle/>
          <a:p>
            <a:pPr>
              <a:lnSpc>
                <a:spcPct val="90000"/>
              </a:lnSpc>
            </a:pPr>
            <a:r>
              <a:rPr lang="en-US" sz="2400" dirty="0" smtClean="0"/>
              <a:t>All experiments have developed Software Frameworks</a:t>
            </a:r>
          </a:p>
          <a:p>
            <a:pPr lvl="1">
              <a:lnSpc>
                <a:spcPct val="90000"/>
              </a:lnSpc>
            </a:pPr>
            <a:r>
              <a:rPr lang="en-US" sz="2000" dirty="0" smtClean="0"/>
              <a:t>General architecture of any event processing applications (simulation, trigger, reconstruction, analysis, etc.)</a:t>
            </a:r>
          </a:p>
          <a:p>
            <a:pPr lvl="1">
              <a:lnSpc>
                <a:spcPct val="90000"/>
              </a:lnSpc>
            </a:pPr>
            <a:r>
              <a:rPr lang="en-US" sz="2000" dirty="0" smtClean="0"/>
              <a:t>To achieve </a:t>
            </a:r>
            <a:r>
              <a:rPr lang="en-US" sz="2000" dirty="0" smtClean="0">
                <a:solidFill>
                  <a:srgbClr val="0000FF"/>
                </a:solidFill>
              </a:rPr>
              <a:t>coherency </a:t>
            </a:r>
            <a:r>
              <a:rPr lang="en-US" sz="2000" dirty="0" smtClean="0"/>
              <a:t>and to facilitate </a:t>
            </a:r>
            <a:r>
              <a:rPr lang="en-US" sz="2000" dirty="0" smtClean="0">
                <a:solidFill>
                  <a:srgbClr val="0000FF"/>
                </a:solidFill>
              </a:rPr>
              <a:t>software re-use</a:t>
            </a:r>
          </a:p>
          <a:p>
            <a:pPr lvl="1">
              <a:lnSpc>
                <a:spcPct val="90000"/>
              </a:lnSpc>
            </a:pPr>
            <a:r>
              <a:rPr lang="en-US" sz="2000" dirty="0" smtClean="0"/>
              <a:t>Hide technical details to the end-user Physicists</a:t>
            </a:r>
          </a:p>
          <a:p>
            <a:pPr lvl="1">
              <a:lnSpc>
                <a:spcPct val="90000"/>
              </a:lnSpc>
            </a:pPr>
            <a:r>
              <a:rPr lang="en-US" sz="2000" dirty="0" smtClean="0"/>
              <a:t>Help the Physicists to focus on their physics algorithms</a:t>
            </a:r>
          </a:p>
          <a:p>
            <a:pPr>
              <a:lnSpc>
                <a:spcPct val="90000"/>
              </a:lnSpc>
            </a:pPr>
            <a:r>
              <a:rPr lang="en-US" sz="2400" dirty="0" smtClean="0"/>
              <a:t>Applications are developed by customizing </a:t>
            </a:r>
            <a:br>
              <a:rPr lang="en-US" sz="2400" dirty="0" smtClean="0"/>
            </a:br>
            <a:r>
              <a:rPr lang="en-US" sz="2400" dirty="0" smtClean="0"/>
              <a:t>the Framework</a:t>
            </a:r>
          </a:p>
          <a:p>
            <a:pPr lvl="1">
              <a:lnSpc>
                <a:spcPct val="90000"/>
              </a:lnSpc>
            </a:pPr>
            <a:r>
              <a:rPr lang="en-US" sz="2000" dirty="0" smtClean="0"/>
              <a:t>By the “composition” of elemental Algorithms to form complete applications</a:t>
            </a:r>
          </a:p>
          <a:p>
            <a:pPr lvl="1">
              <a:lnSpc>
                <a:spcPct val="90000"/>
              </a:lnSpc>
            </a:pPr>
            <a:r>
              <a:rPr lang="en-US" sz="2000" dirty="0" smtClean="0"/>
              <a:t>Using third-party components wherever possible and configuring them</a:t>
            </a:r>
          </a:p>
          <a:p>
            <a:pPr>
              <a:lnSpc>
                <a:spcPct val="90000"/>
              </a:lnSpc>
            </a:pPr>
            <a:r>
              <a:rPr lang="en-US" sz="2000" dirty="0" smtClean="0"/>
              <a:t>ALICE: </a:t>
            </a:r>
            <a:r>
              <a:rPr lang="en-US" sz="2000" dirty="0" err="1" smtClean="0"/>
              <a:t>AliROOT</a:t>
            </a:r>
            <a:r>
              <a:rPr lang="en-US" sz="2000" dirty="0" smtClean="0"/>
              <a:t>;  </a:t>
            </a:r>
            <a:r>
              <a:rPr lang="en-US" sz="2000" dirty="0" err="1" smtClean="0"/>
              <a:t>ATLAS+LHCb</a:t>
            </a:r>
            <a:r>
              <a:rPr lang="en-US" sz="2000" dirty="0" smtClean="0"/>
              <a:t>: Athena/Gaudi;  CMS: CMSSW</a:t>
            </a:r>
          </a:p>
        </p:txBody>
      </p:sp>
      <p:sp>
        <p:nvSpPr>
          <p:cNvPr id="3" name="Title 2"/>
          <p:cNvSpPr>
            <a:spLocks noGrp="1"/>
          </p:cNvSpPr>
          <p:nvPr>
            <p:ph type="title"/>
          </p:nvPr>
        </p:nvSpPr>
        <p:spPr/>
        <p:txBody>
          <a:bodyPr/>
          <a:lstStyle/>
          <a:p>
            <a:r>
              <a:rPr lang="en-US" dirty="0" smtClean="0"/>
              <a:t>Summary: Frameworks</a:t>
            </a:r>
            <a:endParaRPr lang="en-US" dirty="0"/>
          </a:p>
        </p:txBody>
      </p:sp>
      <p:sp>
        <p:nvSpPr>
          <p:cNvPr id="4" name="Date Placeholder 3"/>
          <p:cNvSpPr>
            <a:spLocks noGrp="1"/>
          </p:cNvSpPr>
          <p:nvPr>
            <p:ph type="dt" sz="half" idx="10"/>
          </p:nvPr>
        </p:nvSpPr>
        <p:spPr/>
        <p:txBody>
          <a:bodyPr/>
          <a:lstStyle/>
          <a:p>
            <a:pPr>
              <a:defRPr/>
            </a:pPr>
            <a:fld id="{46F9901D-C223-3B4F-A29B-16F9D283C9BA}"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a:p>
        </p:txBody>
      </p:sp>
      <p:sp>
        <p:nvSpPr>
          <p:cNvPr id="6" name="Slide Number Placeholder 5"/>
          <p:cNvSpPr>
            <a:spLocks noGrp="1"/>
          </p:cNvSpPr>
          <p:nvPr>
            <p:ph type="sldNum" sz="quarter" idx="12"/>
          </p:nvPr>
        </p:nvSpPr>
        <p:spPr/>
        <p:txBody>
          <a:bodyPr/>
          <a:lstStyle/>
          <a:p>
            <a:pPr>
              <a:defRPr/>
            </a:pPr>
            <a:fld id="{A3ADFC63-D857-AF46-B8C4-102907B33CC5}"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Integrating Technologies</a:t>
            </a:r>
            <a:endParaRPr lang="en-US" dirty="0"/>
          </a:p>
        </p:txBody>
      </p:sp>
      <p:sp>
        <p:nvSpPr>
          <p:cNvPr id="8" name="Subtitle 7"/>
          <p:cNvSpPr>
            <a:spLocks noGrp="1"/>
          </p:cNvSpPr>
          <p:nvPr>
            <p:ph type="subTitle" idx="1"/>
          </p:nvPr>
        </p:nvSpPr>
        <p:spPr/>
        <p:txBody>
          <a:bodyPr/>
          <a:lstStyle/>
          <a:p>
            <a:r>
              <a:rPr lang="en-US" dirty="0" smtClean="0"/>
              <a:t>Software Re-use</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occasions you need to a build software system/application made of independently developed components</a:t>
            </a:r>
          </a:p>
          <a:p>
            <a:pPr lvl="1"/>
            <a:r>
              <a:rPr lang="en-US" dirty="0" smtClean="0"/>
              <a:t>Using existing class libraries </a:t>
            </a:r>
          </a:p>
          <a:p>
            <a:pPr lvl="1"/>
            <a:r>
              <a:rPr lang="en-US" dirty="0" smtClean="0"/>
              <a:t>They cannot be re-done using a single ‘framework’</a:t>
            </a:r>
          </a:p>
          <a:p>
            <a:pPr lvl="1"/>
            <a:r>
              <a:rPr lang="en-US" dirty="0" smtClean="0"/>
              <a:t>Building adaptation layers are not always possible and effective</a:t>
            </a:r>
          </a:p>
          <a:p>
            <a:r>
              <a:rPr lang="en-US" dirty="0" smtClean="0"/>
              <a:t>Examples</a:t>
            </a:r>
          </a:p>
          <a:p>
            <a:pPr lvl="1"/>
            <a:r>
              <a:rPr lang="en-US" dirty="0" smtClean="0"/>
              <a:t>Integrating MC generators in ROOT</a:t>
            </a:r>
          </a:p>
          <a:p>
            <a:pPr lvl="1"/>
            <a:r>
              <a:rPr lang="en-US" dirty="0" smtClean="0"/>
              <a:t>Performing ROOT I/O on Geant4 Applications</a:t>
            </a:r>
          </a:p>
          <a:p>
            <a:pPr lvl="1"/>
            <a:endParaRPr lang="en-US" dirty="0"/>
          </a:p>
        </p:txBody>
      </p:sp>
      <p:sp>
        <p:nvSpPr>
          <p:cNvPr id="3" name="Title 2"/>
          <p:cNvSpPr>
            <a:spLocks noGrp="1"/>
          </p:cNvSpPr>
          <p:nvPr>
            <p:ph type="title"/>
          </p:nvPr>
        </p:nvSpPr>
        <p:spPr/>
        <p:txBody>
          <a:bodyPr>
            <a:normAutofit fontScale="90000"/>
          </a:bodyPr>
          <a:lstStyle/>
          <a:p>
            <a:r>
              <a:rPr lang="en-US" dirty="0" smtClean="0"/>
              <a:t>When Frameworks are not Possible </a:t>
            </a:r>
            <a:endParaRPr lang="en-US" dirty="0"/>
          </a:p>
        </p:txBody>
      </p:sp>
      <p:sp>
        <p:nvSpPr>
          <p:cNvPr id="4" name="Date Placeholder 3"/>
          <p:cNvSpPr>
            <a:spLocks noGrp="1"/>
          </p:cNvSpPr>
          <p:nvPr>
            <p:ph type="dt" sz="half" idx="10"/>
          </p:nvPr>
        </p:nvSpPr>
        <p:spPr/>
        <p:txBody>
          <a:bodyPr/>
          <a:lstStyle/>
          <a:p>
            <a:pPr>
              <a:defRPr/>
            </a:pPr>
            <a:fld id="{18D70FD3-F9BA-6941-A818-27DD6D124624}"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519C5B-4016-7547-9253-0B2A04D11FB0}"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a:p>
        </p:txBody>
      </p:sp>
      <p:sp>
        <p:nvSpPr>
          <p:cNvPr id="6" name="Slide Number Placeholder 5"/>
          <p:cNvSpPr>
            <a:spLocks noGrp="1"/>
          </p:cNvSpPr>
          <p:nvPr>
            <p:ph type="sldNum" sz="quarter" idx="12"/>
          </p:nvPr>
        </p:nvSpPr>
        <p:spPr/>
        <p:txBody>
          <a:bodyPr/>
          <a:lstStyle/>
          <a:p>
            <a:fld id="{FF86B347-F7CC-0447-A0B3-2F97CCFDD0B6}" type="slidenum">
              <a:rPr lang="en-US"/>
              <a:pPr/>
              <a:t>77</a:t>
            </a:fld>
            <a:endParaRPr lang="en-US"/>
          </a:p>
        </p:txBody>
      </p:sp>
      <p:sp>
        <p:nvSpPr>
          <p:cNvPr id="708610" name="Rectangle 2"/>
          <p:cNvSpPr>
            <a:spLocks noGrp="1" noChangeArrowheads="1"/>
          </p:cNvSpPr>
          <p:nvPr>
            <p:ph type="title"/>
          </p:nvPr>
        </p:nvSpPr>
        <p:spPr/>
        <p:txBody>
          <a:bodyPr/>
          <a:lstStyle/>
          <a:p>
            <a:r>
              <a:rPr lang="en-US" dirty="0" smtClean="0"/>
              <a:t>Software Integration Elements</a:t>
            </a:r>
            <a:endParaRPr lang="en-US" dirty="0"/>
          </a:p>
        </p:txBody>
      </p:sp>
      <p:sp>
        <p:nvSpPr>
          <p:cNvPr id="708611" name="Rectangle 3"/>
          <p:cNvSpPr>
            <a:spLocks noGrp="1" noChangeArrowheads="1"/>
          </p:cNvSpPr>
          <p:nvPr>
            <p:ph type="body" idx="1"/>
          </p:nvPr>
        </p:nvSpPr>
        <p:spPr>
          <a:xfrm>
            <a:off x="492528" y="1371600"/>
            <a:ext cx="8400812" cy="4876800"/>
          </a:xfrm>
        </p:spPr>
        <p:txBody>
          <a:bodyPr/>
          <a:lstStyle/>
          <a:p>
            <a:r>
              <a:rPr lang="en-US" sz="2400" dirty="0" smtClean="0">
                <a:solidFill>
                  <a:srgbClr val="FF0000"/>
                </a:solidFill>
              </a:rPr>
              <a:t>Dictionaries</a:t>
            </a:r>
            <a:endParaRPr lang="en-US" sz="2400" dirty="0">
              <a:solidFill>
                <a:srgbClr val="FF0000"/>
              </a:solidFill>
            </a:endParaRPr>
          </a:p>
          <a:p>
            <a:pPr lvl="1"/>
            <a:r>
              <a:rPr lang="en-US" sz="2000" dirty="0"/>
              <a:t>Dictionaries provide meta data information (reflection) to allow introspection and interaction of objects in a generic </a:t>
            </a:r>
            <a:r>
              <a:rPr lang="en-US" sz="2000" dirty="0" smtClean="0"/>
              <a:t>manner</a:t>
            </a:r>
          </a:p>
          <a:p>
            <a:r>
              <a:rPr lang="en-US" sz="2400" dirty="0" smtClean="0">
                <a:solidFill>
                  <a:srgbClr val="FF0000"/>
                </a:solidFill>
              </a:rPr>
              <a:t>Scripting </a:t>
            </a:r>
            <a:r>
              <a:rPr lang="en-US" sz="2400" dirty="0">
                <a:solidFill>
                  <a:srgbClr val="FF0000"/>
                </a:solidFill>
              </a:rPr>
              <a:t>languages</a:t>
            </a:r>
          </a:p>
          <a:p>
            <a:pPr lvl="1"/>
            <a:r>
              <a:rPr lang="en-US" sz="2000" dirty="0"/>
              <a:t>Interpreted languages are ideal for rapid prototyping</a:t>
            </a:r>
          </a:p>
          <a:p>
            <a:pPr lvl="1"/>
            <a:r>
              <a:rPr lang="en-US" sz="2000" dirty="0"/>
              <a:t>They allow integration of independently developed software modules (software bus)</a:t>
            </a:r>
          </a:p>
          <a:p>
            <a:pPr lvl="1"/>
            <a:r>
              <a:rPr lang="en-US" sz="2000" dirty="0"/>
              <a:t>Standardizing on CINT and Python scripting languages</a:t>
            </a:r>
          </a:p>
          <a:p>
            <a:r>
              <a:rPr lang="en-US" sz="2400" dirty="0">
                <a:solidFill>
                  <a:srgbClr val="FF0000"/>
                </a:solidFill>
              </a:rPr>
              <a:t>Component model and </a:t>
            </a:r>
            <a:r>
              <a:rPr lang="en-US" sz="2400" dirty="0" err="1">
                <a:solidFill>
                  <a:srgbClr val="FF0000"/>
                </a:solidFill>
              </a:rPr>
              <a:t>plugin</a:t>
            </a:r>
            <a:r>
              <a:rPr lang="en-US" sz="2400" dirty="0">
                <a:solidFill>
                  <a:srgbClr val="FF0000"/>
                </a:solidFill>
              </a:rPr>
              <a:t> management</a:t>
            </a:r>
          </a:p>
          <a:p>
            <a:pPr lvl="1"/>
            <a:r>
              <a:rPr lang="en-US" sz="2000" dirty="0"/>
              <a:t>Modeling the application as components with well defined interfaces</a:t>
            </a:r>
          </a:p>
          <a:p>
            <a:pPr lvl="1"/>
            <a:r>
              <a:rPr lang="en-US" sz="2000" dirty="0"/>
              <a:t>Loading the required functionality at runtime</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fld id="{0EADB3EF-816B-C948-BAA9-150DF5BBA06B}" type="datetime1">
              <a:rPr lang="en-US" smtClean="0"/>
              <a:t>10/12/09</a:t>
            </a:fld>
            <a:endParaRPr lang="en-US"/>
          </a:p>
        </p:txBody>
      </p:sp>
      <p:sp>
        <p:nvSpPr>
          <p:cNvPr id="29" name="Footer Placeholder 4"/>
          <p:cNvSpPr>
            <a:spLocks noGrp="1"/>
          </p:cNvSpPr>
          <p:nvPr>
            <p:ph type="ftr" sz="quarter" idx="11"/>
          </p:nvPr>
        </p:nvSpPr>
        <p:spPr/>
        <p:txBody>
          <a:bodyPr/>
          <a:lstStyle/>
          <a:p>
            <a:r>
              <a:rPr lang="en-US" smtClean="0"/>
              <a:t>P. Mato/CERN</a:t>
            </a:r>
            <a:endParaRPr lang="en-US"/>
          </a:p>
        </p:txBody>
      </p:sp>
      <p:sp>
        <p:nvSpPr>
          <p:cNvPr id="30" name="Slide Number Placeholder 5"/>
          <p:cNvSpPr>
            <a:spLocks noGrp="1"/>
          </p:cNvSpPr>
          <p:nvPr>
            <p:ph type="sldNum" sz="quarter" idx="12"/>
          </p:nvPr>
        </p:nvSpPr>
        <p:spPr/>
        <p:txBody>
          <a:bodyPr/>
          <a:lstStyle/>
          <a:p>
            <a:fld id="{C05D3614-BB1C-6E45-BE9B-132875C9F3F7}" type="slidenum">
              <a:rPr lang="en-US"/>
              <a:pPr/>
              <a:t>78</a:t>
            </a:fld>
            <a:endParaRPr lang="en-US"/>
          </a:p>
        </p:txBody>
      </p:sp>
      <p:sp>
        <p:nvSpPr>
          <p:cNvPr id="723970" name="Rectangle 2"/>
          <p:cNvSpPr>
            <a:spLocks noGrp="1" noChangeArrowheads="1"/>
          </p:cNvSpPr>
          <p:nvPr>
            <p:ph type="title"/>
          </p:nvPr>
        </p:nvSpPr>
        <p:spPr/>
        <p:txBody>
          <a:bodyPr/>
          <a:lstStyle/>
          <a:p>
            <a:r>
              <a:rPr lang="en-US"/>
              <a:t>Strategic role of C++ reflexion</a:t>
            </a:r>
          </a:p>
        </p:txBody>
      </p:sp>
      <p:sp>
        <p:nvSpPr>
          <p:cNvPr id="723971" name="AutoShape 3"/>
          <p:cNvSpPr>
            <a:spLocks noChangeArrowheads="1"/>
          </p:cNvSpPr>
          <p:nvPr/>
        </p:nvSpPr>
        <p:spPr bwMode="auto">
          <a:xfrm>
            <a:off x="7763165" y="4868864"/>
            <a:ext cx="996781" cy="649287"/>
          </a:xfrm>
          <a:prstGeom prst="can">
            <a:avLst>
              <a:gd name="adj" fmla="val 25000"/>
            </a:avLst>
          </a:prstGeom>
          <a:solidFill>
            <a:srgbClr val="00B8FF"/>
          </a:solidFill>
          <a:ln w="19050">
            <a:solidFill>
              <a:schemeClr val="tx1"/>
            </a:solidFill>
            <a:round/>
            <a:headEnd/>
            <a:tailEnd/>
          </a:ln>
          <a:effectLst/>
        </p:spPr>
        <p:txBody>
          <a:bodyPr wrap="none" anchor="ctr">
            <a:prstTxWarp prst="textNoShape">
              <a:avLst/>
            </a:prstTxWarp>
          </a:bodyPr>
          <a:lstStyle/>
          <a:p>
            <a:pPr algn="ctr"/>
            <a:r>
              <a:rPr lang="en-US" sz="1800">
                <a:solidFill>
                  <a:srgbClr val="000000"/>
                </a:solidFill>
              </a:rPr>
              <a:t>X.h</a:t>
            </a:r>
          </a:p>
        </p:txBody>
      </p:sp>
      <p:sp>
        <p:nvSpPr>
          <p:cNvPr id="723972" name="AutoShape 4"/>
          <p:cNvSpPr>
            <a:spLocks noChangeArrowheads="1"/>
          </p:cNvSpPr>
          <p:nvPr/>
        </p:nvSpPr>
        <p:spPr bwMode="auto">
          <a:xfrm>
            <a:off x="4970713" y="2997200"/>
            <a:ext cx="1196137" cy="935038"/>
          </a:xfrm>
          <a:prstGeom prst="can">
            <a:avLst>
              <a:gd name="adj" fmla="val 25000"/>
            </a:avLst>
          </a:prstGeom>
          <a:solidFill>
            <a:srgbClr val="CCFFFF"/>
          </a:solidFill>
          <a:ln w="19050">
            <a:solidFill>
              <a:schemeClr val="tx1"/>
            </a:solidFill>
            <a:round/>
            <a:headEnd/>
            <a:tailEnd/>
          </a:ln>
          <a:effectLst/>
        </p:spPr>
        <p:txBody>
          <a:bodyPr wrap="none" anchor="ctr">
            <a:prstTxWarp prst="textNoShape">
              <a:avLst/>
            </a:prstTxWarp>
          </a:bodyPr>
          <a:lstStyle/>
          <a:p>
            <a:pPr algn="ctr"/>
            <a:r>
              <a:rPr lang="en-US" sz="1800">
                <a:solidFill>
                  <a:srgbClr val="000000"/>
                </a:solidFill>
              </a:rPr>
              <a:t>Reflex</a:t>
            </a:r>
          </a:p>
          <a:p>
            <a:pPr algn="ctr"/>
            <a:r>
              <a:rPr lang="en-US" sz="1800">
                <a:solidFill>
                  <a:srgbClr val="000000"/>
                </a:solidFill>
              </a:rPr>
              <a:t>DS</a:t>
            </a:r>
          </a:p>
        </p:txBody>
      </p:sp>
      <p:sp>
        <p:nvSpPr>
          <p:cNvPr id="723973" name="AutoShape 5"/>
          <p:cNvSpPr>
            <a:spLocks noChangeArrowheads="1"/>
          </p:cNvSpPr>
          <p:nvPr/>
        </p:nvSpPr>
        <p:spPr bwMode="auto">
          <a:xfrm>
            <a:off x="4904750" y="4149726"/>
            <a:ext cx="2326311" cy="511175"/>
          </a:xfrm>
          <a:prstGeom prst="roundRect">
            <a:avLst>
              <a:gd name="adj" fmla="val 16667"/>
            </a:avLst>
          </a:prstGeom>
          <a:solidFill>
            <a:srgbClr val="FFCC66"/>
          </a:solidFill>
          <a:ln w="19050">
            <a:solidFill>
              <a:schemeClr val="tx1"/>
            </a:solidFill>
            <a:round/>
            <a:headEnd/>
            <a:tailEnd/>
          </a:ln>
          <a:effectLst/>
        </p:spPr>
        <p:txBody>
          <a:bodyPr wrap="none" anchor="ctr">
            <a:prstTxWarp prst="textNoShape">
              <a:avLst/>
            </a:prstTxWarp>
          </a:bodyPr>
          <a:lstStyle/>
          <a:p>
            <a:pPr algn="ctr"/>
            <a:r>
              <a:rPr lang="en-US">
                <a:solidFill>
                  <a:srgbClr val="000000"/>
                </a:solidFill>
              </a:rPr>
              <a:t>rootcint -cint</a:t>
            </a:r>
          </a:p>
        </p:txBody>
      </p:sp>
      <p:sp>
        <p:nvSpPr>
          <p:cNvPr id="723974" name="AutoShape 6"/>
          <p:cNvSpPr>
            <a:spLocks noChangeArrowheads="1"/>
          </p:cNvSpPr>
          <p:nvPr/>
        </p:nvSpPr>
        <p:spPr bwMode="auto">
          <a:xfrm>
            <a:off x="4904750" y="4868864"/>
            <a:ext cx="2326311" cy="604837"/>
          </a:xfrm>
          <a:prstGeom prst="roundRect">
            <a:avLst>
              <a:gd name="adj" fmla="val 16667"/>
            </a:avLst>
          </a:prstGeom>
          <a:solidFill>
            <a:srgbClr val="FFCC66"/>
          </a:solidFill>
          <a:ln w="19050">
            <a:solidFill>
              <a:schemeClr val="tx1"/>
            </a:solidFill>
            <a:round/>
            <a:headEnd/>
            <a:tailEnd/>
          </a:ln>
          <a:effectLst/>
        </p:spPr>
        <p:txBody>
          <a:bodyPr wrap="none" anchor="ctr">
            <a:prstTxWarp prst="textNoShape">
              <a:avLst/>
            </a:prstTxWarp>
          </a:bodyPr>
          <a:lstStyle/>
          <a:p>
            <a:pPr algn="ctr"/>
            <a:r>
              <a:rPr lang="en-US">
                <a:solidFill>
                  <a:srgbClr val="000000"/>
                </a:solidFill>
              </a:rPr>
              <a:t>rootcint -reflex</a:t>
            </a:r>
          </a:p>
        </p:txBody>
      </p:sp>
      <p:sp>
        <p:nvSpPr>
          <p:cNvPr id="723975" name="AutoShape 7"/>
          <p:cNvSpPr>
            <a:spLocks noChangeArrowheads="1"/>
          </p:cNvSpPr>
          <p:nvPr/>
        </p:nvSpPr>
        <p:spPr bwMode="auto">
          <a:xfrm>
            <a:off x="2843758" y="4797425"/>
            <a:ext cx="1514228" cy="749300"/>
          </a:xfrm>
          <a:prstGeom prst="can">
            <a:avLst>
              <a:gd name="adj" fmla="val 25000"/>
            </a:avLst>
          </a:prstGeom>
          <a:solidFill>
            <a:srgbClr val="00B8FF"/>
          </a:solidFill>
          <a:ln w="19050">
            <a:solidFill>
              <a:schemeClr val="tx1"/>
            </a:solidFill>
            <a:round/>
            <a:headEnd/>
            <a:tailEnd/>
          </a:ln>
          <a:effectLst/>
        </p:spPr>
        <p:txBody>
          <a:bodyPr wrap="none" anchor="ctr">
            <a:prstTxWarp prst="textNoShape">
              <a:avLst/>
            </a:prstTxWarp>
          </a:bodyPr>
          <a:lstStyle/>
          <a:p>
            <a:pPr algn="ctr"/>
            <a:r>
              <a:rPr lang="en-US" sz="1800">
                <a:solidFill>
                  <a:srgbClr val="000000"/>
                </a:solidFill>
              </a:rPr>
              <a:t>XDictcint.so</a:t>
            </a:r>
          </a:p>
        </p:txBody>
      </p:sp>
      <p:sp>
        <p:nvSpPr>
          <p:cNvPr id="723976" name="Text Box 8"/>
          <p:cNvSpPr txBox="1">
            <a:spLocks noChangeArrowheads="1"/>
          </p:cNvSpPr>
          <p:nvPr/>
        </p:nvSpPr>
        <p:spPr bwMode="auto">
          <a:xfrm>
            <a:off x="2710365" y="3068638"/>
            <a:ext cx="1759025" cy="792162"/>
          </a:xfrm>
          <a:prstGeom prst="rect">
            <a:avLst/>
          </a:prstGeom>
          <a:solidFill>
            <a:schemeClr val="bg2"/>
          </a:solidFill>
          <a:ln w="19050">
            <a:solidFill>
              <a:schemeClr val="tx1"/>
            </a:solidFill>
            <a:miter lim="800000"/>
            <a:headEnd/>
            <a:tailEnd/>
          </a:ln>
          <a:effectLst/>
        </p:spPr>
        <p:txBody>
          <a:bodyPr anchor="ctr">
            <a:prstTxWarp prst="textNoShape">
              <a:avLst/>
            </a:prstTxWarp>
          </a:bodyPr>
          <a:lstStyle/>
          <a:p>
            <a:pPr algn="ctr">
              <a:spcBef>
                <a:spcPct val="50000"/>
              </a:spcBef>
            </a:pPr>
            <a:r>
              <a:rPr lang="en-US">
                <a:solidFill>
                  <a:srgbClr val="000000"/>
                </a:solidFill>
              </a:rPr>
              <a:t>Reflex</a:t>
            </a:r>
          </a:p>
        </p:txBody>
      </p:sp>
      <p:cxnSp>
        <p:nvCxnSpPr>
          <p:cNvPr id="723977" name="AutoShape 9"/>
          <p:cNvCxnSpPr>
            <a:cxnSpLocks noChangeShapeType="1"/>
            <a:stCxn id="723973" idx="1"/>
            <a:endCxn id="723975" idx="4"/>
          </p:cNvCxnSpPr>
          <p:nvPr/>
        </p:nvCxnSpPr>
        <p:spPr bwMode="auto">
          <a:xfrm flipH="1">
            <a:off x="4366781" y="4405313"/>
            <a:ext cx="529173" cy="766762"/>
          </a:xfrm>
          <a:prstGeom prst="straightConnector1">
            <a:avLst/>
          </a:prstGeom>
          <a:noFill/>
          <a:ln w="19050">
            <a:solidFill>
              <a:schemeClr val="tx1"/>
            </a:solidFill>
            <a:round/>
            <a:headEnd/>
            <a:tailEnd type="triangle" w="med" len="med"/>
          </a:ln>
          <a:effectLst/>
        </p:spPr>
      </p:cxnSp>
      <p:sp>
        <p:nvSpPr>
          <p:cNvPr id="723978" name="AutoShape 10"/>
          <p:cNvSpPr>
            <a:spLocks noChangeArrowheads="1"/>
          </p:cNvSpPr>
          <p:nvPr/>
        </p:nvSpPr>
        <p:spPr bwMode="auto">
          <a:xfrm>
            <a:off x="515981" y="3068638"/>
            <a:ext cx="1196137" cy="792162"/>
          </a:xfrm>
          <a:prstGeom prst="bevel">
            <a:avLst>
              <a:gd name="adj" fmla="val 12500"/>
            </a:avLst>
          </a:prstGeom>
          <a:solidFill>
            <a:srgbClr val="FF9999"/>
          </a:solidFill>
          <a:ln w="19050">
            <a:solidFill>
              <a:schemeClr val="tx1"/>
            </a:solidFill>
            <a:miter lim="800000"/>
            <a:headEnd/>
            <a:tailEnd/>
          </a:ln>
          <a:effectLst/>
        </p:spPr>
        <p:txBody>
          <a:bodyPr wrap="none" anchor="ctr">
            <a:prstTxWarp prst="textNoShape">
              <a:avLst/>
            </a:prstTxWarp>
          </a:bodyPr>
          <a:lstStyle/>
          <a:p>
            <a:pPr algn="ctr"/>
            <a:r>
              <a:rPr lang="en-US">
                <a:solidFill>
                  <a:srgbClr val="000000"/>
                </a:solidFill>
              </a:rPr>
              <a:t>ROOT</a:t>
            </a:r>
          </a:p>
        </p:txBody>
      </p:sp>
      <p:sp>
        <p:nvSpPr>
          <p:cNvPr id="723979" name="AutoShape 11"/>
          <p:cNvSpPr>
            <a:spLocks noChangeArrowheads="1"/>
          </p:cNvSpPr>
          <p:nvPr/>
        </p:nvSpPr>
        <p:spPr bwMode="auto">
          <a:xfrm>
            <a:off x="382589" y="2060576"/>
            <a:ext cx="1462923" cy="504825"/>
          </a:xfrm>
          <a:prstGeom prst="can">
            <a:avLst>
              <a:gd name="adj" fmla="val 25000"/>
            </a:avLst>
          </a:prstGeom>
          <a:solidFill>
            <a:srgbClr val="CCFFFF"/>
          </a:solidFill>
          <a:ln w="19050">
            <a:solidFill>
              <a:schemeClr val="tx1"/>
            </a:solidFill>
            <a:round/>
            <a:headEnd/>
            <a:tailEnd/>
          </a:ln>
          <a:effectLst/>
        </p:spPr>
        <p:txBody>
          <a:bodyPr wrap="none" anchor="ctr">
            <a:prstTxWarp prst="textNoShape">
              <a:avLst/>
            </a:prstTxWarp>
          </a:bodyPr>
          <a:lstStyle/>
          <a:p>
            <a:pPr algn="ctr"/>
            <a:r>
              <a:rPr lang="en-US" sz="1600">
                <a:solidFill>
                  <a:srgbClr val="000000"/>
                </a:solidFill>
              </a:rPr>
              <a:t>Root meta C++</a:t>
            </a:r>
          </a:p>
        </p:txBody>
      </p:sp>
      <p:cxnSp>
        <p:nvCxnSpPr>
          <p:cNvPr id="723980" name="AutoShape 12"/>
          <p:cNvCxnSpPr>
            <a:cxnSpLocks noChangeShapeType="1"/>
            <a:stCxn id="723978" idx="6"/>
            <a:endCxn id="723979" idx="3"/>
          </p:cNvCxnSpPr>
          <p:nvPr/>
        </p:nvCxnSpPr>
        <p:spPr bwMode="auto">
          <a:xfrm flipV="1">
            <a:off x="1114049" y="2574925"/>
            <a:ext cx="0" cy="484188"/>
          </a:xfrm>
          <a:prstGeom prst="straightConnector1">
            <a:avLst/>
          </a:prstGeom>
          <a:noFill/>
          <a:ln w="19050">
            <a:solidFill>
              <a:schemeClr val="tx1"/>
            </a:solidFill>
            <a:round/>
            <a:headEnd type="triangle" w="med" len="med"/>
            <a:tailEnd type="triangle" w="med" len="med"/>
          </a:ln>
          <a:effectLst/>
        </p:spPr>
      </p:cxnSp>
      <p:sp>
        <p:nvSpPr>
          <p:cNvPr id="723981" name="AutoShape 13"/>
          <p:cNvSpPr>
            <a:spLocks noChangeArrowheads="1"/>
          </p:cNvSpPr>
          <p:nvPr/>
        </p:nvSpPr>
        <p:spPr bwMode="auto">
          <a:xfrm>
            <a:off x="4173288" y="1412876"/>
            <a:ext cx="1196137" cy="792163"/>
          </a:xfrm>
          <a:prstGeom prst="bevel">
            <a:avLst>
              <a:gd name="adj" fmla="val 12500"/>
            </a:avLst>
          </a:prstGeom>
          <a:solidFill>
            <a:srgbClr val="FF9999"/>
          </a:solidFill>
          <a:ln w="19050">
            <a:solidFill>
              <a:schemeClr val="tx1"/>
            </a:solidFill>
            <a:miter lim="800000"/>
            <a:headEnd/>
            <a:tailEnd/>
          </a:ln>
          <a:effectLst/>
        </p:spPr>
        <p:txBody>
          <a:bodyPr wrap="none" anchor="ctr">
            <a:prstTxWarp prst="textNoShape">
              <a:avLst/>
            </a:prstTxWarp>
          </a:bodyPr>
          <a:lstStyle/>
          <a:p>
            <a:pPr algn="ctr"/>
            <a:r>
              <a:rPr lang="en-US">
                <a:solidFill>
                  <a:srgbClr val="000000"/>
                </a:solidFill>
              </a:rPr>
              <a:t>CINT</a:t>
            </a:r>
          </a:p>
        </p:txBody>
      </p:sp>
      <p:cxnSp>
        <p:nvCxnSpPr>
          <p:cNvPr id="723983" name="AutoShape 15"/>
          <p:cNvCxnSpPr>
            <a:cxnSpLocks noChangeShapeType="1"/>
            <a:stCxn id="723976" idx="1"/>
            <a:endCxn id="723978" idx="0"/>
          </p:cNvCxnSpPr>
          <p:nvPr/>
        </p:nvCxnSpPr>
        <p:spPr bwMode="auto">
          <a:xfrm flipH="1">
            <a:off x="1720913" y="3465513"/>
            <a:ext cx="980657" cy="0"/>
          </a:xfrm>
          <a:prstGeom prst="straightConnector1">
            <a:avLst/>
          </a:prstGeom>
          <a:noFill/>
          <a:ln w="19050">
            <a:solidFill>
              <a:schemeClr val="tx1"/>
            </a:solidFill>
            <a:round/>
            <a:headEnd type="triangle" w="med" len="med"/>
            <a:tailEnd type="triangle" w="med" len="med"/>
          </a:ln>
          <a:effectLst/>
        </p:spPr>
      </p:cxnSp>
      <p:cxnSp>
        <p:nvCxnSpPr>
          <p:cNvPr id="723984" name="AutoShape 16"/>
          <p:cNvCxnSpPr>
            <a:cxnSpLocks noChangeShapeType="1"/>
            <a:stCxn id="723975" idx="1"/>
            <a:endCxn id="723976" idx="2"/>
          </p:cNvCxnSpPr>
          <p:nvPr/>
        </p:nvCxnSpPr>
        <p:spPr bwMode="auto">
          <a:xfrm flipH="1" flipV="1">
            <a:off x="3589878" y="3870326"/>
            <a:ext cx="11727" cy="917575"/>
          </a:xfrm>
          <a:prstGeom prst="straightConnector1">
            <a:avLst/>
          </a:prstGeom>
          <a:noFill/>
          <a:ln w="19050">
            <a:solidFill>
              <a:schemeClr val="tx1"/>
            </a:solidFill>
            <a:round/>
            <a:headEnd/>
            <a:tailEnd type="triangle" w="med" len="med"/>
          </a:ln>
          <a:effectLst/>
        </p:spPr>
      </p:cxnSp>
      <p:cxnSp>
        <p:nvCxnSpPr>
          <p:cNvPr id="723985" name="AutoShape 17"/>
          <p:cNvCxnSpPr>
            <a:cxnSpLocks noChangeShapeType="1"/>
            <a:stCxn id="723976" idx="3"/>
            <a:endCxn id="723972" idx="2"/>
          </p:cNvCxnSpPr>
          <p:nvPr/>
        </p:nvCxnSpPr>
        <p:spPr bwMode="auto">
          <a:xfrm>
            <a:off x="4478186" y="3465513"/>
            <a:ext cx="483732" cy="0"/>
          </a:xfrm>
          <a:prstGeom prst="straightConnector1">
            <a:avLst/>
          </a:prstGeom>
          <a:noFill/>
          <a:ln w="19050">
            <a:solidFill>
              <a:schemeClr val="tx1"/>
            </a:solidFill>
            <a:round/>
            <a:headEnd type="triangle" w="med" len="med"/>
            <a:tailEnd type="triangle" w="med" len="med"/>
          </a:ln>
          <a:effectLst/>
        </p:spPr>
      </p:cxnSp>
      <p:cxnSp>
        <p:nvCxnSpPr>
          <p:cNvPr id="723986" name="AutoShape 18"/>
          <p:cNvCxnSpPr>
            <a:cxnSpLocks noChangeShapeType="1"/>
            <a:stCxn id="723979" idx="4"/>
            <a:endCxn id="723976" idx="1"/>
          </p:cNvCxnSpPr>
          <p:nvPr/>
        </p:nvCxnSpPr>
        <p:spPr bwMode="auto">
          <a:xfrm>
            <a:off x="1854307" y="2312989"/>
            <a:ext cx="847264" cy="1152525"/>
          </a:xfrm>
          <a:prstGeom prst="straightConnector1">
            <a:avLst/>
          </a:prstGeom>
          <a:noFill/>
          <a:ln w="19050">
            <a:solidFill>
              <a:schemeClr val="tx1"/>
            </a:solidFill>
            <a:round/>
            <a:headEnd type="triangle" w="med" len="med"/>
            <a:tailEnd type="triangle" w="med" len="med"/>
          </a:ln>
          <a:effectLst/>
        </p:spPr>
      </p:cxnSp>
      <p:cxnSp>
        <p:nvCxnSpPr>
          <p:cNvPr id="723987" name="AutoShape 19"/>
          <p:cNvCxnSpPr>
            <a:cxnSpLocks noChangeShapeType="1"/>
            <a:stCxn id="723976" idx="0"/>
            <a:endCxn id="723981" idx="2"/>
          </p:cNvCxnSpPr>
          <p:nvPr/>
        </p:nvCxnSpPr>
        <p:spPr bwMode="auto">
          <a:xfrm flipV="1">
            <a:off x="3589878" y="2214563"/>
            <a:ext cx="1181479" cy="844550"/>
          </a:xfrm>
          <a:prstGeom prst="straightConnector1">
            <a:avLst/>
          </a:prstGeom>
          <a:noFill/>
          <a:ln w="19050">
            <a:solidFill>
              <a:schemeClr val="tx1"/>
            </a:solidFill>
            <a:round/>
            <a:headEnd type="triangle" w="med" len="med"/>
            <a:tailEnd type="triangle" w="med" len="med"/>
          </a:ln>
          <a:effectLst/>
        </p:spPr>
      </p:cxnSp>
      <p:sp>
        <p:nvSpPr>
          <p:cNvPr id="723988" name="AutoShape 20"/>
          <p:cNvSpPr>
            <a:spLocks noChangeArrowheads="1"/>
          </p:cNvSpPr>
          <p:nvPr/>
        </p:nvSpPr>
        <p:spPr bwMode="auto">
          <a:xfrm>
            <a:off x="2112297" y="1412876"/>
            <a:ext cx="1196137" cy="792163"/>
          </a:xfrm>
          <a:prstGeom prst="bevel">
            <a:avLst>
              <a:gd name="adj" fmla="val 12500"/>
            </a:avLst>
          </a:prstGeom>
          <a:solidFill>
            <a:srgbClr val="FF9999"/>
          </a:solidFill>
          <a:ln w="19050">
            <a:solidFill>
              <a:schemeClr val="tx1"/>
            </a:solidFill>
            <a:miter lim="800000"/>
            <a:headEnd/>
            <a:tailEnd/>
          </a:ln>
          <a:effectLst/>
        </p:spPr>
        <p:txBody>
          <a:bodyPr wrap="none" anchor="ctr">
            <a:prstTxWarp prst="textNoShape">
              <a:avLst/>
            </a:prstTxWarp>
          </a:bodyPr>
          <a:lstStyle/>
          <a:p>
            <a:pPr algn="ctr"/>
            <a:r>
              <a:rPr lang="en-US">
                <a:solidFill>
                  <a:srgbClr val="000000"/>
                </a:solidFill>
              </a:rPr>
              <a:t>Python</a:t>
            </a:r>
          </a:p>
        </p:txBody>
      </p:sp>
      <p:cxnSp>
        <p:nvCxnSpPr>
          <p:cNvPr id="723989" name="AutoShape 21"/>
          <p:cNvCxnSpPr>
            <a:cxnSpLocks noChangeShapeType="1"/>
            <a:stCxn id="723976" idx="0"/>
            <a:endCxn id="723988" idx="2"/>
          </p:cNvCxnSpPr>
          <p:nvPr/>
        </p:nvCxnSpPr>
        <p:spPr bwMode="auto">
          <a:xfrm flipH="1" flipV="1">
            <a:off x="2710365" y="2214563"/>
            <a:ext cx="879513" cy="844550"/>
          </a:xfrm>
          <a:prstGeom prst="straightConnector1">
            <a:avLst/>
          </a:prstGeom>
          <a:noFill/>
          <a:ln w="19050">
            <a:solidFill>
              <a:schemeClr val="tx1"/>
            </a:solidFill>
            <a:round/>
            <a:headEnd type="triangle" w="med" len="med"/>
            <a:tailEnd type="triangle" w="med" len="med"/>
          </a:ln>
          <a:effectLst/>
        </p:spPr>
      </p:cxnSp>
      <p:cxnSp>
        <p:nvCxnSpPr>
          <p:cNvPr id="723990" name="AutoShape 22"/>
          <p:cNvCxnSpPr>
            <a:cxnSpLocks noChangeShapeType="1"/>
            <a:stCxn id="723971" idx="2"/>
            <a:endCxn id="723973" idx="3"/>
          </p:cNvCxnSpPr>
          <p:nvPr/>
        </p:nvCxnSpPr>
        <p:spPr bwMode="auto">
          <a:xfrm flipH="1" flipV="1">
            <a:off x="7239856" y="4405314"/>
            <a:ext cx="514514" cy="788987"/>
          </a:xfrm>
          <a:prstGeom prst="straightConnector1">
            <a:avLst/>
          </a:prstGeom>
          <a:noFill/>
          <a:ln w="19050">
            <a:solidFill>
              <a:schemeClr val="tx1"/>
            </a:solidFill>
            <a:round/>
            <a:headEnd/>
            <a:tailEnd type="triangle" w="med" len="med"/>
          </a:ln>
          <a:effectLst/>
        </p:spPr>
      </p:cxnSp>
      <p:cxnSp>
        <p:nvCxnSpPr>
          <p:cNvPr id="723991" name="AutoShape 23"/>
          <p:cNvCxnSpPr>
            <a:cxnSpLocks noChangeShapeType="1"/>
            <a:stCxn id="723971" idx="2"/>
            <a:endCxn id="723974" idx="3"/>
          </p:cNvCxnSpPr>
          <p:nvPr/>
        </p:nvCxnSpPr>
        <p:spPr bwMode="auto">
          <a:xfrm flipH="1" flipV="1">
            <a:off x="7239856" y="5172076"/>
            <a:ext cx="514514" cy="22225"/>
          </a:xfrm>
          <a:prstGeom prst="straightConnector1">
            <a:avLst/>
          </a:prstGeom>
          <a:noFill/>
          <a:ln w="19050">
            <a:solidFill>
              <a:schemeClr val="tx1"/>
            </a:solidFill>
            <a:round/>
            <a:headEnd/>
            <a:tailEnd type="triangle" w="med" len="med"/>
          </a:ln>
          <a:effectLst/>
        </p:spPr>
      </p:cxnSp>
      <p:cxnSp>
        <p:nvCxnSpPr>
          <p:cNvPr id="723992" name="AutoShape 24"/>
          <p:cNvCxnSpPr>
            <a:cxnSpLocks noChangeShapeType="1"/>
            <a:stCxn id="723974" idx="1"/>
            <a:endCxn id="723975" idx="4"/>
          </p:cNvCxnSpPr>
          <p:nvPr/>
        </p:nvCxnSpPr>
        <p:spPr bwMode="auto">
          <a:xfrm flipH="1">
            <a:off x="4366781" y="5172075"/>
            <a:ext cx="529173" cy="0"/>
          </a:xfrm>
          <a:prstGeom prst="straightConnector1">
            <a:avLst/>
          </a:prstGeom>
          <a:noFill/>
          <a:ln w="19050">
            <a:solidFill>
              <a:schemeClr val="tx1"/>
            </a:solidFill>
            <a:round/>
            <a:headEnd/>
            <a:tailEnd type="triangle" w="med" len="med"/>
          </a:ln>
          <a:effectLst/>
        </p:spPr>
      </p:cxnSp>
      <p:sp>
        <p:nvSpPr>
          <p:cNvPr id="723993" name="AutoShape 25"/>
          <p:cNvSpPr>
            <a:spLocks noChangeArrowheads="1"/>
          </p:cNvSpPr>
          <p:nvPr/>
        </p:nvSpPr>
        <p:spPr bwMode="auto">
          <a:xfrm>
            <a:off x="4904750" y="5589589"/>
            <a:ext cx="2326311" cy="503237"/>
          </a:xfrm>
          <a:prstGeom prst="roundRect">
            <a:avLst>
              <a:gd name="adj" fmla="val 16667"/>
            </a:avLst>
          </a:prstGeom>
          <a:solidFill>
            <a:srgbClr val="FFCC66"/>
          </a:solidFill>
          <a:ln w="19050">
            <a:solidFill>
              <a:schemeClr val="tx1"/>
            </a:solidFill>
            <a:round/>
            <a:headEnd/>
            <a:tailEnd/>
          </a:ln>
          <a:effectLst/>
        </p:spPr>
        <p:txBody>
          <a:bodyPr wrap="none" anchor="ctr">
            <a:prstTxWarp prst="textNoShape">
              <a:avLst/>
            </a:prstTxWarp>
          </a:bodyPr>
          <a:lstStyle/>
          <a:p>
            <a:pPr algn="ctr"/>
            <a:r>
              <a:rPr lang="en-US">
                <a:solidFill>
                  <a:srgbClr val="000000"/>
                </a:solidFill>
              </a:rPr>
              <a:t>rootcint -gccxml</a:t>
            </a:r>
          </a:p>
        </p:txBody>
      </p:sp>
      <p:cxnSp>
        <p:nvCxnSpPr>
          <p:cNvPr id="723994" name="AutoShape 26"/>
          <p:cNvCxnSpPr>
            <a:cxnSpLocks noChangeShapeType="1"/>
            <a:stCxn id="723971" idx="2"/>
            <a:endCxn id="723993" idx="3"/>
          </p:cNvCxnSpPr>
          <p:nvPr/>
        </p:nvCxnSpPr>
        <p:spPr bwMode="auto">
          <a:xfrm flipH="1">
            <a:off x="7239856" y="5194300"/>
            <a:ext cx="514514" cy="647700"/>
          </a:xfrm>
          <a:prstGeom prst="straightConnector1">
            <a:avLst/>
          </a:prstGeom>
          <a:noFill/>
          <a:ln w="19050">
            <a:solidFill>
              <a:schemeClr val="tx1"/>
            </a:solidFill>
            <a:round/>
            <a:headEnd/>
            <a:tailEnd type="triangle" w="med" len="med"/>
          </a:ln>
          <a:effectLst/>
        </p:spPr>
      </p:cxnSp>
      <p:cxnSp>
        <p:nvCxnSpPr>
          <p:cNvPr id="723995" name="AutoShape 27"/>
          <p:cNvCxnSpPr>
            <a:cxnSpLocks noChangeShapeType="1"/>
            <a:stCxn id="723993" idx="1"/>
            <a:endCxn id="723975" idx="4"/>
          </p:cNvCxnSpPr>
          <p:nvPr/>
        </p:nvCxnSpPr>
        <p:spPr bwMode="auto">
          <a:xfrm flipH="1" flipV="1">
            <a:off x="4366781" y="5172076"/>
            <a:ext cx="529173" cy="669925"/>
          </a:xfrm>
          <a:prstGeom prst="straightConnector1">
            <a:avLst/>
          </a:prstGeom>
          <a:noFill/>
          <a:ln w="19050">
            <a:solidFill>
              <a:schemeClr val="tx1"/>
            </a:solidFill>
            <a:round/>
            <a:headEnd/>
            <a:tailEnd type="triangle" w="med" len="med"/>
          </a:ln>
          <a:effectLst/>
        </p:spPr>
      </p:cxnSp>
      <p:sp>
        <p:nvSpPr>
          <p:cNvPr id="723996" name="AutoShape 28"/>
          <p:cNvSpPr>
            <a:spLocks noChangeArrowheads="1"/>
          </p:cNvSpPr>
          <p:nvPr/>
        </p:nvSpPr>
        <p:spPr bwMode="auto">
          <a:xfrm>
            <a:off x="6700421" y="1412875"/>
            <a:ext cx="2260348" cy="2520950"/>
          </a:xfrm>
          <a:prstGeom prst="foldedCorner">
            <a:avLst>
              <a:gd name="adj" fmla="val 12500"/>
            </a:avLst>
          </a:prstGeom>
          <a:solidFill>
            <a:srgbClr val="FFCCFF"/>
          </a:solidFill>
          <a:ln w="12700">
            <a:solidFill>
              <a:schemeClr val="tx1"/>
            </a:solidFill>
            <a:round/>
            <a:headEnd type="none" w="sm" len="sm"/>
            <a:tailEnd/>
          </a:ln>
          <a:effectLst/>
        </p:spPr>
        <p:txBody>
          <a:bodyPr lIns="90000" tIns="46800" rIns="90000" bIns="46800" anchor="ctr">
            <a:prstTxWarp prst="textNoShape">
              <a:avLst/>
            </a:prstTxWarp>
          </a:bodyPr>
          <a:lstStyle/>
          <a:p>
            <a:pPr marL="174625" indent="-174625">
              <a:buFontTx/>
              <a:buChar char="•"/>
            </a:pPr>
            <a:r>
              <a:rPr lang="en-US" sz="1800"/>
              <a:t>Object I/O</a:t>
            </a:r>
          </a:p>
          <a:p>
            <a:pPr marL="174625" indent="-174625">
              <a:buFontTx/>
              <a:buChar char="•"/>
            </a:pPr>
            <a:r>
              <a:rPr lang="en-US" sz="1800"/>
              <a:t>Scripting</a:t>
            </a:r>
            <a:br>
              <a:rPr lang="en-US" sz="1800"/>
            </a:br>
            <a:r>
              <a:rPr lang="en-US" sz="1800"/>
              <a:t>   (CINT,  Python)</a:t>
            </a:r>
          </a:p>
          <a:p>
            <a:pPr marL="174625" indent="-174625">
              <a:buFontTx/>
              <a:buChar char="•"/>
            </a:pPr>
            <a:r>
              <a:rPr lang="en-US" sz="1800"/>
              <a:t>Plug-in management</a:t>
            </a:r>
          </a:p>
          <a:p>
            <a:pPr marL="174625" indent="-174625">
              <a:buFontTx/>
              <a:buChar char="•"/>
            </a:pPr>
            <a:r>
              <a:rPr lang="en-US" sz="1800"/>
              <a:t>etc. </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D238D5-CB11-0F44-9220-F8B19AF34732}"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a:p>
        </p:txBody>
      </p:sp>
      <p:sp>
        <p:nvSpPr>
          <p:cNvPr id="6" name="Slide Number Placeholder 5"/>
          <p:cNvSpPr>
            <a:spLocks noGrp="1"/>
          </p:cNvSpPr>
          <p:nvPr>
            <p:ph type="sldNum" sz="quarter" idx="12"/>
          </p:nvPr>
        </p:nvSpPr>
        <p:spPr/>
        <p:txBody>
          <a:bodyPr/>
          <a:lstStyle/>
          <a:p>
            <a:fld id="{4B433370-256F-E549-BC85-4A2BF78BF545}" type="slidenum">
              <a:rPr lang="en-US"/>
              <a:pPr/>
              <a:t>79</a:t>
            </a:fld>
            <a:endParaRPr lang="en-US"/>
          </a:p>
        </p:txBody>
      </p:sp>
      <p:sp>
        <p:nvSpPr>
          <p:cNvPr id="655362" name="Rectangle 2"/>
          <p:cNvSpPr>
            <a:spLocks noGrp="1" noChangeArrowheads="1"/>
          </p:cNvSpPr>
          <p:nvPr>
            <p:ph type="title"/>
          </p:nvPr>
        </p:nvSpPr>
        <p:spPr/>
        <p:txBody>
          <a:bodyPr>
            <a:normAutofit fontScale="90000"/>
          </a:bodyPr>
          <a:lstStyle/>
          <a:p>
            <a:r>
              <a:rPr lang="en-US"/>
              <a:t>Python &lt;-&gt; C++ Interoperation</a:t>
            </a:r>
          </a:p>
        </p:txBody>
      </p:sp>
      <p:sp>
        <p:nvSpPr>
          <p:cNvPr id="655363" name="Rectangle 3"/>
          <p:cNvSpPr>
            <a:spLocks noGrp="1" noChangeArrowheads="1"/>
          </p:cNvSpPr>
          <p:nvPr>
            <p:ph type="body" idx="1"/>
          </p:nvPr>
        </p:nvSpPr>
        <p:spPr>
          <a:xfrm>
            <a:off x="492527" y="1371600"/>
            <a:ext cx="8270351" cy="5105400"/>
          </a:xfrm>
        </p:spPr>
        <p:txBody>
          <a:bodyPr/>
          <a:lstStyle/>
          <a:p>
            <a:pPr>
              <a:lnSpc>
                <a:spcPct val="90000"/>
              </a:lnSpc>
            </a:pPr>
            <a:r>
              <a:rPr lang="en-US" dirty="0"/>
              <a:t>The bulk of code for the new HEP experiments is written in C++</a:t>
            </a:r>
          </a:p>
          <a:p>
            <a:pPr lvl="1">
              <a:lnSpc>
                <a:spcPct val="90000"/>
              </a:lnSpc>
            </a:pPr>
            <a:r>
              <a:rPr lang="en-US" dirty="0"/>
              <a:t>Still some portions of FORTRAN with plans to migrate</a:t>
            </a:r>
          </a:p>
          <a:p>
            <a:pPr lvl="1">
              <a:lnSpc>
                <a:spcPct val="90000"/>
              </a:lnSpc>
            </a:pPr>
            <a:r>
              <a:rPr lang="en-US" dirty="0"/>
              <a:t>Java and other languages almost non-existent</a:t>
            </a:r>
          </a:p>
          <a:p>
            <a:pPr>
              <a:lnSpc>
                <a:spcPct val="90000"/>
              </a:lnSpc>
            </a:pPr>
            <a:r>
              <a:rPr lang="en-US" dirty="0"/>
              <a:t>Need Python </a:t>
            </a:r>
            <a:r>
              <a:rPr lang="en-US" i="1" dirty="0"/>
              <a:t>bindings</a:t>
            </a:r>
            <a:r>
              <a:rPr lang="en-US" dirty="0"/>
              <a:t> to C++ code </a:t>
            </a:r>
          </a:p>
          <a:p>
            <a:pPr lvl="1">
              <a:lnSpc>
                <a:spcPct val="90000"/>
              </a:lnSpc>
            </a:pPr>
            <a:r>
              <a:rPr lang="en-US" dirty="0"/>
              <a:t>Hand-written (C-API) or generated </a:t>
            </a:r>
          </a:p>
          <a:p>
            <a:pPr lvl="1">
              <a:lnSpc>
                <a:spcPct val="90000"/>
              </a:lnSpc>
            </a:pPr>
            <a:r>
              <a:rPr lang="en-US" dirty="0"/>
              <a:t>Requires taking care of: </a:t>
            </a:r>
          </a:p>
          <a:p>
            <a:pPr lvl="2">
              <a:lnSpc>
                <a:spcPct val="90000"/>
              </a:lnSpc>
            </a:pPr>
            <a:r>
              <a:rPr lang="en-US" dirty="0"/>
              <a:t>Object, parameter conversions </a:t>
            </a:r>
          </a:p>
          <a:p>
            <a:pPr lvl="2">
              <a:lnSpc>
                <a:spcPct val="90000"/>
              </a:lnSpc>
            </a:pPr>
            <a:r>
              <a:rPr lang="en-US" dirty="0"/>
              <a:t>Memory management </a:t>
            </a:r>
          </a:p>
          <a:p>
            <a:pPr lvl="2">
              <a:lnSpc>
                <a:spcPct val="90000"/>
              </a:lnSpc>
            </a:pPr>
            <a:r>
              <a:rPr lang="en-US" dirty="0"/>
              <a:t>C++ function overloading </a:t>
            </a:r>
          </a:p>
          <a:p>
            <a:pPr lvl="2">
              <a:lnSpc>
                <a:spcPct val="90000"/>
              </a:lnSpc>
            </a:pPr>
            <a:r>
              <a:rPr lang="en-US" dirty="0"/>
              <a:t>C++ templates</a:t>
            </a:r>
          </a:p>
          <a:p>
            <a:pPr lvl="2">
              <a:lnSpc>
                <a:spcPct val="90000"/>
              </a:lnSpc>
            </a:pPr>
            <a:r>
              <a:rPr lang="en-US" dirty="0"/>
              <a:t>Inheritance and function callbacks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481138"/>
            <a:ext cx="4648200" cy="4525962"/>
          </a:xfrm>
        </p:spPr>
        <p:txBody>
          <a:bodyPr/>
          <a:lstStyle/>
          <a:p>
            <a:r>
              <a:rPr lang="en-US" smtClean="0"/>
              <a:t>Can be built by one person</a:t>
            </a:r>
          </a:p>
          <a:p>
            <a:r>
              <a:rPr lang="en-US" smtClean="0"/>
              <a:t>Requires</a:t>
            </a:r>
          </a:p>
          <a:p>
            <a:pPr lvl="1"/>
            <a:r>
              <a:rPr lang="en-US" smtClean="0"/>
              <a:t>Minimal modeling</a:t>
            </a:r>
          </a:p>
          <a:p>
            <a:pPr lvl="1"/>
            <a:r>
              <a:rPr lang="en-US" smtClean="0"/>
              <a:t>Simple process</a:t>
            </a:r>
          </a:p>
          <a:p>
            <a:pPr lvl="1"/>
            <a:r>
              <a:rPr lang="en-US" smtClean="0"/>
              <a:t>Simple tools</a:t>
            </a:r>
          </a:p>
          <a:p>
            <a:r>
              <a:rPr lang="en-US" smtClean="0"/>
              <a:t>Little risk</a:t>
            </a:r>
            <a:endParaRPr lang="en-US" dirty="0" smtClean="0"/>
          </a:p>
        </p:txBody>
      </p:sp>
      <p:sp>
        <p:nvSpPr>
          <p:cNvPr id="3" name="Title 2"/>
          <p:cNvSpPr>
            <a:spLocks noGrp="1"/>
          </p:cNvSpPr>
          <p:nvPr>
            <p:ph type="title"/>
          </p:nvPr>
        </p:nvSpPr>
        <p:spPr/>
        <p:txBody>
          <a:bodyPr/>
          <a:lstStyle/>
          <a:p>
            <a:r>
              <a:rPr lang="en-US" smtClean="0"/>
              <a:t>Architecting a dog house </a:t>
            </a:r>
            <a:endParaRPr lang="en-US" dirty="0"/>
          </a:p>
        </p:txBody>
      </p:sp>
      <p:sp>
        <p:nvSpPr>
          <p:cNvPr id="4" name="Date Placeholder 3"/>
          <p:cNvSpPr>
            <a:spLocks noGrp="1"/>
          </p:cNvSpPr>
          <p:nvPr>
            <p:ph type="dt" sz="half" idx="10"/>
          </p:nvPr>
        </p:nvSpPr>
        <p:spPr/>
        <p:txBody>
          <a:bodyPr/>
          <a:lstStyle/>
          <a:p>
            <a:fld id="{C5492B33-49BC-1747-AAB1-B8B3AC3DAE68}"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BADFA9F-6E96-564C-986E-C458ED177155}" type="slidenum">
              <a:rPr lang="en-US" smtClean="0"/>
              <a:pPr/>
              <a:t>8</a:t>
            </a:fld>
            <a:endParaRPr lang="en-US"/>
          </a:p>
        </p:txBody>
      </p:sp>
      <p:pic>
        <p:nvPicPr>
          <p:cNvPr id="7" name="Picture 1030" descr="A:\DOGHOUSE.JPG"/>
          <p:cNvPicPr>
            <a:picLocks noChangeAspect="1" noChangeArrowheads="1"/>
          </p:cNvPicPr>
          <p:nvPr/>
        </p:nvPicPr>
        <p:blipFill>
          <a:blip r:embed="rId2"/>
          <a:srcRect/>
          <a:stretch>
            <a:fillRect/>
          </a:stretch>
        </p:blipFill>
        <p:spPr bwMode="auto">
          <a:xfrm>
            <a:off x="914400" y="1447800"/>
            <a:ext cx="2902945" cy="4524375"/>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fld id="{2AB8B6A3-811B-3C46-9037-69209511C7AA}" type="datetime1">
              <a:rPr lang="en-US" smtClean="0"/>
              <a:t>10/12/09</a:t>
            </a:fld>
            <a:endParaRPr lang="en-US"/>
          </a:p>
        </p:txBody>
      </p:sp>
      <p:sp>
        <p:nvSpPr>
          <p:cNvPr id="43" name="Footer Placeholder 4"/>
          <p:cNvSpPr>
            <a:spLocks noGrp="1"/>
          </p:cNvSpPr>
          <p:nvPr>
            <p:ph type="ftr" sz="quarter" idx="11"/>
          </p:nvPr>
        </p:nvSpPr>
        <p:spPr/>
        <p:txBody>
          <a:bodyPr/>
          <a:lstStyle/>
          <a:p>
            <a:r>
              <a:rPr lang="en-US" smtClean="0"/>
              <a:t>P. Mato/CERN</a:t>
            </a:r>
            <a:endParaRPr lang="en-US"/>
          </a:p>
        </p:txBody>
      </p:sp>
      <p:sp>
        <p:nvSpPr>
          <p:cNvPr id="44" name="Slide Number Placeholder 5"/>
          <p:cNvSpPr>
            <a:spLocks noGrp="1"/>
          </p:cNvSpPr>
          <p:nvPr>
            <p:ph type="sldNum" sz="quarter" idx="12"/>
          </p:nvPr>
        </p:nvSpPr>
        <p:spPr/>
        <p:txBody>
          <a:bodyPr/>
          <a:lstStyle/>
          <a:p>
            <a:fld id="{490AD502-BCED-D744-AF32-3C164D895125}" type="slidenum">
              <a:rPr lang="en-US"/>
              <a:pPr/>
              <a:t>80</a:t>
            </a:fld>
            <a:endParaRPr lang="en-US"/>
          </a:p>
        </p:txBody>
      </p:sp>
      <p:sp>
        <p:nvSpPr>
          <p:cNvPr id="657410" name="Rectangle 2"/>
          <p:cNvSpPr>
            <a:spLocks noGrp="1" noChangeArrowheads="1"/>
          </p:cNvSpPr>
          <p:nvPr>
            <p:ph type="title"/>
          </p:nvPr>
        </p:nvSpPr>
        <p:spPr/>
        <p:txBody>
          <a:bodyPr/>
          <a:lstStyle/>
          <a:p>
            <a:r>
              <a:rPr lang="en-US" dirty="0"/>
              <a:t>Python as</a:t>
            </a:r>
            <a:r>
              <a:rPr lang="en-US" dirty="0" smtClean="0"/>
              <a:t> Software “Bus”</a:t>
            </a:r>
            <a:endParaRPr lang="en-US" dirty="0"/>
          </a:p>
        </p:txBody>
      </p:sp>
      <p:sp>
        <p:nvSpPr>
          <p:cNvPr id="657412" name="Rectangle 4"/>
          <p:cNvSpPr>
            <a:spLocks noChangeArrowheads="1"/>
          </p:cNvSpPr>
          <p:nvPr/>
        </p:nvSpPr>
        <p:spPr bwMode="auto">
          <a:xfrm>
            <a:off x="6665241" y="2870200"/>
            <a:ext cx="772505" cy="4064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b="0">
                <a:solidFill>
                  <a:srgbClr val="000000"/>
                </a:solidFill>
                <a:latin typeface="Comic Sans MS" charset="0"/>
              </a:rPr>
              <a:t>GUI</a:t>
            </a:r>
          </a:p>
        </p:txBody>
      </p:sp>
      <p:sp>
        <p:nvSpPr>
          <p:cNvPr id="657413" name="Rectangle 5"/>
          <p:cNvSpPr>
            <a:spLocks noChangeArrowheads="1"/>
          </p:cNvSpPr>
          <p:nvPr/>
        </p:nvSpPr>
        <p:spPr bwMode="auto">
          <a:xfrm>
            <a:off x="2080048" y="3175000"/>
            <a:ext cx="4327202" cy="406400"/>
          </a:xfrm>
          <a:prstGeom prst="rect">
            <a:avLst/>
          </a:prstGeom>
          <a:solidFill>
            <a:srgbClr val="C0C0C0"/>
          </a:solidFill>
          <a:ln w="12700">
            <a:solidFill>
              <a:srgbClr val="000000"/>
            </a:solidFill>
            <a:miter lim="800000"/>
            <a:headEnd type="none" w="sm" len="sm"/>
            <a:tailEnd/>
          </a:ln>
          <a:effectLst/>
        </p:spPr>
        <p:txBody>
          <a:bodyPr wrap="none" anchor="ctr">
            <a:prstTxWarp prst="textNoShape">
              <a:avLst/>
            </a:prstTxWarp>
          </a:bodyPr>
          <a:lstStyle/>
          <a:p>
            <a:pPr algn="ctr"/>
            <a:r>
              <a:rPr lang="en-US" b="0">
                <a:solidFill>
                  <a:srgbClr val="000000"/>
                </a:solidFill>
                <a:latin typeface="Comic Sans MS" charset="0"/>
              </a:rPr>
              <a:t>Python</a:t>
            </a:r>
          </a:p>
        </p:txBody>
      </p:sp>
      <p:sp>
        <p:nvSpPr>
          <p:cNvPr id="657414" name="Rectangle 6"/>
          <p:cNvSpPr>
            <a:spLocks noChangeArrowheads="1"/>
          </p:cNvSpPr>
          <p:nvPr/>
        </p:nvSpPr>
        <p:spPr bwMode="auto">
          <a:xfrm>
            <a:off x="5634745" y="3683000"/>
            <a:ext cx="772506" cy="3556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b="0">
                <a:solidFill>
                  <a:srgbClr val="000000"/>
                </a:solidFill>
                <a:latin typeface="Comic Sans MS" charset="0"/>
              </a:rPr>
              <a:t>math</a:t>
            </a:r>
          </a:p>
        </p:txBody>
      </p:sp>
      <p:sp>
        <p:nvSpPr>
          <p:cNvPr id="657415" name="Rectangle 7"/>
          <p:cNvSpPr>
            <a:spLocks noChangeArrowheads="1"/>
          </p:cNvSpPr>
          <p:nvPr/>
        </p:nvSpPr>
        <p:spPr bwMode="auto">
          <a:xfrm>
            <a:off x="5686050" y="3733800"/>
            <a:ext cx="772505" cy="3556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math</a:t>
            </a:r>
          </a:p>
        </p:txBody>
      </p:sp>
      <p:sp>
        <p:nvSpPr>
          <p:cNvPr id="657416" name="Line 8"/>
          <p:cNvSpPr>
            <a:spLocks noChangeShapeType="1"/>
          </p:cNvSpPr>
          <p:nvPr/>
        </p:nvSpPr>
        <p:spPr bwMode="auto">
          <a:xfrm>
            <a:off x="5995345" y="3581400"/>
            <a:ext cx="0" cy="1524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17" name="Rectangle 9"/>
          <p:cNvSpPr>
            <a:spLocks noChangeArrowheads="1"/>
          </p:cNvSpPr>
          <p:nvPr/>
        </p:nvSpPr>
        <p:spPr bwMode="auto">
          <a:xfrm>
            <a:off x="6613936" y="3429000"/>
            <a:ext cx="772506" cy="4064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shell</a:t>
            </a:r>
          </a:p>
        </p:txBody>
      </p:sp>
      <p:sp>
        <p:nvSpPr>
          <p:cNvPr id="657418" name="Line 10"/>
          <p:cNvSpPr>
            <a:spLocks noChangeShapeType="1"/>
          </p:cNvSpPr>
          <p:nvPr/>
        </p:nvSpPr>
        <p:spPr bwMode="auto">
          <a:xfrm flipH="1">
            <a:off x="6407251" y="3276600"/>
            <a:ext cx="206685" cy="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19" name="Rectangle 11"/>
          <p:cNvSpPr>
            <a:spLocks noChangeArrowheads="1"/>
          </p:cNvSpPr>
          <p:nvPr/>
        </p:nvSpPr>
        <p:spPr bwMode="auto">
          <a:xfrm>
            <a:off x="4346259" y="3683000"/>
            <a:ext cx="1030495" cy="254000"/>
          </a:xfrm>
          <a:prstGeom prst="rect">
            <a:avLst/>
          </a:prstGeom>
          <a:solidFill>
            <a:srgbClr val="DDDDDD"/>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GaudiPython</a:t>
            </a:r>
          </a:p>
        </p:txBody>
      </p:sp>
      <p:sp>
        <p:nvSpPr>
          <p:cNvPr id="657420" name="Line 12"/>
          <p:cNvSpPr>
            <a:spLocks noChangeShapeType="1"/>
          </p:cNvSpPr>
          <p:nvPr/>
        </p:nvSpPr>
        <p:spPr bwMode="auto">
          <a:xfrm>
            <a:off x="4862240" y="35814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21" name="Rectangle 13"/>
          <p:cNvSpPr>
            <a:spLocks noChangeArrowheads="1"/>
          </p:cNvSpPr>
          <p:nvPr/>
        </p:nvSpPr>
        <p:spPr bwMode="auto">
          <a:xfrm>
            <a:off x="5479365" y="2667000"/>
            <a:ext cx="952805" cy="4064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Database</a:t>
            </a:r>
          </a:p>
        </p:txBody>
      </p:sp>
      <p:sp>
        <p:nvSpPr>
          <p:cNvPr id="657422" name="Line 14"/>
          <p:cNvSpPr>
            <a:spLocks noChangeShapeType="1"/>
          </p:cNvSpPr>
          <p:nvPr/>
        </p:nvSpPr>
        <p:spPr bwMode="auto">
          <a:xfrm>
            <a:off x="5892735" y="30734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23" name="Rectangle 15"/>
          <p:cNvSpPr>
            <a:spLocks noChangeArrowheads="1"/>
          </p:cNvSpPr>
          <p:nvPr/>
        </p:nvSpPr>
        <p:spPr bwMode="auto">
          <a:xfrm>
            <a:off x="2443580" y="2667000"/>
            <a:ext cx="820878" cy="4064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EDG API</a:t>
            </a:r>
          </a:p>
        </p:txBody>
      </p:sp>
      <p:sp>
        <p:nvSpPr>
          <p:cNvPr id="657424" name="Line 16"/>
          <p:cNvSpPr>
            <a:spLocks noChangeShapeType="1"/>
          </p:cNvSpPr>
          <p:nvPr/>
        </p:nvSpPr>
        <p:spPr bwMode="auto">
          <a:xfrm>
            <a:off x="2903858" y="30734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25" name="Rectangle 17"/>
          <p:cNvSpPr>
            <a:spLocks noChangeArrowheads="1"/>
          </p:cNvSpPr>
          <p:nvPr/>
        </p:nvSpPr>
        <p:spPr bwMode="auto">
          <a:xfrm>
            <a:off x="6613936" y="2921000"/>
            <a:ext cx="772506" cy="4064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GUI</a:t>
            </a:r>
          </a:p>
        </p:txBody>
      </p:sp>
      <p:sp>
        <p:nvSpPr>
          <p:cNvPr id="657426" name="Line 18"/>
          <p:cNvSpPr>
            <a:spLocks noChangeShapeType="1"/>
          </p:cNvSpPr>
          <p:nvPr/>
        </p:nvSpPr>
        <p:spPr bwMode="auto">
          <a:xfrm flipH="1">
            <a:off x="6407251" y="3479800"/>
            <a:ext cx="206685" cy="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27" name="AutoShape 19"/>
          <p:cNvSpPr>
            <a:spLocks/>
          </p:cNvSpPr>
          <p:nvPr/>
        </p:nvSpPr>
        <p:spPr bwMode="auto">
          <a:xfrm rot="5400000">
            <a:off x="5945050" y="3778590"/>
            <a:ext cx="203200" cy="926420"/>
          </a:xfrm>
          <a:prstGeom prst="rightBrace">
            <a:avLst>
              <a:gd name="adj1" fmla="val 41146"/>
              <a:gd name="adj2" fmla="val 50000"/>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28" name="Text Box 20"/>
          <p:cNvSpPr txBox="1">
            <a:spLocks noChangeArrowheads="1"/>
          </p:cNvSpPr>
          <p:nvPr/>
        </p:nvSpPr>
        <p:spPr bwMode="auto">
          <a:xfrm>
            <a:off x="5369425" y="4352926"/>
            <a:ext cx="1493705" cy="738664"/>
          </a:xfrm>
          <a:prstGeom prst="rect">
            <a:avLst/>
          </a:prstGeom>
          <a:noFill/>
          <a:ln w="12700">
            <a:noFill/>
            <a:miter lim="800000"/>
            <a:headEnd type="none" w="sm" len="sm"/>
            <a:tailEnd/>
          </a:ln>
          <a:effectLst/>
        </p:spPr>
        <p:txBody>
          <a:bodyPr>
            <a:prstTxWarp prst="textNoShape">
              <a:avLst/>
            </a:prstTxWarp>
            <a:spAutoFit/>
          </a:bodyPr>
          <a:lstStyle/>
          <a:p>
            <a:r>
              <a:rPr lang="en-US" sz="1400" b="0"/>
              <a:t>Very rich set of Python standard modules </a:t>
            </a:r>
          </a:p>
        </p:txBody>
      </p:sp>
      <p:sp>
        <p:nvSpPr>
          <p:cNvPr id="657429" name="AutoShape 21"/>
          <p:cNvSpPr>
            <a:spLocks/>
          </p:cNvSpPr>
          <p:nvPr/>
        </p:nvSpPr>
        <p:spPr bwMode="auto">
          <a:xfrm rot="16200000" flipV="1">
            <a:off x="6949641" y="2331295"/>
            <a:ext cx="152400" cy="823810"/>
          </a:xfrm>
          <a:prstGeom prst="rightBrace">
            <a:avLst>
              <a:gd name="adj1" fmla="val 48785"/>
              <a:gd name="adj2" fmla="val 50000"/>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30" name="Text Box 22"/>
          <p:cNvSpPr txBox="1">
            <a:spLocks noChangeArrowheads="1"/>
          </p:cNvSpPr>
          <p:nvPr/>
        </p:nvSpPr>
        <p:spPr bwMode="auto">
          <a:xfrm>
            <a:off x="6509860" y="2187576"/>
            <a:ext cx="1288486" cy="523220"/>
          </a:xfrm>
          <a:prstGeom prst="rect">
            <a:avLst/>
          </a:prstGeom>
          <a:noFill/>
          <a:ln w="12700">
            <a:noFill/>
            <a:miter lim="800000"/>
            <a:headEnd type="none" w="sm" len="sm"/>
            <a:tailEnd/>
          </a:ln>
          <a:effectLst/>
        </p:spPr>
        <p:txBody>
          <a:bodyPr>
            <a:prstTxWarp prst="textNoShape">
              <a:avLst/>
            </a:prstTxWarp>
            <a:spAutoFit/>
          </a:bodyPr>
          <a:lstStyle/>
          <a:p>
            <a:r>
              <a:rPr lang="en-US" sz="1400" b="0"/>
              <a:t>Several GUI toolkits</a:t>
            </a:r>
          </a:p>
        </p:txBody>
      </p:sp>
      <p:sp>
        <p:nvSpPr>
          <p:cNvPr id="657431" name="Rectangle 23"/>
          <p:cNvSpPr>
            <a:spLocks noChangeArrowheads="1"/>
          </p:cNvSpPr>
          <p:nvPr/>
        </p:nvSpPr>
        <p:spPr bwMode="auto">
          <a:xfrm>
            <a:off x="4504571" y="2667000"/>
            <a:ext cx="872183" cy="4064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XML</a:t>
            </a:r>
          </a:p>
        </p:txBody>
      </p:sp>
      <p:sp>
        <p:nvSpPr>
          <p:cNvPr id="657432" name="Line 24"/>
          <p:cNvSpPr>
            <a:spLocks noChangeShapeType="1"/>
          </p:cNvSpPr>
          <p:nvPr/>
        </p:nvSpPr>
        <p:spPr bwMode="auto">
          <a:xfrm>
            <a:off x="4964849" y="30734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33" name="AutoShape 25"/>
          <p:cNvSpPr>
            <a:spLocks/>
          </p:cNvSpPr>
          <p:nvPr/>
        </p:nvSpPr>
        <p:spPr bwMode="auto">
          <a:xfrm rot="16200000" flipV="1">
            <a:off x="5352593" y="1664152"/>
            <a:ext cx="152400" cy="1751697"/>
          </a:xfrm>
          <a:prstGeom prst="rightBrace">
            <a:avLst>
              <a:gd name="adj1" fmla="val 103733"/>
              <a:gd name="adj2" fmla="val 50000"/>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34" name="Text Box 26"/>
          <p:cNvSpPr txBox="1">
            <a:spLocks noChangeArrowheads="1"/>
          </p:cNvSpPr>
          <p:nvPr/>
        </p:nvSpPr>
        <p:spPr bwMode="auto">
          <a:xfrm>
            <a:off x="4305215" y="1831975"/>
            <a:ext cx="2260348" cy="523220"/>
          </a:xfrm>
          <a:prstGeom prst="rect">
            <a:avLst/>
          </a:prstGeom>
          <a:noFill/>
          <a:ln w="12700">
            <a:noFill/>
            <a:miter lim="800000"/>
            <a:headEnd type="none" w="sm" len="sm"/>
            <a:tailEnd/>
          </a:ln>
          <a:effectLst/>
        </p:spPr>
        <p:txBody>
          <a:bodyPr>
            <a:prstTxWarp prst="textNoShape">
              <a:avLst/>
            </a:prstTxWarp>
            <a:spAutoFit/>
          </a:bodyPr>
          <a:lstStyle/>
          <a:p>
            <a:r>
              <a:rPr lang="en-US" sz="1400" b="0"/>
              <a:t>Very rich set specialized generic modules</a:t>
            </a:r>
          </a:p>
        </p:txBody>
      </p:sp>
      <p:sp>
        <p:nvSpPr>
          <p:cNvPr id="657435" name="Rectangle 27"/>
          <p:cNvSpPr>
            <a:spLocks noChangeArrowheads="1"/>
          </p:cNvSpPr>
          <p:nvPr/>
        </p:nvSpPr>
        <p:spPr bwMode="auto">
          <a:xfrm>
            <a:off x="4346259" y="4038600"/>
            <a:ext cx="1030495" cy="965200"/>
          </a:xfrm>
          <a:prstGeom prst="rect">
            <a:avLst/>
          </a:prstGeom>
          <a:no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Gaudi</a:t>
            </a:r>
          </a:p>
          <a:p>
            <a:pPr algn="ctr"/>
            <a:r>
              <a:rPr lang="en-US" sz="1400" b="0">
                <a:solidFill>
                  <a:srgbClr val="000000"/>
                </a:solidFill>
                <a:latin typeface="Comic Sans MS" charset="0"/>
              </a:rPr>
              <a:t>Framework</a:t>
            </a:r>
          </a:p>
        </p:txBody>
      </p:sp>
      <p:sp>
        <p:nvSpPr>
          <p:cNvPr id="657436" name="Line 28"/>
          <p:cNvSpPr>
            <a:spLocks noChangeShapeType="1"/>
          </p:cNvSpPr>
          <p:nvPr/>
        </p:nvSpPr>
        <p:spPr bwMode="auto">
          <a:xfrm>
            <a:off x="4862240" y="39370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37" name="Rectangle 29"/>
          <p:cNvSpPr>
            <a:spLocks noChangeArrowheads="1"/>
          </p:cNvSpPr>
          <p:nvPr/>
        </p:nvSpPr>
        <p:spPr bwMode="auto">
          <a:xfrm>
            <a:off x="3213153" y="3683000"/>
            <a:ext cx="1030496" cy="254000"/>
          </a:xfrm>
          <a:prstGeom prst="rect">
            <a:avLst/>
          </a:prstGeom>
          <a:solidFill>
            <a:srgbClr val="DDDDDD"/>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PyROOT</a:t>
            </a:r>
          </a:p>
        </p:txBody>
      </p:sp>
      <p:sp>
        <p:nvSpPr>
          <p:cNvPr id="657438" name="Line 30"/>
          <p:cNvSpPr>
            <a:spLocks noChangeShapeType="1"/>
          </p:cNvSpPr>
          <p:nvPr/>
        </p:nvSpPr>
        <p:spPr bwMode="auto">
          <a:xfrm>
            <a:off x="3727668" y="35814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39" name="Rectangle 31"/>
          <p:cNvSpPr>
            <a:spLocks noChangeArrowheads="1"/>
          </p:cNvSpPr>
          <p:nvPr/>
        </p:nvSpPr>
        <p:spPr bwMode="auto">
          <a:xfrm>
            <a:off x="3227812" y="4038600"/>
            <a:ext cx="1030496" cy="965200"/>
          </a:xfrm>
          <a:prstGeom prst="rect">
            <a:avLst/>
          </a:prstGeom>
          <a:no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ROOT</a:t>
            </a:r>
          </a:p>
          <a:p>
            <a:pPr algn="ctr"/>
            <a:r>
              <a:rPr lang="en-US" sz="1400" b="0">
                <a:solidFill>
                  <a:srgbClr val="000000"/>
                </a:solidFill>
                <a:latin typeface="Comic Sans MS" charset="0"/>
              </a:rPr>
              <a:t>Classes</a:t>
            </a:r>
          </a:p>
        </p:txBody>
      </p:sp>
      <p:sp>
        <p:nvSpPr>
          <p:cNvPr id="657440" name="Line 32"/>
          <p:cNvSpPr>
            <a:spLocks noChangeShapeType="1"/>
          </p:cNvSpPr>
          <p:nvPr/>
        </p:nvSpPr>
        <p:spPr bwMode="auto">
          <a:xfrm>
            <a:off x="3727668" y="39370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41" name="Rectangle 33"/>
          <p:cNvSpPr>
            <a:spLocks noChangeArrowheads="1"/>
          </p:cNvSpPr>
          <p:nvPr/>
        </p:nvSpPr>
        <p:spPr bwMode="auto">
          <a:xfrm>
            <a:off x="3367068" y="2667000"/>
            <a:ext cx="804754" cy="406400"/>
          </a:xfrm>
          <a:prstGeom prst="rect">
            <a:avLst/>
          </a:prstGeom>
          <a:solidFill>
            <a:srgbClr val="CCFFCC"/>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PVSS</a:t>
            </a:r>
          </a:p>
        </p:txBody>
      </p:sp>
      <p:sp>
        <p:nvSpPr>
          <p:cNvPr id="657442" name="Line 34"/>
          <p:cNvSpPr>
            <a:spLocks noChangeShapeType="1"/>
          </p:cNvSpPr>
          <p:nvPr/>
        </p:nvSpPr>
        <p:spPr bwMode="auto">
          <a:xfrm>
            <a:off x="3778973" y="30734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43" name="Rectangle 35"/>
          <p:cNvSpPr>
            <a:spLocks noChangeArrowheads="1"/>
          </p:cNvSpPr>
          <p:nvPr/>
        </p:nvSpPr>
        <p:spPr bwMode="auto">
          <a:xfrm>
            <a:off x="2080048" y="3683000"/>
            <a:ext cx="1030495" cy="254000"/>
          </a:xfrm>
          <a:prstGeom prst="rect">
            <a:avLst/>
          </a:prstGeom>
          <a:solidFill>
            <a:srgbClr val="DDDDDD"/>
          </a:solid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JPE</a:t>
            </a:r>
          </a:p>
        </p:txBody>
      </p:sp>
      <p:sp>
        <p:nvSpPr>
          <p:cNvPr id="657444" name="Line 36"/>
          <p:cNvSpPr>
            <a:spLocks noChangeShapeType="1"/>
          </p:cNvSpPr>
          <p:nvPr/>
        </p:nvSpPr>
        <p:spPr bwMode="auto">
          <a:xfrm>
            <a:off x="2594562" y="35814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45" name="Rectangle 37"/>
          <p:cNvSpPr>
            <a:spLocks noChangeArrowheads="1"/>
          </p:cNvSpPr>
          <p:nvPr/>
        </p:nvSpPr>
        <p:spPr bwMode="auto">
          <a:xfrm>
            <a:off x="2080048" y="4038600"/>
            <a:ext cx="1030495" cy="965200"/>
          </a:xfrm>
          <a:prstGeom prst="rect">
            <a:avLst/>
          </a:prstGeom>
          <a:noFill/>
          <a:ln w="12700">
            <a:solidFill>
              <a:srgbClr val="000000"/>
            </a:solidFill>
            <a:miter lim="800000"/>
            <a:headEnd type="none" w="sm" len="sm"/>
            <a:tailEnd/>
          </a:ln>
          <a:effectLst/>
        </p:spPr>
        <p:txBody>
          <a:bodyPr wrap="none" anchor="ctr">
            <a:prstTxWarp prst="textNoShape">
              <a:avLst/>
            </a:prstTxWarp>
          </a:bodyPr>
          <a:lstStyle/>
          <a:p>
            <a:pPr algn="ctr"/>
            <a:r>
              <a:rPr lang="en-US" sz="1400" b="0">
                <a:solidFill>
                  <a:srgbClr val="000000"/>
                </a:solidFill>
                <a:latin typeface="Comic Sans MS" charset="0"/>
              </a:rPr>
              <a:t>Java</a:t>
            </a:r>
          </a:p>
          <a:p>
            <a:pPr algn="ctr"/>
            <a:r>
              <a:rPr lang="en-US" sz="1400" b="0">
                <a:solidFill>
                  <a:srgbClr val="000000"/>
                </a:solidFill>
                <a:latin typeface="Comic Sans MS" charset="0"/>
              </a:rPr>
              <a:t>Classes</a:t>
            </a:r>
          </a:p>
        </p:txBody>
      </p:sp>
      <p:sp>
        <p:nvSpPr>
          <p:cNvPr id="657446" name="Line 38"/>
          <p:cNvSpPr>
            <a:spLocks noChangeShapeType="1"/>
          </p:cNvSpPr>
          <p:nvPr/>
        </p:nvSpPr>
        <p:spPr bwMode="auto">
          <a:xfrm>
            <a:off x="2594562" y="3937000"/>
            <a:ext cx="0" cy="101600"/>
          </a:xfrm>
          <a:prstGeom prst="line">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47" name="AutoShape 39"/>
          <p:cNvSpPr>
            <a:spLocks/>
          </p:cNvSpPr>
          <p:nvPr/>
        </p:nvSpPr>
        <p:spPr bwMode="auto">
          <a:xfrm rot="16200000" flipV="1">
            <a:off x="3240296" y="1664152"/>
            <a:ext cx="152400" cy="1751696"/>
          </a:xfrm>
          <a:prstGeom prst="rightBrace">
            <a:avLst>
              <a:gd name="adj1" fmla="val 103733"/>
              <a:gd name="adj2" fmla="val 50000"/>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48" name="Text Box 40"/>
          <p:cNvSpPr txBox="1">
            <a:spLocks noChangeArrowheads="1"/>
          </p:cNvSpPr>
          <p:nvPr/>
        </p:nvSpPr>
        <p:spPr bwMode="auto">
          <a:xfrm>
            <a:off x="2708899" y="2120900"/>
            <a:ext cx="1391096" cy="304800"/>
          </a:xfrm>
          <a:prstGeom prst="rect">
            <a:avLst/>
          </a:prstGeom>
          <a:noFill/>
          <a:ln w="12700">
            <a:noFill/>
            <a:miter lim="800000"/>
            <a:headEnd type="none" w="sm" len="sm"/>
            <a:tailEnd/>
          </a:ln>
          <a:effectLst/>
        </p:spPr>
        <p:txBody>
          <a:bodyPr>
            <a:prstTxWarp prst="textNoShape">
              <a:avLst/>
            </a:prstTxWarp>
            <a:spAutoFit/>
          </a:bodyPr>
          <a:lstStyle/>
          <a:p>
            <a:r>
              <a:rPr lang="en-US" sz="1400" b="0"/>
              <a:t>LHC modules</a:t>
            </a:r>
          </a:p>
        </p:txBody>
      </p:sp>
      <p:sp>
        <p:nvSpPr>
          <p:cNvPr id="657449" name="AutoShape 41"/>
          <p:cNvSpPr>
            <a:spLocks/>
          </p:cNvSpPr>
          <p:nvPr/>
        </p:nvSpPr>
        <p:spPr bwMode="auto">
          <a:xfrm rot="10800000">
            <a:off x="1873362" y="3632200"/>
            <a:ext cx="153915" cy="355600"/>
          </a:xfrm>
          <a:prstGeom prst="rightBrace">
            <a:avLst>
              <a:gd name="adj1" fmla="val 17778"/>
              <a:gd name="adj2" fmla="val 50000"/>
            </a:avLst>
          </a:prstGeom>
          <a:noFill/>
          <a:ln w="12700">
            <a:solidFill>
              <a:schemeClr val="tx1"/>
            </a:solidFill>
            <a:round/>
            <a:headEnd type="none" w="sm" len="sm"/>
            <a:tailEnd/>
          </a:ln>
          <a:effectLst/>
        </p:spPr>
        <p:txBody>
          <a:bodyPr wrap="none" anchor="ctr">
            <a:prstTxWarp prst="textNoShape">
              <a:avLst/>
            </a:prstTxWarp>
          </a:bodyPr>
          <a:lstStyle/>
          <a:p>
            <a:endParaRPr lang="en-US"/>
          </a:p>
        </p:txBody>
      </p:sp>
      <p:sp>
        <p:nvSpPr>
          <p:cNvPr id="657450" name="Text Box 42"/>
          <p:cNvSpPr txBox="1">
            <a:spLocks noChangeArrowheads="1"/>
          </p:cNvSpPr>
          <p:nvPr/>
        </p:nvSpPr>
        <p:spPr bwMode="auto">
          <a:xfrm rot="-5400000">
            <a:off x="645495" y="3389640"/>
            <a:ext cx="1708150" cy="523220"/>
          </a:xfrm>
          <a:prstGeom prst="rect">
            <a:avLst/>
          </a:prstGeom>
          <a:noFill/>
          <a:ln w="12700">
            <a:noFill/>
            <a:miter lim="800000"/>
            <a:headEnd type="none" w="sm" len="sm"/>
            <a:tailEnd/>
          </a:ln>
          <a:effectLst/>
        </p:spPr>
        <p:txBody>
          <a:bodyPr>
            <a:prstTxWarp prst="textNoShape">
              <a:avLst/>
            </a:prstTxWarp>
            <a:spAutoFit/>
          </a:bodyPr>
          <a:lstStyle/>
          <a:p>
            <a:r>
              <a:rPr lang="en-US" sz="1400" b="0"/>
              <a:t>Gateways to other frameworks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Introduced the main concepts of software architecture</a:t>
            </a:r>
          </a:p>
          <a:p>
            <a:pPr lvl="1"/>
            <a:r>
              <a:rPr lang="en-US" sz="2000" dirty="0" smtClean="0"/>
              <a:t>Why it is needed, what it means, modeling concepts and languages (UML), etc.</a:t>
            </a:r>
          </a:p>
          <a:p>
            <a:pPr lvl="1"/>
            <a:r>
              <a:rPr lang="en-US" sz="2000" dirty="0" smtClean="0"/>
              <a:t>The role of architect</a:t>
            </a:r>
          </a:p>
          <a:p>
            <a:r>
              <a:rPr lang="en-US" sz="2400" dirty="0" smtClean="0"/>
              <a:t>Introduced software frameworks and their hierarchy</a:t>
            </a:r>
          </a:p>
          <a:p>
            <a:r>
              <a:rPr lang="en-US" sz="2400" dirty="0" smtClean="0"/>
              <a:t>Used GAUDI framework as an example of HEP event data processing framework</a:t>
            </a:r>
          </a:p>
          <a:p>
            <a:pPr lvl="1"/>
            <a:r>
              <a:rPr lang="en-US" sz="2000" dirty="0" smtClean="0"/>
              <a:t>The main design criteria</a:t>
            </a:r>
          </a:p>
          <a:p>
            <a:pPr lvl="1"/>
            <a:r>
              <a:rPr lang="en-US" sz="2000" dirty="0" smtClean="0"/>
              <a:t>Introduction to few of the main concepts and functionalities</a:t>
            </a:r>
          </a:p>
          <a:p>
            <a:r>
              <a:rPr lang="en-US" sz="2400" dirty="0" smtClean="0"/>
              <a:t>Software integration elements  </a:t>
            </a:r>
            <a:r>
              <a:rPr lang="en-US" sz="2400" dirty="0" smtClean="0"/>
              <a:t> </a:t>
            </a:r>
            <a:endParaRPr lang="en-US" sz="2400"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10"/>
          </p:nvPr>
        </p:nvSpPr>
        <p:spPr/>
        <p:txBody>
          <a:bodyPr/>
          <a:lstStyle/>
          <a:p>
            <a:pPr>
              <a:defRPr/>
            </a:pPr>
            <a:fld id="{82B495FF-3EF9-184D-AC7A-55E10D2A4CA3}" type="datetime1">
              <a:rPr lang="en-US" smtClean="0"/>
              <a:t>10/12/09</a:t>
            </a:fld>
            <a:endParaRPr lang="en-US"/>
          </a:p>
        </p:txBody>
      </p:sp>
      <p:sp>
        <p:nvSpPr>
          <p:cNvPr id="5" name="Footer Placeholder 4"/>
          <p:cNvSpPr>
            <a:spLocks noGrp="1"/>
          </p:cNvSpPr>
          <p:nvPr>
            <p:ph type="ftr" sz="quarter" idx="11"/>
          </p:nvPr>
        </p:nvSpPr>
        <p:spPr/>
        <p:txBody>
          <a:bodyPr/>
          <a:lstStyle/>
          <a:p>
            <a:pPr>
              <a:defRPr/>
            </a:pPr>
            <a:r>
              <a:rPr lang="en-US" smtClean="0"/>
              <a:t>P. Mato/CERN</a:t>
            </a:r>
            <a:endParaRPr lang="en-US" dirty="0"/>
          </a:p>
        </p:txBody>
      </p:sp>
      <p:sp>
        <p:nvSpPr>
          <p:cNvPr id="6" name="Slide Number Placeholder 5"/>
          <p:cNvSpPr>
            <a:spLocks noGrp="1"/>
          </p:cNvSpPr>
          <p:nvPr>
            <p:ph type="sldNum" sz="quarter" idx="12"/>
          </p:nvPr>
        </p:nvSpPr>
        <p:spPr/>
        <p:txBody>
          <a:bodyPr/>
          <a:lstStyle/>
          <a:p>
            <a:pPr>
              <a:defRPr/>
            </a:pPr>
            <a:fld id="{CBADFA9F-6E96-564C-986E-C458ED177155}"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5" name="Rectangle 3"/>
          <p:cNvSpPr>
            <a:spLocks noGrp="1" noChangeArrowheads="1"/>
          </p:cNvSpPr>
          <p:nvPr>
            <p:ph type="body" idx="1"/>
          </p:nvPr>
        </p:nvSpPr>
        <p:spPr/>
        <p:txBody>
          <a:bodyPr/>
          <a:lstStyle/>
          <a:p>
            <a:r>
              <a:rPr lang="en-US" sz="2000" b="1" dirty="0" smtClean="0"/>
              <a:t>Grady </a:t>
            </a:r>
            <a:r>
              <a:rPr lang="en-US" sz="2000" b="1" dirty="0" err="1" smtClean="0"/>
              <a:t>Booch</a:t>
            </a:r>
            <a:r>
              <a:rPr lang="en-US" sz="2000" b="1" dirty="0" smtClean="0"/>
              <a:t>, </a:t>
            </a:r>
            <a:r>
              <a:rPr lang="en-US" sz="2000" b="1" i="1" dirty="0" smtClean="0"/>
              <a:t>Object Solutions</a:t>
            </a:r>
            <a:r>
              <a:rPr lang="en-US" sz="2000" b="1" dirty="0" smtClean="0"/>
              <a:t>, Addison-Wesley, 1995.</a:t>
            </a:r>
            <a:endParaRPr lang="en-US" sz="2000" dirty="0" smtClean="0"/>
          </a:p>
          <a:p>
            <a:r>
              <a:rPr lang="en-US" sz="2000" dirty="0" smtClean="0"/>
              <a:t>Eric Gamma, John </a:t>
            </a:r>
            <a:r>
              <a:rPr lang="en-US" sz="2000" dirty="0" err="1" smtClean="0"/>
              <a:t>Vlissides</a:t>
            </a:r>
            <a:r>
              <a:rPr lang="en-US" sz="2000" dirty="0" smtClean="0"/>
              <a:t>, Richard Helm, Ralph Johnson, Design Patterns, Addison-Wesley 1995.</a:t>
            </a:r>
          </a:p>
          <a:p>
            <a:r>
              <a:rPr lang="en-US" sz="2000" b="1" i="1" dirty="0" smtClean="0"/>
              <a:t>Rational Unified Process</a:t>
            </a:r>
            <a:r>
              <a:rPr lang="en-US" sz="2000" b="1" dirty="0" smtClean="0"/>
              <a:t> 5.0, Rational, Cupertino, CA, 1998</a:t>
            </a:r>
            <a:endParaRPr lang="en-US" sz="2000" dirty="0" smtClean="0"/>
          </a:p>
          <a:p>
            <a:r>
              <a:rPr lang="en-US" sz="2000" dirty="0" smtClean="0"/>
              <a:t>Len Bass, Paul Clements &amp; Rick </a:t>
            </a:r>
            <a:r>
              <a:rPr lang="en-US" sz="2000" dirty="0" err="1" smtClean="0"/>
              <a:t>Kazman</a:t>
            </a:r>
            <a:r>
              <a:rPr lang="en-US" sz="2000" dirty="0" smtClean="0"/>
              <a:t>, Software Architecture in Practice, Addison-Wesley, 1998</a:t>
            </a:r>
          </a:p>
          <a:p>
            <a:endParaRPr lang="en-US" sz="2000" dirty="0" smtClean="0"/>
          </a:p>
        </p:txBody>
      </p:sp>
      <p:sp>
        <p:nvSpPr>
          <p:cNvPr id="192514" name="Rectangle 2"/>
          <p:cNvSpPr>
            <a:spLocks noGrp="1" noChangeArrowheads="1"/>
          </p:cNvSpPr>
          <p:nvPr>
            <p:ph type="title"/>
          </p:nvPr>
        </p:nvSpPr>
        <p:spPr/>
        <p:txBody>
          <a:bodyPr/>
          <a:lstStyle/>
          <a:p>
            <a:r>
              <a:rPr lang="en-US" dirty="0" smtClean="0"/>
              <a:t>References</a:t>
            </a:r>
            <a:endParaRPr lang="en-US" dirty="0"/>
          </a:p>
        </p:txBody>
      </p:sp>
      <p:sp>
        <p:nvSpPr>
          <p:cNvPr id="4" name="Date Placeholder 3"/>
          <p:cNvSpPr>
            <a:spLocks noGrp="1"/>
          </p:cNvSpPr>
          <p:nvPr>
            <p:ph type="dt" sz="half" idx="10"/>
          </p:nvPr>
        </p:nvSpPr>
        <p:spPr/>
        <p:txBody>
          <a:bodyPr/>
          <a:lstStyle/>
          <a:p>
            <a:pPr>
              <a:defRPr/>
            </a:pPr>
            <a:fld id="{3DD75676-2FDA-1949-B64E-A2BF32B92B1C}" type="datetime1">
              <a:rPr lang="en-US" smtClean="0"/>
              <a:t>10/12/09</a:t>
            </a:fld>
            <a:endParaRPr lang="en-US"/>
          </a:p>
        </p:txBody>
      </p:sp>
      <p:sp>
        <p:nvSpPr>
          <p:cNvPr id="5" name="Slide Number Placeholder 4"/>
          <p:cNvSpPr>
            <a:spLocks noGrp="1"/>
          </p:cNvSpPr>
          <p:nvPr>
            <p:ph type="sldNum" sz="quarter" idx="12"/>
          </p:nvPr>
        </p:nvSpPr>
        <p:spPr/>
        <p:txBody>
          <a:bodyPr/>
          <a:lstStyle/>
          <a:p>
            <a:pPr>
              <a:defRPr/>
            </a:pPr>
            <a:fld id="{CBADFA9F-6E96-564C-986E-C458ED177155}" type="slidenum">
              <a:rPr lang="en-US" smtClean="0"/>
              <a:pPr>
                <a:defRPr/>
              </a:pPr>
              <a:t>82</a:t>
            </a:fld>
            <a:endParaRPr lang="en-US"/>
          </a:p>
        </p:txBody>
      </p:sp>
      <p:sp>
        <p:nvSpPr>
          <p:cNvPr id="6" name="Footer Placeholder 5"/>
          <p:cNvSpPr>
            <a:spLocks noGrp="1"/>
          </p:cNvSpPr>
          <p:nvPr>
            <p:ph type="ftr" sz="quarter" idx="11"/>
          </p:nvPr>
        </p:nvSpPr>
        <p:spPr/>
        <p:txBody>
          <a:bodyPr/>
          <a:lstStyle/>
          <a:p>
            <a:pPr>
              <a:defRPr/>
            </a:pPr>
            <a:r>
              <a:rPr lang="en-US" smtClean="0"/>
              <a:t>P. Mato/CERN</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0200" y="1481138"/>
            <a:ext cx="3276600" cy="4525962"/>
          </a:xfrm>
        </p:spPr>
        <p:txBody>
          <a:bodyPr/>
          <a:lstStyle/>
          <a:p>
            <a:r>
              <a:rPr lang="en-US" dirty="0" smtClean="0"/>
              <a:t>Built most efficiently and timely by a team</a:t>
            </a:r>
          </a:p>
          <a:p>
            <a:r>
              <a:rPr lang="en-US" dirty="0" smtClean="0"/>
              <a:t>Requires</a:t>
            </a:r>
          </a:p>
          <a:p>
            <a:pPr lvl="1"/>
            <a:r>
              <a:rPr lang="en-US" dirty="0" smtClean="0"/>
              <a:t>Modeling</a:t>
            </a:r>
          </a:p>
          <a:p>
            <a:pPr lvl="1"/>
            <a:r>
              <a:rPr lang="en-US" dirty="0" smtClean="0"/>
              <a:t>Well-defined process</a:t>
            </a:r>
          </a:p>
          <a:p>
            <a:pPr lvl="1"/>
            <a:r>
              <a:rPr lang="en-US" dirty="0" smtClean="0"/>
              <a:t>Power tools</a:t>
            </a:r>
          </a:p>
          <a:p>
            <a:endParaRPr lang="en-US" dirty="0"/>
          </a:p>
        </p:txBody>
      </p:sp>
      <p:sp>
        <p:nvSpPr>
          <p:cNvPr id="3" name="Title 2"/>
          <p:cNvSpPr>
            <a:spLocks noGrp="1"/>
          </p:cNvSpPr>
          <p:nvPr>
            <p:ph type="title"/>
          </p:nvPr>
        </p:nvSpPr>
        <p:spPr/>
        <p:txBody>
          <a:bodyPr/>
          <a:lstStyle/>
          <a:p>
            <a:r>
              <a:rPr lang="en-US" smtClean="0"/>
              <a:t>Architecting a house</a:t>
            </a:r>
            <a:endParaRPr lang="en-US" dirty="0"/>
          </a:p>
        </p:txBody>
      </p:sp>
      <p:sp>
        <p:nvSpPr>
          <p:cNvPr id="4" name="Date Placeholder 3"/>
          <p:cNvSpPr>
            <a:spLocks noGrp="1"/>
          </p:cNvSpPr>
          <p:nvPr>
            <p:ph type="dt" sz="half" idx="10"/>
          </p:nvPr>
        </p:nvSpPr>
        <p:spPr/>
        <p:txBody>
          <a:bodyPr/>
          <a:lstStyle/>
          <a:p>
            <a:fld id="{813BAF33-6EC7-1F46-9DCD-8ECCABBD2BC4}" type="datetime1">
              <a:rPr lang="en-US" smtClean="0"/>
              <a:t>10/12/09</a:t>
            </a:fld>
            <a:endParaRPr lang="en-US"/>
          </a:p>
        </p:txBody>
      </p:sp>
      <p:sp>
        <p:nvSpPr>
          <p:cNvPr id="5" name="Footer Placeholder 4"/>
          <p:cNvSpPr>
            <a:spLocks noGrp="1"/>
          </p:cNvSpPr>
          <p:nvPr>
            <p:ph type="ftr" sz="quarter" idx="11"/>
          </p:nvPr>
        </p:nvSpPr>
        <p:spPr/>
        <p:txBody>
          <a:bodyPr/>
          <a:lstStyle/>
          <a:p>
            <a:r>
              <a:rPr lang="en-US" smtClean="0"/>
              <a:t>P. Mato/CERN</a:t>
            </a:r>
            <a:endParaRPr lang="en-US" dirty="0"/>
          </a:p>
        </p:txBody>
      </p:sp>
      <p:sp>
        <p:nvSpPr>
          <p:cNvPr id="6" name="Slide Number Placeholder 5"/>
          <p:cNvSpPr>
            <a:spLocks noGrp="1"/>
          </p:cNvSpPr>
          <p:nvPr>
            <p:ph type="sldNum" sz="quarter" idx="12"/>
          </p:nvPr>
        </p:nvSpPr>
        <p:spPr/>
        <p:txBody>
          <a:bodyPr/>
          <a:lstStyle/>
          <a:p>
            <a:fld id="{CBADFA9F-6E96-564C-986E-C458ED177155}" type="slidenum">
              <a:rPr lang="en-US" smtClean="0"/>
              <a:pPr/>
              <a:t>9</a:t>
            </a:fld>
            <a:endParaRPr lang="en-US"/>
          </a:p>
        </p:txBody>
      </p:sp>
      <p:pic>
        <p:nvPicPr>
          <p:cNvPr id="7" name="Picture 4" descr="A:\HOUSE.JPG"/>
          <p:cNvPicPr>
            <a:picLocks noChangeAspect="1" noChangeArrowheads="1"/>
          </p:cNvPicPr>
          <p:nvPr/>
        </p:nvPicPr>
        <p:blipFill>
          <a:blip r:embed="rId2"/>
          <a:srcRect/>
          <a:stretch>
            <a:fillRect/>
          </a:stretch>
        </p:blipFill>
        <p:spPr bwMode="auto">
          <a:xfrm>
            <a:off x="381000" y="2133600"/>
            <a:ext cx="5106069" cy="3276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13221</TotalTime>
  <Words>5985</Words>
  <Application>Microsoft Office PowerPoint</Application>
  <PresentationFormat>On-screen Show (4:3)</PresentationFormat>
  <Paragraphs>1095</Paragraphs>
  <Slides>82</Slides>
  <Notes>32</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82</vt:i4>
      </vt:variant>
    </vt:vector>
  </HeadingPairs>
  <TitlesOfParts>
    <vt:vector size="84" baseType="lpstr">
      <vt:lpstr>Concourse</vt:lpstr>
      <vt:lpstr>???</vt:lpstr>
      <vt:lpstr>Designing Architectures and Frameworks for HEP </vt:lpstr>
      <vt:lpstr>Outline</vt:lpstr>
      <vt:lpstr>LHC computing characteristics</vt:lpstr>
      <vt:lpstr>Data Flow and Processing stages</vt:lpstr>
      <vt:lpstr>LHC software requirements</vt:lpstr>
      <vt:lpstr>LHC software requirements (2)</vt:lpstr>
      <vt:lpstr>Software Scale</vt:lpstr>
      <vt:lpstr>Architecting a dog house </vt:lpstr>
      <vt:lpstr>Architecting a house</vt:lpstr>
      <vt:lpstr>Architecting a high rise</vt:lpstr>
      <vt:lpstr>Tools for large projects </vt:lpstr>
      <vt:lpstr>Performance</vt:lpstr>
      <vt:lpstr>Importance of Reuse</vt:lpstr>
      <vt:lpstr>Application Domains</vt:lpstr>
      <vt:lpstr>No Disjoint Domains</vt:lpstr>
      <vt:lpstr>Software Design</vt:lpstr>
      <vt:lpstr>Architectural Design</vt:lpstr>
      <vt:lpstr>Architecture Defined</vt:lpstr>
      <vt:lpstr>Architecture defined (continued)</vt:lpstr>
      <vt:lpstr>Architectural Design Qualities </vt:lpstr>
      <vt:lpstr>Models</vt:lpstr>
      <vt:lpstr>Many stakeholders, many views</vt:lpstr>
      <vt:lpstr>Architectural design workflow</vt:lpstr>
      <vt:lpstr>Scenario-based evaluation</vt:lpstr>
      <vt:lpstr>Scenarios evaluation examples</vt:lpstr>
      <vt:lpstr>Sources of architecture</vt:lpstr>
      <vt:lpstr>Architectural style</vt:lpstr>
      <vt:lpstr>Architectural styles</vt:lpstr>
      <vt:lpstr>Different style in different domains</vt:lpstr>
      <vt:lpstr>Computation-centric: GAUDI</vt:lpstr>
      <vt:lpstr>UML</vt:lpstr>
      <vt:lpstr>UML Diagrams</vt:lpstr>
      <vt:lpstr>Use Case Diagram</vt:lpstr>
      <vt:lpstr>Class Diagram</vt:lpstr>
      <vt:lpstr>Object Diagram</vt:lpstr>
      <vt:lpstr>Sequence Diagram</vt:lpstr>
      <vt:lpstr>Collaboration Diagram</vt:lpstr>
      <vt:lpstr>Statechart Diagram</vt:lpstr>
      <vt:lpstr>The Architect</vt:lpstr>
      <vt:lpstr>The Architect</vt:lpstr>
      <vt:lpstr>Software architecture team charter</vt:lpstr>
      <vt:lpstr>Architecture is making decisions</vt:lpstr>
      <vt:lpstr>Frameworks</vt:lpstr>
      <vt:lpstr>Software Framework</vt:lpstr>
      <vt:lpstr>Frameworks in Practice</vt:lpstr>
      <vt:lpstr>Not a Single Framework</vt:lpstr>
      <vt:lpstr>Software Structure</vt:lpstr>
      <vt:lpstr>What is a Framework?</vt:lpstr>
      <vt:lpstr>Framework Benefits</vt:lpstr>
      <vt:lpstr>Gaudi  Architecture and Framework</vt:lpstr>
      <vt:lpstr>Principal Design Choices</vt:lpstr>
      <vt:lpstr>Gaudi Object Diagram</vt:lpstr>
      <vt:lpstr>Definition of Terms</vt:lpstr>
      <vt:lpstr>Definition of Terms (2)</vt:lpstr>
      <vt:lpstr>Algorithm</vt:lpstr>
      <vt:lpstr>Interfaces</vt:lpstr>
      <vt:lpstr>VCR Interface Model</vt:lpstr>
      <vt:lpstr>Interfaces in Practice</vt:lpstr>
      <vt:lpstr>Plug-ins</vt:lpstr>
      <vt:lpstr>Reflex Plug-in Service</vt:lpstr>
      <vt:lpstr>Algorithm &amp; Transient Store</vt:lpstr>
      <vt:lpstr>Loading Transient Store</vt:lpstr>
      <vt:lpstr>Complex Control Sequences</vt:lpstr>
      <vt:lpstr>Data Object Description </vt:lpstr>
      <vt:lpstr>Auditors</vt:lpstr>
      <vt:lpstr>Auditors</vt:lpstr>
      <vt:lpstr>Incidents</vt:lpstr>
      <vt:lpstr>Incident Service</vt:lpstr>
      <vt:lpstr>Data On Demand</vt:lpstr>
      <vt:lpstr>Other Gaudi Services</vt:lpstr>
      <vt:lpstr>Configuring the Application</vt:lpstr>
      <vt:lpstr>Interactivity and scripting</vt:lpstr>
      <vt:lpstr>PyROOT: Mode d’emploi </vt:lpstr>
      <vt:lpstr>Summary: Frameworks</vt:lpstr>
      <vt:lpstr>Integrating Technologies</vt:lpstr>
      <vt:lpstr>When Frameworks are not Possible </vt:lpstr>
      <vt:lpstr>Software Integration Elements</vt:lpstr>
      <vt:lpstr>Strategic role of C++ reflexion</vt:lpstr>
      <vt:lpstr>Python &lt;-&gt; C++ Interoperation</vt:lpstr>
      <vt:lpstr>Python as Software “Bus”</vt:lpstr>
      <vt:lpstr>Summary</vt:lpstr>
      <vt:lpstr>References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Pere Mato</dc:creator>
  <cp:lastModifiedBy>Pere Mato</cp:lastModifiedBy>
  <cp:revision>310</cp:revision>
  <cp:lastPrinted>2008-04-12T08:06:20Z</cp:lastPrinted>
  <dcterms:created xsi:type="dcterms:W3CDTF">2009-10-11T17:19:00Z</dcterms:created>
  <dcterms:modified xsi:type="dcterms:W3CDTF">2009-10-12T08:07:28Z</dcterms:modified>
</cp:coreProperties>
</file>