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23"/>
  </p:notesMasterIdLst>
  <p:sldIdLst>
    <p:sldId id="257" r:id="rId2"/>
    <p:sldId id="272" r:id="rId3"/>
    <p:sldId id="260" r:id="rId4"/>
    <p:sldId id="261" r:id="rId5"/>
    <p:sldId id="262" r:id="rId6"/>
    <p:sldId id="259" r:id="rId7"/>
    <p:sldId id="273" r:id="rId8"/>
    <p:sldId id="275" r:id="rId9"/>
    <p:sldId id="274" r:id="rId10"/>
    <p:sldId id="276" r:id="rId11"/>
    <p:sldId id="263" r:id="rId12"/>
    <p:sldId id="268" r:id="rId13"/>
    <p:sldId id="264" r:id="rId14"/>
    <p:sldId id="265" r:id="rId15"/>
    <p:sldId id="266" r:id="rId16"/>
    <p:sldId id="267" r:id="rId17"/>
    <p:sldId id="269" r:id="rId18"/>
    <p:sldId id="270" r:id="rId19"/>
    <p:sldId id="271" r:id="rId20"/>
    <p:sldId id="278" r:id="rId21"/>
    <p:sldId id="277" r:id="rId2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642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4FB2B15-4ED9-4324-8962-6BCDED7E758C}" type="datetimeFigureOut">
              <a:rPr lang="en-US" smtClean="0"/>
              <a:pPr/>
              <a:t>10/12/2009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D9DA963-F985-478D-BCD2-7EE43C6777E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               10/17/2009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Andrew Hanushevsky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5E42009-4B3F-493A-AD2B-D84379EDC21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               10/17/2009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Andrew Hanushevsky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77127A-4323-4A74-ABAB-F6F00366137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3400" y="6477000"/>
            <a:ext cx="2133600" cy="24447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               10/17/2009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200400" y="6477000"/>
            <a:ext cx="2895600" cy="24447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Andrew Hanushevsky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477000"/>
            <a:ext cx="2133600" cy="24447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C02934-F32D-4354-BEA1-6EEFEF6C4F9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pic>
        <p:nvPicPr>
          <p:cNvPr id="7" name="Picture 10" descr="LOGO_ESC09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3400" y="6427787"/>
            <a:ext cx="573336" cy="430213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               10/17/2009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Andrew Hanushevsky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514F5C-7D94-45B8-9371-7B2F00D02B8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               10/17/2009</a:t>
            </a: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Andrew Hanushevsky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B373F1-F589-4E7D-9AD5-66E07A4DA79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               10/17/2009</a:t>
            </a:r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Andrew Hanushevsky</a:t>
            </a: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14DA77-8B2A-4F2D-B171-A8C6EB86290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10"/>
          </p:nvPr>
        </p:nvSpPr>
        <p:spPr>
          <a:xfrm>
            <a:off x="5334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               10/17/2009</a:t>
            </a:r>
            <a:endParaRPr lang="en-US" dirty="0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2004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Andrew Hanushevsky</a:t>
            </a:r>
            <a:endParaRPr lang="en-US" dirty="0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C02934-F32D-4354-BEA1-6EEFEF6C4F9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pic>
        <p:nvPicPr>
          <p:cNvPr id="12" name="Picture 10" descr="LOGO_ESC09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3400" y="6351587"/>
            <a:ext cx="573336" cy="430213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5334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               10/17/2009</a:t>
            </a:r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2004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Andrew Hanushevsky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C02934-F32D-4354-BEA1-6EEFEF6C4F9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pic>
        <p:nvPicPr>
          <p:cNvPr id="8" name="Picture 10" descr="LOGO_ESC09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3400" y="6351587"/>
            <a:ext cx="573336" cy="430213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               10/17/2009</a:t>
            </a: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Andrew Hanushevsky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BF3455-4DFE-4797-84E1-9B01FF877E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               10/17/2009</a:t>
            </a: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Andrew Hanushevsky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EBD3E9-5735-4609-B235-8E85E9A511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7" descr="logo"/>
          <p:cNvPicPr>
            <a:picLocks noChangeAspect="1" noChangeArrowheads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7772400" y="6400800"/>
            <a:ext cx="633188" cy="457200"/>
          </a:xfrm>
          <a:prstGeom prst="rect">
            <a:avLst/>
          </a:prstGeom>
          <a:noFill/>
        </p:spPr>
      </p:pic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2"/>
          </p:nvPr>
        </p:nvSpPr>
        <p:spPr>
          <a:xfrm>
            <a:off x="533400" y="6477000"/>
            <a:ext cx="2133600" cy="244475"/>
          </a:xfrm>
          <a:prstGeom prst="rect">
            <a:avLst/>
          </a:prstGeom>
        </p:spPr>
        <p:txBody>
          <a:bodyPr/>
          <a:lstStyle>
            <a:lvl1pPr>
              <a:defRPr sz="1000"/>
            </a:lvl1pPr>
          </a:lstStyle>
          <a:p>
            <a:pPr>
              <a:defRPr/>
            </a:pPr>
            <a:r>
              <a:rPr lang="en-US" dirty="0" smtClean="0"/>
              <a:t>               10/16/2009</a:t>
            </a:r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00400" y="6477000"/>
            <a:ext cx="2895600" cy="244475"/>
          </a:xfrm>
          <a:prstGeom prst="rect">
            <a:avLst/>
          </a:prstGeom>
        </p:spPr>
        <p:txBody>
          <a:bodyPr/>
          <a:lstStyle>
            <a:lvl1pPr algn="ctr">
              <a:defRPr sz="1000"/>
            </a:lvl1pPr>
          </a:lstStyle>
          <a:p>
            <a:pPr>
              <a:defRPr/>
            </a:pPr>
            <a:r>
              <a:rPr lang="en-US" smtClean="0"/>
              <a:t>Andrew Hanushevsky</a:t>
            </a: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477000"/>
            <a:ext cx="2133600" cy="244475"/>
          </a:xfrm>
          <a:prstGeom prst="rect">
            <a:avLst/>
          </a:prstGeom>
        </p:spPr>
        <p:txBody>
          <a:bodyPr/>
          <a:lstStyle>
            <a:lvl1pPr algn="r">
              <a:defRPr sz="1000"/>
            </a:lvl1pPr>
          </a:lstStyle>
          <a:p>
            <a:pPr>
              <a:defRPr/>
            </a:pPr>
            <a:fld id="{54C02934-F32D-4354-BEA1-6EEFEF6C4F9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pic>
        <p:nvPicPr>
          <p:cNvPr id="12" name="Picture 10" descr="LOGO_ESC09"/>
          <p:cNvPicPr>
            <a:picLocks noChangeAspect="1" noChangeArrowheads="1"/>
          </p:cNvPicPr>
          <p:nvPr userDrawn="1"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533400" y="6427787"/>
            <a:ext cx="573336" cy="430213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hf hdr="0"/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ctrTitle"/>
          </p:nvPr>
        </p:nvSpPr>
        <p:spPr>
          <a:xfrm>
            <a:off x="685800" y="2797175"/>
            <a:ext cx="7772400" cy="1470025"/>
          </a:xfrm>
        </p:spPr>
        <p:txBody>
          <a:bodyPr/>
          <a:lstStyle/>
          <a:p>
            <a:r>
              <a:rPr lang="en-US" b="1" dirty="0" smtClean="0"/>
              <a:t>Andrew Hanushevsky:</a:t>
            </a:r>
            <a:br>
              <a:rPr lang="en-US" b="1" dirty="0" smtClean="0"/>
            </a:br>
            <a:r>
              <a:rPr lang="en-US" b="1" dirty="0" err="1" smtClean="0"/>
              <a:t>Sendfile</a:t>
            </a:r>
            <a:r>
              <a:rPr lang="en-US" b="1" dirty="0" smtClean="0"/>
              <a:t>()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676400" y="76200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pic>
        <p:nvPicPr>
          <p:cNvPr id="5" name="Picture 7" descr="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740650" y="260350"/>
            <a:ext cx="1079500" cy="779463"/>
          </a:xfrm>
          <a:prstGeom prst="rect">
            <a:avLst/>
          </a:prstGeom>
          <a:noFill/>
        </p:spPr>
      </p:pic>
      <p:pic>
        <p:nvPicPr>
          <p:cNvPr id="6" name="Picture 10" descr="LOGO_ESC09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8313" y="260350"/>
            <a:ext cx="1081087" cy="811213"/>
          </a:xfrm>
          <a:prstGeom prst="rect">
            <a:avLst/>
          </a:prstGeom>
          <a:noFill/>
        </p:spPr>
      </p:pic>
      <p:sp>
        <p:nvSpPr>
          <p:cNvPr id="7" name="Rectangle 12"/>
          <p:cNvSpPr>
            <a:spLocks noChangeArrowheads="1"/>
          </p:cNvSpPr>
          <p:nvPr/>
        </p:nvSpPr>
        <p:spPr bwMode="auto">
          <a:xfrm>
            <a:off x="1403350" y="260350"/>
            <a:ext cx="6408738" cy="669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it-IT" sz="1000" b="1" dirty="0">
                <a:solidFill>
                  <a:schemeClr val="accent1"/>
                </a:solidFill>
                <a:latin typeface="Verdana" pitchFamily="34" charset="0"/>
              </a:rPr>
              <a:t>First INFN International School on Architectures, tools and methodologies for developing efficient large scale scientific computing applications</a:t>
            </a:r>
            <a:endParaRPr lang="en-GB" sz="1000" dirty="0">
              <a:solidFill>
                <a:schemeClr val="accent1"/>
              </a:solidFill>
              <a:latin typeface="Verdana" pitchFamily="34" charset="0"/>
            </a:endParaRPr>
          </a:p>
          <a:p>
            <a:pPr algn="ctr"/>
            <a:endParaRPr lang="en-GB" sz="900" dirty="0">
              <a:solidFill>
                <a:schemeClr val="accent1"/>
              </a:solidFill>
              <a:latin typeface="Verdana" pitchFamily="34" charset="0"/>
            </a:endParaRPr>
          </a:p>
          <a:p>
            <a:pPr algn="ctr"/>
            <a:r>
              <a:rPr lang="en-GB" sz="900" dirty="0" err="1">
                <a:solidFill>
                  <a:schemeClr val="accent1"/>
                </a:solidFill>
                <a:latin typeface="Verdana" pitchFamily="34" charset="0"/>
              </a:rPr>
              <a:t>Ce.U.B</a:t>
            </a:r>
            <a:r>
              <a:rPr lang="en-GB" sz="900" dirty="0">
                <a:solidFill>
                  <a:schemeClr val="accent1"/>
                </a:solidFill>
                <a:latin typeface="Verdana" pitchFamily="34" charset="0"/>
              </a:rPr>
              <a:t>. – </a:t>
            </a:r>
            <a:r>
              <a:rPr lang="en-GB" sz="900" dirty="0" err="1">
                <a:solidFill>
                  <a:schemeClr val="accent1"/>
                </a:solidFill>
                <a:latin typeface="Verdana" pitchFamily="34" charset="0"/>
              </a:rPr>
              <a:t>Bertinoro</a:t>
            </a:r>
            <a:r>
              <a:rPr lang="en-GB" sz="900" dirty="0">
                <a:solidFill>
                  <a:schemeClr val="accent1"/>
                </a:solidFill>
                <a:latin typeface="Verdana" pitchFamily="34" charset="0"/>
              </a:rPr>
              <a:t> – Italy, 12 – 17 October 2009</a:t>
            </a:r>
            <a:endParaRPr lang="it-IT" sz="900" dirty="0">
              <a:solidFill>
                <a:schemeClr val="accent1"/>
              </a:solidFill>
              <a:latin typeface="Verdana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What About Framing Data?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3886199"/>
          </a:xfrm>
        </p:spPr>
        <p:txBody>
          <a:bodyPr/>
          <a:lstStyle/>
          <a:p>
            <a:r>
              <a:rPr lang="en-US" dirty="0" smtClean="0"/>
              <a:t>Usually, one needs to send a data header</a:t>
            </a:r>
          </a:p>
          <a:p>
            <a:pPr lvl="1"/>
            <a:r>
              <a:rPr lang="en-US" dirty="0" smtClean="0"/>
              <a:t>Sometimes trailer data as well</a:t>
            </a:r>
          </a:p>
          <a:p>
            <a:r>
              <a:rPr lang="en-US" dirty="0" smtClean="0"/>
              <a:t>Easy using </a:t>
            </a:r>
            <a:r>
              <a:rPr lang="en-US" dirty="0" err="1" smtClean="0"/>
              <a:t>writev</a:t>
            </a:r>
            <a:r>
              <a:rPr lang="en-US" dirty="0" smtClean="0"/>
              <a:t>() for memory mapped files</a:t>
            </a:r>
          </a:p>
          <a:p>
            <a:r>
              <a:rPr lang="en-US" dirty="0" smtClean="0"/>
              <a:t>But how with </a:t>
            </a:r>
            <a:r>
              <a:rPr lang="en-US" dirty="0" err="1" smtClean="0"/>
              <a:t>sendfile</a:t>
            </a:r>
            <a:r>
              <a:rPr lang="en-US" dirty="0" smtClean="0"/>
              <a:t>()?</a:t>
            </a:r>
          </a:p>
          <a:p>
            <a:pPr lvl="1"/>
            <a:r>
              <a:rPr lang="en-US" dirty="0" smtClean="0"/>
              <a:t>No portable solution here</a:t>
            </a:r>
          </a:p>
          <a:p>
            <a:pPr lvl="1"/>
            <a:r>
              <a:rPr lang="en-US" dirty="0" smtClean="0"/>
              <a:t>Typically issue write() followed by </a:t>
            </a:r>
            <a:r>
              <a:rPr lang="en-US" dirty="0" err="1" smtClean="0"/>
              <a:t>sendfile</a:t>
            </a:r>
            <a:r>
              <a:rPr lang="en-US" dirty="0" smtClean="0"/>
              <a:t>()</a:t>
            </a:r>
          </a:p>
          <a:p>
            <a:pPr lvl="1"/>
            <a:r>
              <a:rPr lang="en-US" dirty="0" smtClean="0"/>
              <a:t>And now we have a new performance problem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               10/17/2009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Andrew Hanushevsky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4C02934-F32D-4354-BEA1-6EEFEF6C4F93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smtClean="0"/>
              <a:t>The Short Packet Problem I</a:t>
            </a:r>
          </a:p>
        </p:txBody>
      </p:sp>
      <p:sp>
        <p:nvSpPr>
          <p:cNvPr id="21507" name="Rectangle 3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00600"/>
          </a:xfrm>
        </p:spPr>
        <p:txBody>
          <a:bodyPr/>
          <a:lstStyle/>
          <a:p>
            <a:r>
              <a:rPr lang="en-US" smtClean="0"/>
              <a:t>Data is sent in discreet packets</a:t>
            </a:r>
          </a:p>
          <a:p>
            <a:pPr lvl="1"/>
            <a:r>
              <a:rPr lang="en-US" smtClean="0"/>
              <a:t>Maximum size called MTU (see </a:t>
            </a:r>
            <a:r>
              <a:rPr lang="en-US" b="1" smtClean="0"/>
              <a:t>netstat</a:t>
            </a:r>
            <a:r>
              <a:rPr lang="en-US" smtClean="0"/>
              <a:t> cmd)</a:t>
            </a:r>
          </a:p>
          <a:p>
            <a:pPr lvl="2"/>
            <a:r>
              <a:rPr lang="en-US" smtClean="0"/>
              <a:t>Typically, ||data|| + ||TCP/IP headers|| &lt;= 1500</a:t>
            </a:r>
          </a:p>
          <a:p>
            <a:pPr lvl="3"/>
            <a:r>
              <a:rPr lang="en-US" smtClean="0"/>
              <a:t>Usually leaves about 1460 bytes for application data</a:t>
            </a:r>
          </a:p>
          <a:p>
            <a:r>
              <a:rPr lang="en-US" smtClean="0"/>
              <a:t>Kernel minimizes sending short packets</a:t>
            </a:r>
          </a:p>
          <a:p>
            <a:pPr lvl="1"/>
            <a:r>
              <a:rPr lang="en-US" smtClean="0"/>
              <a:t>Maximizes network utilization</a:t>
            </a:r>
          </a:p>
          <a:p>
            <a:pPr lvl="1"/>
            <a:r>
              <a:rPr lang="en-US" smtClean="0"/>
              <a:t>Minimizes interrupts for sender </a:t>
            </a:r>
            <a:r>
              <a:rPr lang="en-US" i="1" smtClean="0"/>
              <a:t>and</a:t>
            </a:r>
            <a:r>
              <a:rPr lang="en-US" smtClean="0"/>
              <a:t> receiver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               10/17/2009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4C02934-F32D-4354-BEA1-6EEFEF6C4F93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Andrew Hanushevsky</a:t>
            </a:r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smtClean="0"/>
              <a:t>The Short Packet Problem II</a:t>
            </a:r>
          </a:p>
        </p:txBody>
      </p:sp>
      <p:sp>
        <p:nvSpPr>
          <p:cNvPr id="26627" name="Rectangle 3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00600"/>
          </a:xfrm>
        </p:spPr>
        <p:txBody>
          <a:bodyPr/>
          <a:lstStyle/>
          <a:p>
            <a:r>
              <a:rPr lang="en-US" dirty="0" smtClean="0"/>
              <a:t>Kernel waits for packets to fill</a:t>
            </a:r>
          </a:p>
          <a:p>
            <a:pPr lvl="1"/>
            <a:r>
              <a:rPr lang="en-US" dirty="0" smtClean="0"/>
              <a:t>Short packet can be delayed up to 500ms</a:t>
            </a:r>
          </a:p>
          <a:p>
            <a:pPr lvl="2"/>
            <a:r>
              <a:rPr lang="en-US" dirty="0" smtClean="0"/>
              <a:t>Typically, 200ms in Linux</a:t>
            </a:r>
          </a:p>
          <a:p>
            <a:pPr lvl="2"/>
            <a:r>
              <a:rPr lang="en-US" dirty="0" smtClean="0"/>
              <a:t>Known as the Nagle algorithm</a:t>
            </a:r>
          </a:p>
          <a:p>
            <a:r>
              <a:rPr lang="en-US" dirty="0" smtClean="0"/>
              <a:t>Kernel hopes more data will arrive</a:t>
            </a:r>
          </a:p>
          <a:p>
            <a:pPr lvl="1"/>
            <a:r>
              <a:rPr lang="en-US" dirty="0" smtClean="0"/>
              <a:t>Kernel doesn’t know if …</a:t>
            </a:r>
          </a:p>
          <a:p>
            <a:pPr lvl="2"/>
            <a:r>
              <a:rPr lang="en-US" dirty="0" smtClean="0"/>
              <a:t>This is the only packet</a:t>
            </a:r>
          </a:p>
          <a:p>
            <a:pPr lvl="2"/>
            <a:r>
              <a:rPr lang="en-US" dirty="0" smtClean="0"/>
              <a:t>This is the last of a series of packets</a:t>
            </a:r>
          </a:p>
          <a:p>
            <a:pPr lvl="1"/>
            <a:r>
              <a:rPr lang="en-US" dirty="0" smtClean="0"/>
              <a:t>This introduces Request/Response latency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               10/17/2009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4C02934-F32D-4354-BEA1-6EEFEF6C4F93}" type="slidenum">
              <a:rPr lang="en-US" smtClean="0"/>
              <a:pPr>
                <a:defRPr/>
              </a:pPr>
              <a:t>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Andrew Hanushevsky</a:t>
            </a:r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smtClean="0"/>
              <a:t>Nagle </a:t>
            </a:r>
            <a:r>
              <a:rPr lang="en-US" b="1" smtClean="0">
                <a:latin typeface="Symbol" pitchFamily="18" charset="2"/>
              </a:rPr>
              <a:t>®</a:t>
            </a:r>
            <a:r>
              <a:rPr lang="en-US" b="1" smtClean="0"/>
              <a:t> Bad Performance</a:t>
            </a:r>
          </a:p>
        </p:txBody>
      </p:sp>
      <p:sp>
        <p:nvSpPr>
          <p:cNvPr id="22531" name="Rectangle 3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00600"/>
          </a:xfrm>
        </p:spPr>
        <p:txBody>
          <a:bodyPr/>
          <a:lstStyle/>
          <a:p>
            <a:r>
              <a:rPr lang="en-US" smtClean="0"/>
              <a:t>Assume majority sends &lt; 1460 bytes</a:t>
            </a:r>
          </a:p>
          <a:p>
            <a:pPr lvl="1"/>
            <a:r>
              <a:rPr lang="en-US" smtClean="0"/>
              <a:t>Responsiveness bounded by Nagle delay</a:t>
            </a:r>
          </a:p>
          <a:p>
            <a:pPr lvl="2"/>
            <a:r>
              <a:rPr lang="en-US" smtClean="0"/>
              <a:t>Typically, 200-300ms which is not speedy at all!</a:t>
            </a:r>
          </a:p>
          <a:p>
            <a:r>
              <a:rPr lang="en-US" smtClean="0"/>
              <a:t>Many applications turn Nagle delay off</a:t>
            </a:r>
          </a:p>
          <a:p>
            <a:pPr lvl="1"/>
            <a:r>
              <a:rPr lang="en-US" b="1" smtClean="0"/>
              <a:t>TCP_NODELAY setsockopt()</a:t>
            </a:r>
            <a:r>
              <a:rPr lang="en-US" smtClean="0"/>
              <a:t> option</a:t>
            </a:r>
          </a:p>
          <a:p>
            <a:pPr lvl="1"/>
            <a:r>
              <a:rPr lang="en-US" smtClean="0"/>
              <a:t>Packets are sent immediately after write()</a:t>
            </a:r>
          </a:p>
          <a:p>
            <a:pPr lvl="2"/>
            <a:r>
              <a:rPr lang="en-US" smtClean="0"/>
              <a:t>Even if they have one byte of data in them!</a:t>
            </a:r>
          </a:p>
          <a:p>
            <a:pPr lvl="1"/>
            <a:r>
              <a:rPr lang="en-US" smtClean="0"/>
              <a:t>Solves last packet problem</a:t>
            </a:r>
          </a:p>
          <a:p>
            <a:pPr lvl="2"/>
            <a:r>
              <a:rPr lang="en-US" smtClean="0"/>
              <a:t>Which is usually short but needed by receiver</a:t>
            </a:r>
          </a:p>
          <a:p>
            <a:pPr>
              <a:buFont typeface="Arial" charset="0"/>
              <a:buNone/>
            </a:pP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               10/17/2009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4C02934-F32D-4354-BEA1-6EEFEF6C4F93}" type="slidenum">
              <a:rPr lang="en-US" smtClean="0"/>
              <a:pPr>
                <a:defRPr/>
              </a:pPr>
              <a:t>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Andrew Hanushevsky</a:t>
            </a:r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smtClean="0"/>
              <a:t>No Nagle </a:t>
            </a:r>
            <a:r>
              <a:rPr lang="en-US" b="1" smtClean="0">
                <a:latin typeface="Symbol" pitchFamily="18" charset="2"/>
              </a:rPr>
              <a:t>®</a:t>
            </a:r>
            <a:r>
              <a:rPr lang="en-US" b="1" smtClean="0"/>
              <a:t> Bad Performance</a:t>
            </a:r>
          </a:p>
        </p:txBody>
      </p:sp>
      <p:sp>
        <p:nvSpPr>
          <p:cNvPr id="23555" name="Rectangle 3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00600"/>
          </a:xfrm>
        </p:spPr>
        <p:txBody>
          <a:bodyPr/>
          <a:lstStyle/>
          <a:p>
            <a:r>
              <a:rPr lang="en-US" dirty="0" smtClean="0"/>
              <a:t>Assume majority sends &lt; 1460 bytes</a:t>
            </a:r>
          </a:p>
          <a:p>
            <a:pPr lvl="1"/>
            <a:r>
              <a:rPr lang="en-US" dirty="0" smtClean="0"/>
              <a:t>Net utilization bounded by TCP/IP overhead</a:t>
            </a:r>
          </a:p>
          <a:p>
            <a:pPr lvl="2"/>
            <a:r>
              <a:rPr lang="en-US" dirty="0" smtClean="0"/>
              <a:t>Overhead includes TCP and IP header bytes</a:t>
            </a:r>
          </a:p>
          <a:p>
            <a:pPr lvl="2"/>
            <a:r>
              <a:rPr lang="en-US" dirty="0" smtClean="0"/>
              <a:t>Ranges from 2.5% to 97% (if average is 50% this is bad)</a:t>
            </a:r>
          </a:p>
          <a:p>
            <a:r>
              <a:rPr lang="en-US" dirty="0" smtClean="0"/>
              <a:t>Turning Nagle off can be very bad</a:t>
            </a:r>
          </a:p>
          <a:p>
            <a:r>
              <a:rPr lang="en-US" dirty="0" smtClean="0"/>
              <a:t>Recall that </a:t>
            </a:r>
            <a:r>
              <a:rPr lang="en-US" b="1" dirty="0" err="1" smtClean="0"/>
              <a:t>sendfile</a:t>
            </a:r>
            <a:r>
              <a:rPr lang="en-US" b="1" dirty="0" smtClean="0"/>
              <a:t>()</a:t>
            </a:r>
            <a:r>
              <a:rPr lang="en-US" dirty="0" smtClean="0"/>
              <a:t> runs into this problem</a:t>
            </a:r>
          </a:p>
          <a:p>
            <a:pPr lvl="1"/>
            <a:r>
              <a:rPr lang="en-US" dirty="0" smtClean="0"/>
              <a:t>Short header immediately sent when written</a:t>
            </a:r>
          </a:p>
          <a:p>
            <a:pPr lvl="2"/>
            <a:r>
              <a:rPr lang="en-US" dirty="0" smtClean="0"/>
              <a:t>This would make </a:t>
            </a:r>
            <a:r>
              <a:rPr lang="en-US" b="1" dirty="0" err="1" smtClean="0"/>
              <a:t>sendfile</a:t>
            </a:r>
            <a:r>
              <a:rPr lang="en-US" b="1" dirty="0" smtClean="0"/>
              <a:t>() </a:t>
            </a:r>
            <a:r>
              <a:rPr lang="en-US" dirty="0" smtClean="0"/>
              <a:t>perform badly</a:t>
            </a:r>
          </a:p>
          <a:p>
            <a:pPr>
              <a:buFont typeface="Arial" charset="0"/>
              <a:buNone/>
            </a:pP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               10/17/2009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4C02934-F32D-4354-BEA1-6EEFEF6C4F93}" type="slidenum">
              <a:rPr lang="en-US" smtClean="0"/>
              <a:pPr>
                <a:defRPr/>
              </a:pPr>
              <a:t>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Andrew Hanushevsky</a:t>
            </a:r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smtClean="0"/>
              <a:t>Is There A Solution?</a:t>
            </a:r>
          </a:p>
        </p:txBody>
      </p:sp>
      <p:sp>
        <p:nvSpPr>
          <p:cNvPr id="24579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Yes and no!</a:t>
            </a:r>
          </a:p>
          <a:p>
            <a:pPr lvl="1"/>
            <a:r>
              <a:rPr lang="en-US" dirty="0" smtClean="0"/>
              <a:t>There are many non-portable solutions</a:t>
            </a:r>
          </a:p>
          <a:p>
            <a:pPr lvl="1"/>
            <a:r>
              <a:rPr lang="en-US" dirty="0" smtClean="0"/>
              <a:t>Each OS has a mechanism dealing with this</a:t>
            </a:r>
          </a:p>
          <a:p>
            <a:pPr lvl="2"/>
            <a:r>
              <a:rPr lang="en-US" dirty="0" smtClean="0"/>
              <a:t>Linux:    </a:t>
            </a:r>
            <a:r>
              <a:rPr lang="en-US" b="1" dirty="0" smtClean="0"/>
              <a:t>TCP_CORK</a:t>
            </a:r>
            <a:r>
              <a:rPr lang="en-US" dirty="0" smtClean="0"/>
              <a:t> </a:t>
            </a:r>
            <a:r>
              <a:rPr lang="en-US" b="1" dirty="0" err="1" smtClean="0"/>
              <a:t>setsockopt</a:t>
            </a:r>
            <a:r>
              <a:rPr lang="en-US" dirty="0" smtClean="0"/>
              <a:t>() option or		      </a:t>
            </a:r>
            <a:r>
              <a:rPr lang="en-US" b="1" dirty="0" smtClean="0"/>
              <a:t>MSG_MORE</a:t>
            </a:r>
            <a:r>
              <a:rPr lang="en-US" dirty="0" smtClean="0"/>
              <a:t> </a:t>
            </a:r>
            <a:r>
              <a:rPr lang="en-US" b="1" dirty="0" smtClean="0"/>
              <a:t>send</a:t>
            </a:r>
            <a:r>
              <a:rPr lang="en-US" dirty="0" smtClean="0"/>
              <a:t>() option</a:t>
            </a:r>
          </a:p>
          <a:p>
            <a:pPr lvl="2"/>
            <a:r>
              <a:rPr lang="en-US" dirty="0" err="1" smtClean="0"/>
              <a:t>MacOS</a:t>
            </a:r>
            <a:r>
              <a:rPr lang="en-US" dirty="0" smtClean="0"/>
              <a:t>: </a:t>
            </a:r>
            <a:r>
              <a:rPr lang="en-US" b="1" dirty="0" err="1" smtClean="0"/>
              <a:t>sendfile</a:t>
            </a:r>
            <a:r>
              <a:rPr lang="en-US" b="1" dirty="0" smtClean="0"/>
              <a:t>()</a:t>
            </a:r>
            <a:r>
              <a:rPr lang="en-US" dirty="0" smtClean="0"/>
              <a:t> plus header/trailer </a:t>
            </a:r>
            <a:r>
              <a:rPr lang="en-US" dirty="0" err="1" smtClean="0"/>
              <a:t>iovecs</a:t>
            </a:r>
            <a:endParaRPr lang="en-US" dirty="0" smtClean="0"/>
          </a:p>
          <a:p>
            <a:pPr lvl="2"/>
            <a:r>
              <a:rPr lang="en-US" dirty="0" smtClean="0"/>
              <a:t>Solaris:  </a:t>
            </a:r>
            <a:r>
              <a:rPr lang="en-US" b="1" dirty="0" err="1" smtClean="0"/>
              <a:t>sendfilev</a:t>
            </a:r>
            <a:r>
              <a:rPr lang="en-US" b="1" dirty="0" smtClean="0"/>
              <a:t>()</a:t>
            </a:r>
          </a:p>
          <a:p>
            <a:pPr lvl="1"/>
            <a:r>
              <a:rPr lang="en-US" dirty="0" smtClean="0"/>
              <a:t>The only portable solution is </a:t>
            </a:r>
            <a:r>
              <a:rPr lang="en-US" b="1" dirty="0" err="1" smtClean="0"/>
              <a:t>writev</a:t>
            </a:r>
            <a:r>
              <a:rPr lang="en-US" b="1" dirty="0" smtClean="0"/>
              <a:t>()</a:t>
            </a:r>
          </a:p>
          <a:p>
            <a:pPr lvl="2"/>
            <a:r>
              <a:rPr lang="en-US" dirty="0" smtClean="0"/>
              <a:t>But does not solve the short last packet problem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               10/17/2009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4C02934-F32D-4354-BEA1-6EEFEF6C4F93}" type="slidenum">
              <a:rPr lang="en-US" smtClean="0"/>
              <a:pPr>
                <a:defRPr/>
              </a:pPr>
              <a:t>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Andrew Hanushevsky</a:t>
            </a:r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smtClean="0"/>
              <a:t>TCP_CORK in Linux</a:t>
            </a:r>
          </a:p>
        </p:txBody>
      </p:sp>
      <p:sp>
        <p:nvSpPr>
          <p:cNvPr id="25603" name="Rectangle 3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419600"/>
          </a:xfrm>
        </p:spPr>
        <p:txBody>
          <a:bodyPr/>
          <a:lstStyle/>
          <a:p>
            <a:r>
              <a:rPr lang="en-US" smtClean="0"/>
              <a:t>Allows you to temporarily turn on Nagle</a:t>
            </a:r>
          </a:p>
          <a:p>
            <a:pPr lvl="1"/>
            <a:r>
              <a:rPr lang="en-US" smtClean="0"/>
              <a:t>Implemented in Linux 2.4+</a:t>
            </a:r>
          </a:p>
          <a:p>
            <a:pPr lvl="1"/>
            <a:r>
              <a:rPr lang="en-US" smtClean="0"/>
              <a:t>Socket needs to have </a:t>
            </a:r>
            <a:r>
              <a:rPr lang="en-US" b="1" smtClean="0"/>
              <a:t>TCP_NODELAY</a:t>
            </a:r>
            <a:r>
              <a:rPr lang="en-US" smtClean="0"/>
              <a:t> set</a:t>
            </a:r>
          </a:p>
          <a:p>
            <a:pPr lvl="2"/>
            <a:r>
              <a:rPr lang="en-US" smtClean="0"/>
              <a:t>Only possible after Linux 2.5.71</a:t>
            </a:r>
          </a:p>
          <a:p>
            <a:pPr lvl="3"/>
            <a:r>
              <a:rPr lang="en-US" smtClean="0"/>
              <a:t>Needed other mind-bending games prior to this time</a:t>
            </a:r>
          </a:p>
          <a:p>
            <a:pPr lvl="1"/>
            <a:r>
              <a:rPr lang="en-US" smtClean="0"/>
              <a:t>Useful for sending header </a:t>
            </a:r>
            <a:r>
              <a:rPr lang="en-US" i="1" smtClean="0"/>
              <a:t>or</a:t>
            </a:r>
            <a:r>
              <a:rPr lang="en-US" smtClean="0"/>
              <a:t> trailers</a:t>
            </a:r>
          </a:p>
          <a:p>
            <a:pPr lvl="2"/>
            <a:r>
              <a:rPr lang="en-US" smtClean="0"/>
              <a:t>I.e., Framing data in front or back of disk data</a:t>
            </a:r>
          </a:p>
          <a:p>
            <a:pPr lvl="1"/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               10/17/2009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4C02934-F32D-4354-BEA1-6EEFEF6C4F93}" type="slidenum">
              <a:rPr lang="en-US" smtClean="0"/>
              <a:pPr>
                <a:defRPr/>
              </a:pPr>
              <a:t>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Andrew Hanushevsky</a:t>
            </a:r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smtClean="0"/>
              <a:t>TCP_CORK Example</a:t>
            </a:r>
          </a:p>
        </p:txBody>
      </p:sp>
      <p:sp>
        <p:nvSpPr>
          <p:cNvPr id="27652" name="Text Box 4"/>
          <p:cNvSpPr txBox="1">
            <a:spLocks noChangeArrowheads="1"/>
          </p:cNvSpPr>
          <p:nvPr/>
        </p:nvSpPr>
        <p:spPr bwMode="auto">
          <a:xfrm>
            <a:off x="304800" y="1524000"/>
            <a:ext cx="7416800" cy="4772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400" b="1">
                <a:latin typeface="Courier New" pitchFamily="49" charset="0"/>
              </a:rPr>
              <a:t>#include &lt;sys/types.h&gt;</a:t>
            </a:r>
          </a:p>
          <a:p>
            <a:r>
              <a:rPr lang="en-US" sz="1400" b="1">
                <a:latin typeface="Courier New" pitchFamily="49" charset="0"/>
              </a:rPr>
              <a:t>#include &lt;sys/socket.h&gt;</a:t>
            </a:r>
          </a:p>
          <a:p>
            <a:r>
              <a:rPr lang="en-US" sz="1400" b="1">
                <a:latin typeface="Courier New" pitchFamily="49" charset="0"/>
              </a:rPr>
              <a:t>#include &lt;netinet/in.h&gt;</a:t>
            </a:r>
          </a:p>
          <a:p>
            <a:r>
              <a:rPr lang="en-US" sz="1400" b="1">
                <a:latin typeface="Courier New" pitchFamily="49" charset="0"/>
              </a:rPr>
              <a:t>#include &lt;sys/sendfile.h&gt;</a:t>
            </a:r>
          </a:p>
          <a:p>
            <a:endParaRPr lang="en-US" sz="1400" b="1">
              <a:latin typeface="Courier New" pitchFamily="49" charset="0"/>
            </a:endParaRPr>
          </a:p>
          <a:p>
            <a:r>
              <a:rPr lang="en-US" sz="1400" b="1">
                <a:latin typeface="Courier New" pitchFamily="49" charset="0"/>
              </a:rPr>
              <a:t>const int Off = 0, On = 1;</a:t>
            </a:r>
          </a:p>
          <a:p>
            <a:endParaRPr lang="en-US" sz="1400" b="1">
              <a:latin typeface="Courier New" pitchFamily="49" charset="0"/>
            </a:endParaRPr>
          </a:p>
          <a:p>
            <a:r>
              <a:rPr lang="en-US" sz="1400" b="1">
                <a:latin typeface="Courier New" pitchFamily="49" charset="0"/>
              </a:rPr>
              <a:t>// For expediency we don’t use getprotoent() but you should!</a:t>
            </a:r>
          </a:p>
          <a:p>
            <a:r>
              <a:rPr lang="en-US" sz="1400" b="1">
                <a:latin typeface="Courier New" pitchFamily="49" charset="0"/>
              </a:rPr>
              <a:t>//</a:t>
            </a:r>
          </a:p>
          <a:p>
            <a:r>
              <a:rPr lang="en-US" sz="1400" b="1">
                <a:latin typeface="Courier New" pitchFamily="49" charset="0"/>
              </a:rPr>
              <a:t>if (setsockop(fd, IPPROTO_TCP, TCP_NODELAY, (char *)&amp;On, sizeof(On))</a:t>
            </a:r>
          </a:p>
          <a:p>
            <a:r>
              <a:rPr lang="en-US" sz="1400" b="1">
                <a:latin typeface="Courier New" pitchFamily="49" charset="0"/>
              </a:rPr>
              <a:t>   {</a:t>
            </a:r>
            <a:r>
              <a:rPr lang="en-US" sz="1400" b="1" i="1">
                <a:latin typeface="Courier New" pitchFamily="49" charset="0"/>
              </a:rPr>
              <a:t>handle error</a:t>
            </a:r>
            <a:r>
              <a:rPr lang="en-US" sz="1400" b="1">
                <a:latin typeface="Courier New" pitchFamily="49" charset="0"/>
              </a:rPr>
              <a:t>}</a:t>
            </a:r>
          </a:p>
          <a:p>
            <a:endParaRPr lang="en-US" sz="1400" b="1">
              <a:latin typeface="Courier New" pitchFamily="49" charset="0"/>
            </a:endParaRPr>
          </a:p>
          <a:p>
            <a:r>
              <a:rPr lang="en-US" sz="1400" b="1">
                <a:latin typeface="Courier New" pitchFamily="49" charset="0"/>
              </a:rPr>
              <a:t>if (setsockopt(fd, SOL_TCP, TCP_CORK, (char *)&amp;On, sizeof(On))</a:t>
            </a:r>
          </a:p>
          <a:p>
            <a:r>
              <a:rPr lang="en-US" sz="1400" b="1">
                <a:latin typeface="Courier New" pitchFamily="49" charset="0"/>
              </a:rPr>
              <a:t>   {</a:t>
            </a:r>
            <a:r>
              <a:rPr lang="en-US" sz="1400" b="1" i="1">
                <a:latin typeface="Courier New" pitchFamily="49" charset="0"/>
              </a:rPr>
              <a:t>handle error</a:t>
            </a:r>
            <a:r>
              <a:rPr lang="en-US" sz="1400" b="1">
                <a:latin typeface="Courier New" pitchFamily="49" charset="0"/>
              </a:rPr>
              <a:t>}</a:t>
            </a:r>
          </a:p>
          <a:p>
            <a:endParaRPr lang="en-US" sz="1400" b="1">
              <a:latin typeface="Courier New" pitchFamily="49" charset="0"/>
            </a:endParaRPr>
          </a:p>
          <a:p>
            <a:r>
              <a:rPr lang="en-US" sz="1400" b="1">
                <a:latin typeface="Courier New" pitchFamily="49" charset="0"/>
              </a:rPr>
              <a:t>// For easy reading no errors or partial writes are handled!</a:t>
            </a:r>
          </a:p>
          <a:p>
            <a:r>
              <a:rPr lang="en-US" sz="1400" b="1">
                <a:latin typeface="Courier New" pitchFamily="49" charset="0"/>
              </a:rPr>
              <a:t>//</a:t>
            </a:r>
          </a:p>
          <a:p>
            <a:r>
              <a:rPr lang="en-US" sz="1400" b="1">
                <a:latin typeface="Courier New" pitchFamily="49" charset="0"/>
              </a:rPr>
              <a:t>send(fd, hdr, hdrlen, 0);</a:t>
            </a:r>
          </a:p>
          <a:p>
            <a:r>
              <a:rPr lang="en-US" sz="1400" b="1">
                <a:latin typeface="Courier New" pitchFamily="49" charset="0"/>
              </a:rPr>
              <a:t>sendfile(fd, dfd, &amp;offset, numbytes);</a:t>
            </a:r>
          </a:p>
          <a:p>
            <a:endParaRPr lang="en-US" sz="1400" b="1">
              <a:latin typeface="Courier New" pitchFamily="49" charset="0"/>
            </a:endParaRPr>
          </a:p>
          <a:p>
            <a:r>
              <a:rPr lang="en-US" sz="1400" b="1">
                <a:latin typeface="Courier New" pitchFamily="49" charset="0"/>
              </a:rPr>
              <a:t>if (setsockopt(fd, SOL_TCP, TCP_CORK, (char *)&amp;Off, sizeof(Off))</a:t>
            </a:r>
          </a:p>
          <a:p>
            <a:r>
              <a:rPr lang="en-US" sz="1400" b="1">
                <a:latin typeface="Courier New" pitchFamily="49" charset="0"/>
              </a:rPr>
              <a:t>   {</a:t>
            </a:r>
            <a:r>
              <a:rPr lang="en-US" sz="1400" b="1" i="1">
                <a:latin typeface="Courier New" pitchFamily="49" charset="0"/>
              </a:rPr>
              <a:t>handle error</a:t>
            </a:r>
            <a:r>
              <a:rPr lang="en-US" sz="1400" b="1">
                <a:latin typeface="Courier New" pitchFamily="49" charset="0"/>
              </a:rPr>
              <a:t>}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               10/17/2009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4C02934-F32D-4354-BEA1-6EEFEF6C4F93}" type="slidenum">
              <a:rPr lang="en-US" smtClean="0"/>
              <a:pPr>
                <a:defRPr/>
              </a:pPr>
              <a:t>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Andrew Hanushevsky</a:t>
            </a:r>
            <a:endParaRPr 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smtClean="0"/>
              <a:t>MSG_MORE in Linux</a:t>
            </a:r>
          </a:p>
        </p:txBody>
      </p:sp>
      <p:sp>
        <p:nvSpPr>
          <p:cNvPr id="28675" name="Rectangle 3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458200" cy="44196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dirty="0" smtClean="0"/>
              <a:t>Allows you to temporarily turn on Nagle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Implemented in Linux 2.4.4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Socket needs to have </a:t>
            </a:r>
            <a:r>
              <a:rPr lang="en-US" b="1" dirty="0" smtClean="0"/>
              <a:t>TCP_NODELAY</a:t>
            </a:r>
            <a:r>
              <a:rPr lang="en-US" dirty="0" smtClean="0"/>
              <a:t> set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Useful for sending headers </a:t>
            </a:r>
            <a:r>
              <a:rPr lang="en-US" i="1" dirty="0" smtClean="0"/>
              <a:t>not</a:t>
            </a:r>
            <a:r>
              <a:rPr lang="en-US" dirty="0" smtClean="0"/>
              <a:t> trailers</a:t>
            </a:r>
          </a:p>
          <a:p>
            <a:pPr lvl="2">
              <a:lnSpc>
                <a:spcPct val="90000"/>
              </a:lnSpc>
            </a:pPr>
            <a:r>
              <a:rPr lang="en-US" dirty="0" smtClean="0"/>
              <a:t>I.e., Framing data in front of disk data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Simpler alternative to </a:t>
            </a:r>
            <a:r>
              <a:rPr lang="en-US" b="1" dirty="0" smtClean="0"/>
              <a:t>TCP_CORK</a:t>
            </a:r>
          </a:p>
          <a:p>
            <a:pPr lvl="2">
              <a:lnSpc>
                <a:spcPct val="90000"/>
              </a:lnSpc>
            </a:pPr>
            <a:r>
              <a:rPr lang="en-US" b="1" dirty="0" smtClean="0"/>
              <a:t>TCP_CORK</a:t>
            </a:r>
            <a:r>
              <a:rPr lang="en-US" dirty="0" smtClean="0"/>
              <a:t> persists until cleared (3 </a:t>
            </a:r>
            <a:r>
              <a:rPr lang="en-US" dirty="0" err="1" smtClean="0"/>
              <a:t>syscalls</a:t>
            </a:r>
            <a:r>
              <a:rPr lang="en-US" dirty="0" smtClean="0"/>
              <a:t>!)</a:t>
            </a:r>
          </a:p>
          <a:p>
            <a:pPr lvl="2">
              <a:lnSpc>
                <a:spcPct val="90000"/>
              </a:lnSpc>
            </a:pPr>
            <a:r>
              <a:rPr lang="en-US" b="1" dirty="0" smtClean="0"/>
              <a:t>MSG_MORE</a:t>
            </a:r>
            <a:r>
              <a:rPr lang="en-US" dirty="0" smtClean="0"/>
              <a:t> applies only to the call at hand</a:t>
            </a:r>
          </a:p>
          <a:p>
            <a:pPr lvl="3">
              <a:lnSpc>
                <a:spcPct val="90000"/>
              </a:lnSpc>
            </a:pPr>
            <a:r>
              <a:rPr lang="en-US" dirty="0" smtClean="0"/>
              <a:t>Cleared on last byte of </a:t>
            </a:r>
            <a:r>
              <a:rPr lang="en-US" b="1" dirty="0" err="1" smtClean="0"/>
              <a:t>sendfile</a:t>
            </a:r>
            <a:r>
              <a:rPr lang="en-US" b="1" dirty="0" smtClean="0"/>
              <a:t>()</a:t>
            </a:r>
            <a:r>
              <a:rPr lang="en-US" dirty="0" smtClean="0"/>
              <a:t> or </a:t>
            </a:r>
            <a:r>
              <a:rPr lang="en-US" b="1" dirty="0" smtClean="0"/>
              <a:t>send()</a:t>
            </a:r>
            <a:r>
              <a:rPr lang="en-US" dirty="0" smtClean="0"/>
              <a:t> w/o option</a:t>
            </a:r>
          </a:p>
          <a:p>
            <a:pPr lvl="3">
              <a:lnSpc>
                <a:spcPct val="90000"/>
              </a:lnSpc>
            </a:pPr>
            <a:r>
              <a:rPr lang="en-US" dirty="0" smtClean="0"/>
              <a:t>Note: you </a:t>
            </a:r>
            <a:r>
              <a:rPr lang="en-US" i="1" dirty="0" smtClean="0"/>
              <a:t>cannot</a:t>
            </a:r>
            <a:r>
              <a:rPr lang="en-US" dirty="0" smtClean="0"/>
              <a:t> efficiently send a trailer with </a:t>
            </a:r>
            <a:r>
              <a:rPr lang="en-US" b="1" dirty="0" err="1" smtClean="0"/>
              <a:t>sendfile</a:t>
            </a:r>
            <a:r>
              <a:rPr lang="en-US" b="1" dirty="0" smtClean="0"/>
              <a:t>()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               10/17/2009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4C02934-F32D-4354-BEA1-6EEFEF6C4F93}" type="slidenum">
              <a:rPr lang="en-US" smtClean="0"/>
              <a:pPr>
                <a:defRPr/>
              </a:pPr>
              <a:t>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Andrew Hanushevsky</a:t>
            </a:r>
            <a:endParaRPr lang="en-U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smtClean="0"/>
              <a:t>MSG_MORE Example</a:t>
            </a:r>
          </a:p>
        </p:txBody>
      </p:sp>
      <p:sp>
        <p:nvSpPr>
          <p:cNvPr id="29699" name="Text Box 3"/>
          <p:cNvSpPr txBox="1">
            <a:spLocks noChangeArrowheads="1"/>
          </p:cNvSpPr>
          <p:nvPr/>
        </p:nvSpPr>
        <p:spPr bwMode="auto">
          <a:xfrm>
            <a:off x="304800" y="1905000"/>
            <a:ext cx="7416800" cy="370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400" b="1" dirty="0">
                <a:latin typeface="Courier New" pitchFamily="49" charset="0"/>
              </a:rPr>
              <a:t>#include &lt;sys/</a:t>
            </a:r>
            <a:r>
              <a:rPr lang="en-US" sz="1400" b="1" dirty="0" err="1">
                <a:latin typeface="Courier New" pitchFamily="49" charset="0"/>
              </a:rPr>
              <a:t>types.h</a:t>
            </a:r>
            <a:r>
              <a:rPr lang="en-US" sz="1400" b="1" dirty="0">
                <a:latin typeface="Courier New" pitchFamily="49" charset="0"/>
              </a:rPr>
              <a:t>&gt;</a:t>
            </a:r>
          </a:p>
          <a:p>
            <a:r>
              <a:rPr lang="en-US" sz="1400" b="1" dirty="0">
                <a:latin typeface="Courier New" pitchFamily="49" charset="0"/>
              </a:rPr>
              <a:t>#include &lt;sys/</a:t>
            </a:r>
            <a:r>
              <a:rPr lang="en-US" sz="1400" b="1" dirty="0" err="1">
                <a:latin typeface="Courier New" pitchFamily="49" charset="0"/>
              </a:rPr>
              <a:t>socket.h</a:t>
            </a:r>
            <a:r>
              <a:rPr lang="en-US" sz="1400" b="1" dirty="0">
                <a:latin typeface="Courier New" pitchFamily="49" charset="0"/>
              </a:rPr>
              <a:t>&gt;</a:t>
            </a:r>
          </a:p>
          <a:p>
            <a:r>
              <a:rPr lang="en-US" sz="1400" b="1" dirty="0">
                <a:latin typeface="Courier New" pitchFamily="49" charset="0"/>
              </a:rPr>
              <a:t>#include &lt;</a:t>
            </a:r>
            <a:r>
              <a:rPr lang="en-US" sz="1400" b="1" dirty="0" err="1">
                <a:latin typeface="Courier New" pitchFamily="49" charset="0"/>
              </a:rPr>
              <a:t>netinet</a:t>
            </a:r>
            <a:r>
              <a:rPr lang="en-US" sz="1400" b="1" dirty="0">
                <a:latin typeface="Courier New" pitchFamily="49" charset="0"/>
              </a:rPr>
              <a:t>/</a:t>
            </a:r>
            <a:r>
              <a:rPr lang="en-US" sz="1400" b="1" dirty="0" err="1">
                <a:latin typeface="Courier New" pitchFamily="49" charset="0"/>
              </a:rPr>
              <a:t>in.h</a:t>
            </a:r>
            <a:r>
              <a:rPr lang="en-US" sz="1400" b="1" dirty="0">
                <a:latin typeface="Courier New" pitchFamily="49" charset="0"/>
              </a:rPr>
              <a:t>&gt;</a:t>
            </a:r>
          </a:p>
          <a:p>
            <a:r>
              <a:rPr lang="en-US" sz="1400" b="1" dirty="0">
                <a:latin typeface="Courier New" pitchFamily="49" charset="0"/>
              </a:rPr>
              <a:t>#include &lt;sys/</a:t>
            </a:r>
            <a:r>
              <a:rPr lang="en-US" sz="1400" b="1" dirty="0" err="1">
                <a:latin typeface="Courier New" pitchFamily="49" charset="0"/>
              </a:rPr>
              <a:t>sendfile.h</a:t>
            </a:r>
            <a:r>
              <a:rPr lang="en-US" sz="1400" b="1" dirty="0">
                <a:latin typeface="Courier New" pitchFamily="49" charset="0"/>
              </a:rPr>
              <a:t>&gt;</a:t>
            </a:r>
          </a:p>
          <a:p>
            <a:endParaRPr lang="en-US" sz="1400" b="1" dirty="0">
              <a:latin typeface="Courier New" pitchFamily="49" charset="0"/>
            </a:endParaRPr>
          </a:p>
          <a:p>
            <a:r>
              <a:rPr lang="en-US" sz="1400" b="1" dirty="0">
                <a:latin typeface="Courier New" pitchFamily="49" charset="0"/>
              </a:rPr>
              <a:t>const </a:t>
            </a:r>
            <a:r>
              <a:rPr lang="en-US" sz="1400" b="1" dirty="0" err="1">
                <a:latin typeface="Courier New" pitchFamily="49" charset="0"/>
              </a:rPr>
              <a:t>int</a:t>
            </a:r>
            <a:r>
              <a:rPr lang="en-US" sz="1400" b="1" dirty="0">
                <a:latin typeface="Courier New" pitchFamily="49" charset="0"/>
              </a:rPr>
              <a:t> On = 1;</a:t>
            </a:r>
          </a:p>
          <a:p>
            <a:endParaRPr lang="en-US" sz="1400" b="1" dirty="0">
              <a:latin typeface="Courier New" pitchFamily="49" charset="0"/>
            </a:endParaRPr>
          </a:p>
          <a:p>
            <a:r>
              <a:rPr lang="en-US" sz="1400" b="1" dirty="0">
                <a:latin typeface="Courier New" pitchFamily="49" charset="0"/>
              </a:rPr>
              <a:t>// For expediency we don’t use </a:t>
            </a:r>
            <a:r>
              <a:rPr lang="en-US" sz="1400" b="1" dirty="0" err="1">
                <a:latin typeface="Courier New" pitchFamily="49" charset="0"/>
              </a:rPr>
              <a:t>getprotoent</a:t>
            </a:r>
            <a:r>
              <a:rPr lang="en-US" sz="1400" b="1" dirty="0">
                <a:latin typeface="Courier New" pitchFamily="49" charset="0"/>
              </a:rPr>
              <a:t>() but you should!</a:t>
            </a:r>
          </a:p>
          <a:p>
            <a:r>
              <a:rPr lang="en-US" sz="1400" b="1" dirty="0">
                <a:latin typeface="Courier New" pitchFamily="49" charset="0"/>
              </a:rPr>
              <a:t>//</a:t>
            </a:r>
          </a:p>
          <a:p>
            <a:r>
              <a:rPr lang="en-US" sz="1400" b="1" dirty="0">
                <a:latin typeface="Courier New" pitchFamily="49" charset="0"/>
              </a:rPr>
              <a:t>if (</a:t>
            </a:r>
            <a:r>
              <a:rPr lang="en-US" sz="1400" b="1" dirty="0" err="1">
                <a:latin typeface="Courier New" pitchFamily="49" charset="0"/>
              </a:rPr>
              <a:t>setsockop</a:t>
            </a:r>
            <a:r>
              <a:rPr lang="en-US" sz="1400" b="1" dirty="0">
                <a:latin typeface="Courier New" pitchFamily="49" charset="0"/>
              </a:rPr>
              <a:t>(</a:t>
            </a:r>
            <a:r>
              <a:rPr lang="en-US" sz="1400" b="1" dirty="0" err="1">
                <a:latin typeface="Courier New" pitchFamily="49" charset="0"/>
              </a:rPr>
              <a:t>fd</a:t>
            </a:r>
            <a:r>
              <a:rPr lang="en-US" sz="1400" b="1" dirty="0">
                <a:latin typeface="Courier New" pitchFamily="49" charset="0"/>
              </a:rPr>
              <a:t>, IPPROTO_TCP, TCP_NODELAY, (char *)&amp;On, </a:t>
            </a:r>
            <a:r>
              <a:rPr lang="en-US" sz="1400" b="1" dirty="0" err="1">
                <a:latin typeface="Courier New" pitchFamily="49" charset="0"/>
              </a:rPr>
              <a:t>sizeof</a:t>
            </a:r>
            <a:r>
              <a:rPr lang="en-US" sz="1400" b="1" dirty="0">
                <a:latin typeface="Courier New" pitchFamily="49" charset="0"/>
              </a:rPr>
              <a:t>(On))</a:t>
            </a:r>
          </a:p>
          <a:p>
            <a:r>
              <a:rPr lang="en-US" sz="1400" b="1" dirty="0">
                <a:latin typeface="Courier New" pitchFamily="49" charset="0"/>
              </a:rPr>
              <a:t>   {</a:t>
            </a:r>
            <a:r>
              <a:rPr lang="en-US" sz="1400" b="1" i="1" dirty="0">
                <a:latin typeface="Courier New" pitchFamily="49" charset="0"/>
              </a:rPr>
              <a:t>handle error</a:t>
            </a:r>
            <a:r>
              <a:rPr lang="en-US" sz="1400" b="1" dirty="0">
                <a:latin typeface="Courier New" pitchFamily="49" charset="0"/>
              </a:rPr>
              <a:t>}</a:t>
            </a:r>
          </a:p>
          <a:p>
            <a:endParaRPr lang="en-US" sz="1400" b="1" dirty="0">
              <a:latin typeface="Courier New" pitchFamily="49" charset="0"/>
            </a:endParaRPr>
          </a:p>
          <a:p>
            <a:r>
              <a:rPr lang="en-US" sz="1400" b="1" dirty="0">
                <a:latin typeface="Courier New" pitchFamily="49" charset="0"/>
              </a:rPr>
              <a:t>// For easy reading no errors or partial writes are handled!</a:t>
            </a:r>
          </a:p>
          <a:p>
            <a:r>
              <a:rPr lang="en-US" sz="1400" b="1" dirty="0">
                <a:latin typeface="Courier New" pitchFamily="49" charset="0"/>
              </a:rPr>
              <a:t>//</a:t>
            </a:r>
          </a:p>
          <a:p>
            <a:r>
              <a:rPr lang="en-US" sz="1400" b="1" dirty="0">
                <a:latin typeface="Courier New" pitchFamily="49" charset="0"/>
              </a:rPr>
              <a:t>send(</a:t>
            </a:r>
            <a:r>
              <a:rPr lang="en-US" sz="1400" b="1" dirty="0" err="1">
                <a:latin typeface="Courier New" pitchFamily="49" charset="0"/>
              </a:rPr>
              <a:t>fd</a:t>
            </a:r>
            <a:r>
              <a:rPr lang="en-US" sz="1400" b="1" dirty="0">
                <a:latin typeface="Courier New" pitchFamily="49" charset="0"/>
              </a:rPr>
              <a:t>, </a:t>
            </a:r>
            <a:r>
              <a:rPr lang="en-US" sz="1400" b="1" dirty="0" err="1">
                <a:latin typeface="Courier New" pitchFamily="49" charset="0"/>
              </a:rPr>
              <a:t>hdr</a:t>
            </a:r>
            <a:r>
              <a:rPr lang="en-US" sz="1400" b="1" dirty="0">
                <a:latin typeface="Courier New" pitchFamily="49" charset="0"/>
              </a:rPr>
              <a:t>, </a:t>
            </a:r>
            <a:r>
              <a:rPr lang="en-US" sz="1400" b="1" dirty="0" err="1">
                <a:latin typeface="Courier New" pitchFamily="49" charset="0"/>
              </a:rPr>
              <a:t>hdrlen</a:t>
            </a:r>
            <a:r>
              <a:rPr lang="en-US" sz="1400" b="1" dirty="0">
                <a:latin typeface="Courier New" pitchFamily="49" charset="0"/>
              </a:rPr>
              <a:t>, MSG_MORE);</a:t>
            </a:r>
          </a:p>
          <a:p>
            <a:r>
              <a:rPr lang="en-US" sz="1400" b="1" dirty="0" err="1">
                <a:latin typeface="Courier New" pitchFamily="49" charset="0"/>
              </a:rPr>
              <a:t>sendfile</a:t>
            </a:r>
            <a:r>
              <a:rPr lang="en-US" sz="1400" b="1" dirty="0">
                <a:latin typeface="Courier New" pitchFamily="49" charset="0"/>
              </a:rPr>
              <a:t>(</a:t>
            </a:r>
            <a:r>
              <a:rPr lang="en-US" sz="1400" b="1" dirty="0" err="1">
                <a:latin typeface="Courier New" pitchFamily="49" charset="0"/>
              </a:rPr>
              <a:t>fd</a:t>
            </a:r>
            <a:r>
              <a:rPr lang="en-US" sz="1400" b="1" dirty="0">
                <a:latin typeface="Courier New" pitchFamily="49" charset="0"/>
              </a:rPr>
              <a:t>, </a:t>
            </a:r>
            <a:r>
              <a:rPr lang="en-US" sz="1400" b="1" dirty="0" err="1">
                <a:latin typeface="Courier New" pitchFamily="49" charset="0"/>
              </a:rPr>
              <a:t>dfd</a:t>
            </a:r>
            <a:r>
              <a:rPr lang="en-US" sz="1400" b="1" dirty="0">
                <a:latin typeface="Courier New" pitchFamily="49" charset="0"/>
              </a:rPr>
              <a:t>, &amp;offset, </a:t>
            </a:r>
            <a:r>
              <a:rPr lang="en-US" sz="1400" b="1" dirty="0" err="1">
                <a:latin typeface="Courier New" pitchFamily="49" charset="0"/>
              </a:rPr>
              <a:t>numbytes</a:t>
            </a:r>
            <a:r>
              <a:rPr lang="en-US" sz="1400" b="1" dirty="0">
                <a:latin typeface="Courier New" pitchFamily="49" charset="0"/>
              </a:rPr>
              <a:t>);</a:t>
            </a:r>
          </a:p>
          <a:p>
            <a:endParaRPr lang="en-US" sz="1400" b="1" dirty="0">
              <a:latin typeface="Courier New" pitchFamily="49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               10/17/2009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4C02934-F32D-4354-BEA1-6EEFEF6C4F93}" type="slidenum">
              <a:rPr lang="en-US" smtClean="0"/>
              <a:pPr>
                <a:defRPr/>
              </a:pPr>
              <a:t>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Andrew Hanushevsky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Goals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Brief introduction to socket (network) I/O</a:t>
            </a:r>
          </a:p>
          <a:p>
            <a:r>
              <a:rPr lang="en-US" dirty="0" smtClean="0"/>
              <a:t>Using </a:t>
            </a:r>
            <a:r>
              <a:rPr lang="en-US" dirty="0" err="1" smtClean="0"/>
              <a:t>sendfile</a:t>
            </a:r>
            <a:r>
              <a:rPr lang="en-US" dirty="0" smtClean="0"/>
              <a:t>() to improve performance</a:t>
            </a:r>
          </a:p>
          <a:p>
            <a:r>
              <a:rPr lang="en-US" dirty="0" smtClean="0"/>
              <a:t>Avoiding performance issues</a:t>
            </a:r>
          </a:p>
          <a:p>
            <a:pPr lvl="1"/>
            <a:r>
              <a:rPr lang="en-US" dirty="0" smtClean="0"/>
              <a:t>Short packets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               10/17/2009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Andrew Hanushevsky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4C02934-F32D-4354-BEA1-6EEFEF6C4F93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Other Considerations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Solving short packet problem only one aspect of network performance</a:t>
            </a:r>
          </a:p>
          <a:p>
            <a:r>
              <a:rPr lang="en-US" dirty="0" smtClean="0"/>
              <a:t>For WAN’s TCP </a:t>
            </a:r>
            <a:r>
              <a:rPr lang="en-US" dirty="0" smtClean="0"/>
              <a:t>w</a:t>
            </a:r>
            <a:r>
              <a:rPr lang="en-US" dirty="0" smtClean="0"/>
              <a:t>indow size another one</a:t>
            </a:r>
          </a:p>
          <a:p>
            <a:pPr lvl="1"/>
            <a:r>
              <a:rPr lang="en-US" dirty="0" smtClean="0"/>
              <a:t>See </a:t>
            </a:r>
            <a:r>
              <a:rPr lang="en-US" b="1" dirty="0" smtClean="0"/>
              <a:t>SO_RCVBUF</a:t>
            </a:r>
            <a:r>
              <a:rPr lang="en-US" dirty="0" smtClean="0"/>
              <a:t> and </a:t>
            </a:r>
            <a:r>
              <a:rPr lang="en-US" b="1" dirty="0" smtClean="0"/>
              <a:t>SO_SNDBUF</a:t>
            </a:r>
            <a:r>
              <a:rPr lang="en-US" dirty="0" smtClean="0"/>
              <a:t> options of </a:t>
            </a:r>
            <a:r>
              <a:rPr lang="en-US" b="1" dirty="0" err="1" smtClean="0"/>
              <a:t>g</a:t>
            </a:r>
            <a:r>
              <a:rPr lang="en-US" b="1" dirty="0" err="1" smtClean="0"/>
              <a:t>etsockopt</a:t>
            </a:r>
            <a:r>
              <a:rPr lang="en-US" b="1" dirty="0" smtClean="0"/>
              <a:t>() </a:t>
            </a:r>
            <a:r>
              <a:rPr lang="en-US" dirty="0" smtClean="0"/>
              <a:t>and </a:t>
            </a:r>
            <a:r>
              <a:rPr lang="en-US" b="1" dirty="0" err="1" smtClean="0"/>
              <a:t>setsockopt</a:t>
            </a:r>
            <a:r>
              <a:rPr lang="en-US" b="1" dirty="0" smtClean="0"/>
              <a:t>()</a:t>
            </a:r>
          </a:p>
          <a:p>
            <a:pPr lvl="2"/>
            <a:r>
              <a:rPr lang="en-US" dirty="0" smtClean="0"/>
              <a:t>Displaced by auto-tuned TCP stacks in some kernels</a:t>
            </a:r>
          </a:p>
          <a:p>
            <a:r>
              <a:rPr lang="en-US" dirty="0" smtClean="0"/>
              <a:t>High performance TCP tricks outside the scope of this lecture</a:t>
            </a:r>
          </a:p>
          <a:p>
            <a:pPr lvl="1">
              <a:buNone/>
            </a:pP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               10/17/2009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Andrew Hanushevsky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4C02934-F32D-4354-BEA1-6EEFEF6C4F93}" type="slidenum">
              <a:rPr lang="en-US" smtClean="0"/>
              <a:pPr>
                <a:defRPr/>
              </a:pPr>
              <a:t>20</a:t>
            </a:fld>
            <a:endParaRPr lang="en-US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Conclusion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458200" cy="4525963"/>
          </a:xfrm>
        </p:spPr>
        <p:txBody>
          <a:bodyPr/>
          <a:lstStyle/>
          <a:p>
            <a:r>
              <a:rPr lang="en-US" dirty="0" smtClean="0"/>
              <a:t>The overall easiest and most </a:t>
            </a:r>
            <a:r>
              <a:rPr lang="en-US" dirty="0" err="1" smtClean="0"/>
              <a:t>performant</a:t>
            </a:r>
            <a:r>
              <a:rPr lang="en-US" dirty="0" smtClean="0"/>
              <a:t> way to send file data across the network</a:t>
            </a:r>
          </a:p>
          <a:p>
            <a:pPr lvl="1"/>
            <a:r>
              <a:rPr lang="en-US" dirty="0" smtClean="0"/>
              <a:t>Memory mapped files can be equally good</a:t>
            </a:r>
          </a:p>
          <a:p>
            <a:pPr lvl="2"/>
            <a:r>
              <a:rPr lang="en-US" dirty="0" smtClean="0"/>
              <a:t>But more difficult to deal with</a:t>
            </a:r>
          </a:p>
          <a:p>
            <a:r>
              <a:rPr lang="en-US" dirty="0" smtClean="0"/>
              <a:t>However…</a:t>
            </a:r>
          </a:p>
          <a:p>
            <a:pPr lvl="1"/>
            <a:r>
              <a:rPr lang="en-US" dirty="0" smtClean="0"/>
              <a:t>Only useful for servers and network copy programs</a:t>
            </a:r>
          </a:p>
          <a:p>
            <a:pPr lvl="2"/>
            <a:r>
              <a:rPr lang="en-US" dirty="0" smtClean="0"/>
              <a:t>Something few people actually implement</a:t>
            </a:r>
            <a:endParaRPr lang="en-US" dirty="0" smtClean="0"/>
          </a:p>
          <a:p>
            <a:pPr lvl="1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               10/17/2009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Andrew Hanushevsky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4C02934-F32D-4354-BEA1-6EEFEF6C4F93}" type="slidenum">
              <a:rPr lang="en-US" smtClean="0"/>
              <a:pPr>
                <a:defRPr/>
              </a:pPr>
              <a:t>21</a:t>
            </a:fld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smtClean="0"/>
              <a:t>TCP Network I/O</a:t>
            </a:r>
          </a:p>
        </p:txBody>
      </p:sp>
      <p:sp>
        <p:nvSpPr>
          <p:cNvPr id="16387" name="Rectangle 3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</p:spPr>
        <p:txBody>
          <a:bodyPr/>
          <a:lstStyle/>
          <a:p>
            <a:r>
              <a:rPr lang="en-US" smtClean="0"/>
              <a:t>Ethernet interface is usually a socket</a:t>
            </a:r>
          </a:p>
          <a:p>
            <a:pPr lvl="1"/>
            <a:r>
              <a:rPr lang="en-US" smtClean="0"/>
              <a:t>Sockets are blocking devices</a:t>
            </a:r>
          </a:p>
          <a:p>
            <a:pPr lvl="2"/>
            <a:r>
              <a:rPr lang="en-US" smtClean="0"/>
              <a:t>Sometimes ready sometimes not</a:t>
            </a:r>
          </a:p>
          <a:p>
            <a:pPr lvl="3"/>
            <a:r>
              <a:rPr lang="en-US" smtClean="0"/>
              <a:t>When not ready can return 0 to &lt;requested bytes</a:t>
            </a:r>
          </a:p>
          <a:p>
            <a:pPr lvl="4"/>
            <a:r>
              <a:rPr lang="en-US" smtClean="0"/>
              <a:t>Need to continue I/O until all bytes read or written</a:t>
            </a:r>
          </a:p>
          <a:p>
            <a:pPr lvl="2"/>
            <a:r>
              <a:rPr lang="en-US" smtClean="0"/>
              <a:t>Can be opened </a:t>
            </a:r>
            <a:r>
              <a:rPr lang="en-US" b="1" smtClean="0"/>
              <a:t>O_NONBLOCK</a:t>
            </a:r>
            <a:r>
              <a:rPr lang="en-US" smtClean="0"/>
              <a:t> (non-blocking)</a:t>
            </a:r>
          </a:p>
          <a:p>
            <a:pPr lvl="3"/>
            <a:r>
              <a:rPr lang="en-US" smtClean="0"/>
              <a:t>When not ready returns </a:t>
            </a:r>
            <a:r>
              <a:rPr lang="en-US" b="1" smtClean="0"/>
              <a:t>EWOULDBLOCK</a:t>
            </a:r>
          </a:p>
          <a:p>
            <a:pPr lvl="4"/>
            <a:r>
              <a:rPr lang="en-US" smtClean="0"/>
              <a:t>Retry request until all bytes read or written</a:t>
            </a:r>
          </a:p>
          <a:p>
            <a:pPr lvl="3"/>
            <a:r>
              <a:rPr lang="en-US" smtClean="0"/>
              <a:t>Generally, </a:t>
            </a:r>
            <a:r>
              <a:rPr lang="en-US" b="1" smtClean="0"/>
              <a:t>O_NONBLOCK</a:t>
            </a:r>
            <a:r>
              <a:rPr lang="en-US" smtClean="0"/>
              <a:t> &amp; threads make little sense</a:t>
            </a:r>
          </a:p>
          <a:p>
            <a:pPr lvl="2"/>
            <a:r>
              <a:rPr lang="en-US" smtClean="0"/>
              <a:t>Use </a:t>
            </a:r>
            <a:r>
              <a:rPr lang="en-US" b="1" smtClean="0"/>
              <a:t>poll()</a:t>
            </a:r>
            <a:r>
              <a:rPr lang="en-US" smtClean="0"/>
              <a:t> to wait until device is ready</a:t>
            </a:r>
          </a:p>
          <a:p>
            <a:pPr lvl="3"/>
            <a:r>
              <a:rPr lang="en-US" smtClean="0"/>
              <a:t>Normally for reads and rarely for writes (blocking)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               10/17/2009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4C02934-F32D-4354-BEA1-6EEFEF6C4F93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Andrew Hanushevsky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smtClean="0"/>
              <a:t>TCP Network I/O (input)</a:t>
            </a:r>
          </a:p>
        </p:txBody>
      </p:sp>
      <p:sp>
        <p:nvSpPr>
          <p:cNvPr id="17411" name="Rectangle 3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458200" cy="452596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mtClean="0"/>
              <a:t>Many API’s to read from socket</a:t>
            </a:r>
          </a:p>
          <a:p>
            <a:pPr lvl="1">
              <a:lnSpc>
                <a:spcPct val="90000"/>
              </a:lnSpc>
            </a:pPr>
            <a:r>
              <a:rPr lang="en-US" smtClean="0"/>
              <a:t>Most standard interfaces work</a:t>
            </a:r>
          </a:p>
          <a:p>
            <a:pPr lvl="2">
              <a:lnSpc>
                <a:spcPct val="90000"/>
              </a:lnSpc>
            </a:pPr>
            <a:r>
              <a:rPr lang="en-US" b="1" smtClean="0"/>
              <a:t>read()</a:t>
            </a:r>
            <a:r>
              <a:rPr lang="en-US" smtClean="0"/>
              <a:t> and </a:t>
            </a:r>
            <a:r>
              <a:rPr lang="en-US" b="1" smtClean="0"/>
              <a:t>readv()</a:t>
            </a:r>
            <a:r>
              <a:rPr lang="en-US" smtClean="0"/>
              <a:t> (</a:t>
            </a:r>
            <a:r>
              <a:rPr lang="en-US" b="1" smtClean="0"/>
              <a:t>pread()</a:t>
            </a:r>
            <a:r>
              <a:rPr lang="en-US" smtClean="0"/>
              <a:t> </a:t>
            </a:r>
            <a:r>
              <a:rPr lang="en-US" i="1" smtClean="0"/>
              <a:t>is not valid</a:t>
            </a:r>
            <a:r>
              <a:rPr lang="en-US" smtClean="0"/>
              <a:t>)</a:t>
            </a:r>
          </a:p>
          <a:p>
            <a:pPr lvl="1">
              <a:lnSpc>
                <a:spcPct val="90000"/>
              </a:lnSpc>
            </a:pPr>
            <a:r>
              <a:rPr lang="en-US" smtClean="0"/>
              <a:t>Socket oriented API’s also available</a:t>
            </a:r>
          </a:p>
          <a:p>
            <a:pPr lvl="2">
              <a:lnSpc>
                <a:spcPct val="90000"/>
              </a:lnSpc>
            </a:pPr>
            <a:r>
              <a:rPr lang="en-US" b="1" smtClean="0"/>
              <a:t>recv()</a:t>
            </a:r>
            <a:r>
              <a:rPr lang="en-US" smtClean="0"/>
              <a:t>, </a:t>
            </a:r>
            <a:r>
              <a:rPr lang="en-US" b="1" smtClean="0"/>
              <a:t>recvmsg()</a:t>
            </a:r>
            <a:r>
              <a:rPr lang="en-US" smtClean="0"/>
              <a:t>,</a:t>
            </a:r>
            <a:r>
              <a:rPr lang="en-US" b="1" smtClean="0"/>
              <a:t> </a:t>
            </a:r>
            <a:r>
              <a:rPr lang="en-US" smtClean="0"/>
              <a:t>and </a:t>
            </a:r>
            <a:r>
              <a:rPr lang="en-US" b="1" smtClean="0"/>
              <a:t>recvfrom()</a:t>
            </a:r>
            <a:r>
              <a:rPr lang="en-US" smtClean="0"/>
              <a:t> but </a:t>
            </a:r>
            <a:r>
              <a:rPr lang="en-US" i="1" smtClean="0"/>
              <a:t>only</a:t>
            </a:r>
            <a:r>
              <a:rPr lang="en-US" smtClean="0"/>
              <a:t> for UDP</a:t>
            </a:r>
          </a:p>
          <a:p>
            <a:pPr lvl="1">
              <a:lnSpc>
                <a:spcPct val="90000"/>
              </a:lnSpc>
            </a:pPr>
            <a:r>
              <a:rPr lang="en-US" smtClean="0"/>
              <a:t>Consult man pages for appropriate usage</a:t>
            </a:r>
          </a:p>
          <a:p>
            <a:pPr>
              <a:lnSpc>
                <a:spcPct val="90000"/>
              </a:lnSpc>
            </a:pPr>
            <a:r>
              <a:rPr lang="en-US" smtClean="0"/>
              <a:t>Very difficult to increase efficiency</a:t>
            </a:r>
          </a:p>
          <a:p>
            <a:pPr lvl="1">
              <a:lnSpc>
                <a:spcPct val="90000"/>
              </a:lnSpc>
            </a:pPr>
            <a:r>
              <a:rPr lang="en-US" smtClean="0"/>
              <a:t>Due to data copying requirements</a:t>
            </a:r>
          </a:p>
          <a:p>
            <a:pPr lvl="1">
              <a:lnSpc>
                <a:spcPct val="90000"/>
              </a:lnSpc>
            </a:pPr>
            <a:r>
              <a:rPr lang="en-US" smtClean="0"/>
              <a:t>So, program the obvious way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               10/17/2009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4C02934-F32D-4354-BEA1-6EEFEF6C4F93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Andrew Hanushevsky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smtClean="0"/>
              <a:t>TCP Network I/O (output)</a:t>
            </a:r>
          </a:p>
        </p:txBody>
      </p:sp>
      <p:sp>
        <p:nvSpPr>
          <p:cNvPr id="19459" name="Rectangle 3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</p:spPr>
        <p:txBody>
          <a:bodyPr/>
          <a:lstStyle/>
          <a:p>
            <a:r>
              <a:rPr lang="en-US" sz="2800" smtClean="0"/>
              <a:t>Many API’s to write to socket</a:t>
            </a:r>
          </a:p>
          <a:p>
            <a:pPr lvl="1"/>
            <a:r>
              <a:rPr lang="en-US" sz="2400" smtClean="0"/>
              <a:t>Most standard interfaces work</a:t>
            </a:r>
          </a:p>
          <a:p>
            <a:pPr lvl="2"/>
            <a:r>
              <a:rPr lang="en-US" sz="2000" b="1" smtClean="0"/>
              <a:t>write()</a:t>
            </a:r>
            <a:r>
              <a:rPr lang="en-US" sz="2000" smtClean="0"/>
              <a:t> and </a:t>
            </a:r>
            <a:r>
              <a:rPr lang="en-US" sz="2000" b="1" smtClean="0"/>
              <a:t>writev()</a:t>
            </a:r>
            <a:r>
              <a:rPr lang="en-US" sz="2000" smtClean="0"/>
              <a:t> (</a:t>
            </a:r>
            <a:r>
              <a:rPr lang="en-US" sz="2000" b="1" smtClean="0"/>
              <a:t>pwrite()</a:t>
            </a:r>
            <a:r>
              <a:rPr lang="en-US" sz="2000" smtClean="0"/>
              <a:t> </a:t>
            </a:r>
            <a:r>
              <a:rPr lang="en-US" sz="2000" i="1" smtClean="0"/>
              <a:t>is not valid</a:t>
            </a:r>
            <a:r>
              <a:rPr lang="en-US" sz="2000" smtClean="0"/>
              <a:t>)</a:t>
            </a:r>
          </a:p>
          <a:p>
            <a:pPr lvl="1"/>
            <a:r>
              <a:rPr lang="en-US" sz="2400" smtClean="0"/>
              <a:t>Socket oriented API’s also available</a:t>
            </a:r>
          </a:p>
          <a:p>
            <a:pPr lvl="2"/>
            <a:r>
              <a:rPr lang="en-US" sz="2000" b="1" smtClean="0"/>
              <a:t>send()</a:t>
            </a:r>
            <a:r>
              <a:rPr lang="en-US" sz="2000" smtClean="0"/>
              <a:t>,</a:t>
            </a:r>
            <a:r>
              <a:rPr lang="en-US" sz="2000" b="1" smtClean="0"/>
              <a:t> sendmsg()</a:t>
            </a:r>
            <a:r>
              <a:rPr lang="en-US" sz="2000" smtClean="0"/>
              <a:t>, and</a:t>
            </a:r>
            <a:r>
              <a:rPr lang="en-US" sz="2000" b="1" smtClean="0"/>
              <a:t> sendto()</a:t>
            </a:r>
            <a:r>
              <a:rPr lang="en-US" sz="2000" smtClean="0"/>
              <a:t> but </a:t>
            </a:r>
            <a:r>
              <a:rPr lang="en-US" sz="2000" i="1" smtClean="0"/>
              <a:t>only </a:t>
            </a:r>
            <a:r>
              <a:rPr lang="en-US" sz="2000" smtClean="0"/>
              <a:t>for UDP</a:t>
            </a:r>
          </a:p>
          <a:p>
            <a:pPr lvl="1"/>
            <a:r>
              <a:rPr lang="en-US" sz="2400" smtClean="0"/>
              <a:t>Consult man pages for appropriate usage</a:t>
            </a:r>
          </a:p>
          <a:p>
            <a:r>
              <a:rPr lang="en-US" sz="2800" smtClean="0"/>
              <a:t>Many ways to increase efficiency</a:t>
            </a:r>
          </a:p>
          <a:p>
            <a:pPr lvl="1"/>
            <a:r>
              <a:rPr lang="en-US" sz="2400" smtClean="0"/>
              <a:t>Goal is to minimize data copying</a:t>
            </a:r>
          </a:p>
          <a:p>
            <a:pPr lvl="2"/>
            <a:r>
              <a:rPr lang="en-US" sz="2000" smtClean="0"/>
              <a:t>Typically for transfers of data from disk to socket</a:t>
            </a:r>
          </a:p>
          <a:p>
            <a:pPr lvl="3"/>
            <a:r>
              <a:rPr lang="en-US" sz="1800" smtClean="0"/>
              <a:t>Of great concern for web and file servers</a:t>
            </a:r>
          </a:p>
          <a:p>
            <a:pPr lvl="1"/>
            <a:r>
              <a:rPr lang="en-US" sz="2400" smtClean="0"/>
              <a:t>This section explores the primary mechanism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               10/17/2009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4C02934-F32D-4354-BEA1-6EEFEF6C4F93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Andrew Hanushevsky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The Performance Issue</a:t>
            </a:r>
          </a:p>
        </p:txBody>
      </p:sp>
      <p:sp>
        <p:nvSpPr>
          <p:cNvPr id="4" name="Can 3"/>
          <p:cNvSpPr/>
          <p:nvPr/>
        </p:nvSpPr>
        <p:spPr>
          <a:xfrm>
            <a:off x="2514600" y="1981200"/>
            <a:ext cx="609600" cy="609600"/>
          </a:xfrm>
          <a:prstGeom prst="can">
            <a:avLst/>
          </a:prstGeom>
          <a:solidFill>
            <a:schemeClr val="accent6">
              <a:lumMod val="75000"/>
            </a:schemeClr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1752600" y="1676400"/>
            <a:ext cx="5715000" cy="4038600"/>
          </a:xfrm>
          <a:prstGeom prst="rect">
            <a:avLst/>
          </a:prstGeom>
          <a:noFill/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4724400" y="2209800"/>
            <a:ext cx="2590800" cy="304800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7" name="Parallelogram 6"/>
          <p:cNvSpPr/>
          <p:nvPr/>
        </p:nvSpPr>
        <p:spPr>
          <a:xfrm>
            <a:off x="2209800" y="3276600"/>
            <a:ext cx="1066800" cy="609600"/>
          </a:xfrm>
          <a:prstGeom prst="parallelogram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8" name="Parallelogram 7"/>
          <p:cNvSpPr/>
          <p:nvPr/>
        </p:nvSpPr>
        <p:spPr>
          <a:xfrm>
            <a:off x="5518150" y="3276600"/>
            <a:ext cx="1066800" cy="609600"/>
          </a:xfrm>
          <a:prstGeom prst="parallelogram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3080" name="TextBox 8"/>
          <p:cNvSpPr txBox="1">
            <a:spLocks noChangeArrowheads="1"/>
          </p:cNvSpPr>
          <p:nvPr/>
        </p:nvSpPr>
        <p:spPr bwMode="auto">
          <a:xfrm>
            <a:off x="1752600" y="5334000"/>
            <a:ext cx="798513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>
                <a:latin typeface="Calibri" pitchFamily="34" charset="0"/>
              </a:rPr>
              <a:t>Kernel</a:t>
            </a:r>
          </a:p>
        </p:txBody>
      </p:sp>
      <p:sp>
        <p:nvSpPr>
          <p:cNvPr id="3081" name="TextBox 9"/>
          <p:cNvSpPr txBox="1">
            <a:spLocks noChangeArrowheads="1"/>
          </p:cNvSpPr>
          <p:nvPr/>
        </p:nvSpPr>
        <p:spPr bwMode="auto">
          <a:xfrm>
            <a:off x="5029200" y="4648200"/>
            <a:ext cx="2046288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b="1">
                <a:latin typeface="Calibri" pitchFamily="34" charset="0"/>
              </a:rPr>
              <a:t>Application Process</a:t>
            </a:r>
          </a:p>
          <a:p>
            <a:pPr algn="ctr"/>
            <a:r>
              <a:rPr lang="en-US" b="1">
                <a:latin typeface="Calibri" pitchFamily="34" charset="0"/>
              </a:rPr>
              <a:t>User Space</a:t>
            </a:r>
          </a:p>
        </p:txBody>
      </p:sp>
      <p:sp>
        <p:nvSpPr>
          <p:cNvPr id="3082" name="TextBox 10"/>
          <p:cNvSpPr txBox="1">
            <a:spLocks noChangeArrowheads="1"/>
          </p:cNvSpPr>
          <p:nvPr/>
        </p:nvSpPr>
        <p:spPr bwMode="auto">
          <a:xfrm>
            <a:off x="4724400" y="2525713"/>
            <a:ext cx="760413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>
                <a:latin typeface="Calibri" pitchFamily="34" charset="0"/>
              </a:rPr>
              <a:t>read()</a:t>
            </a:r>
          </a:p>
        </p:txBody>
      </p:sp>
      <p:cxnSp>
        <p:nvCxnSpPr>
          <p:cNvPr id="13" name="Straight Arrow Connector 12"/>
          <p:cNvCxnSpPr/>
          <p:nvPr/>
        </p:nvCxnSpPr>
        <p:spPr>
          <a:xfrm rot="10800000">
            <a:off x="4038600" y="2438400"/>
            <a:ext cx="914400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 rot="5400000">
            <a:off x="2477294" y="2932906"/>
            <a:ext cx="685800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>
            <a:off x="2819400" y="3505200"/>
            <a:ext cx="3124200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 rot="10800000" flipH="1">
            <a:off x="4114800" y="2970213"/>
            <a:ext cx="914400" cy="1587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2" name="Oval 21"/>
          <p:cNvSpPr/>
          <p:nvPr/>
        </p:nvSpPr>
        <p:spPr>
          <a:xfrm>
            <a:off x="4267200" y="2057400"/>
            <a:ext cx="381000" cy="381000"/>
          </a:xfrm>
          <a:prstGeom prst="ellipse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1</a:t>
            </a:r>
          </a:p>
        </p:txBody>
      </p:sp>
      <p:sp>
        <p:nvSpPr>
          <p:cNvPr id="23" name="Oval 22"/>
          <p:cNvSpPr/>
          <p:nvPr/>
        </p:nvSpPr>
        <p:spPr>
          <a:xfrm>
            <a:off x="4267200" y="2971800"/>
            <a:ext cx="381000" cy="381000"/>
          </a:xfrm>
          <a:prstGeom prst="ellipse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4</a:t>
            </a:r>
          </a:p>
        </p:txBody>
      </p:sp>
      <p:sp>
        <p:nvSpPr>
          <p:cNvPr id="24" name="Oval 23"/>
          <p:cNvSpPr/>
          <p:nvPr/>
        </p:nvSpPr>
        <p:spPr>
          <a:xfrm>
            <a:off x="2895600" y="2743200"/>
            <a:ext cx="381000" cy="381000"/>
          </a:xfrm>
          <a:prstGeom prst="ellipse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2</a:t>
            </a:r>
          </a:p>
        </p:txBody>
      </p:sp>
      <p:sp>
        <p:nvSpPr>
          <p:cNvPr id="25" name="Oval 24"/>
          <p:cNvSpPr/>
          <p:nvPr/>
        </p:nvSpPr>
        <p:spPr>
          <a:xfrm>
            <a:off x="3657600" y="3048000"/>
            <a:ext cx="381000" cy="381000"/>
          </a:xfrm>
          <a:prstGeom prst="ellipse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3</a:t>
            </a:r>
          </a:p>
        </p:txBody>
      </p:sp>
      <p:sp>
        <p:nvSpPr>
          <p:cNvPr id="3099" name="TextBox 25"/>
          <p:cNvSpPr txBox="1">
            <a:spLocks noChangeArrowheads="1"/>
          </p:cNvSpPr>
          <p:nvPr/>
        </p:nvSpPr>
        <p:spPr bwMode="auto">
          <a:xfrm>
            <a:off x="3962400" y="2435225"/>
            <a:ext cx="7874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1400" b="1" i="1">
                <a:solidFill>
                  <a:srgbClr val="C00000"/>
                </a:solidFill>
                <a:latin typeface="Calibri" pitchFamily="34" charset="0"/>
              </a:rPr>
              <a:t>Request</a:t>
            </a:r>
          </a:p>
        </p:txBody>
      </p:sp>
      <p:sp>
        <p:nvSpPr>
          <p:cNvPr id="3100" name="TextBox 26"/>
          <p:cNvSpPr txBox="1">
            <a:spLocks noChangeArrowheads="1"/>
          </p:cNvSpPr>
          <p:nvPr/>
        </p:nvSpPr>
        <p:spPr bwMode="auto">
          <a:xfrm>
            <a:off x="2108200" y="2816225"/>
            <a:ext cx="7874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 b="1" i="1">
                <a:solidFill>
                  <a:srgbClr val="C00000"/>
                </a:solidFill>
                <a:latin typeface="Calibri" pitchFamily="34" charset="0"/>
              </a:rPr>
              <a:t>Disk I/O</a:t>
            </a:r>
          </a:p>
        </p:txBody>
      </p:sp>
      <p:sp>
        <p:nvSpPr>
          <p:cNvPr id="3101" name="TextBox 27"/>
          <p:cNvSpPr txBox="1">
            <a:spLocks noChangeArrowheads="1"/>
          </p:cNvSpPr>
          <p:nvPr/>
        </p:nvSpPr>
        <p:spPr bwMode="auto">
          <a:xfrm>
            <a:off x="3581400" y="3505200"/>
            <a:ext cx="550863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 b="1" i="1">
                <a:solidFill>
                  <a:srgbClr val="C00000"/>
                </a:solidFill>
                <a:latin typeface="Calibri" pitchFamily="34" charset="0"/>
              </a:rPr>
              <a:t>Copy</a:t>
            </a:r>
          </a:p>
        </p:txBody>
      </p:sp>
      <p:sp>
        <p:nvSpPr>
          <p:cNvPr id="3102" name="TextBox 28"/>
          <p:cNvSpPr txBox="1">
            <a:spLocks noChangeArrowheads="1"/>
          </p:cNvSpPr>
          <p:nvPr/>
        </p:nvSpPr>
        <p:spPr bwMode="auto">
          <a:xfrm>
            <a:off x="3886200" y="2740025"/>
            <a:ext cx="892175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1400" b="1" i="1">
                <a:solidFill>
                  <a:srgbClr val="C00000"/>
                </a:solidFill>
                <a:latin typeface="Calibri" pitchFamily="34" charset="0"/>
              </a:rPr>
              <a:t>Complete</a:t>
            </a:r>
          </a:p>
        </p:txBody>
      </p:sp>
      <p:sp>
        <p:nvSpPr>
          <p:cNvPr id="3103" name="TextBox 30"/>
          <p:cNvSpPr txBox="1">
            <a:spLocks noChangeArrowheads="1"/>
          </p:cNvSpPr>
          <p:nvPr/>
        </p:nvSpPr>
        <p:spPr bwMode="auto">
          <a:xfrm>
            <a:off x="4724400" y="4191000"/>
            <a:ext cx="782638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>
                <a:latin typeface="Calibri" pitchFamily="34" charset="0"/>
              </a:rPr>
              <a:t>send()</a:t>
            </a:r>
          </a:p>
        </p:txBody>
      </p:sp>
      <p:cxnSp>
        <p:nvCxnSpPr>
          <p:cNvPr id="32" name="Straight Arrow Connector 31"/>
          <p:cNvCxnSpPr/>
          <p:nvPr/>
        </p:nvCxnSpPr>
        <p:spPr>
          <a:xfrm>
            <a:off x="4114800" y="3733800"/>
            <a:ext cx="1676400" cy="1588"/>
          </a:xfrm>
          <a:prstGeom prst="straightConnector1">
            <a:avLst/>
          </a:prstGeom>
          <a:ln>
            <a:solidFill>
              <a:schemeClr val="tx1">
                <a:lumMod val="95000"/>
                <a:lumOff val="5000"/>
              </a:schemeClr>
            </a:solidFill>
            <a:headEnd type="none" w="med" len="med"/>
            <a:tailEnd type="none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5" name="Arc 34"/>
          <p:cNvSpPr/>
          <p:nvPr/>
        </p:nvSpPr>
        <p:spPr>
          <a:xfrm rot="16200000">
            <a:off x="3886200" y="3733800"/>
            <a:ext cx="533400" cy="533400"/>
          </a:xfrm>
          <a:prstGeom prst="arc">
            <a:avLst/>
          </a:prstGeom>
          <a:ln w="381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</a:endParaRPr>
          </a:p>
        </p:txBody>
      </p:sp>
      <p:sp>
        <p:nvSpPr>
          <p:cNvPr id="36" name="Arc 35"/>
          <p:cNvSpPr/>
          <p:nvPr/>
        </p:nvSpPr>
        <p:spPr>
          <a:xfrm rot="16200000" flipH="1" flipV="1">
            <a:off x="3352800" y="3733800"/>
            <a:ext cx="533400" cy="533400"/>
          </a:xfrm>
          <a:prstGeom prst="arc">
            <a:avLst/>
          </a:prstGeom>
          <a:ln w="381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</a:endParaRPr>
          </a:p>
        </p:txBody>
      </p:sp>
      <p:sp>
        <p:nvSpPr>
          <p:cNvPr id="37" name="Wave 36"/>
          <p:cNvSpPr/>
          <p:nvPr/>
        </p:nvSpPr>
        <p:spPr>
          <a:xfrm>
            <a:off x="2514600" y="4114800"/>
            <a:ext cx="533400" cy="304800"/>
          </a:xfrm>
          <a:prstGeom prst="wave">
            <a:avLst/>
          </a:prstGeom>
          <a:solidFill>
            <a:schemeClr val="bg2">
              <a:lumMod val="50000"/>
            </a:schemeClr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8" name="Wave 37"/>
          <p:cNvSpPr/>
          <p:nvPr/>
        </p:nvSpPr>
        <p:spPr>
          <a:xfrm>
            <a:off x="2667000" y="4267200"/>
            <a:ext cx="533400" cy="304800"/>
          </a:xfrm>
          <a:prstGeom prst="wave">
            <a:avLst/>
          </a:prstGeom>
          <a:solidFill>
            <a:schemeClr val="bg2">
              <a:lumMod val="50000"/>
            </a:schemeClr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9" name="Wave 38"/>
          <p:cNvSpPr/>
          <p:nvPr/>
        </p:nvSpPr>
        <p:spPr>
          <a:xfrm>
            <a:off x="2819400" y="4419600"/>
            <a:ext cx="533400" cy="304800"/>
          </a:xfrm>
          <a:prstGeom prst="wave">
            <a:avLst/>
          </a:prstGeom>
          <a:solidFill>
            <a:schemeClr val="bg2">
              <a:lumMod val="50000"/>
            </a:schemeClr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0" name="Wave 39"/>
          <p:cNvSpPr/>
          <p:nvPr/>
        </p:nvSpPr>
        <p:spPr>
          <a:xfrm>
            <a:off x="2971800" y="4572000"/>
            <a:ext cx="533400" cy="304800"/>
          </a:xfrm>
          <a:prstGeom prst="wave">
            <a:avLst/>
          </a:prstGeom>
          <a:solidFill>
            <a:schemeClr val="bg2">
              <a:lumMod val="50000"/>
            </a:schemeClr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2" name="Right Bracket 41"/>
          <p:cNvSpPr/>
          <p:nvPr/>
        </p:nvSpPr>
        <p:spPr>
          <a:xfrm>
            <a:off x="3352800" y="4114800"/>
            <a:ext cx="228600" cy="914400"/>
          </a:xfrm>
          <a:prstGeom prst="rightBracket">
            <a:avLst/>
          </a:prstGeom>
          <a:ln w="381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3" name="Flowchart: Direct Access Storage 42"/>
          <p:cNvSpPr/>
          <p:nvPr/>
        </p:nvSpPr>
        <p:spPr>
          <a:xfrm>
            <a:off x="1219200" y="4114800"/>
            <a:ext cx="1066800" cy="228600"/>
          </a:xfrm>
          <a:prstGeom prst="flowChartMagneticDrum">
            <a:avLst/>
          </a:prstGeom>
          <a:solidFill>
            <a:srgbClr val="FFC0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>
                <a:solidFill>
                  <a:srgbClr val="002060"/>
                </a:solidFill>
              </a:rPr>
              <a:t>Net</a:t>
            </a:r>
          </a:p>
        </p:txBody>
      </p:sp>
      <p:cxnSp>
        <p:nvCxnSpPr>
          <p:cNvPr id="47" name="Straight Arrow Connector 46"/>
          <p:cNvCxnSpPr/>
          <p:nvPr/>
        </p:nvCxnSpPr>
        <p:spPr>
          <a:xfrm rot="10800000">
            <a:off x="3986213" y="4187825"/>
            <a:ext cx="914400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48" name="Oval 47"/>
          <p:cNvSpPr/>
          <p:nvPr/>
        </p:nvSpPr>
        <p:spPr>
          <a:xfrm>
            <a:off x="4215007" y="3810000"/>
            <a:ext cx="381000" cy="381000"/>
          </a:xfrm>
          <a:prstGeom prst="ellipse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5</a:t>
            </a:r>
          </a:p>
        </p:txBody>
      </p:sp>
      <p:sp>
        <p:nvSpPr>
          <p:cNvPr id="3117" name="TextBox 48"/>
          <p:cNvSpPr txBox="1">
            <a:spLocks noChangeArrowheads="1"/>
          </p:cNvSpPr>
          <p:nvPr/>
        </p:nvSpPr>
        <p:spPr bwMode="auto">
          <a:xfrm>
            <a:off x="3962400" y="4187825"/>
            <a:ext cx="7874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1400" b="1" i="1">
                <a:solidFill>
                  <a:srgbClr val="C00000"/>
                </a:solidFill>
                <a:latin typeface="Calibri" pitchFamily="34" charset="0"/>
              </a:rPr>
              <a:t>Request</a:t>
            </a:r>
          </a:p>
        </p:txBody>
      </p:sp>
      <p:cxnSp>
        <p:nvCxnSpPr>
          <p:cNvPr id="50" name="Straight Arrow Connector 49"/>
          <p:cNvCxnSpPr/>
          <p:nvPr/>
        </p:nvCxnSpPr>
        <p:spPr>
          <a:xfrm rot="10800000" flipH="1">
            <a:off x="4038600" y="4646613"/>
            <a:ext cx="914400" cy="1587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51" name="Oval 50"/>
          <p:cNvSpPr/>
          <p:nvPr/>
        </p:nvSpPr>
        <p:spPr>
          <a:xfrm>
            <a:off x="4191000" y="4648200"/>
            <a:ext cx="381000" cy="381000"/>
          </a:xfrm>
          <a:prstGeom prst="ellipse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8</a:t>
            </a:r>
          </a:p>
        </p:txBody>
      </p:sp>
      <p:sp>
        <p:nvSpPr>
          <p:cNvPr id="3122" name="TextBox 51"/>
          <p:cNvSpPr txBox="1">
            <a:spLocks noChangeArrowheads="1"/>
          </p:cNvSpPr>
          <p:nvPr/>
        </p:nvSpPr>
        <p:spPr bwMode="auto">
          <a:xfrm>
            <a:off x="3908425" y="4416425"/>
            <a:ext cx="892175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1400" b="1" i="1">
                <a:solidFill>
                  <a:srgbClr val="C00000"/>
                </a:solidFill>
                <a:latin typeface="Calibri" pitchFamily="34" charset="0"/>
              </a:rPr>
              <a:t>Complete</a:t>
            </a:r>
          </a:p>
        </p:txBody>
      </p:sp>
      <p:sp>
        <p:nvSpPr>
          <p:cNvPr id="53" name="Oval 52"/>
          <p:cNvSpPr/>
          <p:nvPr/>
        </p:nvSpPr>
        <p:spPr>
          <a:xfrm>
            <a:off x="3657600" y="4721423"/>
            <a:ext cx="381000" cy="381000"/>
          </a:xfrm>
          <a:prstGeom prst="ellipse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6</a:t>
            </a:r>
          </a:p>
        </p:txBody>
      </p:sp>
      <p:sp>
        <p:nvSpPr>
          <p:cNvPr id="3126" name="TextBox 53"/>
          <p:cNvSpPr txBox="1">
            <a:spLocks noChangeArrowheads="1"/>
          </p:cNvSpPr>
          <p:nvPr/>
        </p:nvSpPr>
        <p:spPr bwMode="auto">
          <a:xfrm>
            <a:off x="3352800" y="5029200"/>
            <a:ext cx="91122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1400" b="1" i="1">
                <a:solidFill>
                  <a:srgbClr val="C00000"/>
                </a:solidFill>
                <a:latin typeface="Calibri" pitchFamily="34" charset="0"/>
              </a:rPr>
              <a:t>Copy</a:t>
            </a:r>
          </a:p>
          <a:p>
            <a:pPr algn="ctr"/>
            <a:r>
              <a:rPr lang="en-US" sz="1400" b="1" i="1">
                <a:solidFill>
                  <a:srgbClr val="C00000"/>
                </a:solidFill>
                <a:latin typeface="Calibri" pitchFamily="34" charset="0"/>
              </a:rPr>
              <a:t>To mbuffs</a:t>
            </a:r>
          </a:p>
        </p:txBody>
      </p:sp>
      <p:cxnSp>
        <p:nvCxnSpPr>
          <p:cNvPr id="59" name="Straight Arrow Connector 58"/>
          <p:cNvCxnSpPr/>
          <p:nvPr/>
        </p:nvCxnSpPr>
        <p:spPr>
          <a:xfrm rot="10800000">
            <a:off x="2057400" y="4227513"/>
            <a:ext cx="457200" cy="3175"/>
          </a:xfrm>
          <a:prstGeom prst="straightConnector1">
            <a:avLst/>
          </a:prstGeom>
          <a:ln w="38100">
            <a:solidFill>
              <a:schemeClr val="tx1">
                <a:lumMod val="95000"/>
                <a:lumOff val="5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Oval 60"/>
          <p:cNvSpPr/>
          <p:nvPr/>
        </p:nvSpPr>
        <p:spPr>
          <a:xfrm>
            <a:off x="2133600" y="4343400"/>
            <a:ext cx="381000" cy="381000"/>
          </a:xfrm>
          <a:prstGeom prst="ellipse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7</a:t>
            </a:r>
          </a:p>
        </p:txBody>
      </p:sp>
      <p:sp>
        <p:nvSpPr>
          <p:cNvPr id="3131" name="TextBox 61"/>
          <p:cNvSpPr txBox="1">
            <a:spLocks noChangeArrowheads="1"/>
          </p:cNvSpPr>
          <p:nvPr/>
        </p:nvSpPr>
        <p:spPr bwMode="auto">
          <a:xfrm>
            <a:off x="1933575" y="4651375"/>
            <a:ext cx="701675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1400" b="1" i="1">
                <a:solidFill>
                  <a:srgbClr val="C00000"/>
                </a:solidFill>
                <a:latin typeface="Calibri" pitchFamily="34" charset="0"/>
              </a:rPr>
              <a:t>Send</a:t>
            </a:r>
          </a:p>
          <a:p>
            <a:pPr algn="ctr"/>
            <a:r>
              <a:rPr lang="en-US" sz="1400" b="1" i="1">
                <a:solidFill>
                  <a:srgbClr val="C00000"/>
                </a:solidFill>
                <a:latin typeface="Calibri" pitchFamily="34" charset="0"/>
              </a:rPr>
              <a:t>mbuffs</a:t>
            </a:r>
          </a:p>
        </p:txBody>
      </p:sp>
      <p:sp>
        <p:nvSpPr>
          <p:cNvPr id="44" name="Date Placeholder 4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               10/17/2009</a:t>
            </a:r>
            <a:endParaRPr lang="en-US" dirty="0"/>
          </a:p>
        </p:txBody>
      </p:sp>
      <p:sp>
        <p:nvSpPr>
          <p:cNvPr id="45" name="Slide Number Placeholder 4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4C02934-F32D-4354-BEA1-6EEFEF6C4F93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  <p:sp>
        <p:nvSpPr>
          <p:cNvPr id="46" name="Footer Placeholder 4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Andrew Hanushevsky</a:t>
            </a:r>
            <a:endParaRPr lang="en-US" dirty="0"/>
          </a:p>
        </p:txBody>
      </p:sp>
      <p:sp>
        <p:nvSpPr>
          <p:cNvPr id="49" name="Oval 48"/>
          <p:cNvSpPr/>
          <p:nvPr/>
        </p:nvSpPr>
        <p:spPr>
          <a:xfrm>
            <a:off x="3581400" y="2819400"/>
            <a:ext cx="533400" cy="1066800"/>
          </a:xfrm>
          <a:prstGeom prst="ellipse">
            <a:avLst/>
          </a:prstGeom>
          <a:noFill/>
          <a:ln>
            <a:solidFill>
              <a:srgbClr val="7030A0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TextBox 51"/>
          <p:cNvSpPr txBox="1"/>
          <p:nvPr/>
        </p:nvSpPr>
        <p:spPr>
          <a:xfrm>
            <a:off x="3124200" y="1905000"/>
            <a:ext cx="112242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b="1" i="1" dirty="0" smtClean="0">
                <a:solidFill>
                  <a:srgbClr val="7030A0"/>
                </a:solidFill>
              </a:rPr>
              <a:t>Performance</a:t>
            </a:r>
          </a:p>
          <a:p>
            <a:pPr algn="ctr"/>
            <a:r>
              <a:rPr lang="en-US" sz="1200" b="1" i="1" dirty="0" smtClean="0">
                <a:solidFill>
                  <a:srgbClr val="7030A0"/>
                </a:solidFill>
              </a:rPr>
              <a:t>Issue</a:t>
            </a:r>
            <a:endParaRPr lang="en-US" sz="1200" b="1" i="1" dirty="0">
              <a:solidFill>
                <a:srgbClr val="7030A0"/>
              </a:solidFill>
            </a:endParaRPr>
          </a:p>
        </p:txBody>
      </p:sp>
      <p:cxnSp>
        <p:nvCxnSpPr>
          <p:cNvPr id="56" name="Curved Connector 55"/>
          <p:cNvCxnSpPr>
            <a:stCxn id="52" idx="2"/>
            <a:endCxn id="49" idx="0"/>
          </p:cNvCxnSpPr>
          <p:nvPr/>
        </p:nvCxnSpPr>
        <p:spPr>
          <a:xfrm rot="16200000" flipH="1">
            <a:off x="3540389" y="2511688"/>
            <a:ext cx="452735" cy="162688"/>
          </a:xfrm>
          <a:prstGeom prst="curvedConnector3">
            <a:avLst>
              <a:gd name="adj1" fmla="val 50000"/>
            </a:avLst>
          </a:prstGeom>
          <a:ln w="28575">
            <a:solidFill>
              <a:srgbClr val="7030A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The Performance Solution</a:t>
            </a:r>
          </a:p>
        </p:txBody>
      </p:sp>
      <p:sp>
        <p:nvSpPr>
          <p:cNvPr id="4" name="Can 3"/>
          <p:cNvSpPr/>
          <p:nvPr/>
        </p:nvSpPr>
        <p:spPr>
          <a:xfrm>
            <a:off x="2514600" y="1981200"/>
            <a:ext cx="609600" cy="609600"/>
          </a:xfrm>
          <a:prstGeom prst="can">
            <a:avLst/>
          </a:prstGeom>
          <a:solidFill>
            <a:schemeClr val="accent6">
              <a:lumMod val="75000"/>
            </a:schemeClr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1752600" y="1676400"/>
            <a:ext cx="5715000" cy="4038600"/>
          </a:xfrm>
          <a:prstGeom prst="rect">
            <a:avLst/>
          </a:prstGeom>
          <a:noFill/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4724400" y="2209800"/>
            <a:ext cx="2590800" cy="304800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7" name="Parallelogram 6"/>
          <p:cNvSpPr/>
          <p:nvPr/>
        </p:nvSpPr>
        <p:spPr>
          <a:xfrm>
            <a:off x="2209800" y="3276600"/>
            <a:ext cx="1066800" cy="609600"/>
          </a:xfrm>
          <a:prstGeom prst="parallelogram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3080" name="TextBox 8"/>
          <p:cNvSpPr txBox="1">
            <a:spLocks noChangeArrowheads="1"/>
          </p:cNvSpPr>
          <p:nvPr/>
        </p:nvSpPr>
        <p:spPr bwMode="auto">
          <a:xfrm>
            <a:off x="1752600" y="5334000"/>
            <a:ext cx="798513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>
                <a:latin typeface="Calibri" pitchFamily="34" charset="0"/>
              </a:rPr>
              <a:t>Kernel</a:t>
            </a:r>
          </a:p>
        </p:txBody>
      </p:sp>
      <p:sp>
        <p:nvSpPr>
          <p:cNvPr id="3081" name="TextBox 9"/>
          <p:cNvSpPr txBox="1">
            <a:spLocks noChangeArrowheads="1"/>
          </p:cNvSpPr>
          <p:nvPr/>
        </p:nvSpPr>
        <p:spPr bwMode="auto">
          <a:xfrm>
            <a:off x="5029200" y="4648200"/>
            <a:ext cx="2046288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b="1">
                <a:latin typeface="Calibri" pitchFamily="34" charset="0"/>
              </a:rPr>
              <a:t>Application Process</a:t>
            </a:r>
          </a:p>
          <a:p>
            <a:pPr algn="ctr"/>
            <a:r>
              <a:rPr lang="en-US" b="1">
                <a:latin typeface="Calibri" pitchFamily="34" charset="0"/>
              </a:rPr>
              <a:t>User Space</a:t>
            </a:r>
          </a:p>
        </p:txBody>
      </p:sp>
      <p:sp>
        <p:nvSpPr>
          <p:cNvPr id="3082" name="TextBox 10"/>
          <p:cNvSpPr txBox="1">
            <a:spLocks noChangeArrowheads="1"/>
          </p:cNvSpPr>
          <p:nvPr/>
        </p:nvSpPr>
        <p:spPr bwMode="auto">
          <a:xfrm>
            <a:off x="4724400" y="2525713"/>
            <a:ext cx="108395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 dirty="0" err="1" smtClean="0">
                <a:latin typeface="Calibri" pitchFamily="34" charset="0"/>
              </a:rPr>
              <a:t>sendfile</a:t>
            </a:r>
            <a:r>
              <a:rPr lang="en-US" b="1" dirty="0" smtClean="0">
                <a:latin typeface="Calibri" pitchFamily="34" charset="0"/>
              </a:rPr>
              <a:t>()</a:t>
            </a:r>
            <a:endParaRPr lang="en-US" b="1" dirty="0">
              <a:latin typeface="Calibri" pitchFamily="34" charset="0"/>
            </a:endParaRPr>
          </a:p>
        </p:txBody>
      </p:sp>
      <p:cxnSp>
        <p:nvCxnSpPr>
          <p:cNvPr id="13" name="Straight Arrow Connector 12"/>
          <p:cNvCxnSpPr/>
          <p:nvPr/>
        </p:nvCxnSpPr>
        <p:spPr>
          <a:xfrm rot="10800000">
            <a:off x="4038600" y="2438400"/>
            <a:ext cx="914400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 rot="5400000">
            <a:off x="2477294" y="2932906"/>
            <a:ext cx="685800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 rot="10800000" flipH="1">
            <a:off x="4114800" y="2970213"/>
            <a:ext cx="914400" cy="1587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2" name="Oval 21"/>
          <p:cNvSpPr/>
          <p:nvPr/>
        </p:nvSpPr>
        <p:spPr>
          <a:xfrm>
            <a:off x="4267200" y="2057400"/>
            <a:ext cx="381000" cy="381000"/>
          </a:xfrm>
          <a:prstGeom prst="ellipse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1</a:t>
            </a:r>
          </a:p>
        </p:txBody>
      </p:sp>
      <p:sp>
        <p:nvSpPr>
          <p:cNvPr id="23" name="Oval 22"/>
          <p:cNvSpPr/>
          <p:nvPr/>
        </p:nvSpPr>
        <p:spPr>
          <a:xfrm>
            <a:off x="4267200" y="2971800"/>
            <a:ext cx="381000" cy="381000"/>
          </a:xfrm>
          <a:prstGeom prst="ellipse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4</a:t>
            </a:r>
          </a:p>
        </p:txBody>
      </p:sp>
      <p:sp>
        <p:nvSpPr>
          <p:cNvPr id="24" name="Oval 23"/>
          <p:cNvSpPr/>
          <p:nvPr/>
        </p:nvSpPr>
        <p:spPr>
          <a:xfrm>
            <a:off x="2895600" y="2743200"/>
            <a:ext cx="381000" cy="381000"/>
          </a:xfrm>
          <a:prstGeom prst="ellipse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2</a:t>
            </a:r>
          </a:p>
        </p:txBody>
      </p:sp>
      <p:sp>
        <p:nvSpPr>
          <p:cNvPr id="25" name="Oval 24"/>
          <p:cNvSpPr/>
          <p:nvPr/>
        </p:nvSpPr>
        <p:spPr>
          <a:xfrm>
            <a:off x="3962400" y="3810000"/>
            <a:ext cx="381000" cy="381000"/>
          </a:xfrm>
          <a:prstGeom prst="ellipse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3</a:t>
            </a:r>
          </a:p>
        </p:txBody>
      </p:sp>
      <p:sp>
        <p:nvSpPr>
          <p:cNvPr id="3099" name="TextBox 25"/>
          <p:cNvSpPr txBox="1">
            <a:spLocks noChangeArrowheads="1"/>
          </p:cNvSpPr>
          <p:nvPr/>
        </p:nvSpPr>
        <p:spPr bwMode="auto">
          <a:xfrm>
            <a:off x="3962400" y="2435225"/>
            <a:ext cx="7874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1400" b="1" i="1">
                <a:solidFill>
                  <a:srgbClr val="C00000"/>
                </a:solidFill>
                <a:latin typeface="Calibri" pitchFamily="34" charset="0"/>
              </a:rPr>
              <a:t>Request</a:t>
            </a:r>
          </a:p>
        </p:txBody>
      </p:sp>
      <p:sp>
        <p:nvSpPr>
          <p:cNvPr id="3100" name="TextBox 26"/>
          <p:cNvSpPr txBox="1">
            <a:spLocks noChangeArrowheads="1"/>
          </p:cNvSpPr>
          <p:nvPr/>
        </p:nvSpPr>
        <p:spPr bwMode="auto">
          <a:xfrm>
            <a:off x="2108200" y="2816225"/>
            <a:ext cx="7874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 b="1" i="1">
                <a:solidFill>
                  <a:srgbClr val="C00000"/>
                </a:solidFill>
                <a:latin typeface="Calibri" pitchFamily="34" charset="0"/>
              </a:rPr>
              <a:t>Disk I/O</a:t>
            </a:r>
          </a:p>
        </p:txBody>
      </p:sp>
      <p:sp>
        <p:nvSpPr>
          <p:cNvPr id="3102" name="TextBox 28"/>
          <p:cNvSpPr txBox="1">
            <a:spLocks noChangeArrowheads="1"/>
          </p:cNvSpPr>
          <p:nvPr/>
        </p:nvSpPr>
        <p:spPr bwMode="auto">
          <a:xfrm>
            <a:off x="3886200" y="2740025"/>
            <a:ext cx="892175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1400" b="1" i="1">
                <a:solidFill>
                  <a:srgbClr val="C00000"/>
                </a:solidFill>
                <a:latin typeface="Calibri" pitchFamily="34" charset="0"/>
              </a:rPr>
              <a:t>Complete</a:t>
            </a:r>
          </a:p>
        </p:txBody>
      </p:sp>
      <p:cxnSp>
        <p:nvCxnSpPr>
          <p:cNvPr id="32" name="Straight Arrow Connector 31"/>
          <p:cNvCxnSpPr/>
          <p:nvPr/>
        </p:nvCxnSpPr>
        <p:spPr>
          <a:xfrm>
            <a:off x="2667000" y="3733800"/>
            <a:ext cx="990600" cy="1588"/>
          </a:xfrm>
          <a:prstGeom prst="straightConnector1">
            <a:avLst/>
          </a:prstGeom>
          <a:ln>
            <a:solidFill>
              <a:schemeClr val="tx1">
                <a:lumMod val="95000"/>
                <a:lumOff val="5000"/>
              </a:schemeClr>
            </a:solidFill>
            <a:headEnd type="none" w="med" len="med"/>
            <a:tailEnd type="none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5" name="Arc 34"/>
          <p:cNvSpPr/>
          <p:nvPr/>
        </p:nvSpPr>
        <p:spPr>
          <a:xfrm rot="5400000" flipH="1">
            <a:off x="3352800" y="3733800"/>
            <a:ext cx="533400" cy="533400"/>
          </a:xfrm>
          <a:prstGeom prst="arc">
            <a:avLst/>
          </a:prstGeom>
          <a:ln w="381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</a:endParaRPr>
          </a:p>
        </p:txBody>
      </p:sp>
      <p:sp>
        <p:nvSpPr>
          <p:cNvPr id="36" name="Arc 35"/>
          <p:cNvSpPr/>
          <p:nvPr/>
        </p:nvSpPr>
        <p:spPr>
          <a:xfrm rot="16200000" flipH="1" flipV="1">
            <a:off x="3352800" y="3733800"/>
            <a:ext cx="533400" cy="533400"/>
          </a:xfrm>
          <a:prstGeom prst="arc">
            <a:avLst/>
          </a:prstGeom>
          <a:ln w="381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</a:endParaRPr>
          </a:p>
        </p:txBody>
      </p:sp>
      <p:sp>
        <p:nvSpPr>
          <p:cNvPr id="37" name="Wave 36"/>
          <p:cNvSpPr/>
          <p:nvPr/>
        </p:nvSpPr>
        <p:spPr>
          <a:xfrm>
            <a:off x="2514600" y="4114800"/>
            <a:ext cx="533400" cy="304800"/>
          </a:xfrm>
          <a:prstGeom prst="wave">
            <a:avLst/>
          </a:prstGeom>
          <a:solidFill>
            <a:schemeClr val="bg2">
              <a:lumMod val="50000"/>
            </a:schemeClr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8" name="Wave 37"/>
          <p:cNvSpPr/>
          <p:nvPr/>
        </p:nvSpPr>
        <p:spPr>
          <a:xfrm>
            <a:off x="2667000" y="4267200"/>
            <a:ext cx="533400" cy="304800"/>
          </a:xfrm>
          <a:prstGeom prst="wave">
            <a:avLst/>
          </a:prstGeom>
          <a:solidFill>
            <a:schemeClr val="bg2">
              <a:lumMod val="50000"/>
            </a:schemeClr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9" name="Wave 38"/>
          <p:cNvSpPr/>
          <p:nvPr/>
        </p:nvSpPr>
        <p:spPr>
          <a:xfrm>
            <a:off x="2819400" y="4419600"/>
            <a:ext cx="533400" cy="304800"/>
          </a:xfrm>
          <a:prstGeom prst="wave">
            <a:avLst/>
          </a:prstGeom>
          <a:solidFill>
            <a:schemeClr val="bg2">
              <a:lumMod val="50000"/>
            </a:schemeClr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0" name="Wave 39"/>
          <p:cNvSpPr/>
          <p:nvPr/>
        </p:nvSpPr>
        <p:spPr>
          <a:xfrm>
            <a:off x="2971800" y="4572000"/>
            <a:ext cx="533400" cy="304800"/>
          </a:xfrm>
          <a:prstGeom prst="wave">
            <a:avLst/>
          </a:prstGeom>
          <a:solidFill>
            <a:schemeClr val="bg2">
              <a:lumMod val="50000"/>
            </a:schemeClr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2" name="Right Bracket 41"/>
          <p:cNvSpPr/>
          <p:nvPr/>
        </p:nvSpPr>
        <p:spPr>
          <a:xfrm>
            <a:off x="3352800" y="4114800"/>
            <a:ext cx="228600" cy="914400"/>
          </a:xfrm>
          <a:prstGeom prst="rightBracket">
            <a:avLst/>
          </a:prstGeom>
          <a:ln w="381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3" name="Flowchart: Direct Access Storage 42"/>
          <p:cNvSpPr/>
          <p:nvPr/>
        </p:nvSpPr>
        <p:spPr>
          <a:xfrm>
            <a:off x="1219200" y="4114800"/>
            <a:ext cx="1066800" cy="228600"/>
          </a:xfrm>
          <a:prstGeom prst="flowChartMagneticDrum">
            <a:avLst/>
          </a:prstGeom>
          <a:solidFill>
            <a:srgbClr val="FFC0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>
                <a:solidFill>
                  <a:srgbClr val="002060"/>
                </a:solidFill>
              </a:rPr>
              <a:t>Net</a:t>
            </a:r>
          </a:p>
        </p:txBody>
      </p:sp>
      <p:sp>
        <p:nvSpPr>
          <p:cNvPr id="3126" name="TextBox 53"/>
          <p:cNvSpPr txBox="1">
            <a:spLocks noChangeArrowheads="1"/>
          </p:cNvSpPr>
          <p:nvPr/>
        </p:nvSpPr>
        <p:spPr bwMode="auto">
          <a:xfrm>
            <a:off x="3657600" y="4114800"/>
            <a:ext cx="91122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1400" b="1" i="1" dirty="0">
                <a:solidFill>
                  <a:srgbClr val="C00000"/>
                </a:solidFill>
                <a:latin typeface="Calibri" pitchFamily="34" charset="0"/>
              </a:rPr>
              <a:t>Copy</a:t>
            </a:r>
          </a:p>
          <a:p>
            <a:pPr algn="ctr"/>
            <a:r>
              <a:rPr lang="en-US" sz="1400" b="1" i="1" dirty="0">
                <a:solidFill>
                  <a:srgbClr val="C00000"/>
                </a:solidFill>
                <a:latin typeface="Calibri" pitchFamily="34" charset="0"/>
              </a:rPr>
              <a:t>To </a:t>
            </a:r>
            <a:r>
              <a:rPr lang="en-US" sz="1400" b="1" i="1" dirty="0" err="1">
                <a:solidFill>
                  <a:srgbClr val="C00000"/>
                </a:solidFill>
                <a:latin typeface="Calibri" pitchFamily="34" charset="0"/>
              </a:rPr>
              <a:t>mbuffs</a:t>
            </a:r>
            <a:endParaRPr lang="en-US" sz="1400" b="1" i="1" dirty="0">
              <a:solidFill>
                <a:srgbClr val="C00000"/>
              </a:solidFill>
              <a:latin typeface="Calibri" pitchFamily="34" charset="0"/>
            </a:endParaRPr>
          </a:p>
        </p:txBody>
      </p:sp>
      <p:cxnSp>
        <p:nvCxnSpPr>
          <p:cNvPr id="59" name="Straight Arrow Connector 58"/>
          <p:cNvCxnSpPr/>
          <p:nvPr/>
        </p:nvCxnSpPr>
        <p:spPr>
          <a:xfrm rot="10800000">
            <a:off x="2057400" y="4227513"/>
            <a:ext cx="457200" cy="3175"/>
          </a:xfrm>
          <a:prstGeom prst="straightConnector1">
            <a:avLst/>
          </a:prstGeom>
          <a:ln w="38100">
            <a:solidFill>
              <a:schemeClr val="tx1">
                <a:lumMod val="95000"/>
                <a:lumOff val="5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Oval 60"/>
          <p:cNvSpPr/>
          <p:nvPr/>
        </p:nvSpPr>
        <p:spPr>
          <a:xfrm>
            <a:off x="2133600" y="4343400"/>
            <a:ext cx="381000" cy="381000"/>
          </a:xfrm>
          <a:prstGeom prst="ellipse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5</a:t>
            </a:r>
          </a:p>
        </p:txBody>
      </p:sp>
      <p:sp>
        <p:nvSpPr>
          <p:cNvPr id="3131" name="TextBox 61"/>
          <p:cNvSpPr txBox="1">
            <a:spLocks noChangeArrowheads="1"/>
          </p:cNvSpPr>
          <p:nvPr/>
        </p:nvSpPr>
        <p:spPr bwMode="auto">
          <a:xfrm>
            <a:off x="1933575" y="4651375"/>
            <a:ext cx="701675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1400" b="1" i="1">
                <a:solidFill>
                  <a:srgbClr val="C00000"/>
                </a:solidFill>
                <a:latin typeface="Calibri" pitchFamily="34" charset="0"/>
              </a:rPr>
              <a:t>Send</a:t>
            </a:r>
          </a:p>
          <a:p>
            <a:pPr algn="ctr"/>
            <a:r>
              <a:rPr lang="en-US" sz="1400" b="1" i="1">
                <a:solidFill>
                  <a:srgbClr val="C00000"/>
                </a:solidFill>
                <a:latin typeface="Calibri" pitchFamily="34" charset="0"/>
              </a:rPr>
              <a:t>mbuffs</a:t>
            </a:r>
          </a:p>
        </p:txBody>
      </p:sp>
      <p:sp>
        <p:nvSpPr>
          <p:cNvPr id="44" name="Date Placeholder 4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               10/17/2009</a:t>
            </a:r>
            <a:endParaRPr lang="en-US" dirty="0"/>
          </a:p>
        </p:txBody>
      </p:sp>
      <p:sp>
        <p:nvSpPr>
          <p:cNvPr id="45" name="Slide Number Placeholder 4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4C02934-F32D-4354-BEA1-6EEFEF6C4F93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  <p:sp>
        <p:nvSpPr>
          <p:cNvPr id="46" name="Footer Placeholder 4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Andrew Hanushevsky</a:t>
            </a:r>
            <a:endParaRPr lang="en-US" dirty="0"/>
          </a:p>
        </p:txBody>
      </p:sp>
      <p:sp>
        <p:nvSpPr>
          <p:cNvPr id="55" name="TextBox 54"/>
          <p:cNvSpPr txBox="1"/>
          <p:nvPr/>
        </p:nvSpPr>
        <p:spPr>
          <a:xfrm>
            <a:off x="1066800" y="5791200"/>
            <a:ext cx="70711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>
                <a:solidFill>
                  <a:schemeClr val="tx2">
                    <a:lumMod val="50000"/>
                  </a:schemeClr>
                </a:solidFill>
              </a:rPr>
              <a:t>Generic implementation detail; actual implementation is OS specific</a:t>
            </a:r>
            <a:endParaRPr lang="en-US" i="1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Why Not Memory Mapped I/O?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Actually, some implementations use mmap()</a:t>
            </a:r>
          </a:p>
          <a:p>
            <a:pPr lvl="1"/>
            <a:r>
              <a:rPr lang="en-US" dirty="0" smtClean="0"/>
              <a:t>On some platforms no performance difference</a:t>
            </a:r>
          </a:p>
          <a:p>
            <a:r>
              <a:rPr lang="en-US" dirty="0" smtClean="0"/>
              <a:t>Linux implementation uses splice() </a:t>
            </a:r>
            <a:r>
              <a:rPr lang="en-US" dirty="0" err="1" smtClean="0"/>
              <a:t>syscall</a:t>
            </a:r>
            <a:endParaRPr lang="en-US" dirty="0" smtClean="0"/>
          </a:p>
          <a:p>
            <a:pPr lvl="1"/>
            <a:r>
              <a:rPr lang="en-US" dirty="0" smtClean="0"/>
              <a:t>Change in 2.6.17 kernel</a:t>
            </a:r>
          </a:p>
          <a:p>
            <a:r>
              <a:rPr lang="en-US" dirty="0" err="1" smtClean="0"/>
              <a:t>sendfile</a:t>
            </a:r>
            <a:r>
              <a:rPr lang="en-US" dirty="0" smtClean="0"/>
              <a:t>() is available in practically all OS’s</a:t>
            </a:r>
          </a:p>
          <a:p>
            <a:pPr lvl="1"/>
            <a:r>
              <a:rPr lang="en-US" dirty="0" smtClean="0"/>
              <a:t>So, generally more portable</a:t>
            </a:r>
          </a:p>
          <a:p>
            <a:pPr lvl="1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               10/17/2009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Andrew Hanushevsky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4C02934-F32D-4354-BEA1-6EEFEF6C4F93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/>
              <a:t>sendfile</a:t>
            </a:r>
            <a:r>
              <a:rPr lang="en-US" b="1" dirty="0" smtClean="0"/>
              <a:t>() API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686800" cy="4525963"/>
          </a:xfrm>
        </p:spPr>
        <p:txBody>
          <a:bodyPr/>
          <a:lstStyle/>
          <a:p>
            <a:pPr>
              <a:buNone/>
            </a:pPr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#include &lt;sys/</a:t>
            </a:r>
            <a:r>
              <a:rPr lang="en-US" sz="2400" b="1" dirty="0" err="1" smtClean="0">
                <a:latin typeface="Courier New" pitchFamily="49" charset="0"/>
                <a:cs typeface="Courier New" pitchFamily="49" charset="0"/>
              </a:rPr>
              <a:t>sendfile.h</a:t>
            </a:r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&gt;</a:t>
            </a:r>
          </a:p>
          <a:p>
            <a:pPr>
              <a:buNone/>
            </a:pPr>
            <a:r>
              <a:rPr lang="en-US" sz="2400" b="1" dirty="0" err="1" smtClean="0">
                <a:latin typeface="Courier New" pitchFamily="49" charset="0"/>
                <a:cs typeface="Courier New" pitchFamily="49" charset="0"/>
              </a:rPr>
              <a:t>ssize_t</a:t>
            </a:r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400" b="1" dirty="0" err="1" smtClean="0">
                <a:latin typeface="Courier New" pitchFamily="49" charset="0"/>
                <a:cs typeface="Courier New" pitchFamily="49" charset="0"/>
              </a:rPr>
              <a:t>sendfile</a:t>
            </a:r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(int </a:t>
            </a:r>
            <a:r>
              <a:rPr lang="en-US" sz="2400" b="1" dirty="0" err="1" smtClean="0">
                <a:latin typeface="Courier New" pitchFamily="49" charset="0"/>
                <a:cs typeface="Courier New" pitchFamily="49" charset="0"/>
              </a:rPr>
              <a:t>out_fd</a:t>
            </a:r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, int </a:t>
            </a:r>
            <a:r>
              <a:rPr lang="en-US" sz="2400" b="1" dirty="0" err="1" smtClean="0">
                <a:latin typeface="Courier New" pitchFamily="49" charset="0"/>
                <a:cs typeface="Courier New" pitchFamily="49" charset="0"/>
              </a:rPr>
              <a:t>in_fd</a:t>
            </a:r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,</a:t>
            </a:r>
          </a:p>
          <a:p>
            <a:pPr>
              <a:buNone/>
            </a:pPr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                 </a:t>
            </a:r>
            <a:r>
              <a:rPr lang="en-US" sz="2400" b="1" dirty="0" err="1" smtClean="0">
                <a:latin typeface="Courier New" pitchFamily="49" charset="0"/>
                <a:cs typeface="Courier New" pitchFamily="49" charset="0"/>
              </a:rPr>
              <a:t>off_t</a:t>
            </a:r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 *offset, </a:t>
            </a:r>
            <a:r>
              <a:rPr lang="en-US" sz="2400" b="1" dirty="0" err="1" smtClean="0">
                <a:latin typeface="Courier New" pitchFamily="49" charset="0"/>
                <a:cs typeface="Courier New" pitchFamily="49" charset="0"/>
              </a:rPr>
              <a:t>size_t</a:t>
            </a:r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 count);</a:t>
            </a:r>
          </a:p>
          <a:p>
            <a:pPr lvl="1"/>
            <a:r>
              <a:rPr lang="en-US" dirty="0" err="1" smtClean="0"/>
              <a:t>out_fd</a:t>
            </a:r>
            <a:r>
              <a:rPr lang="en-US" dirty="0" smtClean="0"/>
              <a:t>	is a socket file descriptor</a:t>
            </a:r>
          </a:p>
          <a:p>
            <a:pPr lvl="1"/>
            <a:r>
              <a:rPr lang="en-US" dirty="0" err="1" smtClean="0"/>
              <a:t>in_fd</a:t>
            </a:r>
            <a:r>
              <a:rPr lang="en-US" dirty="0" smtClean="0"/>
              <a:t>	is a file descriptor for a regular file</a:t>
            </a:r>
          </a:p>
          <a:p>
            <a:pPr lvl="1"/>
            <a:r>
              <a:rPr lang="en-US" dirty="0" smtClean="0"/>
              <a:t>offset	offset in the file to start transfer</a:t>
            </a:r>
          </a:p>
          <a:p>
            <a:pPr lvl="1"/>
            <a:r>
              <a:rPr lang="en-US" dirty="0" smtClean="0"/>
              <a:t>count	number of bytes to send</a:t>
            </a:r>
          </a:p>
          <a:p>
            <a:r>
              <a:rPr lang="en-US" dirty="0" smtClean="0"/>
              <a:t>Returns number of bytes sent or -1 on error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               10/17/2009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Andrew Hanushevsky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4C02934-F32D-4354-BEA1-6EEFEF6C4F93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724</TotalTime>
  <Words>1295</Words>
  <Application>Microsoft Office PowerPoint</Application>
  <PresentationFormat>On-screen Show (4:3)</PresentationFormat>
  <Paragraphs>291</Paragraphs>
  <Slides>21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Office Theme</vt:lpstr>
      <vt:lpstr>Andrew Hanushevsky: Sendfile()</vt:lpstr>
      <vt:lpstr>Goals</vt:lpstr>
      <vt:lpstr>TCP Network I/O</vt:lpstr>
      <vt:lpstr>TCP Network I/O (input)</vt:lpstr>
      <vt:lpstr>TCP Network I/O (output)</vt:lpstr>
      <vt:lpstr>The Performance Issue</vt:lpstr>
      <vt:lpstr>The Performance Solution</vt:lpstr>
      <vt:lpstr>Why Not Memory Mapped I/O?</vt:lpstr>
      <vt:lpstr>sendfile() API</vt:lpstr>
      <vt:lpstr>What About Framing Data?</vt:lpstr>
      <vt:lpstr>The Short Packet Problem I</vt:lpstr>
      <vt:lpstr>The Short Packet Problem II</vt:lpstr>
      <vt:lpstr>Nagle ® Bad Performance</vt:lpstr>
      <vt:lpstr>No Nagle ® Bad Performance</vt:lpstr>
      <vt:lpstr>Is There A Solution?</vt:lpstr>
      <vt:lpstr>TCP_CORK in Linux</vt:lpstr>
      <vt:lpstr>TCP_CORK Example</vt:lpstr>
      <vt:lpstr>MSG_MORE in Linux</vt:lpstr>
      <vt:lpstr>MSG_MORE Example</vt:lpstr>
      <vt:lpstr>Other Considerations</vt:lpstr>
      <vt:lpstr>Conclusion</vt:lpstr>
    </vt:vector>
  </TitlesOfParts>
  <Company>Hewlett-Packard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I/O Basics</dc:title>
  <dc:creator>abh</dc:creator>
  <cp:lastModifiedBy>abh</cp:lastModifiedBy>
  <cp:revision>29</cp:revision>
  <dcterms:created xsi:type="dcterms:W3CDTF">2009-08-31T00:54:48Z</dcterms:created>
  <dcterms:modified xsi:type="dcterms:W3CDTF">2009-10-12T12:16:03Z</dcterms:modified>
</cp:coreProperties>
</file>