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87" r:id="rId3"/>
    <p:sldId id="257" r:id="rId4"/>
    <p:sldId id="280" r:id="rId5"/>
    <p:sldId id="260" r:id="rId6"/>
    <p:sldId id="263" r:id="rId7"/>
    <p:sldId id="284" r:id="rId8"/>
    <p:sldId id="259" r:id="rId9"/>
    <p:sldId id="264" r:id="rId10"/>
    <p:sldId id="265" r:id="rId11"/>
    <p:sldId id="266" r:id="rId12"/>
    <p:sldId id="267" r:id="rId13"/>
    <p:sldId id="268" r:id="rId14"/>
    <p:sldId id="269" r:id="rId15"/>
    <p:sldId id="277" r:id="rId16"/>
    <p:sldId id="278" r:id="rId17"/>
    <p:sldId id="279" r:id="rId18"/>
    <p:sldId id="270" r:id="rId19"/>
    <p:sldId id="271" r:id="rId20"/>
    <p:sldId id="273" r:id="rId21"/>
    <p:sldId id="272" r:id="rId22"/>
    <p:sldId id="274" r:id="rId23"/>
    <p:sldId id="275" r:id="rId24"/>
    <p:sldId id="286" r:id="rId25"/>
    <p:sldId id="276" r:id="rId26"/>
    <p:sldId id="285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E0197-000E-4078-B81A-998F675B55B3}" type="datetimeFigureOut">
              <a:rPr lang="en-US" smtClean="0"/>
              <a:pPr/>
              <a:t>10/11/2009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E55A4-24C9-421C-8C29-F9E22C724E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1DE3E-163E-4796-BD73-BDAEE0117F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D4AF1-3501-4DAD-83D3-42E9839DAB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8BC38-321C-4F58-8348-A4C699C377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7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6400800"/>
            <a:ext cx="633188" cy="457200"/>
          </a:xfrm>
          <a:prstGeom prst="rect">
            <a:avLst/>
          </a:prstGeom>
          <a:noFill/>
        </p:spPr>
      </p:pic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 descr="LOGO_ESC09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E863C-FCDB-4E6E-9749-7B640FAB0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2F76A-453D-48CF-AB2C-3A0D64EF85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8F3B1-5407-4633-9A7D-9266BBA68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05C7C-0EC3-429C-BE71-B6D0A794F1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3540A-2D96-4628-855E-F9549BD023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C019D-A829-4D6E-82A6-E19F3C7AB9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1E52C-B701-4B3E-B09B-11C5DD1D07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7" name="Picture 7" descr="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72400" y="6400800"/>
            <a:ext cx="633188" cy="457200"/>
          </a:xfrm>
          <a:prstGeom prst="rect">
            <a:avLst/>
          </a:prstGeom>
          <a:noFill/>
        </p:spPr>
      </p:pic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 descr="LOGO_ESC09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797175"/>
            <a:ext cx="7772400" cy="1470025"/>
          </a:xfrm>
        </p:spPr>
        <p:txBody>
          <a:bodyPr/>
          <a:lstStyle/>
          <a:p>
            <a:r>
              <a:rPr lang="en-US" b="1" dirty="0" smtClean="0"/>
              <a:t>Andrew Hanushevsky:</a:t>
            </a:r>
            <a:br>
              <a:rPr lang="en-US" b="1" dirty="0" smtClean="0"/>
            </a:br>
            <a:r>
              <a:rPr lang="en-US" b="1" dirty="0" smtClean="0"/>
              <a:t>Asynchronous I/O</a:t>
            </a: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</p:spPr>
      </p:pic>
      <p:pic>
        <p:nvPicPr>
          <p:cNvPr id="5" name="Picture 10" descr="LOGO_ESC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</p:spPr>
      </p:pic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1000" b="1" dirty="0">
                <a:solidFill>
                  <a:schemeClr val="accent1"/>
                </a:solidFill>
                <a:latin typeface="Verdana" pitchFamily="34" charset="0"/>
              </a:rPr>
              <a:t>First INFN International School on Architectures, tools and methodologies for developing efficient large scale scientific computing applications</a:t>
            </a:r>
            <a:endParaRPr lang="en-GB" sz="10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endParaRPr lang="en-GB" sz="9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Ce.U.B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. – </a:t>
            </a:r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Bertinoro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 – Italy, 12 – 17 October 2009</a:t>
            </a:r>
            <a:endParaRPr lang="it-IT" sz="90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Simplistic AIO Read Example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838200" y="1295400"/>
            <a:ext cx="7620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aio.h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200" b="1" dirty="0">
                <a:latin typeface="Calibri" pitchFamily="34" charset="0"/>
              </a:rPr>
              <a:t>● ● ●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int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fd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 ret;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if ((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fd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open( "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my_file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", O_RDONLY )) &lt; 0) {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memset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((char *)&amp;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 0,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)); //  Always zero it out!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/* Allocate a data buffer for the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request */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if (!(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my_aiocb.aio_buf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(BUFSIZE))) {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/* Initialize the necessary fields in the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*/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my_aiocb.aio_fildes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fd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my_aiocb.aio_nbytes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BUFSIZE;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my_aiocb.aio_offset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if ((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aio_read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)) &lt; 0) {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while((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aio_error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)) == EINPROGRESS ) {};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if ((ret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aio_return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))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&gt;=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0) {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/* got ret bytes on the read */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} else {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/* read failed,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is the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errno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value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but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errno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is now set as well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*/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sz="1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Some Warnings!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b="1" dirty="0" err="1" smtClean="0"/>
              <a:t>aio_read</a:t>
            </a:r>
            <a:r>
              <a:rPr lang="en-US" b="1" dirty="0" smtClean="0"/>
              <a:t>()</a:t>
            </a:r>
            <a:r>
              <a:rPr lang="en-US" dirty="0" smtClean="0"/>
              <a:t>, do </a:t>
            </a:r>
            <a:r>
              <a:rPr lang="en-US" i="1" dirty="0" smtClean="0"/>
              <a:t>not</a:t>
            </a:r>
            <a:r>
              <a:rPr lang="en-US" dirty="0" smtClean="0"/>
              <a:t> change. . .</a:t>
            </a:r>
          </a:p>
          <a:p>
            <a:pPr lvl="1"/>
            <a:r>
              <a:rPr lang="en-US" dirty="0" smtClean="0"/>
              <a:t>Any byte of the </a:t>
            </a:r>
            <a:r>
              <a:rPr lang="en-US" b="1" dirty="0" err="1" smtClean="0"/>
              <a:t>aiocb</a:t>
            </a:r>
            <a:r>
              <a:rPr lang="en-US" dirty="0" smtClean="0"/>
              <a:t> structure</a:t>
            </a:r>
          </a:p>
          <a:p>
            <a:pPr lvl="1"/>
            <a:r>
              <a:rPr lang="en-US" dirty="0" smtClean="0"/>
              <a:t>The buffer passed via the </a:t>
            </a:r>
            <a:r>
              <a:rPr lang="en-US" b="1" dirty="0" err="1" smtClean="0"/>
              <a:t>aiocb</a:t>
            </a:r>
            <a:endParaRPr lang="en-US" b="1" dirty="0" smtClean="0"/>
          </a:p>
          <a:p>
            <a:pPr lvl="2"/>
            <a:r>
              <a:rPr lang="en-US" dirty="0" smtClean="0"/>
              <a:t>It must remain valid as well (i.e., no </a:t>
            </a:r>
            <a:r>
              <a:rPr lang="en-US" b="1" dirty="0" smtClean="0"/>
              <a:t>free</a:t>
            </a:r>
            <a:r>
              <a:rPr lang="en-US" dirty="0" smtClean="0"/>
              <a:t> or </a:t>
            </a:r>
            <a:r>
              <a:rPr lang="en-US" b="1" dirty="0" err="1" smtClean="0"/>
              <a:t>munmap</a:t>
            </a:r>
            <a:r>
              <a:rPr lang="en-US" dirty="0" smtClean="0"/>
              <a:t>)</a:t>
            </a:r>
          </a:p>
          <a:p>
            <a:r>
              <a:rPr lang="en-US" dirty="0" smtClean="0"/>
              <a:t>Failure to do so yields unpredictable results</a:t>
            </a:r>
          </a:p>
          <a:p>
            <a:r>
              <a:rPr lang="en-US" dirty="0" smtClean="0"/>
              <a:t>You may change memory </a:t>
            </a:r>
            <a:r>
              <a:rPr lang="en-US" i="1" dirty="0" smtClean="0"/>
              <a:t>after</a:t>
            </a:r>
            <a:r>
              <a:rPr lang="en-US" dirty="0" smtClean="0"/>
              <a:t> </a:t>
            </a:r>
            <a:r>
              <a:rPr lang="en-US" b="1" dirty="0" err="1" smtClean="0"/>
              <a:t>aio_return</a:t>
            </a:r>
            <a:r>
              <a:rPr lang="en-US" b="1" dirty="0" smtClean="0"/>
              <a:t>()</a:t>
            </a:r>
          </a:p>
          <a:p>
            <a:pPr lvl="1"/>
            <a:r>
              <a:rPr lang="en-US" dirty="0" smtClean="0"/>
              <a:t>Which may one be called once!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Simplistic Approach is Bad!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362200"/>
          </a:xfrm>
        </p:spPr>
        <p:txBody>
          <a:bodyPr/>
          <a:lstStyle/>
          <a:p>
            <a:r>
              <a:rPr lang="en-US" smtClean="0"/>
              <a:t>Example is essentially sync/non-blocking</a:t>
            </a:r>
          </a:p>
          <a:p>
            <a:pPr lvl="1"/>
            <a:r>
              <a:rPr lang="en-US" smtClean="0"/>
              <a:t>A CPU eater and to always be avoided</a:t>
            </a:r>
          </a:p>
          <a:p>
            <a:r>
              <a:rPr lang="en-US" smtClean="0"/>
              <a:t>We can convert it to async/blocking</a:t>
            </a:r>
          </a:p>
          <a:p>
            <a:pPr lvl="1"/>
            <a:r>
              <a:rPr lang="en-US" smtClean="0"/>
              <a:t>Much better but not particularly useful</a:t>
            </a:r>
          </a:p>
        </p:txBody>
      </p:sp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1295400" y="3810000"/>
            <a:ext cx="6324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cblist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[] = {&amp;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 0, . .};</a:t>
            </a:r>
          </a:p>
          <a:p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if ((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aio_read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)) &lt; 0) {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If ((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aio_suspend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cblist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 1, NULL))) {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while((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aio_error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)) == EINPROGRESS ) {};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if ((ret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aio_return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))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&gt;=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0) {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/* got ret bytes on the read */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} else {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/* read failed,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as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errno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value and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errno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is now set too */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endParaRPr lang="en-US" sz="1200" dirty="0">
              <a:latin typeface="Calibri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Other Issues With aio_suspend()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aio_suspend</a:t>
            </a:r>
            <a:r>
              <a:rPr lang="en-US" b="1" dirty="0" smtClean="0"/>
              <a:t>() </a:t>
            </a:r>
            <a:r>
              <a:rPr lang="en-US" dirty="0" smtClean="0"/>
              <a:t>can wait on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aiocb’s</a:t>
            </a:r>
            <a:endParaRPr lang="en-US" dirty="0" smtClean="0"/>
          </a:p>
          <a:p>
            <a:r>
              <a:rPr lang="en-US" dirty="0" smtClean="0"/>
              <a:t>Successful completion indicated by 0 return</a:t>
            </a:r>
          </a:p>
          <a:p>
            <a:pPr lvl="1"/>
            <a:r>
              <a:rPr lang="en-US" dirty="0" smtClean="0"/>
              <a:t>Means </a:t>
            </a:r>
            <a:r>
              <a:rPr lang="en-US" i="1" dirty="0" smtClean="0"/>
              <a:t>one or more </a:t>
            </a:r>
            <a:r>
              <a:rPr lang="en-US" dirty="0" smtClean="0"/>
              <a:t>of the </a:t>
            </a:r>
            <a:r>
              <a:rPr lang="en-US" b="1" dirty="0" err="1" smtClean="0"/>
              <a:t>aiocb</a:t>
            </a:r>
            <a:r>
              <a:rPr lang="en-US" dirty="0" err="1" smtClean="0"/>
              <a:t>’s</a:t>
            </a:r>
            <a:r>
              <a:rPr lang="en-US" dirty="0" smtClean="0"/>
              <a:t> completed</a:t>
            </a:r>
          </a:p>
          <a:p>
            <a:pPr lvl="1"/>
            <a:r>
              <a:rPr lang="en-US" dirty="0" smtClean="0"/>
              <a:t>You must now poll each one to find out which</a:t>
            </a:r>
          </a:p>
          <a:p>
            <a:pPr lvl="2"/>
            <a:r>
              <a:rPr lang="en-US" dirty="0" smtClean="0"/>
              <a:t>Use </a:t>
            </a:r>
            <a:r>
              <a:rPr lang="en-US" b="1" dirty="0" err="1" smtClean="0"/>
              <a:t>aio_error</a:t>
            </a:r>
            <a:r>
              <a:rPr lang="en-US" b="1" dirty="0" smtClean="0"/>
              <a:t>()</a:t>
            </a:r>
          </a:p>
          <a:p>
            <a:pPr lvl="1"/>
            <a:r>
              <a:rPr lang="en-US" dirty="0" smtClean="0"/>
              <a:t>This simply delays context switches</a:t>
            </a:r>
          </a:p>
          <a:p>
            <a:r>
              <a:rPr lang="en-US" dirty="0" smtClean="0"/>
              <a:t>Waiting on more than one is problematic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Cancelling AIO Requests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aio_cancel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fd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aiocbp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dirty="0" smtClean="0"/>
              <a:t>To cancel a particular request supply </a:t>
            </a:r>
            <a:r>
              <a:rPr lang="en-US" b="1" dirty="0" err="1" smtClean="0"/>
              <a:t>fd</a:t>
            </a:r>
            <a:r>
              <a:rPr lang="en-US" dirty="0" smtClean="0"/>
              <a:t> &amp; </a:t>
            </a:r>
            <a:r>
              <a:rPr lang="en-US" b="1" dirty="0" err="1" smtClean="0"/>
              <a:t>aiocbp</a:t>
            </a:r>
            <a:endParaRPr lang="en-US" b="1" dirty="0" smtClean="0"/>
          </a:p>
          <a:p>
            <a:pPr lvl="1"/>
            <a:r>
              <a:rPr lang="en-US" dirty="0" smtClean="0"/>
              <a:t>To cancel all requests for an </a:t>
            </a:r>
            <a:r>
              <a:rPr lang="en-US" b="1" dirty="0" err="1" smtClean="0"/>
              <a:t>fd</a:t>
            </a:r>
            <a:r>
              <a:rPr lang="en-US" dirty="0" smtClean="0"/>
              <a:t> set </a:t>
            </a:r>
            <a:r>
              <a:rPr lang="en-US" b="1" dirty="0" err="1" smtClean="0"/>
              <a:t>aiocbp</a:t>
            </a:r>
            <a:r>
              <a:rPr lang="en-US" dirty="0" smtClean="0"/>
              <a:t> to zero</a:t>
            </a:r>
          </a:p>
          <a:p>
            <a:r>
              <a:rPr lang="en-US" dirty="0" smtClean="0"/>
              <a:t>Returns</a:t>
            </a:r>
          </a:p>
          <a:p>
            <a:pPr lvl="1"/>
            <a:r>
              <a:rPr lang="en-US" b="1" dirty="0" smtClean="0"/>
              <a:t>AIO_CANCELED</a:t>
            </a:r>
            <a:r>
              <a:rPr lang="en-US" dirty="0" smtClean="0"/>
              <a:t> if all were cancelled</a:t>
            </a:r>
          </a:p>
          <a:p>
            <a:pPr lvl="1"/>
            <a:r>
              <a:rPr lang="en-US" b="1" dirty="0" smtClean="0"/>
              <a:t>AIO_NOTCANCELED</a:t>
            </a:r>
            <a:r>
              <a:rPr lang="en-US" dirty="0" smtClean="0"/>
              <a:t> if at least one was not</a:t>
            </a:r>
          </a:p>
          <a:p>
            <a:pPr lvl="1"/>
            <a:r>
              <a:rPr lang="en-US" b="1" dirty="0" smtClean="0"/>
              <a:t>AIO_ALLDONE</a:t>
            </a:r>
            <a:r>
              <a:rPr lang="en-US" dirty="0" smtClean="0"/>
              <a:t> if all completed already</a:t>
            </a:r>
          </a:p>
          <a:p>
            <a:pPr lvl="1"/>
            <a:r>
              <a:rPr lang="en-US" dirty="0" smtClean="0"/>
              <a:t>-1 with </a:t>
            </a:r>
            <a:r>
              <a:rPr lang="en-US" b="1" dirty="0" err="1" smtClean="0"/>
              <a:t>errno</a:t>
            </a:r>
            <a:r>
              <a:rPr lang="en-US" dirty="0" smtClean="0"/>
              <a:t> for </a:t>
            </a:r>
            <a:r>
              <a:rPr lang="en-US" b="1" dirty="0" err="1" smtClean="0"/>
              <a:t>aio_cancel</a:t>
            </a:r>
            <a:r>
              <a:rPr lang="en-US" b="1" dirty="0" smtClean="0"/>
              <a:t>()</a:t>
            </a:r>
            <a:r>
              <a:rPr lang="en-US" dirty="0" smtClean="0"/>
              <a:t> call errors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Handling Multiple Requests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b="1" dirty="0" err="1" smtClean="0"/>
              <a:t>lio_listio</a:t>
            </a:r>
            <a:r>
              <a:rPr lang="en-US" b="1" dirty="0" smtClean="0"/>
              <a:t>()  </a:t>
            </a:r>
            <a:r>
              <a:rPr lang="en-US" dirty="0" smtClean="0"/>
              <a:t>can initiate a number of requests</a:t>
            </a:r>
          </a:p>
          <a:p>
            <a:pPr lvl="1"/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int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lio_listio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(int mode,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aiocb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   *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[],</a:t>
            </a:r>
          </a:p>
          <a:p>
            <a:pPr lvl="1">
              <a:buNone/>
            </a:pP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                int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nent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sigevent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sig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);</a:t>
            </a:r>
            <a:r>
              <a:rPr lang="fr-FR" sz="1800" dirty="0" smtClean="0"/>
              <a:t> </a:t>
            </a:r>
          </a:p>
          <a:p>
            <a:pPr lvl="1"/>
            <a:r>
              <a:rPr lang="fr-FR" dirty="0" smtClean="0"/>
              <a:t>mode</a:t>
            </a:r>
          </a:p>
          <a:p>
            <a:pPr lvl="2"/>
            <a:r>
              <a:rPr lang="fr-FR" sz="1800" b="1" dirty="0" smtClean="0"/>
              <a:t>LIO_WAIT</a:t>
            </a:r>
            <a:r>
              <a:rPr lang="fr-FR" sz="1800" dirty="0" smtClean="0"/>
              <a:t> – </a:t>
            </a:r>
            <a:r>
              <a:rPr lang="fr-FR" sz="1800" dirty="0" err="1" smtClean="0"/>
              <a:t>wait</a:t>
            </a:r>
            <a:r>
              <a:rPr lang="fr-FR" sz="1800" dirty="0" smtClean="0"/>
              <a:t> </a:t>
            </a:r>
            <a:r>
              <a:rPr lang="fr-FR" sz="1800" dirty="0" err="1" smtClean="0"/>
              <a:t>until</a:t>
            </a:r>
            <a:r>
              <a:rPr lang="fr-FR" sz="1800" dirty="0" smtClean="0"/>
              <a:t> </a:t>
            </a:r>
            <a:r>
              <a:rPr lang="fr-FR" sz="1800" dirty="0" err="1" smtClean="0"/>
              <a:t>everything</a:t>
            </a:r>
            <a:r>
              <a:rPr lang="fr-FR" sz="1800" dirty="0" smtClean="0"/>
              <a:t> </a:t>
            </a:r>
            <a:r>
              <a:rPr lang="fr-FR" sz="1800" dirty="0" err="1" smtClean="0"/>
              <a:t>completes</a:t>
            </a:r>
            <a:endParaRPr lang="fr-FR" sz="1800" dirty="0" smtClean="0"/>
          </a:p>
          <a:p>
            <a:pPr lvl="2"/>
            <a:r>
              <a:rPr lang="fr-FR" sz="1800" b="1" dirty="0" smtClean="0"/>
              <a:t>LIO_NOWAIT</a:t>
            </a:r>
            <a:r>
              <a:rPr lang="fr-FR" sz="1800" dirty="0" smtClean="0"/>
              <a:t> – return once </a:t>
            </a:r>
            <a:r>
              <a:rPr lang="fr-FR" sz="1800" b="1" dirty="0" err="1" smtClean="0"/>
              <a:t>aiocb</a:t>
            </a:r>
            <a:r>
              <a:rPr lang="fr-FR" sz="1800" dirty="0" err="1" smtClean="0"/>
              <a:t>’s</a:t>
            </a:r>
            <a:r>
              <a:rPr lang="fr-FR" sz="1800" dirty="0" smtClean="0"/>
              <a:t> </a:t>
            </a:r>
            <a:r>
              <a:rPr lang="fr-FR" sz="1800" dirty="0" err="1" smtClean="0"/>
              <a:t>queued</a:t>
            </a:r>
            <a:endParaRPr lang="fr-FR" sz="1800" dirty="0" smtClean="0"/>
          </a:p>
          <a:p>
            <a:pPr lvl="1"/>
            <a:r>
              <a:rPr lang="fr-FR" dirty="0" err="1" smtClean="0"/>
              <a:t>nent</a:t>
            </a:r>
            <a:endParaRPr lang="fr-FR" dirty="0" smtClean="0"/>
          </a:p>
          <a:p>
            <a:pPr lvl="2"/>
            <a:r>
              <a:rPr lang="fr-FR" sz="1800" dirty="0" smtClean="0"/>
              <a:t>The </a:t>
            </a:r>
            <a:r>
              <a:rPr lang="fr-FR" sz="1800" dirty="0" err="1" smtClean="0"/>
              <a:t>number</a:t>
            </a:r>
            <a:r>
              <a:rPr lang="fr-FR" sz="1800" dirty="0" smtClean="0"/>
              <a:t> of </a:t>
            </a:r>
            <a:r>
              <a:rPr lang="fr-FR" sz="1800" b="1" dirty="0" err="1" smtClean="0"/>
              <a:t>aiocb</a:t>
            </a:r>
            <a:r>
              <a:rPr lang="fr-FR" sz="1800" dirty="0" err="1" smtClean="0"/>
              <a:t>’s</a:t>
            </a:r>
            <a:r>
              <a:rPr lang="fr-FR" sz="1800" dirty="0" smtClean="0"/>
              <a:t> in the </a:t>
            </a:r>
            <a:r>
              <a:rPr lang="fr-FR" sz="1800" b="1" dirty="0" err="1" smtClean="0"/>
              <a:t>list</a:t>
            </a:r>
            <a:r>
              <a:rPr lang="fr-FR" sz="1800" b="1" dirty="0" smtClean="0"/>
              <a:t>[]</a:t>
            </a:r>
          </a:p>
          <a:p>
            <a:pPr lvl="1"/>
            <a:r>
              <a:rPr lang="fr-FR" dirty="0" err="1" smtClean="0"/>
              <a:t>sig</a:t>
            </a:r>
            <a:endParaRPr lang="fr-FR" dirty="0" smtClean="0"/>
          </a:p>
          <a:p>
            <a:pPr lvl="2"/>
            <a:r>
              <a:rPr lang="fr-FR" sz="1800" dirty="0" err="1" smtClean="0"/>
              <a:t>Defines</a:t>
            </a:r>
            <a:r>
              <a:rPr lang="fr-FR" sz="1800" dirty="0" smtClean="0"/>
              <a:t> signal notification for </a:t>
            </a:r>
            <a:r>
              <a:rPr lang="fr-FR" sz="1800" b="1" dirty="0" smtClean="0"/>
              <a:t>LIO_NOWAIT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lio_listio Details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524000"/>
            <a:ext cx="8001000" cy="212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aiocb1, aiocb2;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*list[2] = {&amp;aiocb1, &amp;aiocb2};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+mn-lt"/>
                <a:cs typeface="+mn-cs"/>
              </a:rPr>
              <a:t>● ● ●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/* Prepare the first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*/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aiocb1.aio_fildes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fd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aiocb1.aio_buf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(BUFSIZE);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aiocb1.aio_nbytes = BUFSIZE;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aiocb1.aio_offset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next_offset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aiocb1.aio_lio_opcode = LIO_READ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; // Can be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LIO_READ, LIO_WRITE, and LIO_NOP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+mn-lt"/>
                <a:cs typeface="+mn-cs"/>
              </a:rPr>
              <a:t>● ● ●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ret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lio_listio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(LIO_WAIT, list, 2, NULL);</a:t>
            </a: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609600" y="3895725"/>
            <a:ext cx="8001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struct aiocb aiocb1, aiocb2; 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struct aiocb *list[2] = {&amp;aiocb1, &amp;aiocb2};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Struct aiocl {int num; struct aiocb *list;} aioList = {2, list};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struct sigevent aio_sigevent;</a:t>
            </a:r>
          </a:p>
          <a:p>
            <a:r>
              <a:rPr lang="en-US" sz="1200">
                <a:latin typeface="Calibri" pitchFamily="34" charset="0"/>
              </a:rPr>
              <a:t>● ● ●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/* Prepare the first aiocb */</a:t>
            </a:r>
          </a:p>
          <a:p>
            <a:r>
              <a:rPr lang="en-US" sz="1200">
                <a:latin typeface="Calibri" pitchFamily="34" charset="0"/>
              </a:rPr>
              <a:t>● ● ●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aio_sigevent.sigev_notify = SIGEV_SIGNAL;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aio_sigevent.sigev_signo = </a:t>
            </a:r>
            <a:r>
              <a:rPr lang="en-US" sz="1200" b="1" i="1">
                <a:latin typeface="Courier New" pitchFamily="49" charset="0"/>
                <a:cs typeface="Courier New" pitchFamily="49" charset="0"/>
              </a:rPr>
              <a:t>innocuous_signum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aio_sigevent.sigev_value.sival_ptr = &amp;aioList;;</a:t>
            </a:r>
          </a:p>
          <a:p>
            <a:r>
              <a:rPr lang="en-US" sz="1200">
                <a:latin typeface="Calibri" pitchFamily="34" charset="0"/>
              </a:rPr>
              <a:t>● ● ●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ret = lio_listio(LIO_NOWAIT, list, 2, &amp;aio_sigevent);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10000"/>
            <a:ext cx="70866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Good Part of </a:t>
            </a:r>
            <a:r>
              <a:rPr lang="en-US" b="1" dirty="0" err="1" smtClean="0"/>
              <a:t>lio_listio</a:t>
            </a:r>
            <a:r>
              <a:rPr lang="en-US" b="1" dirty="0" smtClean="0"/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 smtClean="0"/>
              <a:t>lio_listio</a:t>
            </a:r>
            <a:r>
              <a:rPr lang="en-US" b="1" dirty="0" smtClean="0"/>
              <a:t>() </a:t>
            </a:r>
            <a:r>
              <a:rPr lang="en-US" dirty="0" smtClean="0"/>
              <a:t>allows you to do a number of things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Start I/O on a number of different files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Start I/O on a number of different offsets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All this is done in one system call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If you need multi-faceted I/O this is it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Even with </a:t>
            </a:r>
            <a:r>
              <a:rPr lang="en-US" b="1" dirty="0" smtClean="0"/>
              <a:t>LIO_WAIT </a:t>
            </a:r>
            <a:r>
              <a:rPr lang="en-US" dirty="0" smtClean="0"/>
              <a:t>it’s very effective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But waiting for single </a:t>
            </a:r>
            <a:r>
              <a:rPr lang="en-US" dirty="0" err="1" smtClean="0"/>
              <a:t>aio</a:t>
            </a:r>
            <a:r>
              <a:rPr lang="en-US" dirty="0" smtClean="0"/>
              <a:t> requests is bad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Defeats the whole purpose of </a:t>
            </a:r>
            <a:r>
              <a:rPr lang="en-US" dirty="0" err="1" smtClean="0"/>
              <a:t>async</a:t>
            </a:r>
            <a:r>
              <a:rPr lang="en-US" dirty="0" smtClean="0"/>
              <a:t> I/O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Unfortunately, most </a:t>
            </a:r>
            <a:r>
              <a:rPr lang="en-US" dirty="0" err="1" smtClean="0"/>
              <a:t>aio</a:t>
            </a:r>
            <a:r>
              <a:rPr lang="en-US" dirty="0" smtClean="0"/>
              <a:t> requests are singletons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The Right AIO Approach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make AIO truly </a:t>
            </a:r>
            <a:r>
              <a:rPr lang="en-US" dirty="0" err="1" smtClean="0"/>
              <a:t>async</a:t>
            </a:r>
            <a:r>
              <a:rPr lang="en-US" dirty="0" smtClean="0"/>
              <a:t> we must use signals</a:t>
            </a:r>
          </a:p>
          <a:p>
            <a:pPr lvl="1"/>
            <a:r>
              <a:rPr lang="en-US" dirty="0" smtClean="0"/>
              <a:t>They notify us when a request is completed</a:t>
            </a:r>
          </a:p>
          <a:p>
            <a:pPr lvl="2"/>
            <a:r>
              <a:rPr lang="en-US" dirty="0" smtClean="0"/>
              <a:t>And, optionally, which </a:t>
            </a:r>
            <a:r>
              <a:rPr lang="en-US" b="1" dirty="0" err="1" smtClean="0"/>
              <a:t>aiocb</a:t>
            </a:r>
            <a:r>
              <a:rPr lang="en-US" dirty="0" smtClean="0"/>
              <a:t> completed</a:t>
            </a:r>
          </a:p>
          <a:p>
            <a:pPr lvl="1"/>
            <a:r>
              <a:rPr lang="en-US" dirty="0" smtClean="0"/>
              <a:t>Means setting up a signal handler</a:t>
            </a:r>
          </a:p>
          <a:p>
            <a:pPr lvl="1"/>
            <a:r>
              <a:rPr lang="en-US" dirty="0" smtClean="0"/>
              <a:t>Means setting up a request queue manager</a:t>
            </a:r>
          </a:p>
          <a:p>
            <a:pPr lvl="2"/>
            <a:r>
              <a:rPr lang="en-US" dirty="0" smtClean="0"/>
              <a:t>Will handle completed requests out of signal handler</a:t>
            </a:r>
          </a:p>
          <a:p>
            <a:pPr lvl="1"/>
            <a:r>
              <a:rPr lang="en-US" dirty="0" smtClean="0"/>
              <a:t>Multi-threading is the best model for this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1295400"/>
            <a:ext cx="5791200" cy="1143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90600" y="2590800"/>
            <a:ext cx="5791200" cy="533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58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AIO With Signals</a:t>
            </a:r>
          </a:p>
        </p:txBody>
      </p:sp>
      <p:sp>
        <p:nvSpPr>
          <p:cNvPr id="24581" name="TextBox 3"/>
          <p:cNvSpPr txBox="1">
            <a:spLocks noChangeArrowheads="1"/>
          </p:cNvSpPr>
          <p:nvPr/>
        </p:nvSpPr>
        <p:spPr bwMode="auto">
          <a:xfrm>
            <a:off x="990600" y="1066800"/>
            <a:ext cx="7064375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</a:rPr>
              <a:t>● ● ●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sigaction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sa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sa.sa_sigaction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mySigHadler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sa.sa_flags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SA_SIGINFO;</a:t>
            </a:r>
          </a:p>
          <a:p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sigemptyset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sa.sa_mask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sigaction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b="1" i="1" dirty="0" err="1">
                <a:latin typeface="Courier New" pitchFamily="49" charset="0"/>
                <a:cs typeface="Courier New" pitchFamily="49" charset="0"/>
              </a:rPr>
              <a:t>innocuous_signum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sa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 NULL) &lt; 0) {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dirty="0">
                <a:latin typeface="Calibri" pitchFamily="34" charset="0"/>
              </a:rPr>
              <a:t>● ● ●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my_aiocb.aio_sigevent.sigev_notify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SIGEV_SIGNAL;</a:t>
            </a:r>
          </a:p>
          <a:p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my_aiocb.aio_sigevent.sigev_signo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i="1" dirty="0" err="1">
                <a:latin typeface="Courier New" pitchFamily="49" charset="0"/>
                <a:cs typeface="Courier New" pitchFamily="49" charset="0"/>
              </a:rPr>
              <a:t>innocuous_signum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my_aiocb.aio_sigevent.sigev_value.sival_ptr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if ((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aio_read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 &amp;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my_aiocb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)) &lt; 0) {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i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Off to do other things while I/O occurs and notification sent!</a:t>
            </a:r>
          </a:p>
          <a:p>
            <a:endParaRPr lang="en-US" sz="1200" b="1" i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mySigHandler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signo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siginfo_t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*info, void *context)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{ 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req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  </a:t>
            </a:r>
          </a:p>
          <a:p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if (info-&gt;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si_signo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1200" b="1" i="1" dirty="0" err="1">
                <a:latin typeface="Courier New" pitchFamily="49" charset="0"/>
                <a:cs typeface="Courier New" pitchFamily="49" charset="0"/>
              </a:rPr>
              <a:t>innocuous_signum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&amp;&amp; info-&gt;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si_code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== SI_ASYNCIO)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{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req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*)info-&gt;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si_value.sival_ptr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/*</a:t>
            </a:r>
          </a:p>
          <a:p>
            <a:r>
              <a:rPr lang="en-US" sz="1200" b="1" i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While we could do </a:t>
            </a:r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aio_error</a:t>
            </a:r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200" b="1" i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1200" b="1" i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aio_return</a:t>
            </a:r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200" b="1" i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here; a workable solution</a:t>
            </a:r>
          </a:p>
          <a:p>
            <a:r>
              <a:rPr lang="en-US" sz="1200" b="1" i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requires that we queue this </a:t>
            </a:r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aiocb</a:t>
            </a:r>
            <a:r>
              <a:rPr lang="en-US" sz="1200" b="1" i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on a completion queue so that some other</a:t>
            </a:r>
          </a:p>
          <a:p>
            <a:r>
              <a:rPr lang="en-US" sz="1200" b="1" i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thread can handle the post-processing which is usually too complex to be</a:t>
            </a:r>
          </a:p>
          <a:p>
            <a:r>
              <a:rPr lang="en-US" sz="1200" b="1" i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done inside a signal handler (e.g., like more I/O).</a:t>
            </a:r>
          </a:p>
          <a:p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*/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   }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the usefulness of asynchronous I/O</a:t>
            </a:r>
          </a:p>
          <a:p>
            <a:pPr lvl="1"/>
            <a:r>
              <a:rPr lang="en-US" dirty="0" smtClean="0"/>
              <a:t>Indicate where is should and should not b used</a:t>
            </a:r>
          </a:p>
          <a:p>
            <a:r>
              <a:rPr lang="en-US" dirty="0" smtClean="0"/>
              <a:t>Explain AIO API’s</a:t>
            </a:r>
          </a:p>
          <a:p>
            <a:pPr lvl="1"/>
            <a:r>
              <a:rPr lang="en-US" dirty="0" smtClean="0"/>
              <a:t>Provide common examples</a:t>
            </a:r>
          </a:p>
          <a:p>
            <a:pPr lvl="1"/>
            <a:r>
              <a:rPr lang="en-US" dirty="0" smtClean="0"/>
              <a:t>Explain how to do I/O to multiple devices</a:t>
            </a:r>
          </a:p>
          <a:p>
            <a:r>
              <a:rPr lang="en-US" dirty="0" smtClean="0"/>
              <a:t>Provide reasonable AIO alternatives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What You Will Find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You will need to embed </a:t>
            </a:r>
            <a:r>
              <a:rPr lang="en-US" dirty="0" err="1" smtClean="0"/>
              <a:t>aiocb</a:t>
            </a:r>
            <a:r>
              <a:rPr lang="en-US" dirty="0" smtClean="0"/>
              <a:t> in an object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 object can be used to coordinate requests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E.g., queuing and callbacks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callback can do the </a:t>
            </a:r>
            <a:r>
              <a:rPr lang="en-US" b="1" dirty="0" err="1" smtClean="0"/>
              <a:t>aio_error</a:t>
            </a:r>
            <a:r>
              <a:rPr lang="en-US" b="1" dirty="0" smtClean="0"/>
              <a:t>()</a:t>
            </a:r>
            <a:r>
              <a:rPr lang="en-US" dirty="0" smtClean="0"/>
              <a:t> and </a:t>
            </a:r>
            <a:r>
              <a:rPr lang="en-US" b="1" dirty="0" err="1" smtClean="0"/>
              <a:t>aio_return</a:t>
            </a:r>
            <a:r>
              <a:rPr lang="en-US" b="1" dirty="0" smtClean="0"/>
              <a:t>()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It can also reflect the completion to the requestor</a:t>
            </a:r>
            <a:endParaRPr lang="en-US" dirty="0"/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1676400" y="3733800"/>
            <a:ext cx="548481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class aioRequest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{public: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 aioRequest   *Next;       // For queuing purposes</a:t>
            </a: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 struct aiocb  theAiocb;   // The actual request</a:t>
            </a:r>
          </a:p>
          <a:p>
            <a:r>
              <a:rPr lang="en-US" sz="1200" b="1">
                <a:latin typeface="Calibri" pitchFamily="34" charset="0"/>
              </a:rPr>
              <a:t>● </a:t>
            </a:r>
          </a:p>
          <a:p>
            <a:r>
              <a:rPr lang="en-US" sz="1200" b="1">
                <a:latin typeface="Calibri" pitchFamily="34" charset="0"/>
              </a:rPr>
              <a:t>●</a:t>
            </a:r>
          </a:p>
          <a:p>
            <a:r>
              <a:rPr lang="en-US" sz="1200" b="1">
                <a:latin typeface="Calibri" pitchFamily="34" charset="0"/>
              </a:rPr>
              <a:t>●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 void          CallBack(); //Invoked when aiocb completes</a:t>
            </a:r>
          </a:p>
          <a:p>
            <a:r>
              <a:rPr lang="en-US" sz="1200" b="1">
                <a:latin typeface="Calibri" pitchFamily="34" charset="0"/>
              </a:rPr>
              <a:t>● </a:t>
            </a:r>
          </a:p>
          <a:p>
            <a:r>
              <a:rPr lang="en-US" sz="1200" b="1">
                <a:latin typeface="Calibri" pitchFamily="34" charset="0"/>
              </a:rPr>
              <a:t>●</a:t>
            </a:r>
          </a:p>
          <a:p>
            <a:r>
              <a:rPr lang="en-US" sz="1200" b="1">
                <a:latin typeface="Calibri" pitchFamily="34" charset="0"/>
              </a:rPr>
              <a:t>●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Arrow Connector 25"/>
          <p:cNvCxnSpPr/>
          <p:nvPr/>
        </p:nvCxnSpPr>
        <p:spPr>
          <a:xfrm rot="10800000">
            <a:off x="4648200" y="30480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6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A Workable Picture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2057400"/>
            <a:ext cx="762000" cy="1371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95400" y="2209800"/>
            <a:ext cx="762000" cy="1371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0" y="2362200"/>
            <a:ext cx="762000" cy="1371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00200" y="2514600"/>
            <a:ext cx="762000" cy="1371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</a:rPr>
              <a:t>aio_read</a:t>
            </a:r>
            <a:r>
              <a:rPr lang="en-US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</a:rPr>
              <a:t>()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</a:rPr>
              <a:t>aio_write</a:t>
            </a:r>
            <a:r>
              <a:rPr lang="en-US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</a:rPr>
              <a:t>()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</a:rPr>
              <a:t>aio_fsync</a:t>
            </a:r>
            <a:r>
              <a:rPr lang="en-US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</a:rPr>
              <a:t>()</a:t>
            </a:r>
          </a:p>
        </p:txBody>
      </p:sp>
      <p:sp>
        <p:nvSpPr>
          <p:cNvPr id="8" name="Snip Diagonal Corner Rectangle 7"/>
          <p:cNvSpPr/>
          <p:nvPr/>
        </p:nvSpPr>
        <p:spPr>
          <a:xfrm>
            <a:off x="5410200" y="2743200"/>
            <a:ext cx="990600" cy="533400"/>
          </a:xfrm>
          <a:prstGeom prst="snip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aiocb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queue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200" y="2057400"/>
            <a:ext cx="685800" cy="1371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657600" y="2209800"/>
            <a:ext cx="685800" cy="1371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810000" y="2362200"/>
            <a:ext cx="685800" cy="1371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962400" y="2514600"/>
            <a:ext cx="685800" cy="1371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7239000" y="2362200"/>
            <a:ext cx="1066800" cy="1295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Signal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Handler</a:t>
            </a:r>
          </a:p>
        </p:txBody>
      </p:sp>
      <p:sp>
        <p:nvSpPr>
          <p:cNvPr id="26638" name="TextBox 18"/>
          <p:cNvSpPr txBox="1">
            <a:spLocks noChangeArrowheads="1"/>
          </p:cNvSpPr>
          <p:nvPr/>
        </p:nvSpPr>
        <p:spPr bwMode="auto">
          <a:xfrm>
            <a:off x="1143000" y="3962400"/>
            <a:ext cx="1471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aio consumer</a:t>
            </a:r>
          </a:p>
          <a:p>
            <a:pPr algn="ctr"/>
            <a:r>
              <a:rPr lang="en-US" b="1">
                <a:latin typeface="Calibri" pitchFamily="34" charset="0"/>
              </a:rPr>
              <a:t>threads</a:t>
            </a:r>
          </a:p>
        </p:txBody>
      </p:sp>
      <p:sp>
        <p:nvSpPr>
          <p:cNvPr id="26639" name="TextBox 19"/>
          <p:cNvSpPr txBox="1">
            <a:spLocks noChangeArrowheads="1"/>
          </p:cNvSpPr>
          <p:nvPr/>
        </p:nvSpPr>
        <p:spPr bwMode="auto">
          <a:xfrm>
            <a:off x="3279775" y="3962400"/>
            <a:ext cx="2025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aio post-processing</a:t>
            </a:r>
          </a:p>
          <a:p>
            <a:pPr algn="ctr"/>
            <a:r>
              <a:rPr lang="en-US" b="1">
                <a:latin typeface="Calibri" pitchFamily="34" charset="0"/>
              </a:rPr>
              <a:t>threads</a:t>
            </a:r>
          </a:p>
        </p:txBody>
      </p:sp>
      <p:cxnSp>
        <p:nvCxnSpPr>
          <p:cNvPr id="22" name="Straight Arrow Connector 21"/>
          <p:cNvCxnSpPr>
            <a:stCxn id="18" idx="1"/>
            <a:endCxn id="8" idx="0"/>
          </p:cNvCxnSpPr>
          <p:nvPr/>
        </p:nvCxnSpPr>
        <p:spPr>
          <a:xfrm rot="10800000">
            <a:off x="6400800" y="30099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641" name="TextBox 26"/>
          <p:cNvSpPr txBox="1">
            <a:spLocks noChangeArrowheads="1"/>
          </p:cNvSpPr>
          <p:nvPr/>
        </p:nvSpPr>
        <p:spPr bwMode="auto">
          <a:xfrm>
            <a:off x="5476875" y="3352800"/>
            <a:ext cx="19145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latin typeface="Palatino Linotype" pitchFamily="18" charset="0"/>
              </a:rPr>
              <a:t>pthread_mutex_lock()</a:t>
            </a:r>
          </a:p>
          <a:p>
            <a:r>
              <a:rPr lang="en-US" sz="1200" b="1" i="1">
                <a:latin typeface="Palatino Linotype" pitchFamily="18" charset="0"/>
              </a:rPr>
              <a:t>queue</a:t>
            </a:r>
            <a:endParaRPr lang="en-US" sz="1200" b="1">
              <a:latin typeface="Palatino Linotype" pitchFamily="18" charset="0"/>
            </a:endParaRPr>
          </a:p>
          <a:p>
            <a:r>
              <a:rPr lang="en-US" sz="1200" b="1">
                <a:latin typeface="Palatino Linotype" pitchFamily="18" charset="0"/>
              </a:rPr>
              <a:t>pthread_mutex_unlock()</a:t>
            </a:r>
          </a:p>
          <a:p>
            <a:r>
              <a:rPr lang="en-US" sz="1200" b="1">
                <a:latin typeface="Palatino Linotype" pitchFamily="18" charset="0"/>
              </a:rPr>
              <a:t>sem_post()</a:t>
            </a:r>
          </a:p>
        </p:txBody>
      </p:sp>
      <p:sp>
        <p:nvSpPr>
          <p:cNvPr id="26642" name="TextBox 27"/>
          <p:cNvSpPr txBox="1">
            <a:spLocks noChangeArrowheads="1"/>
          </p:cNvSpPr>
          <p:nvPr/>
        </p:nvSpPr>
        <p:spPr bwMode="auto">
          <a:xfrm>
            <a:off x="4562475" y="1828800"/>
            <a:ext cx="19145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latin typeface="Palatino Linotype" pitchFamily="18" charset="0"/>
              </a:rPr>
              <a:t>sem_wait()</a:t>
            </a:r>
          </a:p>
          <a:p>
            <a:r>
              <a:rPr lang="en-US" sz="1200" b="1">
                <a:latin typeface="Palatino Linotype" pitchFamily="18" charset="0"/>
              </a:rPr>
              <a:t>pthread_mutex_lock()</a:t>
            </a:r>
          </a:p>
          <a:p>
            <a:r>
              <a:rPr lang="en-US" sz="1200" b="1" i="1">
                <a:latin typeface="Palatino Linotype" pitchFamily="18" charset="0"/>
              </a:rPr>
              <a:t>dequeue</a:t>
            </a:r>
          </a:p>
          <a:p>
            <a:r>
              <a:rPr lang="en-US" sz="1200" b="1">
                <a:latin typeface="Palatino Linotype" pitchFamily="18" charset="0"/>
              </a:rPr>
              <a:t>pthread_mutex_unlock()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00200" y="5181600"/>
            <a:ext cx="57229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Warning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: Not all platforms implement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sem_xxx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 functions.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Devil In The Details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What innocuous signal number to choose?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Real time signals are preferred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One between </a:t>
            </a:r>
            <a:r>
              <a:rPr lang="en-US" b="1" dirty="0" smtClean="0"/>
              <a:t>SIGRTMIN</a:t>
            </a:r>
            <a:r>
              <a:rPr lang="en-US" dirty="0" smtClean="0"/>
              <a:t> and </a:t>
            </a:r>
            <a:r>
              <a:rPr lang="en-US" b="1" dirty="0" smtClean="0"/>
              <a:t>SIGRTMAX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Defined if real time signals are supported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Otherwise, choose </a:t>
            </a:r>
            <a:r>
              <a:rPr lang="en-US" b="1" dirty="0" smtClean="0"/>
              <a:t>SIGUSR1</a:t>
            </a:r>
            <a:r>
              <a:rPr lang="en-US" dirty="0" smtClean="0"/>
              <a:t> or </a:t>
            </a:r>
            <a:r>
              <a:rPr lang="en-US" b="1" dirty="0" smtClean="0"/>
              <a:t>SIGUSR2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AIO is not supported on all platforms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_POSIX_ASYNCHRONOUS_IO </a:t>
            </a:r>
            <a:r>
              <a:rPr lang="en-US" dirty="0" smtClean="0"/>
              <a:t>defined by </a:t>
            </a:r>
            <a:r>
              <a:rPr lang="en-US" b="1" dirty="0" err="1" smtClean="0"/>
              <a:t>gcc</a:t>
            </a:r>
            <a:r>
              <a:rPr lang="en-US" dirty="0" smtClean="0"/>
              <a:t> if present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err="1"/>
              <a:t>s</a:t>
            </a:r>
            <a:r>
              <a:rPr lang="en-US" b="1" dirty="0" err="1" smtClean="0"/>
              <a:t>igwaitinfo</a:t>
            </a:r>
            <a:r>
              <a:rPr lang="en-US" b="1" dirty="0" smtClean="0"/>
              <a:t>() </a:t>
            </a:r>
            <a:r>
              <a:rPr lang="en-US" dirty="0" smtClean="0"/>
              <a:t>is not present on all platforms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Though that is getting less so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It can be emulated but that is not straightforward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Devil In The Details II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limits to the number of active AIO’s</a:t>
            </a:r>
          </a:p>
          <a:p>
            <a:pPr lvl="1"/>
            <a:r>
              <a:rPr lang="en-US" dirty="0" smtClean="0"/>
              <a:t>Linux supports a system limit</a:t>
            </a:r>
          </a:p>
          <a:p>
            <a:pPr lvl="2"/>
            <a:r>
              <a:rPr lang="en-US" dirty="0" smtClean="0"/>
              <a:t>/proc/sys/fs/</a:t>
            </a:r>
            <a:r>
              <a:rPr lang="en-US" dirty="0" err="1" smtClean="0"/>
              <a:t>aio</a:t>
            </a:r>
            <a:r>
              <a:rPr lang="en-US" dirty="0" smtClean="0"/>
              <a:t>-max-nr </a:t>
            </a:r>
            <a:r>
              <a:rPr lang="en-US" sz="1900" dirty="0" smtClean="0"/>
              <a:t>(max number usually 64K)</a:t>
            </a:r>
          </a:p>
          <a:p>
            <a:pPr lvl="2"/>
            <a:r>
              <a:rPr lang="en-US" dirty="0" smtClean="0"/>
              <a:t>/proc/sys/fs/</a:t>
            </a:r>
            <a:r>
              <a:rPr lang="en-US" dirty="0" err="1" smtClean="0"/>
              <a:t>aio</a:t>
            </a:r>
            <a:r>
              <a:rPr lang="en-US" dirty="0" smtClean="0"/>
              <a:t>-nr </a:t>
            </a:r>
            <a:r>
              <a:rPr lang="en-US" sz="1900" dirty="0" smtClean="0"/>
              <a:t>(number currently active)</a:t>
            </a:r>
          </a:p>
          <a:p>
            <a:pPr lvl="1"/>
            <a:r>
              <a:rPr lang="en-US" dirty="0" smtClean="0"/>
              <a:t>Other platforms impose per process limits</a:t>
            </a:r>
          </a:p>
          <a:p>
            <a:pPr lvl="2"/>
            <a:r>
              <a:rPr lang="en-US" dirty="0" smtClean="0"/>
              <a:t>Refer to the platform’s </a:t>
            </a:r>
            <a:r>
              <a:rPr lang="en-US" b="1" dirty="0" err="1" smtClean="0"/>
              <a:t>getrlimit</a:t>
            </a:r>
            <a:r>
              <a:rPr lang="en-US" b="1" dirty="0" smtClean="0"/>
              <a:t>() </a:t>
            </a:r>
            <a:r>
              <a:rPr lang="en-US" dirty="0" smtClean="0"/>
              <a:t>and </a:t>
            </a:r>
            <a:r>
              <a:rPr lang="en-US" b="1" dirty="0" err="1" smtClean="0"/>
              <a:t>sysconf</a:t>
            </a:r>
            <a:r>
              <a:rPr lang="en-US" b="1" dirty="0" smtClean="0"/>
              <a:t>() </a:t>
            </a:r>
          </a:p>
          <a:p>
            <a:r>
              <a:rPr lang="en-US" dirty="0" smtClean="0"/>
              <a:t>AIO requests can fail if the limit is exceeded</a:t>
            </a:r>
          </a:p>
          <a:p>
            <a:pPr lvl="1"/>
            <a:r>
              <a:rPr lang="en-US" dirty="0" smtClean="0"/>
              <a:t>Be prepared to revert to synchronous processing</a:t>
            </a:r>
          </a:p>
          <a:p>
            <a:pPr lvl="2"/>
            <a:r>
              <a:rPr lang="en-US" dirty="0" smtClean="0"/>
              <a:t>Usually will get </a:t>
            </a:r>
            <a:r>
              <a:rPr lang="en-US" b="1" dirty="0" smtClean="0"/>
              <a:t>EAGAIN</a:t>
            </a:r>
            <a:r>
              <a:rPr lang="en-US" dirty="0" smtClean="0"/>
              <a:t> error on an </a:t>
            </a:r>
            <a:r>
              <a:rPr lang="en-US" dirty="0" err="1" smtClean="0"/>
              <a:t>aio</a:t>
            </a:r>
            <a:r>
              <a:rPr lang="en-US" dirty="0" smtClean="0"/>
              <a:t> request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Avoiding Signals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automatically start a thread</a:t>
            </a:r>
            <a:endParaRPr lang="en-US" b="1" dirty="0" smtClean="0"/>
          </a:p>
          <a:p>
            <a:pPr lvl="1"/>
            <a:r>
              <a:rPr lang="en-US" dirty="0" err="1" smtClean="0"/>
              <a:t>sigev_notify</a:t>
            </a:r>
            <a:r>
              <a:rPr lang="en-US" dirty="0" smtClean="0"/>
              <a:t> = </a:t>
            </a:r>
            <a:r>
              <a:rPr lang="en-US" b="1" dirty="0" smtClean="0"/>
              <a:t>SIGEV_THREAD</a:t>
            </a:r>
          </a:p>
          <a:p>
            <a:pPr lvl="1"/>
            <a:r>
              <a:rPr lang="en-US" dirty="0" err="1" smtClean="0"/>
              <a:t>sigev_notify_function</a:t>
            </a:r>
            <a:r>
              <a:rPr lang="en-US" dirty="0" smtClean="0"/>
              <a:t> = void (*func)(union </a:t>
            </a:r>
            <a:r>
              <a:rPr lang="en-US" dirty="0" err="1" smtClean="0"/>
              <a:t>sigval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Practical problems. . .</a:t>
            </a:r>
          </a:p>
          <a:p>
            <a:pPr lvl="1"/>
            <a:r>
              <a:rPr lang="en-US" dirty="0" smtClean="0"/>
              <a:t>Not all platforms support this notification</a:t>
            </a:r>
          </a:p>
          <a:p>
            <a:pPr lvl="1"/>
            <a:r>
              <a:rPr lang="en-US" dirty="0" smtClean="0"/>
              <a:t>Ill-defined actions when thread limit exceeded</a:t>
            </a:r>
          </a:p>
          <a:p>
            <a:pPr lvl="1"/>
            <a:r>
              <a:rPr lang="en-US" dirty="0" smtClean="0"/>
              <a:t>Relatively heavy-duty for a simple notification</a:t>
            </a:r>
          </a:p>
          <a:p>
            <a:pPr lvl="2"/>
            <a:r>
              <a:rPr lang="en-US" dirty="0" smtClean="0"/>
              <a:t>Though it makes programming easier</a:t>
            </a:r>
          </a:p>
          <a:p>
            <a:r>
              <a:rPr lang="en-US" dirty="0" smtClean="0"/>
              <a:t>Generally, I do not recommend using this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What’s The Alternative?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A multi-threaded I/O architecture can work</a:t>
            </a:r>
          </a:p>
          <a:p>
            <a:pPr lvl="1"/>
            <a:r>
              <a:rPr lang="en-US" dirty="0" err="1" smtClean="0"/>
              <a:t>aio</a:t>
            </a:r>
            <a:r>
              <a:rPr lang="en-US" dirty="0" smtClean="0"/>
              <a:t> defined before threading became pervasive</a:t>
            </a:r>
          </a:p>
          <a:p>
            <a:r>
              <a:rPr lang="en-US" dirty="0" smtClean="0"/>
              <a:t>Implemented as a consumer/producer model</a:t>
            </a:r>
          </a:p>
          <a:p>
            <a:pPr lvl="1"/>
            <a:r>
              <a:rPr lang="en-US" dirty="0" smtClean="0"/>
              <a:t>One or two dozen producer threads are sufficient</a:t>
            </a:r>
          </a:p>
          <a:p>
            <a:pPr lvl="2"/>
            <a:r>
              <a:rPr lang="en-US" dirty="0" smtClean="0"/>
              <a:t>Can be dynamically created as needed</a:t>
            </a:r>
          </a:p>
          <a:p>
            <a:pPr lvl="1"/>
            <a:r>
              <a:rPr lang="en-US" dirty="0" smtClean="0"/>
              <a:t>Producers use well established sync interfaces</a:t>
            </a:r>
          </a:p>
          <a:p>
            <a:pPr lvl="1"/>
            <a:r>
              <a:rPr lang="en-US" dirty="0" smtClean="0"/>
              <a:t>Consumers see an asynchronous interface</a:t>
            </a:r>
          </a:p>
          <a:p>
            <a:pPr lvl="1"/>
            <a:r>
              <a:rPr lang="en-US" dirty="0" smtClean="0"/>
              <a:t>The kernel works just as hard</a:t>
            </a:r>
          </a:p>
          <a:p>
            <a:r>
              <a:rPr lang="en-US" dirty="0" smtClean="0"/>
              <a:t>Better yet, use parallelizable algorithms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AIO is a powerful performance technique</a:t>
            </a:r>
          </a:p>
          <a:p>
            <a:pPr lvl="1"/>
            <a:r>
              <a:rPr lang="en-US" dirty="0" smtClean="0"/>
              <a:t>But historically geared to non-threaded event loops</a:t>
            </a:r>
          </a:p>
          <a:p>
            <a:pPr lvl="1"/>
            <a:r>
              <a:rPr lang="en-US" dirty="0" smtClean="0"/>
              <a:t>Difficult to use and is error prone</a:t>
            </a:r>
          </a:p>
          <a:p>
            <a:pPr lvl="1"/>
            <a:r>
              <a:rPr lang="en-US" dirty="0" smtClean="0"/>
              <a:t>Of these </a:t>
            </a:r>
            <a:r>
              <a:rPr lang="en-US" b="1" dirty="0" err="1" smtClean="0"/>
              <a:t>lio_listio</a:t>
            </a:r>
            <a:r>
              <a:rPr lang="en-US" b="1" dirty="0" smtClean="0"/>
              <a:t>() </a:t>
            </a:r>
            <a:r>
              <a:rPr lang="en-US" dirty="0" smtClean="0"/>
              <a:t>has the greatest potential</a:t>
            </a:r>
          </a:p>
          <a:p>
            <a:pPr lvl="2"/>
            <a:r>
              <a:rPr lang="en-US" dirty="0" smtClean="0"/>
              <a:t>Consider using this for multiple disparate I/O requests</a:t>
            </a:r>
          </a:p>
          <a:p>
            <a:r>
              <a:rPr lang="en-US" dirty="0" smtClean="0"/>
              <a:t>Better alternative is to use multi-threading</a:t>
            </a:r>
          </a:p>
          <a:p>
            <a:pPr lvl="1"/>
            <a:r>
              <a:rPr lang="en-US" dirty="0" smtClean="0"/>
              <a:t>Must use algorithms amenable to parallelism</a:t>
            </a:r>
          </a:p>
          <a:p>
            <a:pPr lvl="1"/>
            <a:r>
              <a:rPr lang="en-US" dirty="0" smtClean="0"/>
              <a:t>Using synchronous interfaces only suspends thread</a:t>
            </a:r>
          </a:p>
          <a:p>
            <a:pPr lvl="2"/>
            <a:r>
              <a:rPr lang="en-US" dirty="0" smtClean="0"/>
              <a:t>Computation still continues in other threads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Asynchronous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I/O that occurs in “parallel” with the requestor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Set of OS interfaces similar to synchronous I/O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Read, write, sync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Set of OS interfaces to manage I/O &amp; test completion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No synchronous counterparts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Not all OS’s implement interface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Linux 2.6 does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Conforms to POSIX.1-2001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GNU C defines the interface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Conforms to ISO/IEC 9945-1:1996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Synchronous vs Asynchronous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Synchronous I/O is deterministic</a:t>
            </a:r>
          </a:p>
          <a:p>
            <a:pPr lvl="1"/>
            <a:r>
              <a:rPr lang="en-US" dirty="0" smtClean="0"/>
              <a:t>Thread is suspended from the time an I/O request is issued to the time it completes.</a:t>
            </a:r>
          </a:p>
          <a:p>
            <a:r>
              <a:rPr lang="en-US" dirty="0" smtClean="0"/>
              <a:t>Asynchronous I/O is non-deterministic</a:t>
            </a:r>
          </a:p>
          <a:p>
            <a:pPr lvl="1"/>
            <a:r>
              <a:rPr lang="en-US" dirty="0" smtClean="0"/>
              <a:t>Thread continues to run after the I/O request</a:t>
            </a:r>
          </a:p>
          <a:p>
            <a:pPr lvl="2"/>
            <a:r>
              <a:rPr lang="en-US" dirty="0" smtClean="0"/>
              <a:t>Kernel does the I/O in parallel to process execution</a:t>
            </a:r>
          </a:p>
          <a:p>
            <a:pPr lvl="1"/>
            <a:r>
              <a:rPr lang="en-US" dirty="0" smtClean="0"/>
              <a:t>Thread is responsible for checking completion</a:t>
            </a:r>
          </a:p>
          <a:p>
            <a:pPr lvl="2"/>
            <a:r>
              <a:rPr lang="en-US" dirty="0" smtClean="0"/>
              <a:t>Can ask the kernel for a signal when I/O completes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Synchronous I/O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00200" y="3505200"/>
            <a:ext cx="6553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3935413" y="1639888"/>
            <a:ext cx="12731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User Space</a:t>
            </a:r>
          </a:p>
          <a:p>
            <a:r>
              <a:rPr lang="en-US" b="1">
                <a:latin typeface="Calibri" pitchFamily="34" charset="0"/>
              </a:rPr>
              <a:t>Application</a:t>
            </a:r>
          </a:p>
        </p:txBody>
      </p:sp>
      <p:sp>
        <p:nvSpPr>
          <p:cNvPr id="5125" name="TextBox 6"/>
          <p:cNvSpPr txBox="1">
            <a:spLocks noChangeArrowheads="1"/>
          </p:cNvSpPr>
          <p:nvPr/>
        </p:nvSpPr>
        <p:spPr bwMode="auto">
          <a:xfrm>
            <a:off x="3867150" y="5638800"/>
            <a:ext cx="1409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Kernel Space</a:t>
            </a:r>
          </a:p>
        </p:txBody>
      </p:sp>
      <p:sp>
        <p:nvSpPr>
          <p:cNvPr id="5126" name="TextBox 7"/>
          <p:cNvSpPr txBox="1">
            <a:spLocks noChangeArrowheads="1"/>
          </p:cNvSpPr>
          <p:nvPr/>
        </p:nvSpPr>
        <p:spPr bwMode="auto">
          <a:xfrm>
            <a:off x="1676400" y="2819400"/>
            <a:ext cx="760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read()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1562101" y="3771900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128" name="TextBox 10"/>
          <p:cNvSpPr txBox="1">
            <a:spLocks noChangeArrowheads="1"/>
          </p:cNvSpPr>
          <p:nvPr/>
        </p:nvSpPr>
        <p:spPr bwMode="auto">
          <a:xfrm>
            <a:off x="1447800" y="4343400"/>
            <a:ext cx="12350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Calibri" pitchFamily="34" charset="0"/>
              </a:rPr>
              <a:t>Initiate I/O</a:t>
            </a:r>
          </a:p>
          <a:p>
            <a:pPr algn="ctr"/>
            <a:r>
              <a:rPr lang="en-US" b="1" dirty="0">
                <a:latin typeface="Calibri" pitchFamily="34" charset="0"/>
              </a:rPr>
              <a:t>Suspend</a:t>
            </a:r>
          </a:p>
          <a:p>
            <a:pPr algn="ctr"/>
            <a:r>
              <a:rPr lang="en-US" b="1" dirty="0" smtClean="0">
                <a:latin typeface="Calibri" pitchFamily="34" charset="0"/>
              </a:rPr>
              <a:t>thread</a:t>
            </a:r>
            <a:endParaRPr lang="en-US" b="1" dirty="0">
              <a:latin typeface="Calibri" pitchFamily="34" charset="0"/>
            </a:endParaRPr>
          </a:p>
          <a:p>
            <a:pPr algn="ctr"/>
            <a:r>
              <a:rPr lang="en-US" b="1" dirty="0">
                <a:latin typeface="Calibri" pitchFamily="34" charset="0"/>
              </a:rPr>
              <a:t>in I/O Wait</a:t>
            </a:r>
          </a:p>
        </p:txBody>
      </p:sp>
      <p:sp>
        <p:nvSpPr>
          <p:cNvPr id="5129" name="TextBox 11"/>
          <p:cNvSpPr txBox="1">
            <a:spLocks noChangeArrowheads="1"/>
          </p:cNvSpPr>
          <p:nvPr/>
        </p:nvSpPr>
        <p:spPr bwMode="auto">
          <a:xfrm>
            <a:off x="685800" y="3200400"/>
            <a:ext cx="927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Context</a:t>
            </a:r>
          </a:p>
          <a:p>
            <a:pPr algn="ctr"/>
            <a:r>
              <a:rPr lang="en-US" b="1">
                <a:latin typeface="Calibri" pitchFamily="34" charset="0"/>
              </a:rPr>
              <a:t>Switch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971800" y="4810125"/>
            <a:ext cx="3352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6439694" y="3694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132" name="TextBox 15"/>
          <p:cNvSpPr txBox="1">
            <a:spLocks noChangeArrowheads="1"/>
          </p:cNvSpPr>
          <p:nvPr/>
        </p:nvSpPr>
        <p:spPr bwMode="auto">
          <a:xfrm>
            <a:off x="6370638" y="4343400"/>
            <a:ext cx="11414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Calibri" pitchFamily="34" charset="0"/>
              </a:rPr>
              <a:t>Copy data</a:t>
            </a:r>
          </a:p>
          <a:p>
            <a:pPr algn="ctr"/>
            <a:r>
              <a:rPr lang="en-US" b="1" dirty="0">
                <a:latin typeface="Calibri" pitchFamily="34" charset="0"/>
              </a:rPr>
              <a:t>Resume</a:t>
            </a:r>
          </a:p>
          <a:p>
            <a:pPr algn="ctr"/>
            <a:r>
              <a:rPr lang="en-US" b="1" dirty="0" smtClean="0">
                <a:latin typeface="Calibri" pitchFamily="34" charset="0"/>
              </a:rPr>
              <a:t>thread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5133" name="TextBox 16"/>
          <p:cNvSpPr txBox="1">
            <a:spLocks noChangeArrowheads="1"/>
          </p:cNvSpPr>
          <p:nvPr/>
        </p:nvSpPr>
        <p:spPr bwMode="auto">
          <a:xfrm>
            <a:off x="6324600" y="2819400"/>
            <a:ext cx="127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Check if OK</a:t>
            </a:r>
          </a:p>
        </p:txBody>
      </p:sp>
      <p:sp>
        <p:nvSpPr>
          <p:cNvPr id="5134" name="TextBox 17"/>
          <p:cNvSpPr txBox="1">
            <a:spLocks noChangeArrowheads="1"/>
          </p:cNvSpPr>
          <p:nvPr/>
        </p:nvSpPr>
        <p:spPr bwMode="auto">
          <a:xfrm>
            <a:off x="3259558" y="4495800"/>
            <a:ext cx="26709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i="1" dirty="0">
                <a:solidFill>
                  <a:srgbClr val="FF0000"/>
                </a:solidFill>
                <a:latin typeface="Calibri" pitchFamily="34" charset="0"/>
              </a:rPr>
              <a:t>Kernel performs I/O </a:t>
            </a:r>
          </a:p>
          <a:p>
            <a:pPr algn="ctr"/>
            <a:r>
              <a:rPr lang="en-US" b="1" i="1" dirty="0">
                <a:solidFill>
                  <a:srgbClr val="FF0000"/>
                </a:solidFill>
                <a:latin typeface="Calibri" pitchFamily="34" charset="0"/>
              </a:rPr>
              <a:t>while </a:t>
            </a:r>
            <a:r>
              <a:rPr lang="en-US" b="1" i="1" dirty="0" smtClean="0">
                <a:solidFill>
                  <a:srgbClr val="FF0000"/>
                </a:solidFill>
                <a:latin typeface="Calibri" pitchFamily="34" charset="0"/>
              </a:rPr>
              <a:t>thread is </a:t>
            </a:r>
            <a:r>
              <a:rPr lang="en-US" b="1" i="1" dirty="0">
                <a:solidFill>
                  <a:srgbClr val="FF0000"/>
                </a:solidFill>
                <a:latin typeface="Calibri" pitchFamily="34" charset="0"/>
              </a:rPr>
              <a:t>suspended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Asynchronous I/O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00200" y="3505200"/>
            <a:ext cx="6553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3935413" y="1371600"/>
            <a:ext cx="1273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User Space</a:t>
            </a:r>
          </a:p>
          <a:p>
            <a:r>
              <a:rPr lang="en-US" b="1">
                <a:latin typeface="Calibri" pitchFamily="34" charset="0"/>
              </a:rPr>
              <a:t>Application</a:t>
            </a:r>
          </a:p>
        </p:txBody>
      </p:sp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3867150" y="5867400"/>
            <a:ext cx="1409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Kernel Space</a:t>
            </a:r>
          </a:p>
        </p:txBody>
      </p:sp>
      <p:sp>
        <p:nvSpPr>
          <p:cNvPr id="6150" name="TextBox 7"/>
          <p:cNvSpPr txBox="1">
            <a:spLocks noChangeArrowheads="1"/>
          </p:cNvSpPr>
          <p:nvPr/>
        </p:nvSpPr>
        <p:spPr bwMode="auto">
          <a:xfrm>
            <a:off x="1676400" y="2819400"/>
            <a:ext cx="11699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aio_read()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1562101" y="3695700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1389063" y="4267200"/>
            <a:ext cx="13525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Queue I/O</a:t>
            </a:r>
          </a:p>
          <a:p>
            <a:pPr algn="ctr"/>
            <a:r>
              <a:rPr lang="en-US" b="1">
                <a:latin typeface="Calibri" pitchFamily="34" charset="0"/>
              </a:rPr>
              <a:t>Return</a:t>
            </a:r>
          </a:p>
          <a:p>
            <a:pPr algn="ctr"/>
            <a:r>
              <a:rPr lang="en-US" b="1">
                <a:latin typeface="Calibri" pitchFamily="34" charset="0"/>
              </a:rPr>
              <a:t>Initial status</a:t>
            </a:r>
          </a:p>
        </p:txBody>
      </p:sp>
      <p:sp>
        <p:nvSpPr>
          <p:cNvPr id="6153" name="TextBox 11"/>
          <p:cNvSpPr txBox="1">
            <a:spLocks noChangeArrowheads="1"/>
          </p:cNvSpPr>
          <p:nvPr/>
        </p:nvSpPr>
        <p:spPr bwMode="auto">
          <a:xfrm>
            <a:off x="627063" y="3200400"/>
            <a:ext cx="927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Context</a:t>
            </a:r>
          </a:p>
          <a:p>
            <a:pPr algn="ctr"/>
            <a:r>
              <a:rPr lang="en-US" b="1">
                <a:latin typeface="Calibri" pitchFamily="34" charset="0"/>
              </a:rPr>
              <a:t>Switch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819400" y="4875213"/>
            <a:ext cx="335280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1791494" y="3694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156" name="TextBox 26"/>
          <p:cNvSpPr txBox="1">
            <a:spLocks noChangeArrowheads="1"/>
          </p:cNvSpPr>
          <p:nvPr/>
        </p:nvSpPr>
        <p:spPr bwMode="auto">
          <a:xfrm>
            <a:off x="7042150" y="2590800"/>
            <a:ext cx="13398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aio_error()</a:t>
            </a:r>
          </a:p>
          <a:p>
            <a:pPr algn="ctr"/>
            <a:r>
              <a:rPr lang="en-US" b="1">
                <a:latin typeface="Calibri" pitchFamily="34" charset="0"/>
              </a:rPr>
              <a:t>aio_return()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7103269" y="371395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V="1">
            <a:off x="7331869" y="371395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159" name="TextBox 29"/>
          <p:cNvSpPr txBox="1">
            <a:spLocks noChangeArrowheads="1"/>
          </p:cNvSpPr>
          <p:nvPr/>
        </p:nvSpPr>
        <p:spPr bwMode="auto">
          <a:xfrm>
            <a:off x="7331075" y="4410075"/>
            <a:ext cx="8350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Return</a:t>
            </a:r>
          </a:p>
          <a:p>
            <a:pPr algn="ctr"/>
            <a:r>
              <a:rPr lang="en-US" b="1">
                <a:latin typeface="Calibri" pitchFamily="34" charset="0"/>
              </a:rPr>
              <a:t>ending</a:t>
            </a:r>
          </a:p>
          <a:p>
            <a:pPr algn="ctr"/>
            <a:r>
              <a:rPr lang="en-US" b="1">
                <a:latin typeface="Calibri" pitchFamily="34" charset="0"/>
              </a:rPr>
              <a:t>status</a:t>
            </a:r>
          </a:p>
        </p:txBody>
      </p:sp>
      <p:sp>
        <p:nvSpPr>
          <p:cNvPr id="6160" name="TextBox 30"/>
          <p:cNvSpPr txBox="1">
            <a:spLocks noChangeArrowheads="1"/>
          </p:cNvSpPr>
          <p:nvPr/>
        </p:nvSpPr>
        <p:spPr bwMode="auto">
          <a:xfrm>
            <a:off x="6173788" y="4410075"/>
            <a:ext cx="11414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Copy data</a:t>
            </a:r>
          </a:p>
          <a:p>
            <a:pPr algn="ctr"/>
            <a:r>
              <a:rPr lang="en-US" b="1">
                <a:latin typeface="Calibri" pitchFamily="34" charset="0"/>
              </a:rPr>
              <a:t>and send</a:t>
            </a:r>
          </a:p>
          <a:p>
            <a:pPr algn="ctr"/>
            <a:r>
              <a:rPr lang="en-US" b="1">
                <a:latin typeface="Calibri" pitchFamily="34" charset="0"/>
              </a:rPr>
              <a:t>signal</a:t>
            </a:r>
          </a:p>
        </p:txBody>
      </p:sp>
      <p:sp>
        <p:nvSpPr>
          <p:cNvPr id="23" name="Lightning Bolt 22"/>
          <p:cNvSpPr/>
          <p:nvPr/>
        </p:nvSpPr>
        <p:spPr>
          <a:xfrm flipV="1">
            <a:off x="6400800" y="3200400"/>
            <a:ext cx="762000" cy="533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895600" y="3200400"/>
            <a:ext cx="3352800" cy="1588"/>
          </a:xfrm>
          <a:prstGeom prst="straightConnector1">
            <a:avLst/>
          </a:prstGeom>
          <a:ln>
            <a:solidFill>
              <a:srgbClr val="0066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163" name="TextBox 18"/>
          <p:cNvSpPr txBox="1">
            <a:spLocks noChangeArrowheads="1"/>
          </p:cNvSpPr>
          <p:nvPr/>
        </p:nvSpPr>
        <p:spPr bwMode="auto">
          <a:xfrm>
            <a:off x="2971800" y="4419600"/>
            <a:ext cx="30686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FF0000"/>
                </a:solidFill>
                <a:latin typeface="Calibri" pitchFamily="34" charset="0"/>
              </a:rPr>
              <a:t>Kernel performs I/O is parallel</a:t>
            </a:r>
          </a:p>
        </p:txBody>
      </p:sp>
      <p:sp>
        <p:nvSpPr>
          <p:cNvPr id="6164" name="TextBox 19"/>
          <p:cNvSpPr txBox="1">
            <a:spLocks noChangeArrowheads="1"/>
          </p:cNvSpPr>
          <p:nvPr/>
        </p:nvSpPr>
        <p:spPr bwMode="auto">
          <a:xfrm>
            <a:off x="3173413" y="2819400"/>
            <a:ext cx="28042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Calibri" pitchFamily="34" charset="0"/>
              </a:rPr>
              <a:t>Thread continues </a:t>
            </a:r>
            <a:r>
              <a:rPr lang="en-US" b="1" i="1" dirty="0">
                <a:solidFill>
                  <a:srgbClr val="FF0000"/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6165" name="TextBox 20"/>
          <p:cNvSpPr txBox="1">
            <a:spLocks noChangeArrowheads="1"/>
          </p:cNvSpPr>
          <p:nvPr/>
        </p:nvSpPr>
        <p:spPr bwMode="auto">
          <a:xfrm>
            <a:off x="6172200" y="3733800"/>
            <a:ext cx="89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0070C0"/>
                </a:solidFill>
                <a:latin typeface="Calibri" pitchFamily="34" charset="0"/>
              </a:rPr>
              <a:t>SIGNAL</a:t>
            </a:r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Implications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Only sync I/O for blocking devices is sensible</a:t>
            </a:r>
          </a:p>
          <a:p>
            <a:pPr lvl="1"/>
            <a:r>
              <a:rPr lang="en-US" smtClean="0"/>
              <a:t>Can use non-blocking option to prevent stalls</a:t>
            </a:r>
          </a:p>
          <a:p>
            <a:pPr lvl="2"/>
            <a:r>
              <a:rPr lang="en-US" smtClean="0"/>
              <a:t>Parallelism is a manual programming process</a:t>
            </a:r>
          </a:p>
          <a:p>
            <a:pPr lvl="1"/>
            <a:r>
              <a:rPr lang="en-US" smtClean="0"/>
              <a:t>But no I/O can occur until device is unblocked</a:t>
            </a:r>
          </a:p>
          <a:p>
            <a:r>
              <a:rPr lang="en-US" smtClean="0"/>
              <a:t>Sync or Async I/O to non-blocking devices OK</a:t>
            </a:r>
          </a:p>
          <a:p>
            <a:pPr lvl="1"/>
            <a:r>
              <a:rPr lang="en-US" smtClean="0"/>
              <a:t>Using non-blocking options makes no sense</a:t>
            </a:r>
          </a:p>
          <a:p>
            <a:pPr lvl="2"/>
            <a:r>
              <a:rPr lang="en-US" smtClean="0"/>
              <a:t>Though you are allowed to do so</a:t>
            </a:r>
          </a:p>
          <a:p>
            <a:r>
              <a:rPr lang="en-US" smtClean="0"/>
              <a:t>We will only discuss async non-blocking I/O</a:t>
            </a:r>
          </a:p>
          <a:p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The AIO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err="1" smtClean="0"/>
              <a:t>aio_read</a:t>
            </a:r>
            <a:r>
              <a:rPr lang="en-US" sz="2800" b="1" dirty="0" smtClean="0"/>
              <a:t>()</a:t>
            </a:r>
            <a:r>
              <a:rPr lang="en-US" sz="2800" dirty="0" smtClean="0"/>
              <a:t>, </a:t>
            </a:r>
            <a:r>
              <a:rPr lang="en-US" sz="2800" b="1" dirty="0" err="1" smtClean="0"/>
              <a:t>aio_write</a:t>
            </a:r>
            <a:r>
              <a:rPr lang="en-US" sz="2800" b="1" dirty="0" smtClean="0"/>
              <a:t>()</a:t>
            </a:r>
            <a:r>
              <a:rPr lang="en-US" sz="2800" dirty="0" smtClean="0"/>
              <a:t>, </a:t>
            </a:r>
            <a:r>
              <a:rPr lang="en-US" sz="2800" b="1" dirty="0" err="1" smtClean="0"/>
              <a:t>aio_fsync</a:t>
            </a:r>
            <a:r>
              <a:rPr lang="en-US" sz="2800" b="1" dirty="0" smtClean="0"/>
              <a:t>()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Start a read, write, or </a:t>
            </a:r>
            <a:r>
              <a:rPr lang="en-US" sz="2400" dirty="0" err="1" smtClean="0"/>
              <a:t>fsync</a:t>
            </a:r>
            <a:r>
              <a:rPr lang="en-US" sz="2400" dirty="0" smtClean="0"/>
              <a:t>() operation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err="1" smtClean="0"/>
              <a:t>aio_cancel</a:t>
            </a:r>
            <a:r>
              <a:rPr lang="en-US" sz="2800" b="1" dirty="0" smtClean="0"/>
              <a:t>()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Cancel a previous read, write, or </a:t>
            </a:r>
            <a:r>
              <a:rPr lang="en-US" sz="2400" dirty="0" err="1" smtClean="0"/>
              <a:t>fsync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err="1"/>
              <a:t>a</a:t>
            </a:r>
            <a:r>
              <a:rPr lang="en-US" sz="2800" b="1" dirty="0" err="1" smtClean="0"/>
              <a:t>io_error</a:t>
            </a:r>
            <a:r>
              <a:rPr lang="en-US" sz="2800" b="1" dirty="0" smtClean="0"/>
              <a:t>()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Check request’s progress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err="1"/>
              <a:t>a</a:t>
            </a:r>
            <a:r>
              <a:rPr lang="en-US" sz="2800" b="1" dirty="0" err="1" smtClean="0"/>
              <a:t>io_return</a:t>
            </a:r>
            <a:r>
              <a:rPr lang="en-US" sz="2800" b="1" dirty="0" smtClean="0"/>
              <a:t>()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Get final status of completed request (use only once!)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err="1"/>
              <a:t>a</a:t>
            </a:r>
            <a:r>
              <a:rPr lang="en-US" sz="2800" b="1" dirty="0" err="1" smtClean="0"/>
              <a:t>io_suspend</a:t>
            </a:r>
            <a:r>
              <a:rPr lang="en-US" sz="2800" b="1" dirty="0" smtClean="0"/>
              <a:t>()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Wait for request completion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The Common AIO Element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sz="2800" dirty="0" smtClean="0"/>
              <a:t>The </a:t>
            </a:r>
            <a:r>
              <a:rPr lang="en-US" sz="2800" b="1" dirty="0" err="1" smtClean="0"/>
              <a:t>aiocb</a:t>
            </a:r>
            <a:r>
              <a:rPr lang="en-US" sz="2800" dirty="0" smtClean="0"/>
              <a:t> structure correlates all requests</a:t>
            </a:r>
          </a:p>
          <a:p>
            <a:pPr lvl="1"/>
            <a:r>
              <a:rPr lang="en-US" sz="2400" dirty="0" smtClean="0"/>
              <a:t>Defined in </a:t>
            </a:r>
            <a:r>
              <a:rPr lang="en-US" sz="2400" b="1" dirty="0" err="1" smtClean="0"/>
              <a:t>aio.h</a:t>
            </a:r>
            <a:endParaRPr lang="en-US" sz="2400" b="1" dirty="0" smtClean="0"/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990600" y="2667000"/>
            <a:ext cx="6951663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aiocb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int </a:t>
            </a:r>
            <a:r>
              <a:rPr lang="en-US" sz="1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aio_fildes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;               /* File descriptor.  */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int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aio_lio_opcode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;           /*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lio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Operation. */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int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aio_reqprio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;              /* Request priority offset.  */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volatile void *</a:t>
            </a:r>
            <a:r>
              <a:rPr lang="en-US" sz="1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aio_buf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;       /* Location of buffer.  */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aio_nbytes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;            /* Length of transfer.  */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sigevent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aio_sigevent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; /* Signal number and value.  */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off_t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aio_offset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;             /* File offset.  */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.                             /* Additional fields */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.  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1744</Words>
  <Application>Microsoft Office PowerPoint</Application>
  <PresentationFormat>On-screen Show (4:3)</PresentationFormat>
  <Paragraphs>423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Andrew Hanushevsky: Asynchronous I/O</vt:lpstr>
      <vt:lpstr>Goals</vt:lpstr>
      <vt:lpstr>Asynchronous I/O</vt:lpstr>
      <vt:lpstr>Synchronous vs Asynchronous</vt:lpstr>
      <vt:lpstr>Synchronous I/O</vt:lpstr>
      <vt:lpstr>Asynchronous I/O</vt:lpstr>
      <vt:lpstr>Implications</vt:lpstr>
      <vt:lpstr>The AIO Interface</vt:lpstr>
      <vt:lpstr>The Common AIO Element</vt:lpstr>
      <vt:lpstr>Simplistic AIO Read Example</vt:lpstr>
      <vt:lpstr>Some Warnings!</vt:lpstr>
      <vt:lpstr>Simplistic Approach is Bad!</vt:lpstr>
      <vt:lpstr>Other Issues With aio_suspend()</vt:lpstr>
      <vt:lpstr>Cancelling AIO Requests</vt:lpstr>
      <vt:lpstr>Handling Multiple Requests</vt:lpstr>
      <vt:lpstr>lio_listio Details</vt:lpstr>
      <vt:lpstr>The Good Part of lio_listio()</vt:lpstr>
      <vt:lpstr>The Right AIO Approach</vt:lpstr>
      <vt:lpstr>AIO With Signals</vt:lpstr>
      <vt:lpstr>What You Will Find In Practice</vt:lpstr>
      <vt:lpstr>A Workable Picture</vt:lpstr>
      <vt:lpstr>Devil In The Details I</vt:lpstr>
      <vt:lpstr>Devil In The Details II</vt:lpstr>
      <vt:lpstr>Avoiding Signals</vt:lpstr>
      <vt:lpstr>What’s The Alternative?</vt:lpstr>
      <vt:lpstr>Conclusions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Asynchronous I/O</dc:title>
  <dc:creator>abh</dc:creator>
  <cp:lastModifiedBy>abh</cp:lastModifiedBy>
  <cp:revision>67</cp:revision>
  <dcterms:created xsi:type="dcterms:W3CDTF">2009-08-29T03:27:29Z</dcterms:created>
  <dcterms:modified xsi:type="dcterms:W3CDTF">2009-10-11T20:39:01Z</dcterms:modified>
</cp:coreProperties>
</file>