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76" r:id="rId3"/>
    <p:sldId id="257" r:id="rId4"/>
    <p:sldId id="258" r:id="rId5"/>
    <p:sldId id="260" r:id="rId6"/>
    <p:sldId id="261" r:id="rId7"/>
    <p:sldId id="263" r:id="rId8"/>
    <p:sldId id="264" r:id="rId9"/>
    <p:sldId id="262" r:id="rId10"/>
    <p:sldId id="265" r:id="rId11"/>
    <p:sldId id="266" r:id="rId12"/>
    <p:sldId id="267" r:id="rId13"/>
    <p:sldId id="269" r:id="rId14"/>
    <p:sldId id="270" r:id="rId15"/>
    <p:sldId id="268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75" autoAdjust="0"/>
    <p:restoredTop sz="94660"/>
  </p:normalViewPr>
  <p:slideViewPr>
    <p:cSldViewPr>
      <p:cViewPr varScale="1">
        <p:scale>
          <a:sx n="66" d="100"/>
          <a:sy n="66" d="100"/>
        </p:scale>
        <p:origin x="-6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4B63D8-3DDC-4EFA-9246-4E042536EC63}" type="datetimeFigureOut">
              <a:rPr lang="en-US" smtClean="0"/>
              <a:pPr/>
              <a:t>10/11/2009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4541E-092B-494B-A759-D691D82A5F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0B633A-FEFF-40BC-B7D5-956B19EBF6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0B633A-FEFF-40BC-B7D5-956B19EBF6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0B633A-FEFF-40BC-B7D5-956B19EBF6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6477000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77000"/>
            <a:ext cx="2895600" cy="244475"/>
          </a:xfrm>
          <a:prstGeom prst="rect">
            <a:avLst/>
          </a:prstGeom>
        </p:spPr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0B633A-FEFF-40BC-B7D5-956B19EBF6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0B633A-FEFF-40BC-B7D5-956B19EBF6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0B633A-FEFF-40BC-B7D5-956B19EBF6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6477000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77000"/>
            <a:ext cx="2895600" cy="244475"/>
          </a:xfrm>
          <a:prstGeom prst="rect">
            <a:avLst/>
          </a:prstGeom>
        </p:spPr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6477000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77000"/>
            <a:ext cx="2895600" cy="244475"/>
          </a:xfrm>
          <a:prstGeom prst="rect">
            <a:avLst/>
          </a:prstGeom>
        </p:spPr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0B633A-FEFF-40BC-B7D5-956B19EBF6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40B633A-FEFF-40BC-B7D5-956B19EBF6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2" name="Picture 7" descr="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772400" y="6400800"/>
            <a:ext cx="633188" cy="457200"/>
          </a:xfrm>
          <a:prstGeom prst="rect">
            <a:avLst/>
          </a:prstGeom>
          <a:noFill/>
        </p:spPr>
      </p:pic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6477000"/>
            <a:ext cx="2133600" cy="244475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77000"/>
            <a:ext cx="2895600" cy="244475"/>
          </a:xfrm>
          <a:prstGeom prst="rect">
            <a:avLst/>
          </a:prstGeom>
        </p:spPr>
        <p:txBody>
          <a:bodyPr/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  <a:prstGeom prst="rect">
            <a:avLst/>
          </a:prstGeom>
        </p:spPr>
        <p:txBody>
          <a:bodyPr/>
          <a:lstStyle>
            <a:lvl1pPr algn="r">
              <a:defRPr sz="1000"/>
            </a:lvl1pPr>
          </a:lstStyle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6" name="Picture 10" descr="LOGO_ESC09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33400" y="6427787"/>
            <a:ext cx="573336" cy="43021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Andrew Hanushevsky:</a:t>
            </a:r>
            <a:br>
              <a:rPr lang="en-US" b="1" dirty="0" smtClean="0"/>
            </a:br>
            <a:r>
              <a:rPr lang="en-US" b="1" dirty="0" smtClean="0"/>
              <a:t>Memory Mapped I/O</a:t>
            </a:r>
            <a:endParaRPr lang="en-US" b="1" dirty="0"/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260350"/>
            <a:ext cx="1079500" cy="779463"/>
          </a:xfrm>
          <a:prstGeom prst="rect">
            <a:avLst/>
          </a:prstGeom>
          <a:noFill/>
        </p:spPr>
      </p:pic>
      <p:pic>
        <p:nvPicPr>
          <p:cNvPr id="5" name="Picture 10" descr="LOGO_ESC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260350"/>
            <a:ext cx="1081087" cy="811213"/>
          </a:xfrm>
          <a:prstGeom prst="rect">
            <a:avLst/>
          </a:prstGeom>
          <a:noFill/>
        </p:spPr>
      </p:pic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03350" y="260350"/>
            <a:ext cx="6408738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it-IT" sz="1000" b="1" dirty="0">
                <a:solidFill>
                  <a:schemeClr val="accent1"/>
                </a:solidFill>
                <a:latin typeface="Verdana" pitchFamily="34" charset="0"/>
              </a:rPr>
              <a:t>First INFN International School on Architectures, tools and methodologies for developing efficient large scale scientific computing applications</a:t>
            </a:r>
            <a:endParaRPr lang="en-GB" sz="1000" dirty="0">
              <a:solidFill>
                <a:schemeClr val="accent1"/>
              </a:solidFill>
              <a:latin typeface="Verdana" pitchFamily="34" charset="0"/>
            </a:endParaRPr>
          </a:p>
          <a:p>
            <a:pPr algn="ctr"/>
            <a:endParaRPr lang="en-GB" sz="900" dirty="0">
              <a:solidFill>
                <a:schemeClr val="accent1"/>
              </a:solidFill>
              <a:latin typeface="Verdana" pitchFamily="34" charset="0"/>
            </a:endParaRPr>
          </a:p>
          <a:p>
            <a:pPr algn="ctr"/>
            <a:r>
              <a:rPr lang="en-GB" sz="900" dirty="0" err="1">
                <a:solidFill>
                  <a:schemeClr val="accent1"/>
                </a:solidFill>
                <a:latin typeface="Verdana" pitchFamily="34" charset="0"/>
              </a:rPr>
              <a:t>Ce.U.B</a:t>
            </a:r>
            <a:r>
              <a:rPr lang="en-GB" sz="900" dirty="0">
                <a:solidFill>
                  <a:schemeClr val="accent1"/>
                </a:solidFill>
                <a:latin typeface="Verdana" pitchFamily="34" charset="0"/>
              </a:rPr>
              <a:t>. – </a:t>
            </a:r>
            <a:r>
              <a:rPr lang="en-GB" sz="900" dirty="0" err="1">
                <a:solidFill>
                  <a:schemeClr val="accent1"/>
                </a:solidFill>
                <a:latin typeface="Verdana" pitchFamily="34" charset="0"/>
              </a:rPr>
              <a:t>Bertinoro</a:t>
            </a:r>
            <a:r>
              <a:rPr lang="en-GB" sz="900" dirty="0">
                <a:solidFill>
                  <a:schemeClr val="accent1"/>
                </a:solidFill>
                <a:latin typeface="Verdana" pitchFamily="34" charset="0"/>
              </a:rPr>
              <a:t> – Italy, 12 – 17 October 2009</a:t>
            </a:r>
            <a:endParaRPr lang="it-IT" sz="900" dirty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Establishing A File Mapping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b="1" dirty="0" smtClean="0"/>
              <a:t>void</a:t>
            </a:r>
            <a:r>
              <a:rPr lang="en-US" sz="1800" dirty="0" smtClean="0"/>
              <a:t> </a:t>
            </a:r>
            <a:r>
              <a:rPr lang="en-US" sz="1800" b="1" dirty="0" smtClean="0"/>
              <a:t>*mmap(void</a:t>
            </a:r>
            <a:r>
              <a:rPr lang="en-US" sz="1800" dirty="0" smtClean="0"/>
              <a:t> </a:t>
            </a:r>
            <a:r>
              <a:rPr lang="en-US" sz="1800" b="1" dirty="0" smtClean="0"/>
              <a:t>*</a:t>
            </a:r>
            <a:r>
              <a:rPr lang="en-US" sz="1800" i="1" dirty="0" err="1" smtClean="0"/>
              <a:t>addr</a:t>
            </a:r>
            <a:r>
              <a:rPr lang="en-US" sz="1800" b="1" dirty="0" smtClean="0"/>
              <a:t>,</a:t>
            </a:r>
            <a:r>
              <a:rPr lang="en-US" sz="1800" dirty="0" smtClean="0"/>
              <a:t> </a:t>
            </a:r>
            <a:r>
              <a:rPr lang="en-US" sz="1800" b="1" dirty="0" err="1" smtClean="0"/>
              <a:t>size_t</a:t>
            </a:r>
            <a:r>
              <a:rPr lang="en-US" sz="1800" dirty="0" smtClean="0"/>
              <a:t> </a:t>
            </a:r>
            <a:r>
              <a:rPr lang="en-US" sz="1800" i="1" dirty="0" smtClean="0"/>
              <a:t>length</a:t>
            </a:r>
            <a:r>
              <a:rPr lang="en-US" sz="1800" b="1" dirty="0" smtClean="0"/>
              <a:t>,</a:t>
            </a:r>
            <a:r>
              <a:rPr lang="en-US" sz="1800" dirty="0" smtClean="0"/>
              <a:t> </a:t>
            </a:r>
            <a:r>
              <a:rPr lang="en-US" sz="1800" b="1" dirty="0" smtClean="0"/>
              <a:t>int</a:t>
            </a:r>
            <a:r>
              <a:rPr lang="en-US" sz="1800" dirty="0" smtClean="0"/>
              <a:t> </a:t>
            </a:r>
            <a:r>
              <a:rPr lang="en-US" sz="1800" i="1" dirty="0" err="1" smtClean="0"/>
              <a:t>prot</a:t>
            </a:r>
            <a:r>
              <a:rPr lang="en-US" sz="1800" b="1" dirty="0" smtClean="0"/>
              <a:t>,</a:t>
            </a:r>
            <a:r>
              <a:rPr lang="en-US" sz="1800" dirty="0" smtClean="0"/>
              <a:t> </a:t>
            </a:r>
            <a:r>
              <a:rPr lang="en-US" sz="1800" b="1" dirty="0" smtClean="0"/>
              <a:t>int</a:t>
            </a:r>
            <a:r>
              <a:rPr lang="en-US" sz="1800" dirty="0" smtClean="0"/>
              <a:t> </a:t>
            </a:r>
            <a:r>
              <a:rPr lang="en-US" sz="1800" i="1" dirty="0" smtClean="0"/>
              <a:t>flags</a:t>
            </a:r>
            <a:r>
              <a:rPr lang="en-US" sz="1800" b="1" dirty="0" smtClean="0"/>
              <a:t>,</a:t>
            </a:r>
            <a:r>
              <a:rPr lang="en-US" sz="1800" dirty="0" smtClean="0"/>
              <a:t> </a:t>
            </a:r>
            <a:r>
              <a:rPr lang="en-US" sz="1800" b="1" dirty="0" smtClean="0"/>
              <a:t>int</a:t>
            </a:r>
            <a:r>
              <a:rPr lang="en-US" sz="1800" dirty="0" smtClean="0"/>
              <a:t> </a:t>
            </a:r>
            <a:r>
              <a:rPr lang="en-US" sz="1800" i="1" dirty="0" err="1" smtClean="0"/>
              <a:t>fd</a:t>
            </a:r>
            <a:r>
              <a:rPr lang="en-US" sz="1800" b="1" dirty="0" smtClean="0"/>
              <a:t>,</a:t>
            </a:r>
            <a:r>
              <a:rPr lang="en-US" sz="1800" dirty="0" smtClean="0"/>
              <a:t> </a:t>
            </a:r>
            <a:r>
              <a:rPr lang="en-US" sz="1800" b="1" dirty="0" err="1" smtClean="0"/>
              <a:t>off_t</a:t>
            </a:r>
            <a:r>
              <a:rPr lang="en-US" sz="1800" dirty="0" smtClean="0"/>
              <a:t> </a:t>
            </a:r>
            <a:r>
              <a:rPr lang="en-US" sz="1800" i="1" dirty="0" smtClean="0"/>
              <a:t>offset</a:t>
            </a:r>
            <a:r>
              <a:rPr lang="en-US" sz="1800" b="1" dirty="0" smtClean="0"/>
              <a:t>);</a:t>
            </a:r>
          </a:p>
          <a:p>
            <a:pPr lvl="1"/>
            <a:r>
              <a:rPr lang="en-US" sz="1800" b="1" i="1" dirty="0" err="1"/>
              <a:t>a</a:t>
            </a:r>
            <a:r>
              <a:rPr lang="en-US" sz="1800" b="1" i="1" dirty="0" err="1" smtClean="0"/>
              <a:t>ddr</a:t>
            </a:r>
            <a:r>
              <a:rPr lang="en-US" sz="1800" b="1" dirty="0" smtClean="0"/>
              <a:t> forces a particular address. Generally, this will always be null allowing the kernel to choose</a:t>
            </a:r>
          </a:p>
          <a:p>
            <a:pPr lvl="1"/>
            <a:r>
              <a:rPr lang="en-US" sz="1800" b="1" i="1" dirty="0"/>
              <a:t>l</a:t>
            </a:r>
            <a:r>
              <a:rPr lang="en-US" sz="1800" b="1" i="1" dirty="0" smtClean="0"/>
              <a:t>ength</a:t>
            </a:r>
            <a:r>
              <a:rPr lang="en-US" sz="1800" b="1" dirty="0" smtClean="0"/>
              <a:t> is the size of the mapping in bytes (e.g., the size of the file)</a:t>
            </a:r>
          </a:p>
          <a:p>
            <a:pPr lvl="1"/>
            <a:r>
              <a:rPr lang="en-US" sz="1800" b="1" i="1" dirty="0" err="1"/>
              <a:t>p</a:t>
            </a:r>
            <a:r>
              <a:rPr lang="en-US" sz="1800" b="1" i="1" dirty="0" err="1" smtClean="0"/>
              <a:t>rot</a:t>
            </a:r>
            <a:r>
              <a:rPr lang="en-US" sz="1800" b="1" dirty="0" smtClean="0"/>
              <a:t> tells the kernel how to protect the memory mapped pages (choose one or more):</a:t>
            </a:r>
          </a:p>
          <a:p>
            <a:pPr lvl="2"/>
            <a:r>
              <a:rPr lang="en-US" sz="1400" b="1" dirty="0" smtClean="0"/>
              <a:t>PROT_READ</a:t>
            </a:r>
            <a:r>
              <a:rPr lang="en-US" sz="1400" dirty="0" smtClean="0"/>
              <a:t> Pages may be read.		</a:t>
            </a:r>
            <a:r>
              <a:rPr lang="en-US" sz="1400" b="1" dirty="0" smtClean="0"/>
              <a:t> PROT_WRITE</a:t>
            </a:r>
            <a:r>
              <a:rPr lang="en-US" sz="1400" dirty="0" smtClean="0"/>
              <a:t> Pages may be written.</a:t>
            </a:r>
          </a:p>
          <a:p>
            <a:pPr lvl="2"/>
            <a:r>
              <a:rPr lang="en-US" sz="1400" b="1" dirty="0" smtClean="0"/>
              <a:t>PROT_EXEC</a:t>
            </a:r>
            <a:r>
              <a:rPr lang="en-US" sz="1400" dirty="0" smtClean="0"/>
              <a:t> Pages may be executed.	</a:t>
            </a:r>
            <a:r>
              <a:rPr lang="en-US" sz="1400" b="1" dirty="0" smtClean="0"/>
              <a:t> PROT_NONE</a:t>
            </a:r>
            <a:r>
              <a:rPr lang="en-US" sz="1400" dirty="0" smtClean="0"/>
              <a:t> Pages may not be accessed</a:t>
            </a:r>
          </a:p>
          <a:p>
            <a:pPr lvl="1"/>
            <a:r>
              <a:rPr lang="en-US" sz="1800" b="1" i="1" dirty="0"/>
              <a:t>f</a:t>
            </a:r>
            <a:r>
              <a:rPr lang="en-US" sz="1800" b="1" i="1" dirty="0" smtClean="0"/>
              <a:t>lags</a:t>
            </a:r>
            <a:r>
              <a:rPr lang="en-US" sz="1800" b="1" dirty="0" smtClean="0"/>
              <a:t> tell the kernel other page handling options (choose only one):</a:t>
            </a:r>
          </a:p>
          <a:p>
            <a:pPr lvl="2"/>
            <a:r>
              <a:rPr lang="en-US" sz="1400" b="1" dirty="0" smtClean="0"/>
              <a:t>MAP_SHARED </a:t>
            </a:r>
            <a:r>
              <a:rPr lang="en-US" sz="1400" dirty="0" smtClean="0"/>
              <a:t>Changes are visible to others.	</a:t>
            </a:r>
            <a:r>
              <a:rPr lang="en-US" sz="1400" b="1" dirty="0" smtClean="0"/>
              <a:t> MAP_PRIVATE </a:t>
            </a:r>
            <a:r>
              <a:rPr lang="en-US" sz="1400" dirty="0"/>
              <a:t>C</a:t>
            </a:r>
            <a:r>
              <a:rPr lang="en-US" sz="1400" dirty="0" smtClean="0"/>
              <a:t>opy on write; changes private.</a:t>
            </a:r>
          </a:p>
          <a:p>
            <a:pPr lvl="2"/>
            <a:r>
              <a:rPr lang="en-US" sz="1400" dirty="0" smtClean="0"/>
              <a:t>Many other (some Linux specific) flags may be added to the above (see man page); but …</a:t>
            </a:r>
          </a:p>
          <a:p>
            <a:pPr lvl="2"/>
            <a:r>
              <a:rPr lang="en-US" sz="1400" b="1" dirty="0" smtClean="0"/>
              <a:t>MAP_NORESERVE </a:t>
            </a:r>
            <a:r>
              <a:rPr lang="en-US" sz="1400" dirty="0" smtClean="0"/>
              <a:t>Do not reserve swap space (can be added to the above)</a:t>
            </a:r>
          </a:p>
          <a:p>
            <a:pPr lvl="1"/>
            <a:r>
              <a:rPr lang="en-US" sz="1800" b="1" i="1" dirty="0" err="1"/>
              <a:t>f</a:t>
            </a:r>
            <a:r>
              <a:rPr lang="en-US" sz="1800" b="1" i="1" dirty="0" err="1" smtClean="0"/>
              <a:t>d</a:t>
            </a:r>
            <a:r>
              <a:rPr lang="en-US" sz="1800" b="1" dirty="0" smtClean="0"/>
              <a:t> is an open file descriptor compatible with the </a:t>
            </a:r>
            <a:r>
              <a:rPr lang="en-US" sz="1800" b="1" i="1" dirty="0" err="1" smtClean="0"/>
              <a:t>prot</a:t>
            </a:r>
            <a:r>
              <a:rPr lang="en-US" sz="1800" b="1" dirty="0" smtClean="0"/>
              <a:t> option</a:t>
            </a:r>
          </a:p>
          <a:p>
            <a:pPr lvl="1"/>
            <a:r>
              <a:rPr lang="en-US" sz="1800" b="1" dirty="0" smtClean="0"/>
              <a:t>Offset is where the mapping starts in the file itself</a:t>
            </a:r>
          </a:p>
          <a:p>
            <a:pPr lvl="2"/>
            <a:r>
              <a:rPr lang="en-US" sz="1400" b="1" dirty="0" smtClean="0"/>
              <a:t>Must be a multiple of the page size; see  </a:t>
            </a:r>
            <a:r>
              <a:rPr lang="en-US" sz="1400" b="1" dirty="0" err="1" smtClean="0"/>
              <a:t>sysconf</a:t>
            </a:r>
            <a:r>
              <a:rPr lang="en-US" sz="1400" b="1" dirty="0" smtClean="0"/>
              <a:t>(_SC_PAGE_SIZE)</a:t>
            </a:r>
            <a:r>
              <a:rPr lang="en-US" sz="1400" i="1" dirty="0" smtClean="0"/>
              <a:t>.</a:t>
            </a:r>
            <a:endParaRPr lang="en-US" sz="1400" b="1" dirty="0" smtClean="0"/>
          </a:p>
          <a:p>
            <a:pPr lvl="2"/>
            <a:endParaRPr lang="en-US" sz="1000" b="1" dirty="0" smtClean="0"/>
          </a:p>
          <a:p>
            <a:pPr lvl="2"/>
            <a:endParaRPr lang="en-US" sz="1000" b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1000" y="1981199"/>
            <a:ext cx="8305800" cy="152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1000" y="1371601"/>
            <a:ext cx="8305800" cy="6095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1000" y="1219200"/>
            <a:ext cx="8305800" cy="152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Example With Two Files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1143000"/>
            <a:ext cx="86868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#include &lt;sys/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mman.h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&gt;                 // Defines the memory mapping interface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#include &lt;sys/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types.h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#include &lt;sys/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stat.h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&gt;                 // Required for open() and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fstat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fcntl.h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string.h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&gt;                   // Required for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memcpy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()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smtClean="0"/>
              <a:t>● ● ●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int fd1, fd2;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char *buff1, *buff2;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stat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Stat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endParaRPr lang="en-US" sz="1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/* Open and memory map the input file. This can be a private mapping. */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if ((fd1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= open(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"file1",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O_RDONLY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)) &lt; 0) {</a:t>
            </a:r>
            <a:r>
              <a:rPr lang="en-US" sz="1200" b="1" i="1" dirty="0">
                <a:latin typeface="Courier New" pitchFamily="49" charset="0"/>
                <a:cs typeface="Courier New" pitchFamily="49" charset="0"/>
              </a:rPr>
              <a:t>handle error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if ((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fstat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(fd1, &amp;Stat)) {</a:t>
            </a:r>
            <a:r>
              <a:rPr lang="en-US" sz="1200" b="1" i="1" dirty="0" smtClean="0">
                <a:latin typeface="Courier New" pitchFamily="49" charset="0"/>
                <a:cs typeface="Courier New" pitchFamily="49" charset="0"/>
              </a:rPr>
              <a:t>handle error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buff1 = (char *)mmap(0,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Stat.st_size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, PROT_READ, MAP_PRIVATE, fd1, 0);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if (buff1 == MAP_FAILED) {</a:t>
            </a:r>
            <a:r>
              <a:rPr lang="en-US" sz="1200" b="1" i="1" dirty="0" smtClean="0">
                <a:latin typeface="Courier New" pitchFamily="49" charset="0"/>
                <a:cs typeface="Courier New" pitchFamily="49" charset="0"/>
              </a:rPr>
              <a:t>handle error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1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/* Map the output file. Here we want to actually change the file so we must use MAP_SHARED.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  If the file will also be read, portability requires we also specify PROT_READ. Shared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 mappings shouldn’t allocate swap space; but for portability we set MAP_NORESERVE.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*/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if ((fd2 = open( "file2", O_RDWR   )) &lt; 0) {</a:t>
            </a:r>
            <a:r>
              <a:rPr lang="en-US" sz="1200" b="1" i="1" dirty="0" smtClean="0">
                <a:latin typeface="Courier New" pitchFamily="49" charset="0"/>
                <a:cs typeface="Courier New" pitchFamily="49" charset="0"/>
              </a:rPr>
              <a:t>handle error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if ((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fstat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(fd2, &amp;Stat)) {</a:t>
            </a:r>
            <a:r>
              <a:rPr lang="en-US" sz="1200" b="1" i="1" dirty="0" smtClean="0">
                <a:latin typeface="Courier New" pitchFamily="49" charset="0"/>
                <a:cs typeface="Courier New" pitchFamily="49" charset="0"/>
              </a:rPr>
              <a:t>handle error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buff1 = (char *)mmap(0,Stat.st_size,PROT_READ|PROT_WRITE,MAP_NORESERVE|MAP_SHARED, fd2,0);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if (buff1 == MAP_FAILED) {</a:t>
            </a:r>
            <a:r>
              <a:rPr lang="en-US" sz="1200" b="1" i="1" dirty="0" smtClean="0">
                <a:latin typeface="Courier New" pitchFamily="49" charset="0"/>
                <a:cs typeface="Courier New" pitchFamily="49" charset="0"/>
              </a:rPr>
              <a:t>handle error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1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/* Now copy some bytes from “file1” to “file2”. We really don’t know when “file2” will be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 updated on disk. We can use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msync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() to force this. Note that MAP_SHARED has side-effects!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*/</a:t>
            </a:r>
          </a:p>
          <a:p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memcpy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(buff2, buff1, 8); 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Things To Remember 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="1" dirty="0" smtClean="0"/>
              <a:t>_POSIX_MAPPED_FILES </a:t>
            </a:r>
            <a:r>
              <a:rPr lang="en-US" sz="2800" dirty="0" smtClean="0"/>
              <a:t>is defined on systems which support memory mapped file.</a:t>
            </a:r>
          </a:p>
          <a:p>
            <a:pPr lvl="1"/>
            <a:r>
              <a:rPr lang="en-US" sz="2400" dirty="0" err="1" smtClean="0"/>
              <a:t>gcc</a:t>
            </a:r>
            <a:r>
              <a:rPr lang="en-US" sz="2400" dirty="0" smtClean="0"/>
              <a:t>, may require </a:t>
            </a:r>
            <a:r>
              <a:rPr lang="en-US" sz="2400" b="1" dirty="0" smtClean="0"/>
              <a:t>-D_POSIX_SOURCE </a:t>
            </a:r>
            <a:r>
              <a:rPr lang="en-US" sz="2400" dirty="0" smtClean="0"/>
              <a:t>be specified</a:t>
            </a:r>
          </a:p>
          <a:p>
            <a:r>
              <a:rPr lang="en-US" sz="2800" dirty="0" smtClean="0"/>
              <a:t>File must be opened </a:t>
            </a:r>
            <a:r>
              <a:rPr lang="en-US" sz="2800" i="1" dirty="0" smtClean="0"/>
              <a:t>compatibly</a:t>
            </a:r>
            <a:r>
              <a:rPr lang="en-US" sz="2800" dirty="0" smtClean="0"/>
              <a:t> with </a:t>
            </a:r>
            <a:r>
              <a:rPr lang="en-US" sz="2800" b="1" dirty="0" smtClean="0"/>
              <a:t>PROT_READ</a:t>
            </a:r>
            <a:r>
              <a:rPr lang="en-US" sz="2800" dirty="0" smtClean="0"/>
              <a:t> &amp; </a:t>
            </a:r>
            <a:r>
              <a:rPr lang="en-US" sz="2800" b="1" dirty="0" smtClean="0"/>
              <a:t>PROT_WRITE</a:t>
            </a:r>
          </a:p>
          <a:p>
            <a:r>
              <a:rPr lang="en-US" sz="2800" dirty="0" smtClean="0"/>
              <a:t>The kernel limits the number of mappings and the total virtual address space.</a:t>
            </a:r>
          </a:p>
          <a:p>
            <a:pPr lvl="1"/>
            <a:r>
              <a:rPr lang="en-US" sz="2400" dirty="0" smtClean="0"/>
              <a:t>Mappings are added to memory usage!</a:t>
            </a:r>
          </a:p>
          <a:p>
            <a:r>
              <a:rPr lang="en-US" sz="2800" dirty="0" smtClean="0"/>
              <a:t>Closing the underlying file does not destroy the memory mapping of the file</a:t>
            </a:r>
            <a:r>
              <a:rPr lang="en-US" dirty="0" smtClean="0"/>
              <a:t>.</a:t>
            </a:r>
          </a:p>
          <a:p>
            <a:pPr lvl="1"/>
            <a:r>
              <a:rPr lang="en-US" sz="2400" dirty="0" smtClean="0"/>
              <a:t>Allows you to conserve file descriptors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Things To Remember II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Files mapped </a:t>
            </a:r>
            <a:r>
              <a:rPr lang="en-US" sz="2800" b="1" dirty="0" smtClean="0"/>
              <a:t>PROT_WRITE</a:t>
            </a:r>
            <a:r>
              <a:rPr lang="en-US" sz="2800" dirty="0" smtClean="0"/>
              <a:t> </a:t>
            </a:r>
            <a:r>
              <a:rPr lang="en-US" sz="2800" i="1" dirty="0" smtClean="0"/>
              <a:t>cannot</a:t>
            </a:r>
            <a:r>
              <a:rPr lang="en-US" sz="2800" dirty="0" smtClean="0"/>
              <a:t> be extended.</a:t>
            </a:r>
          </a:p>
          <a:p>
            <a:pPr lvl="1"/>
            <a:r>
              <a:rPr lang="en-US" sz="2400" dirty="0" smtClean="0"/>
              <a:t>You can use </a:t>
            </a:r>
            <a:r>
              <a:rPr lang="en-US" sz="2400" b="1" dirty="0" smtClean="0"/>
              <a:t>truncate() </a:t>
            </a:r>
            <a:r>
              <a:rPr lang="en-US" sz="2400" dirty="0" smtClean="0"/>
              <a:t>prior to mapping to get wanted size</a:t>
            </a:r>
          </a:p>
          <a:p>
            <a:r>
              <a:rPr lang="en-US" sz="2800" dirty="0" smtClean="0"/>
              <a:t>Shortening files after a mapping may cause </a:t>
            </a:r>
            <a:r>
              <a:rPr lang="en-US" sz="2800" b="1" dirty="0" smtClean="0"/>
              <a:t>SIGBUS</a:t>
            </a:r>
          </a:p>
          <a:p>
            <a:pPr lvl="1"/>
            <a:r>
              <a:rPr lang="en-US" sz="2400" dirty="0" smtClean="0"/>
              <a:t>When you reference a page no longer present in the file</a:t>
            </a:r>
          </a:p>
          <a:p>
            <a:pPr lvl="2"/>
            <a:r>
              <a:rPr lang="en-US" sz="2000" dirty="0" smtClean="0"/>
              <a:t>Kernel reaction depends on the mmap flag settings used</a:t>
            </a:r>
          </a:p>
          <a:p>
            <a:r>
              <a:rPr lang="en-US" sz="2800" dirty="0" smtClean="0"/>
              <a:t>Files not a multiple of the page size are curious</a:t>
            </a:r>
          </a:p>
          <a:p>
            <a:pPr lvl="1"/>
            <a:r>
              <a:rPr lang="en-US" sz="2400" dirty="0" smtClean="0"/>
              <a:t>Virtual bytes after the last file byte always seen as zero</a:t>
            </a:r>
          </a:p>
          <a:p>
            <a:pPr lvl="1"/>
            <a:r>
              <a:rPr lang="en-US" sz="2400" dirty="0" smtClean="0"/>
              <a:t>Modifying non-existent byte may or may not cause </a:t>
            </a:r>
            <a:r>
              <a:rPr lang="en-US" sz="2400" b="1" dirty="0" smtClean="0"/>
              <a:t>SISEGV</a:t>
            </a:r>
          </a:p>
          <a:p>
            <a:pPr lvl="2"/>
            <a:r>
              <a:rPr lang="en-US" sz="2000" dirty="0" smtClean="0"/>
              <a:t>If write allowed, those bytes will never be written back to the file</a:t>
            </a:r>
          </a:p>
          <a:p>
            <a:r>
              <a:rPr lang="en-US" dirty="0" smtClean="0"/>
              <a:t>Mappings are inherited by child processes</a:t>
            </a:r>
          </a:p>
          <a:p>
            <a:pPr lvl="1"/>
            <a:r>
              <a:rPr lang="en-US" dirty="0" smtClean="0"/>
              <a:t>This may cause swap space exhaustion</a:t>
            </a:r>
          </a:p>
          <a:p>
            <a:pPr lvl="2"/>
            <a:r>
              <a:rPr lang="en-US" b="1" dirty="0" smtClean="0"/>
              <a:t>MAP_NORESERVE</a:t>
            </a:r>
            <a:r>
              <a:rPr lang="en-US" dirty="0" smtClean="0"/>
              <a:t> avoids this but has its own consequences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Making Sure Modifications Written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800600"/>
          </a:xfrm>
        </p:spPr>
        <p:txBody>
          <a:bodyPr>
            <a:normAutofit fontScale="92500" lnSpcReduction="20000"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Changes always written when map is destroyed; otherwise…</a:t>
            </a:r>
            <a:endParaRPr lang="en-US" sz="3200" b="1" dirty="0" smtClean="0"/>
          </a:p>
          <a:p>
            <a:r>
              <a:rPr lang="en-US" b="1" dirty="0" smtClean="0"/>
              <a:t>int</a:t>
            </a:r>
            <a:r>
              <a:rPr lang="en-US" dirty="0" smtClean="0"/>
              <a:t> </a:t>
            </a:r>
            <a:r>
              <a:rPr lang="en-US" b="1" dirty="0" err="1" smtClean="0"/>
              <a:t>msync</a:t>
            </a:r>
            <a:r>
              <a:rPr lang="en-US" b="1" dirty="0" smtClean="0"/>
              <a:t>(void</a:t>
            </a:r>
            <a:r>
              <a:rPr lang="en-US" dirty="0" smtClean="0"/>
              <a:t> </a:t>
            </a:r>
            <a:r>
              <a:rPr lang="en-US" b="1" dirty="0" smtClean="0"/>
              <a:t>*</a:t>
            </a:r>
            <a:r>
              <a:rPr lang="en-US" i="1" dirty="0" err="1" smtClean="0"/>
              <a:t>addr</a:t>
            </a:r>
            <a:r>
              <a:rPr lang="en-US" b="1" dirty="0" smtClean="0"/>
              <a:t>,</a:t>
            </a:r>
            <a:r>
              <a:rPr lang="en-US" dirty="0" smtClean="0"/>
              <a:t> </a:t>
            </a:r>
            <a:r>
              <a:rPr lang="en-US" b="1" dirty="0" err="1" smtClean="0"/>
              <a:t>size_t</a:t>
            </a:r>
            <a:r>
              <a:rPr lang="en-US" dirty="0" smtClean="0"/>
              <a:t> </a:t>
            </a:r>
            <a:r>
              <a:rPr lang="en-US" i="1" dirty="0" smtClean="0"/>
              <a:t>length</a:t>
            </a:r>
            <a:r>
              <a:rPr lang="en-US" b="1" dirty="0" smtClean="0"/>
              <a:t>,</a:t>
            </a:r>
            <a:r>
              <a:rPr lang="en-US" dirty="0" smtClean="0"/>
              <a:t> </a:t>
            </a:r>
            <a:r>
              <a:rPr lang="en-US" b="1" dirty="0" smtClean="0"/>
              <a:t>int</a:t>
            </a:r>
            <a:r>
              <a:rPr lang="en-US" dirty="0" smtClean="0"/>
              <a:t> </a:t>
            </a:r>
            <a:r>
              <a:rPr lang="en-US" i="1" dirty="0" smtClean="0"/>
              <a:t>flags</a:t>
            </a:r>
            <a:r>
              <a:rPr lang="en-US" b="1" dirty="0" smtClean="0"/>
              <a:t>);</a:t>
            </a:r>
          </a:p>
          <a:p>
            <a:pPr lvl="1"/>
            <a:r>
              <a:rPr lang="en-US" dirty="0" smtClean="0"/>
              <a:t>Modified pages starting at </a:t>
            </a:r>
            <a:r>
              <a:rPr lang="en-US" i="1" dirty="0" err="1" smtClean="0"/>
              <a:t>addr</a:t>
            </a:r>
            <a:r>
              <a:rPr lang="en-US" dirty="0" smtClean="0"/>
              <a:t> for length of </a:t>
            </a:r>
            <a:r>
              <a:rPr lang="en-US" i="1" dirty="0" smtClean="0"/>
              <a:t>length</a:t>
            </a:r>
            <a:r>
              <a:rPr lang="en-US" dirty="0" smtClean="0"/>
              <a:t> are written back subject to </a:t>
            </a:r>
            <a:r>
              <a:rPr lang="en-US" i="1" dirty="0" smtClean="0"/>
              <a:t>flags</a:t>
            </a:r>
          </a:p>
          <a:p>
            <a:pPr lvl="2"/>
            <a:r>
              <a:rPr lang="en-US" b="1" dirty="0" smtClean="0"/>
              <a:t>MS_ASYNC </a:t>
            </a:r>
            <a:r>
              <a:rPr lang="en-US" dirty="0" smtClean="0"/>
              <a:t>schedule writes in the background</a:t>
            </a:r>
          </a:p>
          <a:p>
            <a:pPr lvl="3"/>
            <a:r>
              <a:rPr lang="en-US" dirty="0" smtClean="0"/>
              <a:t>Return is immediate</a:t>
            </a:r>
          </a:p>
          <a:p>
            <a:pPr lvl="2"/>
            <a:r>
              <a:rPr lang="en-US" b="1" dirty="0" smtClean="0"/>
              <a:t>MS_SYNC </a:t>
            </a:r>
            <a:r>
              <a:rPr lang="en-US" dirty="0" smtClean="0"/>
              <a:t>do not return until writes complete</a:t>
            </a:r>
          </a:p>
          <a:p>
            <a:pPr lvl="3"/>
            <a:r>
              <a:rPr lang="en-US" dirty="0" smtClean="0"/>
              <a:t>Mutually exclusive with </a:t>
            </a:r>
            <a:r>
              <a:rPr lang="en-US" b="1" dirty="0" smtClean="0"/>
              <a:t>MS_ASYNC</a:t>
            </a:r>
          </a:p>
          <a:p>
            <a:pPr lvl="2"/>
            <a:r>
              <a:rPr lang="en-US" b="1" dirty="0" smtClean="0"/>
              <a:t>MS_INVALIDATE </a:t>
            </a:r>
            <a:r>
              <a:rPr lang="en-US" dirty="0" smtClean="0"/>
              <a:t>invalidate any other mappings</a:t>
            </a:r>
          </a:p>
          <a:p>
            <a:pPr lvl="3"/>
            <a:r>
              <a:rPr lang="en-US" dirty="0" smtClean="0"/>
              <a:t>Forces shared mappings to see the changes</a:t>
            </a:r>
          </a:p>
          <a:p>
            <a:pPr lvl="1"/>
            <a:r>
              <a:rPr lang="en-US" b="1" dirty="0" smtClean="0"/>
              <a:t>_POSIX_MAPPED_FILES</a:t>
            </a:r>
            <a:r>
              <a:rPr lang="en-US" dirty="0" smtClean="0"/>
              <a:t> &amp; </a:t>
            </a:r>
            <a:r>
              <a:rPr lang="en-US" b="1" dirty="0" smtClean="0"/>
              <a:t>_POSIX_SYNCHRONIZED_IO</a:t>
            </a:r>
          </a:p>
          <a:p>
            <a:pPr lvl="2"/>
            <a:r>
              <a:rPr lang="en-US" dirty="0"/>
              <a:t>D</a:t>
            </a:r>
            <a:r>
              <a:rPr lang="en-US" dirty="0" smtClean="0"/>
              <a:t>efined when on systems where </a:t>
            </a:r>
            <a:r>
              <a:rPr lang="en-US" b="1" dirty="0" err="1" smtClean="0"/>
              <a:t>msync</a:t>
            </a:r>
            <a:r>
              <a:rPr lang="en-US" b="1" dirty="0" smtClean="0"/>
              <a:t>() </a:t>
            </a:r>
            <a:r>
              <a:rPr lang="en-US" dirty="0" smtClean="0"/>
              <a:t>is available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Memory Mapped I/O Realistic?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Yes for small files but problematic for big ones</a:t>
            </a:r>
          </a:p>
          <a:p>
            <a:pPr lvl="1"/>
            <a:r>
              <a:rPr lang="en-US" dirty="0" smtClean="0"/>
              <a:t>You can’t really map a 2GB file</a:t>
            </a:r>
          </a:p>
          <a:p>
            <a:r>
              <a:rPr lang="en-US" dirty="0" smtClean="0"/>
              <a:t>Large files need to be segmented</a:t>
            </a:r>
          </a:p>
          <a:p>
            <a:pPr lvl="1"/>
            <a:r>
              <a:rPr lang="en-US" dirty="0" smtClean="0"/>
              <a:t>Map a segment of size </a:t>
            </a:r>
            <a:r>
              <a:rPr lang="en-US" b="1" i="1" dirty="0" smtClean="0"/>
              <a:t>n</a:t>
            </a:r>
            <a:r>
              <a:rPr lang="en-US" dirty="0" smtClean="0"/>
              <a:t> at offset </a:t>
            </a:r>
            <a:r>
              <a:rPr lang="en-US" b="1" i="1" dirty="0" smtClean="0"/>
              <a:t>o</a:t>
            </a:r>
          </a:p>
          <a:p>
            <a:pPr lvl="1"/>
            <a:r>
              <a:rPr lang="en-US" dirty="0" smtClean="0"/>
              <a:t>Do I/O</a:t>
            </a:r>
          </a:p>
          <a:p>
            <a:pPr lvl="1"/>
            <a:r>
              <a:rPr lang="en-US" dirty="0" smtClean="0"/>
              <a:t>Un map the segment</a:t>
            </a:r>
          </a:p>
          <a:p>
            <a:pPr lvl="1"/>
            <a:r>
              <a:rPr lang="en-US" dirty="0" smtClean="0"/>
              <a:t>Adjust offset (e.g., if sequential then </a:t>
            </a:r>
            <a:r>
              <a:rPr lang="en-US" b="1" i="1" dirty="0" smtClean="0"/>
              <a:t>o</a:t>
            </a:r>
            <a:r>
              <a:rPr lang="en-US" dirty="0" smtClean="0"/>
              <a:t> = </a:t>
            </a:r>
            <a:r>
              <a:rPr lang="en-US" b="1" i="1" dirty="0" smtClean="0"/>
              <a:t>o</a:t>
            </a:r>
            <a:r>
              <a:rPr lang="en-US" dirty="0" smtClean="0"/>
              <a:t> + </a:t>
            </a:r>
            <a:r>
              <a:rPr lang="en-US" b="1" i="1" dirty="0" smtClean="0"/>
              <a:t>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Repeat until done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Un Mapping Segments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int</a:t>
            </a:r>
            <a:r>
              <a:rPr lang="en-US" dirty="0" smtClean="0"/>
              <a:t> </a:t>
            </a:r>
            <a:r>
              <a:rPr lang="en-US" b="1" dirty="0" err="1" smtClean="0"/>
              <a:t>munmap</a:t>
            </a:r>
            <a:r>
              <a:rPr lang="en-US" b="1" dirty="0" smtClean="0"/>
              <a:t>(void</a:t>
            </a:r>
            <a:r>
              <a:rPr lang="en-US" dirty="0" smtClean="0"/>
              <a:t> </a:t>
            </a:r>
            <a:r>
              <a:rPr lang="en-US" b="1" dirty="0" smtClean="0"/>
              <a:t>*</a:t>
            </a:r>
            <a:r>
              <a:rPr lang="en-US" i="1" dirty="0" err="1" smtClean="0"/>
              <a:t>addr</a:t>
            </a:r>
            <a:r>
              <a:rPr lang="en-US" b="1" dirty="0" smtClean="0"/>
              <a:t>,</a:t>
            </a:r>
            <a:r>
              <a:rPr lang="en-US" dirty="0" smtClean="0"/>
              <a:t> </a:t>
            </a:r>
            <a:r>
              <a:rPr lang="en-US" b="1" dirty="0" err="1" smtClean="0"/>
              <a:t>size_t</a:t>
            </a:r>
            <a:r>
              <a:rPr lang="en-US" dirty="0" smtClean="0"/>
              <a:t> </a:t>
            </a:r>
            <a:r>
              <a:rPr lang="en-US" i="1" dirty="0" smtClean="0"/>
              <a:t>bytes</a:t>
            </a:r>
            <a:r>
              <a:rPr lang="en-US" b="1" dirty="0" smtClean="0"/>
              <a:t>);</a:t>
            </a:r>
            <a:endParaRPr lang="en-US" dirty="0"/>
          </a:p>
          <a:p>
            <a:pPr lvl="1"/>
            <a:r>
              <a:rPr lang="en-US" dirty="0" smtClean="0"/>
              <a:t>Destroys mapping starting at </a:t>
            </a:r>
            <a:r>
              <a:rPr lang="en-US" i="1" dirty="0" err="1" smtClean="0"/>
              <a:t>addr</a:t>
            </a:r>
            <a:r>
              <a:rPr lang="en-US" dirty="0" smtClean="0"/>
              <a:t> for length </a:t>
            </a:r>
            <a:r>
              <a:rPr lang="en-US" i="1" dirty="0" smtClean="0"/>
              <a:t>bytes</a:t>
            </a:r>
          </a:p>
          <a:p>
            <a:pPr lvl="2"/>
            <a:r>
              <a:rPr lang="en-US" i="1" dirty="0" err="1"/>
              <a:t>a</a:t>
            </a:r>
            <a:r>
              <a:rPr lang="en-US" i="1" dirty="0" err="1" smtClean="0"/>
              <a:t>ddr</a:t>
            </a:r>
            <a:r>
              <a:rPr lang="en-US" i="1" dirty="0" smtClean="0"/>
              <a:t> </a:t>
            </a:r>
            <a:r>
              <a:rPr lang="en-US" dirty="0" smtClean="0"/>
              <a:t>must be a multiple of the page size</a:t>
            </a:r>
          </a:p>
          <a:p>
            <a:pPr lvl="2"/>
            <a:r>
              <a:rPr lang="en-US" dirty="0" smtClean="0"/>
              <a:t>Whole pages are unmapped</a:t>
            </a:r>
          </a:p>
          <a:p>
            <a:pPr lvl="3"/>
            <a:r>
              <a:rPr lang="en-US" dirty="0" smtClean="0"/>
              <a:t>Last page defined as the page where </a:t>
            </a:r>
            <a:r>
              <a:rPr lang="en-US" i="1" dirty="0" err="1" smtClean="0"/>
              <a:t>addr</a:t>
            </a:r>
            <a:r>
              <a:rPr lang="en-US" dirty="0" err="1" smtClean="0"/>
              <a:t>+</a:t>
            </a:r>
            <a:r>
              <a:rPr lang="en-US" i="1" dirty="0" err="1" smtClean="0"/>
              <a:t>bytes</a:t>
            </a:r>
            <a:r>
              <a:rPr lang="en-US" dirty="0" smtClean="0"/>
              <a:t> resides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81000" y="1600199"/>
            <a:ext cx="8305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1000" y="1447799"/>
            <a:ext cx="8305800" cy="1524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Copying A File In Segments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1366421"/>
            <a:ext cx="8686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#include &lt;sys/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mman.h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&gt;                 // Defines the memory mapping interface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#include &lt;sys/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types.h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#include &lt;sys/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stat.h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&gt;                 // Required for open() and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fstat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#include &lt;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fcntl.h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&gt;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dirty="0" smtClean="0"/>
              <a:t>● ● ●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int fd1, fd2, </a:t>
            </a:r>
            <a:r>
              <a:rPr lang="en-US" sz="1200" b="1" dirty="0" err="1">
                <a:latin typeface="Courier New" pitchFamily="49" charset="0"/>
                <a:cs typeface="Courier New" pitchFamily="49" charset="0"/>
              </a:rPr>
              <a:t>rc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, ret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har *buff;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long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segoff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= 0,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segsize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sysconf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(_SC_PAGE_SIZE)*1024; // Usually 4 to 8 MB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stat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Stat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  <a:p>
            <a:endParaRPr lang="en-US" sz="1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/* Open and memory map the input file. This can be a private mapping. */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 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if ((fd1 </a:t>
            </a:r>
            <a:r>
              <a:rPr lang="en-US" sz="1200" b="1" dirty="0">
                <a:latin typeface="Courier New" pitchFamily="49" charset="0"/>
                <a:cs typeface="Courier New" pitchFamily="49" charset="0"/>
              </a:rPr>
              <a:t>= open(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“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infile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",  O_RDONLY )) &lt; 0) {</a:t>
            </a:r>
            <a:r>
              <a:rPr lang="en-US" sz="1200" b="1" i="1" dirty="0">
                <a:latin typeface="Courier New" pitchFamily="49" charset="0"/>
                <a:cs typeface="Courier New" pitchFamily="49" charset="0"/>
              </a:rPr>
              <a:t>handle error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if ((fd2 = open( “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outfile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", O_CREAT|O_WRONLY|O_DIRECT, 0644)) &lt; 0) {</a:t>
            </a:r>
            <a:r>
              <a:rPr lang="en-US" sz="1200" b="1" i="1" dirty="0" smtClean="0">
                <a:latin typeface="Courier New" pitchFamily="49" charset="0"/>
                <a:cs typeface="Courier New" pitchFamily="49" charset="0"/>
              </a:rPr>
              <a:t>handle error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if ((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fstat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(fd1, &amp;Stat)) {</a:t>
            </a:r>
            <a:r>
              <a:rPr lang="en-US" sz="1200" b="1" i="1" dirty="0" smtClean="0">
                <a:latin typeface="Courier New" pitchFamily="49" charset="0"/>
                <a:cs typeface="Courier New" pitchFamily="49" charset="0"/>
              </a:rPr>
              <a:t>handle error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1200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/* Copy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infile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to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outfile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. We invoke write() from our memory segment so that the kernel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 will not generate page faults and for some file systems, no memory copying is done.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 Note that this code is neither optimized nor hardened.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*/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w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hile(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Stat.st_size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    {if (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segsize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Stat.st_size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segsize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Stat.st_size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    buff1 = (char *)mmap(0,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segsize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, PROT_READ, MAP_PRIVATE, fd1,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segoff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    if (buff == MAP_FAILED) {</a:t>
            </a:r>
            <a:r>
              <a:rPr lang="en-US" sz="1200" b="1" i="1" dirty="0" smtClean="0">
                <a:latin typeface="Courier New" pitchFamily="49" charset="0"/>
                <a:cs typeface="Courier New" pitchFamily="49" charset="0"/>
              </a:rPr>
              <a:t>handle error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     if ((ret = write(fd2, buff1,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segsize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)) &lt; 0) {</a:t>
            </a:r>
            <a:r>
              <a:rPr lang="en-US" sz="1200" b="1" i="1" dirty="0" smtClean="0">
                <a:latin typeface="Courier New" pitchFamily="49" charset="0"/>
                <a:cs typeface="Courier New" pitchFamily="49" charset="0"/>
              </a:rPr>
              <a:t>handle error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    if (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munmap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(buff,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segsize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)) {</a:t>
            </a:r>
            <a:r>
              <a:rPr lang="en-US" sz="1200" b="1" i="1" dirty="0" smtClean="0">
                <a:latin typeface="Courier New" pitchFamily="49" charset="0"/>
                <a:cs typeface="Courier New" pitchFamily="49" charset="0"/>
              </a:rPr>
              <a:t>handle error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r>
              <a:rPr lang="en-US" sz="1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Stat.st_size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-= </a:t>
            </a:r>
            <a:r>
              <a:rPr lang="en-US" sz="1200" b="1" dirty="0" err="1" smtClean="0">
                <a:latin typeface="Courier New" pitchFamily="49" charset="0"/>
                <a:cs typeface="Courier New" pitchFamily="49" charset="0"/>
              </a:rPr>
              <a:t>segsize</a:t>
            </a:r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en-US" sz="1200" b="1" dirty="0" smtClean="0">
                <a:latin typeface="Courier New" pitchFamily="49" charset="0"/>
                <a:cs typeface="Courier New" pitchFamily="49" charset="0"/>
              </a:rPr>
              <a:t>     }     </a:t>
            </a:r>
            <a:endParaRPr lang="en-US" sz="1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Further Optimizations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953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int </a:t>
            </a:r>
            <a:r>
              <a:rPr lang="en-US" sz="2800" b="1" dirty="0" err="1" smtClean="0"/>
              <a:t>madvise</a:t>
            </a:r>
            <a:r>
              <a:rPr lang="en-US" sz="2800" b="1" dirty="0" smtClean="0"/>
              <a:t>(void *</a:t>
            </a:r>
            <a:r>
              <a:rPr lang="en-US" sz="2800" b="1" dirty="0" err="1" smtClean="0"/>
              <a:t>addr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size_t</a:t>
            </a:r>
            <a:r>
              <a:rPr lang="en-US" sz="2800" b="1" dirty="0" smtClean="0"/>
              <a:t> bytes, int advice);</a:t>
            </a:r>
          </a:p>
          <a:p>
            <a:pPr lvl="1"/>
            <a:r>
              <a:rPr lang="en-US" sz="2400" dirty="0" smtClean="0"/>
              <a:t>Advise the kernel on optimizations for the memory map area starting at </a:t>
            </a:r>
            <a:r>
              <a:rPr lang="en-US" sz="2400" i="1" dirty="0" err="1" smtClean="0"/>
              <a:t>addr</a:t>
            </a:r>
            <a:r>
              <a:rPr lang="en-US" sz="2400" dirty="0" smtClean="0"/>
              <a:t> for length </a:t>
            </a:r>
            <a:r>
              <a:rPr lang="en-US" sz="2400" i="1" dirty="0" smtClean="0"/>
              <a:t>bytes</a:t>
            </a:r>
            <a:r>
              <a:rPr lang="en-US" sz="2400" dirty="0" smtClean="0"/>
              <a:t> as per </a:t>
            </a:r>
            <a:r>
              <a:rPr lang="en-US" sz="2400" i="1" dirty="0" smtClean="0"/>
              <a:t>advice</a:t>
            </a:r>
          </a:p>
          <a:p>
            <a:pPr lvl="2"/>
            <a:r>
              <a:rPr lang="en-US" sz="2000" b="1" dirty="0" smtClean="0"/>
              <a:t>MADV_NORMAL	</a:t>
            </a:r>
            <a:r>
              <a:rPr lang="en-US" sz="2000" dirty="0" smtClean="0"/>
              <a:t>No special treatment, the default</a:t>
            </a:r>
          </a:p>
          <a:p>
            <a:pPr lvl="2"/>
            <a:r>
              <a:rPr lang="en-US" sz="2000" b="1" dirty="0" smtClean="0"/>
              <a:t>MADV_RANDOM	</a:t>
            </a:r>
            <a:r>
              <a:rPr lang="en-US" sz="2000" dirty="0" smtClean="0"/>
              <a:t>Access will be random</a:t>
            </a:r>
          </a:p>
          <a:p>
            <a:pPr lvl="2"/>
            <a:r>
              <a:rPr lang="en-US" sz="2000" b="1" dirty="0" smtClean="0"/>
              <a:t>MADV_SEQUENTIAL	</a:t>
            </a:r>
            <a:r>
              <a:rPr lang="en-US" sz="2000" dirty="0" smtClean="0"/>
              <a:t>Access will be sequential</a:t>
            </a:r>
          </a:p>
          <a:p>
            <a:pPr lvl="2"/>
            <a:r>
              <a:rPr lang="en-US" sz="2000" b="1" dirty="0" smtClean="0"/>
              <a:t>MADV_WILLNEED	</a:t>
            </a:r>
            <a:r>
              <a:rPr lang="en-US" sz="2000" dirty="0" smtClean="0"/>
              <a:t>Memory will be accessed in a short time</a:t>
            </a:r>
          </a:p>
          <a:p>
            <a:pPr lvl="2"/>
            <a:r>
              <a:rPr lang="en-US" sz="2000" b="1" dirty="0" smtClean="0"/>
              <a:t>MADV_DONTNEED	</a:t>
            </a:r>
            <a:r>
              <a:rPr lang="en-US" sz="2000" dirty="0" smtClean="0"/>
              <a:t>Memory is unlikely to be accessed</a:t>
            </a:r>
          </a:p>
          <a:p>
            <a:pPr lvl="1"/>
            <a:r>
              <a:rPr lang="en-US" dirty="0" smtClean="0"/>
              <a:t>Many OS’s, including Linux, have additional flags</a:t>
            </a:r>
          </a:p>
          <a:p>
            <a:pPr lvl="2"/>
            <a:r>
              <a:rPr lang="en-US" b="1" dirty="0" err="1"/>
              <a:t>p</a:t>
            </a:r>
            <a:r>
              <a:rPr lang="en-US" b="1" dirty="0" err="1" smtClean="0"/>
              <a:t>osix_madvise</a:t>
            </a:r>
            <a:r>
              <a:rPr lang="en-US" b="1" dirty="0" smtClean="0"/>
              <a:t>() </a:t>
            </a:r>
            <a:r>
              <a:rPr lang="en-US" dirty="0" smtClean="0"/>
              <a:t>defines the portable set</a:t>
            </a:r>
          </a:p>
          <a:p>
            <a:pPr lvl="3"/>
            <a:r>
              <a:rPr lang="en-US" dirty="0" smtClean="0"/>
              <a:t>Unfortunately, most OS’s have </a:t>
            </a:r>
            <a:r>
              <a:rPr lang="en-US" b="1" dirty="0" err="1" smtClean="0"/>
              <a:t>madvise</a:t>
            </a:r>
            <a:r>
              <a:rPr lang="en-US" b="1" dirty="0" smtClean="0"/>
              <a:t>() </a:t>
            </a:r>
            <a:r>
              <a:rPr lang="en-US" dirty="0" smtClean="0"/>
              <a:t>not </a:t>
            </a:r>
            <a:r>
              <a:rPr lang="en-US" b="1" dirty="0" err="1" smtClean="0"/>
              <a:t>posix_madvise</a:t>
            </a:r>
            <a:r>
              <a:rPr lang="en-US" b="1" dirty="0" smtClean="0"/>
              <a:t>()</a:t>
            </a:r>
          </a:p>
          <a:p>
            <a:pPr lvl="3"/>
            <a:r>
              <a:rPr lang="en-US" dirty="0" smtClean="0"/>
              <a:t>However, they usually support the above set of flags</a:t>
            </a:r>
          </a:p>
          <a:p>
            <a:pPr lvl="1"/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Some </a:t>
            </a:r>
            <a:r>
              <a:rPr lang="en-US" b="1" dirty="0" err="1" smtClean="0"/>
              <a:t>Esoterics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int</a:t>
            </a:r>
            <a:r>
              <a:rPr lang="en-US" dirty="0" smtClean="0"/>
              <a:t> </a:t>
            </a:r>
            <a:r>
              <a:rPr lang="en-US" b="1" dirty="0" smtClean="0"/>
              <a:t>mlock(const</a:t>
            </a:r>
            <a:r>
              <a:rPr lang="en-US" dirty="0" smtClean="0"/>
              <a:t> </a:t>
            </a:r>
            <a:r>
              <a:rPr lang="en-US" b="1" dirty="0" smtClean="0"/>
              <a:t>void</a:t>
            </a:r>
            <a:r>
              <a:rPr lang="en-US" dirty="0" smtClean="0"/>
              <a:t> </a:t>
            </a:r>
            <a:r>
              <a:rPr lang="en-US" b="1" dirty="0" smtClean="0"/>
              <a:t>*</a:t>
            </a:r>
            <a:r>
              <a:rPr lang="en-US" i="1" dirty="0" err="1" smtClean="0"/>
              <a:t>addr</a:t>
            </a:r>
            <a:r>
              <a:rPr lang="en-US" b="1" dirty="0" smtClean="0"/>
              <a:t>,</a:t>
            </a:r>
            <a:r>
              <a:rPr lang="en-US" dirty="0" smtClean="0"/>
              <a:t> </a:t>
            </a:r>
            <a:r>
              <a:rPr lang="en-US" b="1" dirty="0" err="1" smtClean="0"/>
              <a:t>size_t</a:t>
            </a:r>
            <a:r>
              <a:rPr lang="en-US" dirty="0" smtClean="0"/>
              <a:t> </a:t>
            </a:r>
            <a:r>
              <a:rPr lang="en-US" i="1" dirty="0" smtClean="0"/>
              <a:t>bytes</a:t>
            </a:r>
            <a:r>
              <a:rPr lang="en-US" b="1" dirty="0" smtClean="0"/>
              <a:t>);</a:t>
            </a:r>
          </a:p>
          <a:p>
            <a:pPr lvl="1"/>
            <a:r>
              <a:rPr lang="en-US" dirty="0" smtClean="0"/>
              <a:t>Lock pages in memory at </a:t>
            </a:r>
            <a:r>
              <a:rPr lang="en-US" i="1" dirty="0" err="1" smtClean="0"/>
              <a:t>addr</a:t>
            </a:r>
            <a:r>
              <a:rPr lang="en-US" dirty="0" smtClean="0"/>
              <a:t> for length </a:t>
            </a:r>
            <a:r>
              <a:rPr lang="en-US" i="1" dirty="0" smtClean="0"/>
              <a:t>bytes</a:t>
            </a:r>
          </a:p>
          <a:p>
            <a:r>
              <a:rPr lang="en-US" b="1" dirty="0" smtClean="0"/>
              <a:t>int</a:t>
            </a:r>
            <a:r>
              <a:rPr lang="en-US" dirty="0" smtClean="0"/>
              <a:t> </a:t>
            </a:r>
            <a:r>
              <a:rPr lang="en-US" b="1" dirty="0" err="1" smtClean="0"/>
              <a:t>munlock</a:t>
            </a:r>
            <a:r>
              <a:rPr lang="en-US" b="1" dirty="0" smtClean="0"/>
              <a:t>(const</a:t>
            </a:r>
            <a:r>
              <a:rPr lang="en-US" dirty="0" smtClean="0"/>
              <a:t> </a:t>
            </a:r>
            <a:r>
              <a:rPr lang="en-US" b="1" dirty="0" smtClean="0"/>
              <a:t>void</a:t>
            </a:r>
            <a:r>
              <a:rPr lang="en-US" dirty="0" smtClean="0"/>
              <a:t> </a:t>
            </a:r>
            <a:r>
              <a:rPr lang="en-US" b="1" dirty="0" smtClean="0"/>
              <a:t>*</a:t>
            </a:r>
            <a:r>
              <a:rPr lang="en-US" i="1" dirty="0" err="1" smtClean="0"/>
              <a:t>addr</a:t>
            </a:r>
            <a:r>
              <a:rPr lang="en-US" b="1" dirty="0" smtClean="0"/>
              <a:t>,</a:t>
            </a:r>
            <a:r>
              <a:rPr lang="en-US" dirty="0" smtClean="0"/>
              <a:t> </a:t>
            </a:r>
            <a:r>
              <a:rPr lang="en-US" b="1" dirty="0" err="1" smtClean="0"/>
              <a:t>size_t</a:t>
            </a:r>
            <a:r>
              <a:rPr lang="en-US" dirty="0" smtClean="0"/>
              <a:t> </a:t>
            </a:r>
            <a:r>
              <a:rPr lang="en-US" i="1" dirty="0" err="1" smtClean="0"/>
              <a:t>len</a:t>
            </a:r>
            <a:r>
              <a:rPr lang="en-US" b="1" dirty="0" smtClean="0"/>
              <a:t>);</a:t>
            </a:r>
          </a:p>
          <a:p>
            <a:pPr lvl="1"/>
            <a:r>
              <a:rPr lang="en-US" dirty="0" smtClean="0"/>
              <a:t>Unlock pages in memory at </a:t>
            </a:r>
            <a:r>
              <a:rPr lang="en-US" i="1" dirty="0" err="1" smtClean="0"/>
              <a:t>addr</a:t>
            </a:r>
            <a:r>
              <a:rPr lang="en-US" dirty="0" smtClean="0"/>
              <a:t> for length </a:t>
            </a:r>
            <a:r>
              <a:rPr lang="en-US" i="1" dirty="0" smtClean="0"/>
              <a:t>bytes</a:t>
            </a:r>
          </a:p>
          <a:p>
            <a:r>
              <a:rPr lang="en-US" b="1" dirty="0" smtClean="0"/>
              <a:t>int</a:t>
            </a:r>
            <a:r>
              <a:rPr lang="en-US" dirty="0" smtClean="0"/>
              <a:t> </a:t>
            </a:r>
            <a:r>
              <a:rPr lang="en-US" b="1" dirty="0" err="1" smtClean="0"/>
              <a:t>mlockall</a:t>
            </a:r>
            <a:r>
              <a:rPr lang="en-US" b="1" dirty="0" smtClean="0"/>
              <a:t>(int</a:t>
            </a:r>
            <a:r>
              <a:rPr lang="en-US" dirty="0" smtClean="0"/>
              <a:t> </a:t>
            </a:r>
            <a:r>
              <a:rPr lang="en-US" i="1" dirty="0" smtClean="0"/>
              <a:t>flags</a:t>
            </a:r>
            <a:r>
              <a:rPr lang="en-US" b="1" dirty="0" smtClean="0"/>
              <a:t>);</a:t>
            </a:r>
            <a:endParaRPr lang="en-US" dirty="0"/>
          </a:p>
          <a:p>
            <a:pPr lvl="1"/>
            <a:r>
              <a:rPr lang="en-US" b="1" dirty="0" smtClean="0"/>
              <a:t>MCL_CURRENT	</a:t>
            </a:r>
            <a:r>
              <a:rPr lang="en-US" dirty="0" smtClean="0"/>
              <a:t>Lock currently mapped pages</a:t>
            </a:r>
          </a:p>
          <a:p>
            <a:pPr lvl="1"/>
            <a:r>
              <a:rPr lang="en-US" b="1" dirty="0" smtClean="0"/>
              <a:t>MCL_FUTURE	</a:t>
            </a:r>
            <a:r>
              <a:rPr lang="en-US" dirty="0" smtClean="0"/>
              <a:t>Lock future mapped pages</a:t>
            </a:r>
          </a:p>
          <a:p>
            <a:r>
              <a:rPr lang="en-US" b="1" dirty="0" smtClean="0"/>
              <a:t>int</a:t>
            </a:r>
            <a:r>
              <a:rPr lang="en-US" dirty="0" smtClean="0"/>
              <a:t> </a:t>
            </a:r>
            <a:r>
              <a:rPr lang="en-US" b="1" dirty="0" err="1" smtClean="0"/>
              <a:t>munlockall</a:t>
            </a:r>
            <a:r>
              <a:rPr lang="en-US" b="1" dirty="0" smtClean="0"/>
              <a:t>(void);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Unlock all currently locked mapped process pages.</a:t>
            </a:r>
          </a:p>
          <a:p>
            <a:r>
              <a:rPr lang="en-US" dirty="0" smtClean="0"/>
              <a:t>Usually you need root privileges; but Linux relaxes this.</a:t>
            </a:r>
          </a:p>
          <a:p>
            <a:pPr lvl="1"/>
            <a:r>
              <a:rPr lang="en-US" dirty="0" smtClean="0"/>
              <a:t>A non-root process can be privileged  (</a:t>
            </a:r>
            <a:r>
              <a:rPr lang="en-US" b="1" dirty="0" smtClean="0"/>
              <a:t>CAP_IPC_LOCK</a:t>
            </a:r>
            <a:r>
              <a:rPr lang="en-US" dirty="0" smtClean="0"/>
              <a:t>) or</a:t>
            </a:r>
          </a:p>
          <a:p>
            <a:pPr lvl="1"/>
            <a:r>
              <a:rPr lang="en-US" dirty="0" smtClean="0"/>
              <a:t>An non-privileged process can lock up to </a:t>
            </a:r>
            <a:r>
              <a:rPr lang="en-US" b="1" dirty="0" smtClean="0"/>
              <a:t>RLIMIT_MEMLOCK </a:t>
            </a:r>
            <a:r>
              <a:rPr lang="en-US" dirty="0" smtClean="0"/>
              <a:t>bytes</a:t>
            </a:r>
          </a:p>
          <a:p>
            <a:pPr lvl="2"/>
            <a:r>
              <a:rPr lang="en-US" dirty="0" smtClean="0"/>
              <a:t>See </a:t>
            </a:r>
            <a:r>
              <a:rPr lang="en-US" dirty="0" err="1" smtClean="0"/>
              <a:t>getrlimit</a:t>
            </a:r>
            <a:r>
              <a:rPr lang="en-US" dirty="0" smtClean="0"/>
              <a:t>() and </a:t>
            </a:r>
            <a:r>
              <a:rPr lang="en-US" dirty="0" err="1" smtClean="0"/>
              <a:t>setrlimit</a:t>
            </a:r>
            <a:r>
              <a:rPr lang="en-US" dirty="0" smtClean="0"/>
              <a:t>() in Linux 2.6.9 or later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Goals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dirty="0" smtClean="0"/>
              <a:t>Explain now memory mapped I/O works</a:t>
            </a:r>
          </a:p>
          <a:p>
            <a:pPr lvl="1"/>
            <a:r>
              <a:rPr lang="en-US" dirty="0" smtClean="0"/>
              <a:t>Impact on performance</a:t>
            </a:r>
          </a:p>
          <a:p>
            <a:r>
              <a:rPr lang="en-US" dirty="0" smtClean="0"/>
              <a:t>Provide overview of memory mapped I/O API’s</a:t>
            </a:r>
          </a:p>
          <a:p>
            <a:pPr lvl="1"/>
            <a:r>
              <a:rPr lang="en-US" dirty="0" smtClean="0"/>
              <a:t>Practical examples</a:t>
            </a:r>
          </a:p>
          <a:p>
            <a:pPr lvl="1"/>
            <a:r>
              <a:rPr lang="en-US" dirty="0" smtClean="0"/>
              <a:t>Problems to avoid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Memory mapped I/O is very good at…</a:t>
            </a:r>
          </a:p>
          <a:p>
            <a:pPr lvl="1"/>
            <a:r>
              <a:rPr lang="en-US" dirty="0" smtClean="0"/>
              <a:t>Reading or writing small data areas</a:t>
            </a:r>
          </a:p>
          <a:p>
            <a:pPr lvl="1"/>
            <a:r>
              <a:rPr lang="en-US" dirty="0" smtClean="0"/>
              <a:t>Assisting in copying files</a:t>
            </a:r>
          </a:p>
          <a:p>
            <a:r>
              <a:rPr lang="en-US" dirty="0" smtClean="0"/>
              <a:t>Generally, used for small files kept open</a:t>
            </a:r>
          </a:p>
          <a:p>
            <a:r>
              <a:rPr lang="en-US" dirty="0" smtClean="0"/>
              <a:t>Must be mindful when forking</a:t>
            </a:r>
          </a:p>
          <a:p>
            <a:pPr lvl="1"/>
            <a:r>
              <a:rPr lang="en-US" dirty="0" smtClean="0"/>
              <a:t>Child process inherits the mapping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Performance Issue</a:t>
            </a:r>
            <a:endParaRPr lang="en-US" b="1" dirty="0"/>
          </a:p>
        </p:txBody>
      </p:sp>
      <p:sp>
        <p:nvSpPr>
          <p:cNvPr id="4" name="Can 3"/>
          <p:cNvSpPr/>
          <p:nvPr/>
        </p:nvSpPr>
        <p:spPr>
          <a:xfrm>
            <a:off x="2514600" y="1981200"/>
            <a:ext cx="609600" cy="609600"/>
          </a:xfrm>
          <a:prstGeom prst="can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52600" y="1676400"/>
            <a:ext cx="5715000" cy="403860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724400" y="2209800"/>
            <a:ext cx="2590800" cy="304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arallelogram 6"/>
          <p:cNvSpPr/>
          <p:nvPr/>
        </p:nvSpPr>
        <p:spPr>
          <a:xfrm>
            <a:off x="2209800" y="3810000"/>
            <a:ext cx="1066800" cy="609600"/>
          </a:xfrm>
          <a:prstGeom prst="parallelogram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Parallelogram 7"/>
          <p:cNvSpPr/>
          <p:nvPr/>
        </p:nvSpPr>
        <p:spPr>
          <a:xfrm>
            <a:off x="5518740" y="3810000"/>
            <a:ext cx="1066800" cy="609600"/>
          </a:xfrm>
          <a:prstGeom prst="parallelogram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828800" y="5257800"/>
            <a:ext cx="799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Kernel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4572000"/>
            <a:ext cx="20458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Application Process</a:t>
            </a:r>
          </a:p>
          <a:p>
            <a:pPr algn="ctr"/>
            <a:r>
              <a:rPr lang="en-US" b="1" dirty="0" smtClean="0"/>
              <a:t>User Space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953000" y="2590800"/>
            <a:ext cx="760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</a:t>
            </a:r>
            <a:r>
              <a:rPr lang="en-US" b="1" dirty="0" smtClean="0"/>
              <a:t>ead()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>
          <a:xfrm rot="10800000">
            <a:off x="4038600" y="27432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2133600" y="3275806"/>
            <a:ext cx="1371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819400" y="4191000"/>
            <a:ext cx="3124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 flipH="1">
            <a:off x="4114800" y="2970211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4267200" y="22860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4267200" y="30480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</a:p>
        </p:txBody>
      </p:sp>
      <p:sp>
        <p:nvSpPr>
          <p:cNvPr id="24" name="Oval 23"/>
          <p:cNvSpPr/>
          <p:nvPr/>
        </p:nvSpPr>
        <p:spPr>
          <a:xfrm>
            <a:off x="2362200" y="32766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</a:p>
        </p:txBody>
      </p:sp>
      <p:sp>
        <p:nvSpPr>
          <p:cNvPr id="25" name="Oval 24"/>
          <p:cNvSpPr/>
          <p:nvPr/>
        </p:nvSpPr>
        <p:spPr>
          <a:xfrm>
            <a:off x="3733800" y="42672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28793" y="2590800"/>
            <a:ext cx="7875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C00000"/>
                </a:solidFill>
              </a:rPr>
              <a:t>Request</a:t>
            </a:r>
            <a:endParaRPr lang="en-US" sz="1400" b="1" i="1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895600" y="3349823"/>
            <a:ext cx="7873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smtClean="0">
                <a:solidFill>
                  <a:srgbClr val="C00000"/>
                </a:solidFill>
              </a:rPr>
              <a:t>Disk I/O</a:t>
            </a:r>
            <a:endParaRPr lang="en-US" sz="1400" b="1" i="1" dirty="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640208" y="3886200"/>
            <a:ext cx="5507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smtClean="0">
                <a:solidFill>
                  <a:srgbClr val="C00000"/>
                </a:solidFill>
              </a:rPr>
              <a:t>Copy</a:t>
            </a:r>
            <a:endParaRPr lang="en-US" sz="1400" b="1" i="1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76600" y="2892623"/>
            <a:ext cx="8919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C00000"/>
                </a:solidFill>
              </a:rPr>
              <a:t>Complete</a:t>
            </a:r>
            <a:endParaRPr lang="en-US" sz="1400" b="1" i="1" dirty="0">
              <a:solidFill>
                <a:srgbClr val="C00000"/>
              </a:solidFill>
            </a:endParaRPr>
          </a:p>
        </p:txBody>
      </p:sp>
      <p:sp>
        <p:nvSpPr>
          <p:cNvPr id="34" name="Date Placeholder 3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6" name="Footer Placeholder 35"/>
          <p:cNvSpPr>
            <a:spLocks noGrp="1"/>
          </p:cNvSpPr>
          <p:nvPr>
            <p:ph type="ftr" sz="quarter" idx="3"/>
          </p:nvPr>
        </p:nvSpPr>
        <p:spPr>
          <a:xfrm>
            <a:off x="3124200" y="6400800"/>
            <a:ext cx="2895600" cy="244475"/>
          </a:xfrm>
        </p:spPr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3657600" y="3810000"/>
            <a:ext cx="533400" cy="1143000"/>
          </a:xfrm>
          <a:prstGeom prst="ellipse">
            <a:avLst/>
          </a:prstGeom>
          <a:noFill/>
          <a:ln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276600" y="4843046"/>
            <a:ext cx="12764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 smtClean="0">
                <a:solidFill>
                  <a:srgbClr val="7030A0"/>
                </a:solidFill>
              </a:rPr>
              <a:t>Performance</a:t>
            </a:r>
          </a:p>
          <a:p>
            <a:pPr algn="ctr"/>
            <a:r>
              <a:rPr lang="en-US" sz="1600" b="1" i="1" dirty="0" smtClean="0">
                <a:solidFill>
                  <a:srgbClr val="7030A0"/>
                </a:solidFill>
              </a:rPr>
              <a:t>Issue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Obvious Solution</a:t>
            </a:r>
            <a:endParaRPr lang="en-US" b="1" dirty="0"/>
          </a:p>
        </p:txBody>
      </p:sp>
      <p:sp>
        <p:nvSpPr>
          <p:cNvPr id="4" name="Can 3"/>
          <p:cNvSpPr/>
          <p:nvPr/>
        </p:nvSpPr>
        <p:spPr>
          <a:xfrm>
            <a:off x="2514600" y="1981200"/>
            <a:ext cx="609600" cy="609600"/>
          </a:xfrm>
          <a:prstGeom prst="can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752600" y="1676400"/>
            <a:ext cx="5715000" cy="403860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724400" y="2209800"/>
            <a:ext cx="2590800" cy="304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Parallelogram 7"/>
          <p:cNvSpPr/>
          <p:nvPr/>
        </p:nvSpPr>
        <p:spPr>
          <a:xfrm>
            <a:off x="5518740" y="3810000"/>
            <a:ext cx="1066800" cy="609600"/>
          </a:xfrm>
          <a:prstGeom prst="parallelogram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828800" y="5257800"/>
            <a:ext cx="799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Kernel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4572000"/>
            <a:ext cx="20458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Application Process</a:t>
            </a:r>
          </a:p>
          <a:p>
            <a:pPr algn="ctr"/>
            <a:r>
              <a:rPr lang="en-US" b="1" dirty="0" smtClean="0"/>
              <a:t>User Space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953000" y="2590800"/>
            <a:ext cx="760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r</a:t>
            </a:r>
            <a:r>
              <a:rPr lang="en-US" b="1" dirty="0" smtClean="0"/>
              <a:t>ead()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>
          <a:xfrm rot="10800000">
            <a:off x="4038600" y="27432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 flipH="1">
            <a:off x="4114800" y="2970211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4267200" y="22860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4267200" y="30480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2362200" y="32766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28793" y="2590800"/>
            <a:ext cx="7875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C00000"/>
                </a:solidFill>
              </a:rPr>
              <a:t>Request</a:t>
            </a:r>
            <a:endParaRPr lang="en-US" sz="1400" b="1" i="1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895600" y="3349823"/>
            <a:ext cx="7873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i="1" dirty="0" smtClean="0">
                <a:solidFill>
                  <a:srgbClr val="C00000"/>
                </a:solidFill>
              </a:rPr>
              <a:t>Disk I/O</a:t>
            </a:r>
            <a:endParaRPr lang="en-US" sz="1400" b="1" i="1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76600" y="2892623"/>
            <a:ext cx="8919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C00000"/>
                </a:solidFill>
              </a:rPr>
              <a:t>Complete</a:t>
            </a:r>
            <a:endParaRPr lang="en-US" sz="1400" b="1" i="1" dirty="0">
              <a:solidFill>
                <a:srgbClr val="C00000"/>
              </a:solidFill>
            </a:endParaRPr>
          </a:p>
        </p:txBody>
      </p:sp>
      <p:sp>
        <p:nvSpPr>
          <p:cNvPr id="7" name="Parallelogram 6"/>
          <p:cNvSpPr/>
          <p:nvPr/>
        </p:nvSpPr>
        <p:spPr>
          <a:xfrm>
            <a:off x="2242140" y="3810000"/>
            <a:ext cx="1066800" cy="609600"/>
          </a:xfrm>
          <a:prstGeom prst="parallelogram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Parallelogram 29"/>
          <p:cNvSpPr/>
          <p:nvPr/>
        </p:nvSpPr>
        <p:spPr>
          <a:xfrm>
            <a:off x="2242140" y="3810000"/>
            <a:ext cx="4343400" cy="609600"/>
          </a:xfrm>
          <a:prstGeom prst="parallelogram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3200400" y="3810000"/>
            <a:ext cx="2408544" cy="523220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C00000"/>
                </a:solidFill>
                <a:effectLst>
                  <a:innerShdw blurRad="114300">
                    <a:prstClr val="black"/>
                  </a:innerShdw>
                </a:effectLst>
              </a:rPr>
              <a:t>Make the memory the same</a:t>
            </a:r>
          </a:p>
          <a:p>
            <a:pPr algn="ctr"/>
            <a:r>
              <a:rPr lang="en-US" sz="1400" dirty="0" smtClean="0">
                <a:solidFill>
                  <a:srgbClr val="C00000"/>
                </a:solidFill>
                <a:effectLst>
                  <a:innerShdw blurRad="114300">
                    <a:prstClr val="black"/>
                  </a:innerShdw>
                </a:effectLst>
              </a:rPr>
              <a:t>This avoids the copy operation</a:t>
            </a:r>
            <a:endParaRPr lang="en-US" sz="1400" dirty="0">
              <a:solidFill>
                <a:srgbClr val="C00000"/>
              </a:solidFill>
              <a:effectLst>
                <a:innerShdw blurRad="114300">
                  <a:prstClr val="black"/>
                </a:innerShdw>
              </a:effectLst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2133600" y="3275806"/>
            <a:ext cx="1371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1" name="Footer Placeholder 30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Understanding How This Can Be Done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914400" y="1905000"/>
            <a:ext cx="5334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2209800"/>
            <a:ext cx="5334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14400" y="2514600"/>
            <a:ext cx="5334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5334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3124200"/>
            <a:ext cx="5334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14400" y="3429000"/>
            <a:ext cx="5334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4400" y="3733800"/>
            <a:ext cx="5334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14400" y="4038600"/>
            <a:ext cx="5334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4400" y="4343400"/>
            <a:ext cx="5334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4648200"/>
            <a:ext cx="5334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09600" y="1371600"/>
            <a:ext cx="12019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i="1" dirty="0" smtClean="0"/>
              <a:t>User’s Process</a:t>
            </a:r>
          </a:p>
          <a:p>
            <a:pPr algn="ctr"/>
            <a:r>
              <a:rPr lang="en-US" sz="1200" b="1" i="1" dirty="0" smtClean="0"/>
              <a:t>Virtual Memory</a:t>
            </a:r>
            <a:endParaRPr lang="en-US" sz="1200" b="1" i="1" dirty="0"/>
          </a:p>
        </p:txBody>
      </p:sp>
      <p:sp>
        <p:nvSpPr>
          <p:cNvPr id="34" name="Can 33"/>
          <p:cNvSpPr/>
          <p:nvPr/>
        </p:nvSpPr>
        <p:spPr>
          <a:xfrm>
            <a:off x="2590800" y="3581400"/>
            <a:ext cx="609600" cy="609600"/>
          </a:xfrm>
          <a:prstGeom prst="can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Swap</a:t>
            </a:r>
            <a:endParaRPr lang="en-US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590800" y="1905000"/>
            <a:ext cx="609600" cy="152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2590800" y="2057400"/>
            <a:ext cx="609600" cy="152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2590800" y="2209800"/>
            <a:ext cx="609600" cy="152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2590800" y="2362200"/>
            <a:ext cx="609600" cy="152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2590800" y="2514600"/>
            <a:ext cx="609600" cy="152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4398862" y="1905000"/>
            <a:ext cx="533400" cy="304800"/>
          </a:xfrm>
          <a:prstGeom prst="rec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4398862" y="2209800"/>
            <a:ext cx="533400" cy="304800"/>
          </a:xfrm>
          <a:prstGeom prst="rec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4398862" y="2514600"/>
            <a:ext cx="533400" cy="304800"/>
          </a:xfrm>
          <a:prstGeom prst="rec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4398862" y="2819400"/>
            <a:ext cx="533400" cy="304800"/>
          </a:xfrm>
          <a:prstGeom prst="rec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4398862" y="3124200"/>
            <a:ext cx="533400" cy="304800"/>
          </a:xfrm>
          <a:prstGeom prst="rec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4398862" y="3429000"/>
            <a:ext cx="533400" cy="304800"/>
          </a:xfrm>
          <a:prstGeom prst="rec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398862" y="3733800"/>
            <a:ext cx="533400" cy="304800"/>
          </a:xfrm>
          <a:prstGeom prst="rec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4398862" y="4038600"/>
            <a:ext cx="533400" cy="304800"/>
          </a:xfrm>
          <a:prstGeom prst="rec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4398862" y="4343400"/>
            <a:ext cx="533400" cy="304800"/>
          </a:xfrm>
          <a:prstGeom prst="rec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398862" y="4648200"/>
            <a:ext cx="533400" cy="304800"/>
          </a:xfrm>
          <a:prstGeom prst="rec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609600" y="1905000"/>
            <a:ext cx="762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Flowchart: Document 59"/>
          <p:cNvSpPr/>
          <p:nvPr/>
        </p:nvSpPr>
        <p:spPr>
          <a:xfrm>
            <a:off x="914400" y="4953000"/>
            <a:ext cx="533400" cy="304800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Flowchart: Document 60"/>
          <p:cNvSpPr/>
          <p:nvPr/>
        </p:nvSpPr>
        <p:spPr>
          <a:xfrm>
            <a:off x="4398862" y="4953000"/>
            <a:ext cx="533400" cy="304800"/>
          </a:xfrm>
          <a:prstGeom prst="flowChartDocumen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3" name="Straight Arrow Connector 62"/>
          <p:cNvCxnSpPr>
            <a:stCxn id="4" idx="3"/>
            <a:endCxn id="35" idx="1"/>
          </p:cNvCxnSpPr>
          <p:nvPr/>
        </p:nvCxnSpPr>
        <p:spPr>
          <a:xfrm flipV="1">
            <a:off x="1447800" y="1981200"/>
            <a:ext cx="1143000" cy="76200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endCxn id="36" idx="1"/>
          </p:cNvCxnSpPr>
          <p:nvPr/>
        </p:nvCxnSpPr>
        <p:spPr>
          <a:xfrm flipV="1">
            <a:off x="1447800" y="2133600"/>
            <a:ext cx="1143000" cy="228600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endCxn id="37" idx="1"/>
          </p:cNvCxnSpPr>
          <p:nvPr/>
        </p:nvCxnSpPr>
        <p:spPr>
          <a:xfrm flipV="1">
            <a:off x="1447800" y="2286000"/>
            <a:ext cx="1143000" cy="381000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endCxn id="38" idx="1"/>
          </p:cNvCxnSpPr>
          <p:nvPr/>
        </p:nvCxnSpPr>
        <p:spPr>
          <a:xfrm flipV="1">
            <a:off x="1447800" y="2438400"/>
            <a:ext cx="1143000" cy="533400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endCxn id="39" idx="1"/>
          </p:cNvCxnSpPr>
          <p:nvPr/>
        </p:nvCxnSpPr>
        <p:spPr>
          <a:xfrm flipV="1">
            <a:off x="1447800" y="2590800"/>
            <a:ext cx="1143000" cy="685800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Flowchart: Document 72"/>
          <p:cNvSpPr/>
          <p:nvPr/>
        </p:nvSpPr>
        <p:spPr>
          <a:xfrm>
            <a:off x="2590800" y="2667000"/>
            <a:ext cx="609600" cy="152400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2285997" y="1447800"/>
            <a:ext cx="12019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i="1" dirty="0" smtClean="0"/>
              <a:t>Virtual Memory</a:t>
            </a:r>
          </a:p>
          <a:p>
            <a:pPr algn="ctr"/>
            <a:r>
              <a:rPr lang="en-US" sz="1200" b="1" i="1" dirty="0" smtClean="0"/>
              <a:t>Page Table</a:t>
            </a:r>
            <a:endParaRPr lang="en-US" sz="1200" b="1" i="1" dirty="0"/>
          </a:p>
        </p:txBody>
      </p:sp>
      <p:sp>
        <p:nvSpPr>
          <p:cNvPr id="77" name="TextBox 76"/>
          <p:cNvSpPr txBox="1"/>
          <p:nvPr/>
        </p:nvSpPr>
        <p:spPr>
          <a:xfrm>
            <a:off x="4114800" y="1371600"/>
            <a:ext cx="104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i="1" dirty="0" smtClean="0"/>
              <a:t>Kernel</a:t>
            </a:r>
          </a:p>
          <a:p>
            <a:pPr algn="ctr"/>
            <a:r>
              <a:rPr lang="en-US" sz="1200" b="1" i="1" dirty="0" smtClean="0"/>
              <a:t>Real Memory</a:t>
            </a:r>
            <a:endParaRPr lang="en-US" sz="1200" b="1" i="1" dirty="0"/>
          </a:p>
        </p:txBody>
      </p:sp>
      <p:cxnSp>
        <p:nvCxnSpPr>
          <p:cNvPr id="89" name="Straight Arrow Connector 88"/>
          <p:cNvCxnSpPr>
            <a:stCxn id="35" idx="3"/>
            <a:endCxn id="45" idx="1"/>
          </p:cNvCxnSpPr>
          <p:nvPr/>
        </p:nvCxnSpPr>
        <p:spPr>
          <a:xfrm>
            <a:off x="3200400" y="1981200"/>
            <a:ext cx="1198462" cy="12954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36" idx="3"/>
            <a:endCxn id="42" idx="1"/>
          </p:cNvCxnSpPr>
          <p:nvPr/>
        </p:nvCxnSpPr>
        <p:spPr>
          <a:xfrm>
            <a:off x="3200400" y="2133600"/>
            <a:ext cx="1198462" cy="2286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37" idx="3"/>
            <a:endCxn id="48" idx="1"/>
          </p:cNvCxnSpPr>
          <p:nvPr/>
        </p:nvCxnSpPr>
        <p:spPr>
          <a:xfrm>
            <a:off x="3200400" y="2286000"/>
            <a:ext cx="1198462" cy="19050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4" name="Group 103"/>
          <p:cNvGrpSpPr/>
          <p:nvPr/>
        </p:nvGrpSpPr>
        <p:grpSpPr>
          <a:xfrm>
            <a:off x="2895600" y="2590800"/>
            <a:ext cx="685800" cy="1219200"/>
            <a:chOff x="2895600" y="2590800"/>
            <a:chExt cx="685800" cy="2057400"/>
          </a:xfrm>
        </p:grpSpPr>
        <p:sp>
          <p:nvSpPr>
            <p:cNvPr id="99" name="Arc 98"/>
            <p:cNvSpPr/>
            <p:nvPr/>
          </p:nvSpPr>
          <p:spPr>
            <a:xfrm>
              <a:off x="2895600" y="2590800"/>
              <a:ext cx="685800" cy="2057400"/>
            </a:xfrm>
            <a:prstGeom prst="arc">
              <a:avLst/>
            </a:prstGeom>
            <a:ln>
              <a:solidFill>
                <a:schemeClr val="accent6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Arc 99"/>
            <p:cNvSpPr/>
            <p:nvPr/>
          </p:nvSpPr>
          <p:spPr>
            <a:xfrm rot="5400000">
              <a:off x="2209800" y="3276600"/>
              <a:ext cx="2057400" cy="685800"/>
            </a:xfrm>
            <a:prstGeom prst="arc">
              <a:avLst/>
            </a:prstGeom>
            <a:ln>
              <a:solidFill>
                <a:schemeClr val="accent6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2743200" y="2286000"/>
            <a:ext cx="914400" cy="1752600"/>
            <a:chOff x="2895600" y="2590800"/>
            <a:chExt cx="685800" cy="2057400"/>
          </a:xfrm>
        </p:grpSpPr>
        <p:sp>
          <p:nvSpPr>
            <p:cNvPr id="106" name="Arc 105"/>
            <p:cNvSpPr/>
            <p:nvPr/>
          </p:nvSpPr>
          <p:spPr>
            <a:xfrm>
              <a:off x="2895600" y="2590800"/>
              <a:ext cx="685800" cy="2057400"/>
            </a:xfrm>
            <a:prstGeom prst="arc">
              <a:avLst/>
            </a:prstGeom>
            <a:ln>
              <a:solidFill>
                <a:schemeClr val="accent6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Arc 106"/>
            <p:cNvSpPr/>
            <p:nvPr/>
          </p:nvSpPr>
          <p:spPr>
            <a:xfrm rot="5400000">
              <a:off x="2209800" y="3276600"/>
              <a:ext cx="2057400" cy="685800"/>
            </a:xfrm>
            <a:prstGeom prst="arc">
              <a:avLst/>
            </a:prstGeom>
            <a:ln>
              <a:solidFill>
                <a:schemeClr val="accent6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24" name="TextBox 123"/>
          <p:cNvSpPr txBox="1"/>
          <p:nvPr/>
        </p:nvSpPr>
        <p:spPr>
          <a:xfrm>
            <a:off x="5257800" y="2133600"/>
            <a:ext cx="3352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/>
              <a:t>Linear virtual memory mapped to discontinuous real memory pages (V to R mapping).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This is done via page tables normally assisted by a hardware Memory Management Unit (MMU).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Page tables or adjuncts can also record where the virtual page is backed up disk (swap space).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When a non-resident page is touched it is brought back from swap space (i.e., disk read).</a:t>
            </a:r>
          </a:p>
          <a:p>
            <a:pPr>
              <a:buFont typeface="Arial" pitchFamily="34" charset="0"/>
              <a:buChar char="•"/>
            </a:pPr>
            <a:r>
              <a:rPr lang="en-US" b="1" i="1" dirty="0" smtClean="0"/>
              <a:t>This is a simplified view.</a:t>
            </a:r>
          </a:p>
        </p:txBody>
      </p:sp>
      <p:sp>
        <p:nvSpPr>
          <p:cNvPr id="51" name="Date Placeholder 50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2" name="Slide Number Placeholder 5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3" name="Footer Placeholder 5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Extending Swap Space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914400" y="1905000"/>
            <a:ext cx="5334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2209800"/>
            <a:ext cx="5334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14400" y="2514600"/>
            <a:ext cx="5334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5334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3124200"/>
            <a:ext cx="5334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14400" y="3429000"/>
            <a:ext cx="5334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4400" y="3733800"/>
            <a:ext cx="5334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14400" y="4038600"/>
            <a:ext cx="5334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4400" y="4343400"/>
            <a:ext cx="5334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4648200"/>
            <a:ext cx="533400" cy="3048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09600" y="1371600"/>
            <a:ext cx="12019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i="1" dirty="0" smtClean="0"/>
              <a:t>User’s Process</a:t>
            </a:r>
          </a:p>
          <a:p>
            <a:pPr algn="ctr"/>
            <a:r>
              <a:rPr lang="en-US" sz="1200" b="1" i="1" dirty="0" smtClean="0"/>
              <a:t>Virtual Memory</a:t>
            </a:r>
            <a:endParaRPr lang="en-US" sz="1200" b="1" i="1" dirty="0"/>
          </a:p>
        </p:txBody>
      </p:sp>
      <p:sp>
        <p:nvSpPr>
          <p:cNvPr id="34" name="Can 33"/>
          <p:cNvSpPr/>
          <p:nvPr/>
        </p:nvSpPr>
        <p:spPr>
          <a:xfrm>
            <a:off x="2590800" y="3581400"/>
            <a:ext cx="609600" cy="609600"/>
          </a:xfrm>
          <a:prstGeom prst="can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Swap</a:t>
            </a:r>
            <a:endParaRPr lang="en-US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590800" y="1905000"/>
            <a:ext cx="609600" cy="152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2590800" y="2057400"/>
            <a:ext cx="609600" cy="152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2590800" y="2209800"/>
            <a:ext cx="609600" cy="152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2590800" y="2362200"/>
            <a:ext cx="609600" cy="152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2590800" y="2514600"/>
            <a:ext cx="609600" cy="1524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4398862" y="1905000"/>
            <a:ext cx="533400" cy="304800"/>
          </a:xfrm>
          <a:prstGeom prst="rec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4398862" y="2209800"/>
            <a:ext cx="533400" cy="304800"/>
          </a:xfrm>
          <a:prstGeom prst="rec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4398862" y="2514600"/>
            <a:ext cx="533400" cy="304800"/>
          </a:xfrm>
          <a:prstGeom prst="rec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43"/>
          <p:cNvSpPr/>
          <p:nvPr/>
        </p:nvSpPr>
        <p:spPr>
          <a:xfrm>
            <a:off x="4398862" y="2819400"/>
            <a:ext cx="533400" cy="304800"/>
          </a:xfrm>
          <a:prstGeom prst="rec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ectangle 44"/>
          <p:cNvSpPr/>
          <p:nvPr/>
        </p:nvSpPr>
        <p:spPr>
          <a:xfrm>
            <a:off x="4398862" y="3124200"/>
            <a:ext cx="533400" cy="304800"/>
          </a:xfrm>
          <a:prstGeom prst="rec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4398862" y="3429000"/>
            <a:ext cx="533400" cy="304800"/>
          </a:xfrm>
          <a:prstGeom prst="rec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398862" y="3733800"/>
            <a:ext cx="533400" cy="304800"/>
          </a:xfrm>
          <a:prstGeom prst="rec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4398862" y="4038600"/>
            <a:ext cx="533400" cy="304800"/>
          </a:xfrm>
          <a:prstGeom prst="rec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4398862" y="4343400"/>
            <a:ext cx="533400" cy="304800"/>
          </a:xfrm>
          <a:prstGeom prst="rec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398862" y="4648200"/>
            <a:ext cx="533400" cy="304800"/>
          </a:xfrm>
          <a:prstGeom prst="rec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4" name="Straight Connector 53"/>
          <p:cNvCxnSpPr/>
          <p:nvPr/>
        </p:nvCxnSpPr>
        <p:spPr>
          <a:xfrm>
            <a:off x="609600" y="1905000"/>
            <a:ext cx="762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Flowchart: Document 59"/>
          <p:cNvSpPr/>
          <p:nvPr/>
        </p:nvSpPr>
        <p:spPr>
          <a:xfrm>
            <a:off x="914400" y="4953000"/>
            <a:ext cx="533400" cy="304800"/>
          </a:xfrm>
          <a:prstGeom prst="flowChartDocumen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Flowchart: Document 60"/>
          <p:cNvSpPr/>
          <p:nvPr/>
        </p:nvSpPr>
        <p:spPr>
          <a:xfrm>
            <a:off x="4398862" y="4953000"/>
            <a:ext cx="533400" cy="304800"/>
          </a:xfrm>
          <a:prstGeom prst="flowChartDocument">
            <a:avLst/>
          </a:prstGeom>
          <a:solidFill>
            <a:srgbClr val="FF3300">
              <a:alpha val="50196"/>
            </a:srgb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3" name="Straight Arrow Connector 62"/>
          <p:cNvCxnSpPr>
            <a:stCxn id="4" idx="3"/>
            <a:endCxn id="35" idx="1"/>
          </p:cNvCxnSpPr>
          <p:nvPr/>
        </p:nvCxnSpPr>
        <p:spPr>
          <a:xfrm flipV="1">
            <a:off x="1447800" y="1981200"/>
            <a:ext cx="1143000" cy="76200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endCxn id="36" idx="1"/>
          </p:cNvCxnSpPr>
          <p:nvPr/>
        </p:nvCxnSpPr>
        <p:spPr>
          <a:xfrm flipV="1">
            <a:off x="1447800" y="2133600"/>
            <a:ext cx="1143000" cy="228600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endCxn id="37" idx="1"/>
          </p:cNvCxnSpPr>
          <p:nvPr/>
        </p:nvCxnSpPr>
        <p:spPr>
          <a:xfrm flipV="1">
            <a:off x="1447800" y="2286000"/>
            <a:ext cx="1143000" cy="381000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endCxn id="38" idx="1"/>
          </p:cNvCxnSpPr>
          <p:nvPr/>
        </p:nvCxnSpPr>
        <p:spPr>
          <a:xfrm flipV="1">
            <a:off x="1447800" y="2438400"/>
            <a:ext cx="1143000" cy="533400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endCxn id="39" idx="1"/>
          </p:cNvCxnSpPr>
          <p:nvPr/>
        </p:nvCxnSpPr>
        <p:spPr>
          <a:xfrm flipV="1">
            <a:off x="1447800" y="2590800"/>
            <a:ext cx="1143000" cy="685800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Flowchart: Document 72"/>
          <p:cNvSpPr/>
          <p:nvPr/>
        </p:nvSpPr>
        <p:spPr>
          <a:xfrm>
            <a:off x="2590800" y="2667000"/>
            <a:ext cx="609600" cy="152400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2285997" y="1447800"/>
            <a:ext cx="12019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i="1" dirty="0" smtClean="0"/>
              <a:t>Virtual Memory</a:t>
            </a:r>
          </a:p>
          <a:p>
            <a:pPr algn="ctr"/>
            <a:r>
              <a:rPr lang="en-US" sz="1200" b="1" i="1" dirty="0" smtClean="0"/>
              <a:t>Page Table</a:t>
            </a:r>
            <a:endParaRPr lang="en-US" sz="1200" b="1" i="1" dirty="0"/>
          </a:p>
        </p:txBody>
      </p:sp>
      <p:sp>
        <p:nvSpPr>
          <p:cNvPr id="77" name="TextBox 76"/>
          <p:cNvSpPr txBox="1"/>
          <p:nvPr/>
        </p:nvSpPr>
        <p:spPr>
          <a:xfrm>
            <a:off x="4114800" y="1371600"/>
            <a:ext cx="10425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i="1" dirty="0" smtClean="0"/>
              <a:t>Kernel</a:t>
            </a:r>
          </a:p>
          <a:p>
            <a:pPr algn="ctr"/>
            <a:r>
              <a:rPr lang="en-US" sz="1200" b="1" i="1" dirty="0" smtClean="0"/>
              <a:t>Real Memory</a:t>
            </a:r>
            <a:endParaRPr lang="en-US" sz="1200" b="1" i="1" dirty="0"/>
          </a:p>
        </p:txBody>
      </p:sp>
      <p:cxnSp>
        <p:nvCxnSpPr>
          <p:cNvPr id="89" name="Straight Arrow Connector 88"/>
          <p:cNvCxnSpPr>
            <a:stCxn id="35" idx="3"/>
            <a:endCxn id="45" idx="1"/>
          </p:cNvCxnSpPr>
          <p:nvPr/>
        </p:nvCxnSpPr>
        <p:spPr>
          <a:xfrm>
            <a:off x="3200400" y="1981200"/>
            <a:ext cx="1198462" cy="12954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36" idx="3"/>
            <a:endCxn id="42" idx="1"/>
          </p:cNvCxnSpPr>
          <p:nvPr/>
        </p:nvCxnSpPr>
        <p:spPr>
          <a:xfrm>
            <a:off x="3200400" y="2133600"/>
            <a:ext cx="1198462" cy="2286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37" idx="3"/>
            <a:endCxn id="48" idx="1"/>
          </p:cNvCxnSpPr>
          <p:nvPr/>
        </p:nvCxnSpPr>
        <p:spPr>
          <a:xfrm>
            <a:off x="3200400" y="2286000"/>
            <a:ext cx="1198462" cy="19050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103"/>
          <p:cNvGrpSpPr/>
          <p:nvPr/>
        </p:nvGrpSpPr>
        <p:grpSpPr>
          <a:xfrm>
            <a:off x="2895600" y="2590800"/>
            <a:ext cx="685800" cy="1219200"/>
            <a:chOff x="2895600" y="2590800"/>
            <a:chExt cx="685800" cy="2057400"/>
          </a:xfrm>
        </p:grpSpPr>
        <p:sp>
          <p:nvSpPr>
            <p:cNvPr id="99" name="Arc 98"/>
            <p:cNvSpPr/>
            <p:nvPr/>
          </p:nvSpPr>
          <p:spPr>
            <a:xfrm>
              <a:off x="2895600" y="2590800"/>
              <a:ext cx="685800" cy="2057400"/>
            </a:xfrm>
            <a:prstGeom prst="arc">
              <a:avLst/>
            </a:prstGeom>
            <a:ln>
              <a:solidFill>
                <a:schemeClr val="accent6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Arc 99"/>
            <p:cNvSpPr/>
            <p:nvPr/>
          </p:nvSpPr>
          <p:spPr>
            <a:xfrm rot="5400000">
              <a:off x="2209800" y="3276600"/>
              <a:ext cx="2057400" cy="685800"/>
            </a:xfrm>
            <a:prstGeom prst="arc">
              <a:avLst/>
            </a:prstGeom>
            <a:ln>
              <a:solidFill>
                <a:schemeClr val="accent6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4" name="Group 104"/>
          <p:cNvGrpSpPr/>
          <p:nvPr/>
        </p:nvGrpSpPr>
        <p:grpSpPr>
          <a:xfrm>
            <a:off x="2743200" y="2286000"/>
            <a:ext cx="914400" cy="2514600"/>
            <a:chOff x="2895600" y="2590800"/>
            <a:chExt cx="685800" cy="2057400"/>
          </a:xfrm>
        </p:grpSpPr>
        <p:sp>
          <p:nvSpPr>
            <p:cNvPr id="106" name="Arc 105"/>
            <p:cNvSpPr/>
            <p:nvPr/>
          </p:nvSpPr>
          <p:spPr>
            <a:xfrm>
              <a:off x="2895600" y="2590800"/>
              <a:ext cx="685800" cy="2057400"/>
            </a:xfrm>
            <a:prstGeom prst="arc">
              <a:avLst/>
            </a:prstGeom>
            <a:ln>
              <a:solidFill>
                <a:schemeClr val="accent5">
                  <a:lumMod val="7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7" name="Arc 106"/>
            <p:cNvSpPr/>
            <p:nvPr/>
          </p:nvSpPr>
          <p:spPr>
            <a:xfrm rot="5400000">
              <a:off x="2209800" y="3276600"/>
              <a:ext cx="2057400" cy="685800"/>
            </a:xfrm>
            <a:prstGeom prst="arc">
              <a:avLst/>
            </a:prstGeom>
            <a:ln>
              <a:solidFill>
                <a:schemeClr val="accent5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24" name="TextBox 123"/>
          <p:cNvSpPr txBox="1"/>
          <p:nvPr/>
        </p:nvSpPr>
        <p:spPr>
          <a:xfrm>
            <a:off x="5257800" y="2133600"/>
            <a:ext cx="3352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/>
              <a:t>By simple extension, virtual pages can be mapped to any disk device.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It is possible to “say” that pages are backed up by a particular file.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When a non-resident page is touched it is brought back from disk file (i.e., file read).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Modified pages would also be written back to the file.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This is how executable programs are managed (read only).</a:t>
            </a:r>
          </a:p>
          <a:p>
            <a:pPr>
              <a:buFont typeface="Arial" pitchFamily="34" charset="0"/>
              <a:buChar char="•"/>
            </a:pPr>
            <a:r>
              <a:rPr lang="en-US" b="1" i="1" dirty="0" smtClean="0"/>
              <a:t>This is a simplified view.</a:t>
            </a:r>
          </a:p>
        </p:txBody>
      </p:sp>
      <p:sp>
        <p:nvSpPr>
          <p:cNvPr id="51" name="Can 50"/>
          <p:cNvSpPr/>
          <p:nvPr/>
        </p:nvSpPr>
        <p:spPr>
          <a:xfrm>
            <a:off x="2590800" y="4495800"/>
            <a:ext cx="609600" cy="609600"/>
          </a:xfrm>
          <a:prstGeom prst="can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FS</a:t>
            </a:r>
            <a:endParaRPr lang="en-US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52" name="Group 104"/>
          <p:cNvGrpSpPr/>
          <p:nvPr/>
        </p:nvGrpSpPr>
        <p:grpSpPr>
          <a:xfrm>
            <a:off x="2667000" y="2133600"/>
            <a:ext cx="1143000" cy="1752600"/>
            <a:chOff x="2895600" y="2590800"/>
            <a:chExt cx="685800" cy="2057400"/>
          </a:xfrm>
        </p:grpSpPr>
        <p:sp>
          <p:nvSpPr>
            <p:cNvPr id="53" name="Arc 52"/>
            <p:cNvSpPr/>
            <p:nvPr/>
          </p:nvSpPr>
          <p:spPr>
            <a:xfrm>
              <a:off x="2895600" y="2590800"/>
              <a:ext cx="685800" cy="2057400"/>
            </a:xfrm>
            <a:prstGeom prst="arc">
              <a:avLst/>
            </a:prstGeom>
            <a:ln>
              <a:solidFill>
                <a:schemeClr val="accent6">
                  <a:lumMod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Arc 54"/>
            <p:cNvSpPr/>
            <p:nvPr/>
          </p:nvSpPr>
          <p:spPr>
            <a:xfrm rot="5400000">
              <a:off x="2209800" y="3276600"/>
              <a:ext cx="2057400" cy="685800"/>
            </a:xfrm>
            <a:prstGeom prst="arc">
              <a:avLst/>
            </a:prstGeom>
            <a:ln>
              <a:solidFill>
                <a:schemeClr val="accent6">
                  <a:lumMod val="50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6" name="Group 104"/>
          <p:cNvGrpSpPr/>
          <p:nvPr/>
        </p:nvGrpSpPr>
        <p:grpSpPr>
          <a:xfrm>
            <a:off x="2667000" y="2438400"/>
            <a:ext cx="1143000" cy="2514600"/>
            <a:chOff x="2895600" y="2590800"/>
            <a:chExt cx="685800" cy="2057400"/>
          </a:xfrm>
        </p:grpSpPr>
        <p:sp>
          <p:nvSpPr>
            <p:cNvPr id="57" name="Arc 56"/>
            <p:cNvSpPr/>
            <p:nvPr/>
          </p:nvSpPr>
          <p:spPr>
            <a:xfrm>
              <a:off x="2895600" y="2590800"/>
              <a:ext cx="685800" cy="2057400"/>
            </a:xfrm>
            <a:prstGeom prst="arc">
              <a:avLst/>
            </a:prstGeom>
            <a:ln>
              <a:solidFill>
                <a:schemeClr val="accent5">
                  <a:lumMod val="7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Arc 57"/>
            <p:cNvSpPr/>
            <p:nvPr/>
          </p:nvSpPr>
          <p:spPr>
            <a:xfrm rot="5400000">
              <a:off x="2209800" y="3276600"/>
              <a:ext cx="2057400" cy="685800"/>
            </a:xfrm>
            <a:prstGeom prst="arc">
              <a:avLst/>
            </a:prstGeom>
            <a:ln>
              <a:solidFill>
                <a:schemeClr val="accent5">
                  <a:lumMod val="7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9" name="Date Placeholder 58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7" name="Footer Placeholder 6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n 3"/>
          <p:cNvSpPr/>
          <p:nvPr/>
        </p:nvSpPr>
        <p:spPr>
          <a:xfrm>
            <a:off x="1752600" y="2133600"/>
            <a:ext cx="609600" cy="609600"/>
          </a:xfrm>
          <a:prstGeom prst="can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File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1828800" y="3276600"/>
            <a:ext cx="380997" cy="609600"/>
            <a:chOff x="838203" y="2819400"/>
            <a:chExt cx="609600" cy="914400"/>
          </a:xfrm>
        </p:grpSpPr>
        <p:sp>
          <p:nvSpPr>
            <p:cNvPr id="51" name="Rectangle 50"/>
            <p:cNvSpPr/>
            <p:nvPr/>
          </p:nvSpPr>
          <p:spPr>
            <a:xfrm>
              <a:off x="838203" y="2819400"/>
              <a:ext cx="609600" cy="152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838203" y="2971800"/>
              <a:ext cx="609600" cy="152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838203" y="3124200"/>
              <a:ext cx="609600" cy="152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838203" y="3276600"/>
              <a:ext cx="609600" cy="152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838203" y="3429000"/>
              <a:ext cx="609600" cy="152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Flowchart: Document 55"/>
            <p:cNvSpPr/>
            <p:nvPr/>
          </p:nvSpPr>
          <p:spPr>
            <a:xfrm>
              <a:off x="838203" y="3581400"/>
              <a:ext cx="609600" cy="152400"/>
            </a:xfrm>
            <a:prstGeom prst="flowChartDocumen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Copy Avoided via Memory Mapping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914400" y="1676400"/>
            <a:ext cx="7391400" cy="403860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724400" y="2209800"/>
            <a:ext cx="2590800" cy="304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5345668"/>
            <a:ext cx="799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Kernel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4572000"/>
            <a:ext cx="20458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Application Process</a:t>
            </a:r>
          </a:p>
          <a:p>
            <a:pPr algn="ctr"/>
            <a:r>
              <a:rPr lang="en-US" b="1" dirty="0" smtClean="0"/>
              <a:t>User Space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724400" y="3135868"/>
            <a:ext cx="2581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memcpy</a:t>
            </a:r>
            <a:r>
              <a:rPr lang="en-US" b="1" dirty="0" smtClean="0"/>
              <a:t>(buff2, buff1, n);</a:t>
            </a:r>
            <a:endParaRPr lang="en-US" b="1" dirty="0"/>
          </a:p>
        </p:txBody>
      </p:sp>
      <p:cxnSp>
        <p:nvCxnSpPr>
          <p:cNvPr id="19" name="Straight Arrow Connector 18"/>
          <p:cNvCxnSpPr/>
          <p:nvPr/>
        </p:nvCxnSpPr>
        <p:spPr>
          <a:xfrm rot="10800000" flipH="1">
            <a:off x="5029200" y="41910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3886200" y="35052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</a:p>
        </p:txBody>
      </p:sp>
      <p:sp>
        <p:nvSpPr>
          <p:cNvPr id="23" name="Oval 22"/>
          <p:cNvSpPr/>
          <p:nvPr/>
        </p:nvSpPr>
        <p:spPr>
          <a:xfrm>
            <a:off x="5638800" y="37338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</a:p>
        </p:txBody>
      </p:sp>
      <p:sp>
        <p:nvSpPr>
          <p:cNvPr id="24" name="Oval 23"/>
          <p:cNvSpPr/>
          <p:nvPr/>
        </p:nvSpPr>
        <p:spPr>
          <a:xfrm>
            <a:off x="1905000" y="41148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50829" y="3352800"/>
            <a:ext cx="98777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C00000"/>
                </a:solidFill>
              </a:rPr>
              <a:t>Page Fault</a:t>
            </a:r>
          </a:p>
          <a:p>
            <a:pPr algn="ctr"/>
            <a:r>
              <a:rPr lang="en-US" sz="1400" b="1" i="1" dirty="0" smtClean="0">
                <a:solidFill>
                  <a:srgbClr val="C00000"/>
                </a:solidFill>
              </a:rPr>
              <a:t>Process</a:t>
            </a:r>
          </a:p>
          <a:p>
            <a:pPr algn="ctr"/>
            <a:r>
              <a:rPr lang="en-US" sz="1400" b="1" i="1" dirty="0" smtClean="0">
                <a:solidFill>
                  <a:srgbClr val="C00000"/>
                </a:solidFill>
              </a:rPr>
              <a:t>Suspended</a:t>
            </a:r>
            <a:endParaRPr lang="en-US" sz="1400" b="1" i="1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00" y="4495800"/>
            <a:ext cx="112357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C00000"/>
                </a:solidFill>
              </a:rPr>
              <a:t>Disk Page</a:t>
            </a:r>
          </a:p>
          <a:p>
            <a:pPr algn="ctr"/>
            <a:r>
              <a:rPr lang="en-US" sz="1400" b="1" i="1" dirty="0" smtClean="0">
                <a:solidFill>
                  <a:srgbClr val="C00000"/>
                </a:solidFill>
              </a:rPr>
              <a:t>Brought Into</a:t>
            </a:r>
          </a:p>
          <a:p>
            <a:pPr algn="ctr"/>
            <a:r>
              <a:rPr lang="en-US" sz="1400" b="1" i="1" dirty="0">
                <a:solidFill>
                  <a:srgbClr val="C00000"/>
                </a:solidFill>
              </a:rPr>
              <a:t>M</a:t>
            </a:r>
            <a:r>
              <a:rPr lang="en-US" sz="1400" b="1" i="1" dirty="0" smtClean="0">
                <a:solidFill>
                  <a:srgbClr val="C00000"/>
                </a:solidFill>
              </a:rPr>
              <a:t>emory</a:t>
            </a:r>
            <a:endParaRPr lang="en-US" sz="1400" b="1" i="1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895492" y="3581400"/>
            <a:ext cx="9625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C00000"/>
                </a:solidFill>
              </a:rPr>
              <a:t>Process</a:t>
            </a:r>
          </a:p>
          <a:p>
            <a:pPr algn="ctr"/>
            <a:r>
              <a:rPr lang="en-US" sz="1400" b="1" i="1" dirty="0" smtClean="0">
                <a:solidFill>
                  <a:srgbClr val="C00000"/>
                </a:solidFill>
              </a:rPr>
              <a:t>Resumes</a:t>
            </a:r>
          </a:p>
          <a:p>
            <a:pPr algn="ctr"/>
            <a:r>
              <a:rPr lang="en-US" sz="1400" b="1" i="1" dirty="0" err="1" smtClean="0">
                <a:solidFill>
                  <a:srgbClr val="C00000"/>
                </a:solidFill>
              </a:rPr>
              <a:t>memcpy</a:t>
            </a:r>
            <a:r>
              <a:rPr lang="en-US" sz="1400" b="1" i="1" dirty="0" smtClean="0">
                <a:solidFill>
                  <a:srgbClr val="C00000"/>
                </a:solidFill>
              </a:rPr>
              <a:t>()</a:t>
            </a:r>
            <a:endParaRPr lang="en-US" sz="1400" b="1" i="1" dirty="0">
              <a:solidFill>
                <a:srgbClr val="C00000"/>
              </a:solidFill>
            </a:endParaRPr>
          </a:p>
          <a:p>
            <a:pPr algn="ctr"/>
            <a:r>
              <a:rPr lang="en-US" sz="1400" b="1" i="1" dirty="0">
                <a:solidFill>
                  <a:srgbClr val="C00000"/>
                </a:solidFill>
              </a:rPr>
              <a:t>C</a:t>
            </a:r>
            <a:r>
              <a:rPr lang="en-US" sz="1400" b="1" i="1" dirty="0" smtClean="0">
                <a:solidFill>
                  <a:srgbClr val="C00000"/>
                </a:solidFill>
              </a:rPr>
              <a:t>ompletes</a:t>
            </a:r>
            <a:endParaRPr lang="en-US" sz="1400" b="1" i="1" dirty="0">
              <a:solidFill>
                <a:srgbClr val="C00000"/>
              </a:solidFill>
            </a:endParaRPr>
          </a:p>
        </p:txBody>
      </p:sp>
      <p:sp>
        <p:nvSpPr>
          <p:cNvPr id="7" name="Parallelogram 6"/>
          <p:cNvSpPr/>
          <p:nvPr/>
        </p:nvSpPr>
        <p:spPr>
          <a:xfrm>
            <a:off x="4191000" y="3810000"/>
            <a:ext cx="1066800" cy="609600"/>
          </a:xfrm>
          <a:prstGeom prst="parallelogram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724400" y="3505200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buff1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114800" y="4343400"/>
            <a:ext cx="639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Page</a:t>
            </a:r>
            <a:endParaRPr lang="en-US" b="1" dirty="0"/>
          </a:p>
        </p:txBody>
      </p:sp>
      <p:sp>
        <p:nvSpPr>
          <p:cNvPr id="31" name="Arc 30"/>
          <p:cNvSpPr/>
          <p:nvPr/>
        </p:nvSpPr>
        <p:spPr>
          <a:xfrm flipH="1">
            <a:off x="5600700" y="3581400"/>
            <a:ext cx="952500" cy="381000"/>
          </a:xfrm>
          <a:prstGeom prst="arc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c 32"/>
          <p:cNvSpPr/>
          <p:nvPr/>
        </p:nvSpPr>
        <p:spPr>
          <a:xfrm rot="5400000">
            <a:off x="4933950" y="3295650"/>
            <a:ext cx="381000" cy="952500"/>
          </a:xfrm>
          <a:prstGeom prst="arc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rc 34"/>
          <p:cNvSpPr/>
          <p:nvPr/>
        </p:nvSpPr>
        <p:spPr>
          <a:xfrm flipV="1">
            <a:off x="5600700" y="3200400"/>
            <a:ext cx="952500" cy="381000"/>
          </a:xfrm>
          <a:prstGeom prst="arc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/>
          <p:nvPr/>
        </p:nvCxnSpPr>
        <p:spPr>
          <a:xfrm rot="10800000">
            <a:off x="4267200" y="3962400"/>
            <a:ext cx="914400" cy="1588"/>
          </a:xfrm>
          <a:prstGeom prst="straightConnector1">
            <a:avLst/>
          </a:prstGeom>
          <a:ln w="38100"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rc 42"/>
          <p:cNvSpPr/>
          <p:nvPr/>
        </p:nvSpPr>
        <p:spPr>
          <a:xfrm flipH="1" flipV="1">
            <a:off x="2057400" y="3352800"/>
            <a:ext cx="838200" cy="838200"/>
          </a:xfrm>
          <a:prstGeom prst="arc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 rot="5400000">
            <a:off x="1447800" y="3200400"/>
            <a:ext cx="1219200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2438400" y="4191000"/>
            <a:ext cx="1790700" cy="1588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371600" y="5715000"/>
            <a:ext cx="6396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6600"/>
                </a:solidFill>
                <a:effectLst>
                  <a:innerShdw blurRad="63500" dist="50800" dir="18900000">
                    <a:prstClr val="black"/>
                  </a:innerShdw>
                </a:effectLst>
              </a:rPr>
              <a:t>In page already in memory steps 1 and 2 are completely avoided!</a:t>
            </a:r>
            <a:endParaRPr lang="en-US" b="1" i="1" dirty="0">
              <a:solidFill>
                <a:srgbClr val="006600"/>
              </a:solidFill>
              <a:effectLst>
                <a:innerShdw blurRad="63500" dist="50800" dir="18900000">
                  <a:prstClr val="black"/>
                </a:innerShdw>
              </a:effectLst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71333" y="3124200"/>
            <a:ext cx="8812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i="1" dirty="0" smtClean="0"/>
              <a:t>Page Table</a:t>
            </a:r>
          </a:p>
          <a:p>
            <a:pPr algn="ctr"/>
            <a:r>
              <a:rPr lang="en-US" sz="1200" b="1" i="1" dirty="0" smtClean="0"/>
              <a:t>Mapping</a:t>
            </a:r>
          </a:p>
          <a:p>
            <a:pPr algn="ctr"/>
            <a:r>
              <a:rPr lang="en-US" sz="1200" b="1" i="1" dirty="0" smtClean="0"/>
              <a:t>Virtual</a:t>
            </a:r>
          </a:p>
          <a:p>
            <a:pPr algn="ctr"/>
            <a:r>
              <a:rPr lang="en-US" sz="1200" b="1" i="1" dirty="0" smtClean="0"/>
              <a:t>Memory</a:t>
            </a:r>
            <a:endParaRPr lang="en-US" sz="1200" b="1" i="1" dirty="0"/>
          </a:p>
          <a:p>
            <a:pPr algn="ctr"/>
            <a:r>
              <a:rPr lang="en-US" sz="1200" b="1" i="1" dirty="0" smtClean="0"/>
              <a:t>to File</a:t>
            </a:r>
          </a:p>
        </p:txBody>
      </p:sp>
      <p:sp>
        <p:nvSpPr>
          <p:cNvPr id="59" name="Parallelogram 58"/>
          <p:cNvSpPr/>
          <p:nvPr/>
        </p:nvSpPr>
        <p:spPr>
          <a:xfrm>
            <a:off x="4114800" y="2286000"/>
            <a:ext cx="1066800" cy="609600"/>
          </a:xfrm>
          <a:prstGeom prst="parallelogram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4714176" y="2831068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buff2</a:t>
            </a:r>
            <a:endParaRPr lang="en-US" b="1" dirty="0"/>
          </a:p>
        </p:txBody>
      </p:sp>
      <p:cxnSp>
        <p:nvCxnSpPr>
          <p:cNvPr id="62" name="Straight Connector 61"/>
          <p:cNvCxnSpPr/>
          <p:nvPr/>
        </p:nvCxnSpPr>
        <p:spPr>
          <a:xfrm rot="5400000" flipH="1" flipV="1">
            <a:off x="4343400" y="39624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&quot;No&quot; Symbol 64"/>
          <p:cNvSpPr/>
          <p:nvPr/>
        </p:nvSpPr>
        <p:spPr>
          <a:xfrm>
            <a:off x="4572000" y="3810000"/>
            <a:ext cx="228600" cy="228600"/>
          </a:xfrm>
          <a:prstGeom prst="noSmoking">
            <a:avLst/>
          </a:prstGeom>
          <a:solidFill>
            <a:srgbClr val="FF00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Arc 65"/>
          <p:cNvSpPr/>
          <p:nvPr/>
        </p:nvSpPr>
        <p:spPr>
          <a:xfrm rot="16200000" flipV="1">
            <a:off x="5105400" y="2590800"/>
            <a:ext cx="838200" cy="838200"/>
          </a:xfrm>
          <a:prstGeom prst="arc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0" name="Straight Arrow Connector 69"/>
          <p:cNvCxnSpPr>
            <a:stCxn id="66" idx="2"/>
            <a:endCxn id="59" idx="2"/>
          </p:cNvCxnSpPr>
          <p:nvPr/>
        </p:nvCxnSpPr>
        <p:spPr>
          <a:xfrm rot="10800000">
            <a:off x="5105400" y="2590800"/>
            <a:ext cx="4191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66" idx="0"/>
          </p:cNvCxnSpPr>
          <p:nvPr/>
        </p:nvCxnSpPr>
        <p:spPr>
          <a:xfrm rot="16200000" flipH="1">
            <a:off x="5848350" y="3105150"/>
            <a:ext cx="190502" cy="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/>
          <p:cNvSpPr/>
          <p:nvPr/>
        </p:nvSpPr>
        <p:spPr>
          <a:xfrm>
            <a:off x="6400800" y="28194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6124092" y="2372380"/>
            <a:ext cx="962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 err="1" smtClean="0">
                <a:solidFill>
                  <a:srgbClr val="C00000"/>
                </a:solidFill>
              </a:rPr>
              <a:t>memcpy</a:t>
            </a:r>
            <a:r>
              <a:rPr lang="en-US" sz="1400" b="1" i="1" dirty="0" smtClean="0">
                <a:solidFill>
                  <a:srgbClr val="C00000"/>
                </a:solidFill>
              </a:rPr>
              <a:t>()</a:t>
            </a:r>
            <a:endParaRPr lang="en-US" sz="1400" b="1" i="1" dirty="0">
              <a:solidFill>
                <a:srgbClr val="C00000"/>
              </a:solidFill>
            </a:endParaRPr>
          </a:p>
          <a:p>
            <a:pPr algn="ctr"/>
            <a:r>
              <a:rPr lang="en-US" sz="1400" b="1" i="1" dirty="0" smtClean="0">
                <a:solidFill>
                  <a:srgbClr val="C00000"/>
                </a:solidFill>
              </a:rPr>
              <a:t>Starts</a:t>
            </a:r>
            <a:endParaRPr lang="en-US" sz="1400" b="1" i="1" dirty="0">
              <a:solidFill>
                <a:srgbClr val="C0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114800" y="1981200"/>
            <a:ext cx="639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Page</a:t>
            </a:r>
            <a:endParaRPr lang="en-US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4191000" y="2438400"/>
            <a:ext cx="8739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unmapped</a:t>
            </a:r>
            <a:endParaRPr lang="en-US" sz="12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343400" y="4038600"/>
            <a:ext cx="7120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mapped</a:t>
            </a:r>
            <a:endParaRPr lang="en-US" sz="12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Date Placeholder 4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49" name="Slide Number Placeholder 4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1" name="Footer Placeholder 60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7"/>
          <p:cNvGrpSpPr/>
          <p:nvPr/>
        </p:nvGrpSpPr>
        <p:grpSpPr>
          <a:xfrm>
            <a:off x="1828800" y="3276600"/>
            <a:ext cx="380997" cy="609600"/>
            <a:chOff x="838203" y="2819400"/>
            <a:chExt cx="609600" cy="914400"/>
          </a:xfrm>
        </p:grpSpPr>
        <p:sp>
          <p:nvSpPr>
            <p:cNvPr id="51" name="Rectangle 50"/>
            <p:cNvSpPr/>
            <p:nvPr/>
          </p:nvSpPr>
          <p:spPr>
            <a:xfrm>
              <a:off x="838203" y="2819400"/>
              <a:ext cx="609600" cy="152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838203" y="2971800"/>
              <a:ext cx="609600" cy="152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838203" y="3124200"/>
              <a:ext cx="609600" cy="152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838203" y="3276600"/>
              <a:ext cx="609600" cy="152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838203" y="3429000"/>
              <a:ext cx="609600" cy="152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Flowchart: Document 55"/>
            <p:cNvSpPr/>
            <p:nvPr/>
          </p:nvSpPr>
          <p:spPr>
            <a:xfrm>
              <a:off x="838203" y="3581400"/>
              <a:ext cx="609600" cy="152400"/>
            </a:xfrm>
            <a:prstGeom prst="flowChartDocumen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Memory Mapping For Copying</a:t>
            </a:r>
            <a:endParaRPr lang="en-US" b="1" dirty="0"/>
          </a:p>
        </p:txBody>
      </p:sp>
      <p:sp>
        <p:nvSpPr>
          <p:cNvPr id="4" name="Can 3"/>
          <p:cNvSpPr/>
          <p:nvPr/>
        </p:nvSpPr>
        <p:spPr>
          <a:xfrm>
            <a:off x="1752600" y="2133600"/>
            <a:ext cx="609600" cy="609600"/>
          </a:xfrm>
          <a:prstGeom prst="can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File1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1676400"/>
            <a:ext cx="7391400" cy="4038600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724400" y="2209800"/>
            <a:ext cx="2590800" cy="3048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5345668"/>
            <a:ext cx="799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Kernel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4572000"/>
            <a:ext cx="20458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Application Process</a:t>
            </a:r>
          </a:p>
          <a:p>
            <a:pPr algn="ctr"/>
            <a:r>
              <a:rPr lang="en-US" b="1" dirty="0" smtClean="0"/>
              <a:t>User Space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724400" y="3135868"/>
            <a:ext cx="2581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memcpy</a:t>
            </a:r>
            <a:r>
              <a:rPr lang="en-US" b="1" dirty="0" smtClean="0"/>
              <a:t>(buff2, buff1, n);</a:t>
            </a:r>
            <a:endParaRPr lang="en-US" b="1" dirty="0"/>
          </a:p>
        </p:txBody>
      </p:sp>
      <p:cxnSp>
        <p:nvCxnSpPr>
          <p:cNvPr id="19" name="Straight Arrow Connector 18"/>
          <p:cNvCxnSpPr/>
          <p:nvPr/>
        </p:nvCxnSpPr>
        <p:spPr>
          <a:xfrm rot="10800000" flipH="1">
            <a:off x="5029200" y="4191000"/>
            <a:ext cx="914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3886200" y="35052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</a:p>
        </p:txBody>
      </p:sp>
      <p:sp>
        <p:nvSpPr>
          <p:cNvPr id="23" name="Oval 22"/>
          <p:cNvSpPr/>
          <p:nvPr/>
        </p:nvSpPr>
        <p:spPr>
          <a:xfrm>
            <a:off x="5638800" y="37338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</a:p>
        </p:txBody>
      </p:sp>
      <p:sp>
        <p:nvSpPr>
          <p:cNvPr id="24" name="Oval 23"/>
          <p:cNvSpPr/>
          <p:nvPr/>
        </p:nvSpPr>
        <p:spPr>
          <a:xfrm>
            <a:off x="1905000" y="41148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50829" y="3352800"/>
            <a:ext cx="98777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C00000"/>
                </a:solidFill>
              </a:rPr>
              <a:t>Page Fault</a:t>
            </a:r>
          </a:p>
          <a:p>
            <a:pPr algn="ctr"/>
            <a:r>
              <a:rPr lang="en-US" sz="1400" b="1" i="1" dirty="0" smtClean="0">
                <a:solidFill>
                  <a:srgbClr val="C00000"/>
                </a:solidFill>
              </a:rPr>
              <a:t>Process</a:t>
            </a:r>
          </a:p>
          <a:p>
            <a:pPr algn="ctr"/>
            <a:r>
              <a:rPr lang="en-US" sz="1400" b="1" i="1" dirty="0" smtClean="0">
                <a:solidFill>
                  <a:srgbClr val="C00000"/>
                </a:solidFill>
              </a:rPr>
              <a:t>Suspended</a:t>
            </a:r>
            <a:endParaRPr lang="en-US" sz="1400" b="1" i="1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524000" y="4495800"/>
            <a:ext cx="112357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C00000"/>
                </a:solidFill>
              </a:rPr>
              <a:t>Disk Page</a:t>
            </a:r>
          </a:p>
          <a:p>
            <a:pPr algn="ctr"/>
            <a:r>
              <a:rPr lang="en-US" sz="1400" b="1" i="1" dirty="0" smtClean="0">
                <a:solidFill>
                  <a:srgbClr val="C00000"/>
                </a:solidFill>
              </a:rPr>
              <a:t>Brought Into</a:t>
            </a:r>
          </a:p>
          <a:p>
            <a:pPr algn="ctr"/>
            <a:r>
              <a:rPr lang="en-US" sz="1400" b="1" i="1" dirty="0">
                <a:solidFill>
                  <a:srgbClr val="C00000"/>
                </a:solidFill>
              </a:rPr>
              <a:t>M</a:t>
            </a:r>
            <a:r>
              <a:rPr lang="en-US" sz="1400" b="1" i="1" dirty="0" smtClean="0">
                <a:solidFill>
                  <a:srgbClr val="C00000"/>
                </a:solidFill>
              </a:rPr>
              <a:t>emory</a:t>
            </a:r>
            <a:endParaRPr lang="en-US" sz="1400" b="1" i="1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895492" y="3581400"/>
            <a:ext cx="96250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 smtClean="0">
                <a:solidFill>
                  <a:srgbClr val="C00000"/>
                </a:solidFill>
              </a:rPr>
              <a:t>Process</a:t>
            </a:r>
          </a:p>
          <a:p>
            <a:pPr algn="ctr"/>
            <a:r>
              <a:rPr lang="en-US" sz="1400" b="1" i="1" dirty="0" smtClean="0">
                <a:solidFill>
                  <a:srgbClr val="C00000"/>
                </a:solidFill>
              </a:rPr>
              <a:t>Resumes</a:t>
            </a:r>
          </a:p>
          <a:p>
            <a:pPr algn="ctr"/>
            <a:r>
              <a:rPr lang="en-US" sz="1400" b="1" i="1" dirty="0" err="1" smtClean="0">
                <a:solidFill>
                  <a:srgbClr val="C00000"/>
                </a:solidFill>
              </a:rPr>
              <a:t>memcpy</a:t>
            </a:r>
            <a:r>
              <a:rPr lang="en-US" sz="1400" b="1" i="1" dirty="0" smtClean="0">
                <a:solidFill>
                  <a:srgbClr val="C00000"/>
                </a:solidFill>
              </a:rPr>
              <a:t>()</a:t>
            </a:r>
            <a:endParaRPr lang="en-US" sz="1400" b="1" i="1" dirty="0">
              <a:solidFill>
                <a:srgbClr val="C00000"/>
              </a:solidFill>
            </a:endParaRPr>
          </a:p>
          <a:p>
            <a:pPr algn="ctr"/>
            <a:r>
              <a:rPr lang="en-US" sz="1400" b="1" i="1" dirty="0">
                <a:solidFill>
                  <a:srgbClr val="C00000"/>
                </a:solidFill>
              </a:rPr>
              <a:t>C</a:t>
            </a:r>
            <a:r>
              <a:rPr lang="en-US" sz="1400" b="1" i="1" dirty="0" smtClean="0">
                <a:solidFill>
                  <a:srgbClr val="C00000"/>
                </a:solidFill>
              </a:rPr>
              <a:t>ompletes</a:t>
            </a:r>
            <a:endParaRPr lang="en-US" sz="1400" b="1" i="1" dirty="0">
              <a:solidFill>
                <a:srgbClr val="C00000"/>
              </a:solidFill>
            </a:endParaRPr>
          </a:p>
        </p:txBody>
      </p:sp>
      <p:sp>
        <p:nvSpPr>
          <p:cNvPr id="7" name="Parallelogram 6"/>
          <p:cNvSpPr/>
          <p:nvPr/>
        </p:nvSpPr>
        <p:spPr>
          <a:xfrm>
            <a:off x="4191000" y="3810000"/>
            <a:ext cx="1066800" cy="609600"/>
          </a:xfrm>
          <a:prstGeom prst="parallelogram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724400" y="3505200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buff1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114800" y="4343400"/>
            <a:ext cx="639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Page</a:t>
            </a:r>
            <a:endParaRPr lang="en-US" b="1" dirty="0"/>
          </a:p>
        </p:txBody>
      </p:sp>
      <p:sp>
        <p:nvSpPr>
          <p:cNvPr id="31" name="Arc 30"/>
          <p:cNvSpPr/>
          <p:nvPr/>
        </p:nvSpPr>
        <p:spPr>
          <a:xfrm flipH="1">
            <a:off x="5600700" y="3581400"/>
            <a:ext cx="952500" cy="381000"/>
          </a:xfrm>
          <a:prstGeom prst="arc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c 32"/>
          <p:cNvSpPr/>
          <p:nvPr/>
        </p:nvSpPr>
        <p:spPr>
          <a:xfrm rot="5400000">
            <a:off x="4933950" y="3295650"/>
            <a:ext cx="381000" cy="952500"/>
          </a:xfrm>
          <a:prstGeom prst="arc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rc 34"/>
          <p:cNvSpPr/>
          <p:nvPr/>
        </p:nvSpPr>
        <p:spPr>
          <a:xfrm flipV="1">
            <a:off x="5600700" y="3200400"/>
            <a:ext cx="952500" cy="381000"/>
          </a:xfrm>
          <a:prstGeom prst="arc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/>
          <p:nvPr/>
        </p:nvCxnSpPr>
        <p:spPr>
          <a:xfrm rot="10800000">
            <a:off x="4267200" y="3962400"/>
            <a:ext cx="914400" cy="1588"/>
          </a:xfrm>
          <a:prstGeom prst="straightConnector1">
            <a:avLst/>
          </a:prstGeom>
          <a:ln w="38100">
            <a:prstDash val="sys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rc 42"/>
          <p:cNvSpPr/>
          <p:nvPr/>
        </p:nvSpPr>
        <p:spPr>
          <a:xfrm flipH="1" flipV="1">
            <a:off x="2057400" y="3352800"/>
            <a:ext cx="838200" cy="838200"/>
          </a:xfrm>
          <a:prstGeom prst="arc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 rot="5400000">
            <a:off x="1447800" y="3200400"/>
            <a:ext cx="1219200" cy="0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2438400" y="4191000"/>
            <a:ext cx="1790700" cy="1588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914400" y="5715000"/>
            <a:ext cx="7360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006600"/>
                </a:solidFill>
                <a:effectLst>
                  <a:innerShdw blurRad="63500" dist="50800" dir="18900000">
                    <a:prstClr val="black"/>
                  </a:innerShdw>
                </a:effectLst>
              </a:rPr>
              <a:t>Modified page </a:t>
            </a:r>
            <a:r>
              <a:rPr lang="en-US" b="1" i="1" dirty="0">
                <a:solidFill>
                  <a:srgbClr val="006600"/>
                </a:solidFill>
                <a:effectLst>
                  <a:innerShdw blurRad="63500" dist="50800" dir="18900000">
                    <a:prstClr val="black"/>
                  </a:innerShdw>
                </a:effectLst>
              </a:rPr>
              <a:t>w</a:t>
            </a:r>
            <a:r>
              <a:rPr lang="en-US" b="1" i="1" dirty="0" smtClean="0">
                <a:solidFill>
                  <a:srgbClr val="006600"/>
                </a:solidFill>
                <a:effectLst>
                  <a:innerShdw blurRad="63500" dist="50800" dir="18900000">
                    <a:prstClr val="black"/>
                  </a:innerShdw>
                </a:effectLst>
              </a:rPr>
              <a:t>ill </a:t>
            </a:r>
            <a:r>
              <a:rPr lang="en-US" b="1" i="1" dirty="0">
                <a:solidFill>
                  <a:srgbClr val="006600"/>
                </a:solidFill>
                <a:effectLst>
                  <a:innerShdw blurRad="63500" dist="50800" dir="18900000">
                    <a:prstClr val="black"/>
                  </a:innerShdw>
                </a:effectLst>
              </a:rPr>
              <a:t>e</a:t>
            </a:r>
            <a:r>
              <a:rPr lang="en-US" b="1" i="1" dirty="0" smtClean="0">
                <a:solidFill>
                  <a:srgbClr val="006600"/>
                </a:solidFill>
                <a:effectLst>
                  <a:innerShdw blurRad="63500" dist="50800" dir="18900000">
                    <a:prstClr val="black"/>
                  </a:innerShdw>
                </a:effectLst>
              </a:rPr>
              <a:t>ventually be written back to file2!</a:t>
            </a:r>
          </a:p>
          <a:p>
            <a:pPr algn="ctr"/>
            <a:r>
              <a:rPr lang="en-US" b="1" i="1" dirty="0" smtClean="0">
                <a:solidFill>
                  <a:srgbClr val="006600"/>
                </a:solidFill>
                <a:effectLst>
                  <a:innerShdw blurRad="63500" dist="50800" dir="18900000">
                    <a:prstClr val="black"/>
                  </a:innerShdw>
                </a:effectLst>
              </a:rPr>
              <a:t>Note that </a:t>
            </a:r>
            <a:r>
              <a:rPr lang="en-US" b="1" dirty="0" smtClean="0">
                <a:solidFill>
                  <a:srgbClr val="006600"/>
                </a:solidFill>
                <a:effectLst>
                  <a:innerShdw blurRad="63500" dist="50800" dir="18900000">
                    <a:prstClr val="black"/>
                  </a:innerShdw>
                </a:effectLst>
              </a:rPr>
              <a:t>file1</a:t>
            </a:r>
            <a:r>
              <a:rPr lang="en-US" b="1" i="1" dirty="0" smtClean="0">
                <a:solidFill>
                  <a:srgbClr val="006600"/>
                </a:solidFill>
                <a:effectLst>
                  <a:innerShdw blurRad="63500" dist="50800" dir="18900000">
                    <a:prstClr val="black"/>
                  </a:innerShdw>
                </a:effectLst>
              </a:rPr>
              <a:t> &amp; </a:t>
            </a:r>
            <a:r>
              <a:rPr lang="en-US" b="1" dirty="0" smtClean="0">
                <a:solidFill>
                  <a:srgbClr val="006600"/>
                </a:solidFill>
                <a:effectLst>
                  <a:innerShdw blurRad="63500" dist="50800" dir="18900000">
                    <a:prstClr val="black"/>
                  </a:innerShdw>
                </a:effectLst>
              </a:rPr>
              <a:t>file2</a:t>
            </a:r>
            <a:r>
              <a:rPr lang="en-US" b="1" i="1" dirty="0" smtClean="0">
                <a:solidFill>
                  <a:srgbClr val="006600"/>
                </a:solidFill>
                <a:effectLst>
                  <a:innerShdw blurRad="63500" dist="50800" dir="18900000">
                    <a:prstClr val="black"/>
                  </a:innerShdw>
                </a:effectLst>
              </a:rPr>
              <a:t> must exist so this isn’t the easiest way to copy a file!</a:t>
            </a:r>
            <a:endParaRPr lang="en-US" b="1" i="1" dirty="0">
              <a:solidFill>
                <a:srgbClr val="006600"/>
              </a:solidFill>
              <a:effectLst>
                <a:innerShdw blurRad="63500" dist="50800" dir="18900000">
                  <a:prstClr val="black"/>
                </a:innerShdw>
              </a:effectLst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71333" y="3124200"/>
            <a:ext cx="8812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i="1" dirty="0" smtClean="0"/>
              <a:t>Page Table</a:t>
            </a:r>
          </a:p>
          <a:p>
            <a:pPr algn="ctr"/>
            <a:r>
              <a:rPr lang="en-US" sz="1200" b="1" i="1" dirty="0" smtClean="0"/>
              <a:t>Mapping</a:t>
            </a:r>
          </a:p>
          <a:p>
            <a:pPr algn="ctr"/>
            <a:r>
              <a:rPr lang="en-US" sz="1200" b="1" i="1" dirty="0" smtClean="0"/>
              <a:t>Virtual</a:t>
            </a:r>
          </a:p>
          <a:p>
            <a:pPr algn="ctr"/>
            <a:r>
              <a:rPr lang="en-US" sz="1200" b="1" i="1" dirty="0" smtClean="0"/>
              <a:t>Memory</a:t>
            </a:r>
            <a:endParaRPr lang="en-US" sz="1200" b="1" i="1" dirty="0"/>
          </a:p>
          <a:p>
            <a:pPr algn="ctr"/>
            <a:r>
              <a:rPr lang="en-US" sz="1200" b="1" i="1" dirty="0" smtClean="0"/>
              <a:t>to File1</a:t>
            </a:r>
          </a:p>
        </p:txBody>
      </p:sp>
      <p:sp>
        <p:nvSpPr>
          <p:cNvPr id="59" name="Parallelogram 58"/>
          <p:cNvSpPr/>
          <p:nvPr/>
        </p:nvSpPr>
        <p:spPr>
          <a:xfrm>
            <a:off x="4114800" y="2286000"/>
            <a:ext cx="1066800" cy="609600"/>
          </a:xfrm>
          <a:prstGeom prst="parallelogram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4714176" y="2831068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buff2</a:t>
            </a:r>
            <a:endParaRPr lang="en-US" b="1" dirty="0"/>
          </a:p>
        </p:txBody>
      </p:sp>
      <p:cxnSp>
        <p:nvCxnSpPr>
          <p:cNvPr id="62" name="Straight Connector 61"/>
          <p:cNvCxnSpPr/>
          <p:nvPr/>
        </p:nvCxnSpPr>
        <p:spPr>
          <a:xfrm rot="5400000" flipH="1" flipV="1">
            <a:off x="4343400" y="39624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&quot;No&quot; Symbol 64"/>
          <p:cNvSpPr/>
          <p:nvPr/>
        </p:nvSpPr>
        <p:spPr>
          <a:xfrm>
            <a:off x="4572000" y="3810000"/>
            <a:ext cx="228600" cy="228600"/>
          </a:xfrm>
          <a:prstGeom prst="noSmoking">
            <a:avLst/>
          </a:prstGeom>
          <a:solidFill>
            <a:srgbClr val="FF00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Arc 65"/>
          <p:cNvSpPr/>
          <p:nvPr/>
        </p:nvSpPr>
        <p:spPr>
          <a:xfrm rot="16200000" flipV="1">
            <a:off x="5105400" y="2590800"/>
            <a:ext cx="838200" cy="838200"/>
          </a:xfrm>
          <a:prstGeom prst="arc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0" name="Straight Arrow Connector 69"/>
          <p:cNvCxnSpPr>
            <a:stCxn id="66" idx="2"/>
            <a:endCxn id="59" idx="2"/>
          </p:cNvCxnSpPr>
          <p:nvPr/>
        </p:nvCxnSpPr>
        <p:spPr>
          <a:xfrm rot="10800000">
            <a:off x="5105400" y="2590800"/>
            <a:ext cx="4191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66" idx="0"/>
          </p:cNvCxnSpPr>
          <p:nvPr/>
        </p:nvCxnSpPr>
        <p:spPr>
          <a:xfrm rot="16200000" flipH="1">
            <a:off x="5848350" y="3105150"/>
            <a:ext cx="190502" cy="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/>
          <p:cNvSpPr/>
          <p:nvPr/>
        </p:nvSpPr>
        <p:spPr>
          <a:xfrm>
            <a:off x="6400800" y="2819400"/>
            <a:ext cx="381000" cy="381000"/>
          </a:xfrm>
          <a:prstGeom prst="ellipse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6124092" y="2372380"/>
            <a:ext cx="962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i="1" dirty="0" err="1" smtClean="0">
                <a:solidFill>
                  <a:srgbClr val="C00000"/>
                </a:solidFill>
              </a:rPr>
              <a:t>memcpy</a:t>
            </a:r>
            <a:r>
              <a:rPr lang="en-US" sz="1400" b="1" i="1" dirty="0" smtClean="0">
                <a:solidFill>
                  <a:srgbClr val="C00000"/>
                </a:solidFill>
              </a:rPr>
              <a:t>()</a:t>
            </a:r>
            <a:endParaRPr lang="en-US" sz="1400" b="1" i="1" dirty="0">
              <a:solidFill>
                <a:srgbClr val="C00000"/>
              </a:solidFill>
            </a:endParaRPr>
          </a:p>
          <a:p>
            <a:pPr algn="ctr"/>
            <a:r>
              <a:rPr lang="en-US" sz="1400" b="1" i="1" dirty="0" smtClean="0">
                <a:solidFill>
                  <a:srgbClr val="C00000"/>
                </a:solidFill>
              </a:rPr>
              <a:t>Starts</a:t>
            </a:r>
            <a:endParaRPr lang="en-US" sz="1400" b="1" i="1" dirty="0">
              <a:solidFill>
                <a:srgbClr val="C0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114800" y="1981200"/>
            <a:ext cx="639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Page</a:t>
            </a:r>
            <a:endParaRPr lang="en-US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4318749" y="2438400"/>
            <a:ext cx="7104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mapped</a:t>
            </a:r>
            <a:endParaRPr lang="en-US" sz="12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343400" y="4038600"/>
            <a:ext cx="7120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mapped</a:t>
            </a:r>
            <a:endParaRPr lang="en-US" sz="1200" b="1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7" name="Group 57"/>
          <p:cNvGrpSpPr/>
          <p:nvPr/>
        </p:nvGrpSpPr>
        <p:grpSpPr>
          <a:xfrm>
            <a:off x="3429000" y="2286000"/>
            <a:ext cx="380997" cy="609600"/>
            <a:chOff x="838203" y="2819400"/>
            <a:chExt cx="609600" cy="914400"/>
          </a:xfrm>
        </p:grpSpPr>
        <p:sp>
          <p:nvSpPr>
            <p:cNvPr id="49" name="Rectangle 48"/>
            <p:cNvSpPr/>
            <p:nvPr/>
          </p:nvSpPr>
          <p:spPr>
            <a:xfrm>
              <a:off x="838203" y="2819400"/>
              <a:ext cx="609600" cy="152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838203" y="2971800"/>
              <a:ext cx="609600" cy="152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838203" y="3124200"/>
              <a:ext cx="609600" cy="152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838203" y="3276600"/>
              <a:ext cx="609600" cy="152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838203" y="3429000"/>
              <a:ext cx="609600" cy="152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Flowchart: Document 66"/>
            <p:cNvSpPr/>
            <p:nvPr/>
          </p:nvSpPr>
          <p:spPr>
            <a:xfrm>
              <a:off x="838203" y="3581400"/>
              <a:ext cx="609600" cy="152400"/>
            </a:xfrm>
            <a:prstGeom prst="flowChartDocumen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8" name="Can 67"/>
          <p:cNvSpPr/>
          <p:nvPr/>
        </p:nvSpPr>
        <p:spPr>
          <a:xfrm>
            <a:off x="2514600" y="2133600"/>
            <a:ext cx="609600" cy="609600"/>
          </a:xfrm>
          <a:prstGeom prst="can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File2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71" name="Straight Arrow Connector 70"/>
          <p:cNvCxnSpPr/>
          <p:nvPr/>
        </p:nvCxnSpPr>
        <p:spPr>
          <a:xfrm rot="10800000">
            <a:off x="3124200" y="2438400"/>
            <a:ext cx="1104900" cy="1588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2856327" y="1671935"/>
            <a:ext cx="17068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i="1" dirty="0" smtClean="0"/>
              <a:t>Page Table Mapping</a:t>
            </a:r>
          </a:p>
          <a:p>
            <a:pPr algn="ctr"/>
            <a:r>
              <a:rPr lang="en-US" sz="1200" b="1" i="1" dirty="0" smtClean="0"/>
              <a:t>Virtual Memory to File2</a:t>
            </a:r>
          </a:p>
        </p:txBody>
      </p:sp>
      <p:sp>
        <p:nvSpPr>
          <p:cNvPr id="69" name="Date Placeholder 68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73" name="Slide Number Placeholder 7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4" name="Footer Placeholder 7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Memory Mapping Interface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m</a:t>
            </a:r>
            <a:r>
              <a:rPr lang="en-US" b="1" dirty="0" smtClean="0"/>
              <a:t>map()</a:t>
            </a:r>
          </a:p>
          <a:p>
            <a:pPr lvl="1"/>
            <a:r>
              <a:rPr lang="en-US" dirty="0" smtClean="0"/>
              <a:t>Establishes a memory mapping</a:t>
            </a:r>
          </a:p>
          <a:p>
            <a:r>
              <a:rPr lang="en-US" b="1" dirty="0" err="1"/>
              <a:t>m</a:t>
            </a:r>
            <a:r>
              <a:rPr lang="en-US" b="1" dirty="0" err="1" smtClean="0"/>
              <a:t>unmap</a:t>
            </a:r>
            <a:r>
              <a:rPr lang="en-US" b="1" dirty="0" smtClean="0"/>
              <a:t>()</a:t>
            </a:r>
          </a:p>
          <a:p>
            <a:pPr lvl="1"/>
            <a:r>
              <a:rPr lang="en-US" dirty="0" smtClean="0"/>
              <a:t>Disbands an established memory mapping</a:t>
            </a:r>
          </a:p>
          <a:p>
            <a:r>
              <a:rPr lang="en-US" b="1" dirty="0" err="1"/>
              <a:t>m</a:t>
            </a:r>
            <a:r>
              <a:rPr lang="en-US" b="1" dirty="0" err="1" smtClean="0"/>
              <a:t>sync</a:t>
            </a:r>
            <a:r>
              <a:rPr lang="en-US" b="1" dirty="0" smtClean="0"/>
              <a:t>()</a:t>
            </a:r>
          </a:p>
          <a:p>
            <a:pPr lvl="1"/>
            <a:r>
              <a:rPr lang="en-US" dirty="0" smtClean="0"/>
              <a:t>Forces modified pages to be written to disk</a:t>
            </a:r>
          </a:p>
          <a:p>
            <a:r>
              <a:rPr lang="en-US" b="1" dirty="0"/>
              <a:t>m</a:t>
            </a:r>
            <a:r>
              <a:rPr lang="en-US" b="1" dirty="0" smtClean="0"/>
              <a:t>lock() </a:t>
            </a:r>
            <a:r>
              <a:rPr lang="en-US" dirty="0" smtClean="0"/>
              <a:t>&amp; </a:t>
            </a:r>
            <a:r>
              <a:rPr lang="en-US" b="1" dirty="0" err="1" smtClean="0"/>
              <a:t>munlock</a:t>
            </a:r>
            <a:r>
              <a:rPr lang="en-US" b="1" dirty="0" smtClean="0"/>
              <a:t>()</a:t>
            </a:r>
          </a:p>
          <a:p>
            <a:pPr lvl="1"/>
            <a:r>
              <a:rPr lang="en-US" dirty="0" smtClean="0"/>
              <a:t>Locks &amp; Unlocks pages in real memory</a:t>
            </a:r>
          </a:p>
          <a:p>
            <a:r>
              <a:rPr lang="en-US" b="1" dirty="0" err="1"/>
              <a:t>m</a:t>
            </a:r>
            <a:r>
              <a:rPr lang="en-US" b="1" dirty="0" err="1" smtClean="0"/>
              <a:t>advise</a:t>
            </a:r>
            <a:r>
              <a:rPr lang="en-US" b="1" dirty="0" smtClean="0"/>
              <a:t>()</a:t>
            </a:r>
          </a:p>
          <a:p>
            <a:pPr lvl="1"/>
            <a:r>
              <a:rPr lang="en-US" dirty="0" smtClean="0"/>
              <a:t>Tell kernel how memory mapped pages should be handled</a:t>
            </a:r>
          </a:p>
          <a:p>
            <a:r>
              <a:rPr lang="en-US" dirty="0" smtClean="0"/>
              <a:t>Above conforms to the POSIX.1-2001 specification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          10/16/2009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54C02934-F32D-4354-BEA1-6EEFEF6C4F9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Andrew Hanushevsky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1514</TotalTime>
  <Words>1339</Words>
  <Application>Microsoft Office PowerPoint</Application>
  <PresentationFormat>On-screen Show (4:3)</PresentationFormat>
  <Paragraphs>360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   Andrew Hanushevsky: Memory Mapped I/O</vt:lpstr>
      <vt:lpstr>Goals</vt:lpstr>
      <vt:lpstr>The Performance Issue</vt:lpstr>
      <vt:lpstr>The Obvious Solution</vt:lpstr>
      <vt:lpstr>Understanding How This Can Be Done</vt:lpstr>
      <vt:lpstr>Extending Swap Space</vt:lpstr>
      <vt:lpstr>Copy Avoided via Memory Mapping</vt:lpstr>
      <vt:lpstr>Memory Mapping For Copying</vt:lpstr>
      <vt:lpstr>Memory Mapping Interface</vt:lpstr>
      <vt:lpstr>Establishing A File Mapping</vt:lpstr>
      <vt:lpstr>Example With Two Files</vt:lpstr>
      <vt:lpstr>Things To Remember I</vt:lpstr>
      <vt:lpstr>Things To Remember II</vt:lpstr>
      <vt:lpstr>Making Sure Modifications Written</vt:lpstr>
      <vt:lpstr>Memory Mapped I/O Realistic?</vt:lpstr>
      <vt:lpstr>Un Mapping Segments</vt:lpstr>
      <vt:lpstr>Copying A File In Segments</vt:lpstr>
      <vt:lpstr>Further Optimizations</vt:lpstr>
      <vt:lpstr>Some Esoterics</vt:lpstr>
      <vt:lpstr>Conclusions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Mapped I/O</dc:title>
  <dc:creator>abh</dc:creator>
  <cp:lastModifiedBy>andyhlap</cp:lastModifiedBy>
  <cp:revision>55</cp:revision>
  <dcterms:created xsi:type="dcterms:W3CDTF">2009-08-30T01:08:51Z</dcterms:created>
  <dcterms:modified xsi:type="dcterms:W3CDTF">2009-10-11T17:21:04Z</dcterms:modified>
</cp:coreProperties>
</file>