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316" r:id="rId4"/>
    <p:sldId id="296" r:id="rId5"/>
    <p:sldId id="297" r:id="rId6"/>
    <p:sldId id="293" r:id="rId7"/>
    <p:sldId id="262" r:id="rId8"/>
    <p:sldId id="263" r:id="rId9"/>
    <p:sldId id="265" r:id="rId10"/>
    <p:sldId id="266" r:id="rId11"/>
    <p:sldId id="267" r:id="rId12"/>
    <p:sldId id="258" r:id="rId13"/>
    <p:sldId id="259" r:id="rId14"/>
    <p:sldId id="315" r:id="rId15"/>
    <p:sldId id="260" r:id="rId16"/>
    <p:sldId id="264" r:id="rId17"/>
    <p:sldId id="276" r:id="rId18"/>
    <p:sldId id="284" r:id="rId19"/>
    <p:sldId id="285" r:id="rId20"/>
    <p:sldId id="313" r:id="rId21"/>
    <p:sldId id="280" r:id="rId22"/>
    <p:sldId id="281" r:id="rId23"/>
    <p:sldId id="283" r:id="rId24"/>
    <p:sldId id="282" r:id="rId25"/>
    <p:sldId id="278" r:id="rId26"/>
    <p:sldId id="279" r:id="rId27"/>
    <p:sldId id="322" r:id="rId28"/>
    <p:sldId id="323" r:id="rId29"/>
    <p:sldId id="320" r:id="rId30"/>
    <p:sldId id="319" r:id="rId31"/>
    <p:sldId id="318" r:id="rId32"/>
    <p:sldId id="291" r:id="rId33"/>
    <p:sldId id="321" r:id="rId34"/>
    <p:sldId id="286" r:id="rId35"/>
    <p:sldId id="261" r:id="rId36"/>
    <p:sldId id="268" r:id="rId37"/>
    <p:sldId id="269" r:id="rId38"/>
    <p:sldId id="270" r:id="rId39"/>
    <p:sldId id="271" r:id="rId40"/>
    <p:sldId id="273" r:id="rId41"/>
    <p:sldId id="272" r:id="rId42"/>
    <p:sldId id="301" r:id="rId43"/>
    <p:sldId id="314" r:id="rId44"/>
    <p:sldId id="300" r:id="rId45"/>
    <p:sldId id="299" r:id="rId46"/>
    <p:sldId id="274" r:id="rId47"/>
    <p:sldId id="275" r:id="rId48"/>
    <p:sldId id="306" r:id="rId49"/>
    <p:sldId id="298" r:id="rId50"/>
    <p:sldId id="290" r:id="rId51"/>
    <p:sldId id="277" r:id="rId52"/>
    <p:sldId id="288" r:id="rId53"/>
    <p:sldId id="287" r:id="rId54"/>
    <p:sldId id="289" r:id="rId55"/>
    <p:sldId id="292" r:id="rId56"/>
    <p:sldId id="311" r:id="rId57"/>
    <p:sldId id="312" r:id="rId58"/>
    <p:sldId id="308" r:id="rId59"/>
    <p:sldId id="309" r:id="rId60"/>
    <p:sldId id="310" r:id="rId61"/>
    <p:sldId id="317" r:id="rId62"/>
    <p:sldId id="295" r:id="rId63"/>
    <p:sldId id="302" r:id="rId64"/>
    <p:sldId id="303" r:id="rId65"/>
    <p:sldId id="304" r:id="rId66"/>
    <p:sldId id="305" r:id="rId6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7C920"/>
    <a:srgbClr val="CEBA3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830" autoAdjust="0"/>
    <p:restoredTop sz="94660"/>
  </p:normalViewPr>
  <p:slideViewPr>
    <p:cSldViewPr>
      <p:cViewPr varScale="1">
        <p:scale>
          <a:sx n="114" d="100"/>
          <a:sy n="114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tableStyles" Target="tableStyles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theme" Target="theme/theme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25F61A-D316-0641-B82D-9411D5C33B93}" type="datetime1">
              <a:rPr lang="it-IT"/>
              <a:pPr/>
              <a:t>10/12/09</a:t>
            </a:fld>
            <a:endParaRPr lang="it-IT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614772-EBB5-E24A-94F7-E879E29D0D52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C18899-D637-6A4D-9208-5628DBA42EA4}" type="datetime1">
              <a:rPr lang="it-IT"/>
              <a:pPr/>
              <a:t>10/12/09</a:t>
            </a:fld>
            <a:endParaRPr lang="it-IT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BC2B58-CF77-1149-A0BE-B6B29811AD53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0DD9F-E41B-634A-8D6B-CA3F62B6D7C7}" type="slidenum">
              <a:rPr lang="it-IT"/>
              <a:pPr/>
              <a:t>1</a:t>
            </a:fld>
            <a:endParaRPr lang="it-IT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Advantages</a:t>
            </a:r>
            <a:r>
              <a:rPr lang="en-US" baseline="0" dirty="0" smtClean="0"/>
              <a:t>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D4C3F-9055-4CE0-AC9F-BF7B13AB591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-108" charset="2"/>
              <a:buNone/>
              <a:defRPr sz="28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2EDF21-D854-EB4A-A8AA-5709053F01DB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13824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C60150-2FBB-314D-9CD5-6943B6B6118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E43377-8075-A646-A89B-B860DC0ED48E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C96C57-CDDD-7044-ABFB-98AEAB68DDEE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58E319-F9C6-2C4C-A92C-81BAF71E755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0C5F14-4578-B648-9540-9C1F288F9D7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450755-A340-DA45-904D-CC630755470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3CD8A7-4AAF-EE4F-AB0E-9659ACB5069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AD3C18-9D37-1741-A0D0-30E3F2338F6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E09D04-A66B-144A-94D3-33F57018162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C1BC1A-C8B7-0144-878A-F957475CDBC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0778C7D-8B69-8D4E-AEAB-FD21328DB231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1372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8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08" charset="2"/>
        <a:buChar char="q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8" charset="2"/>
        <a:buChar char="n"/>
        <a:defRPr sz="2200">
          <a:solidFill>
            <a:schemeClr val="tx1"/>
          </a:solidFill>
          <a:latin typeface="+mn-lt"/>
          <a:ea typeface="ＭＳ Ｐゴシック" pitchFamily="-108" charset="-128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w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Relationship Id="rId5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arlab.eecs.berkeley.edu/bootcampagend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hyperlink" Target="ftp://download.intel.com/pressroom/kits/digital/smithfield.jpg" TargetMode="Externa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7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6" Type="http://schemas.openxmlformats.org/officeDocument/2006/relationships/image" Target="../media/image4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3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3" Type="http://schemas.openxmlformats.org/officeDocument/2006/relationships/hyperlink" Target="http://csl.stanford.edu/~christos/publications/2009.scalable_phoenix.iiswc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mapreduce.stanford.edu/" TargetMode="External"/><Relationship Id="rId4" Type="http://schemas.openxmlformats.org/officeDocument/2006/relationships/hyperlink" Target="http://citeseerx.ist.psu.edu/viewdoc/summary?doi=10.1.1.55.3594" TargetMode="External"/><Relationship Id="rId5" Type="http://schemas.openxmlformats.org/officeDocument/2006/relationships/hyperlink" Target="http://www.sigsoft.org/phdDissertations/theses/JorgeOrtega.pdf" TargetMode="External"/><Relationship Id="rId7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berkeley.edu/~volkov/cs267.sp09/" TargetMode="External"/><Relationship Id="rId9" Type="http://schemas.openxmlformats.org/officeDocument/2006/relationships/hyperlink" Target="http://www.justsoftwaresolutions.co.uk/threading/multithreading-in-c++0x-part-1-starting-threads.html" TargetMode="External"/><Relationship Id="rId3" Type="http://schemas.openxmlformats.org/officeDocument/2006/relationships/hyperlink" Target="http://parlab.eecs.berkeley.edu/wiki/patterns/pattern1_0" TargetMode="External"/><Relationship Id="rId6" Type="http://schemas.openxmlformats.org/officeDocument/2006/relationships/hyperlink" Target="http://www.eecs.berkeley.edu/Pubs/TechRpts/2006/EECS-2006-183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15/10/2009</a:t>
            </a:r>
            <a:endParaRPr lang="it-IT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Vincenzo</a:t>
            </a:r>
            <a:r>
              <a:rPr lang="en-US" smtClean="0"/>
              <a:t> Innocente CERN</a:t>
            </a: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D648-EC5E-B645-AD45-2AF53909BBD1}" type="slidenum">
              <a:rPr lang="it-IT"/>
              <a:pPr/>
              <a:t>1</a:t>
            </a:fld>
            <a:endParaRPr 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/>
            <a:r>
              <a:rPr lang="it-IT" sz="3800"/>
              <a:t/>
            </a:r>
            <a:br>
              <a:rPr lang="it-IT" sz="3800"/>
            </a:br>
            <a:endParaRPr lang="it-IT" sz="3200" b="1">
              <a:latin typeface="Verdana" pitchFamily="-10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458200" cy="2568575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Implemented using</a:t>
            </a:r>
          </a:p>
          <a:p>
            <a:r>
              <a:rPr lang="en-GB" sz="2000" dirty="0" err="1"/>
              <a:t>s</a:t>
            </a:r>
            <a:r>
              <a:rPr lang="en-GB" sz="2000" dirty="0" err="1" smtClean="0"/>
              <a:t>td::thread</a:t>
            </a:r>
            <a:endParaRPr lang="en-GB" sz="2000" dirty="0" smtClean="0"/>
          </a:p>
          <a:p>
            <a:r>
              <a:rPr lang="en-GB" sz="2000" dirty="0" err="1" smtClean="0"/>
              <a:t>OpenMP</a:t>
            </a:r>
            <a:endParaRPr lang="en-GB" sz="2000" dirty="0" smtClean="0"/>
          </a:p>
          <a:p>
            <a:r>
              <a:rPr lang="en-GB" sz="2000" dirty="0" smtClean="0"/>
              <a:t>MPI</a:t>
            </a:r>
          </a:p>
          <a:p>
            <a:pPr lvl="1">
              <a:buNone/>
            </a:pPr>
            <a:endParaRPr lang="en-GB" sz="1600" dirty="0"/>
          </a:p>
        </p:txBody>
      </p:sp>
      <p:pic>
        <p:nvPicPr>
          <p:cNvPr id="2055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60350"/>
            <a:ext cx="1079500" cy="779463"/>
          </a:xfrm>
          <a:prstGeom prst="rect">
            <a:avLst/>
          </a:prstGeom>
          <a:noFill/>
        </p:spPr>
      </p:pic>
      <p:pic>
        <p:nvPicPr>
          <p:cNvPr id="2058" name="Picture 10" descr="LOGO_ESC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60350"/>
            <a:ext cx="1081087" cy="811213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403350" y="260350"/>
            <a:ext cx="64087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000" b="1">
                <a:solidFill>
                  <a:schemeClr val="accent1"/>
                </a:solidFill>
                <a:latin typeface="Verdana" pitchFamily="-108" charset="0"/>
              </a:rPr>
              <a:t>First INFN International School on Architectures, tools and methodologies for developing efficient large scale scientific computing applications</a:t>
            </a:r>
            <a:endParaRPr lang="en-GB" sz="1000">
              <a:solidFill>
                <a:schemeClr val="accent1"/>
              </a:solidFill>
              <a:latin typeface="Verdana" pitchFamily="-108" charset="0"/>
            </a:endParaRPr>
          </a:p>
          <a:p>
            <a:pPr algn="ctr"/>
            <a:endParaRPr lang="en-GB" sz="900">
              <a:solidFill>
                <a:schemeClr val="accent1"/>
              </a:solidFill>
              <a:latin typeface="Verdana" pitchFamily="-108" charset="0"/>
            </a:endParaRPr>
          </a:p>
          <a:p>
            <a:pPr algn="ctr"/>
            <a:r>
              <a:rPr lang="en-GB" sz="900">
                <a:solidFill>
                  <a:schemeClr val="accent1"/>
                </a:solidFill>
                <a:latin typeface="Verdana" pitchFamily="-108" charset="0"/>
              </a:rPr>
              <a:t>Ce.U.B. – Bertinoro – Italy, 12 – 17 October 2009</a:t>
            </a:r>
            <a:endParaRPr lang="it-IT" sz="900">
              <a:solidFill>
                <a:schemeClr val="accent1"/>
              </a:solidFill>
              <a:latin typeface="Verdana" pitchFamily="-108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90575" y="134143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23850" y="1196975"/>
            <a:ext cx="85693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990000"/>
                </a:solidFill>
                <a:latin typeface="Verdana" pitchFamily="-108" charset="0"/>
              </a:rPr>
              <a:t>Vincenzo Innocente</a:t>
            </a:r>
          </a:p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990000"/>
                </a:solidFill>
                <a:latin typeface="Verdana" pitchFamily="-108" charset="0"/>
              </a:rPr>
              <a:t> “</a:t>
            </a:r>
            <a:r>
              <a:rPr lang="en-GB" sz="2400" b="1" dirty="0" smtClean="0">
                <a:solidFill>
                  <a:srgbClr val="990000"/>
                </a:solidFill>
                <a:latin typeface="Verdana" pitchFamily="-108" charset="0"/>
              </a:rPr>
              <a:t>Software Architectures</a:t>
            </a:r>
          </a:p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990000"/>
                </a:solidFill>
                <a:latin typeface="Verdana" pitchFamily="-108" charset="0"/>
              </a:rPr>
              <a:t>For</a:t>
            </a:r>
          </a:p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990000"/>
                </a:solidFill>
                <a:latin typeface="Verdana" pitchFamily="-108" charset="0"/>
              </a:rPr>
              <a:t>Parallel Programming</a:t>
            </a:r>
            <a:r>
              <a:rPr lang="it-IT" sz="2400" b="1" dirty="0" smtClean="0">
                <a:solidFill>
                  <a:srgbClr val="990000"/>
                </a:solidFill>
                <a:latin typeface="Verdana" pitchFamily="-108" charset="0"/>
              </a:rPr>
              <a:t>”</a:t>
            </a:r>
            <a:endParaRPr lang="it-IT" sz="2400" b="1" dirty="0">
              <a:solidFill>
                <a:srgbClr val="990000"/>
              </a:solidFill>
              <a:latin typeface="Verdana" pitchFamily="-10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Decomposition</a:t>
            </a:r>
            <a:endParaRPr lang="en-GB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315200" cy="2743200"/>
          </a:xfrm>
        </p:spPr>
        <p:txBody>
          <a:bodyPr/>
          <a:lstStyle/>
          <a:p>
            <a:r>
              <a:rPr lang="en-US" dirty="0"/>
              <a:t>Divide computation based on a natural set of independent functions</a:t>
            </a:r>
            <a:endParaRPr lang="en-US" dirty="0" smtClean="0"/>
          </a:p>
          <a:p>
            <a:pPr lvl="1"/>
            <a:r>
              <a:rPr lang="en-US" dirty="0" smtClean="0">
                <a:latin typeface="Franklin Gothic Book" pitchFamily="-108" charset="0"/>
              </a:rPr>
              <a:t>Predictable organization and dependencies</a:t>
            </a:r>
          </a:p>
          <a:p>
            <a:pPr lvl="1"/>
            <a:r>
              <a:rPr lang="en-US" dirty="0" smtClean="0">
                <a:latin typeface="Franklin Gothic Book" pitchFamily="-108" charset="0"/>
              </a:rPr>
              <a:t>Assign </a:t>
            </a:r>
            <a:r>
              <a:rPr lang="en-US" dirty="0">
                <a:latin typeface="Franklin Gothic Book" pitchFamily="-108" charset="0"/>
              </a:rPr>
              <a:t>data for each task as </a:t>
            </a:r>
            <a:r>
              <a:rPr lang="en-US" dirty="0" smtClean="0">
                <a:latin typeface="Franklin Gothic Book" pitchFamily="-108" charset="0"/>
              </a:rPr>
              <a:t>needed</a:t>
            </a:r>
          </a:p>
          <a:p>
            <a:pPr lvl="2"/>
            <a:r>
              <a:rPr lang="en-US" dirty="0" smtClean="0">
                <a:latin typeface="Franklin Gothic Book" pitchFamily="-108" charset="0"/>
              </a:rPr>
              <a:t>Conceptually a single data value or transformation is performed repeatedly</a:t>
            </a:r>
          </a:p>
          <a:p>
            <a:pPr lvl="1"/>
            <a:endParaRPr lang="en-US" dirty="0">
              <a:latin typeface="Franklin Gothic Book" pitchFamily="-108" charset="0"/>
            </a:endParaRPr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-108" charset="2"/>
              <a:buNone/>
            </a:pPr>
            <a:endParaRPr lang="en-US" dirty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Vincenzo Innocente CERN</a:t>
            </a:r>
            <a:endParaRPr lang="en-GB">
              <a:ea typeface="Arial" pitchFamily="-108" charset="0"/>
              <a:cs typeface="Arial" pitchFamily="-10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A53588-606C-7F43-938C-30C996903501}" type="slidenum">
              <a:rPr lang="en-GB"/>
              <a:pPr/>
              <a:t>10</a:t>
            </a:fld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3657600"/>
            <a:ext cx="4114800" cy="2792412"/>
            <a:chOff x="2888" y="661"/>
            <a:chExt cx="2592" cy="1759"/>
          </a:xfrm>
        </p:grpSpPr>
        <p:pic>
          <p:nvPicPr>
            <p:cNvPr id="38919" name="Picture 5" descr="mp00646_"/>
            <p:cNvPicPr>
              <a:picLocks noChangeAspect="1" noChangeArrowheads="1"/>
            </p:cNvPicPr>
            <p:nvPr/>
          </p:nvPicPr>
          <p:blipFill>
            <a:blip r:embed="rId2">
              <a:lum bright="48000"/>
            </a:blip>
            <a:srcRect/>
            <a:stretch>
              <a:fillRect/>
            </a:stretch>
          </p:blipFill>
          <p:spPr bwMode="auto">
            <a:xfrm>
              <a:off x="3224" y="661"/>
              <a:ext cx="1872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8" y="805"/>
              <a:ext cx="2592" cy="1547"/>
              <a:chOff x="2888" y="805"/>
              <a:chExt cx="2592" cy="154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935" y="805"/>
                <a:ext cx="2447" cy="274"/>
                <a:chOff x="672" y="2712"/>
                <a:chExt cx="2016" cy="274"/>
              </a:xfrm>
            </p:grpSpPr>
            <p:sp>
              <p:nvSpPr>
                <p:cNvPr id="3893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104" y="2736"/>
                  <a:ext cx="1584" cy="2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>
                      <a:latin typeface="Arial" pitchFamily="-108" charset="0"/>
                    </a:rPr>
                    <a:t>Atmosphere Model</a:t>
                  </a:r>
                </a:p>
              </p:txBody>
            </p:sp>
            <p:pic>
              <p:nvPicPr>
                <p:cNvPr id="38938" name="Picture 9" descr="na01875_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72" y="2712"/>
                  <a:ext cx="480" cy="27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808" y="1333"/>
                <a:ext cx="672" cy="1019"/>
                <a:chOff x="4752" y="960"/>
                <a:chExt cx="672" cy="1019"/>
              </a:xfrm>
            </p:grpSpPr>
            <p:pic>
              <p:nvPicPr>
                <p:cNvPr id="38935" name="Picture 11" descr="an00028a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752" y="1392"/>
                  <a:ext cx="672" cy="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3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752" y="960"/>
                  <a:ext cx="672" cy="442"/>
                </a:xfrm>
                <a:prstGeom prst="rect">
                  <a:avLst/>
                </a:prstGeom>
                <a:solidFill>
                  <a:srgbClr val="002CCE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chemeClr val="bg1"/>
                      </a:solidFill>
                      <a:latin typeface="Arial" pitchFamily="-108" charset="0"/>
                    </a:rPr>
                    <a:t>Ocean Model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888" y="1909"/>
                <a:ext cx="1616" cy="442"/>
                <a:chOff x="1456" y="2640"/>
                <a:chExt cx="1616" cy="442"/>
              </a:xfrm>
            </p:grpSpPr>
            <p:sp>
              <p:nvSpPr>
                <p:cNvPr id="3893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72" y="2640"/>
                  <a:ext cx="1200" cy="442"/>
                </a:xfrm>
                <a:prstGeom prst="rect">
                  <a:avLst/>
                </a:prstGeom>
                <a:solidFill>
                  <a:srgbClr val="6633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chemeClr val="accent1"/>
                      </a:solidFill>
                      <a:latin typeface="Arial" pitchFamily="-108" charset="0"/>
                    </a:rPr>
                    <a:t>Land Surface Model</a:t>
                  </a:r>
                </a:p>
              </p:txBody>
            </p:sp>
            <p:pic>
              <p:nvPicPr>
                <p:cNvPr id="38934" name="Picture 15" descr="tr00387_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56" y="2640"/>
                  <a:ext cx="424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320" y="1285"/>
                <a:ext cx="1248" cy="442"/>
                <a:chOff x="3264" y="912"/>
                <a:chExt cx="1248" cy="442"/>
              </a:xfrm>
            </p:grpSpPr>
            <p:pic>
              <p:nvPicPr>
                <p:cNvPr id="38931" name="Picture 17" descr="in00575_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264" y="912"/>
                  <a:ext cx="336" cy="432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3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00" y="912"/>
                  <a:ext cx="912" cy="4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>
                      <a:latin typeface="Arial" pitchFamily="-108" charset="0"/>
                    </a:rPr>
                    <a:t>Hydrology Model</a:t>
                  </a:r>
                </a:p>
              </p:txBody>
            </p:sp>
          </p:grpSp>
          <p:sp>
            <p:nvSpPr>
              <p:cNvPr id="13" name="AutoShape 19"/>
              <p:cNvSpPr>
                <a:spLocks noChangeArrowheads="1"/>
              </p:cNvSpPr>
              <p:nvPr/>
            </p:nvSpPr>
            <p:spPr bwMode="auto">
              <a:xfrm>
                <a:off x="3080" y="1063"/>
                <a:ext cx="96" cy="864"/>
              </a:xfrm>
              <a:prstGeom prst="upDownArrow">
                <a:avLst>
                  <a:gd name="adj1" fmla="val 50000"/>
                  <a:gd name="adj2" fmla="val 180000"/>
                </a:avLst>
              </a:prstGeom>
              <a:solidFill>
                <a:srgbClr val="F2FA4A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None/>
                  <a:defRPr/>
                </a:pPr>
                <a:endParaRPr lang="en-GB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4" name="AutoShape 20"/>
              <p:cNvSpPr>
                <a:spLocks noChangeArrowheads="1"/>
              </p:cNvSpPr>
              <p:nvPr/>
            </p:nvSpPr>
            <p:spPr bwMode="auto">
              <a:xfrm>
                <a:off x="3752" y="1621"/>
                <a:ext cx="96" cy="336"/>
              </a:xfrm>
              <a:prstGeom prst="upDownArrow">
                <a:avLst>
                  <a:gd name="adj1" fmla="val 50000"/>
                  <a:gd name="adj2" fmla="val 70000"/>
                </a:avLst>
              </a:prstGeom>
              <a:solidFill>
                <a:srgbClr val="F2FA4A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None/>
                  <a:defRPr/>
                </a:pPr>
                <a:endParaRPr lang="en-GB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" name="AutoShape 21"/>
              <p:cNvSpPr>
                <a:spLocks noChangeArrowheads="1"/>
              </p:cNvSpPr>
              <p:nvPr/>
            </p:nvSpPr>
            <p:spPr bwMode="auto">
              <a:xfrm>
                <a:off x="3608" y="997"/>
                <a:ext cx="96" cy="336"/>
              </a:xfrm>
              <a:prstGeom prst="upDownArrow">
                <a:avLst>
                  <a:gd name="adj1" fmla="val 50000"/>
                  <a:gd name="adj2" fmla="val 70000"/>
                </a:avLst>
              </a:prstGeom>
              <a:solidFill>
                <a:srgbClr val="F2FA4A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None/>
                  <a:defRPr/>
                </a:pPr>
                <a:endParaRPr lang="en-GB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6" name="AutoShape 22"/>
              <p:cNvSpPr>
                <a:spLocks noChangeArrowheads="1"/>
              </p:cNvSpPr>
              <p:nvPr/>
            </p:nvSpPr>
            <p:spPr bwMode="auto">
              <a:xfrm>
                <a:off x="5048" y="1045"/>
                <a:ext cx="96" cy="336"/>
              </a:xfrm>
              <a:prstGeom prst="upDownArrow">
                <a:avLst>
                  <a:gd name="adj1" fmla="val 50000"/>
                  <a:gd name="adj2" fmla="val 70000"/>
                </a:avLst>
              </a:prstGeom>
              <a:solidFill>
                <a:srgbClr val="F2FA4A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None/>
                  <a:defRPr/>
                </a:pPr>
                <a:endParaRPr lang="en-GB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7" name="AutoShape 23"/>
              <p:cNvSpPr>
                <a:spLocks noChangeArrowheads="1"/>
              </p:cNvSpPr>
              <p:nvPr/>
            </p:nvSpPr>
            <p:spPr bwMode="auto">
              <a:xfrm rot="5400000">
                <a:off x="4604" y="1933"/>
                <a:ext cx="96" cy="336"/>
              </a:xfrm>
              <a:prstGeom prst="upDownArrow">
                <a:avLst>
                  <a:gd name="adj1" fmla="val 50000"/>
                  <a:gd name="adj2" fmla="val 70000"/>
                </a:avLst>
              </a:prstGeom>
              <a:solidFill>
                <a:srgbClr val="F2FA4A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None/>
                  <a:defRPr/>
                </a:pPr>
                <a:endParaRPr lang="en-GB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8" name="AutoShape 24"/>
              <p:cNvSpPr>
                <a:spLocks noChangeArrowheads="1"/>
              </p:cNvSpPr>
              <p:nvPr/>
            </p:nvSpPr>
            <p:spPr bwMode="auto">
              <a:xfrm rot="5400000">
                <a:off x="4640" y="1405"/>
                <a:ext cx="96" cy="336"/>
              </a:xfrm>
              <a:prstGeom prst="upDownArrow">
                <a:avLst>
                  <a:gd name="adj1" fmla="val 50000"/>
                  <a:gd name="adj2" fmla="val 70000"/>
                </a:avLst>
              </a:prstGeom>
              <a:solidFill>
                <a:srgbClr val="F2FA4A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None/>
                  <a:defRPr/>
                </a:pPr>
                <a:endParaRPr lang="en-GB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(Task) </a:t>
            </a:r>
            <a:r>
              <a:rPr lang="en-US" dirty="0"/>
              <a:t>Decomposition</a:t>
            </a:r>
            <a:endParaRPr lang="en-GB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772400" cy="5334000"/>
          </a:xfrm>
        </p:spPr>
        <p:txBody>
          <a:bodyPr/>
          <a:lstStyle/>
          <a:p>
            <a:r>
              <a:rPr lang="en-US" dirty="0"/>
              <a:t>Divide computation based on a natural set of independent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>
                <a:latin typeface="Franklin Gothic Book" pitchFamily="-108" charset="0"/>
              </a:rPr>
              <a:t>Non deterministic transformation</a:t>
            </a:r>
          </a:p>
          <a:p>
            <a:pPr lvl="1"/>
            <a:r>
              <a:rPr lang="en-US" dirty="0" smtClean="0">
                <a:latin typeface="Franklin Gothic Book" pitchFamily="-108" charset="0"/>
              </a:rPr>
              <a:t>Assign </a:t>
            </a:r>
            <a:r>
              <a:rPr lang="en-US" dirty="0">
                <a:latin typeface="Franklin Gothic Book" pitchFamily="-108" charset="0"/>
              </a:rPr>
              <a:t>data for each task as </a:t>
            </a:r>
            <a:r>
              <a:rPr lang="en-US" dirty="0" smtClean="0">
                <a:latin typeface="Franklin Gothic Book" pitchFamily="-108" charset="0"/>
              </a:rPr>
              <a:t>needed</a:t>
            </a:r>
          </a:p>
          <a:p>
            <a:pPr lvl="1"/>
            <a:r>
              <a:rPr lang="en-US" dirty="0" smtClean="0">
                <a:latin typeface="Franklin Gothic Book" pitchFamily="-108" charset="0"/>
              </a:rPr>
              <a:t>Little communication </a:t>
            </a:r>
          </a:p>
          <a:p>
            <a:r>
              <a:rPr lang="en-US" dirty="0"/>
              <a:t>Example: Paint-by-numbers</a:t>
            </a:r>
          </a:p>
          <a:p>
            <a:pPr lvl="1"/>
            <a:r>
              <a:rPr lang="en-US" dirty="0">
                <a:latin typeface="Franklin Gothic Book" pitchFamily="-108" charset="0"/>
              </a:rPr>
              <a:t>Painting a single </a:t>
            </a:r>
            <a:r>
              <a:rPr lang="en-US" dirty="0" err="1">
                <a:latin typeface="Franklin Gothic Book" pitchFamily="-108" charset="0"/>
              </a:rPr>
              <a:t>colour</a:t>
            </a:r>
            <a:r>
              <a:rPr lang="en-US" dirty="0">
                <a:latin typeface="Franklin Gothic Book" pitchFamily="-108" charset="0"/>
              </a:rPr>
              <a:t> is a single task</a:t>
            </a:r>
          </a:p>
          <a:p>
            <a:pPr>
              <a:buFont typeface="Wingdings" pitchFamily="-108" charset="2"/>
              <a:buNone/>
            </a:pPr>
            <a:endParaRPr lang="en-US" dirty="0"/>
          </a:p>
          <a:p>
            <a:pPr>
              <a:buFont typeface="Wingdings" pitchFamily="-108" charset="2"/>
              <a:buNone/>
            </a:pPr>
            <a:endParaRPr lang="en-US" dirty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Vincenzo Innocente CERN</a:t>
            </a:r>
            <a:endParaRPr lang="en-GB">
              <a:ea typeface="Arial" pitchFamily="-108" charset="0"/>
              <a:cs typeface="Arial" pitchFamily="-108" charset="0"/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51EA7E-64CA-244A-89BB-89499F26B4B0}" type="slidenum">
              <a:rPr lang="en-GB"/>
              <a:pPr/>
              <a:t>11</a:t>
            </a:fld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67200" y="4419600"/>
            <a:ext cx="3291874" cy="1887909"/>
            <a:chOff x="369" y="1025"/>
            <a:chExt cx="3752" cy="2306"/>
          </a:xfrm>
        </p:grpSpPr>
        <p:pic>
          <p:nvPicPr>
            <p:cNvPr id="39944" name="Picture 7" descr="boatpb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" y="1025"/>
              <a:ext cx="3744" cy="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Text Box 8"/>
            <p:cNvSpPr txBox="1">
              <a:spLocks noChangeArrowheads="1"/>
            </p:cNvSpPr>
            <p:nvPr/>
          </p:nvSpPr>
          <p:spPr bwMode="auto">
            <a:xfrm>
              <a:off x="3453" y="3068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1</a:t>
              </a:r>
            </a:p>
          </p:txBody>
        </p:sp>
        <p:sp>
          <p:nvSpPr>
            <p:cNvPr id="39946" name="Text Box 9"/>
            <p:cNvSpPr txBox="1">
              <a:spLocks noChangeArrowheads="1"/>
            </p:cNvSpPr>
            <p:nvPr/>
          </p:nvSpPr>
          <p:spPr bwMode="auto">
            <a:xfrm>
              <a:off x="989" y="2949"/>
              <a:ext cx="301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1</a:t>
              </a:r>
            </a:p>
          </p:txBody>
        </p:sp>
        <p:sp>
          <p:nvSpPr>
            <p:cNvPr id="39947" name="Text Box 10"/>
            <p:cNvSpPr txBox="1">
              <a:spLocks noChangeArrowheads="1"/>
            </p:cNvSpPr>
            <p:nvPr/>
          </p:nvSpPr>
          <p:spPr bwMode="auto">
            <a:xfrm>
              <a:off x="2728" y="2933"/>
              <a:ext cx="301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1</a:t>
              </a:r>
            </a:p>
          </p:txBody>
        </p:sp>
        <p:sp>
          <p:nvSpPr>
            <p:cNvPr id="39948" name="Text Box 11"/>
            <p:cNvSpPr txBox="1">
              <a:spLocks noChangeArrowheads="1"/>
            </p:cNvSpPr>
            <p:nvPr/>
          </p:nvSpPr>
          <p:spPr bwMode="auto">
            <a:xfrm>
              <a:off x="2946" y="2992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2</a:t>
              </a:r>
            </a:p>
          </p:txBody>
        </p:sp>
        <p:sp>
          <p:nvSpPr>
            <p:cNvPr id="39949" name="Text Box 12"/>
            <p:cNvSpPr txBox="1">
              <a:spLocks noChangeArrowheads="1"/>
            </p:cNvSpPr>
            <p:nvPr/>
          </p:nvSpPr>
          <p:spPr bwMode="auto">
            <a:xfrm>
              <a:off x="554" y="3029"/>
              <a:ext cx="300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2</a:t>
              </a:r>
            </a:p>
          </p:txBody>
        </p:sp>
        <p:sp>
          <p:nvSpPr>
            <p:cNvPr id="39950" name="Text Box 13"/>
            <p:cNvSpPr txBox="1">
              <a:spLocks noChangeArrowheads="1"/>
            </p:cNvSpPr>
            <p:nvPr/>
          </p:nvSpPr>
          <p:spPr bwMode="auto">
            <a:xfrm>
              <a:off x="2692" y="2521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2147" y="2633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2" name="Text Box 15"/>
            <p:cNvSpPr txBox="1">
              <a:spLocks noChangeArrowheads="1"/>
            </p:cNvSpPr>
            <p:nvPr/>
          </p:nvSpPr>
          <p:spPr bwMode="auto">
            <a:xfrm>
              <a:off x="3235" y="2597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3" name="Text Box 16"/>
            <p:cNvSpPr txBox="1">
              <a:spLocks noChangeArrowheads="1"/>
            </p:cNvSpPr>
            <p:nvPr/>
          </p:nvSpPr>
          <p:spPr bwMode="auto">
            <a:xfrm>
              <a:off x="369" y="2234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4" name="Text Box 17"/>
            <p:cNvSpPr txBox="1">
              <a:spLocks noChangeArrowheads="1"/>
            </p:cNvSpPr>
            <p:nvPr/>
          </p:nvSpPr>
          <p:spPr bwMode="auto">
            <a:xfrm>
              <a:off x="1205" y="2089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5" name="Text Box 18"/>
            <p:cNvSpPr txBox="1">
              <a:spLocks noChangeArrowheads="1"/>
            </p:cNvSpPr>
            <p:nvPr/>
          </p:nvSpPr>
          <p:spPr bwMode="auto">
            <a:xfrm>
              <a:off x="1673" y="1722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6" name="Text Box 19"/>
            <p:cNvSpPr txBox="1">
              <a:spLocks noChangeArrowheads="1"/>
            </p:cNvSpPr>
            <p:nvPr/>
          </p:nvSpPr>
          <p:spPr bwMode="auto">
            <a:xfrm>
              <a:off x="914" y="1690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7" name="Text Box 20"/>
            <p:cNvSpPr txBox="1">
              <a:spLocks noChangeArrowheads="1"/>
            </p:cNvSpPr>
            <p:nvPr/>
          </p:nvSpPr>
          <p:spPr bwMode="auto">
            <a:xfrm>
              <a:off x="989" y="2126"/>
              <a:ext cx="301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8" name="Text Box 21"/>
            <p:cNvSpPr txBox="1">
              <a:spLocks noChangeArrowheads="1"/>
            </p:cNvSpPr>
            <p:nvPr/>
          </p:nvSpPr>
          <p:spPr bwMode="auto">
            <a:xfrm>
              <a:off x="1640" y="2102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59" name="Text Box 22"/>
            <p:cNvSpPr txBox="1">
              <a:spLocks noChangeArrowheads="1"/>
            </p:cNvSpPr>
            <p:nvPr/>
          </p:nvSpPr>
          <p:spPr bwMode="auto">
            <a:xfrm>
              <a:off x="2195" y="1965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60" name="Text Box 23"/>
            <p:cNvSpPr txBox="1">
              <a:spLocks noChangeArrowheads="1"/>
            </p:cNvSpPr>
            <p:nvPr/>
          </p:nvSpPr>
          <p:spPr bwMode="auto">
            <a:xfrm>
              <a:off x="989" y="2487"/>
              <a:ext cx="301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4</a:t>
              </a:r>
            </a:p>
          </p:txBody>
        </p:sp>
        <p:sp>
          <p:nvSpPr>
            <p:cNvPr id="39961" name="Text Box 24"/>
            <p:cNvSpPr txBox="1">
              <a:spLocks noChangeArrowheads="1"/>
            </p:cNvSpPr>
            <p:nvPr/>
          </p:nvSpPr>
          <p:spPr bwMode="auto">
            <a:xfrm>
              <a:off x="2657" y="1690"/>
              <a:ext cx="301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4</a:t>
              </a:r>
            </a:p>
          </p:txBody>
        </p:sp>
        <p:sp>
          <p:nvSpPr>
            <p:cNvPr id="39962" name="Text Box 25"/>
            <p:cNvSpPr txBox="1">
              <a:spLocks noChangeArrowheads="1"/>
            </p:cNvSpPr>
            <p:nvPr/>
          </p:nvSpPr>
          <p:spPr bwMode="auto">
            <a:xfrm>
              <a:off x="3562" y="1580"/>
              <a:ext cx="303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4</a:t>
              </a:r>
            </a:p>
          </p:txBody>
        </p:sp>
        <p:sp>
          <p:nvSpPr>
            <p:cNvPr id="39963" name="Text Box 26"/>
            <p:cNvSpPr txBox="1">
              <a:spLocks noChangeArrowheads="1"/>
            </p:cNvSpPr>
            <p:nvPr/>
          </p:nvSpPr>
          <p:spPr bwMode="auto">
            <a:xfrm>
              <a:off x="3526" y="1835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4</a:t>
              </a:r>
            </a:p>
          </p:txBody>
        </p:sp>
        <p:sp>
          <p:nvSpPr>
            <p:cNvPr id="39964" name="Text Box 27"/>
            <p:cNvSpPr txBox="1">
              <a:spLocks noChangeArrowheads="1"/>
            </p:cNvSpPr>
            <p:nvPr/>
          </p:nvSpPr>
          <p:spPr bwMode="auto">
            <a:xfrm>
              <a:off x="442" y="1506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65" name="Text Box 28"/>
            <p:cNvSpPr txBox="1">
              <a:spLocks noChangeArrowheads="1"/>
            </p:cNvSpPr>
            <p:nvPr/>
          </p:nvSpPr>
          <p:spPr bwMode="auto">
            <a:xfrm>
              <a:off x="587" y="1506"/>
              <a:ext cx="300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66" name="Text Box 29"/>
            <p:cNvSpPr txBox="1">
              <a:spLocks noChangeArrowheads="1"/>
            </p:cNvSpPr>
            <p:nvPr/>
          </p:nvSpPr>
          <p:spPr bwMode="auto">
            <a:xfrm>
              <a:off x="721" y="1496"/>
              <a:ext cx="303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67" name="Text Box 30"/>
            <p:cNvSpPr txBox="1">
              <a:spLocks noChangeArrowheads="1"/>
            </p:cNvSpPr>
            <p:nvPr/>
          </p:nvSpPr>
          <p:spPr bwMode="auto">
            <a:xfrm>
              <a:off x="877" y="1486"/>
              <a:ext cx="305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68" name="Text Box 31"/>
            <p:cNvSpPr txBox="1">
              <a:spLocks noChangeArrowheads="1"/>
            </p:cNvSpPr>
            <p:nvPr/>
          </p:nvSpPr>
          <p:spPr bwMode="auto">
            <a:xfrm>
              <a:off x="1022" y="1472"/>
              <a:ext cx="300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69" name="Text Box 32"/>
            <p:cNvSpPr txBox="1">
              <a:spLocks noChangeArrowheads="1"/>
            </p:cNvSpPr>
            <p:nvPr/>
          </p:nvSpPr>
          <p:spPr bwMode="auto">
            <a:xfrm>
              <a:off x="2875" y="1616"/>
              <a:ext cx="300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0" name="Text Box 33"/>
            <p:cNvSpPr txBox="1">
              <a:spLocks noChangeArrowheads="1"/>
            </p:cNvSpPr>
            <p:nvPr/>
          </p:nvSpPr>
          <p:spPr bwMode="auto">
            <a:xfrm>
              <a:off x="3017" y="1580"/>
              <a:ext cx="305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1" name="Text Box 34"/>
            <p:cNvSpPr txBox="1">
              <a:spLocks noChangeArrowheads="1"/>
            </p:cNvSpPr>
            <p:nvPr/>
          </p:nvSpPr>
          <p:spPr bwMode="auto">
            <a:xfrm>
              <a:off x="3597" y="1977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2" name="Text Box 35"/>
            <p:cNvSpPr txBox="1">
              <a:spLocks noChangeArrowheads="1"/>
            </p:cNvSpPr>
            <p:nvPr/>
          </p:nvSpPr>
          <p:spPr bwMode="auto">
            <a:xfrm>
              <a:off x="3587" y="2097"/>
              <a:ext cx="305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3" name="Text Box 36"/>
            <p:cNvSpPr txBox="1">
              <a:spLocks noChangeArrowheads="1"/>
            </p:cNvSpPr>
            <p:nvPr/>
          </p:nvSpPr>
          <p:spPr bwMode="auto">
            <a:xfrm>
              <a:off x="1276" y="1610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4" name="Text Box 37"/>
            <p:cNvSpPr txBox="1">
              <a:spLocks noChangeArrowheads="1"/>
            </p:cNvSpPr>
            <p:nvPr/>
          </p:nvSpPr>
          <p:spPr bwMode="auto">
            <a:xfrm>
              <a:off x="1436" y="1598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5" name="Text Box 38"/>
            <p:cNvSpPr txBox="1">
              <a:spLocks noChangeArrowheads="1"/>
            </p:cNvSpPr>
            <p:nvPr/>
          </p:nvSpPr>
          <p:spPr bwMode="auto">
            <a:xfrm>
              <a:off x="1552" y="1580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6" name="Text Box 39"/>
            <p:cNvSpPr txBox="1">
              <a:spLocks noChangeArrowheads="1"/>
            </p:cNvSpPr>
            <p:nvPr/>
          </p:nvSpPr>
          <p:spPr bwMode="auto">
            <a:xfrm>
              <a:off x="1681" y="1572"/>
              <a:ext cx="300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7" name="Text Box 40"/>
            <p:cNvSpPr txBox="1">
              <a:spLocks noChangeArrowheads="1"/>
            </p:cNvSpPr>
            <p:nvPr/>
          </p:nvSpPr>
          <p:spPr bwMode="auto">
            <a:xfrm>
              <a:off x="1804" y="1564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dirty="0">
                  <a:solidFill>
                    <a:schemeClr val="tx1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39978" name="Text Box 41"/>
            <p:cNvSpPr txBox="1">
              <a:spLocks noChangeArrowheads="1"/>
            </p:cNvSpPr>
            <p:nvPr/>
          </p:nvSpPr>
          <p:spPr bwMode="auto">
            <a:xfrm>
              <a:off x="1347" y="1433"/>
              <a:ext cx="305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79" name="Text Box 42"/>
            <p:cNvSpPr txBox="1">
              <a:spLocks noChangeArrowheads="1"/>
            </p:cNvSpPr>
            <p:nvPr/>
          </p:nvSpPr>
          <p:spPr bwMode="auto">
            <a:xfrm>
              <a:off x="2293" y="1472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6</a:t>
              </a:r>
            </a:p>
          </p:txBody>
        </p:sp>
        <p:sp>
          <p:nvSpPr>
            <p:cNvPr id="39980" name="Text Box 43"/>
            <p:cNvSpPr txBox="1">
              <a:spLocks noChangeArrowheads="1"/>
            </p:cNvSpPr>
            <p:nvPr/>
          </p:nvSpPr>
          <p:spPr bwMode="auto">
            <a:xfrm>
              <a:off x="733" y="1070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6</a:t>
              </a:r>
            </a:p>
          </p:txBody>
        </p:sp>
        <p:sp>
          <p:nvSpPr>
            <p:cNvPr id="39981" name="Text Box 44"/>
            <p:cNvSpPr txBox="1">
              <a:spLocks noChangeArrowheads="1"/>
            </p:cNvSpPr>
            <p:nvPr/>
          </p:nvSpPr>
          <p:spPr bwMode="auto">
            <a:xfrm>
              <a:off x="625" y="2558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7</a:t>
              </a:r>
            </a:p>
          </p:txBody>
        </p:sp>
        <p:sp>
          <p:nvSpPr>
            <p:cNvPr id="39982" name="Text Box 45"/>
            <p:cNvSpPr txBox="1">
              <a:spLocks noChangeArrowheads="1"/>
            </p:cNvSpPr>
            <p:nvPr/>
          </p:nvSpPr>
          <p:spPr bwMode="auto">
            <a:xfrm>
              <a:off x="477" y="2521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9</a:t>
              </a:r>
            </a:p>
          </p:txBody>
        </p:sp>
        <p:sp>
          <p:nvSpPr>
            <p:cNvPr id="39983" name="Text Box 46"/>
            <p:cNvSpPr txBox="1">
              <a:spLocks noChangeArrowheads="1"/>
            </p:cNvSpPr>
            <p:nvPr/>
          </p:nvSpPr>
          <p:spPr bwMode="auto">
            <a:xfrm>
              <a:off x="442" y="1796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8</a:t>
              </a:r>
            </a:p>
          </p:txBody>
        </p:sp>
        <p:sp>
          <p:nvSpPr>
            <p:cNvPr id="39984" name="Text Box 47"/>
            <p:cNvSpPr txBox="1">
              <a:spLocks noChangeArrowheads="1"/>
            </p:cNvSpPr>
            <p:nvPr/>
          </p:nvSpPr>
          <p:spPr bwMode="auto">
            <a:xfrm>
              <a:off x="477" y="1288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85" name="Text Box 48"/>
            <p:cNvSpPr txBox="1">
              <a:spLocks noChangeArrowheads="1"/>
            </p:cNvSpPr>
            <p:nvPr/>
          </p:nvSpPr>
          <p:spPr bwMode="auto">
            <a:xfrm>
              <a:off x="1758" y="2737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8</a:t>
              </a:r>
            </a:p>
          </p:txBody>
        </p:sp>
        <p:sp>
          <p:nvSpPr>
            <p:cNvPr id="39986" name="Text Box 49"/>
            <p:cNvSpPr txBox="1">
              <a:spLocks noChangeArrowheads="1"/>
            </p:cNvSpPr>
            <p:nvPr/>
          </p:nvSpPr>
          <p:spPr bwMode="auto">
            <a:xfrm>
              <a:off x="1964" y="2197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87" name="Text Box 50"/>
            <p:cNvSpPr txBox="1">
              <a:spLocks noChangeArrowheads="1"/>
            </p:cNvSpPr>
            <p:nvPr/>
          </p:nvSpPr>
          <p:spPr bwMode="auto">
            <a:xfrm>
              <a:off x="1347" y="2356"/>
              <a:ext cx="305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dirty="0">
                  <a:solidFill>
                    <a:schemeClr val="tx1"/>
                  </a:solidFill>
                  <a:latin typeface="Arial" pitchFamily="-108" charset="0"/>
                </a:rPr>
                <a:t>3</a:t>
              </a:r>
            </a:p>
          </p:txBody>
        </p:sp>
        <p:sp>
          <p:nvSpPr>
            <p:cNvPr id="39988" name="Text Box 51"/>
            <p:cNvSpPr txBox="1">
              <a:spLocks noChangeArrowheads="1"/>
            </p:cNvSpPr>
            <p:nvPr/>
          </p:nvSpPr>
          <p:spPr bwMode="auto">
            <a:xfrm>
              <a:off x="976" y="2705"/>
              <a:ext cx="300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8</a:t>
              </a:r>
            </a:p>
          </p:txBody>
        </p:sp>
        <p:sp>
          <p:nvSpPr>
            <p:cNvPr id="39989" name="Text Box 52"/>
            <p:cNvSpPr txBox="1">
              <a:spLocks noChangeArrowheads="1"/>
            </p:cNvSpPr>
            <p:nvPr/>
          </p:nvSpPr>
          <p:spPr bwMode="auto">
            <a:xfrm>
              <a:off x="852" y="2737"/>
              <a:ext cx="303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8</a:t>
              </a:r>
            </a:p>
          </p:txBody>
        </p:sp>
        <p:sp>
          <p:nvSpPr>
            <p:cNvPr id="39990" name="Text Box 53"/>
            <p:cNvSpPr txBox="1">
              <a:spLocks noChangeArrowheads="1"/>
            </p:cNvSpPr>
            <p:nvPr/>
          </p:nvSpPr>
          <p:spPr bwMode="auto">
            <a:xfrm>
              <a:off x="2438" y="2234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9</a:t>
              </a:r>
            </a:p>
          </p:txBody>
        </p:sp>
        <p:sp>
          <p:nvSpPr>
            <p:cNvPr id="39991" name="Text Box 54"/>
            <p:cNvSpPr txBox="1">
              <a:spLocks noChangeArrowheads="1"/>
            </p:cNvSpPr>
            <p:nvPr/>
          </p:nvSpPr>
          <p:spPr bwMode="auto">
            <a:xfrm>
              <a:off x="3597" y="2705"/>
              <a:ext cx="304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1</a:t>
              </a:r>
            </a:p>
          </p:txBody>
        </p:sp>
        <p:sp>
          <p:nvSpPr>
            <p:cNvPr id="39992" name="Text Box 55"/>
            <p:cNvSpPr txBox="1">
              <a:spLocks noChangeArrowheads="1"/>
            </p:cNvSpPr>
            <p:nvPr/>
          </p:nvSpPr>
          <p:spPr bwMode="auto">
            <a:xfrm>
              <a:off x="3181" y="2161"/>
              <a:ext cx="302" cy="4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10</a:t>
              </a:r>
            </a:p>
          </p:txBody>
        </p:sp>
        <p:sp>
          <p:nvSpPr>
            <p:cNvPr id="39993" name="Text Box 56"/>
            <p:cNvSpPr txBox="1">
              <a:spLocks noChangeArrowheads="1"/>
            </p:cNvSpPr>
            <p:nvPr/>
          </p:nvSpPr>
          <p:spPr bwMode="auto">
            <a:xfrm>
              <a:off x="3819" y="2126"/>
              <a:ext cx="302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7</a:t>
              </a:r>
            </a:p>
          </p:txBody>
        </p:sp>
        <p:sp>
          <p:nvSpPr>
            <p:cNvPr id="39994" name="Text Box 57"/>
            <p:cNvSpPr txBox="1">
              <a:spLocks noChangeArrowheads="1"/>
            </p:cNvSpPr>
            <p:nvPr/>
          </p:nvSpPr>
          <p:spPr bwMode="auto">
            <a:xfrm>
              <a:off x="3782" y="1107"/>
              <a:ext cx="300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6</a:t>
              </a:r>
            </a:p>
          </p:txBody>
        </p:sp>
        <p:sp>
          <p:nvSpPr>
            <p:cNvPr id="39995" name="Text Box 58"/>
            <p:cNvSpPr txBox="1">
              <a:spLocks noChangeArrowheads="1"/>
            </p:cNvSpPr>
            <p:nvPr/>
          </p:nvSpPr>
          <p:spPr bwMode="auto">
            <a:xfrm>
              <a:off x="3489" y="1370"/>
              <a:ext cx="303" cy="4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tx1"/>
                  </a:solidFill>
                  <a:latin typeface="Arial" pitchFamily="-108" charset="0"/>
                </a:rPr>
                <a:t>11</a:t>
              </a:r>
            </a:p>
          </p:txBody>
        </p:sp>
      </p:grpSp>
      <p:pic>
        <p:nvPicPr>
          <p:cNvPr id="39943" name="Picture 5" descr="MCBD0815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800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3C18-9D37-1741-A0D0-30E3F2338F62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934450" cy="617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3C18-9D37-1741-A0D0-30E3F2338F62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17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Patters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8839200" cy="522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3C18-9D37-1741-A0D0-30E3F2338F62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717742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3C18-9D37-1741-A0D0-30E3F2338F62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3" y="0"/>
            <a:ext cx="8920960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538410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Main Challenge: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Build an architecture that scales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and will survive hardware evolution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Think Parallel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319-F9C6-2C4C-A92C-81BAF71E755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Pipes and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848600" cy="4759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642100" cy="478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 a methodology to analyze a computational problem and provide a (optimal) parallel solution</a:t>
            </a:r>
          </a:p>
          <a:p>
            <a:r>
              <a:rPr lang="en-US" dirty="0" smtClean="0"/>
              <a:t>Review structural building blocks</a:t>
            </a:r>
          </a:p>
          <a:p>
            <a:pPr lvl="1"/>
            <a:r>
              <a:rPr lang="en-US" dirty="0" smtClean="0"/>
              <a:t>Architectural &amp; Design patterns</a:t>
            </a:r>
          </a:p>
          <a:p>
            <a:pPr lvl="1"/>
            <a:r>
              <a:rPr lang="en-US" dirty="0" smtClean="0"/>
              <a:t>Algorithmic structures</a:t>
            </a:r>
          </a:p>
          <a:p>
            <a:pPr lvl="1"/>
            <a:r>
              <a:rPr lang="en-US" dirty="0" smtClean="0"/>
              <a:t>Implementations</a:t>
            </a:r>
          </a:p>
          <a:p>
            <a:r>
              <a:rPr lang="en-US" dirty="0" smtClean="0"/>
              <a:t>Study few use cases</a:t>
            </a:r>
          </a:p>
          <a:p>
            <a:r>
              <a:rPr lang="en-US" dirty="0" smtClean="0"/>
              <a:t>Identify pitfalls, use measurement tools, apply optimization strategies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5179507" cy="353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799" y="914400"/>
            <a:ext cx="4267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Delegation pattern: Lower layers “work” for the upper ones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Individual Layers are big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Interface between two adjacent layer is narrow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No communication among not adjacent layers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724400"/>
            <a:ext cx="52886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Challenge: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where parallelization shall occur?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Often lower layers is legacy software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and Repository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557491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3C18-9D37-1741-A0D0-30E3F2338F62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38365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Event-Based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4378"/>
            <a:ext cx="8486942" cy="4958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Puppeteer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643519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Original (</a:t>
            </a:r>
            <a:r>
              <a:rPr lang="en-US" sz="2400" dirty="0" err="1" smtClean="0"/>
              <a:t>google</a:t>
            </a:r>
            <a:r>
              <a:rPr lang="en-US" sz="2400" dirty="0" smtClean="0"/>
              <a:t>, </a:t>
            </a:r>
            <a:r>
              <a:rPr lang="en-US" sz="2400" dirty="0" err="1" smtClean="0"/>
              <a:t>Hadhoop</a:t>
            </a:r>
            <a:r>
              <a:rPr lang="en-US" sz="2400" dirty="0" smtClean="0"/>
              <a:t>) Map/Reduce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set of 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key/value pairs,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produces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set of 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key/value pairs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</a:t>
            </a:r>
            <a:r>
              <a:rPr lang="en-US" sz="2400" i="1" dirty="0" smtClean="0"/>
              <a:t> (written by the user)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input pair and 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produces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intermediate key/value pairs.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i="1" dirty="0" smtClean="0"/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 all intermediate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associated with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intermediate key I and passes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to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function.</a:t>
            </a:r>
            <a:endParaRPr lang="en-US" sz="20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, 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written by the user,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accepts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intermediate key I and a set of values for that key.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merges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 these values to form a possibly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set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values.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25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32080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map(String</a:t>
            </a:r>
            <a:r>
              <a:rPr lang="en-US" dirty="0"/>
              <a:t> key, String value):</a:t>
            </a:r>
          </a:p>
          <a:p>
            <a:r>
              <a:rPr lang="en-US" dirty="0"/>
              <a:t>// key: document name</a:t>
            </a:r>
          </a:p>
          <a:p>
            <a:r>
              <a:rPr lang="en-US" dirty="0"/>
              <a:t>// value: document contents</a:t>
            </a:r>
          </a:p>
          <a:p>
            <a:r>
              <a:rPr lang="en-US" dirty="0"/>
              <a:t>for each word </a:t>
            </a:r>
            <a:r>
              <a:rPr lang="en-US" dirty="0" err="1"/>
              <a:t>w</a:t>
            </a:r>
            <a:r>
              <a:rPr lang="en-US" dirty="0"/>
              <a:t> in value:</a:t>
            </a:r>
          </a:p>
          <a:p>
            <a:r>
              <a:rPr lang="en-US" dirty="0" err="1"/>
              <a:t>EmitIntermediate(w</a:t>
            </a:r>
            <a:r>
              <a:rPr lang="en-US" dirty="0"/>
              <a:t>, "1");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57201"/>
            <a:ext cx="3708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reduce</a:t>
            </a:r>
            <a:r>
              <a:rPr lang="en-US" dirty="0" err="1"/>
              <a:t>(String</a:t>
            </a:r>
            <a:r>
              <a:rPr lang="en-US" dirty="0"/>
              <a:t> key, </a:t>
            </a:r>
            <a:r>
              <a:rPr lang="en-US" dirty="0" err="1"/>
              <a:t>Iterator</a:t>
            </a:r>
            <a:r>
              <a:rPr lang="en-US" dirty="0"/>
              <a:t> values):</a:t>
            </a:r>
          </a:p>
          <a:p>
            <a:r>
              <a:rPr lang="en-US" dirty="0"/>
              <a:t>// key: a word</a:t>
            </a:r>
          </a:p>
          <a:p>
            <a:r>
              <a:rPr lang="en-US" dirty="0"/>
              <a:t>// values: a list of counts</a:t>
            </a:r>
          </a:p>
          <a:p>
            <a:r>
              <a:rPr lang="en-US" dirty="0" err="1"/>
              <a:t>int</a:t>
            </a:r>
            <a:r>
              <a:rPr lang="en-US" dirty="0"/>
              <a:t> result = 0;</a:t>
            </a:r>
          </a:p>
          <a:p>
            <a:r>
              <a:rPr lang="en-US" dirty="0"/>
              <a:t>for each </a:t>
            </a:r>
            <a:r>
              <a:rPr lang="en-US" dirty="0" err="1"/>
              <a:t>v</a:t>
            </a:r>
            <a:r>
              <a:rPr lang="en-US" dirty="0"/>
              <a:t> in values:</a:t>
            </a:r>
          </a:p>
          <a:p>
            <a:r>
              <a:rPr lang="en-US" dirty="0"/>
              <a:t>result += </a:t>
            </a:r>
            <a:r>
              <a:rPr lang="en-US" dirty="0" err="1"/>
              <a:t>ParseInt(v</a:t>
            </a:r>
            <a:r>
              <a:rPr lang="en-US" dirty="0"/>
              <a:t>);</a:t>
            </a:r>
          </a:p>
          <a:p>
            <a:r>
              <a:rPr lang="en-US" dirty="0" err="1"/>
              <a:t>Emit(AsString(result</a:t>
            </a:r>
            <a:r>
              <a:rPr lang="en-US" dirty="0"/>
              <a:t>));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8845550" cy="3797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Building!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20574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66800"/>
            <a:ext cx="6451600" cy="302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724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: Detector frontend assign event-id to each fragment</a:t>
            </a:r>
          </a:p>
          <a:p>
            <a:r>
              <a:rPr lang="en-US" dirty="0" smtClean="0"/>
              <a:t>DAQ dispatch all fragment with same id to a given filter node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Reduce</a:t>
            </a:r>
            <a:r>
              <a:rPr lang="en-US" dirty="0" smtClean="0"/>
              <a:t>: filter node assemble the event and process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534399" cy="1882775"/>
          </a:xfrm>
        </p:spPr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ArchitecTures</a:t>
            </a:r>
            <a:r>
              <a:rPr lang="en-US" dirty="0" smtClean="0"/>
              <a:t> for </a:t>
            </a:r>
            <a:r>
              <a:rPr lang="en-US" dirty="0" err="1" smtClean="0"/>
              <a:t>Hep</a:t>
            </a:r>
            <a:r>
              <a:rPr lang="en-US" dirty="0" smtClean="0"/>
              <a:t> Event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319-F9C6-2C4C-A92C-81BAF71E7552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2000" y="1295400"/>
            <a:ext cx="7970006" cy="449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11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This lectures is largely based on</a:t>
            </a:r>
          </a:p>
          <a:p>
            <a:r>
              <a:rPr lang="en-US" dirty="0" smtClean="0"/>
              <a:t>the excellent 2009 Par Lab Boot Camp – “Short Course on Parallel Programming”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http://parlab.eecs.berkeley.edu/bootcampagenda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OpenLab</a:t>
            </a:r>
            <a:r>
              <a:rPr lang="en-US" sz="2800" dirty="0" smtClean="0"/>
              <a:t>/Intel courses at CERN</a:t>
            </a:r>
          </a:p>
          <a:p>
            <a:r>
              <a:rPr lang="en-US" sz="2800" dirty="0" smtClean="0"/>
              <a:t>Examples and exercises use the latest C++0x proposed standard as implemented in </a:t>
            </a:r>
            <a:r>
              <a:rPr lang="en-US" sz="2800" dirty="0" err="1" smtClean="0"/>
              <a:t>gcc</a:t>
            </a:r>
            <a:r>
              <a:rPr lang="en-US" sz="2800" dirty="0" smtClean="0"/>
              <a:t> 4.4.1</a:t>
            </a:r>
          </a:p>
          <a:p>
            <a:pPr lvl="1"/>
            <a:r>
              <a:rPr lang="en-US" sz="2400" dirty="0" smtClean="0"/>
              <a:t>Not finalized, implementation incomplete and buggy…</a:t>
            </a:r>
          </a:p>
          <a:p>
            <a:pPr lvl="1"/>
            <a:r>
              <a:rPr lang="en-US" sz="2400" dirty="0" smtClean="0"/>
              <a:t>Very little doc (best: Anthony Williams </a:t>
            </a:r>
            <a:r>
              <a:rPr lang="en-US" sz="2400" i="1" u="sng" dirty="0" smtClean="0"/>
              <a:t>ongoing</a:t>
            </a:r>
            <a:r>
              <a:rPr lang="en-US" sz="2400" dirty="0" smtClean="0"/>
              <a:t> blog)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16"/>
          <p:cNvSpPr txBox="1">
            <a:spLocks noChangeArrowheads="1"/>
          </p:cNvSpPr>
          <p:nvPr/>
        </p:nvSpPr>
        <p:spPr bwMode="auto">
          <a:xfrm>
            <a:off x="0" y="914400"/>
            <a:ext cx="9144000" cy="7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prstTxWarp prst="textNoShape">
              <a:avLst/>
            </a:prstTxWarp>
            <a:spAutoFit/>
          </a:bodyPr>
          <a:lstStyle/>
          <a:p>
            <a:pPr marL="341313" indent="-341313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sz="2000" b="1" dirty="0"/>
              <a:t>Opportunity:</a:t>
            </a:r>
            <a:r>
              <a:rPr lang="en-US" sz="2000" dirty="0"/>
              <a:t> Reconstruction Memory-Footprint shows large condition data</a:t>
            </a:r>
          </a:p>
          <a:p>
            <a:pPr marL="341313" indent="-341313" algn="ctr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sym typeface="Wingdings" charset="2"/>
              </a:rPr>
              <a:t>How to share common data between different process?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roup 229"/>
          <p:cNvGrpSpPr>
            <a:grpSpLocks/>
          </p:cNvGrpSpPr>
          <p:nvPr/>
        </p:nvGrpSpPr>
        <p:grpSpPr bwMode="auto">
          <a:xfrm>
            <a:off x="395288" y="1916113"/>
            <a:ext cx="5111750" cy="4872037"/>
            <a:chOff x="431" y="1026"/>
            <a:chExt cx="3220" cy="3069"/>
          </a:xfrm>
        </p:grpSpPr>
        <p:pic>
          <p:nvPicPr>
            <p:cNvPr id="23559" name="Picture 226" descr="SvereJarp"/>
            <p:cNvPicPr>
              <a:picLocks noChangeAspect="1" noChangeArrowheads="1"/>
            </p:cNvPicPr>
            <p:nvPr/>
          </p:nvPicPr>
          <p:blipFill>
            <a:blip r:embed="rId2"/>
            <a:srcRect t="1445"/>
            <a:stretch>
              <a:fillRect/>
            </a:stretch>
          </p:blipFill>
          <p:spPr bwMode="auto">
            <a:xfrm>
              <a:off x="431" y="1026"/>
              <a:ext cx="3138" cy="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Rectangle 228"/>
            <p:cNvSpPr>
              <a:spLocks noChangeArrowheads="1"/>
            </p:cNvSpPr>
            <p:nvPr/>
          </p:nvSpPr>
          <p:spPr bwMode="auto">
            <a:xfrm>
              <a:off x="2562" y="2432"/>
              <a:ext cx="1089" cy="13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6" name="Text Box 230"/>
          <p:cNvSpPr txBox="1">
            <a:spLocks noChangeArrowheads="1"/>
          </p:cNvSpPr>
          <p:nvPr/>
        </p:nvSpPr>
        <p:spPr bwMode="auto">
          <a:xfrm>
            <a:off x="3962400" y="4114800"/>
            <a:ext cx="502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à"/>
            </a:pPr>
            <a:r>
              <a:rPr lang="en-US" sz="2000">
                <a:sym typeface="Wingdings" charset="2"/>
              </a:rPr>
              <a:t> multi-process vs multi-threaded</a:t>
            </a:r>
          </a:p>
          <a:p>
            <a:pPr>
              <a:spcBef>
                <a:spcPct val="50000"/>
              </a:spcBef>
              <a:buFont typeface="Wingdings" charset="2"/>
              <a:buChar char="à"/>
            </a:pPr>
            <a:r>
              <a:rPr lang="en-US" sz="2000">
                <a:sym typeface="Wingdings" charset="2"/>
              </a:rPr>
              <a:t> Read-only: Copy-on-write, Shared Libraries</a:t>
            </a:r>
          </a:p>
          <a:p>
            <a:pPr>
              <a:spcBef>
                <a:spcPct val="50000"/>
              </a:spcBef>
              <a:buFont typeface="Wingdings" charset="2"/>
              <a:buChar char="à"/>
            </a:pPr>
            <a:r>
              <a:rPr lang="en-US" sz="2000"/>
              <a:t> Read-write: Shared Memory, sockets, files</a:t>
            </a:r>
          </a:p>
        </p:txBody>
      </p:sp>
      <p:sp>
        <p:nvSpPr>
          <p:cNvPr id="30725" name="Title 10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Event parallelism</a:t>
            </a:r>
          </a:p>
        </p:txBody>
      </p:sp>
      <p:sp>
        <p:nvSpPr>
          <p:cNvPr id="23558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938F45-D55A-3B4B-95EA-953BBE33EB4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5867400" y="1981200"/>
            <a:ext cx="301980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CMS:</a:t>
            </a:r>
          </a:p>
          <a:p>
            <a:r>
              <a:rPr lang="en-US" dirty="0" smtClean="0"/>
              <a:t>1GB total Memory Footprint</a:t>
            </a:r>
          </a:p>
          <a:p>
            <a:r>
              <a:rPr lang="en-US" dirty="0" smtClean="0"/>
              <a:t>Event Size 1 MB</a:t>
            </a:r>
          </a:p>
          <a:p>
            <a:r>
              <a:rPr lang="en-US" dirty="0" smtClean="0"/>
              <a:t>Sharable data 250MB</a:t>
            </a:r>
          </a:p>
          <a:p>
            <a:r>
              <a:rPr lang="en-US" dirty="0" smtClean="0"/>
              <a:t>Shared code 130MB</a:t>
            </a:r>
          </a:p>
          <a:p>
            <a:r>
              <a:rPr lang="en-US" dirty="0" smtClean="0"/>
              <a:t>Private Data 400MB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of Gaudi Framework</a:t>
            </a:r>
            <a:endParaRPr lang="en-US" dirty="0"/>
          </a:p>
        </p:txBody>
      </p:sp>
      <p:pic>
        <p:nvPicPr>
          <p:cNvPr id="4" name="Content Placeholder 3" descr="gaudiru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292478" cy="4873625"/>
          </a:xfrm>
        </p:spPr>
      </p:pic>
      <p:pic>
        <p:nvPicPr>
          <p:cNvPr id="5" name="Content Placeholder 3" descr="gaudir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3292478" cy="487362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10000" y="3581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fld id="{380BCDAC-9000-41A3-81D3-981617D8C181}" type="datetime1">
              <a:rPr lang="en-IE" smtClean="0"/>
              <a:pPr algn="r" eaLnBrk="1" latinLnBrk="0" hangingPunct="1"/>
              <a:t>10/12/09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31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eoin.smith@cern.ch                                     PH-SFT : R&amp;D Multicore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Gaudi : HEP Event Processing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data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6307068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990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Transient Event Store </a:t>
            </a:r>
            <a:r>
              <a:rPr lang="en-US" dirty="0" smtClean="0"/>
              <a:t>: Part of Framework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Stores </a:t>
            </a:r>
            <a:r>
              <a:rPr lang="en-US" i="1" dirty="0" err="1" smtClean="0"/>
              <a:t>DataObjects</a:t>
            </a:r>
            <a:r>
              <a:rPr lang="en-US" dirty="0" smtClean="0"/>
              <a:t> during processing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Loaded from Persistent Storage at Start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Constantly modified during run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need of a coherent event state:</a:t>
            </a:r>
          </a:p>
          <a:p>
            <a:pPr lvl="1"/>
            <a:r>
              <a:rPr lang="en-US" dirty="0" smtClean="0"/>
              <a:t>Algorithms </a:t>
            </a:r>
          </a:p>
          <a:p>
            <a:pPr lvl="2"/>
            <a:r>
              <a:rPr lang="en-US" dirty="0" smtClean="0"/>
              <a:t>read specific event-fragments, store new fragments: never modify existing ones</a:t>
            </a:r>
          </a:p>
          <a:p>
            <a:pPr lvl="1"/>
            <a:r>
              <a:rPr lang="en-US" dirty="0" smtClean="0"/>
              <a:t>Storage:</a:t>
            </a:r>
          </a:p>
          <a:p>
            <a:pPr lvl="2"/>
            <a:r>
              <a:rPr lang="en-US" dirty="0" smtClean="0"/>
              <a:t>Fragments map root branches: independent of each other</a:t>
            </a:r>
          </a:p>
          <a:p>
            <a:r>
              <a:rPr lang="en-US" dirty="0" smtClean="0"/>
              <a:t>Conditions shared among events and (some) algorithms</a:t>
            </a:r>
          </a:p>
          <a:p>
            <a:pPr lvl="1"/>
            <a:r>
              <a:rPr lang="en-US" dirty="0" smtClean="0"/>
              <a:t>Event parallelism will profit of coherent shared conditions </a:t>
            </a:r>
          </a:p>
          <a:p>
            <a:pPr lvl="1"/>
            <a:r>
              <a:rPr lang="en-US" dirty="0" smtClean="0"/>
              <a:t>Algorithm parallelism can make them private to each of them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Act Parallel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319-F9C6-2C4C-A92C-81BAF71E7552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4800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void hi()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std::cout</a:t>
            </a:r>
            <a:r>
              <a:rPr lang="en-US" dirty="0" smtClean="0">
                <a:latin typeface="Arial Narrow"/>
                <a:cs typeface="Arial Narrow"/>
              </a:rPr>
              <a:t> &lt;&lt; "Hello World from ”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          &lt;&lt; </a:t>
            </a:r>
            <a:r>
              <a:rPr lang="en-US" dirty="0" err="1" smtClean="0">
                <a:latin typeface="Arial Narrow"/>
                <a:cs typeface="Arial Narrow"/>
              </a:rPr>
              <a:t>std::this_thread::get_id</a:t>
            </a:r>
            <a:r>
              <a:rPr lang="en-US" dirty="0" smtClean="0">
                <a:latin typeface="Arial Narrow"/>
                <a:cs typeface="Arial Narrow"/>
              </a:rPr>
              <a:t>() &lt;&lt; </a:t>
            </a:r>
            <a:r>
              <a:rPr lang="en-US" dirty="0" err="1" smtClean="0">
                <a:latin typeface="Arial Narrow"/>
                <a:cs typeface="Arial Narrow"/>
              </a:rPr>
              <a:t>std::endl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}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3048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void hello()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</a:t>
            </a:r>
            <a:r>
              <a:rPr lang="en-US" dirty="0" err="1" smtClean="0">
                <a:latin typeface="Arial Narrow"/>
                <a:cs typeface="Arial Narrow"/>
              </a:rPr>
              <a:t>std::thread</a:t>
            </a:r>
            <a:r>
              <a:rPr lang="en-US" dirty="0" smtClean="0">
                <a:latin typeface="Arial Narrow"/>
                <a:cs typeface="Arial Narrow"/>
              </a:rPr>
              <a:t> t1(hi);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</a:t>
            </a:r>
            <a:r>
              <a:rPr lang="en-US" dirty="0" err="1" smtClean="0">
                <a:latin typeface="Arial Narrow"/>
                <a:cs typeface="Arial Narrow"/>
              </a:rPr>
              <a:t>std::thread</a:t>
            </a:r>
            <a:r>
              <a:rPr lang="en-US" dirty="0" smtClean="0">
                <a:latin typeface="Arial Narrow"/>
                <a:cs typeface="Arial Narrow"/>
              </a:rPr>
              <a:t> t2(hi);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hi();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t1.join();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t2.join();</a:t>
            </a:r>
          </a:p>
          <a:p>
            <a:r>
              <a:rPr lang="en-US" dirty="0">
                <a:latin typeface="Arial Narrow"/>
                <a:cs typeface="Arial Narrow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3048000"/>
            <a:ext cx="29718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Create (Fork) new Threads where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hi</a:t>
            </a:r>
            <a:r>
              <a:rPr lang="en-US" dirty="0" smtClean="0">
                <a:latin typeface="Arial"/>
                <a:cs typeface="Arial"/>
              </a:rPr>
              <a:t> will run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2362200" y="3276600"/>
            <a:ext cx="2438400" cy="9456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3886200"/>
            <a:ext cx="28956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Run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hi</a:t>
            </a:r>
            <a:r>
              <a:rPr lang="en-US" dirty="0" smtClean="0">
                <a:latin typeface="Arial"/>
                <a:cs typeface="Arial"/>
              </a:rPr>
              <a:t> in the “main” thread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572000"/>
            <a:ext cx="28956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wait for Threads to terminate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295400" y="3886200"/>
            <a:ext cx="2590800" cy="10846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</p:cNvCxnSpPr>
          <p:nvPr/>
        </p:nvCxnSpPr>
        <p:spPr>
          <a:xfrm rot="10800000">
            <a:off x="1295400" y="4267200"/>
            <a:ext cx="3581400" cy="62796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39825"/>
          </a:xfrm>
        </p:spPr>
        <p:txBody>
          <a:bodyPr/>
          <a:lstStyle/>
          <a:p>
            <a:r>
              <a:rPr lang="en-US" dirty="0" smtClean="0"/>
              <a:t>OO Hello Word!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41910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class Hi {</a:t>
            </a:r>
          </a:p>
          <a:p>
            <a:r>
              <a:rPr lang="en-US" dirty="0" smtClean="0">
                <a:latin typeface="Arial Narrow"/>
                <a:cs typeface="Arial Narrow"/>
              </a:rPr>
              <a:t>public:</a:t>
            </a:r>
          </a:p>
          <a:p>
            <a:r>
              <a:rPr lang="en-US" dirty="0" smtClean="0">
                <a:latin typeface="Arial Narrow"/>
                <a:cs typeface="Arial Narrow"/>
              </a:rPr>
              <a:t>  Hi() : j(0) {}</a:t>
            </a:r>
          </a:p>
          <a:p>
            <a:r>
              <a:rPr lang="en-US" dirty="0" smtClean="0">
                <a:latin typeface="Arial Narrow"/>
                <a:cs typeface="Arial Narrow"/>
              </a:rPr>
              <a:t>  explicit </a:t>
            </a:r>
            <a:r>
              <a:rPr lang="en-US" dirty="0" err="1" smtClean="0">
                <a:latin typeface="Arial Narrow"/>
                <a:cs typeface="Arial Narrow"/>
              </a:rPr>
              <a:t>Hi(int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i</a:t>
            </a:r>
            <a:r>
              <a:rPr lang="en-US" dirty="0" smtClean="0">
                <a:latin typeface="Arial Narrow"/>
                <a:cs typeface="Arial Narrow"/>
              </a:rPr>
              <a:t>) : </a:t>
            </a:r>
            <a:r>
              <a:rPr lang="en-US" dirty="0" err="1" smtClean="0">
                <a:latin typeface="Arial Narrow"/>
                <a:cs typeface="Arial Narrow"/>
              </a:rPr>
              <a:t>j(i</a:t>
            </a:r>
            <a:r>
              <a:rPr lang="en-US" dirty="0" smtClean="0">
                <a:latin typeface="Arial Narrow"/>
                <a:cs typeface="Arial Narrow"/>
              </a:rPr>
              <a:t>){}</a:t>
            </a:r>
          </a:p>
          <a:p>
            <a:r>
              <a:rPr lang="en-US" dirty="0" smtClean="0">
                <a:latin typeface="Arial Narrow"/>
                <a:cs typeface="Arial Narrow"/>
              </a:rPr>
              <a:t>  void operator()()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++</a:t>
            </a:r>
            <a:r>
              <a:rPr lang="en-US" dirty="0" err="1" smtClean="0">
                <a:latin typeface="Arial Narrow"/>
                <a:cs typeface="Arial Narrow"/>
              </a:rPr>
              <a:t>j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std::cout</a:t>
            </a:r>
            <a:r>
              <a:rPr lang="en-US" dirty="0" smtClean="0">
                <a:latin typeface="Arial Narrow"/>
                <a:cs typeface="Arial Narrow"/>
              </a:rPr>
              <a:t> &lt;&lt; "Hello World from "</a:t>
            </a:r>
          </a:p>
          <a:p>
            <a:r>
              <a:rPr lang="en-US" dirty="0" smtClean="0">
                <a:latin typeface="Arial Narrow"/>
                <a:cs typeface="Arial Narrow"/>
              </a:rPr>
              <a:t>	      &lt;&lt; </a:t>
            </a:r>
            <a:r>
              <a:rPr lang="en-US" dirty="0" err="1" smtClean="0">
                <a:latin typeface="Arial Narrow"/>
                <a:cs typeface="Arial Narrow"/>
              </a:rPr>
              <a:t>std::this_thread::get_id</a:t>
            </a:r>
            <a:r>
              <a:rPr lang="en-US" dirty="0" smtClean="0">
                <a:latin typeface="Arial Narrow"/>
                <a:cs typeface="Arial Narrow"/>
              </a:rPr>
              <a:t>() 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        &lt;&lt; " where </a:t>
            </a:r>
            <a:r>
              <a:rPr lang="en-US" dirty="0" err="1" smtClean="0">
                <a:latin typeface="Arial Narrow"/>
                <a:cs typeface="Arial Narrow"/>
              </a:rPr>
              <a:t>j</a:t>
            </a:r>
            <a:r>
              <a:rPr lang="en-US" dirty="0" smtClean="0">
                <a:latin typeface="Arial Narrow"/>
                <a:cs typeface="Arial Narrow"/>
              </a:rPr>
              <a:t> is " &lt;&lt; </a:t>
            </a:r>
            <a:r>
              <a:rPr lang="en-US" dirty="0" err="1" smtClean="0">
                <a:latin typeface="Arial Narrow"/>
                <a:cs typeface="Arial Narrow"/>
              </a:rPr>
              <a:t>j</a:t>
            </a:r>
            <a:r>
              <a:rPr lang="en-US" dirty="0" smtClean="0">
                <a:latin typeface="Arial Narrow"/>
                <a:cs typeface="Arial Narrow"/>
              </a:rPr>
              <a:t> &lt;&lt; </a:t>
            </a:r>
            <a:r>
              <a:rPr lang="en-US" dirty="0" err="1" smtClean="0">
                <a:latin typeface="Arial Narrow"/>
                <a:cs typeface="Arial Narrow"/>
              </a:rPr>
              <a:t>std::endl</a:t>
            </a:r>
            <a:r>
              <a:rPr lang="en-US" dirty="0" smtClean="0">
                <a:latin typeface="Arial Narrow"/>
                <a:cs typeface="Arial Narrow"/>
              </a:rPr>
              <a:t>;    </a:t>
            </a:r>
          </a:p>
          <a:p>
            <a:r>
              <a:rPr lang="en-US" dirty="0" smtClean="0">
                <a:latin typeface="Arial Narrow"/>
                <a:cs typeface="Arial Narrow"/>
              </a:rPr>
              <a:t>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int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j</a:t>
            </a:r>
            <a:r>
              <a:rPr lang="en-US" dirty="0" smtClean="0">
                <a:latin typeface="Arial Narrow"/>
                <a:cs typeface="Arial Narrow"/>
              </a:rPr>
              <a:t>;  </a:t>
            </a:r>
          </a:p>
          <a:p>
            <a:r>
              <a:rPr lang="en-US" dirty="0" smtClean="0">
                <a:latin typeface="Arial Narrow"/>
                <a:cs typeface="Arial Narrow"/>
              </a:rPr>
              <a:t>};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914400"/>
            <a:ext cx="3048000" cy="4801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void hello()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std::thread</a:t>
            </a:r>
            <a:r>
              <a:rPr lang="en-US" dirty="0" smtClean="0">
                <a:latin typeface="Arial Narrow"/>
                <a:cs typeface="Arial Narrow"/>
              </a:rPr>
              <a:t> t1(hi);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std::thread</a:t>
            </a:r>
            <a:r>
              <a:rPr lang="en-US" dirty="0" smtClean="0">
                <a:latin typeface="Arial Narrow"/>
                <a:cs typeface="Arial Narrow"/>
              </a:rPr>
              <a:t> t2(Hi(3));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hi();</a:t>
            </a:r>
          </a:p>
          <a:p>
            <a:endParaRPr lang="en-US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  Hi </a:t>
            </a:r>
            <a:r>
              <a:rPr lang="en-US" dirty="0" err="1" smtClean="0">
                <a:latin typeface="Arial Narrow"/>
                <a:cs typeface="Arial Narrow"/>
              </a:rPr>
              <a:t>oneHi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std::thread</a:t>
            </a:r>
            <a:r>
              <a:rPr lang="en-US" dirty="0" smtClean="0">
                <a:latin typeface="Arial Narrow"/>
                <a:cs typeface="Arial Narrow"/>
              </a:rPr>
              <a:t> t3(std::ref(oneHi));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std::thread</a:t>
            </a:r>
            <a:r>
              <a:rPr lang="en-US" dirty="0" smtClean="0">
                <a:latin typeface="Arial Narrow"/>
                <a:cs typeface="Arial Narrow"/>
              </a:rPr>
              <a:t> t4(std::ref(oneHi));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oneHi</a:t>
            </a:r>
            <a:r>
              <a:rPr lang="en-US" dirty="0" smtClean="0">
                <a:latin typeface="Arial Narrow"/>
                <a:cs typeface="Arial Narrow"/>
              </a:rPr>
              <a:t>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</a:p>
          <a:p>
            <a:r>
              <a:rPr lang="en-US" dirty="0" smtClean="0">
                <a:latin typeface="Arial Narrow"/>
                <a:cs typeface="Arial Narrow"/>
              </a:rPr>
              <a:t>  t1.join();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t2.join();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t3.join();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t4.join();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std::cout</a:t>
            </a:r>
            <a:r>
              <a:rPr lang="en-US" dirty="0" smtClean="0">
                <a:latin typeface="Arial Narrow"/>
                <a:cs typeface="Arial Narrow"/>
              </a:rPr>
              <a:t> &lt;&lt; "</a:t>
            </a:r>
            <a:r>
              <a:rPr lang="en-US" dirty="0" err="1" smtClean="0">
                <a:latin typeface="Arial Narrow"/>
                <a:cs typeface="Arial Narrow"/>
              </a:rPr>
              <a:t>j</a:t>
            </a:r>
            <a:r>
              <a:rPr lang="en-US" dirty="0" smtClean="0">
                <a:latin typeface="Arial Narrow"/>
                <a:cs typeface="Arial Narrow"/>
              </a:rPr>
              <a:t> is " &lt;&lt; </a:t>
            </a:r>
            <a:r>
              <a:rPr lang="en-US" dirty="0" err="1" smtClean="0">
                <a:latin typeface="Arial Narrow"/>
                <a:cs typeface="Arial Narrow"/>
              </a:rPr>
              <a:t>oneHi.j</a:t>
            </a:r>
            <a:r>
              <a:rPr lang="en-US" dirty="0" smtClean="0">
                <a:latin typeface="Arial Narrow"/>
                <a:cs typeface="Arial Narrow"/>
              </a:rPr>
              <a:t> &lt; </a:t>
            </a:r>
            <a:r>
              <a:rPr lang="en-US" dirty="0" err="1" smtClean="0">
                <a:latin typeface="Arial Narrow"/>
                <a:cs typeface="Arial Narrow"/>
              </a:rPr>
              <a:t>std::endl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>
                <a:latin typeface="Arial Narrow"/>
                <a:cs typeface="Arial Narrow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343400"/>
            <a:ext cx="29718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Create (Fork) new Threads where </a:t>
            </a:r>
            <a:r>
              <a:rPr lang="en-US" dirty="0" err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lang="en-US" dirty="0" err="1" smtClean="0">
                <a:solidFill>
                  <a:srgbClr val="FFFF00"/>
                </a:solidFill>
                <a:latin typeface="Arial"/>
                <a:cs typeface="Arial"/>
              </a:rPr>
              <a:t>i::operator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()</a:t>
            </a:r>
            <a:r>
              <a:rPr lang="en-US" dirty="0" smtClean="0">
                <a:latin typeface="Arial"/>
                <a:cs typeface="Arial"/>
              </a:rPr>
              <a:t> will run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3505200" y="3124200"/>
            <a:ext cx="2971800" cy="1680865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3733800"/>
            <a:ext cx="23622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Create local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object</a:t>
            </a:r>
          </a:p>
          <a:p>
            <a:r>
              <a:rPr lang="en-US" dirty="0" smtClean="0">
                <a:latin typeface="Arial"/>
                <a:cs typeface="Arial"/>
              </a:rPr>
              <a:t>Pass it by reference to Threads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410200"/>
            <a:ext cx="28956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wait for Threads to terminate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3505200" y="1676401"/>
            <a:ext cx="1447800" cy="312866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3505200" y="4419600"/>
            <a:ext cx="1524000" cy="131376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81800" y="381000"/>
            <a:ext cx="23622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Create local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object</a:t>
            </a:r>
          </a:p>
          <a:p>
            <a:r>
              <a:rPr lang="en-US" dirty="0" smtClean="0">
                <a:latin typeface="Arial"/>
                <a:cs typeface="Arial"/>
              </a:rPr>
              <a:t>Pass it by copy to Thread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rot="10800000" flipV="1">
            <a:off x="6477000" y="842665"/>
            <a:ext cx="304800" cy="75307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0"/>
          </p:cNvCxnSpPr>
          <p:nvPr/>
        </p:nvCxnSpPr>
        <p:spPr>
          <a:xfrm rot="16200000" flipV="1">
            <a:off x="7258050" y="3028950"/>
            <a:ext cx="533400" cy="8763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dirty="0" smtClean="0"/>
              <a:t>What Happens?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114800" y="838200"/>
            <a:ext cx="5029200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[pcphsft60] ~/public/</a:t>
            </a:r>
            <a:r>
              <a:rPr lang="en-US" sz="1400" dirty="0" err="1" smtClean="0">
                <a:latin typeface="Arial Narrow"/>
                <a:cs typeface="Arial Narrow"/>
              </a:rPr>
              <a:t>Bertinoro</a:t>
            </a:r>
            <a:r>
              <a:rPr lang="en-US" sz="1400" dirty="0" smtClean="0">
                <a:latin typeface="Arial Narrow"/>
                <a:cs typeface="Arial Narrow"/>
              </a:rPr>
              <a:t> $ ./</a:t>
            </a:r>
            <a:r>
              <a:rPr lang="en-US" sz="1400" dirty="0" err="1" smtClean="0">
                <a:latin typeface="Arial Narrow"/>
                <a:cs typeface="Arial Narrow"/>
              </a:rPr>
              <a:t>a.out</a:t>
            </a:r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dirty="0" smtClean="0">
                <a:latin typeface="Arial Narrow"/>
                <a:cs typeface="Arial Narrow"/>
              </a:rPr>
              <a:t>Hello World from Hello 139882834876272World from 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1108351296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4 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Hello World from 1084438848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start is 2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Hello World Hello Hello World from from 1398828348762721108351296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1 start is 0World 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from 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3 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1084438848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2 start is 0</a:t>
            </a:r>
          </a:p>
          <a:p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3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[pcphsft60] ~/public/</a:t>
            </a:r>
            <a:r>
              <a:rPr lang="en-US" sz="1400" dirty="0" err="1" smtClean="0">
                <a:latin typeface="Arial Narrow"/>
                <a:cs typeface="Arial Narrow"/>
              </a:rPr>
              <a:t>Bertinoro</a:t>
            </a:r>
            <a:r>
              <a:rPr lang="en-US" sz="1400" dirty="0" smtClean="0">
                <a:latin typeface="Arial Narrow"/>
                <a:cs typeface="Arial Narrow"/>
              </a:rPr>
              <a:t> $ ./</a:t>
            </a:r>
            <a:r>
              <a:rPr lang="en-US" sz="1400" dirty="0" err="1" smtClean="0">
                <a:latin typeface="Arial Narrow"/>
                <a:cs typeface="Arial Narrow"/>
              </a:rPr>
              <a:t>a.out</a:t>
            </a:r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dirty="0" smtClean="0">
                <a:latin typeface="Arial Narrow"/>
                <a:cs typeface="Arial Narrow"/>
              </a:rPr>
              <a:t>Hello World from Hello 140206101608304World from 1093429568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4 start is Hello World from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1085036864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start is 2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Hello Hello Hello World World from World from 140206101608304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from 110934295681085036864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 start is 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1 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2 start is 0</a:t>
            </a:r>
          </a:p>
          <a:p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4419600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[pcphsft60] ~/public/</a:t>
            </a:r>
            <a:r>
              <a:rPr lang="en-US" sz="1400" dirty="0" err="1" smtClean="0">
                <a:latin typeface="Arial Narrow"/>
                <a:cs typeface="Arial Narrow"/>
              </a:rPr>
              <a:t>Bertinoro</a:t>
            </a:r>
            <a:r>
              <a:rPr lang="en-US" sz="1400" dirty="0" smtClean="0">
                <a:latin typeface="Arial Narrow"/>
                <a:cs typeface="Arial Narrow"/>
              </a:rPr>
              <a:t> $ ./</a:t>
            </a:r>
            <a:r>
              <a:rPr lang="en-US" sz="1400" dirty="0" err="1" smtClean="0">
                <a:latin typeface="Arial Narrow"/>
                <a:cs typeface="Arial Narrow"/>
              </a:rPr>
              <a:t>a.out</a:t>
            </a:r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dirty="0" smtClean="0">
                <a:latin typeface="Arial Narrow"/>
                <a:cs typeface="Arial Narrow"/>
              </a:rPr>
              <a:t>Hello World from Hello World from 140186020210544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Hello World from 1090701632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4 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1113024832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start is 3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Hello World Hello Hello World from from World from \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 1090701632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11130248321401860202105442 \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11 start is  start is  start is 00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0</a:t>
            </a:r>
          </a:p>
          <a:p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dirty="0" smtClean="0">
                <a:latin typeface="Arial Narrow"/>
                <a:cs typeface="Arial Narrow"/>
              </a:rPr>
              <a:t>start is 0</a:t>
            </a:r>
          </a:p>
          <a:p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2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[pcphsft60] ~/public/</a:t>
            </a:r>
            <a:r>
              <a:rPr lang="en-US" sz="1400" dirty="0" err="1" smtClean="0">
                <a:latin typeface="Arial Narrow"/>
                <a:cs typeface="Arial Narrow"/>
              </a:rPr>
              <a:t>Bertinoro</a:t>
            </a:r>
            <a:r>
              <a:rPr lang="en-US" sz="1400" dirty="0" smtClean="0">
                <a:latin typeface="Arial Narrow"/>
                <a:cs typeface="Arial Narrow"/>
              </a:rPr>
              <a:t> $ ./</a:t>
            </a:r>
            <a:r>
              <a:rPr lang="en-US" sz="1400" dirty="0" err="1" smtClean="0">
                <a:latin typeface="Arial Narrow"/>
                <a:cs typeface="Arial Narrow"/>
              </a:rPr>
              <a:t>a.out</a:t>
            </a:r>
            <a:endParaRPr lang="en-US" sz="1400" dirty="0" smtClean="0">
              <a:latin typeface="Arial Narrow"/>
              <a:cs typeface="Arial Narrow"/>
            </a:endParaRPr>
          </a:p>
          <a:p>
            <a:r>
              <a:rPr lang="en-US" sz="1400" dirty="0" smtClean="0">
                <a:latin typeface="Arial Narrow"/>
                <a:cs typeface="Arial Narrow"/>
              </a:rPr>
              <a:t>Hello World from 1091725632Hello World from 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Hello World from 1102555456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4 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139953850718064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start is 2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Hello World from Hello 139953850718064Hello 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\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World 1 start is World 0from 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from 1102555456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2 start is 0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1091725632 where </a:t>
            </a:r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3 start is 0</a:t>
            </a:r>
          </a:p>
          <a:p>
            <a:r>
              <a:rPr lang="en-US" sz="1400" dirty="0" err="1" smtClean="0">
                <a:latin typeface="Arial Narrow"/>
                <a:cs typeface="Arial Narrow"/>
              </a:rPr>
              <a:t>j</a:t>
            </a:r>
            <a:r>
              <a:rPr lang="en-US" sz="1400" dirty="0" smtClean="0">
                <a:latin typeface="Arial Narrow"/>
                <a:cs typeface="Arial Narrow"/>
              </a:rPr>
              <a:t> is 3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[</a:t>
            </a:r>
            <a:endParaRPr lang="en-US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047999"/>
          </a:xfrm>
        </p:spPr>
        <p:txBody>
          <a:bodyPr/>
          <a:lstStyle/>
          <a:p>
            <a:r>
              <a:rPr lang="en-US" dirty="0" smtClean="0"/>
              <a:t>Critical sections</a:t>
            </a:r>
          </a:p>
          <a:p>
            <a:pPr lvl="1"/>
            <a:r>
              <a:rPr lang="en-US" dirty="0" smtClean="0"/>
              <a:t>A critical section is a portion of code that shall be executed by only one thread at a time.</a:t>
            </a:r>
          </a:p>
          <a:p>
            <a:pPr lvl="2"/>
            <a:r>
              <a:rPr lang="en-US" dirty="0" smtClean="0"/>
              <a:t>Used to protect access to shared resources (memory)</a:t>
            </a:r>
          </a:p>
          <a:p>
            <a:pPr lvl="1"/>
            <a:r>
              <a:rPr lang="en-US" dirty="0" smtClean="0"/>
              <a:t>In C++0x, a critical section can be protected by a “guard” that takes care to lock and then release a “Mutual exclusion object (</a:t>
            </a:r>
            <a:r>
              <a:rPr lang="en-US" dirty="0" err="1" smtClean="0"/>
              <a:t>mutex</a:t>
            </a:r>
            <a:r>
              <a:rPr lang="en-US" dirty="0" smtClean="0"/>
              <a:t>)”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219200" y="4191000"/>
            <a:ext cx="40386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Arial Narrow"/>
                <a:cs typeface="Arial Narrow"/>
              </a:rPr>
              <a:t>typedef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std::mutex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Mutex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err="1" smtClean="0">
                <a:latin typeface="Arial Narrow"/>
                <a:cs typeface="Arial Narrow"/>
              </a:rPr>
              <a:t>typedef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std::unique_lock</a:t>
            </a:r>
            <a:r>
              <a:rPr lang="en-US" dirty="0" smtClean="0">
                <a:latin typeface="Arial Narrow"/>
                <a:cs typeface="Arial Narrow"/>
              </a:rPr>
              <a:t>&lt;</a:t>
            </a:r>
            <a:r>
              <a:rPr lang="en-US" dirty="0" err="1" smtClean="0">
                <a:latin typeface="Arial Narrow"/>
                <a:cs typeface="Arial Narrow"/>
              </a:rPr>
              <a:t>std::mutex</a:t>
            </a:r>
            <a:r>
              <a:rPr lang="en-US" dirty="0" smtClean="0">
                <a:latin typeface="Arial Narrow"/>
                <a:cs typeface="Arial Narrow"/>
              </a:rPr>
              <a:t>&gt; Guard;</a:t>
            </a:r>
          </a:p>
          <a:p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Mutex</a:t>
            </a:r>
            <a:r>
              <a:rPr lang="en-US" dirty="0" smtClean="0">
                <a:latin typeface="Arial Narrow"/>
                <a:cs typeface="Arial Narrow"/>
              </a:rPr>
              <a:t> lock;</a:t>
            </a:r>
          </a:p>
          <a:p>
            <a:r>
              <a:rPr lang="en-US" dirty="0" smtClean="0">
                <a:latin typeface="Arial Narrow"/>
                <a:cs typeface="Arial Narrow"/>
              </a:rPr>
              <a:t>{</a:t>
            </a:r>
          </a:p>
          <a:p>
            <a:r>
              <a:rPr lang="en-US" dirty="0" smtClean="0">
                <a:latin typeface="Arial Narrow"/>
                <a:cs typeface="Arial Narrow"/>
              </a:rPr>
              <a:t>  Guard </a:t>
            </a:r>
            <a:r>
              <a:rPr lang="en-US" dirty="0" err="1" smtClean="0">
                <a:latin typeface="Arial Narrow"/>
                <a:cs typeface="Arial Narrow"/>
              </a:rPr>
              <a:t>guard(lock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std::cout</a:t>
            </a:r>
            <a:r>
              <a:rPr lang="en-US" dirty="0" smtClean="0">
                <a:latin typeface="Arial Narrow"/>
                <a:cs typeface="Arial Narrow"/>
              </a:rPr>
              <a:t>….</a:t>
            </a:r>
          </a:p>
          <a:p>
            <a:r>
              <a:rPr lang="en-US" dirty="0">
                <a:latin typeface="Arial Narrow"/>
                <a:cs typeface="Arial Narrow"/>
              </a:rPr>
              <a:t>}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876800"/>
            <a:ext cx="3124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Constructor locks the </a:t>
            </a:r>
            <a:r>
              <a:rPr lang="en-US" dirty="0" err="1" smtClean="0">
                <a:latin typeface="Arial"/>
                <a:cs typeface="Arial"/>
              </a:rPr>
              <a:t>mutex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Destructor unlocks it 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0800000" flipV="1">
            <a:off x="3124200" y="5199966"/>
            <a:ext cx="2209800" cy="21023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Critical Sessions (and avoid pitfalls)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dirty="0" smtClean="0"/>
              <a:t>Critical sections may introduce a significant fraction of sequential (non parallel) operations</a:t>
            </a:r>
          </a:p>
          <a:p>
            <a:pPr lvl="1"/>
            <a:r>
              <a:rPr lang="en-US" dirty="0" smtClean="0"/>
              <a:t>Granularity shall be chosen properly</a:t>
            </a:r>
          </a:p>
          <a:p>
            <a:pPr lvl="2"/>
            <a:r>
              <a:rPr lang="en-US" dirty="0" smtClean="0"/>
              <a:t>Make critical sections small</a:t>
            </a:r>
          </a:p>
          <a:p>
            <a:pPr lvl="2"/>
            <a:r>
              <a:rPr lang="en-US" dirty="0" smtClean="0"/>
              <a:t>Use different </a:t>
            </a:r>
            <a:r>
              <a:rPr lang="en-US" dirty="0" err="1" smtClean="0"/>
              <a:t>mutex</a:t>
            </a:r>
            <a:r>
              <a:rPr lang="en-US" dirty="0" smtClean="0"/>
              <a:t> to guard independent sections</a:t>
            </a:r>
          </a:p>
          <a:p>
            <a:pPr lvl="1"/>
            <a:r>
              <a:rPr lang="en-US" dirty="0" smtClean="0"/>
              <a:t>Major Pitfall: </a:t>
            </a:r>
            <a:r>
              <a:rPr lang="en-US" dirty="0" err="1" smtClean="0"/>
              <a:t>DeadLock</a:t>
            </a:r>
            <a:endParaRPr lang="en-US" dirty="0" smtClean="0"/>
          </a:p>
          <a:p>
            <a:pPr lvl="2"/>
            <a:r>
              <a:rPr lang="en-US" dirty="0" smtClean="0"/>
              <a:t>Are sections really independent?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Top-to-Bottom Parallelism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Vincenzo Innocente CERN</a:t>
            </a:r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7D1FC1-7621-EA44-A37A-9A5F4AC13C04}" type="slidenum">
              <a:rPr lang="en-GB">
                <a:latin typeface="Arial" charset="0"/>
              </a:rPr>
              <a:pPr/>
              <a:t>4</a:t>
            </a:fld>
            <a:endParaRPr lang="en-GB">
              <a:latin typeface="Arial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4191000" cy="4419600"/>
          </a:xfrm>
        </p:spPr>
        <p:txBody>
          <a:bodyPr/>
          <a:lstStyle/>
          <a:p>
            <a:r>
              <a:rPr lang="en-US" dirty="0"/>
              <a:t>Cluster/</a:t>
            </a:r>
            <a:r>
              <a:rPr lang="en-US" dirty="0" smtClean="0"/>
              <a:t>Grid/Cloud</a:t>
            </a:r>
          </a:p>
          <a:p>
            <a:r>
              <a:rPr lang="en-US" dirty="0">
                <a:solidFill>
                  <a:srgbClr val="FF0000"/>
                </a:solidFill>
              </a:rPr>
              <a:t>Multi-socket</a:t>
            </a:r>
          </a:p>
          <a:p>
            <a:r>
              <a:rPr lang="en-US" dirty="0">
                <a:solidFill>
                  <a:srgbClr val="FF0000"/>
                </a:solidFill>
              </a:rPr>
              <a:t>Multi-core</a:t>
            </a:r>
          </a:p>
          <a:p>
            <a:r>
              <a:rPr lang="en-US" dirty="0" err="1"/>
              <a:t>Hyperthreading</a:t>
            </a:r>
            <a:endParaRPr lang="en-US" dirty="0"/>
          </a:p>
          <a:p>
            <a:r>
              <a:rPr lang="en-US" dirty="0"/>
              <a:t>SIMD/Wide execution</a:t>
            </a:r>
          </a:p>
          <a:p>
            <a:r>
              <a:rPr lang="en-US" dirty="0"/>
              <a:t>Pipelining</a:t>
            </a:r>
          </a:p>
          <a:p>
            <a:r>
              <a:rPr lang="en-US" dirty="0"/>
              <a:t>Superscalar execution</a:t>
            </a:r>
            <a:endParaRPr lang="en-GB" dirty="0"/>
          </a:p>
        </p:txBody>
      </p:sp>
      <p:pic>
        <p:nvPicPr>
          <p:cNvPr id="41990" name="Picture 2" descr="Right-click to download high-resolution illustratio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95800"/>
            <a:ext cx="1371600" cy="1371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524000"/>
            <a:ext cx="1495425" cy="1028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992" name="Right Brace 7"/>
          <p:cNvSpPr>
            <a:spLocks/>
          </p:cNvSpPr>
          <p:nvPr/>
        </p:nvSpPr>
        <p:spPr bwMode="auto">
          <a:xfrm>
            <a:off x="4267200" y="1295400"/>
            <a:ext cx="990600" cy="457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indent="-285750"/>
            <a:endParaRPr lang="en-GB"/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5334000" y="3352800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Our 7 dimensions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3C18-9D37-1741-A0D0-30E3F2338F62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7905750" cy="4935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257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“barrier in C++0x: use modified </a:t>
            </a:r>
            <a:r>
              <a:rPr lang="en-US" dirty="0" err="1" smtClean="0"/>
              <a:t>boost::barrier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C++0x provides a simple explicit synchronization mechanism based on “</a:t>
            </a:r>
            <a:r>
              <a:rPr lang="en-US" sz="2800" dirty="0" err="1" smtClean="0"/>
              <a:t>condition_variable”s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3886200"/>
            <a:ext cx="43434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{</a:t>
            </a:r>
          </a:p>
          <a:p>
            <a:r>
              <a:rPr lang="en-US" dirty="0" smtClean="0">
                <a:latin typeface="Arial Narrow"/>
                <a:cs typeface="Arial Narrow"/>
              </a:rPr>
              <a:t>  Guard </a:t>
            </a:r>
            <a:r>
              <a:rPr lang="en-US" dirty="0" err="1" smtClean="0">
                <a:latin typeface="Arial Narrow"/>
                <a:cs typeface="Arial Narrow"/>
              </a:rPr>
              <a:t>guard(goLock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go.wait(guard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do something</a:t>
            </a:r>
          </a:p>
          <a:p>
            <a:r>
              <a:rPr lang="en-US" dirty="0">
                <a:latin typeface="Arial Narrow"/>
                <a:cs typeface="Arial Narrow"/>
              </a:rPr>
              <a:t>}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486400"/>
            <a:ext cx="4267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release </a:t>
            </a:r>
            <a:r>
              <a:rPr lang="en-US" dirty="0" err="1" smtClean="0">
                <a:latin typeface="Arial"/>
                <a:cs typeface="Arial"/>
              </a:rPr>
              <a:t>mutex</a:t>
            </a:r>
            <a:r>
              <a:rPr lang="en-US" dirty="0" smtClean="0">
                <a:latin typeface="Arial"/>
                <a:cs typeface="Arial"/>
              </a:rPr>
              <a:t>, put thread in wait</a:t>
            </a:r>
          </a:p>
          <a:p>
            <a:r>
              <a:rPr lang="en-US" dirty="0" smtClean="0">
                <a:latin typeface="Arial"/>
                <a:cs typeface="Arial"/>
              </a:rPr>
              <a:t>When notified re-acquire </a:t>
            </a:r>
            <a:r>
              <a:rPr lang="en-US" dirty="0" err="1" smtClean="0">
                <a:latin typeface="Arial"/>
                <a:cs typeface="Arial"/>
              </a:rPr>
              <a:t>mutex</a:t>
            </a:r>
            <a:r>
              <a:rPr lang="en-US" dirty="0" smtClean="0">
                <a:latin typeface="Arial"/>
                <a:cs typeface="Arial"/>
              </a:rPr>
              <a:t>  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0800000">
            <a:off x="1600200" y="4648200"/>
            <a:ext cx="1905000" cy="116136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00600" y="3886200"/>
            <a:ext cx="40386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{</a:t>
            </a:r>
          </a:p>
          <a:p>
            <a:r>
              <a:rPr lang="en-US" dirty="0" smtClean="0">
                <a:latin typeface="Arial Narrow"/>
                <a:cs typeface="Arial Narrow"/>
              </a:rPr>
              <a:t>  Guard </a:t>
            </a:r>
            <a:r>
              <a:rPr lang="en-US" dirty="0" err="1" smtClean="0">
                <a:latin typeface="Arial Narrow"/>
                <a:cs typeface="Arial Narrow"/>
              </a:rPr>
              <a:t>guard(goLock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prepare data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go.notify_all</a:t>
            </a:r>
            <a:r>
              <a:rPr lang="en-US" dirty="0" smtClean="0">
                <a:latin typeface="Arial Narrow"/>
                <a:cs typeface="Arial Narrow"/>
              </a:rPr>
              <a:t>();</a:t>
            </a:r>
          </a:p>
          <a:p>
            <a:r>
              <a:rPr lang="en-US" dirty="0">
                <a:latin typeface="Arial Narrow"/>
                <a:cs typeface="Arial Narrow"/>
              </a:rPr>
              <a:t>}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1905000"/>
            <a:ext cx="44196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Arial Narrow"/>
                <a:cs typeface="Arial Narrow"/>
              </a:rPr>
              <a:t>typedef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std::mutex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Mutex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err="1" smtClean="0">
                <a:latin typeface="Arial Narrow"/>
                <a:cs typeface="Arial Narrow"/>
              </a:rPr>
              <a:t>typedef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std::unique_lock</a:t>
            </a:r>
            <a:r>
              <a:rPr lang="en-US" dirty="0" smtClean="0">
                <a:latin typeface="Arial Narrow"/>
                <a:cs typeface="Arial Narrow"/>
              </a:rPr>
              <a:t>&lt;</a:t>
            </a:r>
            <a:r>
              <a:rPr lang="en-US" dirty="0" err="1" smtClean="0">
                <a:latin typeface="Arial Narrow"/>
                <a:cs typeface="Arial Narrow"/>
              </a:rPr>
              <a:t>std::mutex</a:t>
            </a:r>
            <a:r>
              <a:rPr lang="en-US" dirty="0" smtClean="0">
                <a:latin typeface="Arial Narrow"/>
                <a:cs typeface="Arial Narrow"/>
              </a:rPr>
              <a:t>&gt; Guard;</a:t>
            </a:r>
          </a:p>
          <a:p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b="1" dirty="0" err="1" smtClean="0">
                <a:latin typeface="Arial Narrow"/>
                <a:cs typeface="Arial Narrow"/>
              </a:rPr>
              <a:t>typedef</a:t>
            </a:r>
            <a:r>
              <a:rPr lang="en-US" b="1" dirty="0" smtClean="0">
                <a:latin typeface="Arial Narrow"/>
                <a:cs typeface="Arial Narrow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std::condition_variable</a:t>
            </a:r>
            <a:r>
              <a:rPr lang="en-US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b="1" dirty="0" smtClean="0">
                <a:latin typeface="Arial Narrow"/>
                <a:cs typeface="Arial Narrow"/>
              </a:rPr>
              <a:t>Condition;</a:t>
            </a:r>
          </a:p>
          <a:p>
            <a:endParaRPr lang="en-US" b="1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Mutex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goLock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 Condition go;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4191000" cy="45243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#include &lt;thread&gt;</a:t>
            </a:r>
          </a:p>
          <a:p>
            <a:r>
              <a:rPr lang="en-US" dirty="0" smtClean="0">
                <a:latin typeface="Arial Narrow"/>
                <a:cs typeface="Arial Narrow"/>
              </a:rPr>
              <a:t>#include &lt;exception&gt;</a:t>
            </a:r>
          </a:p>
          <a:p>
            <a:r>
              <a:rPr lang="en-US" dirty="0" smtClean="0">
                <a:latin typeface="Arial Narrow"/>
                <a:cs typeface="Arial Narrow"/>
              </a:rPr>
              <a:t>class barrier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public: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typedef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std::mutex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Mutex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typedef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std::unique_lock</a:t>
            </a:r>
            <a:r>
              <a:rPr lang="en-US" dirty="0" smtClean="0">
                <a:latin typeface="Arial Narrow"/>
                <a:cs typeface="Arial Narrow"/>
              </a:rPr>
              <a:t>&lt;</a:t>
            </a:r>
            <a:r>
              <a:rPr lang="en-US" dirty="0" err="1" smtClean="0">
                <a:latin typeface="Arial Narrow"/>
                <a:cs typeface="Arial Narrow"/>
              </a:rPr>
              <a:t>std::mutex</a:t>
            </a:r>
            <a:r>
              <a:rPr lang="en-US" dirty="0" smtClean="0">
                <a:latin typeface="Arial Narrow"/>
                <a:cs typeface="Arial Narrow"/>
              </a:rPr>
              <a:t>&gt; Guard;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typedef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std::condition_variable</a:t>
            </a:r>
            <a:r>
              <a:rPr lang="en-US" dirty="0" smtClean="0">
                <a:latin typeface="Arial Narrow"/>
                <a:cs typeface="Arial Narrow"/>
              </a:rPr>
              <a:t> Condition;</a:t>
            </a:r>
          </a:p>
          <a:p>
            <a:endParaRPr lang="en-US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        </a:t>
            </a:r>
            <a:r>
              <a:rPr lang="en-US" dirty="0" err="1" smtClean="0">
                <a:latin typeface="Arial Narrow"/>
                <a:cs typeface="Arial Narrow"/>
              </a:rPr>
              <a:t>barrier(unsigned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int</a:t>
            </a:r>
            <a:r>
              <a:rPr lang="en-US" dirty="0" smtClean="0">
                <a:latin typeface="Arial Narrow"/>
                <a:cs typeface="Arial Narrow"/>
              </a:rPr>
              <a:t> count)</a:t>
            </a:r>
          </a:p>
          <a:p>
            <a:r>
              <a:rPr lang="en-US" dirty="0" smtClean="0">
                <a:latin typeface="Arial Narrow"/>
                <a:cs typeface="Arial Narrow"/>
              </a:rPr>
              <a:t>	  : </a:t>
            </a:r>
            <a:r>
              <a:rPr lang="en-US" dirty="0" err="1" smtClean="0">
                <a:latin typeface="Arial Narrow"/>
                <a:cs typeface="Arial Narrow"/>
              </a:rPr>
              <a:t>m_threshold(count</a:t>
            </a:r>
            <a:r>
              <a:rPr lang="en-US" dirty="0" smtClean="0">
                <a:latin typeface="Arial Narrow"/>
                <a:cs typeface="Arial Narrow"/>
              </a:rPr>
              <a:t>), </a:t>
            </a:r>
            <a:r>
              <a:rPr lang="en-US" dirty="0" err="1" smtClean="0">
                <a:latin typeface="Arial Narrow"/>
                <a:cs typeface="Arial Narrow"/>
              </a:rPr>
              <a:t>m_count(count</a:t>
            </a:r>
            <a:r>
              <a:rPr lang="en-US" dirty="0" smtClean="0">
                <a:latin typeface="Arial Narrow"/>
                <a:cs typeface="Arial Narrow"/>
              </a:rPr>
              <a:t>), m_generation(0)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if (count == 0)</a:t>
            </a:r>
          </a:p>
          <a:p>
            <a:r>
              <a:rPr lang="en-US" dirty="0" smtClean="0">
                <a:latin typeface="Arial Narrow"/>
                <a:cs typeface="Arial Narrow"/>
              </a:rPr>
              <a:t>	throw </a:t>
            </a:r>
            <a:r>
              <a:rPr lang="en-US" dirty="0" err="1" smtClean="0">
                <a:latin typeface="Arial Narrow"/>
                <a:cs typeface="Arial Narrow"/>
              </a:rPr>
              <a:t>std::invalid_argument("count</a:t>
            </a:r>
            <a:r>
              <a:rPr lang="en-US" dirty="0" smtClean="0">
                <a:latin typeface="Arial Narrow"/>
                <a:cs typeface="Arial Narrow"/>
              </a:rPr>
              <a:t> cannot be zero.");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914400"/>
            <a:ext cx="4038600" cy="5355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Arial Narrow"/>
                <a:cs typeface="Arial Narrow"/>
              </a:rPr>
              <a:t>bool</a:t>
            </a:r>
            <a:r>
              <a:rPr lang="en-US" dirty="0" smtClean="0">
                <a:latin typeface="Arial Narrow"/>
                <a:cs typeface="Arial Narrow"/>
              </a:rPr>
              <a:t> wait()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Guard </a:t>
            </a:r>
            <a:r>
              <a:rPr lang="en-US" dirty="0" err="1" smtClean="0">
                <a:latin typeface="Arial Narrow"/>
                <a:cs typeface="Arial Narrow"/>
              </a:rPr>
              <a:t>guard(m_mutex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unsigned </a:t>
            </a:r>
            <a:r>
              <a:rPr lang="en-US" dirty="0" err="1" smtClean="0">
                <a:latin typeface="Arial Narrow"/>
                <a:cs typeface="Arial Narrow"/>
              </a:rPr>
              <a:t>int</a:t>
            </a:r>
            <a:r>
              <a:rPr lang="en-US" dirty="0" smtClean="0">
                <a:latin typeface="Arial Narrow"/>
                <a:cs typeface="Arial Narrow"/>
              </a:rPr>
              <a:t> gen = </a:t>
            </a:r>
            <a:r>
              <a:rPr lang="en-US" dirty="0" err="1" smtClean="0">
                <a:latin typeface="Arial Narrow"/>
                <a:cs typeface="Arial Narrow"/>
              </a:rPr>
              <a:t>m_generation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if (--</a:t>
            </a:r>
            <a:r>
              <a:rPr lang="en-US" dirty="0" err="1" smtClean="0">
                <a:latin typeface="Arial Narrow"/>
                <a:cs typeface="Arial Narrow"/>
              </a:rPr>
              <a:t>m_count</a:t>
            </a:r>
            <a:r>
              <a:rPr lang="en-US" dirty="0" smtClean="0">
                <a:latin typeface="Arial Narrow"/>
                <a:cs typeface="Arial Narrow"/>
              </a:rPr>
              <a:t> == 0) {</a:t>
            </a:r>
          </a:p>
          <a:p>
            <a:r>
              <a:rPr lang="en-US" dirty="0" smtClean="0">
                <a:latin typeface="Arial Narrow"/>
                <a:cs typeface="Arial Narrow"/>
              </a:rPr>
              <a:t>	  </a:t>
            </a:r>
            <a:r>
              <a:rPr lang="en-US" dirty="0" err="1" smtClean="0">
                <a:latin typeface="Arial Narrow"/>
                <a:cs typeface="Arial Narrow"/>
              </a:rPr>
              <a:t>m_generation</a:t>
            </a:r>
            <a:r>
              <a:rPr lang="en-US" dirty="0" smtClean="0">
                <a:latin typeface="Arial Narrow"/>
                <a:cs typeface="Arial Narrow"/>
              </a:rPr>
              <a:t>++;</a:t>
            </a:r>
          </a:p>
          <a:p>
            <a:r>
              <a:rPr lang="en-US" dirty="0" smtClean="0">
                <a:latin typeface="Arial Narrow"/>
                <a:cs typeface="Arial Narrow"/>
              </a:rPr>
              <a:t>	  </a:t>
            </a:r>
            <a:r>
              <a:rPr lang="en-US" dirty="0" err="1" smtClean="0">
                <a:latin typeface="Arial Narrow"/>
                <a:cs typeface="Arial Narrow"/>
              </a:rPr>
              <a:t>m_count</a:t>
            </a:r>
            <a:r>
              <a:rPr lang="en-US" dirty="0" smtClean="0">
                <a:latin typeface="Arial Narrow"/>
                <a:cs typeface="Arial Narrow"/>
              </a:rPr>
              <a:t> = </a:t>
            </a:r>
            <a:r>
              <a:rPr lang="en-US" dirty="0" err="1" smtClean="0">
                <a:latin typeface="Arial Narrow"/>
                <a:cs typeface="Arial Narrow"/>
              </a:rPr>
              <a:t>m_threshold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	  </a:t>
            </a:r>
            <a:r>
              <a:rPr lang="en-US" dirty="0" err="1" smtClean="0">
                <a:latin typeface="Arial Narrow"/>
                <a:cs typeface="Arial Narrow"/>
              </a:rPr>
              <a:t>m_cond.notify_all</a:t>
            </a:r>
            <a:r>
              <a:rPr lang="en-US" dirty="0" smtClean="0">
                <a:latin typeface="Arial Narrow"/>
                <a:cs typeface="Arial Narrow"/>
              </a:rPr>
              <a:t>();</a:t>
            </a:r>
          </a:p>
          <a:p>
            <a:r>
              <a:rPr lang="en-US" dirty="0" smtClean="0">
                <a:latin typeface="Arial Narrow"/>
                <a:cs typeface="Arial Narrow"/>
              </a:rPr>
              <a:t>	  return true;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while (gen == </a:t>
            </a:r>
            <a:r>
              <a:rPr lang="en-US" dirty="0" err="1" smtClean="0">
                <a:latin typeface="Arial Narrow"/>
                <a:cs typeface="Arial Narrow"/>
              </a:rPr>
              <a:t>m_generation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</a:p>
          <a:p>
            <a:r>
              <a:rPr lang="en-US" dirty="0" smtClean="0">
                <a:latin typeface="Arial Narrow"/>
                <a:cs typeface="Arial Narrow"/>
              </a:rPr>
              <a:t>	</a:t>
            </a:r>
            <a:r>
              <a:rPr lang="en-US" dirty="0" err="1" smtClean="0">
                <a:latin typeface="Arial Narrow"/>
                <a:cs typeface="Arial Narrow"/>
              </a:rPr>
              <a:t>m_cond.wait(guard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return false;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private: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Mutex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m_mutex</a:t>
            </a:r>
            <a:r>
              <a:rPr lang="en-US" dirty="0" smtClean="0">
                <a:latin typeface="Arial Narrow"/>
                <a:cs typeface="Arial Narrow"/>
              </a:rPr>
              <a:t>; Condition </a:t>
            </a:r>
            <a:r>
              <a:rPr lang="en-US" dirty="0" err="1" smtClean="0">
                <a:latin typeface="Arial Narrow"/>
                <a:cs typeface="Arial Narrow"/>
              </a:rPr>
              <a:t>m_cond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unsigned </a:t>
            </a:r>
            <a:r>
              <a:rPr lang="en-US" dirty="0" err="1" smtClean="0">
                <a:latin typeface="Arial Narrow"/>
                <a:cs typeface="Arial Narrow"/>
              </a:rPr>
              <a:t>int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m_threshold</a:t>
            </a:r>
            <a:r>
              <a:rPr lang="en-US" dirty="0" smtClean="0">
                <a:latin typeface="Arial Narrow"/>
                <a:cs typeface="Arial Narrow"/>
              </a:rPr>
              <a:t>,  </a:t>
            </a:r>
            <a:r>
              <a:rPr lang="en-US" dirty="0" err="1" smtClean="0">
                <a:latin typeface="Arial Narrow"/>
                <a:cs typeface="Arial Narrow"/>
              </a:rPr>
              <a:t>m_count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unsigned </a:t>
            </a:r>
            <a:r>
              <a:rPr lang="en-US" dirty="0" err="1" smtClean="0">
                <a:latin typeface="Arial Narrow"/>
                <a:cs typeface="Arial Narrow"/>
              </a:rPr>
              <a:t>int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m_generation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  };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1371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C++0x provides a data exchange mechanism among threads based on </a:t>
            </a:r>
            <a:r>
              <a:rPr lang="en-US" sz="2800" i="1" dirty="0" smtClean="0"/>
              <a:t>promise-future </a:t>
            </a:r>
            <a:r>
              <a:rPr lang="en-US" sz="2800" dirty="0" smtClean="0"/>
              <a:t>pattern</a:t>
            </a:r>
          </a:p>
          <a:p>
            <a:pPr>
              <a:buNone/>
            </a:pPr>
            <a:r>
              <a:rPr lang="en-US" sz="2800" dirty="0" smtClean="0"/>
              <a:t>Able to transfer exceptions too!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533400" y="3429000"/>
            <a:ext cx="3733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try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prepare data 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promise.set_value(result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}catch (…){ </a:t>
            </a:r>
          </a:p>
          <a:p>
            <a:r>
              <a:rPr lang="en-US" dirty="0" err="1" smtClean="0">
                <a:latin typeface="Arial Narrow"/>
                <a:cs typeface="Arial Narrow"/>
              </a:rPr>
              <a:t>m_promise.set_exception(std::current_exception</a:t>
            </a:r>
            <a:r>
              <a:rPr lang="en-US" dirty="0" smtClean="0">
                <a:latin typeface="Arial Narrow"/>
                <a:cs typeface="Arial Narrow"/>
              </a:rPr>
              <a:t>());</a:t>
            </a:r>
          </a:p>
          <a:p>
            <a:r>
              <a:rPr lang="en-US" dirty="0" smtClean="0">
                <a:latin typeface="Arial Narrow"/>
                <a:cs typeface="Arial Narrow"/>
              </a:rPr>
              <a:t>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continue processing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5410200"/>
            <a:ext cx="4267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Wait till other thread does not set value (or exception) in promise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3505200"/>
            <a:ext cx="42672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unique_future</a:t>
            </a:r>
            <a:r>
              <a:rPr lang="en-US" dirty="0" smtClean="0">
                <a:latin typeface="Arial Narrow"/>
                <a:cs typeface="Arial Narrow"/>
              </a:rPr>
              <a:t>&lt;T&gt; input = </a:t>
            </a:r>
            <a:r>
              <a:rPr lang="en-US" dirty="0" err="1" smtClean="0">
                <a:latin typeface="Arial Narrow"/>
                <a:cs typeface="Arial Narrow"/>
              </a:rPr>
              <a:t>promise.get_future</a:t>
            </a:r>
            <a:r>
              <a:rPr lang="en-US" dirty="0" smtClean="0">
                <a:latin typeface="Arial Narrow"/>
                <a:cs typeface="Arial Narrow"/>
              </a:rPr>
              <a:t>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now I need the result of the other thread</a:t>
            </a:r>
          </a:p>
          <a:p>
            <a:r>
              <a:rPr lang="en-US" dirty="0" smtClean="0">
                <a:latin typeface="Arial Narrow"/>
                <a:cs typeface="Arial Narrow"/>
              </a:rPr>
              <a:t> try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T data =  </a:t>
            </a:r>
            <a:r>
              <a:rPr lang="en-US" dirty="0" err="1" smtClean="0">
                <a:latin typeface="Arial Narrow"/>
                <a:cs typeface="Arial Narrow"/>
              </a:rPr>
              <a:t>input.get</a:t>
            </a:r>
            <a:r>
              <a:rPr lang="en-US" dirty="0" smtClean="0">
                <a:latin typeface="Arial Narrow"/>
                <a:cs typeface="Arial Narrow"/>
              </a:rPr>
              <a:t>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continue processing</a:t>
            </a:r>
          </a:p>
          <a:p>
            <a:r>
              <a:rPr lang="en-US" dirty="0" smtClean="0">
                <a:latin typeface="Arial Narrow"/>
                <a:cs typeface="Arial Narrow"/>
              </a:rPr>
              <a:t>}catch (…) {  /*handle error*/}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2362200"/>
            <a:ext cx="4419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std::promise</a:t>
            </a:r>
            <a:r>
              <a:rPr lang="en-US" dirty="0" smtClean="0">
                <a:latin typeface="Arial Narrow"/>
                <a:cs typeface="Arial Narrow"/>
              </a:rPr>
              <a:t>&lt;T&gt; promise;</a:t>
            </a:r>
          </a:p>
          <a:p>
            <a:r>
              <a:rPr lang="en-US" dirty="0" smtClean="0">
                <a:latin typeface="Arial Narrow"/>
                <a:cs typeface="Arial Narrow"/>
              </a:rPr>
              <a:t> 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5400000" flipH="1" flipV="1">
            <a:off x="5257800" y="4876800"/>
            <a:ext cx="762000" cy="3048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  <a:endParaRPr lang="en-GB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5638800" cy="990600"/>
          </a:xfrm>
        </p:spPr>
        <p:txBody>
          <a:bodyPr/>
          <a:lstStyle/>
          <a:p>
            <a:r>
              <a:rPr lang="en-US"/>
              <a:t>Lost time waiting for locks</a:t>
            </a:r>
            <a:endParaRPr lang="en-GB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Vincenzo Innocente CERN</a:t>
            </a:r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80611B-0415-A140-8D39-E898D4AF8505}" type="slidenum">
              <a:rPr lang="en-GB">
                <a:latin typeface="Arial" charset="0"/>
              </a:rPr>
              <a:pPr/>
              <a:t>44</a:t>
            </a:fld>
            <a:endParaRPr lang="en-GB">
              <a:latin typeface="Arial" charset="0"/>
            </a:endParaRPr>
          </a:p>
        </p:txBody>
      </p:sp>
      <p:sp>
        <p:nvSpPr>
          <p:cNvPr id="63494" name="Text Box 2"/>
          <p:cNvSpPr txBox="1">
            <a:spLocks noChangeArrowheads="1"/>
          </p:cNvSpPr>
          <p:nvPr/>
        </p:nvSpPr>
        <p:spPr bwMode="auto">
          <a:xfrm>
            <a:off x="76200" y="2400300"/>
            <a:ext cx="3871913" cy="3354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ourier New" charset="0"/>
              </a:rPr>
              <a:t>#pragma omp parallel</a:t>
            </a:r>
          </a:p>
          <a:p>
            <a:r>
              <a:rPr lang="en-US" b="1">
                <a:latin typeface="Courier New" charset="0"/>
              </a:rPr>
              <a:t>{</a:t>
            </a:r>
          </a:p>
          <a:p>
            <a:endParaRPr lang="en-US" sz="2000" b="1">
              <a:latin typeface="Courier New" charset="0"/>
            </a:endParaRPr>
          </a:p>
          <a:p>
            <a:r>
              <a:rPr lang="en-US" b="1">
                <a:solidFill>
                  <a:schemeClr val="tx2"/>
                </a:solidFill>
                <a:latin typeface="Courier New" charset="0"/>
              </a:rPr>
              <a:t>#pragma omp critical</a:t>
            </a:r>
          </a:p>
          <a:p>
            <a:r>
              <a:rPr lang="en-US" b="1">
                <a:latin typeface="Courier New" charset="0"/>
              </a:rPr>
              <a:t>  {</a:t>
            </a:r>
          </a:p>
          <a:p>
            <a:r>
              <a:rPr lang="en-US" b="1">
                <a:latin typeface="Courier New" charset="0"/>
              </a:rPr>
              <a:t>   ...</a:t>
            </a:r>
          </a:p>
          <a:p>
            <a:r>
              <a:rPr lang="en-US" b="1">
                <a:latin typeface="Courier New" charset="0"/>
              </a:rPr>
              <a:t>  }</a:t>
            </a:r>
          </a:p>
          <a:p>
            <a:r>
              <a:rPr lang="en-US" b="1">
                <a:latin typeface="Courier New" charset="0"/>
              </a:rPr>
              <a:t>  ...</a:t>
            </a:r>
          </a:p>
          <a:p>
            <a:r>
              <a:rPr lang="en-US" b="1">
                <a:latin typeface="Courier New" charset="0"/>
              </a:rPr>
              <a:t>}</a:t>
            </a:r>
          </a:p>
        </p:txBody>
      </p:sp>
      <p:sp>
        <p:nvSpPr>
          <p:cNvPr id="63495" name="Rectangle 5"/>
          <p:cNvSpPr>
            <a:spLocks noChangeArrowheads="1"/>
          </p:cNvSpPr>
          <p:nvPr/>
        </p:nvSpPr>
        <p:spPr bwMode="auto">
          <a:xfrm>
            <a:off x="5026025" y="2644775"/>
            <a:ext cx="38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6" name="Rectangle 6"/>
          <p:cNvSpPr>
            <a:spLocks noChangeArrowheads="1"/>
          </p:cNvSpPr>
          <p:nvPr/>
        </p:nvSpPr>
        <p:spPr bwMode="auto">
          <a:xfrm>
            <a:off x="4873625" y="2644775"/>
            <a:ext cx="457200" cy="2133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5483225" y="2644775"/>
            <a:ext cx="457200" cy="2514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6092825" y="2644775"/>
            <a:ext cx="457200" cy="2286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499" name="Rectangle 9"/>
          <p:cNvSpPr>
            <a:spLocks noChangeArrowheads="1"/>
          </p:cNvSpPr>
          <p:nvPr/>
        </p:nvSpPr>
        <p:spPr bwMode="auto">
          <a:xfrm>
            <a:off x="6702425" y="2644775"/>
            <a:ext cx="457200" cy="2743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00" name="Line 10"/>
          <p:cNvSpPr>
            <a:spLocks noChangeShapeType="1"/>
          </p:cNvSpPr>
          <p:nvPr/>
        </p:nvSpPr>
        <p:spPr bwMode="auto">
          <a:xfrm>
            <a:off x="4568825" y="2644775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1" name="Line 11"/>
          <p:cNvSpPr>
            <a:spLocks noChangeShapeType="1"/>
          </p:cNvSpPr>
          <p:nvPr/>
        </p:nvSpPr>
        <p:spPr bwMode="auto">
          <a:xfrm>
            <a:off x="4568825" y="5387975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2" name="Line 12"/>
          <p:cNvSpPr>
            <a:spLocks noChangeShapeType="1"/>
          </p:cNvSpPr>
          <p:nvPr/>
        </p:nvSpPr>
        <p:spPr bwMode="auto">
          <a:xfrm>
            <a:off x="4340225" y="3787775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3" name="Text Box 13"/>
          <p:cNvSpPr txBox="1">
            <a:spLocks noChangeArrowheads="1"/>
          </p:cNvSpPr>
          <p:nvPr/>
        </p:nvSpPr>
        <p:spPr bwMode="auto">
          <a:xfrm rot="5400000">
            <a:off x="4006851" y="3097212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urier New" charset="0"/>
              </a:rPr>
              <a:t>time</a:t>
            </a:r>
          </a:p>
        </p:txBody>
      </p:sp>
      <p:sp>
        <p:nvSpPr>
          <p:cNvPr id="63504" name="Rectangle 14"/>
          <p:cNvSpPr>
            <a:spLocks noChangeArrowheads="1"/>
          </p:cNvSpPr>
          <p:nvPr/>
        </p:nvSpPr>
        <p:spPr bwMode="auto">
          <a:xfrm>
            <a:off x="6092825" y="4930775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05" name="Text Box 15"/>
          <p:cNvSpPr txBox="1">
            <a:spLocks noChangeArrowheads="1"/>
          </p:cNvSpPr>
          <p:nvPr/>
        </p:nvSpPr>
        <p:spPr bwMode="auto">
          <a:xfrm>
            <a:off x="812800" y="3254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 sz="1800" b="1">
              <a:latin typeface="Courier New" charset="0"/>
            </a:endParaRPr>
          </a:p>
        </p:txBody>
      </p:sp>
      <p:sp>
        <p:nvSpPr>
          <p:cNvPr id="63506" name="Rectangle 16"/>
          <p:cNvSpPr>
            <a:spLocks noChangeArrowheads="1"/>
          </p:cNvSpPr>
          <p:nvPr/>
        </p:nvSpPr>
        <p:spPr bwMode="auto">
          <a:xfrm>
            <a:off x="4873625" y="3330575"/>
            <a:ext cx="4572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07" name="Rectangle 17"/>
          <p:cNvSpPr>
            <a:spLocks noChangeArrowheads="1"/>
          </p:cNvSpPr>
          <p:nvPr/>
        </p:nvSpPr>
        <p:spPr bwMode="auto">
          <a:xfrm>
            <a:off x="6092825" y="3482975"/>
            <a:ext cx="4572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08" name="Rectangle 18"/>
          <p:cNvSpPr>
            <a:spLocks noChangeArrowheads="1"/>
          </p:cNvSpPr>
          <p:nvPr/>
        </p:nvSpPr>
        <p:spPr bwMode="auto">
          <a:xfrm>
            <a:off x="5483225" y="3635375"/>
            <a:ext cx="4572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09" name="Rectangle 19"/>
          <p:cNvSpPr>
            <a:spLocks noChangeArrowheads="1"/>
          </p:cNvSpPr>
          <p:nvPr/>
        </p:nvSpPr>
        <p:spPr bwMode="auto">
          <a:xfrm>
            <a:off x="6702425" y="3787775"/>
            <a:ext cx="4572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10" name="Rectangle 20"/>
          <p:cNvSpPr>
            <a:spLocks noChangeArrowheads="1"/>
          </p:cNvSpPr>
          <p:nvPr/>
        </p:nvSpPr>
        <p:spPr bwMode="auto">
          <a:xfrm>
            <a:off x="5483225" y="3330575"/>
            <a:ext cx="457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11" name="Rectangle 21"/>
          <p:cNvSpPr>
            <a:spLocks noChangeArrowheads="1"/>
          </p:cNvSpPr>
          <p:nvPr/>
        </p:nvSpPr>
        <p:spPr bwMode="auto">
          <a:xfrm>
            <a:off x="6092825" y="3330575"/>
            <a:ext cx="457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12" name="Rectangle 22"/>
          <p:cNvSpPr>
            <a:spLocks noChangeArrowheads="1"/>
          </p:cNvSpPr>
          <p:nvPr/>
        </p:nvSpPr>
        <p:spPr bwMode="auto">
          <a:xfrm>
            <a:off x="6702425" y="3330575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13" name="Rectangle 23"/>
          <p:cNvSpPr>
            <a:spLocks noChangeArrowheads="1"/>
          </p:cNvSpPr>
          <p:nvPr/>
        </p:nvSpPr>
        <p:spPr bwMode="auto">
          <a:xfrm>
            <a:off x="4873625" y="4778375"/>
            <a:ext cx="4572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14" name="Rectangle 24"/>
          <p:cNvSpPr>
            <a:spLocks noChangeArrowheads="1"/>
          </p:cNvSpPr>
          <p:nvPr/>
        </p:nvSpPr>
        <p:spPr bwMode="auto">
          <a:xfrm>
            <a:off x="5483225" y="5159375"/>
            <a:ext cx="457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515" name="Rectangle 25"/>
          <p:cNvSpPr>
            <a:spLocks noChangeArrowheads="1"/>
          </p:cNvSpPr>
          <p:nvPr/>
        </p:nvSpPr>
        <p:spPr bwMode="auto">
          <a:xfrm>
            <a:off x="7388225" y="2944813"/>
            <a:ext cx="173038" cy="1571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Times New Roman" charset="0"/>
              </a:rPr>
              <a:t>  </a:t>
            </a:r>
            <a:r>
              <a:rPr lang="en-US" b="1">
                <a:latin typeface="Arial" charset="0"/>
              </a:rPr>
              <a:t>Busy</a:t>
            </a:r>
          </a:p>
        </p:txBody>
      </p:sp>
      <p:sp>
        <p:nvSpPr>
          <p:cNvPr id="63516" name="Rectangle 26"/>
          <p:cNvSpPr>
            <a:spLocks noChangeArrowheads="1"/>
          </p:cNvSpPr>
          <p:nvPr/>
        </p:nvSpPr>
        <p:spPr bwMode="auto">
          <a:xfrm>
            <a:off x="7388225" y="3325813"/>
            <a:ext cx="173038" cy="1571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Times New Roman" charset="0"/>
              </a:rPr>
              <a:t>  </a:t>
            </a:r>
            <a:r>
              <a:rPr lang="en-US" b="1">
                <a:latin typeface="Arial" charset="0"/>
              </a:rPr>
              <a:t>Idle</a:t>
            </a:r>
          </a:p>
        </p:txBody>
      </p:sp>
      <p:sp>
        <p:nvSpPr>
          <p:cNvPr id="63517" name="Rectangle 27"/>
          <p:cNvSpPr>
            <a:spLocks noChangeArrowheads="1"/>
          </p:cNvSpPr>
          <p:nvPr/>
        </p:nvSpPr>
        <p:spPr bwMode="auto">
          <a:xfrm>
            <a:off x="7388225" y="3706813"/>
            <a:ext cx="173038" cy="157162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Times New Roman" charset="0"/>
              </a:rPr>
              <a:t>  </a:t>
            </a:r>
            <a:r>
              <a:rPr lang="en-US" b="1">
                <a:latin typeface="Arial" charset="0"/>
              </a:rPr>
              <a:t>In Critical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Imbalance</a:t>
            </a:r>
            <a:endParaRPr lang="en-GB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6781800" cy="1066800"/>
          </a:xfrm>
        </p:spPr>
        <p:txBody>
          <a:bodyPr/>
          <a:lstStyle/>
          <a:p>
            <a:r>
              <a:rPr lang="en-US"/>
              <a:t>Unequal work loads lead to idle threads and wasted time</a:t>
            </a:r>
            <a:endParaRPr lang="en-GB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Vincenzo Innocente CERN</a:t>
            </a:r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81B9B7-AD2F-EA4B-9053-A4E6CE2DB7F5}" type="slidenum">
              <a:rPr lang="en-GB">
                <a:latin typeface="Arial" charset="0"/>
              </a:rPr>
              <a:pPr/>
              <a:t>45</a:t>
            </a:fld>
            <a:endParaRPr lang="en-GB">
              <a:latin typeface="Arial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5753100" y="2895600"/>
            <a:ext cx="38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5600700" y="2895600"/>
            <a:ext cx="457200" cy="1828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6210300" y="2895600"/>
            <a:ext cx="457200" cy="2743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6819900" y="2895600"/>
            <a:ext cx="457200" cy="2057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74" name="Rectangle 9"/>
          <p:cNvSpPr>
            <a:spLocks noChangeArrowheads="1"/>
          </p:cNvSpPr>
          <p:nvPr/>
        </p:nvSpPr>
        <p:spPr bwMode="auto">
          <a:xfrm>
            <a:off x="7429500" y="2895600"/>
            <a:ext cx="457200" cy="2362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>
            <a:off x="5295900" y="28956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>
            <a:off x="5295900" y="56388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>
            <a:off x="5029200" y="41148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8" name="Text Box 13"/>
          <p:cNvSpPr txBox="1">
            <a:spLocks noChangeArrowheads="1"/>
          </p:cNvSpPr>
          <p:nvPr/>
        </p:nvSpPr>
        <p:spPr bwMode="auto">
          <a:xfrm rot="5400000">
            <a:off x="4737101" y="3432175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urier New" charset="0"/>
              </a:rPr>
              <a:t>time</a:t>
            </a:r>
          </a:p>
        </p:txBody>
      </p:sp>
      <p:sp>
        <p:nvSpPr>
          <p:cNvPr id="62479" name="Rectangle 14"/>
          <p:cNvSpPr>
            <a:spLocks noChangeArrowheads="1"/>
          </p:cNvSpPr>
          <p:nvPr/>
        </p:nvSpPr>
        <p:spPr bwMode="auto">
          <a:xfrm>
            <a:off x="5600700" y="4724400"/>
            <a:ext cx="4572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80" name="Rectangle 15"/>
          <p:cNvSpPr>
            <a:spLocks noChangeArrowheads="1"/>
          </p:cNvSpPr>
          <p:nvPr/>
        </p:nvSpPr>
        <p:spPr bwMode="auto">
          <a:xfrm>
            <a:off x="6819900" y="4953000"/>
            <a:ext cx="4572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81" name="Rectangle 16"/>
          <p:cNvSpPr>
            <a:spLocks noChangeArrowheads="1"/>
          </p:cNvSpPr>
          <p:nvPr/>
        </p:nvSpPr>
        <p:spPr bwMode="auto">
          <a:xfrm>
            <a:off x="7429500" y="52578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82" name="Rectangle 17"/>
          <p:cNvSpPr>
            <a:spLocks noChangeArrowheads="1"/>
          </p:cNvSpPr>
          <p:nvPr/>
        </p:nvSpPr>
        <p:spPr bwMode="auto">
          <a:xfrm>
            <a:off x="8115300" y="3195638"/>
            <a:ext cx="173038" cy="1571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Times New Roman" charset="0"/>
              </a:rPr>
              <a:t>  </a:t>
            </a:r>
            <a:r>
              <a:rPr lang="en-US" b="1">
                <a:latin typeface="Arial" charset="0"/>
              </a:rPr>
              <a:t>Busy</a:t>
            </a:r>
          </a:p>
        </p:txBody>
      </p:sp>
      <p:sp>
        <p:nvSpPr>
          <p:cNvPr id="62483" name="Rectangle 18"/>
          <p:cNvSpPr>
            <a:spLocks noChangeArrowheads="1"/>
          </p:cNvSpPr>
          <p:nvPr/>
        </p:nvSpPr>
        <p:spPr bwMode="auto">
          <a:xfrm>
            <a:off x="8115300" y="3576638"/>
            <a:ext cx="173038" cy="1571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Times New Roman" charset="0"/>
              </a:rPr>
              <a:t>  </a:t>
            </a:r>
            <a:r>
              <a:rPr lang="en-US" b="1">
                <a:latin typeface="Arial" charset="0"/>
              </a:rPr>
              <a:t>Idle</a:t>
            </a:r>
          </a:p>
        </p:txBody>
      </p:sp>
      <p:sp>
        <p:nvSpPr>
          <p:cNvPr id="62484" name="Text Box 19"/>
          <p:cNvSpPr txBox="1">
            <a:spLocks noChangeArrowheads="1"/>
          </p:cNvSpPr>
          <p:nvPr/>
        </p:nvSpPr>
        <p:spPr bwMode="auto">
          <a:xfrm>
            <a:off x="228600" y="2971800"/>
            <a:ext cx="3676650" cy="2862263"/>
          </a:xfrm>
          <a:prstGeom prst="rect">
            <a:avLst/>
          </a:prstGeom>
          <a:solidFill>
            <a:srgbClr val="E3E5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ourier New" charset="0"/>
              </a:rPr>
              <a:t>#pragma omp parallel</a:t>
            </a:r>
          </a:p>
          <a:p>
            <a:r>
              <a:rPr lang="en-US" sz="2000" b="1">
                <a:latin typeface="Courier New" charset="0"/>
              </a:rPr>
              <a:t>{</a:t>
            </a:r>
          </a:p>
          <a:p>
            <a:endParaRPr lang="en-US" sz="2000" b="1">
              <a:latin typeface="Courier New" charset="0"/>
            </a:endParaRPr>
          </a:p>
          <a:p>
            <a:r>
              <a:rPr lang="en-US" sz="2000" b="1">
                <a:solidFill>
                  <a:schemeClr val="tx2"/>
                </a:solidFill>
                <a:latin typeface="Courier New" charset="0"/>
              </a:rPr>
              <a:t>#pragma omp for</a:t>
            </a:r>
          </a:p>
          <a:p>
            <a:r>
              <a:rPr lang="en-US" sz="2000" b="1">
                <a:latin typeface="Courier New" charset="0"/>
              </a:rPr>
              <a:t>  for( ; ; ){</a:t>
            </a:r>
          </a:p>
          <a:p>
            <a:endParaRPr lang="en-US" sz="2000" b="1">
              <a:latin typeface="Courier New" charset="0"/>
            </a:endParaRPr>
          </a:p>
          <a:p>
            <a:r>
              <a:rPr lang="en-US" sz="2000" b="1">
                <a:latin typeface="Courier New" charset="0"/>
              </a:rPr>
              <a:t>  }</a:t>
            </a:r>
          </a:p>
          <a:p>
            <a:endParaRPr lang="en-US" sz="2000" b="1">
              <a:latin typeface="Courier New" charset="0"/>
            </a:endParaRPr>
          </a:p>
          <a:p>
            <a:r>
              <a:rPr lang="en-US" sz="2000" b="1">
                <a:latin typeface="Courier New" charset="0"/>
              </a:rPr>
              <a:t>}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3C18-9D37-1741-A0D0-30E3F2338F62}" type="slidenum">
              <a:rPr lang="it-IT" smtClean="0"/>
              <a:pPr/>
              <a:t>46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01823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3C18-9D37-1741-A0D0-30E3F2338F62}" type="slidenum">
              <a:rPr lang="it-IT" smtClean="0"/>
              <a:pPr/>
              <a:t>47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403266" cy="5060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Calculations</a:t>
            </a:r>
            <a:endParaRPr lang="en-GB"/>
          </a:p>
        </p:txBody>
      </p:sp>
      <p:sp>
        <p:nvSpPr>
          <p:cNvPr id="5939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Vincenzo Innocente CERN</a:t>
            </a:r>
            <a:endParaRPr lang="en-GB" dirty="0">
              <a:ea typeface="Arial" pitchFamily="-108" charset="0"/>
              <a:cs typeface="Arial" pitchFamily="-10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721BCE-3202-0E41-AA49-01CBDD8AEB2C}" type="slidenum">
              <a:rPr lang="en-GB"/>
              <a:pPr/>
              <a:t>48</a:t>
            </a:fld>
            <a:endParaRPr lang="en-GB"/>
          </a:p>
        </p:txBody>
      </p:sp>
      <p:pic>
        <p:nvPicPr>
          <p:cNvPr id="59397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077913"/>
            <a:ext cx="304800" cy="438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9398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410200"/>
            <a:ext cx="2095500" cy="669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9399" name="Objec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" y="1704975"/>
            <a:ext cx="728663" cy="461963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9400" name="Object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888" y="2390775"/>
            <a:ext cx="655637" cy="461963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1371600" y="1143000"/>
            <a:ext cx="46307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Verdana" pitchFamily="-108" charset="0"/>
              </a:rPr>
              <a:t>Best serial code timing (single thread/core)</a:t>
            </a:r>
          </a:p>
        </p:txBody>
      </p:sp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1371600" y="2359025"/>
            <a:ext cx="42973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Verdana" pitchFamily="-108" charset="0"/>
              </a:rPr>
              <a:t>Parallel code timing using </a:t>
            </a:r>
            <a:r>
              <a:rPr lang="en-US" sz="1800" i="1">
                <a:latin typeface="Verdana" pitchFamily="-108" charset="0"/>
                <a:ea typeface="Times New Roman" pitchFamily="-108" charset="0"/>
                <a:cs typeface="Times New Roman" pitchFamily="-108" charset="0"/>
              </a:rPr>
              <a:t>1</a:t>
            </a:r>
            <a:r>
              <a:rPr lang="en-US" sz="1600">
                <a:latin typeface="Verdana" pitchFamily="-108" charset="0"/>
              </a:rPr>
              <a:t> thread/core</a:t>
            </a:r>
          </a:p>
        </p:txBody>
      </p:sp>
      <p:sp>
        <p:nvSpPr>
          <p:cNvPr id="59403" name="Text Box 10"/>
          <p:cNvSpPr txBox="1">
            <a:spLocks noChangeArrowheads="1"/>
          </p:cNvSpPr>
          <p:nvPr/>
        </p:nvSpPr>
        <p:spPr bwMode="auto">
          <a:xfrm>
            <a:off x="2590800" y="5410200"/>
            <a:ext cx="5334000" cy="611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Verdana" pitchFamily="-108" charset="0"/>
              </a:rPr>
              <a:t>Max. Speedup over single thread using </a:t>
            </a:r>
            <a:r>
              <a:rPr lang="en-US" sz="1800" i="1" dirty="0" err="1">
                <a:latin typeface="Verdana" pitchFamily="-108" charset="0"/>
                <a:ea typeface="Times New Roman" pitchFamily="-108" charset="0"/>
                <a:cs typeface="Times New Roman" pitchFamily="-108" charset="0"/>
              </a:rPr>
              <a:t>n</a:t>
            </a:r>
            <a:r>
              <a:rPr lang="en-US" sz="1600" dirty="0">
                <a:latin typeface="Verdana" pitchFamily="-108" charset="0"/>
              </a:rPr>
              <a:t> threads/cores (</a:t>
            </a:r>
            <a:r>
              <a:rPr lang="en-US" sz="1600" i="1" dirty="0" err="1">
                <a:latin typeface="Verdana" pitchFamily="-108" charset="0"/>
              </a:rPr>
              <a:t>p</a:t>
            </a:r>
            <a:r>
              <a:rPr lang="en-US" sz="1600" dirty="0">
                <a:latin typeface="Verdana" pitchFamily="-108" charset="0"/>
              </a:rPr>
              <a:t> fraction parallel)</a:t>
            </a:r>
          </a:p>
        </p:txBody>
      </p:sp>
      <p:pic>
        <p:nvPicPr>
          <p:cNvPr id="59404" name="Object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963" y="3786188"/>
            <a:ext cx="1666875" cy="617537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2343150" y="3794125"/>
            <a:ext cx="5334000" cy="611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Verdana" pitchFamily="-108" charset="0"/>
              </a:rPr>
              <a:t>Actual Speedup over single thread using </a:t>
            </a:r>
            <a:r>
              <a:rPr lang="en-US" sz="1800" i="1">
                <a:latin typeface="Verdana" pitchFamily="-108" charset="0"/>
                <a:ea typeface="Times New Roman" pitchFamily="-108" charset="0"/>
                <a:cs typeface="Times New Roman" pitchFamily="-108" charset="0"/>
              </a:rPr>
              <a:t>n</a:t>
            </a:r>
            <a:r>
              <a:rPr lang="en-US" sz="1600">
                <a:latin typeface="Verdana" pitchFamily="-108" charset="0"/>
              </a:rPr>
              <a:t> threads/cores (</a:t>
            </a:r>
            <a:r>
              <a:rPr lang="en-US" sz="1600" i="1">
                <a:latin typeface="Verdana" pitchFamily="-108" charset="0"/>
              </a:rPr>
              <a:t>p</a:t>
            </a:r>
            <a:r>
              <a:rPr lang="en-US" sz="1600">
                <a:latin typeface="Verdana" pitchFamily="-108" charset="0"/>
              </a:rPr>
              <a:t> fraction parallel)</a:t>
            </a: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1371600" y="3052763"/>
            <a:ext cx="3327400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Verdana" pitchFamily="-108" charset="0"/>
              </a:rPr>
              <a:t>Indication of parallel overhead</a:t>
            </a:r>
          </a:p>
        </p:txBody>
      </p:sp>
      <p:pic>
        <p:nvPicPr>
          <p:cNvPr id="59407" name="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875" y="3008313"/>
            <a:ext cx="635000" cy="665162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9408" name="Text Box 8"/>
          <p:cNvSpPr txBox="1">
            <a:spLocks noChangeArrowheads="1"/>
          </p:cNvSpPr>
          <p:nvPr/>
        </p:nvSpPr>
        <p:spPr bwMode="auto">
          <a:xfrm>
            <a:off x="1373188" y="1751013"/>
            <a:ext cx="753268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Verdana" pitchFamily="-108" charset="0"/>
              </a:rPr>
              <a:t>Parallel code timing using </a:t>
            </a:r>
            <a:r>
              <a:rPr lang="en-US" sz="1800" i="1" dirty="0" err="1">
                <a:latin typeface="Verdana" pitchFamily="-108" charset="0"/>
                <a:ea typeface="Times New Roman" pitchFamily="-108" charset="0"/>
                <a:cs typeface="Times New Roman" pitchFamily="-108" charset="0"/>
              </a:rPr>
              <a:t>n</a:t>
            </a:r>
            <a:r>
              <a:rPr lang="en-US" sz="1600" dirty="0">
                <a:latin typeface="Verdana" pitchFamily="-108" charset="0"/>
              </a:rPr>
              <a:t> threads/cores (</a:t>
            </a:r>
            <a:r>
              <a:rPr lang="en-US" sz="1800" i="1" dirty="0" err="1">
                <a:latin typeface="Verdana" pitchFamily="-108" charset="0"/>
                <a:ea typeface="Times New Roman" pitchFamily="-108" charset="0"/>
                <a:cs typeface="Times New Roman" pitchFamily="-108" charset="0"/>
              </a:rPr>
              <a:t>p</a:t>
            </a:r>
            <a:r>
              <a:rPr lang="en-US" sz="1600" dirty="0">
                <a:latin typeface="Verdana" pitchFamily="-108" charset="0"/>
              </a:rPr>
              <a:t> fraction parallel, </a:t>
            </a:r>
            <a:r>
              <a:rPr lang="en-US" sz="1800" i="1" dirty="0" err="1">
                <a:latin typeface="Verdana" pitchFamily="-108" charset="0"/>
                <a:ea typeface="Times New Roman" pitchFamily="-108" charset="0"/>
                <a:cs typeface="Times New Roman" pitchFamily="-108" charset="0"/>
              </a:rPr>
              <a:t>p</a:t>
            </a:r>
            <a:r>
              <a:rPr lang="en-US" sz="1800" i="1" dirty="0" err="1">
                <a:latin typeface="Verdana" pitchFamily="-108" charset="0"/>
                <a:ea typeface="Times New Roman" pitchFamily="-108" charset="0"/>
                <a:cs typeface="Times New Roman" pitchFamily="-108" charset="0"/>
                <a:sym typeface="Symbol" pitchFamily="-108" charset="2"/>
              </a:rPr>
              <a:t></a:t>
            </a:r>
            <a:r>
              <a:rPr lang="en-US" sz="1600" dirty="0">
                <a:latin typeface="Verdana" pitchFamily="-108" charset="0"/>
              </a:rPr>
              <a:t> 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0" y="4572000"/>
            <a:ext cx="8212138" cy="609600"/>
            <a:chOff x="1225550" y="1371600"/>
            <a:chExt cx="8212138" cy="609600"/>
          </a:xfrm>
        </p:grpSpPr>
        <p:pic>
          <p:nvPicPr>
            <p:cNvPr id="18" name="Object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25550" y="1371600"/>
              <a:ext cx="1774825" cy="6096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740150" y="1447800"/>
              <a:ext cx="5697538" cy="3730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Verdana" pitchFamily="-108" charset="0"/>
                </a:rPr>
                <a:t>Efficiency</a:t>
              </a:r>
              <a:r>
                <a:rPr lang="en-US" sz="1600" dirty="0">
                  <a:latin typeface="Verdana" pitchFamily="-108" charset="0"/>
                </a:rPr>
                <a:t> using </a:t>
              </a:r>
              <a:r>
                <a:rPr lang="en-US" sz="1800" i="1" dirty="0" err="1">
                  <a:latin typeface="Verdana" pitchFamily="-108" charset="0"/>
                  <a:ea typeface="Times New Roman" pitchFamily="-108" charset="0"/>
                  <a:cs typeface="Times New Roman" pitchFamily="-108" charset="0"/>
                </a:rPr>
                <a:t>n</a:t>
              </a:r>
              <a:r>
                <a:rPr lang="en-US" sz="1600" dirty="0">
                  <a:latin typeface="Verdana" pitchFamily="-108" charset="0"/>
                </a:rPr>
                <a:t> threads/cores (</a:t>
              </a:r>
              <a:r>
                <a:rPr lang="en-US" sz="1600" i="1" dirty="0" err="1">
                  <a:latin typeface="Verdana" pitchFamily="-108" charset="0"/>
                </a:rPr>
                <a:t>p</a:t>
              </a:r>
              <a:r>
                <a:rPr lang="en-US" sz="1600" dirty="0">
                  <a:latin typeface="Verdana" pitchFamily="-108" charset="0"/>
                </a:rPr>
                <a:t> fraction parallel)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Speedup</a:t>
            </a:r>
            <a:endParaRPr lang="en-GB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Maximum speedup defined by Amdahl’s law: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Which just state the obvious:</a:t>
            </a:r>
          </a:p>
          <a:p>
            <a:pPr lvl="1"/>
            <a:r>
              <a:rPr lang="en-US" dirty="0" smtClean="0"/>
              <a:t>A bare 10% non-parallel fraction limits the speedup to a factor 10!</a:t>
            </a:r>
          </a:p>
          <a:p>
            <a:pPr lvl="1"/>
            <a:endParaRPr lang="en-GB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en-GB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DC18C-7DCD-1D40-9214-41ED48DC5B5E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243638"/>
            <a:ext cx="2133600" cy="457200"/>
          </a:xfrm>
        </p:spPr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1647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362200"/>
            <a:ext cx="2582863" cy="82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5038725" y="2540000"/>
            <a:ext cx="3160713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n=#threads, p=parallel fraction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Environments</a:t>
            </a:r>
            <a:endParaRPr lang="en-GB"/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0" y="6400800"/>
            <a:ext cx="2133600" cy="457200"/>
          </a:xfrm>
        </p:spPr>
        <p:txBody>
          <a:bodyPr/>
          <a:lstStyle/>
          <a:p>
            <a:r>
              <a:rPr lang="en-US" smtClean="0"/>
              <a:t>Vincenzo Innocente CERN</a:t>
            </a:r>
            <a:endParaRPr lang="en-GB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19800" y="6019800"/>
            <a:ext cx="2895600" cy="838200"/>
          </a:xfrm>
        </p:spPr>
        <p:txBody>
          <a:bodyPr/>
          <a:lstStyle/>
          <a:p>
            <a:fld id="{DCC739EC-E7F3-A34C-9D9F-249786CE5B5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4294967295"/>
          </p:nvPr>
        </p:nvSpPr>
        <p:spPr>
          <a:xfrm>
            <a:off x="609600" y="6248400"/>
            <a:ext cx="2133600" cy="457200"/>
          </a:xfrm>
        </p:spPr>
        <p:txBody>
          <a:bodyPr/>
          <a:lstStyle/>
          <a:p>
            <a:r>
              <a:rPr lang="en-US" smtClean="0"/>
              <a:t>15/10/2009</a:t>
            </a:r>
            <a:endParaRPr lang="it-IT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3038" y="2036763"/>
            <a:ext cx="838200" cy="914400"/>
            <a:chOff x="768" y="1200"/>
            <a:chExt cx="528" cy="576"/>
          </a:xfrm>
        </p:grpSpPr>
        <p:sp>
          <p:nvSpPr>
            <p:cNvPr id="44112" name="Line 6"/>
            <p:cNvSpPr>
              <a:spLocks noChangeShapeType="1"/>
            </p:cNvSpPr>
            <p:nvPr/>
          </p:nvSpPr>
          <p:spPr bwMode="auto">
            <a:xfrm>
              <a:off x="1056" y="1392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3" name="Line 7"/>
            <p:cNvSpPr>
              <a:spLocks noChangeShapeType="1"/>
            </p:cNvSpPr>
            <p:nvPr/>
          </p:nvSpPr>
          <p:spPr bwMode="auto">
            <a:xfrm flipH="1">
              <a:off x="912" y="1392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8" name="Oval 8"/>
            <p:cNvSpPr>
              <a:spLocks noChangeArrowheads="1"/>
            </p:cNvSpPr>
            <p:nvPr/>
          </p:nvSpPr>
          <p:spPr bwMode="auto">
            <a:xfrm>
              <a:off x="912" y="1200"/>
              <a:ext cx="240" cy="2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</p:txBody>
        </p:sp>
        <p:sp>
          <p:nvSpPr>
            <p:cNvPr id="44115" name="Oval 9"/>
            <p:cNvSpPr>
              <a:spLocks noChangeArrowheads="1"/>
            </p:cNvSpPr>
            <p:nvPr/>
          </p:nvSpPr>
          <p:spPr bwMode="auto">
            <a:xfrm>
              <a:off x="768" y="1536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4116" name="Oval 10"/>
            <p:cNvSpPr>
              <a:spLocks noChangeArrowheads="1"/>
            </p:cNvSpPr>
            <p:nvPr/>
          </p:nvSpPr>
          <p:spPr bwMode="auto">
            <a:xfrm>
              <a:off x="1056" y="1536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84475" y="2036763"/>
            <a:ext cx="1752600" cy="914400"/>
            <a:chOff x="1584" y="1728"/>
            <a:chExt cx="1104" cy="576"/>
          </a:xfrm>
        </p:grpSpPr>
        <p:sp>
          <p:nvSpPr>
            <p:cNvPr id="44103" name="Line 12"/>
            <p:cNvSpPr>
              <a:spLocks noChangeShapeType="1"/>
            </p:cNvSpPr>
            <p:nvPr/>
          </p:nvSpPr>
          <p:spPr bwMode="auto">
            <a:xfrm>
              <a:off x="2160" y="187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4" name="Line 13"/>
            <p:cNvSpPr>
              <a:spLocks noChangeShapeType="1"/>
            </p:cNvSpPr>
            <p:nvPr/>
          </p:nvSpPr>
          <p:spPr bwMode="auto">
            <a:xfrm flipH="1">
              <a:off x="1728" y="1872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5" name="Line 14"/>
            <p:cNvSpPr>
              <a:spLocks noChangeShapeType="1"/>
            </p:cNvSpPr>
            <p:nvPr/>
          </p:nvSpPr>
          <p:spPr bwMode="auto">
            <a:xfrm>
              <a:off x="2160" y="1920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6" name="Line 15"/>
            <p:cNvSpPr>
              <a:spLocks noChangeShapeType="1"/>
            </p:cNvSpPr>
            <p:nvPr/>
          </p:nvSpPr>
          <p:spPr bwMode="auto">
            <a:xfrm flipH="1">
              <a:off x="2016" y="1920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1" name="Oval 16"/>
            <p:cNvSpPr>
              <a:spLocks noChangeArrowheads="1"/>
            </p:cNvSpPr>
            <p:nvPr/>
          </p:nvSpPr>
          <p:spPr bwMode="auto">
            <a:xfrm>
              <a:off x="2016" y="1728"/>
              <a:ext cx="240" cy="2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</p:txBody>
        </p:sp>
        <p:sp>
          <p:nvSpPr>
            <p:cNvPr id="44108" name="Oval 17"/>
            <p:cNvSpPr>
              <a:spLocks noChangeArrowheads="1"/>
            </p:cNvSpPr>
            <p:nvPr/>
          </p:nvSpPr>
          <p:spPr bwMode="auto">
            <a:xfrm>
              <a:off x="1872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4109" name="Oval 18"/>
            <p:cNvSpPr>
              <a:spLocks noChangeArrowheads="1"/>
            </p:cNvSpPr>
            <p:nvPr/>
          </p:nvSpPr>
          <p:spPr bwMode="auto">
            <a:xfrm>
              <a:off x="2160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4110" name="Oval 19"/>
            <p:cNvSpPr>
              <a:spLocks noChangeArrowheads="1"/>
            </p:cNvSpPr>
            <p:nvPr/>
          </p:nvSpPr>
          <p:spPr bwMode="auto">
            <a:xfrm>
              <a:off x="2448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4111" name="Oval 20"/>
            <p:cNvSpPr>
              <a:spLocks noChangeArrowheads="1"/>
            </p:cNvSpPr>
            <p:nvPr/>
          </p:nvSpPr>
          <p:spPr bwMode="auto">
            <a:xfrm>
              <a:off x="1584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318250" y="2036763"/>
            <a:ext cx="1295400" cy="914400"/>
            <a:chOff x="3408" y="1248"/>
            <a:chExt cx="816" cy="576"/>
          </a:xfrm>
        </p:grpSpPr>
        <p:sp>
          <p:nvSpPr>
            <p:cNvPr id="44096" name="Line 22"/>
            <p:cNvSpPr>
              <a:spLocks noChangeShapeType="1"/>
            </p:cNvSpPr>
            <p:nvPr/>
          </p:nvSpPr>
          <p:spPr bwMode="auto">
            <a:xfrm flipH="1">
              <a:off x="3552" y="1392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7" name="Line 23"/>
            <p:cNvSpPr>
              <a:spLocks noChangeShapeType="1"/>
            </p:cNvSpPr>
            <p:nvPr/>
          </p:nvSpPr>
          <p:spPr bwMode="auto">
            <a:xfrm>
              <a:off x="3984" y="1440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8" name="Line 24"/>
            <p:cNvSpPr>
              <a:spLocks noChangeShapeType="1"/>
            </p:cNvSpPr>
            <p:nvPr/>
          </p:nvSpPr>
          <p:spPr bwMode="auto">
            <a:xfrm flipH="1">
              <a:off x="3840" y="1440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3" name="Oval 25"/>
            <p:cNvSpPr>
              <a:spLocks noChangeArrowheads="1"/>
            </p:cNvSpPr>
            <p:nvPr/>
          </p:nvSpPr>
          <p:spPr bwMode="auto">
            <a:xfrm>
              <a:off x="3840" y="1248"/>
              <a:ext cx="240" cy="2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</p:txBody>
        </p:sp>
        <p:sp>
          <p:nvSpPr>
            <p:cNvPr id="44100" name="Oval 26"/>
            <p:cNvSpPr>
              <a:spLocks noChangeArrowheads="1"/>
            </p:cNvSpPr>
            <p:nvPr/>
          </p:nvSpPr>
          <p:spPr bwMode="auto">
            <a:xfrm>
              <a:off x="3696" y="1584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4101" name="Oval 27"/>
            <p:cNvSpPr>
              <a:spLocks noChangeArrowheads="1"/>
            </p:cNvSpPr>
            <p:nvPr/>
          </p:nvSpPr>
          <p:spPr bwMode="auto">
            <a:xfrm>
              <a:off x="3984" y="1584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4102" name="Oval 28"/>
            <p:cNvSpPr>
              <a:spLocks noChangeArrowheads="1"/>
            </p:cNvSpPr>
            <p:nvPr/>
          </p:nvSpPr>
          <p:spPr bwMode="auto">
            <a:xfrm>
              <a:off x="3408" y="1584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841875" y="2036763"/>
            <a:ext cx="381000" cy="914400"/>
            <a:chOff x="2928" y="1200"/>
            <a:chExt cx="240" cy="576"/>
          </a:xfrm>
        </p:grpSpPr>
        <p:sp>
          <p:nvSpPr>
            <p:cNvPr id="44093" name="Line 30"/>
            <p:cNvSpPr>
              <a:spLocks noChangeShapeType="1"/>
            </p:cNvSpPr>
            <p:nvPr/>
          </p:nvSpPr>
          <p:spPr bwMode="auto">
            <a:xfrm>
              <a:off x="3048" y="140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8" name="Oval 31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</p:txBody>
        </p:sp>
        <p:sp>
          <p:nvSpPr>
            <p:cNvPr id="44095" name="Oval 32"/>
            <p:cNvSpPr>
              <a:spLocks noChangeArrowheads="1"/>
            </p:cNvSpPr>
            <p:nvPr/>
          </p:nvSpPr>
          <p:spPr bwMode="auto">
            <a:xfrm>
              <a:off x="2928" y="1536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451475" y="2036763"/>
            <a:ext cx="381000" cy="914400"/>
            <a:chOff x="2928" y="1200"/>
            <a:chExt cx="240" cy="576"/>
          </a:xfrm>
        </p:grpSpPr>
        <p:sp>
          <p:nvSpPr>
            <p:cNvPr id="44090" name="Line 34"/>
            <p:cNvSpPr>
              <a:spLocks noChangeShapeType="1"/>
            </p:cNvSpPr>
            <p:nvPr/>
          </p:nvSpPr>
          <p:spPr bwMode="auto">
            <a:xfrm>
              <a:off x="3048" y="140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5" name="Oval 35"/>
            <p:cNvSpPr>
              <a:spLocks noChangeArrowheads="1"/>
            </p:cNvSpPr>
            <p:nvPr/>
          </p:nvSpPr>
          <p:spPr bwMode="auto">
            <a:xfrm>
              <a:off x="2928" y="1200"/>
              <a:ext cx="240" cy="2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</p:txBody>
        </p:sp>
        <p:sp>
          <p:nvSpPr>
            <p:cNvPr id="44092" name="Oval 36"/>
            <p:cNvSpPr>
              <a:spLocks noChangeArrowheads="1"/>
            </p:cNvSpPr>
            <p:nvPr/>
          </p:nvSpPr>
          <p:spPr bwMode="auto">
            <a:xfrm>
              <a:off x="2928" y="1536"/>
              <a:ext cx="240" cy="2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8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T</a:t>
              </a:r>
            </a:p>
          </p:txBody>
        </p:sp>
      </p:grpSp>
      <p:sp>
        <p:nvSpPr>
          <p:cNvPr id="44042" name="Rectangle 37"/>
          <p:cNvSpPr>
            <a:spLocks noChangeArrowheads="1"/>
          </p:cNvSpPr>
          <p:nvPr/>
        </p:nvSpPr>
        <p:spPr bwMode="auto">
          <a:xfrm>
            <a:off x="1260475" y="1219200"/>
            <a:ext cx="6629400" cy="41751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charset="0"/>
              </a:rPr>
              <a:t>Applications</a:t>
            </a:r>
          </a:p>
        </p:txBody>
      </p:sp>
      <p:sp>
        <p:nvSpPr>
          <p:cNvPr id="44043" name="Rectangle 38"/>
          <p:cNvSpPr>
            <a:spLocks noChangeArrowheads="1"/>
          </p:cNvSpPr>
          <p:nvPr/>
        </p:nvSpPr>
        <p:spPr bwMode="auto">
          <a:xfrm>
            <a:off x="1260475" y="3103563"/>
            <a:ext cx="6629400" cy="4048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02203A"/>
                </a:solidFill>
                <a:latin typeface="Arial" charset="0"/>
              </a:rPr>
              <a:t>Operating System &amp; Run-Time System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565275" y="4921250"/>
            <a:ext cx="838200" cy="990600"/>
            <a:chOff x="864" y="3216"/>
            <a:chExt cx="528" cy="624"/>
          </a:xfrm>
        </p:grpSpPr>
        <p:sp>
          <p:nvSpPr>
            <p:cNvPr id="44085" name="Line 40"/>
            <p:cNvSpPr>
              <a:spLocks noChangeShapeType="1"/>
            </p:cNvSpPr>
            <p:nvPr/>
          </p:nvSpPr>
          <p:spPr bwMode="auto">
            <a:xfrm>
              <a:off x="1008" y="3456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6" name="Line 41"/>
            <p:cNvSpPr>
              <a:spLocks noChangeShapeType="1"/>
            </p:cNvSpPr>
            <p:nvPr/>
          </p:nvSpPr>
          <p:spPr bwMode="auto">
            <a:xfrm flipH="1">
              <a:off x="1152" y="3456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7" name="Rectangle 42"/>
            <p:cNvSpPr>
              <a:spLocks noChangeArrowheads="1"/>
            </p:cNvSpPr>
            <p:nvPr/>
          </p:nvSpPr>
          <p:spPr bwMode="auto">
            <a:xfrm>
              <a:off x="1008" y="3600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44088" name="Rectangle 43"/>
            <p:cNvSpPr>
              <a:spLocks noChangeArrowheads="1"/>
            </p:cNvSpPr>
            <p:nvPr/>
          </p:nvSpPr>
          <p:spPr bwMode="auto">
            <a:xfrm>
              <a:off x="864" y="3216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4089" name="Rectangle 44"/>
            <p:cNvSpPr>
              <a:spLocks noChangeArrowheads="1"/>
            </p:cNvSpPr>
            <p:nvPr/>
          </p:nvSpPr>
          <p:spPr bwMode="auto">
            <a:xfrm>
              <a:off x="1152" y="3216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936875" y="4921250"/>
            <a:ext cx="838200" cy="990600"/>
            <a:chOff x="864" y="3216"/>
            <a:chExt cx="528" cy="624"/>
          </a:xfrm>
        </p:grpSpPr>
        <p:sp>
          <p:nvSpPr>
            <p:cNvPr id="44080" name="Line 46"/>
            <p:cNvSpPr>
              <a:spLocks noChangeShapeType="1"/>
            </p:cNvSpPr>
            <p:nvPr/>
          </p:nvSpPr>
          <p:spPr bwMode="auto">
            <a:xfrm>
              <a:off x="1008" y="3456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1" name="Line 47"/>
            <p:cNvSpPr>
              <a:spLocks noChangeShapeType="1"/>
            </p:cNvSpPr>
            <p:nvPr/>
          </p:nvSpPr>
          <p:spPr bwMode="auto">
            <a:xfrm flipH="1">
              <a:off x="1152" y="3456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2" name="Rectangle 48"/>
            <p:cNvSpPr>
              <a:spLocks noChangeArrowheads="1"/>
            </p:cNvSpPr>
            <p:nvPr/>
          </p:nvSpPr>
          <p:spPr bwMode="auto">
            <a:xfrm>
              <a:off x="1008" y="3600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44083" name="Rectangle 49"/>
            <p:cNvSpPr>
              <a:spLocks noChangeArrowheads="1"/>
            </p:cNvSpPr>
            <p:nvPr/>
          </p:nvSpPr>
          <p:spPr bwMode="auto">
            <a:xfrm>
              <a:off x="864" y="3216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4084" name="Rectangle 50"/>
            <p:cNvSpPr>
              <a:spLocks noChangeArrowheads="1"/>
            </p:cNvSpPr>
            <p:nvPr/>
          </p:nvSpPr>
          <p:spPr bwMode="auto">
            <a:xfrm>
              <a:off x="1152" y="3216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384675" y="4921250"/>
            <a:ext cx="1752600" cy="990600"/>
            <a:chOff x="2880" y="2784"/>
            <a:chExt cx="1104" cy="624"/>
          </a:xfrm>
        </p:grpSpPr>
        <p:sp>
          <p:nvSpPr>
            <p:cNvPr id="44071" name="Line 52"/>
            <p:cNvSpPr>
              <a:spLocks noChangeShapeType="1"/>
            </p:cNvSpPr>
            <p:nvPr/>
          </p:nvSpPr>
          <p:spPr bwMode="auto">
            <a:xfrm flipH="1">
              <a:off x="3504" y="2976"/>
              <a:ext cx="33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2" name="Line 53"/>
            <p:cNvSpPr>
              <a:spLocks noChangeShapeType="1"/>
            </p:cNvSpPr>
            <p:nvPr/>
          </p:nvSpPr>
          <p:spPr bwMode="auto">
            <a:xfrm>
              <a:off x="2976" y="2976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3" name="Line 54"/>
            <p:cNvSpPr>
              <a:spLocks noChangeShapeType="1"/>
            </p:cNvSpPr>
            <p:nvPr/>
          </p:nvSpPr>
          <p:spPr bwMode="auto">
            <a:xfrm>
              <a:off x="3312" y="3024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4" name="Line 55"/>
            <p:cNvSpPr>
              <a:spLocks noChangeShapeType="1"/>
            </p:cNvSpPr>
            <p:nvPr/>
          </p:nvSpPr>
          <p:spPr bwMode="auto">
            <a:xfrm flipH="1">
              <a:off x="3456" y="3024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5" name="Rectangle 56"/>
            <p:cNvSpPr>
              <a:spLocks noChangeArrowheads="1"/>
            </p:cNvSpPr>
            <p:nvPr/>
          </p:nvSpPr>
          <p:spPr bwMode="auto">
            <a:xfrm>
              <a:off x="3312" y="3168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44076" name="Rectangle 57"/>
            <p:cNvSpPr>
              <a:spLocks noChangeArrowheads="1"/>
            </p:cNvSpPr>
            <p:nvPr/>
          </p:nvSpPr>
          <p:spPr bwMode="auto">
            <a:xfrm>
              <a:off x="3168" y="2784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4077" name="Rectangle 58"/>
            <p:cNvSpPr>
              <a:spLocks noChangeArrowheads="1"/>
            </p:cNvSpPr>
            <p:nvPr/>
          </p:nvSpPr>
          <p:spPr bwMode="auto">
            <a:xfrm>
              <a:off x="3456" y="2784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4078" name="Rectangle 59"/>
            <p:cNvSpPr>
              <a:spLocks noChangeArrowheads="1"/>
            </p:cNvSpPr>
            <p:nvPr/>
          </p:nvSpPr>
          <p:spPr bwMode="auto">
            <a:xfrm>
              <a:off x="2880" y="2784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4079" name="Rectangle 60"/>
            <p:cNvSpPr>
              <a:spLocks noChangeArrowheads="1"/>
            </p:cNvSpPr>
            <p:nvPr/>
          </p:nvSpPr>
          <p:spPr bwMode="auto">
            <a:xfrm>
              <a:off x="3744" y="2784"/>
              <a:ext cx="24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6746875" y="4921250"/>
            <a:ext cx="838200" cy="990600"/>
            <a:chOff x="3936" y="2688"/>
            <a:chExt cx="528" cy="624"/>
          </a:xfrm>
        </p:grpSpPr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3936" y="2688"/>
              <a:ext cx="528" cy="624"/>
              <a:chOff x="864" y="3216"/>
              <a:chExt cx="528" cy="624"/>
            </a:xfrm>
          </p:grpSpPr>
          <p:sp>
            <p:nvSpPr>
              <p:cNvPr id="44066" name="Line 63"/>
              <p:cNvSpPr>
                <a:spLocks noChangeShapeType="1"/>
              </p:cNvSpPr>
              <p:nvPr/>
            </p:nvSpPr>
            <p:spPr bwMode="auto">
              <a:xfrm>
                <a:off x="1008" y="345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7" name="Line 64"/>
              <p:cNvSpPr>
                <a:spLocks noChangeShapeType="1"/>
              </p:cNvSpPr>
              <p:nvPr/>
            </p:nvSpPr>
            <p:spPr bwMode="auto">
              <a:xfrm flipH="1">
                <a:off x="1152" y="345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8" name="Rectangle 65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240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44069" name="Rectangle 66"/>
              <p:cNvSpPr>
                <a:spLocks noChangeArrowheads="1"/>
              </p:cNvSpPr>
              <p:nvPr/>
            </p:nvSpPr>
            <p:spPr bwMode="auto">
              <a:xfrm>
                <a:off x="864" y="3216"/>
                <a:ext cx="240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4070" name="Rectangle 67"/>
              <p:cNvSpPr>
                <a:spLocks noChangeArrowheads="1"/>
              </p:cNvSpPr>
              <p:nvPr/>
            </p:nvSpPr>
            <p:spPr bwMode="auto">
              <a:xfrm>
                <a:off x="1152" y="3216"/>
                <a:ext cx="240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</p:grpSp>
        <p:sp>
          <p:nvSpPr>
            <p:cNvPr id="44064" name="Line 68"/>
            <p:cNvSpPr>
              <a:spLocks noChangeShapeType="1"/>
            </p:cNvSpPr>
            <p:nvPr/>
          </p:nvSpPr>
          <p:spPr bwMode="auto">
            <a:xfrm flipH="1">
              <a:off x="4056" y="2688"/>
              <a:ext cx="0" cy="24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5" name="Line 69"/>
            <p:cNvSpPr>
              <a:spLocks noChangeShapeType="1"/>
            </p:cNvSpPr>
            <p:nvPr/>
          </p:nvSpPr>
          <p:spPr bwMode="auto">
            <a:xfrm flipH="1">
              <a:off x="4344" y="2688"/>
              <a:ext cx="0" cy="24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8" name="AutoShape 70"/>
          <p:cNvSpPr>
            <a:spLocks noChangeArrowheads="1"/>
          </p:cNvSpPr>
          <p:nvPr/>
        </p:nvSpPr>
        <p:spPr bwMode="auto">
          <a:xfrm>
            <a:off x="4170363" y="1762125"/>
            <a:ext cx="533400" cy="409575"/>
          </a:xfrm>
          <a:prstGeom prst="upDown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chemeClr val="hlink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49" name="AutoShape 71"/>
          <p:cNvSpPr>
            <a:spLocks noChangeArrowheads="1"/>
          </p:cNvSpPr>
          <p:nvPr/>
        </p:nvSpPr>
        <p:spPr bwMode="auto">
          <a:xfrm>
            <a:off x="4240213" y="3608388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74" name="Text Box 72"/>
          <p:cNvSpPr txBox="1">
            <a:spLocks noChangeArrowheads="1"/>
          </p:cNvSpPr>
          <p:nvPr/>
        </p:nvSpPr>
        <p:spPr bwMode="auto">
          <a:xfrm>
            <a:off x="7929563" y="3429000"/>
            <a:ext cx="1231900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P: process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T: thread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C: core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S: socket</a:t>
            </a:r>
          </a:p>
        </p:txBody>
      </p:sp>
      <p:sp>
        <p:nvSpPr>
          <p:cNvPr id="44051" name="Rectangle 73"/>
          <p:cNvSpPr>
            <a:spLocks noChangeArrowheads="1"/>
          </p:cNvSpPr>
          <p:nvPr/>
        </p:nvSpPr>
        <p:spPr bwMode="auto">
          <a:xfrm>
            <a:off x="1225550" y="4143375"/>
            <a:ext cx="6629400" cy="40481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02203A"/>
                </a:solidFill>
                <a:latin typeface="Arial" charset="0"/>
              </a:rPr>
              <a:t>(Shared) Memory</a:t>
            </a:r>
          </a:p>
        </p:txBody>
      </p:sp>
      <p:sp>
        <p:nvSpPr>
          <p:cNvPr id="44052" name="Line 74"/>
          <p:cNvSpPr>
            <a:spLocks noChangeShapeType="1"/>
          </p:cNvSpPr>
          <p:nvPr/>
        </p:nvSpPr>
        <p:spPr bwMode="auto">
          <a:xfrm>
            <a:off x="1743075" y="4541838"/>
            <a:ext cx="0" cy="36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3" name="Line 75"/>
          <p:cNvSpPr>
            <a:spLocks noChangeShapeType="1"/>
          </p:cNvSpPr>
          <p:nvPr/>
        </p:nvSpPr>
        <p:spPr bwMode="auto">
          <a:xfrm>
            <a:off x="2233613" y="4560888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4" name="Line 76"/>
          <p:cNvSpPr>
            <a:spLocks noChangeShapeType="1"/>
          </p:cNvSpPr>
          <p:nvPr/>
        </p:nvSpPr>
        <p:spPr bwMode="auto">
          <a:xfrm>
            <a:off x="3130550" y="4551363"/>
            <a:ext cx="0" cy="36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5" name="Line 77"/>
          <p:cNvSpPr>
            <a:spLocks noChangeShapeType="1"/>
          </p:cNvSpPr>
          <p:nvPr/>
        </p:nvSpPr>
        <p:spPr bwMode="auto">
          <a:xfrm>
            <a:off x="3573463" y="4587875"/>
            <a:ext cx="0" cy="36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6" name="Line 78"/>
          <p:cNvSpPr>
            <a:spLocks noChangeShapeType="1"/>
          </p:cNvSpPr>
          <p:nvPr/>
        </p:nvSpPr>
        <p:spPr bwMode="auto">
          <a:xfrm>
            <a:off x="4567238" y="4551363"/>
            <a:ext cx="0" cy="36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7" name="Line 79"/>
          <p:cNvSpPr>
            <a:spLocks noChangeShapeType="1"/>
          </p:cNvSpPr>
          <p:nvPr/>
        </p:nvSpPr>
        <p:spPr bwMode="auto">
          <a:xfrm>
            <a:off x="5054600" y="4543425"/>
            <a:ext cx="0" cy="36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8" name="Line 80"/>
          <p:cNvSpPr>
            <a:spLocks noChangeShapeType="1"/>
          </p:cNvSpPr>
          <p:nvPr/>
        </p:nvSpPr>
        <p:spPr bwMode="auto">
          <a:xfrm>
            <a:off x="5491163" y="4552950"/>
            <a:ext cx="0" cy="36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9" name="Line 81"/>
          <p:cNvSpPr>
            <a:spLocks noChangeShapeType="1"/>
          </p:cNvSpPr>
          <p:nvPr/>
        </p:nvSpPr>
        <p:spPr bwMode="auto">
          <a:xfrm>
            <a:off x="5961063" y="4560888"/>
            <a:ext cx="0" cy="36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60" name="Line 82"/>
          <p:cNvSpPr>
            <a:spLocks noChangeShapeType="1"/>
          </p:cNvSpPr>
          <p:nvPr/>
        </p:nvSpPr>
        <p:spPr bwMode="auto">
          <a:xfrm>
            <a:off x="6937375" y="4552950"/>
            <a:ext cx="0" cy="36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61" name="Line 83"/>
          <p:cNvSpPr>
            <a:spLocks noChangeShapeType="1"/>
          </p:cNvSpPr>
          <p:nvPr/>
        </p:nvSpPr>
        <p:spPr bwMode="auto">
          <a:xfrm>
            <a:off x="7389813" y="4560888"/>
            <a:ext cx="0" cy="36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6" name="Text Box 84"/>
          <p:cNvSpPr txBox="1">
            <a:spLocks noChangeArrowheads="1"/>
          </p:cNvSpPr>
          <p:nvPr/>
        </p:nvSpPr>
        <p:spPr bwMode="auto">
          <a:xfrm>
            <a:off x="3581400" y="5791200"/>
            <a:ext cx="14859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9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Schematic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parallel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Program Multiple Data (SPMD)</a:t>
            </a:r>
          </a:p>
          <a:p>
            <a:r>
              <a:rPr lang="en-US" dirty="0" smtClean="0"/>
              <a:t>Loop parallelism</a:t>
            </a:r>
          </a:p>
          <a:p>
            <a:endParaRPr lang="en-US" dirty="0" smtClean="0"/>
          </a:p>
          <a:p>
            <a:r>
              <a:rPr lang="en-US" dirty="0" smtClean="0"/>
              <a:t>Wait for </a:t>
            </a:r>
            <a:r>
              <a:rPr lang="en-US" dirty="0" err="1" smtClean="0"/>
              <a:t>OpenMP</a:t>
            </a:r>
            <a:r>
              <a:rPr lang="en-US" dirty="0" smtClean="0"/>
              <a:t>/MPI presentation!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Divide&amp;Conquer</a:t>
            </a:r>
            <a:r>
              <a:rPr lang="en-US" dirty="0" smtClean="0"/>
              <a:t> by </a:t>
            </a:r>
            <a:r>
              <a:rPr lang="en-US" dirty="0" err="1" smtClean="0"/>
              <a:t>Fork&amp;Join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1"/>
            <a:ext cx="4800600" cy="5078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/* re-entrant function Mattson el al. 5.29 page 170 */</a:t>
            </a:r>
          </a:p>
          <a:p>
            <a:r>
              <a:rPr lang="en-US" dirty="0" smtClean="0">
                <a:latin typeface="Arial Narrow"/>
                <a:cs typeface="Arial Narrow"/>
              </a:rPr>
              <a:t>template&lt;</a:t>
            </a:r>
            <a:r>
              <a:rPr lang="en-US" dirty="0" err="1" smtClean="0">
                <a:latin typeface="Arial Narrow"/>
                <a:cs typeface="Arial Narrow"/>
              </a:rPr>
              <a:t>typename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Iter</a:t>
            </a:r>
            <a:r>
              <a:rPr lang="en-US" dirty="0" smtClean="0">
                <a:latin typeface="Arial Narrow"/>
                <a:cs typeface="Arial Narrow"/>
              </a:rPr>
              <a:t>, </a:t>
            </a:r>
            <a:r>
              <a:rPr lang="en-US" dirty="0" err="1" smtClean="0">
                <a:latin typeface="Arial Narrow"/>
                <a:cs typeface="Arial Narrow"/>
              </a:rPr>
              <a:t>typename</a:t>
            </a:r>
            <a:r>
              <a:rPr lang="en-US" dirty="0" smtClean="0">
                <a:latin typeface="Arial Narrow"/>
                <a:cs typeface="Arial Narrow"/>
              </a:rPr>
              <a:t> Compare&gt;</a:t>
            </a:r>
          </a:p>
          <a:p>
            <a:r>
              <a:rPr lang="en-US" dirty="0" smtClean="0">
                <a:latin typeface="Arial Narrow"/>
                <a:cs typeface="Arial Narrow"/>
              </a:rPr>
              <a:t>void </a:t>
            </a:r>
            <a:r>
              <a:rPr lang="en-US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parallel_sort</a:t>
            </a:r>
            <a:r>
              <a:rPr lang="en-US" dirty="0" err="1" smtClean="0">
                <a:latin typeface="Arial Narrow"/>
                <a:cs typeface="Arial Narrow"/>
              </a:rPr>
              <a:t>(Iter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b</a:t>
            </a:r>
            <a:r>
              <a:rPr lang="en-US" dirty="0" smtClean="0">
                <a:latin typeface="Arial Narrow"/>
                <a:cs typeface="Arial Narrow"/>
              </a:rPr>
              <a:t>, </a:t>
            </a:r>
            <a:r>
              <a:rPr lang="en-US" dirty="0" err="1" smtClean="0">
                <a:latin typeface="Arial Narrow"/>
                <a:cs typeface="Arial Narrow"/>
              </a:rPr>
              <a:t>Iter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e</a:t>
            </a:r>
            <a:r>
              <a:rPr lang="en-US" dirty="0" smtClean="0">
                <a:latin typeface="Arial Narrow"/>
                <a:cs typeface="Arial Narrow"/>
              </a:rPr>
              <a:t>, Compare </a:t>
            </a:r>
            <a:r>
              <a:rPr lang="en-US" dirty="0" err="1" smtClean="0">
                <a:latin typeface="Arial Narrow"/>
                <a:cs typeface="Arial Narrow"/>
              </a:rPr>
              <a:t>c</a:t>
            </a:r>
            <a:r>
              <a:rPr lang="en-US" dirty="0" smtClean="0">
                <a:latin typeface="Arial Narrow"/>
                <a:cs typeface="Arial Narrow"/>
              </a:rPr>
              <a:t>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size_t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n</a:t>
            </a:r>
            <a:r>
              <a:rPr lang="en-US" dirty="0" smtClean="0">
                <a:latin typeface="Arial Narrow"/>
                <a:cs typeface="Arial Narrow"/>
              </a:rPr>
              <a:t> = </a:t>
            </a:r>
            <a:r>
              <a:rPr lang="en-US" dirty="0" err="1" smtClean="0">
                <a:latin typeface="Arial Narrow"/>
                <a:cs typeface="Arial Narrow"/>
              </a:rPr>
              <a:t>std::distance(b,e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final exit</a:t>
            </a:r>
          </a:p>
          <a:p>
            <a:r>
              <a:rPr lang="en-US" dirty="0" smtClean="0">
                <a:latin typeface="Arial Narrow"/>
                <a:cs typeface="Arial Narrow"/>
              </a:rPr>
              <a:t>  if (</a:t>
            </a:r>
            <a:r>
              <a:rPr lang="en-US" dirty="0" err="1" smtClean="0">
                <a:latin typeface="Arial Narrow"/>
                <a:cs typeface="Arial Narrow"/>
              </a:rPr>
              <a:t>n</a:t>
            </a:r>
            <a:r>
              <a:rPr lang="en-US" dirty="0" smtClean="0">
                <a:latin typeface="Arial Narrow"/>
                <a:cs typeface="Arial Narrow"/>
              </a:rPr>
              <a:t>&lt; SORT_THRESHOLD) return </a:t>
            </a:r>
            <a:r>
              <a:rPr lang="en-US" dirty="0" err="1" smtClean="0">
                <a:latin typeface="Arial Narrow"/>
                <a:cs typeface="Arial Narrow"/>
              </a:rPr>
              <a:t>std::sort(b,e,c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// Divide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Iter</a:t>
            </a:r>
            <a:r>
              <a:rPr lang="en-US" dirty="0" smtClean="0">
                <a:latin typeface="Arial Narrow"/>
                <a:cs typeface="Arial Narrow"/>
              </a:rPr>
              <a:t> pivot = </a:t>
            </a:r>
            <a:r>
              <a:rPr lang="en-US" dirty="0" err="1" smtClean="0">
                <a:latin typeface="Arial Narrow"/>
                <a:cs typeface="Arial Narrow"/>
              </a:rPr>
              <a:t>b</a:t>
            </a:r>
            <a:r>
              <a:rPr lang="en-US" dirty="0" smtClean="0">
                <a:latin typeface="Arial Narrow"/>
                <a:cs typeface="Arial Narrow"/>
              </a:rPr>
              <a:t> +n/2;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Conquer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fork first half</a:t>
            </a:r>
          </a:p>
          <a:p>
            <a:r>
              <a:rPr lang="en-US" dirty="0" smtClean="0">
                <a:latin typeface="Arial Narrow"/>
                <a:cs typeface="Arial Narrow"/>
              </a:rPr>
              <a:t>  Thread </a:t>
            </a:r>
            <a:r>
              <a:rPr lang="en-US" dirty="0" err="1" smtClean="0">
                <a:latin typeface="Arial Narrow"/>
                <a:cs typeface="Arial Narrow"/>
              </a:rPr>
              <a:t>forked(</a:t>
            </a:r>
            <a:r>
              <a:rPr lang="en-US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parallel_sort</a:t>
            </a:r>
            <a:r>
              <a:rPr lang="en-US" dirty="0" smtClean="0">
                <a:latin typeface="Arial Narrow"/>
                <a:cs typeface="Arial Narrow"/>
              </a:rPr>
              <a:t>&lt;</a:t>
            </a:r>
            <a:r>
              <a:rPr lang="en-US" dirty="0" err="1" smtClean="0">
                <a:latin typeface="Arial Narrow"/>
                <a:cs typeface="Arial Narrow"/>
              </a:rPr>
              <a:t>Iter,Compare</a:t>
            </a:r>
            <a:r>
              <a:rPr lang="en-US" dirty="0" smtClean="0">
                <a:latin typeface="Arial Narrow"/>
                <a:cs typeface="Arial Narrow"/>
              </a:rPr>
              <a:t>&gt;,</a:t>
            </a:r>
            <a:r>
              <a:rPr lang="en-US" dirty="0" err="1" smtClean="0">
                <a:latin typeface="Arial Narrow"/>
                <a:cs typeface="Arial Narrow"/>
              </a:rPr>
              <a:t>b,pivot,c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// process locally second half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parallel_sort</a:t>
            </a:r>
            <a:r>
              <a:rPr lang="en-US" dirty="0" err="1" smtClean="0">
                <a:latin typeface="Arial Narrow"/>
                <a:cs typeface="Arial Narrow"/>
              </a:rPr>
              <a:t>(pivot,e,c</a:t>
            </a:r>
            <a:r>
              <a:rPr lang="en-US" dirty="0" smtClean="0">
                <a:latin typeface="Arial Narrow"/>
                <a:cs typeface="Arial Narrow"/>
              </a:rPr>
              <a:t>); </a:t>
            </a:r>
          </a:p>
          <a:p>
            <a:r>
              <a:rPr lang="en-US" dirty="0" smtClean="0">
                <a:latin typeface="Arial Narrow"/>
                <a:cs typeface="Arial Narrow"/>
              </a:rPr>
              <a:t>// wait for the other half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forked.join</a:t>
            </a:r>
            <a:r>
              <a:rPr lang="en-US" dirty="0" smtClean="0">
                <a:latin typeface="Arial Narrow"/>
                <a:cs typeface="Arial Narrow"/>
              </a:rPr>
              <a:t>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// merge...</a:t>
            </a:r>
          </a:p>
          <a:p>
            <a:r>
              <a:rPr lang="en-US" dirty="0" smtClean="0">
                <a:latin typeface="Arial Narrow"/>
                <a:cs typeface="Arial Narrow"/>
              </a:rPr>
              <a:t>  </a:t>
            </a:r>
            <a:r>
              <a:rPr lang="en-US" dirty="0" err="1" smtClean="0">
                <a:latin typeface="Arial Narrow"/>
                <a:cs typeface="Arial Narrow"/>
              </a:rPr>
              <a:t>std::inplace_merge(b,pivot,e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2836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Exercise: </a:t>
            </a:r>
          </a:p>
          <a:p>
            <a:r>
              <a:rPr lang="en-US" dirty="0" smtClean="0"/>
              <a:t>rewrite Map-Reduce-Like</a:t>
            </a:r>
          </a:p>
          <a:p>
            <a:r>
              <a:rPr lang="en-US" dirty="0" smtClean="0"/>
              <a:t>Eventually using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886200"/>
            <a:ext cx="2917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returning data,</a:t>
            </a:r>
          </a:p>
          <a:p>
            <a:r>
              <a:rPr lang="en-US" dirty="0" smtClean="0"/>
              <a:t>error management,</a:t>
            </a:r>
          </a:p>
          <a:p>
            <a:r>
              <a:rPr lang="en-US" dirty="0" smtClean="0"/>
              <a:t>exceptions?</a:t>
            </a:r>
          </a:p>
          <a:p>
            <a:r>
              <a:rPr lang="en-US" dirty="0" smtClean="0"/>
              <a:t>Wait for future!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Master/Worker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95800" y="533400"/>
            <a:ext cx="4495800" cy="5715000"/>
          </a:xfrm>
        </p:spPr>
        <p:txBody>
          <a:bodyPr/>
          <a:lstStyle/>
          <a:p>
            <a:r>
              <a:rPr lang="en-US" dirty="0" smtClean="0"/>
              <a:t>Master distribute tasks to workers</a:t>
            </a:r>
          </a:p>
          <a:p>
            <a:pPr lvl="1"/>
            <a:r>
              <a:rPr lang="en-US" dirty="0" smtClean="0"/>
              <a:t>No communication among workers</a:t>
            </a:r>
          </a:p>
          <a:p>
            <a:pPr lvl="1"/>
            <a:r>
              <a:rPr lang="en-US" dirty="0" smtClean="0"/>
              <a:t>Many possible data access patterns</a:t>
            </a:r>
          </a:p>
          <a:p>
            <a:r>
              <a:rPr lang="en-US" dirty="0" smtClean="0"/>
              <a:t>Scheduling and queue theory applies!</a:t>
            </a:r>
          </a:p>
          <a:p>
            <a:pPr lvl="1"/>
            <a:r>
              <a:rPr lang="en-US" dirty="0" smtClean="0"/>
              <a:t>Single queue multiple workers</a:t>
            </a:r>
          </a:p>
          <a:p>
            <a:pPr lvl="1"/>
            <a:r>
              <a:rPr lang="en-US" dirty="0" smtClean="0"/>
              <a:t>Multiple queues</a:t>
            </a:r>
          </a:p>
          <a:p>
            <a:pPr lvl="1"/>
            <a:r>
              <a:rPr lang="en-US" dirty="0" smtClean="0"/>
              <a:t>Dedicated queues/workers</a:t>
            </a:r>
          </a:p>
          <a:p>
            <a:pPr lvl="1"/>
            <a:r>
              <a:rPr lang="en-US" dirty="0" err="1" smtClean="0"/>
              <a:t>Roundrobin</a:t>
            </a:r>
            <a:r>
              <a:rPr lang="en-US" dirty="0" smtClean="0"/>
              <a:t>, priorities,…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52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371600" y="2514600"/>
            <a:ext cx="20574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Master/</a:t>
            </a:r>
          </a:p>
          <a:p>
            <a:r>
              <a:rPr lang="en-US" sz="2400" b="1" dirty="0" smtClean="0"/>
              <a:t>Orchestrator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1905000" cy="1200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Workers</a:t>
            </a:r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0" y="1066800"/>
            <a:ext cx="1905000" cy="1200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Workers</a:t>
            </a:r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67000" y="4191000"/>
            <a:ext cx="1905000" cy="1200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Workers</a:t>
            </a:r>
          </a:p>
          <a:p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495800"/>
            <a:ext cx="1905000" cy="1200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Workers</a:t>
            </a:r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191000"/>
            <a:ext cx="1905000" cy="1200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Workers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Queue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5257800" y="685800"/>
            <a:ext cx="3886200" cy="2031325"/>
          </a:xfrm>
          <a:prstGeom prst="rect">
            <a:avLst/>
          </a:prstGeom>
          <a:gradFill>
            <a:gsLst>
              <a:gs pos="0">
                <a:srgbClr val="008000"/>
              </a:gs>
              <a:gs pos="21000">
                <a:srgbClr val="008000">
                  <a:alpha val="76000"/>
                </a:srgb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void </a:t>
            </a:r>
            <a:r>
              <a:rPr lang="en-US" dirty="0" err="1" smtClean="0">
                <a:latin typeface="Arial Narrow"/>
                <a:cs typeface="Arial Narrow"/>
              </a:rPr>
              <a:t>push(T</a:t>
            </a:r>
            <a:r>
              <a:rPr lang="en-US" dirty="0" smtClean="0">
                <a:latin typeface="Arial Narrow"/>
                <a:cs typeface="Arial Narrow"/>
              </a:rPr>
              <a:t> const &amp; </a:t>
            </a:r>
            <a:r>
              <a:rPr lang="en-US" dirty="0" err="1" smtClean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Guard </a:t>
            </a:r>
            <a:r>
              <a:rPr lang="en-US" dirty="0" err="1" smtClean="0">
                <a:latin typeface="Arial Narrow"/>
                <a:cs typeface="Arial Narrow"/>
              </a:rPr>
              <a:t>g(m_lock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if (full()) </a:t>
            </a:r>
            <a:r>
              <a:rPr lang="en-US" dirty="0" err="1" smtClean="0">
                <a:latin typeface="Arial Narrow"/>
                <a:cs typeface="Arial Narrow"/>
              </a:rPr>
              <a:t>m_full.wait(g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m_q.push(t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m_empty.notify_all</a:t>
            </a:r>
            <a:r>
              <a:rPr lang="en-US" dirty="0" smtClean="0">
                <a:latin typeface="Arial Narrow"/>
                <a:cs typeface="Arial Narrow"/>
              </a:rPr>
              <a:t>(); // (or </a:t>
            </a:r>
            <a:r>
              <a:rPr lang="en-US" dirty="0" err="1" smtClean="0">
                <a:latin typeface="Arial Narrow"/>
                <a:cs typeface="Arial Narrow"/>
              </a:rPr>
              <a:t>notify_one</a:t>
            </a:r>
            <a:r>
              <a:rPr lang="en-US" dirty="0" smtClean="0">
                <a:latin typeface="Arial Narrow"/>
                <a:cs typeface="Arial Narrow"/>
              </a:rPr>
              <a:t>?)</a:t>
            </a:r>
          </a:p>
          <a:p>
            <a:r>
              <a:rPr lang="en-US" dirty="0" smtClean="0">
                <a:latin typeface="Arial Narrow"/>
                <a:cs typeface="Arial Narrow"/>
              </a:rPr>
              <a:t> 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133600"/>
            <a:ext cx="35052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Narrow"/>
                <a:cs typeface="Arial Narrow"/>
              </a:rPr>
              <a:t>bool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pop(T</a:t>
            </a:r>
            <a:r>
              <a:rPr lang="en-US" dirty="0" smtClean="0">
                <a:latin typeface="Arial Narrow"/>
                <a:cs typeface="Arial Narrow"/>
              </a:rPr>
              <a:t> &amp; </a:t>
            </a:r>
            <a:r>
              <a:rPr lang="en-US" dirty="0" err="1" smtClean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Guard </a:t>
            </a:r>
            <a:r>
              <a:rPr lang="en-US" dirty="0" err="1" smtClean="0">
                <a:latin typeface="Arial Narrow"/>
                <a:cs typeface="Arial Narrow"/>
              </a:rPr>
              <a:t>g(m_lock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while (empty())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if (</a:t>
            </a:r>
            <a:r>
              <a:rPr lang="en-US" dirty="0" err="1" smtClean="0">
                <a:latin typeface="Arial Narrow"/>
                <a:cs typeface="Arial Narrow"/>
              </a:rPr>
              <a:t>m_drain</a:t>
            </a:r>
            <a:r>
              <a:rPr lang="en-US" dirty="0" smtClean="0">
                <a:latin typeface="Arial Narrow"/>
                <a:cs typeface="Arial Narrow"/>
              </a:rPr>
              <a:t>) return false;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</a:t>
            </a:r>
            <a:r>
              <a:rPr lang="en-US" dirty="0" err="1" smtClean="0">
                <a:latin typeface="Arial Narrow"/>
                <a:cs typeface="Arial Narrow"/>
              </a:rPr>
              <a:t>m_empty.wait(g</a:t>
            </a:r>
            <a:r>
              <a:rPr lang="en-US" dirty="0" smtClean="0">
                <a:latin typeface="Arial Narrow"/>
                <a:cs typeface="Arial Narrow"/>
              </a:rPr>
              <a:t>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 =  </a:t>
            </a:r>
            <a:r>
              <a:rPr lang="en-US" dirty="0" err="1" smtClean="0">
                <a:latin typeface="Arial Narrow"/>
                <a:cs typeface="Arial Narrow"/>
              </a:rPr>
              <a:t>m_q.front</a:t>
            </a:r>
            <a:r>
              <a:rPr lang="en-US" dirty="0" smtClean="0">
                <a:latin typeface="Arial Narrow"/>
                <a:cs typeface="Arial Narrow"/>
              </a:rPr>
              <a:t>();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m_q.pop</a:t>
            </a:r>
            <a:r>
              <a:rPr lang="en-US" dirty="0" smtClean="0">
                <a:latin typeface="Arial Narrow"/>
                <a:cs typeface="Arial Narrow"/>
              </a:rPr>
              <a:t>();</a:t>
            </a:r>
          </a:p>
          <a:p>
            <a:endParaRPr lang="en-US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    if ( !full() ) </a:t>
            </a:r>
            <a:r>
              <a:rPr lang="en-US" dirty="0" err="1" smtClean="0">
                <a:latin typeface="Arial Narrow"/>
                <a:cs typeface="Arial Narrow"/>
              </a:rPr>
              <a:t>m_full.notify_all</a:t>
            </a:r>
            <a:r>
              <a:rPr lang="en-US" dirty="0" smtClean="0">
                <a:latin typeface="Arial Narrow"/>
                <a:cs typeface="Arial Narrow"/>
              </a:rPr>
              <a:t>(); // (or </a:t>
            </a:r>
            <a:r>
              <a:rPr lang="en-US" dirty="0" err="1" smtClean="0">
                <a:latin typeface="Arial Narrow"/>
                <a:cs typeface="Arial Narrow"/>
              </a:rPr>
              <a:t>notify_one</a:t>
            </a:r>
            <a:r>
              <a:rPr lang="en-US" dirty="0" smtClean="0">
                <a:latin typeface="Arial Narrow"/>
                <a:cs typeface="Arial Narrow"/>
              </a:rPr>
              <a:t>?)</a:t>
            </a:r>
          </a:p>
          <a:p>
            <a:endParaRPr lang="en-US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    return true;</a:t>
            </a:r>
          </a:p>
          <a:p>
            <a:r>
              <a:rPr lang="en-US" dirty="0" smtClean="0">
                <a:latin typeface="Arial Narrow"/>
                <a:cs typeface="Arial Narrow"/>
              </a:rPr>
              <a:t>  }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495800" y="1447800"/>
            <a:ext cx="381000" cy="3048000"/>
            <a:chOff x="4572000" y="1981200"/>
            <a:chExt cx="381000" cy="304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0" y="1981200"/>
              <a:ext cx="381000" cy="1524000"/>
              <a:chOff x="4191000" y="2590800"/>
              <a:chExt cx="381000" cy="1524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191000" y="2590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91000" y="2971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91000" y="3352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91000" y="3733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72000" y="3505200"/>
              <a:ext cx="381000" cy="1524000"/>
              <a:chOff x="4191000" y="2590800"/>
              <a:chExt cx="381000" cy="1524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191000" y="2590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91000" y="2971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91000" y="3352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91000" y="3733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Bent Arrow 17"/>
          <p:cNvSpPr/>
          <p:nvPr/>
        </p:nvSpPr>
        <p:spPr>
          <a:xfrm rot="16200000" flipH="1">
            <a:off x="4530726" y="727076"/>
            <a:ext cx="615949" cy="685800"/>
          </a:xfrm>
          <a:prstGeom prst="ben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3657600" y="4572000"/>
            <a:ext cx="990600" cy="609600"/>
          </a:xfrm>
          <a:prstGeom prst="bentArrow">
            <a:avLst>
              <a:gd name="adj1" fmla="val 14435"/>
              <a:gd name="adj2" fmla="val 1707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0800000">
            <a:off x="3581400" y="5181600"/>
            <a:ext cx="990600" cy="609600"/>
          </a:xfrm>
          <a:prstGeom prst="bentArrow">
            <a:avLst>
              <a:gd name="adj1" fmla="val 14435"/>
              <a:gd name="adj2" fmla="val 1707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3810000" y="4800600"/>
            <a:ext cx="990600" cy="609600"/>
          </a:xfrm>
          <a:prstGeom prst="bentArrow">
            <a:avLst>
              <a:gd name="adj1" fmla="val 14435"/>
              <a:gd name="adj2" fmla="val 1707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3810000" y="5334000"/>
            <a:ext cx="990600" cy="609600"/>
          </a:xfrm>
          <a:prstGeom prst="bentArrow">
            <a:avLst>
              <a:gd name="adj1" fmla="val 14435"/>
              <a:gd name="adj2" fmla="val 1707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295400"/>
            <a:ext cx="307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chapter in Mattson el al.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4191000"/>
            <a:ext cx="16089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std::queue</a:t>
            </a:r>
            <a:r>
              <a:rPr lang="en-US" dirty="0" smtClean="0"/>
              <a:t> (?)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1"/>
            <a:endCxn id="15" idx="3"/>
          </p:cNvCxnSpPr>
          <p:nvPr/>
        </p:nvCxnSpPr>
        <p:spPr>
          <a:xfrm rot="10800000">
            <a:off x="4876800" y="3543300"/>
            <a:ext cx="1143000" cy="83236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(managing) shared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 Lock:</a:t>
            </a:r>
          </a:p>
          <a:p>
            <a:pPr lvl="1"/>
            <a:r>
              <a:rPr lang="en-US" dirty="0" smtClean="0"/>
              <a:t>Last resort (in case of legacy data-structures)</a:t>
            </a:r>
          </a:p>
          <a:p>
            <a:r>
              <a:rPr lang="en-US" dirty="0" smtClean="0"/>
              <a:t>Distributed Locks</a:t>
            </a:r>
          </a:p>
          <a:p>
            <a:pPr lvl="1"/>
            <a:r>
              <a:rPr lang="en-US" dirty="0" smtClean="0"/>
              <a:t>Optimize granularity</a:t>
            </a:r>
          </a:p>
          <a:p>
            <a:pPr lvl="2"/>
            <a:r>
              <a:rPr lang="en-US" dirty="0" smtClean="0"/>
              <a:t>Heuristic: #locks = #threads</a:t>
            </a:r>
          </a:p>
          <a:p>
            <a:r>
              <a:rPr lang="en-US" dirty="0" smtClean="0"/>
              <a:t>Distributed data</a:t>
            </a:r>
          </a:p>
          <a:p>
            <a:pPr lvl="1"/>
            <a:r>
              <a:rPr lang="en-US" dirty="0" smtClean="0"/>
              <a:t>Map-Reduce: </a:t>
            </a:r>
          </a:p>
          <a:p>
            <a:pPr lvl="2"/>
            <a:r>
              <a:rPr lang="en-US" dirty="0" smtClean="0"/>
              <a:t>overhead of reduce </a:t>
            </a:r>
            <a:r>
              <a:rPr lang="en-US" dirty="0" err="1" smtClean="0"/>
              <a:t>vs</a:t>
            </a:r>
            <a:r>
              <a:rPr lang="en-US" dirty="0" smtClean="0"/>
              <a:t> overhead of locks </a:t>
            </a:r>
          </a:p>
          <a:p>
            <a:r>
              <a:rPr lang="en-US" dirty="0" smtClean="0"/>
              <a:t>Transactional memory access</a:t>
            </a:r>
          </a:p>
          <a:p>
            <a:pPr lvl="1"/>
            <a:r>
              <a:rPr lang="en-US" dirty="0" smtClean="0"/>
              <a:t>Atomic operations</a:t>
            </a:r>
          </a:p>
          <a:p>
            <a:pPr lvl="1"/>
            <a:r>
              <a:rPr lang="en-US" dirty="0" smtClean="0"/>
              <a:t>No lock, unroll if fails</a:t>
            </a:r>
          </a:p>
          <a:p>
            <a:pPr lvl="1"/>
            <a:r>
              <a:rPr lang="en-US" dirty="0" smtClean="0"/>
              <a:t>Promising technology…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54</a:t>
            </a:fld>
            <a:endParaRPr lang="it-I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TCMalloc</a:t>
            </a:r>
            <a:r>
              <a:rPr lang="en-US" dirty="0" smtClean="0"/>
              <a:t> (Google </a:t>
            </a:r>
            <a:r>
              <a:rPr lang="en-US" dirty="0" err="1" smtClean="0"/>
              <a:t>Malloc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3048000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TCMalloc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assigns each thread a thread-local cache.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allocations are satisfied from the thread-local cache.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moved from central data structures into a thread-local cache as needed,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 dirty="0" smtClean="0"/>
          </a:p>
          <a:p>
            <a:pPr lvl="1"/>
            <a:r>
              <a:rPr lang="en-US" sz="2000" dirty="0">
                <a:ea typeface="+mn-ea"/>
                <a:cs typeface="+mn-cs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eriodic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garbage collections are used to migrate memory back from a thread-local cache into the central data structures.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55</a:t>
            </a:fld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276600"/>
            <a:ext cx="4787900" cy="224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181600"/>
            <a:ext cx="8073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the end of the story…</a:t>
            </a:r>
          </a:p>
          <a:p>
            <a:r>
              <a:rPr lang="en-US" dirty="0" smtClean="0"/>
              <a:t>Read </a:t>
            </a:r>
            <a:r>
              <a:rPr lang="en-US" dirty="0" err="1" smtClean="0"/>
              <a:t>Phenix</a:t>
            </a:r>
            <a:r>
              <a:rPr lang="en-US" dirty="0" smtClean="0"/>
              <a:t> Rebirth about porting on </a:t>
            </a:r>
            <a:r>
              <a:rPr lang="en-US" dirty="0" smtClean="0"/>
              <a:t>a 256-thread </a:t>
            </a:r>
            <a:r>
              <a:rPr lang="en-US" dirty="0" err="1" smtClean="0"/>
              <a:t>UltraSPARC</a:t>
            </a:r>
            <a:r>
              <a:rPr lang="en-US" dirty="0" smtClean="0"/>
              <a:t> T2+ system</a:t>
            </a:r>
            <a:r>
              <a:rPr lang="en-US" dirty="0" smtClean="0"/>
              <a:t>.</a:t>
            </a:r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en-US" u="sng" dirty="0" smtClean="0">
                <a:hlinkClick r:id="rId3"/>
              </a:rPr>
              <a:t>://csl.stanford.edu/~christos/publications/2009.scalable_phoenix.iiswc.pdf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/>
          <a:lstStyle/>
          <a:p>
            <a:r>
              <a:rPr lang="en-US" dirty="0" smtClean="0"/>
              <a:t>Modern architectures provide atomic operations</a:t>
            </a:r>
          </a:p>
          <a:p>
            <a:pPr lvl="1"/>
            <a:r>
              <a:rPr lang="en-US" dirty="0" smtClean="0"/>
              <a:t>Guaranteed to be fully completed by just one thread</a:t>
            </a:r>
          </a:p>
          <a:p>
            <a:r>
              <a:rPr lang="en-US" dirty="0" err="1" smtClean="0"/>
              <a:t>gcc</a:t>
            </a:r>
            <a:r>
              <a:rPr lang="en-US" dirty="0" smtClean="0"/>
              <a:t> </a:t>
            </a:r>
            <a:r>
              <a:rPr lang="en-US" dirty="0" err="1" smtClean="0"/>
              <a:t>intrinsics</a:t>
            </a:r>
            <a:r>
              <a:rPr lang="en-US" dirty="0" smtClean="0"/>
              <a:t> on x86_64</a:t>
            </a:r>
            <a:endParaRPr dirty="0" smtClean="0"/>
          </a:p>
          <a:p>
            <a:pPr>
              <a:buNone/>
            </a:pPr>
            <a:r>
              <a:rPr lang="en-US" sz="2000" dirty="0" smtClean="0"/>
              <a:t>http://gcc.gnu.org/onlinedocs/gcc-4.4.1/gcc/Atomic-Builtins.html</a:t>
            </a:r>
          </a:p>
          <a:p>
            <a:pPr lvl="1"/>
            <a:r>
              <a:rPr lang="en-US" dirty="0" smtClean="0"/>
              <a:t>CAS</a:t>
            </a:r>
          </a:p>
          <a:p>
            <a:pPr lvl="2"/>
            <a:r>
              <a:rPr lang="en-US" dirty="0" smtClean="0"/>
              <a:t>__</a:t>
            </a:r>
            <a:r>
              <a:rPr lang="en-US" dirty="0" err="1" smtClean="0"/>
              <a:t>sync_bool_compare_and_swap(addr,expected,new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__</a:t>
            </a:r>
            <a:r>
              <a:rPr lang="en-US" dirty="0" err="1" smtClean="0"/>
              <a:t>sync_val_compare_and_swap(addr,expected,new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 and fetch (also fetch and op)</a:t>
            </a:r>
          </a:p>
          <a:p>
            <a:pPr lvl="2"/>
            <a:r>
              <a:rPr lang="en-US" dirty="0" smtClean="0"/>
              <a:t> __</a:t>
            </a:r>
            <a:r>
              <a:rPr lang="en-US" dirty="0" err="1" smtClean="0"/>
              <a:t>sync_add_and_fetch(addr,n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Swap</a:t>
            </a:r>
          </a:p>
          <a:p>
            <a:pPr lvl="2"/>
            <a:r>
              <a:rPr lang="en-US" dirty="0" smtClean="0"/>
              <a:t> __</a:t>
            </a:r>
            <a:r>
              <a:rPr lang="en-US" dirty="0" err="1" smtClean="0"/>
              <a:t>sync_lock_test_and_set(addr,n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56</a:t>
            </a:fld>
            <a:endParaRPr lang="it-IT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/>
          <a:lstStyle/>
          <a:p>
            <a:r>
              <a:rPr lang="en-US" dirty="0" smtClean="0"/>
              <a:t>C++0x </a:t>
            </a:r>
            <a:r>
              <a:rPr lang="en-US" dirty="0" err="1" smtClean="0"/>
              <a:t>std::atomic</a:t>
            </a:r>
            <a:r>
              <a:rPr lang="en-US" dirty="0" smtClean="0"/>
              <a:t>&lt;type&gt; </a:t>
            </a:r>
          </a:p>
          <a:p>
            <a:pPr>
              <a:buNone/>
            </a:pPr>
            <a:r>
              <a:rPr lang="en-US" sz="2000" dirty="0" smtClean="0"/>
              <a:t>       #include &lt;</a:t>
            </a:r>
            <a:r>
              <a:rPr lang="en-US" sz="2000" dirty="0" err="1" smtClean="0"/>
              <a:t>cstdatomic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std::atomic</a:t>
            </a:r>
            <a:r>
              <a:rPr lang="en-US" sz="2000" dirty="0" smtClean="0"/>
              <a:t>&lt;</a:t>
            </a:r>
            <a:r>
              <a:rPr lang="en-US" sz="2000" dirty="0" err="1" smtClean="0"/>
              <a:t>int</a:t>
            </a:r>
            <a:r>
              <a:rPr lang="en-US" sz="2000" dirty="0" smtClean="0"/>
              <a:t>&gt; </a:t>
            </a:r>
            <a:r>
              <a:rPr lang="en-US" sz="2000" dirty="0" err="1" smtClean="0"/>
              <a:t>x</a:t>
            </a:r>
            <a:r>
              <a:rPr lang="en-US" sz="2000" dirty="0" smtClean="0"/>
              <a:t>;</a:t>
            </a:r>
          </a:p>
          <a:p>
            <a:pPr lvl="1"/>
            <a:r>
              <a:rPr lang="en-US" dirty="0" smtClean="0"/>
              <a:t>CAS</a:t>
            </a:r>
          </a:p>
          <a:p>
            <a:pPr lvl="2"/>
            <a:r>
              <a:rPr lang="en-US" dirty="0" err="1" smtClean="0"/>
              <a:t>x.compare_exchange_strong(expected,new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Fetch and op ; Op and fetch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x.fetch_add(n</a:t>
            </a:r>
            <a:r>
              <a:rPr lang="en-US" dirty="0" smtClean="0"/>
              <a:t>); </a:t>
            </a:r>
            <a:r>
              <a:rPr lang="en-US" dirty="0" err="1" smtClean="0"/>
              <a:t>x</a:t>
            </a:r>
            <a:r>
              <a:rPr lang="en-US" dirty="0" smtClean="0"/>
              <a:t>++; </a:t>
            </a:r>
            <a:r>
              <a:rPr lang="en-US" dirty="0" err="1" smtClean="0"/>
              <a:t>x</a:t>
            </a:r>
            <a:r>
              <a:rPr lang="en-US" dirty="0" smtClean="0"/>
              <a:t>+=</a:t>
            </a:r>
            <a:r>
              <a:rPr lang="en-US" dirty="0" err="1" smtClean="0"/>
              <a:t>n</a:t>
            </a:r>
            <a:r>
              <a:rPr lang="en-US" dirty="0" smtClean="0"/>
              <a:t>; etc</a:t>
            </a:r>
          </a:p>
          <a:p>
            <a:pPr lvl="1"/>
            <a:r>
              <a:rPr lang="en-US" dirty="0" smtClean="0"/>
              <a:t>Swap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x.exchange(n</a:t>
            </a:r>
            <a:r>
              <a:rPr lang="en-US" dirty="0" smtClean="0"/>
              <a:t>);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dirty="0" smtClean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57</a:t>
            </a:fld>
            <a:endParaRPr lang="it-IT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Atomics in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609600"/>
          </a:xfrm>
        </p:spPr>
        <p:txBody>
          <a:bodyPr/>
          <a:lstStyle/>
          <a:p>
            <a:r>
              <a:rPr lang="en-US" dirty="0" smtClean="0"/>
              <a:t>Barrier with spinlock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58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533400" y="1447800"/>
            <a:ext cx="44196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Narrow"/>
                <a:cs typeface="Arial Narrow"/>
              </a:rPr>
              <a:t>struct</a:t>
            </a:r>
            <a:r>
              <a:rPr lang="en-US" dirty="0" smtClean="0">
                <a:latin typeface="Arial Narrow"/>
                <a:cs typeface="Arial Narrow"/>
              </a:rPr>
              <a:t> barrier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void wait(}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__sync_add_and_fetch(m_n,-1);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</a:t>
            </a:r>
            <a:r>
              <a:rPr lang="en-US" dirty="0" err="1" smtClean="0">
                <a:latin typeface="Arial Narrow"/>
                <a:cs typeface="Arial Narrow"/>
              </a:rPr>
              <a:t>while(m_n</a:t>
            </a:r>
            <a:r>
              <a:rPr lang="en-US" dirty="0" smtClean="0">
                <a:latin typeface="Arial Narrow"/>
                <a:cs typeface="Arial Narrow"/>
              </a:rPr>
              <a:t>) {/* </a:t>
            </a:r>
            <a:r>
              <a:rPr lang="en-US" dirty="0" err="1" smtClean="0">
                <a:latin typeface="Arial Narrow"/>
                <a:cs typeface="Arial Narrow"/>
              </a:rPr>
              <a:t>std::this_thread::yield</a:t>
            </a:r>
            <a:r>
              <a:rPr lang="en-US" dirty="0" smtClean="0">
                <a:latin typeface="Arial Narrow"/>
                <a:cs typeface="Arial Narrow"/>
              </a:rPr>
              <a:t>(); */}    </a:t>
            </a:r>
          </a:p>
          <a:p>
            <a:r>
              <a:rPr lang="en-US" dirty="0" smtClean="0">
                <a:latin typeface="Arial Narrow"/>
                <a:cs typeface="Arial Narrow"/>
              </a:rPr>
              <a:t> 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volatile long </a:t>
            </a:r>
            <a:r>
              <a:rPr lang="en-US" dirty="0" err="1" smtClean="0">
                <a:latin typeface="Arial Narrow"/>
                <a:cs typeface="Arial Narrow"/>
              </a:rPr>
              <a:t>m_n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r>
              <a:rPr lang="en-US" dirty="0" smtClean="0">
                <a:latin typeface="Arial Narrow"/>
                <a:cs typeface="Arial Narrow"/>
              </a:rPr>
              <a:t>};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3581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8" charset="2"/>
              <a:buChar char="n"/>
              <a:tabLst/>
              <a:defRPr/>
            </a:pPr>
            <a:r>
              <a:rPr lang="en-US" sz="3000" kern="0" dirty="0" smtClean="0">
                <a:latin typeface="+mn-lt"/>
              </a:rPr>
              <a:t>Shared linked list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8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114800"/>
            <a:ext cx="7239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pointer </a:t>
            </a:r>
            <a:r>
              <a:rPr lang="en-US" dirty="0" err="1" smtClean="0">
                <a:latin typeface="Arial Narrow"/>
                <a:cs typeface="Arial Narrow"/>
              </a:rPr>
              <a:t>insert(pointer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p</a:t>
            </a:r>
            <a:r>
              <a:rPr lang="en-US" dirty="0" smtClean="0">
                <a:latin typeface="Arial Narrow"/>
                <a:cs typeface="Arial Narrow"/>
              </a:rPr>
              <a:t>, </a:t>
            </a:r>
            <a:r>
              <a:rPr lang="en-US" dirty="0" err="1" smtClean="0">
                <a:latin typeface="Arial Narrow"/>
                <a:cs typeface="Arial Narrow"/>
              </a:rPr>
              <a:t>value_type</a:t>
            </a:r>
            <a:r>
              <a:rPr lang="en-US" dirty="0" smtClean="0">
                <a:latin typeface="Arial Narrow"/>
                <a:cs typeface="Arial Narrow"/>
              </a:rPr>
              <a:t> const &amp; value)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Node * me = new Node; me-&gt;value=value;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if (</a:t>
            </a:r>
            <a:r>
              <a:rPr lang="en-US" dirty="0" err="1" smtClean="0">
                <a:latin typeface="Arial Narrow"/>
                <a:cs typeface="Arial Narrow"/>
              </a:rPr>
              <a:t>p</a:t>
            </a:r>
            <a:r>
              <a:rPr lang="en-US" dirty="0" smtClean="0">
                <a:latin typeface="Arial Narrow"/>
                <a:cs typeface="Arial Narrow"/>
              </a:rPr>
              <a:t>==0) </a:t>
            </a:r>
            <a:r>
              <a:rPr lang="en-US" dirty="0" err="1" smtClean="0">
                <a:latin typeface="Arial Narrow"/>
                <a:cs typeface="Arial Narrow"/>
              </a:rPr>
              <a:t>p</a:t>
            </a:r>
            <a:r>
              <a:rPr lang="en-US" dirty="0" smtClean="0">
                <a:latin typeface="Arial Narrow"/>
                <a:cs typeface="Arial Narrow"/>
              </a:rPr>
              <a:t>=&amp;head;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while (true)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me-&gt;next = </a:t>
            </a:r>
            <a:r>
              <a:rPr lang="en-US" dirty="0" err="1" smtClean="0">
                <a:latin typeface="Arial Narrow"/>
                <a:cs typeface="Arial Narrow"/>
              </a:rPr>
              <a:t>p</a:t>
            </a:r>
            <a:r>
              <a:rPr lang="en-US" dirty="0" smtClean="0">
                <a:latin typeface="Arial Narrow"/>
                <a:cs typeface="Arial Narrow"/>
              </a:rPr>
              <a:t>-&gt;next;  // next sequential code </a:t>
            </a:r>
            <a:r>
              <a:rPr lang="en-US" dirty="0" err="1" smtClean="0">
                <a:latin typeface="Arial Narrow"/>
                <a:cs typeface="Arial Narrow"/>
              </a:rPr>
              <a:t>p</a:t>
            </a:r>
            <a:r>
              <a:rPr lang="en-US" dirty="0" smtClean="0">
                <a:latin typeface="Arial Narrow"/>
                <a:cs typeface="Arial Narrow"/>
              </a:rPr>
              <a:t>-&gt;next=me;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if (</a:t>
            </a:r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__</a:t>
            </a:r>
            <a:r>
              <a:rPr lang="en-US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sync_bool_compare_and_swap(&amp;(p</a:t>
            </a:r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-&gt;</a:t>
            </a:r>
            <a:r>
              <a:rPr lang="en-US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next),me</a:t>
            </a:r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-&gt;</a:t>
            </a:r>
            <a:r>
              <a:rPr lang="en-US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next,me</a:t>
            </a:r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)</a:t>
            </a:r>
            <a:r>
              <a:rPr lang="en-US" dirty="0" smtClean="0">
                <a:latin typeface="Arial Narrow"/>
                <a:cs typeface="Arial Narrow"/>
              </a:rPr>
              <a:t>) break;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}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562600" y="3429000"/>
            <a:ext cx="2819400" cy="1219200"/>
            <a:chOff x="5715000" y="2743200"/>
            <a:chExt cx="2819400" cy="1219200"/>
          </a:xfrm>
        </p:grpSpPr>
        <p:sp>
          <p:nvSpPr>
            <p:cNvPr id="11" name="Rectangle 10"/>
            <p:cNvSpPr/>
            <p:nvPr/>
          </p:nvSpPr>
          <p:spPr>
            <a:xfrm>
              <a:off x="5715000" y="3429000"/>
              <a:ext cx="990600" cy="533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next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43800" y="3429000"/>
              <a:ext cx="990600" cy="533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29400" y="2743200"/>
              <a:ext cx="990600" cy="533400"/>
            </a:xfrm>
            <a:prstGeom prst="rect">
              <a:avLst/>
            </a:prstGeom>
            <a:solidFill>
              <a:srgbClr val="E7C920"/>
            </a:solidFill>
            <a:ln>
              <a:solidFill>
                <a:srgbClr val="CEBA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next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1" idx="3"/>
              <a:endCxn id="15" idx="1"/>
            </p:cNvCxnSpPr>
            <p:nvPr/>
          </p:nvCxnSpPr>
          <p:spPr>
            <a:xfrm>
              <a:off x="6705600" y="36957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3"/>
              <a:endCxn id="15" idx="0"/>
            </p:cNvCxnSpPr>
            <p:nvPr/>
          </p:nvCxnSpPr>
          <p:spPr>
            <a:xfrm>
              <a:off x="7620000" y="3009900"/>
              <a:ext cx="4191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0"/>
              <a:endCxn id="16" idx="1"/>
            </p:cNvCxnSpPr>
            <p:nvPr/>
          </p:nvCxnSpPr>
          <p:spPr>
            <a:xfrm rot="5400000" flipH="1" flipV="1">
              <a:off x="6210300" y="3009900"/>
              <a:ext cx="419100" cy="4191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Blocking</a:t>
            </a:r>
            <a:br>
              <a:rPr lang="en-US" dirty="0" smtClean="0"/>
            </a:br>
            <a:r>
              <a:rPr lang="en-US" dirty="0" smtClean="0"/>
              <a:t>Shared Queue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59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5257800" y="685800"/>
            <a:ext cx="3886200" cy="4524316"/>
          </a:xfrm>
          <a:prstGeom prst="rect">
            <a:avLst/>
          </a:prstGeom>
          <a:gradFill>
            <a:gsLst>
              <a:gs pos="0">
                <a:srgbClr val="008000"/>
              </a:gs>
              <a:gs pos="21000">
                <a:srgbClr val="008000">
                  <a:alpha val="76000"/>
                </a:srgb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// single producer only</a:t>
            </a:r>
          </a:p>
          <a:p>
            <a:r>
              <a:rPr lang="en-US" dirty="0" smtClean="0">
                <a:latin typeface="Arial Narrow"/>
                <a:cs typeface="Arial Narrow"/>
              </a:rPr>
              <a:t>void </a:t>
            </a:r>
            <a:r>
              <a:rPr lang="en-US" dirty="0" err="1" smtClean="0">
                <a:latin typeface="Arial Narrow"/>
                <a:cs typeface="Arial Narrow"/>
              </a:rPr>
              <a:t>push(T</a:t>
            </a:r>
            <a:r>
              <a:rPr lang="en-US" dirty="0" smtClean="0">
                <a:latin typeface="Arial Narrow"/>
                <a:cs typeface="Arial Narrow"/>
              </a:rPr>
              <a:t> const &amp; </a:t>
            </a:r>
            <a:r>
              <a:rPr lang="en-US" dirty="0" err="1" smtClean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while (true)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</a:t>
            </a:r>
            <a:r>
              <a:rPr lang="en-US" dirty="0" err="1" smtClean="0">
                <a:latin typeface="Arial Narrow"/>
                <a:cs typeface="Arial Narrow"/>
              </a:rPr>
              <a:t>waitFull</a:t>
            </a:r>
            <a:r>
              <a:rPr lang="en-US" dirty="0" smtClean="0">
                <a:latin typeface="Arial Narrow"/>
                <a:cs typeface="Arial Narrow"/>
              </a:rPr>
              <a:t>(); // head always empty…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volatile </a:t>
            </a:r>
            <a:r>
              <a:rPr lang="en-US" dirty="0" err="1" smtClean="0">
                <a:latin typeface="Arial Narrow"/>
                <a:cs typeface="Arial Narrow"/>
              </a:rPr>
              <a:t>size_t</a:t>
            </a:r>
            <a:r>
              <a:rPr lang="en-US" dirty="0" smtClean="0">
                <a:latin typeface="Arial Narrow"/>
                <a:cs typeface="Arial Narrow"/>
              </a:rPr>
              <a:t> cur=head;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</a:t>
            </a:r>
            <a:r>
              <a:rPr lang="en-US" dirty="0" err="1" smtClean="0">
                <a:latin typeface="Arial Narrow"/>
                <a:cs typeface="Arial Narrow"/>
              </a:rPr>
              <a:t>container[cur</a:t>
            </a:r>
            <a:r>
              <a:rPr lang="en-US" dirty="0" smtClean="0">
                <a:latin typeface="Arial Narrow"/>
                <a:cs typeface="Arial Narrow"/>
              </a:rPr>
              <a:t>] = </a:t>
            </a:r>
            <a:r>
              <a:rPr lang="en-US" dirty="0" err="1" smtClean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; // shall be done first to avoid popping wrong value</a:t>
            </a:r>
          </a:p>
          <a:p>
            <a:r>
              <a:rPr lang="en-US" dirty="0" smtClean="0">
                <a:latin typeface="Arial Narrow"/>
                <a:cs typeface="Arial Narrow"/>
              </a:rPr>
              <a:t> if (__</a:t>
            </a:r>
            <a:r>
              <a:rPr lang="en-US" dirty="0" err="1" smtClean="0">
                <a:latin typeface="Arial Narrow"/>
                <a:cs typeface="Arial Narrow"/>
              </a:rPr>
              <a:t>sync_bool_compare_and_swap(&amp;head,cur,cur</a:t>
            </a:r>
            <a:r>
              <a:rPr lang="en-US" dirty="0" smtClean="0">
                <a:latin typeface="Arial Narrow"/>
                <a:cs typeface="Arial Narrow"/>
              </a:rPr>
              <a:t>==0 ? last : cur-1 )) {</a:t>
            </a:r>
          </a:p>
          <a:p>
            <a:r>
              <a:rPr lang="en-US" dirty="0" smtClean="0">
                <a:latin typeface="Arial Narrow"/>
                <a:cs typeface="Arial Narrow"/>
              </a:rPr>
              <a:t>	// </a:t>
            </a:r>
            <a:r>
              <a:rPr lang="en-US" dirty="0" err="1" smtClean="0">
                <a:latin typeface="Arial Narrow"/>
                <a:cs typeface="Arial Narrow"/>
              </a:rPr>
              <a:t>container[cur</a:t>
            </a:r>
            <a:r>
              <a:rPr lang="en-US" dirty="0" smtClean="0">
                <a:latin typeface="Arial Narrow"/>
                <a:cs typeface="Arial Narrow"/>
              </a:rPr>
              <a:t>] = </a:t>
            </a:r>
            <a:r>
              <a:rPr lang="en-US" dirty="0" err="1" smtClean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; // too late pop already </a:t>
            </a:r>
            <a:r>
              <a:rPr lang="en-US" dirty="0" err="1" smtClean="0">
                <a:latin typeface="Arial Narrow"/>
                <a:cs typeface="Arial Narrow"/>
              </a:rPr>
              <a:t>occured</a:t>
            </a:r>
            <a:r>
              <a:rPr lang="en-US" dirty="0" smtClean="0">
                <a:latin typeface="Arial Narrow"/>
                <a:cs typeface="Arial Narrow"/>
              </a:rPr>
              <a:t>!</a:t>
            </a:r>
          </a:p>
          <a:p>
            <a:r>
              <a:rPr lang="en-US" dirty="0" smtClean="0">
                <a:latin typeface="Arial Narrow"/>
                <a:cs typeface="Arial Narrow"/>
              </a:rPr>
              <a:t>	break;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362200"/>
            <a:ext cx="3505200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bool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pop(T&amp;t</a:t>
            </a:r>
            <a:r>
              <a:rPr lang="en-US" dirty="0" smtClean="0">
                <a:latin typeface="Arial Narrow"/>
                <a:cs typeface="Arial Narrow"/>
              </a:rPr>
              <a:t>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while (true) {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</a:t>
            </a:r>
            <a:r>
              <a:rPr lang="en-US" dirty="0" err="1" smtClean="0">
                <a:latin typeface="Arial Narrow"/>
                <a:cs typeface="Arial Narrow"/>
              </a:rPr>
              <a:t>if(waitEmpty</a:t>
            </a:r>
            <a:r>
              <a:rPr lang="en-US" dirty="0" smtClean="0">
                <a:latin typeface="Arial Narrow"/>
                <a:cs typeface="Arial Narrow"/>
              </a:rPr>
              <a:t>()) return false; // include a signal to drain and terminate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volatile </a:t>
            </a:r>
            <a:r>
              <a:rPr lang="en-US" dirty="0" err="1" smtClean="0">
                <a:latin typeface="Arial Narrow"/>
                <a:cs typeface="Arial Narrow"/>
              </a:rPr>
              <a:t>size_t</a:t>
            </a:r>
            <a:r>
              <a:rPr lang="en-US" dirty="0" smtClean="0">
                <a:latin typeface="Arial Narrow"/>
                <a:cs typeface="Arial Narrow"/>
              </a:rPr>
              <a:t> cur=tail;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if (cur==head) continue;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</a:t>
            </a:r>
            <a:r>
              <a:rPr lang="en-US" dirty="0" err="1" smtClean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 = </a:t>
            </a:r>
            <a:r>
              <a:rPr lang="en-US" dirty="0" err="1" smtClean="0">
                <a:latin typeface="Arial Narrow"/>
                <a:cs typeface="Arial Narrow"/>
              </a:rPr>
              <a:t>container[cur</a:t>
            </a:r>
            <a:r>
              <a:rPr lang="en-US" dirty="0" smtClean="0">
                <a:latin typeface="Arial Narrow"/>
                <a:cs typeface="Arial Narrow"/>
              </a:rPr>
              <a:t>];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  if (</a:t>
            </a:r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__</a:t>
            </a:r>
            <a:r>
              <a:rPr lang="en-US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sync_bool_compare_and_swap(&amp;tail,cur,cur</a:t>
            </a:r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==0 ?last : cur-1)</a:t>
            </a:r>
            <a:r>
              <a:rPr lang="en-US" dirty="0" smtClean="0">
                <a:latin typeface="Arial Narrow"/>
                <a:cs typeface="Arial Narrow"/>
              </a:rPr>
              <a:t>) break;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}</a:t>
            </a:r>
          </a:p>
          <a:p>
            <a:r>
              <a:rPr lang="en-US" dirty="0" smtClean="0">
                <a:latin typeface="Arial Narrow"/>
                <a:cs typeface="Arial Narrow"/>
              </a:rPr>
              <a:t>    return true;</a:t>
            </a:r>
          </a:p>
          <a:p>
            <a:r>
              <a:rPr lang="en-US" dirty="0" smtClean="0">
                <a:latin typeface="Arial Narrow"/>
                <a:cs typeface="Arial Narrow"/>
              </a:rPr>
              <a:t>  }</a:t>
            </a:r>
          </a:p>
        </p:txBody>
      </p:sp>
      <p:grpSp>
        <p:nvGrpSpPr>
          <p:cNvPr id="12" name="Group 19"/>
          <p:cNvGrpSpPr/>
          <p:nvPr/>
        </p:nvGrpSpPr>
        <p:grpSpPr>
          <a:xfrm>
            <a:off x="4495800" y="1447800"/>
            <a:ext cx="381000" cy="3048000"/>
            <a:chOff x="4572000" y="1981200"/>
            <a:chExt cx="381000" cy="3048000"/>
          </a:xfrm>
        </p:grpSpPr>
        <p:grpSp>
          <p:nvGrpSpPr>
            <p:cNvPr id="13" name="Group 11"/>
            <p:cNvGrpSpPr/>
            <p:nvPr/>
          </p:nvGrpSpPr>
          <p:grpSpPr>
            <a:xfrm>
              <a:off x="4572000" y="1981200"/>
              <a:ext cx="381000" cy="1524000"/>
              <a:chOff x="4191000" y="2590800"/>
              <a:chExt cx="381000" cy="1524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191000" y="2590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91000" y="2971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91000" y="3352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91000" y="3733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2"/>
            <p:cNvGrpSpPr/>
            <p:nvPr/>
          </p:nvGrpSpPr>
          <p:grpSpPr>
            <a:xfrm>
              <a:off x="4572000" y="3505200"/>
              <a:ext cx="381000" cy="1524000"/>
              <a:chOff x="4191000" y="2590800"/>
              <a:chExt cx="381000" cy="1524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191000" y="2590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91000" y="2971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91000" y="3352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91000" y="3733800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Bent Arrow 17"/>
          <p:cNvSpPr/>
          <p:nvPr/>
        </p:nvSpPr>
        <p:spPr>
          <a:xfrm rot="16200000" flipH="1">
            <a:off x="4530726" y="727076"/>
            <a:ext cx="615949" cy="685800"/>
          </a:xfrm>
          <a:prstGeom prst="ben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3657600" y="4572000"/>
            <a:ext cx="990600" cy="609600"/>
          </a:xfrm>
          <a:prstGeom prst="bentArrow">
            <a:avLst>
              <a:gd name="adj1" fmla="val 14435"/>
              <a:gd name="adj2" fmla="val 1707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0800000">
            <a:off x="3581400" y="5181600"/>
            <a:ext cx="990600" cy="609600"/>
          </a:xfrm>
          <a:prstGeom prst="bentArrow">
            <a:avLst>
              <a:gd name="adj1" fmla="val 14435"/>
              <a:gd name="adj2" fmla="val 1707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3810000" y="4800600"/>
            <a:ext cx="990600" cy="609600"/>
          </a:xfrm>
          <a:prstGeom prst="bentArrow">
            <a:avLst>
              <a:gd name="adj1" fmla="val 14435"/>
              <a:gd name="adj2" fmla="val 1707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3810000" y="5334000"/>
            <a:ext cx="990600" cy="609600"/>
          </a:xfrm>
          <a:prstGeom prst="bentArrow">
            <a:avLst>
              <a:gd name="adj1" fmla="val 14435"/>
              <a:gd name="adj2" fmla="val 1707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1524000"/>
            <a:ext cx="2286000" cy="646331"/>
          </a:xfrm>
          <a:prstGeom prst="rect">
            <a:avLst/>
          </a:prstGeom>
          <a:gradFill flip="none" rotWithShape="1">
            <a:gsLst>
              <a:gs pos="24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// circular buffer</a:t>
            </a:r>
          </a:p>
          <a:p>
            <a:r>
              <a:rPr lang="en-US" dirty="0" smtClean="0">
                <a:latin typeface="Arial Narrow"/>
                <a:cs typeface="Arial Narrow"/>
              </a:rPr>
              <a:t> T  container[last+1];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(Parallel) Software Engineering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1430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Wingdings" pitchFamily="-10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Engineering Parallel software follows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lang="en-US" sz="2400" kern="0" dirty="0" smtClean="0">
                <a:solidFill>
                  <a:schemeClr val="accent2"/>
                </a:solidFill>
                <a:latin typeface="+mn-lt"/>
              </a:rPr>
              <a:t>“usual” software development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</a:t>
            </a:r>
            <a:r>
              <a:rPr lang="en-US" sz="2400" kern="0" noProof="0" dirty="0" smtClean="0">
                <a:solidFill>
                  <a:schemeClr val="accent2"/>
                </a:solidFill>
                <a:latin typeface="+mn-lt"/>
              </a:rPr>
              <a:t>with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difference: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 Parallel!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Wingdings" pitchFamily="-108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Analyze,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&amp; Design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Wingdings" pitchFamily="-10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Franklin Gothic Book" pitchFamily="-108" charset="0"/>
                <a:ea typeface="ＭＳ Ｐゴシック" pitchFamily="-108" charset="-128"/>
              </a:rPr>
              <a:t> Analyze problem, Finding and designing parallelism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Wingdings" pitchFamily="-108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Specify &amp; Implement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Wingdings" pitchFamily="-10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Franklin Gothic Book" pitchFamily="-108" charset="0"/>
                <a:ea typeface="ＭＳ Ｐゴシック" pitchFamily="-108" charset="-128"/>
              </a:rPr>
              <a:t> How will you express the parallelism (in detail)?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Wingdings" pitchFamily="-108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Check correctness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Wingdings" pitchFamily="-10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Franklin Gothic Book" pitchFamily="-108" charset="0"/>
                <a:ea typeface="ＭＳ Ｐゴシック" pitchFamily="-108" charset="-128"/>
              </a:rPr>
              <a:t> How will you determine if the parallelism is right or wrong?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Wingdings" pitchFamily="-108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Check performance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Wingdings" pitchFamily="-10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Franklin Gothic Book" pitchFamily="-108" charset="0"/>
                <a:ea typeface="ＭＳ Ｐゴシック" pitchFamily="-108" charset="-128"/>
              </a:rPr>
              <a:t> How will you determine if the parallelism improves over sequential performance?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Wingdings" pitchFamily="-108" charset="2"/>
              <a:buChar char="§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Lock Free Hash Table</a:t>
            </a:r>
            <a:br>
              <a:rPr lang="en-US" dirty="0" smtClean="0"/>
            </a:br>
            <a:r>
              <a:rPr lang="en-US" sz="2889" dirty="0" smtClean="0"/>
              <a:t>(Cliff Click at Google Camp 2007)</a:t>
            </a:r>
            <a:endParaRPr lang="en-US" sz="2889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Insert: CAS as before</a:t>
            </a:r>
          </a:p>
          <a:p>
            <a:r>
              <a:rPr lang="en-US" dirty="0" smtClean="0"/>
              <a:t>Delete: just mark</a:t>
            </a:r>
          </a:p>
          <a:p>
            <a:r>
              <a:rPr lang="en-US" dirty="0" smtClean="0"/>
              <a:t>The difficult part is to implement lock free resizing</a:t>
            </a:r>
          </a:p>
          <a:p>
            <a:pPr lvl="1"/>
            <a:r>
              <a:rPr lang="en-US" dirty="0" smtClean="0"/>
              <a:t>Do not block operation from other threads</a:t>
            </a:r>
          </a:p>
          <a:p>
            <a:pPr lvl="1"/>
            <a:r>
              <a:rPr lang="en-US" dirty="0" smtClean="0"/>
              <a:t>Allow other threads to collaborate in resizing</a:t>
            </a:r>
          </a:p>
          <a:p>
            <a:r>
              <a:rPr lang="en-US" dirty="0" smtClean="0"/>
              <a:t>Memory management is the other big issue</a:t>
            </a:r>
          </a:p>
          <a:p>
            <a:r>
              <a:rPr lang="en-US" dirty="0" smtClean="0"/>
              <a:t>Read slides and papers: very instructive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60</a:t>
            </a:fld>
            <a:endParaRPr lang="it-IT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Singleton,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unclear, static seems to introduce a full memory barrier in any case</a:t>
            </a:r>
          </a:p>
          <a:p>
            <a:r>
              <a:rPr lang="en-US" dirty="0" smtClean="0"/>
              <a:t>Will not be covered</a:t>
            </a:r>
          </a:p>
          <a:p>
            <a:r>
              <a:rPr lang="en-US" dirty="0" smtClean="0"/>
              <a:t>Slide will be deleted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D8A7-4AAF-EE4F-AB0E-9659ACB50696}" type="slidenum">
              <a:rPr lang="it-IT" smtClean="0"/>
              <a:pPr/>
              <a:t>61</a:t>
            </a:fld>
            <a:endParaRPr lang="it-IT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2806700"/>
          </a:xfrm>
        </p:spPr>
        <p:txBody>
          <a:bodyPr/>
          <a:lstStyle/>
          <a:p>
            <a:r>
              <a:rPr lang="en-US" dirty="0" smtClean="0"/>
              <a:t>(Sorting)</a:t>
            </a:r>
          </a:p>
          <a:p>
            <a:r>
              <a:rPr lang="en-US" dirty="0" smtClean="0"/>
              <a:t>Word count</a:t>
            </a:r>
          </a:p>
          <a:p>
            <a:r>
              <a:rPr lang="en-US" dirty="0" err="1" smtClean="0"/>
              <a:t>Histograming</a:t>
            </a:r>
            <a:endParaRPr lang="en-US" dirty="0" smtClean="0"/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N-body dynamics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E319-F9C6-2C4C-A92C-81BAF71E7552}" type="slidenum">
              <a:rPr lang="it-IT" smtClean="0"/>
              <a:pPr/>
              <a:t>62</a:t>
            </a:fld>
            <a:endParaRPr lang="it-IT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Histograming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35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Produce amplitude histogram (0-255) for each 10MPixel image</a:t>
            </a:r>
          </a:p>
          <a:p>
            <a:pPr lvl="1"/>
            <a:r>
              <a:rPr lang="en-US" dirty="0" smtClean="0"/>
              <a:t>Throughput: process images in parallel</a:t>
            </a:r>
          </a:p>
          <a:p>
            <a:pPr lvl="2"/>
            <a:r>
              <a:rPr lang="en-US" dirty="0" smtClean="0"/>
              <a:t>Embarrassingly parallel </a:t>
            </a:r>
          </a:p>
          <a:p>
            <a:pPr lvl="1"/>
            <a:r>
              <a:rPr lang="en-US" dirty="0" smtClean="0"/>
              <a:t>Latency: process each image in parallel!</a:t>
            </a:r>
          </a:p>
          <a:p>
            <a:r>
              <a:rPr lang="en-US" dirty="0" smtClean="0"/>
              <a:t>Input: vector&lt;</a:t>
            </a:r>
            <a:r>
              <a:rPr lang="en-US" dirty="0" err="1" smtClean="0"/>
              <a:t>uchar</a:t>
            </a:r>
            <a:r>
              <a:rPr lang="en-US" dirty="0" smtClean="0"/>
              <a:t>&gt; image(10000000);</a:t>
            </a:r>
          </a:p>
          <a:p>
            <a:r>
              <a:rPr lang="en-US" dirty="0" smtClean="0"/>
              <a:t>Output: vector&lt;</a:t>
            </a:r>
            <a:r>
              <a:rPr lang="en-US" dirty="0" err="1" smtClean="0"/>
              <a:t>int</a:t>
            </a:r>
            <a:r>
              <a:rPr lang="en-US" dirty="0" smtClean="0"/>
              <a:t>&gt; histogram(256);</a:t>
            </a:r>
          </a:p>
          <a:p>
            <a:r>
              <a:rPr lang="en-US" dirty="0" smtClean="0"/>
              <a:t>Function:  ++</a:t>
            </a:r>
            <a:r>
              <a:rPr lang="en-US" dirty="0" err="1" smtClean="0"/>
              <a:t>histogram[image[i</a:t>
            </a:r>
            <a:r>
              <a:rPr lang="en-US" dirty="0" smtClean="0"/>
              <a:t>]];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63</a:t>
            </a:fld>
            <a:endParaRPr lang="it-IT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Count the number of occurrences of each word in a text</a:t>
            </a:r>
          </a:p>
          <a:p>
            <a:r>
              <a:rPr lang="en-US" dirty="0" smtClean="0"/>
              <a:t>Input:  Sequence&lt;char&gt; </a:t>
            </a:r>
            <a:r>
              <a:rPr lang="en-US" dirty="0" err="1" smtClean="0"/>
              <a:t>text(N</a:t>
            </a:r>
            <a:r>
              <a:rPr lang="en-US" dirty="0" smtClean="0"/>
              <a:t>); N large</a:t>
            </a:r>
          </a:p>
          <a:p>
            <a:r>
              <a:rPr lang="en-US" dirty="0" smtClean="0"/>
              <a:t>Output: </a:t>
            </a:r>
            <a:r>
              <a:rPr lang="en-US" dirty="0" err="1" smtClean="0"/>
              <a:t>AssociativeContainer</a:t>
            </a:r>
            <a:r>
              <a:rPr lang="en-US" dirty="0" smtClean="0"/>
              <a:t>&lt;</a:t>
            </a:r>
            <a:r>
              <a:rPr lang="en-US" dirty="0" err="1" smtClean="0"/>
              <a:t>string,int</a:t>
            </a:r>
            <a:r>
              <a:rPr lang="en-US" dirty="0" smtClean="0"/>
              <a:t>&gt; words;</a:t>
            </a:r>
          </a:p>
          <a:p>
            <a:r>
              <a:rPr lang="en-US" dirty="0" smtClean="0"/>
              <a:t>Function: </a:t>
            </a:r>
            <a:r>
              <a:rPr lang="en-US" dirty="0" err="1" smtClean="0"/>
              <a:t>WordIterator</a:t>
            </a:r>
            <a:r>
              <a:rPr lang="en-US" dirty="0" smtClean="0"/>
              <a:t> </a:t>
            </a:r>
            <a:r>
              <a:rPr lang="en-US" dirty="0" err="1" smtClean="0"/>
              <a:t>word(text</a:t>
            </a:r>
            <a:r>
              <a:rPr lang="en-US" dirty="0" smtClean="0"/>
              <a:t>); </a:t>
            </a:r>
          </a:p>
          <a:p>
            <a:pPr>
              <a:buNone/>
            </a:pPr>
            <a:r>
              <a:rPr lang="en-US" dirty="0" smtClean="0"/>
              <a:t>                ++words[*(++word)];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64</a:t>
            </a:fld>
            <a:endParaRPr lang="it-IT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Clusterize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Clusterize</a:t>
            </a:r>
            <a:r>
              <a:rPr lang="en-US" dirty="0" smtClean="0"/>
              <a:t> points in 3D using </a:t>
            </a:r>
            <a:r>
              <a:rPr lang="en-US" dirty="0" err="1" smtClean="0"/>
              <a:t>Kmeans</a:t>
            </a:r>
            <a:endParaRPr lang="en-US" dirty="0" smtClean="0"/>
          </a:p>
          <a:p>
            <a:r>
              <a:rPr lang="en-US" dirty="0" smtClean="0"/>
              <a:t>Input vector&lt;Points3D&gt; points</a:t>
            </a:r>
          </a:p>
          <a:p>
            <a:r>
              <a:rPr lang="en-US" dirty="0" smtClean="0"/>
              <a:t>Output vector&lt;Cluster&gt; clusters</a:t>
            </a:r>
          </a:p>
          <a:p>
            <a:pPr>
              <a:buNone/>
            </a:pPr>
            <a:r>
              <a:rPr lang="en-US" dirty="0" smtClean="0"/>
              <a:t>Algorithm</a:t>
            </a:r>
          </a:p>
          <a:p>
            <a:r>
              <a:rPr lang="en-US" dirty="0" smtClean="0"/>
              <a:t>Start with a set of seeds</a:t>
            </a:r>
          </a:p>
          <a:p>
            <a:r>
              <a:rPr lang="en-US" dirty="0" smtClean="0"/>
              <a:t>Associate points to closest seed: (clusters)</a:t>
            </a:r>
          </a:p>
          <a:p>
            <a:r>
              <a:rPr lang="en-US" dirty="0" smtClean="0"/>
              <a:t>Compute mean (cluster position, new seed)</a:t>
            </a:r>
          </a:p>
          <a:p>
            <a:r>
              <a:rPr lang="en-US" dirty="0" smtClean="0"/>
              <a:t>iterate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65</a:t>
            </a:fld>
            <a:endParaRPr lang="it-IT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46025"/>
          </a:xfrm>
        </p:spPr>
        <p:txBody>
          <a:bodyPr wrap="square">
            <a:spAutoFit/>
          </a:bodyPr>
          <a:lstStyle/>
          <a:p>
            <a:r>
              <a:rPr lang="en-US" sz="2000" dirty="0" smtClean="0"/>
              <a:t>Google, </a:t>
            </a:r>
            <a:r>
              <a:rPr lang="en-US" sz="2000" dirty="0" err="1" smtClean="0"/>
              <a:t>wikipedia</a:t>
            </a:r>
            <a:endParaRPr lang="en-US" sz="2000" dirty="0" smtClean="0"/>
          </a:p>
          <a:p>
            <a:r>
              <a:rPr lang="en-US" sz="2000" dirty="0" smtClean="0"/>
              <a:t>Architecture:</a:t>
            </a:r>
          </a:p>
          <a:p>
            <a:pPr lvl="1"/>
            <a:r>
              <a:rPr lang="en-US" sz="1800" dirty="0" smtClean="0">
                <a:hlinkClick r:id="rId2"/>
              </a:rPr>
              <a:t>http://www.cs.berkeley.edu/~volkov/cs267.sp09/</a:t>
            </a:r>
            <a:endParaRPr lang="en-US" sz="1800" dirty="0" smtClean="0"/>
          </a:p>
          <a:p>
            <a:pPr lvl="1"/>
            <a:r>
              <a:rPr lang="en-US" sz="1800" dirty="0" smtClean="0">
                <a:hlinkClick r:id="rId3"/>
              </a:rPr>
              <a:t>http://parlab.eecs.berkeley.edu/wiki/patterns/pattern1_0</a:t>
            </a:r>
            <a:endParaRPr lang="en-US" sz="2000" dirty="0" smtClean="0"/>
          </a:p>
          <a:p>
            <a:pPr lvl="1"/>
            <a:r>
              <a:rPr lang="en-US" sz="1800" u="sng" dirty="0" smtClean="0">
                <a:hlinkClick r:id="rId4"/>
              </a:rPr>
              <a:t>http://citeseerx.ist.psu.edu/viewdoc/summary?doi=10.1.1.55.3594</a:t>
            </a:r>
            <a:endParaRPr lang="en-US" sz="1800" u="sng" dirty="0" smtClean="0"/>
          </a:p>
          <a:p>
            <a:pPr lvl="1"/>
            <a:r>
              <a:rPr lang="en-US" sz="1800" u="sng" dirty="0" smtClean="0">
                <a:hlinkClick r:id="rId5"/>
              </a:rPr>
              <a:t>http://www.sigsoft.org/phdDissertations/theses/JorgeOrtega.pdf</a:t>
            </a:r>
            <a:endParaRPr lang="en-US" sz="1800" u="sng" dirty="0" smtClean="0"/>
          </a:p>
          <a:p>
            <a:r>
              <a:rPr lang="en-US" sz="2000" dirty="0" smtClean="0"/>
              <a:t>Computational Patterns</a:t>
            </a:r>
          </a:p>
          <a:p>
            <a:pPr lvl="1"/>
            <a:r>
              <a:rPr lang="en-US" sz="1800" dirty="0" smtClean="0">
                <a:hlinkClick r:id="rId6"/>
              </a:rPr>
              <a:t>http://www.eecs.berkeley.edu/Pubs/TechRpts/2006/EECS-2006-183.pdf</a:t>
            </a:r>
            <a:endParaRPr lang="en-US" sz="1800" dirty="0" smtClean="0"/>
          </a:p>
          <a:p>
            <a:r>
              <a:rPr lang="en-US" sz="2000" dirty="0" smtClean="0"/>
              <a:t>Map-Reduce</a:t>
            </a:r>
          </a:p>
          <a:p>
            <a:pPr lvl="1"/>
            <a:r>
              <a:rPr lang="en-US" sz="1800" dirty="0" smtClean="0">
                <a:hlinkClick r:id="rId7"/>
              </a:rPr>
              <a:t>http://hadoop.apache.org/</a:t>
            </a:r>
            <a:r>
              <a:rPr lang="en-US" sz="1800" dirty="0" smtClean="0"/>
              <a:t> (distributed: cluster, grid, cloud)</a:t>
            </a:r>
          </a:p>
          <a:p>
            <a:pPr lvl="1"/>
            <a:r>
              <a:rPr lang="en-US" sz="1800" dirty="0" smtClean="0"/>
              <a:t>Phoenix </a:t>
            </a:r>
            <a:r>
              <a:rPr lang="en-US" sz="1800" dirty="0" smtClean="0">
                <a:hlinkClick r:id="rId8"/>
              </a:rPr>
              <a:t>http://mapreduce.stanford.edu/</a:t>
            </a:r>
            <a:r>
              <a:rPr lang="en-US" sz="1800" dirty="0" smtClean="0"/>
              <a:t> (</a:t>
            </a:r>
            <a:r>
              <a:rPr lang="en-US" sz="1800" dirty="0" err="1" smtClean="0"/>
              <a:t>multicore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C++0X</a:t>
            </a:r>
          </a:p>
          <a:p>
            <a:pPr lvl="1"/>
            <a:r>
              <a:rPr lang="en-US" sz="1800" dirty="0" smtClean="0">
                <a:hlinkClick r:id="rId9"/>
              </a:rPr>
              <a:t>http://www.justsoftwaresolutions.co.uk/threading/multithreading-in-c++0x-part-1-starting-threads.html</a:t>
            </a:r>
            <a:endParaRPr lang="en-US" sz="1800" dirty="0" smtClean="0"/>
          </a:p>
          <a:p>
            <a:pPr lvl="1"/>
            <a:r>
              <a:rPr lang="en-US" sz="1800" dirty="0" smtClean="0"/>
              <a:t>http://</a:t>
            </a:r>
            <a:r>
              <a:rPr lang="en-US" sz="1800" dirty="0" err="1" smtClean="0"/>
              <a:t>www.stdthread.co.uk</a:t>
            </a:r>
            <a:r>
              <a:rPr lang="en-US" sz="1800" dirty="0" smtClean="0"/>
              <a:t>/doc/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Vincenzo Innocente CERN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C57-CDDD-7044-ABFB-98AEAB68DDEE}" type="slidenum">
              <a:rPr lang="it-IT" smtClean="0"/>
              <a:pPr/>
              <a:t>66</a:t>
            </a:fld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Foster’s Design Methodology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Vincenzo Innocente CERN</a:t>
            </a:r>
            <a:endParaRPr lang="en-GB">
              <a:ea typeface="Arial" pitchFamily="-108" charset="0"/>
              <a:cs typeface="Arial" pitchFamily="-108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EAA358-8913-E348-A25C-9FF52812F675}" type="slidenum">
              <a:rPr lang="en-GB"/>
              <a:pPr/>
              <a:t>7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7086600" cy="4572000"/>
          </a:xfrm>
        </p:spPr>
        <p:txBody>
          <a:bodyPr/>
          <a:lstStyle/>
          <a:p>
            <a:pPr marL="0" indent="0" eaLnBrk="1" hangingPunct="1"/>
            <a:r>
              <a:rPr lang="en-US" sz="3200" dirty="0"/>
              <a:t>Four Steps:</a:t>
            </a:r>
          </a:p>
          <a:p>
            <a:pPr lvl="1" eaLnBrk="1" hangingPunct="1"/>
            <a:r>
              <a:rPr lang="en-US" sz="2800" b="1" dirty="0">
                <a:solidFill>
                  <a:srgbClr val="00FF00"/>
                </a:solidFill>
                <a:latin typeface="Franklin Gothic Book" pitchFamily="-108" charset="0"/>
              </a:rPr>
              <a:t>Partitioning</a:t>
            </a:r>
          </a:p>
          <a:p>
            <a:pPr lvl="2" eaLnBrk="1" hangingPunct="1"/>
            <a:r>
              <a:rPr lang="en-US" sz="2400" dirty="0">
                <a:latin typeface="Franklin Gothic Book" pitchFamily="-108" charset="0"/>
              </a:rPr>
              <a:t>Dividing computation and data</a:t>
            </a:r>
          </a:p>
          <a:p>
            <a:pPr lvl="1" eaLnBrk="1" hangingPunct="1"/>
            <a:r>
              <a:rPr lang="en-US" sz="2800" b="1" dirty="0">
                <a:solidFill>
                  <a:srgbClr val="FF3300"/>
                </a:solidFill>
                <a:latin typeface="Franklin Gothic Book" pitchFamily="-108" charset="0"/>
              </a:rPr>
              <a:t>Communication</a:t>
            </a:r>
          </a:p>
          <a:p>
            <a:pPr lvl="2" eaLnBrk="1" hangingPunct="1"/>
            <a:r>
              <a:rPr lang="en-US" sz="2400" dirty="0">
                <a:latin typeface="Franklin Gothic Book" pitchFamily="-108" charset="0"/>
              </a:rPr>
              <a:t>Sharing data between computations</a:t>
            </a:r>
          </a:p>
          <a:p>
            <a:pPr lvl="1" eaLnBrk="1" hangingPunct="1"/>
            <a:r>
              <a:rPr lang="en-US" sz="2800" b="1" dirty="0">
                <a:solidFill>
                  <a:srgbClr val="FF9933"/>
                </a:solidFill>
                <a:latin typeface="Franklin Gothic Book" pitchFamily="-108" charset="0"/>
              </a:rPr>
              <a:t>Agglomeration</a:t>
            </a:r>
          </a:p>
          <a:p>
            <a:pPr lvl="2" eaLnBrk="1" hangingPunct="1"/>
            <a:r>
              <a:rPr lang="en-US" sz="2400" dirty="0">
                <a:latin typeface="Franklin Gothic Book" pitchFamily="-108" charset="0"/>
              </a:rPr>
              <a:t>Grouping tasks to improve performance</a:t>
            </a:r>
          </a:p>
          <a:p>
            <a:pPr lvl="1" eaLnBrk="1" hangingPunct="1"/>
            <a:r>
              <a:rPr lang="en-US" sz="2800" b="1" dirty="0">
                <a:solidFill>
                  <a:srgbClr val="AF02D8"/>
                </a:solidFill>
                <a:latin typeface="Franklin Gothic Book" pitchFamily="-108" charset="0"/>
              </a:rPr>
              <a:t>Mapping</a:t>
            </a:r>
          </a:p>
          <a:p>
            <a:pPr lvl="2" eaLnBrk="1" hangingPunct="1"/>
            <a:r>
              <a:rPr lang="en-US" sz="2400" dirty="0">
                <a:latin typeface="Franklin Gothic Book" pitchFamily="-108" charset="0"/>
              </a:rPr>
              <a:t>Assigning tasks to processors/threads</a:t>
            </a:r>
          </a:p>
          <a:p>
            <a:pPr marL="0" indent="0"/>
            <a:endParaRPr lang="en-GB" dirty="0"/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1066800" y="5715000"/>
            <a:ext cx="7391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From “</a:t>
            </a:r>
            <a:r>
              <a:rPr lang="en-US" sz="2000" i="1">
                <a:solidFill>
                  <a:schemeClr val="tx1"/>
                </a:solidFill>
              </a:rPr>
              <a:t>Designing and Building Parallel Programs”</a:t>
            </a:r>
            <a:r>
              <a:rPr lang="en-US" sz="2000">
                <a:solidFill>
                  <a:schemeClr val="tx1"/>
                </a:solidFill>
              </a:rPr>
              <a:t> by Ian Foster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Designing Threaded Programs</a:t>
            </a:r>
            <a:endParaRPr lang="en-GB"/>
          </a:p>
        </p:txBody>
      </p:sp>
      <p:sp>
        <p:nvSpPr>
          <p:cNvPr id="155" name="Date Placeholder 1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Vincenzo Innocente CERN</a:t>
            </a:r>
            <a:endParaRPr lang="en-GB">
              <a:ea typeface="Arial" pitchFamily="-108" charset="0"/>
              <a:cs typeface="Arial" pitchFamily="-108" charset="0"/>
            </a:endParaRP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081EBF-C4E0-E540-AD62-FE1C419819B8}" type="slidenum">
              <a:rPr lang="en-GB"/>
              <a:pPr/>
              <a:t>8</a:t>
            </a:fld>
            <a:endParaRPr lang="en-GB"/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4343400" cy="50292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</a:pPr>
            <a:r>
              <a:rPr lang="en-US" b="1" dirty="0">
                <a:solidFill>
                  <a:srgbClr val="00FF00"/>
                </a:solidFill>
              </a:rPr>
              <a:t>Partition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>
                <a:latin typeface="Franklin Gothic Book" pitchFamily="-108" charset="0"/>
              </a:rPr>
              <a:t>Divide problem into tasks</a:t>
            </a:r>
          </a:p>
          <a:p>
            <a:pPr marL="0" indent="0" eaLnBrk="1" hangingPunct="1">
              <a:lnSpc>
                <a:spcPct val="85000"/>
              </a:lnSpc>
            </a:pPr>
            <a:r>
              <a:rPr lang="en-US" b="1" dirty="0">
                <a:solidFill>
                  <a:srgbClr val="FF3300"/>
                </a:solidFill>
              </a:rPr>
              <a:t>Communicate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>
                <a:latin typeface="Franklin Gothic Book" pitchFamily="-108" charset="0"/>
              </a:rPr>
              <a:t>Determine amount and pattern of communication</a:t>
            </a:r>
          </a:p>
          <a:p>
            <a:pPr marL="0" indent="0" eaLnBrk="1" hangingPunct="1">
              <a:lnSpc>
                <a:spcPct val="85000"/>
              </a:lnSpc>
            </a:pPr>
            <a:r>
              <a:rPr lang="en-US" b="1" dirty="0">
                <a:solidFill>
                  <a:srgbClr val="FF9933"/>
                </a:solidFill>
              </a:rPr>
              <a:t>Agglomerate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>
                <a:latin typeface="Franklin Gothic Book" pitchFamily="-108" charset="0"/>
              </a:rPr>
              <a:t>Combine tasks</a:t>
            </a:r>
          </a:p>
          <a:p>
            <a:pPr marL="0" indent="0" eaLnBrk="1" hangingPunct="1">
              <a:lnSpc>
                <a:spcPct val="85000"/>
              </a:lnSpc>
            </a:pPr>
            <a:r>
              <a:rPr lang="en-US" b="1" dirty="0">
                <a:solidFill>
                  <a:srgbClr val="AF02D8"/>
                </a:solidFill>
              </a:rPr>
              <a:t>Map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>
                <a:latin typeface="Franklin Gothic Book" pitchFamily="-108" charset="0"/>
              </a:rPr>
              <a:t>Assign agglomerated tasks to created threads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84700" y="885825"/>
            <a:ext cx="1981200" cy="1327150"/>
            <a:chOff x="3984" y="432"/>
            <a:chExt cx="1248" cy="836"/>
          </a:xfrm>
        </p:grpSpPr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 flipH="1">
              <a:off x="3984" y="432"/>
              <a:ext cx="1248" cy="83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en-GB">
                <a:solidFill>
                  <a:schemeClr val="tx1"/>
                </a:solidFill>
                <a:latin typeface="Franklin Gothic Book" pitchFamily="34" charset="0"/>
              </a:endParaRPr>
            </a:p>
          </p:txBody>
        </p:sp>
        <p:sp>
          <p:nvSpPr>
            <p:cNvPr id="45209" name="Rectangle 6"/>
            <p:cNvSpPr>
              <a:spLocks noChangeArrowheads="1"/>
            </p:cNvSpPr>
            <p:nvPr/>
          </p:nvSpPr>
          <p:spPr bwMode="auto">
            <a:xfrm>
              <a:off x="4474" y="655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Helvetica" pitchFamily="-108" charset="0"/>
                </a:rPr>
                <a:t>The</a:t>
              </a:r>
              <a:endParaRPr lang="en-US">
                <a:solidFill>
                  <a:schemeClr val="tx1"/>
                </a:solidFill>
                <a:latin typeface="Times" pitchFamily="-108" charset="0"/>
              </a:endParaRPr>
            </a:p>
          </p:txBody>
        </p:sp>
        <p:sp>
          <p:nvSpPr>
            <p:cNvPr id="45210" name="Rectangle 7"/>
            <p:cNvSpPr>
              <a:spLocks noChangeArrowheads="1"/>
            </p:cNvSpPr>
            <p:nvPr/>
          </p:nvSpPr>
          <p:spPr bwMode="auto">
            <a:xfrm>
              <a:off x="4320" y="81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Helvetica" pitchFamily="-108" charset="0"/>
                </a:rPr>
                <a:t>Problem</a:t>
              </a:r>
              <a:endParaRPr lang="en-US">
                <a:solidFill>
                  <a:schemeClr val="tx1"/>
                </a:solidFill>
                <a:latin typeface="Times" pitchFamily="-10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70700" y="1800225"/>
            <a:ext cx="1981200" cy="1722438"/>
            <a:chOff x="4032" y="912"/>
            <a:chExt cx="1248" cy="1085"/>
          </a:xfrm>
        </p:grpSpPr>
        <p:sp>
          <p:nvSpPr>
            <p:cNvPr id="11" name="Cloud"/>
            <p:cNvSpPr>
              <a:spLocks noChangeAspect="1" noEditPoints="1" noChangeArrowheads="1"/>
            </p:cNvSpPr>
            <p:nvPr/>
          </p:nvSpPr>
          <p:spPr bwMode="auto">
            <a:xfrm>
              <a:off x="4032" y="912"/>
              <a:ext cx="1248" cy="83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en-GB">
                <a:latin typeface="Franklin Gothic Book" pitchFamily="34" charset="0"/>
              </a:endParaRPr>
            </a:p>
          </p:txBody>
        </p:sp>
        <p:sp>
          <p:nvSpPr>
            <p:cNvPr id="45186" name="Oval 10"/>
            <p:cNvSpPr>
              <a:spLocks noChangeArrowheads="1"/>
            </p:cNvSpPr>
            <p:nvPr/>
          </p:nvSpPr>
          <p:spPr bwMode="auto">
            <a:xfrm>
              <a:off x="4436" y="1159"/>
              <a:ext cx="77" cy="77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87" name="Rectangle 11"/>
            <p:cNvSpPr>
              <a:spLocks noChangeArrowheads="1"/>
            </p:cNvSpPr>
            <p:nvPr/>
          </p:nvSpPr>
          <p:spPr bwMode="auto">
            <a:xfrm>
              <a:off x="4573" y="1159"/>
              <a:ext cx="77" cy="77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88" name="Freeform 12"/>
            <p:cNvSpPr>
              <a:spLocks/>
            </p:cNvSpPr>
            <p:nvPr/>
          </p:nvSpPr>
          <p:spPr bwMode="auto">
            <a:xfrm>
              <a:off x="4368" y="1296"/>
              <a:ext cx="138" cy="70"/>
            </a:xfrm>
            <a:custGeom>
              <a:avLst/>
              <a:gdLst>
                <a:gd name="T0" fmla="*/ 68 w 138"/>
                <a:gd name="T1" fmla="*/ 0 h 70"/>
                <a:gd name="T2" fmla="*/ 138 w 138"/>
                <a:gd name="T3" fmla="*/ 70 h 70"/>
                <a:gd name="T4" fmla="*/ 0 w 138"/>
                <a:gd name="T5" fmla="*/ 70 h 70"/>
                <a:gd name="T6" fmla="*/ 68 w 13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70"/>
                <a:gd name="T14" fmla="*/ 138 w 13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70">
                  <a:moveTo>
                    <a:pt x="68" y="0"/>
                  </a:moveTo>
                  <a:lnTo>
                    <a:pt x="138" y="70"/>
                  </a:lnTo>
                  <a:lnTo>
                    <a:pt x="0" y="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89" name="Oval 13"/>
            <p:cNvSpPr>
              <a:spLocks noChangeArrowheads="1"/>
            </p:cNvSpPr>
            <p:nvPr/>
          </p:nvSpPr>
          <p:spPr bwMode="auto">
            <a:xfrm>
              <a:off x="4573" y="1296"/>
              <a:ext cx="77" cy="77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0" name="Rectangle 14"/>
            <p:cNvSpPr>
              <a:spLocks noChangeArrowheads="1"/>
            </p:cNvSpPr>
            <p:nvPr/>
          </p:nvSpPr>
          <p:spPr bwMode="auto">
            <a:xfrm>
              <a:off x="4710" y="1296"/>
              <a:ext cx="77" cy="77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1" name="Freeform 15"/>
            <p:cNvSpPr>
              <a:spLocks/>
            </p:cNvSpPr>
            <p:nvPr/>
          </p:nvSpPr>
          <p:spPr bwMode="auto">
            <a:xfrm>
              <a:off x="4506" y="1434"/>
              <a:ext cx="137" cy="69"/>
            </a:xfrm>
            <a:custGeom>
              <a:avLst/>
              <a:gdLst>
                <a:gd name="T0" fmla="*/ 67 w 137"/>
                <a:gd name="T1" fmla="*/ 0 h 69"/>
                <a:gd name="T2" fmla="*/ 137 w 137"/>
                <a:gd name="T3" fmla="*/ 69 h 69"/>
                <a:gd name="T4" fmla="*/ 0 w 137"/>
                <a:gd name="T5" fmla="*/ 69 h 69"/>
                <a:gd name="T6" fmla="*/ 67 w 137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9"/>
                <a:gd name="T14" fmla="*/ 137 w 137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9">
                  <a:moveTo>
                    <a:pt x="67" y="0"/>
                  </a:moveTo>
                  <a:lnTo>
                    <a:pt x="137" y="69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2" name="Oval 16"/>
            <p:cNvSpPr>
              <a:spLocks noChangeArrowheads="1"/>
            </p:cNvSpPr>
            <p:nvPr/>
          </p:nvSpPr>
          <p:spPr bwMode="auto">
            <a:xfrm>
              <a:off x="4780" y="1091"/>
              <a:ext cx="75" cy="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3" name="Rectangle 17"/>
            <p:cNvSpPr>
              <a:spLocks noChangeArrowheads="1"/>
            </p:cNvSpPr>
            <p:nvPr/>
          </p:nvSpPr>
          <p:spPr bwMode="auto">
            <a:xfrm>
              <a:off x="4992" y="1228"/>
              <a:ext cx="77" cy="76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4" name="Freeform 18"/>
            <p:cNvSpPr>
              <a:spLocks/>
            </p:cNvSpPr>
            <p:nvPr/>
          </p:nvSpPr>
          <p:spPr bwMode="auto">
            <a:xfrm>
              <a:off x="5054" y="1296"/>
              <a:ext cx="138" cy="70"/>
            </a:xfrm>
            <a:custGeom>
              <a:avLst/>
              <a:gdLst>
                <a:gd name="T0" fmla="*/ 68 w 138"/>
                <a:gd name="T1" fmla="*/ 0 h 70"/>
                <a:gd name="T2" fmla="*/ 138 w 138"/>
                <a:gd name="T3" fmla="*/ 70 h 70"/>
                <a:gd name="T4" fmla="*/ 0 w 138"/>
                <a:gd name="T5" fmla="*/ 70 h 70"/>
                <a:gd name="T6" fmla="*/ 68 w 13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70"/>
                <a:gd name="T14" fmla="*/ 138 w 13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70">
                  <a:moveTo>
                    <a:pt x="68" y="0"/>
                  </a:moveTo>
                  <a:lnTo>
                    <a:pt x="138" y="70"/>
                  </a:lnTo>
                  <a:lnTo>
                    <a:pt x="0" y="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5" name="Rectangle 19"/>
            <p:cNvSpPr>
              <a:spLocks noChangeArrowheads="1"/>
            </p:cNvSpPr>
            <p:nvPr/>
          </p:nvSpPr>
          <p:spPr bwMode="auto">
            <a:xfrm>
              <a:off x="4231" y="1296"/>
              <a:ext cx="75" cy="77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6" name="Rectangle 20"/>
            <p:cNvSpPr>
              <a:spLocks noChangeArrowheads="1"/>
            </p:cNvSpPr>
            <p:nvPr/>
          </p:nvSpPr>
          <p:spPr bwMode="auto">
            <a:xfrm>
              <a:off x="4368" y="1434"/>
              <a:ext cx="75" cy="76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7" name="Freeform 21"/>
            <p:cNvSpPr>
              <a:spLocks/>
            </p:cNvSpPr>
            <p:nvPr/>
          </p:nvSpPr>
          <p:spPr bwMode="auto">
            <a:xfrm>
              <a:off x="4506" y="1571"/>
              <a:ext cx="137" cy="69"/>
            </a:xfrm>
            <a:custGeom>
              <a:avLst/>
              <a:gdLst>
                <a:gd name="T0" fmla="*/ 67 w 137"/>
                <a:gd name="T1" fmla="*/ 0 h 69"/>
                <a:gd name="T2" fmla="*/ 137 w 137"/>
                <a:gd name="T3" fmla="*/ 69 h 69"/>
                <a:gd name="T4" fmla="*/ 0 w 137"/>
                <a:gd name="T5" fmla="*/ 69 h 69"/>
                <a:gd name="T6" fmla="*/ 67 w 137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9"/>
                <a:gd name="T14" fmla="*/ 137 w 137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9">
                  <a:moveTo>
                    <a:pt x="67" y="0"/>
                  </a:moveTo>
                  <a:lnTo>
                    <a:pt x="137" y="69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8" name="Freeform 22"/>
            <p:cNvSpPr>
              <a:spLocks/>
            </p:cNvSpPr>
            <p:nvPr/>
          </p:nvSpPr>
          <p:spPr bwMode="auto">
            <a:xfrm>
              <a:off x="4710" y="1571"/>
              <a:ext cx="138" cy="69"/>
            </a:xfrm>
            <a:custGeom>
              <a:avLst/>
              <a:gdLst>
                <a:gd name="T0" fmla="*/ 70 w 138"/>
                <a:gd name="T1" fmla="*/ 0 h 69"/>
                <a:gd name="T2" fmla="*/ 138 w 138"/>
                <a:gd name="T3" fmla="*/ 69 h 69"/>
                <a:gd name="T4" fmla="*/ 0 w 138"/>
                <a:gd name="T5" fmla="*/ 69 h 69"/>
                <a:gd name="T6" fmla="*/ 70 w 138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69"/>
                <a:gd name="T14" fmla="*/ 138 w 138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69">
                  <a:moveTo>
                    <a:pt x="70" y="0"/>
                  </a:moveTo>
                  <a:lnTo>
                    <a:pt x="138" y="69"/>
                  </a:lnTo>
                  <a:lnTo>
                    <a:pt x="0" y="6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99" name="Freeform 23"/>
            <p:cNvSpPr>
              <a:spLocks/>
            </p:cNvSpPr>
            <p:nvPr/>
          </p:nvSpPr>
          <p:spPr bwMode="auto">
            <a:xfrm>
              <a:off x="4848" y="1434"/>
              <a:ext cx="137" cy="69"/>
            </a:xfrm>
            <a:custGeom>
              <a:avLst/>
              <a:gdLst>
                <a:gd name="T0" fmla="*/ 69 w 137"/>
                <a:gd name="T1" fmla="*/ 0 h 69"/>
                <a:gd name="T2" fmla="*/ 137 w 137"/>
                <a:gd name="T3" fmla="*/ 69 h 69"/>
                <a:gd name="T4" fmla="*/ 0 w 137"/>
                <a:gd name="T5" fmla="*/ 69 h 69"/>
                <a:gd name="T6" fmla="*/ 69 w 137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9"/>
                <a:gd name="T14" fmla="*/ 137 w 137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9">
                  <a:moveTo>
                    <a:pt x="69" y="0"/>
                  </a:moveTo>
                  <a:lnTo>
                    <a:pt x="137" y="69"/>
                  </a:lnTo>
                  <a:lnTo>
                    <a:pt x="0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00" name="Oval 24"/>
            <p:cNvSpPr>
              <a:spLocks noChangeArrowheads="1"/>
            </p:cNvSpPr>
            <p:nvPr/>
          </p:nvSpPr>
          <p:spPr bwMode="auto">
            <a:xfrm>
              <a:off x="4299" y="1159"/>
              <a:ext cx="77" cy="77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01" name="Oval 25"/>
            <p:cNvSpPr>
              <a:spLocks noChangeArrowheads="1"/>
            </p:cNvSpPr>
            <p:nvPr/>
          </p:nvSpPr>
          <p:spPr bwMode="auto">
            <a:xfrm>
              <a:off x="4436" y="1022"/>
              <a:ext cx="77" cy="76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02" name="Rectangle 26"/>
            <p:cNvSpPr>
              <a:spLocks noChangeArrowheads="1"/>
            </p:cNvSpPr>
            <p:nvPr/>
          </p:nvSpPr>
          <p:spPr bwMode="auto">
            <a:xfrm>
              <a:off x="4848" y="1228"/>
              <a:ext cx="77" cy="76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03" name="Oval 27"/>
            <p:cNvSpPr>
              <a:spLocks noChangeArrowheads="1"/>
            </p:cNvSpPr>
            <p:nvPr/>
          </p:nvSpPr>
          <p:spPr bwMode="auto">
            <a:xfrm>
              <a:off x="4910" y="1106"/>
              <a:ext cx="75" cy="77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04" name="Freeform 28"/>
            <p:cNvSpPr>
              <a:spLocks/>
            </p:cNvSpPr>
            <p:nvPr/>
          </p:nvSpPr>
          <p:spPr bwMode="auto">
            <a:xfrm>
              <a:off x="4573" y="1022"/>
              <a:ext cx="137" cy="69"/>
            </a:xfrm>
            <a:custGeom>
              <a:avLst/>
              <a:gdLst>
                <a:gd name="T0" fmla="*/ 70 w 137"/>
                <a:gd name="T1" fmla="*/ 0 h 69"/>
                <a:gd name="T2" fmla="*/ 137 w 137"/>
                <a:gd name="T3" fmla="*/ 69 h 69"/>
                <a:gd name="T4" fmla="*/ 0 w 137"/>
                <a:gd name="T5" fmla="*/ 69 h 69"/>
                <a:gd name="T6" fmla="*/ 70 w 137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9"/>
                <a:gd name="T14" fmla="*/ 137 w 137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9">
                  <a:moveTo>
                    <a:pt x="70" y="0"/>
                  </a:moveTo>
                  <a:lnTo>
                    <a:pt x="137" y="69"/>
                  </a:lnTo>
                  <a:lnTo>
                    <a:pt x="0" y="6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05" name="Oval 29"/>
            <p:cNvSpPr>
              <a:spLocks noChangeArrowheads="1"/>
            </p:cNvSpPr>
            <p:nvPr/>
          </p:nvSpPr>
          <p:spPr bwMode="auto">
            <a:xfrm>
              <a:off x="4710" y="1434"/>
              <a:ext cx="77" cy="76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06" name="Rectangle 30"/>
            <p:cNvSpPr>
              <a:spLocks noChangeArrowheads="1"/>
            </p:cNvSpPr>
            <p:nvPr/>
          </p:nvSpPr>
          <p:spPr bwMode="auto">
            <a:xfrm>
              <a:off x="4320" y="1824"/>
              <a:ext cx="7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  <a:latin typeface="Helvetica" pitchFamily="-108" charset="0"/>
                </a:rPr>
                <a:t>Initial tasks</a:t>
              </a:r>
              <a:endParaRPr lang="en-US">
                <a:solidFill>
                  <a:srgbClr val="00FF00"/>
                </a:solidFill>
                <a:latin typeface="Times" pitchFamily="-108" charset="0"/>
              </a:endParaRPr>
            </a:p>
          </p:txBody>
        </p:sp>
        <p:sp>
          <p:nvSpPr>
            <p:cNvPr id="45207" name="Rectangle 31"/>
            <p:cNvSpPr>
              <a:spLocks noChangeArrowheads="1"/>
            </p:cNvSpPr>
            <p:nvPr/>
          </p:nvSpPr>
          <p:spPr bwMode="auto">
            <a:xfrm>
              <a:off x="4224" y="1443"/>
              <a:ext cx="75" cy="75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660900" y="2486025"/>
            <a:ext cx="1981200" cy="1722438"/>
            <a:chOff x="2880" y="1776"/>
            <a:chExt cx="1248" cy="1085"/>
          </a:xfrm>
        </p:grpSpPr>
        <p:sp>
          <p:nvSpPr>
            <p:cNvPr id="35" name="Cloud"/>
            <p:cNvSpPr>
              <a:spLocks noChangeAspect="1" noEditPoints="1" noChangeArrowheads="1"/>
            </p:cNvSpPr>
            <p:nvPr/>
          </p:nvSpPr>
          <p:spPr bwMode="auto">
            <a:xfrm>
              <a:off x="2880" y="1776"/>
              <a:ext cx="1248" cy="8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en-GB">
                <a:latin typeface="Franklin Gothic Book" pitchFamily="34" charset="0"/>
              </a:endParaRPr>
            </a:p>
          </p:txBody>
        </p:sp>
        <p:sp>
          <p:nvSpPr>
            <p:cNvPr id="45137" name="Line 34"/>
            <p:cNvSpPr>
              <a:spLocks noChangeShapeType="1"/>
            </p:cNvSpPr>
            <p:nvPr/>
          </p:nvSpPr>
          <p:spPr bwMode="auto">
            <a:xfrm>
              <a:off x="3870" y="2121"/>
              <a:ext cx="106" cy="91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8" name="Line 35"/>
            <p:cNvSpPr>
              <a:spLocks noChangeShapeType="1"/>
            </p:cNvSpPr>
            <p:nvPr/>
          </p:nvSpPr>
          <p:spPr bwMode="auto">
            <a:xfrm flipH="1">
              <a:off x="3268" y="2342"/>
              <a:ext cx="159" cy="1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9" name="Line 36"/>
            <p:cNvSpPr>
              <a:spLocks noChangeShapeType="1"/>
            </p:cNvSpPr>
            <p:nvPr/>
          </p:nvSpPr>
          <p:spPr bwMode="auto">
            <a:xfrm>
              <a:off x="3748" y="2130"/>
              <a:ext cx="115" cy="1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0" name="Line 37"/>
            <p:cNvSpPr>
              <a:spLocks noChangeShapeType="1"/>
            </p:cNvSpPr>
            <p:nvPr/>
          </p:nvSpPr>
          <p:spPr bwMode="auto">
            <a:xfrm>
              <a:off x="3663" y="1992"/>
              <a:ext cx="130" cy="15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1" name="Line 38"/>
            <p:cNvSpPr>
              <a:spLocks noChangeShapeType="1"/>
            </p:cNvSpPr>
            <p:nvPr/>
          </p:nvSpPr>
          <p:spPr bwMode="auto">
            <a:xfrm flipH="1">
              <a:off x="3413" y="2342"/>
              <a:ext cx="342" cy="130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2" name="Line 39"/>
            <p:cNvSpPr>
              <a:spLocks noChangeShapeType="1"/>
            </p:cNvSpPr>
            <p:nvPr/>
          </p:nvSpPr>
          <p:spPr bwMode="auto">
            <a:xfrm flipV="1">
              <a:off x="3771" y="2205"/>
              <a:ext cx="198" cy="146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3" name="Line 40"/>
            <p:cNvSpPr>
              <a:spLocks noChangeShapeType="1"/>
            </p:cNvSpPr>
            <p:nvPr/>
          </p:nvSpPr>
          <p:spPr bwMode="auto">
            <a:xfrm flipV="1">
              <a:off x="3634" y="2351"/>
              <a:ext cx="137" cy="128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4" name="Line 41"/>
            <p:cNvSpPr>
              <a:spLocks noChangeShapeType="1"/>
            </p:cNvSpPr>
            <p:nvPr/>
          </p:nvSpPr>
          <p:spPr bwMode="auto">
            <a:xfrm>
              <a:off x="3427" y="2479"/>
              <a:ext cx="207" cy="1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5" name="Line 42"/>
            <p:cNvSpPr>
              <a:spLocks noChangeShapeType="1"/>
            </p:cNvSpPr>
            <p:nvPr/>
          </p:nvSpPr>
          <p:spPr bwMode="auto">
            <a:xfrm>
              <a:off x="3427" y="2342"/>
              <a:ext cx="1" cy="147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6" name="Line 43"/>
            <p:cNvSpPr>
              <a:spLocks noChangeShapeType="1"/>
            </p:cNvSpPr>
            <p:nvPr/>
          </p:nvSpPr>
          <p:spPr bwMode="auto">
            <a:xfrm flipV="1">
              <a:off x="3314" y="1923"/>
              <a:ext cx="176" cy="137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7" name="Line 44"/>
            <p:cNvSpPr>
              <a:spLocks noChangeShapeType="1"/>
            </p:cNvSpPr>
            <p:nvPr/>
          </p:nvSpPr>
          <p:spPr bwMode="auto">
            <a:xfrm flipV="1">
              <a:off x="3283" y="2068"/>
              <a:ext cx="38" cy="137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8" name="Line 45"/>
            <p:cNvSpPr>
              <a:spLocks noChangeShapeType="1"/>
            </p:cNvSpPr>
            <p:nvPr/>
          </p:nvSpPr>
          <p:spPr bwMode="auto">
            <a:xfrm flipV="1">
              <a:off x="3115" y="2068"/>
              <a:ext cx="69" cy="137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9" name="Line 46"/>
            <p:cNvSpPr>
              <a:spLocks noChangeShapeType="1"/>
            </p:cNvSpPr>
            <p:nvPr/>
          </p:nvSpPr>
          <p:spPr bwMode="auto">
            <a:xfrm flipV="1">
              <a:off x="3261" y="2205"/>
              <a:ext cx="190" cy="137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0" name="Line 47"/>
            <p:cNvSpPr>
              <a:spLocks noChangeShapeType="1"/>
            </p:cNvSpPr>
            <p:nvPr/>
          </p:nvSpPr>
          <p:spPr bwMode="auto">
            <a:xfrm flipH="1" flipV="1">
              <a:off x="3459" y="2068"/>
              <a:ext cx="274" cy="62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1" name="Line 48"/>
            <p:cNvSpPr>
              <a:spLocks noChangeShapeType="1"/>
            </p:cNvSpPr>
            <p:nvPr/>
          </p:nvSpPr>
          <p:spPr bwMode="auto">
            <a:xfrm flipH="1">
              <a:off x="3596" y="2121"/>
              <a:ext cx="137" cy="84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2" name="Line 49"/>
            <p:cNvSpPr>
              <a:spLocks noChangeShapeType="1"/>
            </p:cNvSpPr>
            <p:nvPr/>
          </p:nvSpPr>
          <p:spPr bwMode="auto">
            <a:xfrm>
              <a:off x="3451" y="2068"/>
              <a:ext cx="145" cy="137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3" name="Line 50"/>
            <p:cNvSpPr>
              <a:spLocks noChangeShapeType="1"/>
            </p:cNvSpPr>
            <p:nvPr/>
          </p:nvSpPr>
          <p:spPr bwMode="auto">
            <a:xfrm>
              <a:off x="3459" y="2053"/>
              <a:ext cx="1" cy="145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4" name="Line 51"/>
            <p:cNvSpPr>
              <a:spLocks noChangeShapeType="1"/>
            </p:cNvSpPr>
            <p:nvPr/>
          </p:nvSpPr>
          <p:spPr bwMode="auto">
            <a:xfrm>
              <a:off x="3131" y="2205"/>
              <a:ext cx="130" cy="130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5" name="Line 52"/>
            <p:cNvSpPr>
              <a:spLocks noChangeShapeType="1"/>
            </p:cNvSpPr>
            <p:nvPr/>
          </p:nvSpPr>
          <p:spPr bwMode="auto">
            <a:xfrm flipV="1">
              <a:off x="3124" y="2342"/>
              <a:ext cx="128" cy="9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6" name="Line 53"/>
            <p:cNvSpPr>
              <a:spLocks noChangeShapeType="1"/>
            </p:cNvSpPr>
            <p:nvPr/>
          </p:nvSpPr>
          <p:spPr bwMode="auto">
            <a:xfrm>
              <a:off x="3124" y="2198"/>
              <a:ext cx="1" cy="144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7" name="Line 54"/>
            <p:cNvSpPr>
              <a:spLocks noChangeShapeType="1"/>
            </p:cNvSpPr>
            <p:nvPr/>
          </p:nvSpPr>
          <p:spPr bwMode="auto">
            <a:xfrm flipH="1" flipV="1">
              <a:off x="3459" y="2205"/>
              <a:ext cx="137" cy="123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8" name="Line 55"/>
            <p:cNvSpPr>
              <a:spLocks noChangeShapeType="1"/>
            </p:cNvSpPr>
            <p:nvPr/>
          </p:nvSpPr>
          <p:spPr bwMode="auto">
            <a:xfrm flipH="1">
              <a:off x="3466" y="1992"/>
              <a:ext cx="207" cy="213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9" name="Line 56"/>
            <p:cNvSpPr>
              <a:spLocks noChangeShapeType="1"/>
            </p:cNvSpPr>
            <p:nvPr/>
          </p:nvSpPr>
          <p:spPr bwMode="auto">
            <a:xfrm>
              <a:off x="3336" y="2068"/>
              <a:ext cx="130" cy="130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0" name="Line 57"/>
            <p:cNvSpPr>
              <a:spLocks noChangeShapeType="1"/>
            </p:cNvSpPr>
            <p:nvPr/>
          </p:nvSpPr>
          <p:spPr bwMode="auto">
            <a:xfrm>
              <a:off x="3329" y="1930"/>
              <a:ext cx="1" cy="130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1" name="Line 58"/>
            <p:cNvSpPr>
              <a:spLocks noChangeShapeType="1"/>
            </p:cNvSpPr>
            <p:nvPr/>
          </p:nvSpPr>
          <p:spPr bwMode="auto">
            <a:xfrm flipV="1">
              <a:off x="3191" y="2060"/>
              <a:ext cx="152" cy="15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2" name="Line 59"/>
            <p:cNvSpPr>
              <a:spLocks noChangeShapeType="1"/>
            </p:cNvSpPr>
            <p:nvPr/>
          </p:nvSpPr>
          <p:spPr bwMode="auto">
            <a:xfrm flipH="1">
              <a:off x="3206" y="1923"/>
              <a:ext cx="123" cy="137"/>
            </a:xfrm>
            <a:prstGeom prst="line">
              <a:avLst/>
            </a:prstGeom>
            <a:noFill/>
            <a:ln w="28575">
              <a:solidFill>
                <a:srgbClr val="EB1A1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63" name="Oval 60"/>
            <p:cNvSpPr>
              <a:spLocks noChangeArrowheads="1"/>
            </p:cNvSpPr>
            <p:nvPr/>
          </p:nvSpPr>
          <p:spPr bwMode="auto">
            <a:xfrm>
              <a:off x="3290" y="2029"/>
              <a:ext cx="77" cy="77"/>
            </a:xfrm>
            <a:prstGeom prst="ellipse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64" name="Rectangle 61"/>
            <p:cNvSpPr>
              <a:spLocks noChangeArrowheads="1"/>
            </p:cNvSpPr>
            <p:nvPr/>
          </p:nvSpPr>
          <p:spPr bwMode="auto">
            <a:xfrm>
              <a:off x="3427" y="2029"/>
              <a:ext cx="77" cy="77"/>
            </a:xfrm>
            <a:prstGeom prst="rect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65" name="Freeform 62"/>
            <p:cNvSpPr>
              <a:spLocks/>
            </p:cNvSpPr>
            <p:nvPr/>
          </p:nvSpPr>
          <p:spPr bwMode="auto">
            <a:xfrm>
              <a:off x="3223" y="2166"/>
              <a:ext cx="137" cy="70"/>
            </a:xfrm>
            <a:custGeom>
              <a:avLst/>
              <a:gdLst>
                <a:gd name="T0" fmla="*/ 67 w 137"/>
                <a:gd name="T1" fmla="*/ 0 h 70"/>
                <a:gd name="T2" fmla="*/ 137 w 137"/>
                <a:gd name="T3" fmla="*/ 70 h 70"/>
                <a:gd name="T4" fmla="*/ 0 w 137"/>
                <a:gd name="T5" fmla="*/ 70 h 70"/>
                <a:gd name="T6" fmla="*/ 67 w 13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70"/>
                <a:gd name="T14" fmla="*/ 137 w 137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70">
                  <a:moveTo>
                    <a:pt x="67" y="0"/>
                  </a:moveTo>
                  <a:lnTo>
                    <a:pt x="137" y="70"/>
                  </a:lnTo>
                  <a:lnTo>
                    <a:pt x="0" y="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66" name="Oval 63"/>
            <p:cNvSpPr>
              <a:spLocks noChangeArrowheads="1"/>
            </p:cNvSpPr>
            <p:nvPr/>
          </p:nvSpPr>
          <p:spPr bwMode="auto">
            <a:xfrm>
              <a:off x="3427" y="2166"/>
              <a:ext cx="77" cy="77"/>
            </a:xfrm>
            <a:prstGeom prst="ellipse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67" name="Rectangle 64"/>
            <p:cNvSpPr>
              <a:spLocks noChangeArrowheads="1"/>
            </p:cNvSpPr>
            <p:nvPr/>
          </p:nvSpPr>
          <p:spPr bwMode="auto">
            <a:xfrm>
              <a:off x="3565" y="2166"/>
              <a:ext cx="76" cy="77"/>
            </a:xfrm>
            <a:prstGeom prst="rect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68" name="Freeform 65"/>
            <p:cNvSpPr>
              <a:spLocks/>
            </p:cNvSpPr>
            <p:nvPr/>
          </p:nvSpPr>
          <p:spPr bwMode="auto">
            <a:xfrm>
              <a:off x="3360" y="2304"/>
              <a:ext cx="137" cy="69"/>
            </a:xfrm>
            <a:custGeom>
              <a:avLst/>
              <a:gdLst>
                <a:gd name="T0" fmla="*/ 67 w 137"/>
                <a:gd name="T1" fmla="*/ 0 h 69"/>
                <a:gd name="T2" fmla="*/ 137 w 137"/>
                <a:gd name="T3" fmla="*/ 69 h 69"/>
                <a:gd name="T4" fmla="*/ 0 w 137"/>
                <a:gd name="T5" fmla="*/ 69 h 69"/>
                <a:gd name="T6" fmla="*/ 67 w 137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9"/>
                <a:gd name="T14" fmla="*/ 137 w 137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9">
                  <a:moveTo>
                    <a:pt x="67" y="0"/>
                  </a:moveTo>
                  <a:lnTo>
                    <a:pt x="137" y="69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69" name="Oval 66"/>
            <p:cNvSpPr>
              <a:spLocks noChangeArrowheads="1"/>
            </p:cNvSpPr>
            <p:nvPr/>
          </p:nvSpPr>
          <p:spPr bwMode="auto">
            <a:xfrm>
              <a:off x="3634" y="1961"/>
              <a:ext cx="75" cy="75"/>
            </a:xfrm>
            <a:prstGeom prst="ellipse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0" name="Rectangle 67"/>
            <p:cNvSpPr>
              <a:spLocks noChangeArrowheads="1"/>
            </p:cNvSpPr>
            <p:nvPr/>
          </p:nvSpPr>
          <p:spPr bwMode="auto">
            <a:xfrm>
              <a:off x="3832" y="2091"/>
              <a:ext cx="77" cy="75"/>
            </a:xfrm>
            <a:prstGeom prst="rect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1" name="Freeform 68"/>
            <p:cNvSpPr>
              <a:spLocks/>
            </p:cNvSpPr>
            <p:nvPr/>
          </p:nvSpPr>
          <p:spPr bwMode="auto">
            <a:xfrm>
              <a:off x="3909" y="2166"/>
              <a:ext cx="137" cy="70"/>
            </a:xfrm>
            <a:custGeom>
              <a:avLst/>
              <a:gdLst>
                <a:gd name="T0" fmla="*/ 67 w 137"/>
                <a:gd name="T1" fmla="*/ 0 h 70"/>
                <a:gd name="T2" fmla="*/ 137 w 137"/>
                <a:gd name="T3" fmla="*/ 70 h 70"/>
                <a:gd name="T4" fmla="*/ 0 w 137"/>
                <a:gd name="T5" fmla="*/ 70 h 70"/>
                <a:gd name="T6" fmla="*/ 67 w 13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70"/>
                <a:gd name="T14" fmla="*/ 137 w 137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70">
                  <a:moveTo>
                    <a:pt x="67" y="0"/>
                  </a:moveTo>
                  <a:lnTo>
                    <a:pt x="137" y="70"/>
                  </a:lnTo>
                  <a:lnTo>
                    <a:pt x="0" y="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2" name="Rectangle 69"/>
            <p:cNvSpPr>
              <a:spLocks noChangeArrowheads="1"/>
            </p:cNvSpPr>
            <p:nvPr/>
          </p:nvSpPr>
          <p:spPr bwMode="auto">
            <a:xfrm>
              <a:off x="3085" y="2166"/>
              <a:ext cx="75" cy="77"/>
            </a:xfrm>
            <a:prstGeom prst="rect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3" name="Rectangle 70"/>
            <p:cNvSpPr>
              <a:spLocks noChangeArrowheads="1"/>
            </p:cNvSpPr>
            <p:nvPr/>
          </p:nvSpPr>
          <p:spPr bwMode="auto">
            <a:xfrm>
              <a:off x="3223" y="2304"/>
              <a:ext cx="75" cy="77"/>
            </a:xfrm>
            <a:prstGeom prst="rect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4" name="Freeform 71"/>
            <p:cNvSpPr>
              <a:spLocks/>
            </p:cNvSpPr>
            <p:nvPr/>
          </p:nvSpPr>
          <p:spPr bwMode="auto">
            <a:xfrm>
              <a:off x="3371" y="2445"/>
              <a:ext cx="137" cy="68"/>
            </a:xfrm>
            <a:custGeom>
              <a:avLst/>
              <a:gdLst>
                <a:gd name="T0" fmla="*/ 67 w 137"/>
                <a:gd name="T1" fmla="*/ 0 h 68"/>
                <a:gd name="T2" fmla="*/ 137 w 137"/>
                <a:gd name="T3" fmla="*/ 68 h 68"/>
                <a:gd name="T4" fmla="*/ 0 w 137"/>
                <a:gd name="T5" fmla="*/ 68 h 68"/>
                <a:gd name="T6" fmla="*/ 67 w 1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8"/>
                <a:gd name="T14" fmla="*/ 137 w 137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8">
                  <a:moveTo>
                    <a:pt x="67" y="0"/>
                  </a:moveTo>
                  <a:lnTo>
                    <a:pt x="137" y="68"/>
                  </a:lnTo>
                  <a:lnTo>
                    <a:pt x="0" y="6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5" name="Freeform 72"/>
            <p:cNvSpPr>
              <a:spLocks/>
            </p:cNvSpPr>
            <p:nvPr/>
          </p:nvSpPr>
          <p:spPr bwMode="auto">
            <a:xfrm>
              <a:off x="3565" y="2443"/>
              <a:ext cx="137" cy="68"/>
            </a:xfrm>
            <a:custGeom>
              <a:avLst/>
              <a:gdLst>
                <a:gd name="T0" fmla="*/ 69 w 137"/>
                <a:gd name="T1" fmla="*/ 0 h 68"/>
                <a:gd name="T2" fmla="*/ 137 w 137"/>
                <a:gd name="T3" fmla="*/ 68 h 68"/>
                <a:gd name="T4" fmla="*/ 0 w 137"/>
                <a:gd name="T5" fmla="*/ 68 h 68"/>
                <a:gd name="T6" fmla="*/ 69 w 1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8"/>
                <a:gd name="T14" fmla="*/ 137 w 137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8">
                  <a:moveTo>
                    <a:pt x="69" y="0"/>
                  </a:moveTo>
                  <a:lnTo>
                    <a:pt x="137" y="68"/>
                  </a:lnTo>
                  <a:lnTo>
                    <a:pt x="0" y="6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6" name="Freeform 73"/>
            <p:cNvSpPr>
              <a:spLocks/>
            </p:cNvSpPr>
            <p:nvPr/>
          </p:nvSpPr>
          <p:spPr bwMode="auto">
            <a:xfrm>
              <a:off x="3702" y="2304"/>
              <a:ext cx="137" cy="69"/>
            </a:xfrm>
            <a:custGeom>
              <a:avLst/>
              <a:gdLst>
                <a:gd name="T0" fmla="*/ 69 w 137"/>
                <a:gd name="T1" fmla="*/ 0 h 69"/>
                <a:gd name="T2" fmla="*/ 137 w 137"/>
                <a:gd name="T3" fmla="*/ 69 h 69"/>
                <a:gd name="T4" fmla="*/ 0 w 137"/>
                <a:gd name="T5" fmla="*/ 69 h 69"/>
                <a:gd name="T6" fmla="*/ 69 w 137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9"/>
                <a:gd name="T14" fmla="*/ 137 w 137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9">
                  <a:moveTo>
                    <a:pt x="69" y="0"/>
                  </a:moveTo>
                  <a:lnTo>
                    <a:pt x="137" y="69"/>
                  </a:lnTo>
                  <a:lnTo>
                    <a:pt x="0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7" name="Oval 74"/>
            <p:cNvSpPr>
              <a:spLocks noChangeArrowheads="1"/>
            </p:cNvSpPr>
            <p:nvPr/>
          </p:nvSpPr>
          <p:spPr bwMode="auto">
            <a:xfrm>
              <a:off x="3153" y="2029"/>
              <a:ext cx="77" cy="77"/>
            </a:xfrm>
            <a:prstGeom prst="ellipse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8" name="Oval 75"/>
            <p:cNvSpPr>
              <a:spLocks noChangeArrowheads="1"/>
            </p:cNvSpPr>
            <p:nvPr/>
          </p:nvSpPr>
          <p:spPr bwMode="auto">
            <a:xfrm>
              <a:off x="3290" y="1892"/>
              <a:ext cx="77" cy="77"/>
            </a:xfrm>
            <a:prstGeom prst="ellipse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79" name="Rectangle 76"/>
            <p:cNvSpPr>
              <a:spLocks noChangeArrowheads="1"/>
            </p:cNvSpPr>
            <p:nvPr/>
          </p:nvSpPr>
          <p:spPr bwMode="auto">
            <a:xfrm>
              <a:off x="3702" y="2099"/>
              <a:ext cx="77" cy="75"/>
            </a:xfrm>
            <a:prstGeom prst="rect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80" name="Oval 77"/>
            <p:cNvSpPr>
              <a:spLocks noChangeArrowheads="1"/>
            </p:cNvSpPr>
            <p:nvPr/>
          </p:nvSpPr>
          <p:spPr bwMode="auto">
            <a:xfrm>
              <a:off x="3771" y="1976"/>
              <a:ext cx="75" cy="77"/>
            </a:xfrm>
            <a:prstGeom prst="ellipse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81" name="Freeform 78"/>
            <p:cNvSpPr>
              <a:spLocks/>
            </p:cNvSpPr>
            <p:nvPr/>
          </p:nvSpPr>
          <p:spPr bwMode="auto">
            <a:xfrm>
              <a:off x="3427" y="1892"/>
              <a:ext cx="138" cy="69"/>
            </a:xfrm>
            <a:custGeom>
              <a:avLst/>
              <a:gdLst>
                <a:gd name="T0" fmla="*/ 70 w 138"/>
                <a:gd name="T1" fmla="*/ 0 h 69"/>
                <a:gd name="T2" fmla="*/ 138 w 138"/>
                <a:gd name="T3" fmla="*/ 69 h 69"/>
                <a:gd name="T4" fmla="*/ 0 w 138"/>
                <a:gd name="T5" fmla="*/ 69 h 69"/>
                <a:gd name="T6" fmla="*/ 70 w 138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69"/>
                <a:gd name="T14" fmla="*/ 138 w 138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69">
                  <a:moveTo>
                    <a:pt x="70" y="0"/>
                  </a:moveTo>
                  <a:lnTo>
                    <a:pt x="138" y="69"/>
                  </a:lnTo>
                  <a:lnTo>
                    <a:pt x="0" y="6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82" name="Oval 79"/>
            <p:cNvSpPr>
              <a:spLocks noChangeArrowheads="1"/>
            </p:cNvSpPr>
            <p:nvPr/>
          </p:nvSpPr>
          <p:spPr bwMode="auto">
            <a:xfrm>
              <a:off x="3565" y="2304"/>
              <a:ext cx="76" cy="77"/>
            </a:xfrm>
            <a:prstGeom prst="ellipse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83" name="Rectangle 80"/>
            <p:cNvSpPr>
              <a:spLocks noChangeArrowheads="1"/>
            </p:cNvSpPr>
            <p:nvPr/>
          </p:nvSpPr>
          <p:spPr bwMode="auto">
            <a:xfrm>
              <a:off x="3093" y="2313"/>
              <a:ext cx="75" cy="75"/>
            </a:xfrm>
            <a:prstGeom prst="rect">
              <a:avLst/>
            </a:prstGeom>
            <a:solidFill>
              <a:srgbClr val="EB1A15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84" name="Rectangle 81"/>
            <p:cNvSpPr>
              <a:spLocks noChangeArrowheads="1"/>
            </p:cNvSpPr>
            <p:nvPr/>
          </p:nvSpPr>
          <p:spPr bwMode="auto">
            <a:xfrm>
              <a:off x="3024" y="2688"/>
              <a:ext cx="10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FF3300"/>
                  </a:solidFill>
                  <a:latin typeface="Helvetica" pitchFamily="-108" charset="0"/>
                </a:rPr>
                <a:t>Communication</a:t>
              </a:r>
              <a:endParaRPr lang="en-US">
                <a:solidFill>
                  <a:srgbClr val="FF3300"/>
                </a:solidFill>
                <a:latin typeface="Times" pitchFamily="-108" charset="0"/>
              </a:endParaRPr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7023100" y="3552825"/>
            <a:ext cx="2044700" cy="1722438"/>
            <a:chOff x="4368" y="2448"/>
            <a:chExt cx="1288" cy="1085"/>
          </a:xfrm>
        </p:grpSpPr>
        <p:sp>
          <p:nvSpPr>
            <p:cNvPr id="85" name="Cloud"/>
            <p:cNvSpPr>
              <a:spLocks noChangeAspect="1" noEditPoints="1" noChangeArrowheads="1"/>
            </p:cNvSpPr>
            <p:nvPr/>
          </p:nvSpPr>
          <p:spPr bwMode="auto">
            <a:xfrm flipV="1">
              <a:off x="4368" y="2448"/>
              <a:ext cx="1248" cy="8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en-GB">
                <a:latin typeface="Franklin Gothic Book" pitchFamily="34" charset="0"/>
              </a:endParaRPr>
            </a:p>
          </p:txBody>
        </p:sp>
        <p:sp>
          <p:nvSpPr>
            <p:cNvPr id="45108" name="Line 84"/>
            <p:cNvSpPr>
              <a:spLocks noChangeShapeType="1"/>
            </p:cNvSpPr>
            <p:nvPr/>
          </p:nvSpPr>
          <p:spPr bwMode="auto">
            <a:xfrm flipH="1">
              <a:off x="4773" y="2984"/>
              <a:ext cx="397" cy="9"/>
            </a:xfrm>
            <a:prstGeom prst="line">
              <a:avLst/>
            </a:prstGeom>
            <a:noFill/>
            <a:ln w="49213">
              <a:solidFill>
                <a:srgbClr val="F2F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9" name="Line 85"/>
            <p:cNvSpPr>
              <a:spLocks noChangeShapeType="1"/>
            </p:cNvSpPr>
            <p:nvPr/>
          </p:nvSpPr>
          <p:spPr bwMode="auto">
            <a:xfrm>
              <a:off x="4941" y="2663"/>
              <a:ext cx="243" cy="306"/>
            </a:xfrm>
            <a:prstGeom prst="line">
              <a:avLst/>
            </a:prstGeom>
            <a:noFill/>
            <a:ln w="49213">
              <a:solidFill>
                <a:srgbClr val="F2F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0" name="Line 86"/>
            <p:cNvSpPr>
              <a:spLocks noChangeShapeType="1"/>
            </p:cNvSpPr>
            <p:nvPr/>
          </p:nvSpPr>
          <p:spPr bwMode="auto">
            <a:xfrm flipH="1">
              <a:off x="4758" y="2663"/>
              <a:ext cx="190" cy="313"/>
            </a:xfrm>
            <a:prstGeom prst="line">
              <a:avLst/>
            </a:prstGeom>
            <a:noFill/>
            <a:ln w="49213">
              <a:solidFill>
                <a:srgbClr val="F2F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1" name="AutoShape 87"/>
            <p:cNvSpPr>
              <a:spLocks noChangeArrowheads="1"/>
            </p:cNvSpPr>
            <p:nvPr/>
          </p:nvSpPr>
          <p:spPr bwMode="auto">
            <a:xfrm>
              <a:off x="4752" y="2592"/>
              <a:ext cx="472" cy="220"/>
            </a:xfrm>
            <a:prstGeom prst="roundRect">
              <a:avLst>
                <a:gd name="adj" fmla="val 24093"/>
              </a:avLst>
            </a:prstGeom>
            <a:solidFill>
              <a:srgbClr val="001E8A"/>
            </a:solidFill>
            <a:ln w="23813">
              <a:solidFill>
                <a:srgbClr val="F2F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12" name="AutoShape 88"/>
            <p:cNvSpPr>
              <a:spLocks noChangeArrowheads="1"/>
            </p:cNvSpPr>
            <p:nvPr/>
          </p:nvSpPr>
          <p:spPr bwMode="auto">
            <a:xfrm>
              <a:off x="4551" y="2870"/>
              <a:ext cx="458" cy="289"/>
            </a:xfrm>
            <a:prstGeom prst="roundRect">
              <a:avLst>
                <a:gd name="adj" fmla="val 25088"/>
              </a:avLst>
            </a:prstGeom>
            <a:solidFill>
              <a:srgbClr val="001E8A"/>
            </a:solidFill>
            <a:ln w="23813">
              <a:solidFill>
                <a:srgbClr val="F2F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13" name="AutoShape 89"/>
            <p:cNvSpPr>
              <a:spLocks noChangeArrowheads="1"/>
            </p:cNvSpPr>
            <p:nvPr/>
          </p:nvSpPr>
          <p:spPr bwMode="auto">
            <a:xfrm>
              <a:off x="5040" y="2832"/>
              <a:ext cx="320" cy="380"/>
            </a:xfrm>
            <a:prstGeom prst="roundRect">
              <a:avLst>
                <a:gd name="adj" fmla="val 25157"/>
              </a:avLst>
            </a:prstGeom>
            <a:solidFill>
              <a:srgbClr val="001E8A"/>
            </a:solidFill>
            <a:ln w="23813">
              <a:solidFill>
                <a:srgbClr val="F2FA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14" name="Oval 90"/>
            <p:cNvSpPr>
              <a:spLocks noChangeArrowheads="1"/>
            </p:cNvSpPr>
            <p:nvPr/>
          </p:nvSpPr>
          <p:spPr bwMode="auto">
            <a:xfrm>
              <a:off x="4804" y="2694"/>
              <a:ext cx="75" cy="77"/>
            </a:xfrm>
            <a:prstGeom prst="ellipse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15" name="Rectangle 91"/>
            <p:cNvSpPr>
              <a:spLocks noChangeArrowheads="1"/>
            </p:cNvSpPr>
            <p:nvPr/>
          </p:nvSpPr>
          <p:spPr bwMode="auto">
            <a:xfrm>
              <a:off x="5237" y="2870"/>
              <a:ext cx="77" cy="75"/>
            </a:xfrm>
            <a:prstGeom prst="rect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16" name="Freeform 92"/>
            <p:cNvSpPr>
              <a:spLocks/>
            </p:cNvSpPr>
            <p:nvPr/>
          </p:nvSpPr>
          <p:spPr bwMode="auto">
            <a:xfrm>
              <a:off x="4583" y="3046"/>
              <a:ext cx="137" cy="68"/>
            </a:xfrm>
            <a:custGeom>
              <a:avLst/>
              <a:gdLst>
                <a:gd name="T0" fmla="*/ 69 w 137"/>
                <a:gd name="T1" fmla="*/ 0 h 68"/>
                <a:gd name="T2" fmla="*/ 137 w 137"/>
                <a:gd name="T3" fmla="*/ 68 h 68"/>
                <a:gd name="T4" fmla="*/ 0 w 137"/>
                <a:gd name="T5" fmla="*/ 68 h 68"/>
                <a:gd name="T6" fmla="*/ 69 w 1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8"/>
                <a:gd name="T14" fmla="*/ 137 w 137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8">
                  <a:moveTo>
                    <a:pt x="69" y="0"/>
                  </a:moveTo>
                  <a:lnTo>
                    <a:pt x="137" y="68"/>
                  </a:lnTo>
                  <a:lnTo>
                    <a:pt x="0" y="6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17" name="Oval 93"/>
            <p:cNvSpPr>
              <a:spLocks noChangeArrowheads="1"/>
            </p:cNvSpPr>
            <p:nvPr/>
          </p:nvSpPr>
          <p:spPr bwMode="auto">
            <a:xfrm>
              <a:off x="4895" y="2610"/>
              <a:ext cx="75" cy="77"/>
            </a:xfrm>
            <a:prstGeom prst="ellipse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18" name="Rectangle 94"/>
            <p:cNvSpPr>
              <a:spLocks noChangeArrowheads="1"/>
            </p:cNvSpPr>
            <p:nvPr/>
          </p:nvSpPr>
          <p:spPr bwMode="auto">
            <a:xfrm>
              <a:off x="5254" y="3099"/>
              <a:ext cx="75" cy="75"/>
            </a:xfrm>
            <a:prstGeom prst="rect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19" name="Freeform 95"/>
            <p:cNvSpPr>
              <a:spLocks/>
            </p:cNvSpPr>
            <p:nvPr/>
          </p:nvSpPr>
          <p:spPr bwMode="auto">
            <a:xfrm>
              <a:off x="4864" y="3039"/>
              <a:ext cx="137" cy="67"/>
            </a:xfrm>
            <a:custGeom>
              <a:avLst/>
              <a:gdLst>
                <a:gd name="T0" fmla="*/ 70 w 137"/>
                <a:gd name="T1" fmla="*/ 0 h 67"/>
                <a:gd name="T2" fmla="*/ 137 w 137"/>
                <a:gd name="T3" fmla="*/ 67 h 67"/>
                <a:gd name="T4" fmla="*/ 0 w 137"/>
                <a:gd name="T5" fmla="*/ 67 h 67"/>
                <a:gd name="T6" fmla="*/ 70 w 13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7"/>
                <a:gd name="T14" fmla="*/ 137 w 13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7">
                  <a:moveTo>
                    <a:pt x="70" y="0"/>
                  </a:moveTo>
                  <a:lnTo>
                    <a:pt x="137" y="67"/>
                  </a:lnTo>
                  <a:lnTo>
                    <a:pt x="0" y="6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0" name="Oval 96"/>
            <p:cNvSpPr>
              <a:spLocks noChangeArrowheads="1"/>
            </p:cNvSpPr>
            <p:nvPr/>
          </p:nvSpPr>
          <p:spPr bwMode="auto">
            <a:xfrm>
              <a:off x="5100" y="2610"/>
              <a:ext cx="77" cy="77"/>
            </a:xfrm>
            <a:prstGeom prst="ellipse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1" name="Rectangle 97"/>
            <p:cNvSpPr>
              <a:spLocks noChangeArrowheads="1"/>
            </p:cNvSpPr>
            <p:nvPr/>
          </p:nvSpPr>
          <p:spPr bwMode="auto">
            <a:xfrm>
              <a:off x="5254" y="2976"/>
              <a:ext cx="75" cy="77"/>
            </a:xfrm>
            <a:prstGeom prst="rect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2" name="Freeform 98"/>
            <p:cNvSpPr>
              <a:spLocks/>
            </p:cNvSpPr>
            <p:nvPr/>
          </p:nvSpPr>
          <p:spPr bwMode="auto">
            <a:xfrm>
              <a:off x="4606" y="2969"/>
              <a:ext cx="138" cy="70"/>
            </a:xfrm>
            <a:custGeom>
              <a:avLst/>
              <a:gdLst>
                <a:gd name="T0" fmla="*/ 68 w 138"/>
                <a:gd name="T1" fmla="*/ 0 h 70"/>
                <a:gd name="T2" fmla="*/ 138 w 138"/>
                <a:gd name="T3" fmla="*/ 70 h 70"/>
                <a:gd name="T4" fmla="*/ 0 w 138"/>
                <a:gd name="T5" fmla="*/ 70 h 70"/>
                <a:gd name="T6" fmla="*/ 68 w 13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70"/>
                <a:gd name="T14" fmla="*/ 138 w 13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70">
                  <a:moveTo>
                    <a:pt x="68" y="0"/>
                  </a:moveTo>
                  <a:lnTo>
                    <a:pt x="138" y="70"/>
                  </a:lnTo>
                  <a:lnTo>
                    <a:pt x="0" y="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3" name="Rectangle 99"/>
            <p:cNvSpPr>
              <a:spLocks noChangeArrowheads="1"/>
            </p:cNvSpPr>
            <p:nvPr/>
          </p:nvSpPr>
          <p:spPr bwMode="auto">
            <a:xfrm>
              <a:off x="5170" y="3000"/>
              <a:ext cx="75" cy="75"/>
            </a:xfrm>
            <a:prstGeom prst="rect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4" name="Rectangle 100"/>
            <p:cNvSpPr>
              <a:spLocks noChangeArrowheads="1"/>
            </p:cNvSpPr>
            <p:nvPr/>
          </p:nvSpPr>
          <p:spPr bwMode="auto">
            <a:xfrm>
              <a:off x="5117" y="3114"/>
              <a:ext cx="75" cy="76"/>
            </a:xfrm>
            <a:prstGeom prst="rect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5" name="Freeform 101"/>
            <p:cNvSpPr>
              <a:spLocks/>
            </p:cNvSpPr>
            <p:nvPr/>
          </p:nvSpPr>
          <p:spPr bwMode="auto">
            <a:xfrm>
              <a:off x="4606" y="2885"/>
              <a:ext cx="138" cy="69"/>
            </a:xfrm>
            <a:custGeom>
              <a:avLst/>
              <a:gdLst>
                <a:gd name="T0" fmla="*/ 68 w 138"/>
                <a:gd name="T1" fmla="*/ 0 h 69"/>
                <a:gd name="T2" fmla="*/ 138 w 138"/>
                <a:gd name="T3" fmla="*/ 69 h 69"/>
                <a:gd name="T4" fmla="*/ 0 w 138"/>
                <a:gd name="T5" fmla="*/ 69 h 69"/>
                <a:gd name="T6" fmla="*/ 68 w 138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69"/>
                <a:gd name="T14" fmla="*/ 138 w 138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69">
                  <a:moveTo>
                    <a:pt x="68" y="0"/>
                  </a:moveTo>
                  <a:lnTo>
                    <a:pt x="138" y="69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6" name="Freeform 102"/>
            <p:cNvSpPr>
              <a:spLocks/>
            </p:cNvSpPr>
            <p:nvPr/>
          </p:nvSpPr>
          <p:spPr bwMode="auto">
            <a:xfrm>
              <a:off x="4826" y="2885"/>
              <a:ext cx="137" cy="69"/>
            </a:xfrm>
            <a:custGeom>
              <a:avLst/>
              <a:gdLst>
                <a:gd name="T0" fmla="*/ 69 w 137"/>
                <a:gd name="T1" fmla="*/ 0 h 69"/>
                <a:gd name="T2" fmla="*/ 137 w 137"/>
                <a:gd name="T3" fmla="*/ 69 h 69"/>
                <a:gd name="T4" fmla="*/ 0 w 137"/>
                <a:gd name="T5" fmla="*/ 69 h 69"/>
                <a:gd name="T6" fmla="*/ 69 w 137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9"/>
                <a:gd name="T14" fmla="*/ 137 w 137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9">
                  <a:moveTo>
                    <a:pt x="69" y="0"/>
                  </a:moveTo>
                  <a:lnTo>
                    <a:pt x="137" y="69"/>
                  </a:lnTo>
                  <a:lnTo>
                    <a:pt x="0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7" name="Freeform 103"/>
            <p:cNvSpPr>
              <a:spLocks/>
            </p:cNvSpPr>
            <p:nvPr/>
          </p:nvSpPr>
          <p:spPr bwMode="auto">
            <a:xfrm>
              <a:off x="4734" y="3060"/>
              <a:ext cx="138" cy="70"/>
            </a:xfrm>
            <a:custGeom>
              <a:avLst/>
              <a:gdLst>
                <a:gd name="T0" fmla="*/ 70 w 138"/>
                <a:gd name="T1" fmla="*/ 0 h 70"/>
                <a:gd name="T2" fmla="*/ 138 w 138"/>
                <a:gd name="T3" fmla="*/ 70 h 70"/>
                <a:gd name="T4" fmla="*/ 0 w 138"/>
                <a:gd name="T5" fmla="*/ 70 h 70"/>
                <a:gd name="T6" fmla="*/ 70 w 13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70"/>
                <a:gd name="T14" fmla="*/ 138 w 13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70">
                  <a:moveTo>
                    <a:pt x="70" y="0"/>
                  </a:moveTo>
                  <a:lnTo>
                    <a:pt x="138" y="70"/>
                  </a:lnTo>
                  <a:lnTo>
                    <a:pt x="0" y="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8" name="Oval 104"/>
            <p:cNvSpPr>
              <a:spLocks noChangeArrowheads="1"/>
            </p:cNvSpPr>
            <p:nvPr/>
          </p:nvSpPr>
          <p:spPr bwMode="auto">
            <a:xfrm>
              <a:off x="4948" y="2702"/>
              <a:ext cx="77" cy="77"/>
            </a:xfrm>
            <a:prstGeom prst="ellipse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29" name="Oval 105"/>
            <p:cNvSpPr>
              <a:spLocks noChangeArrowheads="1"/>
            </p:cNvSpPr>
            <p:nvPr/>
          </p:nvSpPr>
          <p:spPr bwMode="auto">
            <a:xfrm>
              <a:off x="4765" y="2603"/>
              <a:ext cx="77" cy="77"/>
            </a:xfrm>
            <a:prstGeom prst="ellipse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30" name="Rectangle 106"/>
            <p:cNvSpPr>
              <a:spLocks noChangeArrowheads="1"/>
            </p:cNvSpPr>
            <p:nvPr/>
          </p:nvSpPr>
          <p:spPr bwMode="auto">
            <a:xfrm>
              <a:off x="5078" y="3015"/>
              <a:ext cx="75" cy="77"/>
            </a:xfrm>
            <a:prstGeom prst="rect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31" name="Oval 107"/>
            <p:cNvSpPr>
              <a:spLocks noChangeArrowheads="1"/>
            </p:cNvSpPr>
            <p:nvPr/>
          </p:nvSpPr>
          <p:spPr bwMode="auto">
            <a:xfrm>
              <a:off x="5009" y="2610"/>
              <a:ext cx="77" cy="77"/>
            </a:xfrm>
            <a:prstGeom prst="ellipse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32" name="Freeform 108"/>
            <p:cNvSpPr>
              <a:spLocks/>
            </p:cNvSpPr>
            <p:nvPr/>
          </p:nvSpPr>
          <p:spPr bwMode="auto">
            <a:xfrm>
              <a:off x="4773" y="2969"/>
              <a:ext cx="137" cy="70"/>
            </a:xfrm>
            <a:custGeom>
              <a:avLst/>
              <a:gdLst>
                <a:gd name="T0" fmla="*/ 69 w 137"/>
                <a:gd name="T1" fmla="*/ 0 h 70"/>
                <a:gd name="T2" fmla="*/ 137 w 137"/>
                <a:gd name="T3" fmla="*/ 70 h 70"/>
                <a:gd name="T4" fmla="*/ 0 w 137"/>
                <a:gd name="T5" fmla="*/ 70 h 70"/>
                <a:gd name="T6" fmla="*/ 69 w 13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70"/>
                <a:gd name="T14" fmla="*/ 137 w 137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70">
                  <a:moveTo>
                    <a:pt x="69" y="0"/>
                  </a:moveTo>
                  <a:lnTo>
                    <a:pt x="137" y="70"/>
                  </a:lnTo>
                  <a:lnTo>
                    <a:pt x="0" y="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33" name="Oval 109"/>
            <p:cNvSpPr>
              <a:spLocks noChangeArrowheads="1"/>
            </p:cNvSpPr>
            <p:nvPr/>
          </p:nvSpPr>
          <p:spPr bwMode="auto">
            <a:xfrm>
              <a:off x="5055" y="2694"/>
              <a:ext cx="76" cy="77"/>
            </a:xfrm>
            <a:prstGeom prst="ellipse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34" name="Rectangle 110"/>
            <p:cNvSpPr>
              <a:spLocks noChangeArrowheads="1"/>
            </p:cNvSpPr>
            <p:nvPr/>
          </p:nvSpPr>
          <p:spPr bwMode="auto">
            <a:xfrm>
              <a:off x="5109" y="2877"/>
              <a:ext cx="75" cy="77"/>
            </a:xfrm>
            <a:prstGeom prst="rect">
              <a:avLst/>
            </a:prstGeom>
            <a:solidFill>
              <a:srgbClr val="F2FA4A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35" name="Rectangle 111"/>
            <p:cNvSpPr>
              <a:spLocks noChangeArrowheads="1"/>
            </p:cNvSpPr>
            <p:nvPr/>
          </p:nvSpPr>
          <p:spPr bwMode="auto">
            <a:xfrm>
              <a:off x="4464" y="3360"/>
              <a:ext cx="11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FFFF00"/>
                  </a:solidFill>
                  <a:latin typeface="Helvetica" pitchFamily="-108" charset="0"/>
                </a:rPr>
                <a:t>Combined  Tasks</a:t>
              </a:r>
              <a:endParaRPr lang="en-US">
                <a:solidFill>
                  <a:srgbClr val="FFFF00"/>
                </a:solidFill>
                <a:latin typeface="Times" pitchFamily="-108" charset="0"/>
              </a:endParaRPr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4889500" y="4314825"/>
            <a:ext cx="1981200" cy="1403350"/>
            <a:chOff x="4080" y="1248"/>
            <a:chExt cx="1248" cy="884"/>
          </a:xfrm>
        </p:grpSpPr>
        <p:sp>
          <p:nvSpPr>
            <p:cNvPr id="115" name="Cloud"/>
            <p:cNvSpPr>
              <a:spLocks noChangeAspect="1" noEditPoints="1" noChangeArrowheads="1"/>
            </p:cNvSpPr>
            <p:nvPr/>
          </p:nvSpPr>
          <p:spPr bwMode="auto">
            <a:xfrm flipV="1">
              <a:off x="4080" y="1248"/>
              <a:ext cx="1248" cy="8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en-GB">
                <a:latin typeface="Franklin Gothic Book" pitchFamily="34" charset="0"/>
              </a:endParaRPr>
            </a:p>
          </p:txBody>
        </p:sp>
        <p:sp>
          <p:nvSpPr>
            <p:cNvPr id="45077" name="Line 114"/>
            <p:cNvSpPr>
              <a:spLocks noChangeShapeType="1"/>
            </p:cNvSpPr>
            <p:nvPr/>
          </p:nvSpPr>
          <p:spPr bwMode="auto">
            <a:xfrm flipH="1">
              <a:off x="4463" y="1466"/>
              <a:ext cx="190" cy="313"/>
            </a:xfrm>
            <a:prstGeom prst="line">
              <a:avLst/>
            </a:prstGeom>
            <a:noFill/>
            <a:ln w="1222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Line 115"/>
            <p:cNvSpPr>
              <a:spLocks noChangeShapeType="1"/>
            </p:cNvSpPr>
            <p:nvPr/>
          </p:nvSpPr>
          <p:spPr bwMode="auto">
            <a:xfrm flipH="1">
              <a:off x="4523" y="1548"/>
              <a:ext cx="113" cy="192"/>
            </a:xfrm>
            <a:prstGeom prst="line">
              <a:avLst/>
            </a:prstGeom>
            <a:noFill/>
            <a:ln w="49213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Line 116"/>
            <p:cNvSpPr>
              <a:spLocks noChangeShapeType="1"/>
            </p:cNvSpPr>
            <p:nvPr/>
          </p:nvSpPr>
          <p:spPr bwMode="auto">
            <a:xfrm flipH="1" flipV="1">
              <a:off x="4470" y="1793"/>
              <a:ext cx="395" cy="22"/>
            </a:xfrm>
            <a:prstGeom prst="line">
              <a:avLst/>
            </a:prstGeom>
            <a:noFill/>
            <a:ln w="1222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Line 117"/>
            <p:cNvSpPr>
              <a:spLocks noChangeShapeType="1"/>
            </p:cNvSpPr>
            <p:nvPr/>
          </p:nvSpPr>
          <p:spPr bwMode="auto">
            <a:xfrm flipH="1" flipV="1">
              <a:off x="4569" y="1815"/>
              <a:ext cx="267" cy="17"/>
            </a:xfrm>
            <a:prstGeom prst="line">
              <a:avLst/>
            </a:prstGeom>
            <a:noFill/>
            <a:ln w="49213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Line 118"/>
            <p:cNvSpPr>
              <a:spLocks noChangeShapeType="1"/>
            </p:cNvSpPr>
            <p:nvPr/>
          </p:nvSpPr>
          <p:spPr bwMode="auto">
            <a:xfrm>
              <a:off x="4653" y="1473"/>
              <a:ext cx="205" cy="342"/>
            </a:xfrm>
            <a:prstGeom prst="line">
              <a:avLst/>
            </a:prstGeom>
            <a:noFill/>
            <a:ln w="1222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Line 119"/>
            <p:cNvSpPr>
              <a:spLocks noChangeShapeType="1"/>
            </p:cNvSpPr>
            <p:nvPr/>
          </p:nvSpPr>
          <p:spPr bwMode="auto">
            <a:xfrm>
              <a:off x="4706" y="1533"/>
              <a:ext cx="145" cy="253"/>
            </a:xfrm>
            <a:prstGeom prst="line">
              <a:avLst/>
            </a:prstGeom>
            <a:noFill/>
            <a:ln w="49213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AutoShape 120"/>
            <p:cNvSpPr>
              <a:spLocks noChangeArrowheads="1"/>
            </p:cNvSpPr>
            <p:nvPr/>
          </p:nvSpPr>
          <p:spPr bwMode="auto">
            <a:xfrm>
              <a:off x="4463" y="1403"/>
              <a:ext cx="472" cy="222"/>
            </a:xfrm>
            <a:prstGeom prst="roundRect">
              <a:avLst>
                <a:gd name="adj" fmla="val 2387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84" name="AutoShape 121"/>
            <p:cNvSpPr>
              <a:spLocks noChangeArrowheads="1"/>
            </p:cNvSpPr>
            <p:nvPr/>
          </p:nvSpPr>
          <p:spPr bwMode="auto">
            <a:xfrm>
              <a:off x="4280" y="1694"/>
              <a:ext cx="455" cy="290"/>
            </a:xfrm>
            <a:prstGeom prst="roundRect">
              <a:avLst>
                <a:gd name="adj" fmla="val 25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85" name="AutoShape 122"/>
            <p:cNvSpPr>
              <a:spLocks noChangeArrowheads="1"/>
            </p:cNvSpPr>
            <p:nvPr/>
          </p:nvSpPr>
          <p:spPr bwMode="auto">
            <a:xfrm>
              <a:off x="4766" y="1656"/>
              <a:ext cx="321" cy="381"/>
            </a:xfrm>
            <a:prstGeom prst="roundRect">
              <a:avLst>
                <a:gd name="adj" fmla="val 25079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86" name="Oval 123"/>
            <p:cNvSpPr>
              <a:spLocks noChangeArrowheads="1"/>
            </p:cNvSpPr>
            <p:nvPr/>
          </p:nvSpPr>
          <p:spPr bwMode="auto">
            <a:xfrm>
              <a:off x="4530" y="1519"/>
              <a:ext cx="77" cy="75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87" name="Rectangle 124"/>
            <p:cNvSpPr>
              <a:spLocks noChangeArrowheads="1"/>
            </p:cNvSpPr>
            <p:nvPr/>
          </p:nvSpPr>
          <p:spPr bwMode="auto">
            <a:xfrm>
              <a:off x="4966" y="1694"/>
              <a:ext cx="75" cy="75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88" name="Freeform 125"/>
            <p:cNvSpPr>
              <a:spLocks/>
            </p:cNvSpPr>
            <p:nvPr/>
          </p:nvSpPr>
          <p:spPr bwMode="auto">
            <a:xfrm>
              <a:off x="4309" y="1870"/>
              <a:ext cx="137" cy="68"/>
            </a:xfrm>
            <a:custGeom>
              <a:avLst/>
              <a:gdLst>
                <a:gd name="T0" fmla="*/ 70 w 137"/>
                <a:gd name="T1" fmla="*/ 0 h 68"/>
                <a:gd name="T2" fmla="*/ 137 w 137"/>
                <a:gd name="T3" fmla="*/ 68 h 68"/>
                <a:gd name="T4" fmla="*/ 0 w 137"/>
                <a:gd name="T5" fmla="*/ 68 h 68"/>
                <a:gd name="T6" fmla="*/ 70 w 1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8"/>
                <a:gd name="T14" fmla="*/ 137 w 137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8">
                  <a:moveTo>
                    <a:pt x="70" y="0"/>
                  </a:moveTo>
                  <a:lnTo>
                    <a:pt x="137" y="68"/>
                  </a:lnTo>
                  <a:lnTo>
                    <a:pt x="0" y="6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89" name="Oval 126"/>
            <p:cNvSpPr>
              <a:spLocks noChangeArrowheads="1"/>
            </p:cNvSpPr>
            <p:nvPr/>
          </p:nvSpPr>
          <p:spPr bwMode="auto">
            <a:xfrm>
              <a:off x="4622" y="1434"/>
              <a:ext cx="77" cy="76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0" name="Rectangle 127"/>
            <p:cNvSpPr>
              <a:spLocks noChangeArrowheads="1"/>
            </p:cNvSpPr>
            <p:nvPr/>
          </p:nvSpPr>
          <p:spPr bwMode="auto">
            <a:xfrm>
              <a:off x="4980" y="1923"/>
              <a:ext cx="75" cy="75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1" name="Freeform 128"/>
            <p:cNvSpPr>
              <a:spLocks/>
            </p:cNvSpPr>
            <p:nvPr/>
          </p:nvSpPr>
          <p:spPr bwMode="auto">
            <a:xfrm>
              <a:off x="4591" y="1861"/>
              <a:ext cx="137" cy="70"/>
            </a:xfrm>
            <a:custGeom>
              <a:avLst/>
              <a:gdLst>
                <a:gd name="T0" fmla="*/ 69 w 137"/>
                <a:gd name="T1" fmla="*/ 0 h 70"/>
                <a:gd name="T2" fmla="*/ 137 w 137"/>
                <a:gd name="T3" fmla="*/ 70 h 70"/>
                <a:gd name="T4" fmla="*/ 0 w 137"/>
                <a:gd name="T5" fmla="*/ 70 h 70"/>
                <a:gd name="T6" fmla="*/ 69 w 13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70"/>
                <a:gd name="T14" fmla="*/ 137 w 137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70">
                  <a:moveTo>
                    <a:pt x="69" y="0"/>
                  </a:moveTo>
                  <a:lnTo>
                    <a:pt x="137" y="70"/>
                  </a:lnTo>
                  <a:lnTo>
                    <a:pt x="0" y="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2" name="Oval 129"/>
            <p:cNvSpPr>
              <a:spLocks noChangeArrowheads="1"/>
            </p:cNvSpPr>
            <p:nvPr/>
          </p:nvSpPr>
          <p:spPr bwMode="auto">
            <a:xfrm>
              <a:off x="4829" y="1434"/>
              <a:ext cx="75" cy="76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3" name="Rectangle 130"/>
            <p:cNvSpPr>
              <a:spLocks noChangeArrowheads="1"/>
            </p:cNvSpPr>
            <p:nvPr/>
          </p:nvSpPr>
          <p:spPr bwMode="auto">
            <a:xfrm>
              <a:off x="4980" y="1801"/>
              <a:ext cx="75" cy="77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4" name="Freeform 131"/>
            <p:cNvSpPr>
              <a:spLocks/>
            </p:cNvSpPr>
            <p:nvPr/>
          </p:nvSpPr>
          <p:spPr bwMode="auto">
            <a:xfrm>
              <a:off x="4333" y="1793"/>
              <a:ext cx="137" cy="68"/>
            </a:xfrm>
            <a:custGeom>
              <a:avLst/>
              <a:gdLst>
                <a:gd name="T0" fmla="*/ 68 w 137"/>
                <a:gd name="T1" fmla="*/ 0 h 68"/>
                <a:gd name="T2" fmla="*/ 137 w 137"/>
                <a:gd name="T3" fmla="*/ 68 h 68"/>
                <a:gd name="T4" fmla="*/ 0 w 137"/>
                <a:gd name="T5" fmla="*/ 68 h 68"/>
                <a:gd name="T6" fmla="*/ 68 w 1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8"/>
                <a:gd name="T14" fmla="*/ 137 w 137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8">
                  <a:moveTo>
                    <a:pt x="68" y="0"/>
                  </a:moveTo>
                  <a:lnTo>
                    <a:pt x="137" y="68"/>
                  </a:lnTo>
                  <a:lnTo>
                    <a:pt x="0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5" name="Rectangle 132"/>
            <p:cNvSpPr>
              <a:spLocks noChangeArrowheads="1"/>
            </p:cNvSpPr>
            <p:nvPr/>
          </p:nvSpPr>
          <p:spPr bwMode="auto">
            <a:xfrm>
              <a:off x="4896" y="1824"/>
              <a:ext cx="77" cy="75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6" name="Rectangle 133"/>
            <p:cNvSpPr>
              <a:spLocks noChangeArrowheads="1"/>
            </p:cNvSpPr>
            <p:nvPr/>
          </p:nvSpPr>
          <p:spPr bwMode="auto">
            <a:xfrm>
              <a:off x="4843" y="1938"/>
              <a:ext cx="75" cy="77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7" name="Freeform 134"/>
            <p:cNvSpPr>
              <a:spLocks/>
            </p:cNvSpPr>
            <p:nvPr/>
          </p:nvSpPr>
          <p:spPr bwMode="auto">
            <a:xfrm>
              <a:off x="4333" y="1709"/>
              <a:ext cx="137" cy="70"/>
            </a:xfrm>
            <a:custGeom>
              <a:avLst/>
              <a:gdLst>
                <a:gd name="T0" fmla="*/ 68 w 137"/>
                <a:gd name="T1" fmla="*/ 0 h 70"/>
                <a:gd name="T2" fmla="*/ 137 w 137"/>
                <a:gd name="T3" fmla="*/ 70 h 70"/>
                <a:gd name="T4" fmla="*/ 0 w 137"/>
                <a:gd name="T5" fmla="*/ 70 h 70"/>
                <a:gd name="T6" fmla="*/ 68 w 13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70"/>
                <a:gd name="T14" fmla="*/ 137 w 137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70">
                  <a:moveTo>
                    <a:pt x="68" y="0"/>
                  </a:moveTo>
                  <a:lnTo>
                    <a:pt x="137" y="70"/>
                  </a:lnTo>
                  <a:lnTo>
                    <a:pt x="0" y="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8" name="Freeform 135"/>
            <p:cNvSpPr>
              <a:spLocks/>
            </p:cNvSpPr>
            <p:nvPr/>
          </p:nvSpPr>
          <p:spPr bwMode="auto">
            <a:xfrm>
              <a:off x="4554" y="1709"/>
              <a:ext cx="137" cy="70"/>
            </a:xfrm>
            <a:custGeom>
              <a:avLst/>
              <a:gdLst>
                <a:gd name="T0" fmla="*/ 68 w 137"/>
                <a:gd name="T1" fmla="*/ 0 h 70"/>
                <a:gd name="T2" fmla="*/ 137 w 137"/>
                <a:gd name="T3" fmla="*/ 70 h 70"/>
                <a:gd name="T4" fmla="*/ 0 w 137"/>
                <a:gd name="T5" fmla="*/ 70 h 70"/>
                <a:gd name="T6" fmla="*/ 68 w 13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70"/>
                <a:gd name="T14" fmla="*/ 137 w 137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70">
                  <a:moveTo>
                    <a:pt x="68" y="0"/>
                  </a:moveTo>
                  <a:lnTo>
                    <a:pt x="137" y="70"/>
                  </a:lnTo>
                  <a:lnTo>
                    <a:pt x="0" y="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99" name="Freeform 136"/>
            <p:cNvSpPr>
              <a:spLocks/>
            </p:cNvSpPr>
            <p:nvPr/>
          </p:nvSpPr>
          <p:spPr bwMode="auto">
            <a:xfrm>
              <a:off x="4463" y="1885"/>
              <a:ext cx="137" cy="68"/>
            </a:xfrm>
            <a:custGeom>
              <a:avLst/>
              <a:gdLst>
                <a:gd name="T0" fmla="*/ 67 w 137"/>
                <a:gd name="T1" fmla="*/ 0 h 68"/>
                <a:gd name="T2" fmla="*/ 137 w 137"/>
                <a:gd name="T3" fmla="*/ 68 h 68"/>
                <a:gd name="T4" fmla="*/ 0 w 137"/>
                <a:gd name="T5" fmla="*/ 68 h 68"/>
                <a:gd name="T6" fmla="*/ 67 w 1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8"/>
                <a:gd name="T14" fmla="*/ 137 w 137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8">
                  <a:moveTo>
                    <a:pt x="67" y="0"/>
                  </a:moveTo>
                  <a:lnTo>
                    <a:pt x="137" y="68"/>
                  </a:lnTo>
                  <a:lnTo>
                    <a:pt x="0" y="6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00" name="Oval 137"/>
            <p:cNvSpPr>
              <a:spLocks noChangeArrowheads="1"/>
            </p:cNvSpPr>
            <p:nvPr/>
          </p:nvSpPr>
          <p:spPr bwMode="auto">
            <a:xfrm>
              <a:off x="4675" y="1526"/>
              <a:ext cx="77" cy="77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01" name="Oval 138"/>
            <p:cNvSpPr>
              <a:spLocks noChangeArrowheads="1"/>
            </p:cNvSpPr>
            <p:nvPr/>
          </p:nvSpPr>
          <p:spPr bwMode="auto">
            <a:xfrm>
              <a:off x="4492" y="1427"/>
              <a:ext cx="77" cy="75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02" name="Rectangle 139"/>
            <p:cNvSpPr>
              <a:spLocks noChangeArrowheads="1"/>
            </p:cNvSpPr>
            <p:nvPr/>
          </p:nvSpPr>
          <p:spPr bwMode="auto">
            <a:xfrm>
              <a:off x="4805" y="1839"/>
              <a:ext cx="77" cy="75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03" name="Oval 140"/>
            <p:cNvSpPr>
              <a:spLocks noChangeArrowheads="1"/>
            </p:cNvSpPr>
            <p:nvPr/>
          </p:nvSpPr>
          <p:spPr bwMode="auto">
            <a:xfrm>
              <a:off x="4737" y="1434"/>
              <a:ext cx="75" cy="76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04" name="Freeform 141"/>
            <p:cNvSpPr>
              <a:spLocks/>
            </p:cNvSpPr>
            <p:nvPr/>
          </p:nvSpPr>
          <p:spPr bwMode="auto">
            <a:xfrm>
              <a:off x="4499" y="1793"/>
              <a:ext cx="137" cy="68"/>
            </a:xfrm>
            <a:custGeom>
              <a:avLst/>
              <a:gdLst>
                <a:gd name="T0" fmla="*/ 70 w 137"/>
                <a:gd name="T1" fmla="*/ 0 h 68"/>
                <a:gd name="T2" fmla="*/ 137 w 137"/>
                <a:gd name="T3" fmla="*/ 68 h 68"/>
                <a:gd name="T4" fmla="*/ 0 w 137"/>
                <a:gd name="T5" fmla="*/ 68 h 68"/>
                <a:gd name="T6" fmla="*/ 70 w 1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68"/>
                <a:gd name="T14" fmla="*/ 137 w 137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68">
                  <a:moveTo>
                    <a:pt x="70" y="0"/>
                  </a:moveTo>
                  <a:lnTo>
                    <a:pt x="137" y="68"/>
                  </a:lnTo>
                  <a:lnTo>
                    <a:pt x="0" y="6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05" name="Oval 142"/>
            <p:cNvSpPr>
              <a:spLocks noChangeArrowheads="1"/>
            </p:cNvSpPr>
            <p:nvPr/>
          </p:nvSpPr>
          <p:spPr bwMode="auto">
            <a:xfrm>
              <a:off x="4783" y="1519"/>
              <a:ext cx="75" cy="75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06" name="Rectangle 143"/>
            <p:cNvSpPr>
              <a:spLocks noChangeArrowheads="1"/>
            </p:cNvSpPr>
            <p:nvPr/>
          </p:nvSpPr>
          <p:spPr bwMode="auto">
            <a:xfrm>
              <a:off x="4836" y="1702"/>
              <a:ext cx="75" cy="75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5067" name="Rectangle 144"/>
          <p:cNvSpPr>
            <a:spLocks noChangeArrowheads="1"/>
          </p:cNvSpPr>
          <p:nvPr/>
        </p:nvSpPr>
        <p:spPr bwMode="auto">
          <a:xfrm>
            <a:off x="5270500" y="5762625"/>
            <a:ext cx="153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FF"/>
                </a:solidFill>
                <a:latin typeface="Helvetica" pitchFamily="-108" charset="0"/>
              </a:rPr>
              <a:t>Final Program</a:t>
            </a:r>
            <a:endParaRPr lang="en-US">
              <a:solidFill>
                <a:srgbClr val="FF00FF"/>
              </a:solidFill>
              <a:latin typeface="Times" pitchFamily="-108" charset="0"/>
            </a:endParaRPr>
          </a:p>
        </p:txBody>
      </p:sp>
      <p:sp>
        <p:nvSpPr>
          <p:cNvPr id="45068" name="Freeform 145"/>
          <p:cNvSpPr>
            <a:spLocks/>
          </p:cNvSpPr>
          <p:nvPr/>
        </p:nvSpPr>
        <p:spPr bwMode="auto">
          <a:xfrm>
            <a:off x="6405563" y="1985963"/>
            <a:ext cx="471487" cy="252412"/>
          </a:xfrm>
          <a:custGeom>
            <a:avLst/>
            <a:gdLst>
              <a:gd name="T0" fmla="*/ 0 w 297"/>
              <a:gd name="T1" fmla="*/ 0 h 159"/>
              <a:gd name="T2" fmla="*/ 2147483647 w 297"/>
              <a:gd name="T3" fmla="*/ 2147483647 h 159"/>
              <a:gd name="T4" fmla="*/ 2147483647 w 297"/>
              <a:gd name="T5" fmla="*/ 2147483647 h 159"/>
              <a:gd name="T6" fmla="*/ 0 60000 65536"/>
              <a:gd name="T7" fmla="*/ 0 60000 65536"/>
              <a:gd name="T8" fmla="*/ 0 60000 65536"/>
              <a:gd name="T9" fmla="*/ 0 w 297"/>
              <a:gd name="T10" fmla="*/ 0 h 159"/>
              <a:gd name="T11" fmla="*/ 297 w 297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" h="159">
                <a:moveTo>
                  <a:pt x="0" y="0"/>
                </a:moveTo>
                <a:lnTo>
                  <a:pt x="297" y="159"/>
                </a:lnTo>
                <a:lnTo>
                  <a:pt x="117" y="143"/>
                </a:lnTo>
              </a:path>
            </a:pathLst>
          </a:custGeom>
          <a:noFill/>
          <a:ln w="49213">
            <a:solidFill>
              <a:srgbClr val="00CC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69" name="Line 146"/>
          <p:cNvSpPr>
            <a:spLocks noChangeShapeType="1"/>
          </p:cNvSpPr>
          <p:nvPr/>
        </p:nvSpPr>
        <p:spPr bwMode="auto">
          <a:xfrm flipH="1" flipV="1">
            <a:off x="6696075" y="2017713"/>
            <a:ext cx="180975" cy="220662"/>
          </a:xfrm>
          <a:prstGeom prst="line">
            <a:avLst/>
          </a:prstGeom>
          <a:noFill/>
          <a:ln w="49213">
            <a:solidFill>
              <a:srgbClr val="00CC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Freeform 147"/>
          <p:cNvSpPr>
            <a:spLocks/>
          </p:cNvSpPr>
          <p:nvPr/>
        </p:nvSpPr>
        <p:spPr bwMode="auto">
          <a:xfrm>
            <a:off x="6538913" y="3606800"/>
            <a:ext cx="496887" cy="268288"/>
          </a:xfrm>
          <a:custGeom>
            <a:avLst/>
            <a:gdLst>
              <a:gd name="T0" fmla="*/ 0 w 313"/>
              <a:gd name="T1" fmla="*/ 0 h 169"/>
              <a:gd name="T2" fmla="*/ 2147483647 w 313"/>
              <a:gd name="T3" fmla="*/ 2147483647 h 169"/>
              <a:gd name="T4" fmla="*/ 2147483647 w 313"/>
              <a:gd name="T5" fmla="*/ 2147483647 h 169"/>
              <a:gd name="T6" fmla="*/ 0 60000 65536"/>
              <a:gd name="T7" fmla="*/ 0 60000 65536"/>
              <a:gd name="T8" fmla="*/ 0 60000 65536"/>
              <a:gd name="T9" fmla="*/ 0 w 313"/>
              <a:gd name="T10" fmla="*/ 0 h 169"/>
              <a:gd name="T11" fmla="*/ 313 w 313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169">
                <a:moveTo>
                  <a:pt x="0" y="0"/>
                </a:moveTo>
                <a:lnTo>
                  <a:pt x="313" y="169"/>
                </a:lnTo>
                <a:lnTo>
                  <a:pt x="134" y="152"/>
                </a:lnTo>
              </a:path>
            </a:pathLst>
          </a:custGeom>
          <a:noFill/>
          <a:ln w="49213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71" name="Line 148"/>
          <p:cNvSpPr>
            <a:spLocks noChangeShapeType="1"/>
          </p:cNvSpPr>
          <p:nvPr/>
        </p:nvSpPr>
        <p:spPr bwMode="auto">
          <a:xfrm flipH="1" flipV="1">
            <a:off x="6856413" y="3654425"/>
            <a:ext cx="179387" cy="220663"/>
          </a:xfrm>
          <a:prstGeom prst="line">
            <a:avLst/>
          </a:prstGeom>
          <a:noFill/>
          <a:ln w="49213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Freeform 149"/>
          <p:cNvSpPr>
            <a:spLocks/>
          </p:cNvSpPr>
          <p:nvPr/>
        </p:nvSpPr>
        <p:spPr bwMode="auto">
          <a:xfrm>
            <a:off x="6731000" y="4411663"/>
            <a:ext cx="290513" cy="250825"/>
          </a:xfrm>
          <a:custGeom>
            <a:avLst/>
            <a:gdLst>
              <a:gd name="T0" fmla="*/ 2147483647 w 183"/>
              <a:gd name="T1" fmla="*/ 2147483647 h 158"/>
              <a:gd name="T2" fmla="*/ 0 w 183"/>
              <a:gd name="T3" fmla="*/ 2147483647 h 158"/>
              <a:gd name="T4" fmla="*/ 2147483647 w 183"/>
              <a:gd name="T5" fmla="*/ 0 h 158"/>
              <a:gd name="T6" fmla="*/ 0 60000 65536"/>
              <a:gd name="T7" fmla="*/ 0 60000 65536"/>
              <a:gd name="T8" fmla="*/ 0 60000 65536"/>
              <a:gd name="T9" fmla="*/ 0 w 183"/>
              <a:gd name="T10" fmla="*/ 0 h 158"/>
              <a:gd name="T11" fmla="*/ 183 w 183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" h="158">
                <a:moveTo>
                  <a:pt x="183" y="13"/>
                </a:moveTo>
                <a:lnTo>
                  <a:pt x="0" y="158"/>
                </a:lnTo>
                <a:lnTo>
                  <a:pt x="86" y="0"/>
                </a:lnTo>
              </a:path>
            </a:pathLst>
          </a:custGeom>
          <a:noFill/>
          <a:ln w="49213">
            <a:solidFill>
              <a:srgbClr val="FF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73" name="Line 150"/>
          <p:cNvSpPr>
            <a:spLocks noChangeShapeType="1"/>
          </p:cNvSpPr>
          <p:nvPr/>
        </p:nvSpPr>
        <p:spPr bwMode="auto">
          <a:xfrm flipV="1">
            <a:off x="6731000" y="4586288"/>
            <a:ext cx="276225" cy="76200"/>
          </a:xfrm>
          <a:prstGeom prst="line">
            <a:avLst/>
          </a:prstGeom>
          <a:noFill/>
          <a:ln w="49213">
            <a:solidFill>
              <a:srgbClr val="FF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Freeform 151"/>
          <p:cNvSpPr>
            <a:spLocks/>
          </p:cNvSpPr>
          <p:nvPr/>
        </p:nvSpPr>
        <p:spPr bwMode="auto">
          <a:xfrm>
            <a:off x="6718300" y="2790825"/>
            <a:ext cx="277813" cy="244475"/>
          </a:xfrm>
          <a:custGeom>
            <a:avLst/>
            <a:gdLst>
              <a:gd name="T0" fmla="*/ 2147483647 w 175"/>
              <a:gd name="T1" fmla="*/ 2147483647 h 154"/>
              <a:gd name="T2" fmla="*/ 0 w 175"/>
              <a:gd name="T3" fmla="*/ 2147483647 h 154"/>
              <a:gd name="T4" fmla="*/ 2147483647 w 175"/>
              <a:gd name="T5" fmla="*/ 0 h 154"/>
              <a:gd name="T6" fmla="*/ 0 60000 65536"/>
              <a:gd name="T7" fmla="*/ 0 60000 65536"/>
              <a:gd name="T8" fmla="*/ 0 60000 65536"/>
              <a:gd name="T9" fmla="*/ 0 w 175"/>
              <a:gd name="T10" fmla="*/ 0 h 154"/>
              <a:gd name="T11" fmla="*/ 175 w 175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154">
                <a:moveTo>
                  <a:pt x="175" y="24"/>
                </a:moveTo>
                <a:lnTo>
                  <a:pt x="0" y="154"/>
                </a:lnTo>
                <a:lnTo>
                  <a:pt x="91" y="0"/>
                </a:lnTo>
              </a:path>
            </a:pathLst>
          </a:custGeom>
          <a:noFill/>
          <a:ln w="49213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75" name="Line 152"/>
          <p:cNvSpPr>
            <a:spLocks noChangeShapeType="1"/>
          </p:cNvSpPr>
          <p:nvPr/>
        </p:nvSpPr>
        <p:spPr bwMode="auto">
          <a:xfrm flipV="1">
            <a:off x="6718300" y="2968625"/>
            <a:ext cx="276225" cy="66675"/>
          </a:xfrm>
          <a:prstGeom prst="line">
            <a:avLst/>
          </a:prstGeom>
          <a:noFill/>
          <a:ln w="49213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(Data) </a:t>
            </a:r>
            <a:r>
              <a:rPr lang="en-US" dirty="0"/>
              <a:t>Decomposition</a:t>
            </a:r>
            <a:endParaRPr lang="en-GB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77200" cy="3124200"/>
          </a:xfrm>
        </p:spPr>
        <p:txBody>
          <a:bodyPr/>
          <a:lstStyle/>
          <a:p>
            <a:r>
              <a:rPr lang="en-US"/>
              <a:t>Exploit large datasets whose elements can be computed independently</a:t>
            </a:r>
          </a:p>
          <a:p>
            <a:pPr lvl="1"/>
            <a:r>
              <a:rPr lang="en-US">
                <a:latin typeface="Franklin Gothic Book" pitchFamily="-108" charset="0"/>
              </a:rPr>
              <a:t>Divide data and associated computation amongst threads</a:t>
            </a:r>
          </a:p>
          <a:p>
            <a:pPr lvl="1"/>
            <a:r>
              <a:rPr lang="en-US">
                <a:latin typeface="Franklin Gothic Book" pitchFamily="-108" charset="0"/>
              </a:rPr>
              <a:t>Focus on largest or most frequently accessed data structures</a:t>
            </a:r>
          </a:p>
          <a:p>
            <a:pPr lvl="1"/>
            <a:r>
              <a:rPr lang="en-US">
                <a:latin typeface="Franklin Gothic Book" pitchFamily="-108" charset="0"/>
              </a:rPr>
              <a:t>Data parallelism: same operations(s) applied to all data</a:t>
            </a:r>
            <a:endParaRPr lang="en-GB">
              <a:latin typeface="Franklin Gothic Book" pitchFamily="-108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Vincenzo Innocente CERN</a:t>
            </a:r>
            <a:endParaRPr lang="en-GB">
              <a:ea typeface="Arial" pitchFamily="-108" charset="0"/>
              <a:cs typeface="Arial" pitchFamily="-108" charset="0"/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B8CF08-B96B-1449-AEBA-1E074C434F53}" type="slidenum">
              <a:rPr lang="en-GB"/>
              <a:pPr/>
              <a:t>9</a:t>
            </a:fld>
            <a:endParaRPr lang="en-GB"/>
          </a:p>
        </p:txBody>
      </p:sp>
      <p:pic>
        <p:nvPicPr>
          <p:cNvPr id="37894" name="Picture 3" descr="gr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516" y="4343400"/>
            <a:ext cx="3065083" cy="2193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895" name="Picture 6" descr="en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307192"/>
            <a:ext cx="2974975" cy="224600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15/10/2009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slides_esc09">
  <a:themeElements>
    <a:clrScheme name="Presentazione1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Presentazione1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zione1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template_slides_esc09.pot</Template>
  <TotalTime>18670</TotalTime>
  <Words>4766</Words>
  <Application>Microsoft Macintosh PowerPoint</Application>
  <PresentationFormat>On-screen Show (4:3)</PresentationFormat>
  <Paragraphs>919</Paragraphs>
  <Slides>66</Slides>
  <Notes>2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template_slides_esc09</vt:lpstr>
      <vt:lpstr> </vt:lpstr>
      <vt:lpstr>Goal of Today</vt:lpstr>
      <vt:lpstr>Resources</vt:lpstr>
      <vt:lpstr>Top-to-Bottom Parallelism</vt:lpstr>
      <vt:lpstr>Parallel Environments</vt:lpstr>
      <vt:lpstr>(Parallel) Software Engineering</vt:lpstr>
      <vt:lpstr>Foster’s Design Methodology</vt:lpstr>
      <vt:lpstr>Designing Threaded Programs</vt:lpstr>
      <vt:lpstr>Domain (Data) Decomposition</vt:lpstr>
      <vt:lpstr>Functional Decomposition</vt:lpstr>
      <vt:lpstr>Activity (Task) Decomposition</vt:lpstr>
      <vt:lpstr>Slide 12</vt:lpstr>
      <vt:lpstr>Slide 13</vt:lpstr>
      <vt:lpstr>Computational Patters</vt:lpstr>
      <vt:lpstr>Slide 15</vt:lpstr>
      <vt:lpstr>Slide 16</vt:lpstr>
      <vt:lpstr>Patterns</vt:lpstr>
      <vt:lpstr>Pipes and Filters</vt:lpstr>
      <vt:lpstr>Iteration</vt:lpstr>
      <vt:lpstr>Layered Systems</vt:lpstr>
      <vt:lpstr>Agents and Repository</vt:lpstr>
      <vt:lpstr>Slide 22</vt:lpstr>
      <vt:lpstr>Event-Based Systems</vt:lpstr>
      <vt:lpstr>Puppeteer</vt:lpstr>
      <vt:lpstr>Map/Reduce</vt:lpstr>
      <vt:lpstr>Word count</vt:lpstr>
      <vt:lpstr>Event Building!</vt:lpstr>
      <vt:lpstr>Parallel ArchitecTures for Hep Event Processing</vt:lpstr>
      <vt:lpstr>HEP Application</vt:lpstr>
      <vt:lpstr>Event parallelism</vt:lpstr>
      <vt:lpstr>Parallelization of Gaudi Framework</vt:lpstr>
      <vt:lpstr>Gaudi : HEP Event Processing</vt:lpstr>
      <vt:lpstr>HEP data processing</vt:lpstr>
      <vt:lpstr>Algorithmic Structure</vt:lpstr>
      <vt:lpstr>Hello Word!</vt:lpstr>
      <vt:lpstr>OO Hello Word!</vt:lpstr>
      <vt:lpstr>What Happens?</vt:lpstr>
      <vt:lpstr>Synchronization</vt:lpstr>
      <vt:lpstr>Optimize Critical Sessions (and avoid pitfalls)</vt:lpstr>
      <vt:lpstr>Slide 40</vt:lpstr>
      <vt:lpstr>Explicit Synchronization</vt:lpstr>
      <vt:lpstr>Barrier implementation</vt:lpstr>
      <vt:lpstr>Future</vt:lpstr>
      <vt:lpstr>Synchronization</vt:lpstr>
      <vt:lpstr>Load Imbalance</vt:lpstr>
      <vt:lpstr>Slide 46</vt:lpstr>
      <vt:lpstr>Slide 47</vt:lpstr>
      <vt:lpstr>Performance Calculations</vt:lpstr>
      <vt:lpstr>Speedup</vt:lpstr>
      <vt:lpstr>Classical parallel Algorithms</vt:lpstr>
      <vt:lpstr>Divide&amp;Conquer by Fork&amp;Join</vt:lpstr>
      <vt:lpstr>Master/Worker</vt:lpstr>
      <vt:lpstr>Shared Queue</vt:lpstr>
      <vt:lpstr>(managing) shared data</vt:lpstr>
      <vt:lpstr>TCMalloc (Google Malloc)</vt:lpstr>
      <vt:lpstr>Atomic operation</vt:lpstr>
      <vt:lpstr>Atomic operation</vt:lpstr>
      <vt:lpstr>Atomics in use</vt:lpstr>
      <vt:lpstr>Non Blocking Shared Queue</vt:lpstr>
      <vt:lpstr>Lock Free Hash Table (Cliff Click at Google Camp 2007)</vt:lpstr>
      <vt:lpstr>Singleton, Services</vt:lpstr>
      <vt:lpstr>Use CASES</vt:lpstr>
      <vt:lpstr>Histograming</vt:lpstr>
      <vt:lpstr>Word count</vt:lpstr>
      <vt:lpstr>Clusterize</vt:lpstr>
      <vt:lpstr>Bibliography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CERN User</dc:creator>
  <cp:lastModifiedBy>CERN User</cp:lastModifiedBy>
  <cp:revision>175</cp:revision>
  <dcterms:created xsi:type="dcterms:W3CDTF">2009-10-12T09:01:57Z</dcterms:created>
  <dcterms:modified xsi:type="dcterms:W3CDTF">2009-10-12T09:06:24Z</dcterms:modified>
</cp:coreProperties>
</file>