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6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8" r:id="rId3"/>
    <p:sldId id="290" r:id="rId4"/>
    <p:sldId id="293" r:id="rId5"/>
    <p:sldId id="309" r:id="rId6"/>
    <p:sldId id="310" r:id="rId7"/>
    <p:sldId id="305" r:id="rId8"/>
    <p:sldId id="306" r:id="rId9"/>
    <p:sldId id="307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FAAFF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9" autoAdjust="0"/>
    <p:restoredTop sz="94692" autoAdjust="0"/>
  </p:normalViewPr>
  <p:slideViewPr>
    <p:cSldViewPr>
      <p:cViewPr varScale="1">
        <p:scale>
          <a:sx n="152" d="100"/>
          <a:sy n="152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37CE86-8F81-974D-951F-0CDBB76F85C9}" type="datetime1">
              <a:rPr lang="it-IT" altLang="ja-JP"/>
              <a:pPr/>
              <a:t>09.10.14</a:t>
            </a:fld>
            <a:endParaRPr lang="it-IT" altLang="ja-JP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6809B0-DAB2-A346-880C-60AE154DDA4A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FB6FA6-B309-9648-A28A-BCA5B4784A55}" type="datetime1">
              <a:rPr lang="it-IT" altLang="ja-JP"/>
              <a:pPr/>
              <a:t>09.10.14</a:t>
            </a:fld>
            <a:endParaRPr lang="it-IT" altLang="ja-JP"/>
          </a:p>
        </p:txBody>
      </p:sp>
      <p:sp>
        <p:nvSpPr>
          <p:cNvPr id="139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ja-JP"/>
              <a:t>Fare clic per modificare gli stili del testo dello schema</a:t>
            </a:r>
          </a:p>
          <a:p>
            <a:pPr lvl="1"/>
            <a:r>
              <a:rPr lang="it-IT" altLang="ja-JP"/>
              <a:t>Secondo livello</a:t>
            </a:r>
          </a:p>
          <a:p>
            <a:pPr lvl="2"/>
            <a:r>
              <a:rPr lang="it-IT" altLang="ja-JP"/>
              <a:t>Terzo livello</a:t>
            </a:r>
          </a:p>
          <a:p>
            <a:pPr lvl="3"/>
            <a:r>
              <a:rPr lang="it-IT" altLang="ja-JP"/>
              <a:t>Quarto livello</a:t>
            </a:r>
          </a:p>
          <a:p>
            <a:pPr lvl="4"/>
            <a:r>
              <a:rPr lang="it-IT" altLang="ja-JP"/>
              <a:t>Quinto livello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47E477-1765-684A-B699-42CB01574EA2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C2418-E370-A342-8636-6C1B0FEEEF23}" type="slidenum">
              <a:rPr lang="it-IT" altLang="ja-JP"/>
              <a:pPr/>
              <a:t>1</a:t>
            </a:fld>
            <a:endParaRPr lang="it-IT" altLang="ja-JP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charset="2"/>
              <a:buNone/>
              <a:defRPr sz="2800"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41549C-79F3-D747-9647-DB8E072D0246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824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12C6D8-87FB-954E-8049-5665FB41C90B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337F9D-1CE1-0441-BE8E-5531722769B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D84BDA-6636-0549-A89D-FEED1C8208F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7C67A5-1387-6F42-AFB0-5C0916968E97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A242C8-CD9B-E945-9A58-C3F05497FF23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7B48666-33B1-8F43-85AC-BB7E062A67B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61E5F8A-052B-704B-955A-BC331F118A2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2341DF-DED9-DA4A-9DCE-9F530565933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9AAB7-F2E4-8348-8EDF-C395BAA9A10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A07DF2-214B-2B42-84EB-C5AC183655E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4C214CF5-46B2-3742-931E-1F8679D2D439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722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5EC8-9B65-0B41-AC39-329EAA43389A}" type="slidenum">
              <a:rPr lang="it-IT"/>
              <a:pPr/>
              <a:t>1</a:t>
            </a:fld>
            <a:endParaRPr lang="it-IT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algn="ctr"/>
            <a:r>
              <a:rPr lang="it-IT" altLang="ja-JP" sz="3800" dirty="0"/>
              <a:t/>
            </a:r>
            <a:br>
              <a:rPr lang="it-IT" altLang="ja-JP" sz="3800" dirty="0"/>
            </a:br>
            <a:endParaRPr lang="it-IT" altLang="ja-JP" sz="3200" b="1" dirty="0">
              <a:latin typeface="Verdana" charset="0"/>
            </a:endParaRPr>
          </a:p>
        </p:txBody>
      </p:sp>
      <p:pic>
        <p:nvPicPr>
          <p:cNvPr id="2055" name="Picture 7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2058" name="Picture 10" descr="LOGO_ESC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 altLang="ja-JP" sz="1000" b="1">
                <a:solidFill>
                  <a:schemeClr val="accent1"/>
                </a:solidFill>
                <a:latin typeface="Verdana" charset="0"/>
              </a:rPr>
              <a:t>First INFN International School on Architectures, tools and methodologies for developing efficient large scale scientific computing applications</a:t>
            </a:r>
            <a:endParaRPr lang="en-GB" sz="1000">
              <a:solidFill>
                <a:schemeClr val="accent1"/>
              </a:solidFill>
              <a:latin typeface="Verdana" charset="0"/>
            </a:endParaRPr>
          </a:p>
          <a:p>
            <a:pPr algn="ctr"/>
            <a:endParaRPr lang="en-GB" sz="900">
              <a:solidFill>
                <a:schemeClr val="accent1"/>
              </a:solidFill>
              <a:latin typeface="Verdana" charset="0"/>
            </a:endParaRPr>
          </a:p>
          <a:p>
            <a:pPr algn="ctr"/>
            <a:r>
              <a:rPr lang="en-GB" sz="900">
                <a:solidFill>
                  <a:schemeClr val="accent1"/>
                </a:solidFill>
                <a:latin typeface="Verdana" charset="0"/>
              </a:rPr>
              <a:t>Ce.U.B. – Bertinoro – Italy, 12 – 17 October 2009</a:t>
            </a:r>
            <a:endParaRPr lang="it-IT" altLang="ja-JP" sz="900">
              <a:solidFill>
                <a:schemeClr val="accent1"/>
              </a:solidFill>
              <a:latin typeface="Verdana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90575" y="1341438"/>
            <a:ext cx="835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ja-JP" altLang="en-US">
              <a:ea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23850" y="1196975"/>
            <a:ext cx="85693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Fabrizio Furano: “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From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IO-less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to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Networks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”</a:t>
            </a:r>
          </a:p>
          <a:p>
            <a:pPr algn="ctr">
              <a:spcBef>
                <a:spcPct val="50000"/>
              </a:spcBef>
            </a:pP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Exercises</a:t>
            </a:r>
            <a:endParaRPr lang="it-IT" altLang="ja-JP" sz="2400" b="1" dirty="0">
              <a:solidFill>
                <a:srgbClr val="990000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Test setup for LAN exercises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Prepare a 8GB file with your unique name</a:t>
            </a:r>
          </a:p>
          <a:p>
            <a:pPr lvl="1"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err="1" smtClean="0">
                <a:latin typeface="Courier"/>
                <a:cs typeface="Courier"/>
              </a:rPr>
              <a:t>dd</a:t>
            </a:r>
            <a:r>
              <a:rPr lang="en-US" altLang="ja-JP" sz="1400" dirty="0" smtClean="0">
                <a:latin typeface="Courier"/>
                <a:cs typeface="Courier"/>
              </a:rPr>
              <a:t> of=/</a:t>
            </a:r>
            <a:r>
              <a:rPr lang="en-US" altLang="ja-JP" sz="1400" dirty="0" err="1" smtClean="0">
                <a:latin typeface="Courier"/>
                <a:cs typeface="Courier"/>
              </a:rPr>
              <a:t>tmp</a:t>
            </a:r>
            <a:r>
              <a:rPr lang="en-US" altLang="ja-JP" sz="1400" dirty="0" smtClean="0">
                <a:latin typeface="Courier"/>
                <a:cs typeface="Courier"/>
              </a:rPr>
              <a:t>/</a:t>
            </a:r>
            <a:r>
              <a:rPr lang="en-US" altLang="ja-JP" sz="1400" dirty="0" smtClean="0">
                <a:latin typeface="Courier"/>
                <a:cs typeface="Courier"/>
              </a:rPr>
              <a:t>&lt;</a:t>
            </a:r>
            <a:r>
              <a:rPr lang="en-US" altLang="ja-JP" sz="1400" dirty="0" err="1" smtClean="0">
                <a:latin typeface="Courier"/>
                <a:cs typeface="Courier"/>
              </a:rPr>
              <a:t>yourname</a:t>
            </a: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smtClean="0">
                <a:latin typeface="Courier"/>
                <a:cs typeface="Courier"/>
              </a:rPr>
              <a:t>.</a:t>
            </a:r>
            <a:r>
              <a:rPr lang="en-US" altLang="ja-JP" sz="1400" dirty="0" err="1" smtClean="0">
                <a:latin typeface="Courier"/>
                <a:cs typeface="Courier"/>
              </a:rPr>
              <a:t>dat</a:t>
            </a:r>
            <a:r>
              <a:rPr lang="en-US" altLang="ja-JP" sz="1400" dirty="0" smtClean="0">
                <a:latin typeface="Courier"/>
                <a:cs typeface="Courier"/>
              </a:rPr>
              <a:t> if=/dev</a:t>
            </a:r>
            <a:r>
              <a:rPr lang="en-US" altLang="ja-JP" sz="1400" dirty="0" smtClean="0">
                <a:latin typeface="Courier"/>
                <a:cs typeface="Courier"/>
              </a:rPr>
              <a:t>/</a:t>
            </a:r>
            <a:r>
              <a:rPr lang="en-US" altLang="ja-JP" sz="1400" dirty="0" smtClean="0">
                <a:latin typeface="Courier"/>
                <a:cs typeface="Courier"/>
              </a:rPr>
              <a:t>zero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bs</a:t>
            </a:r>
            <a:r>
              <a:rPr lang="en-US" altLang="ja-JP" sz="1400" dirty="0" smtClean="0">
                <a:latin typeface="Courier"/>
                <a:cs typeface="Courier"/>
              </a:rPr>
              <a:t>=1048576 count=8192</a:t>
            </a:r>
          </a:p>
          <a:p>
            <a:pPr lvl="1"/>
            <a:r>
              <a:rPr lang="en-US" altLang="ja-JP" dirty="0" smtClean="0"/>
              <a:t>Copy it to the xrootd server of the school</a:t>
            </a:r>
          </a:p>
          <a:p>
            <a:pPr lvl="1"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err="1" smtClean="0">
                <a:latin typeface="Courier"/>
                <a:cs typeface="Courier"/>
              </a:rPr>
              <a:t>xrdcp</a:t>
            </a:r>
            <a:r>
              <a:rPr lang="en-US" altLang="ja-JP" sz="1400" dirty="0" smtClean="0">
                <a:latin typeface="Courier"/>
                <a:cs typeface="Courier"/>
              </a:rPr>
              <a:t> /</a:t>
            </a:r>
            <a:r>
              <a:rPr lang="en-US" altLang="ja-JP" sz="1400" dirty="0" err="1" smtClean="0">
                <a:latin typeface="Courier"/>
                <a:cs typeface="Courier"/>
              </a:rPr>
              <a:t>tmp</a:t>
            </a:r>
            <a:r>
              <a:rPr lang="en-US" altLang="ja-JP" sz="1400" dirty="0" smtClean="0">
                <a:latin typeface="Courier"/>
                <a:cs typeface="Courier"/>
              </a:rPr>
              <a:t>/&lt;</a:t>
            </a:r>
            <a:r>
              <a:rPr lang="en-US" altLang="ja-JP" sz="1400" dirty="0" err="1" smtClean="0">
                <a:latin typeface="Courier"/>
                <a:cs typeface="Courier"/>
              </a:rPr>
              <a:t>yourname</a:t>
            </a: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smtClean="0">
                <a:latin typeface="Courier"/>
                <a:cs typeface="Courier"/>
              </a:rPr>
              <a:t>.</a:t>
            </a:r>
            <a:r>
              <a:rPr lang="en-US" altLang="ja-JP" sz="1400" dirty="0" err="1" smtClean="0">
                <a:latin typeface="Courier"/>
                <a:cs typeface="Courier"/>
              </a:rPr>
              <a:t>dat</a:t>
            </a:r>
            <a:r>
              <a:rPr lang="en-US" altLang="ja-JP" sz="1400" dirty="0" smtClean="0">
                <a:latin typeface="Courier"/>
                <a:cs typeface="Courier"/>
              </a:rPr>
              <a:t> root:/</a:t>
            </a:r>
            <a:r>
              <a:rPr lang="en-US" altLang="ja-JP" sz="1400" dirty="0" smtClean="0">
                <a:latin typeface="Courier"/>
                <a:cs typeface="Courier"/>
              </a:rPr>
              <a:t>/</a:t>
            </a:r>
            <a:r>
              <a:rPr lang="en-US" altLang="ja-JP" sz="1400" dirty="0" smtClean="0">
                <a:latin typeface="Courier"/>
                <a:cs typeface="Courier"/>
              </a:rPr>
              <a:t>esc09-master:1095</a:t>
            </a:r>
            <a:r>
              <a:rPr lang="en-US" altLang="ja-JP" sz="1400" dirty="0" smtClean="0">
                <a:latin typeface="Courier"/>
                <a:cs typeface="Courier"/>
              </a:rPr>
              <a:t>//&lt;</a:t>
            </a:r>
            <a:r>
              <a:rPr lang="en-US" altLang="ja-JP" sz="1400" dirty="0" err="1" smtClean="0">
                <a:latin typeface="Courier"/>
                <a:cs typeface="Courier"/>
              </a:rPr>
              <a:t>yourname</a:t>
            </a: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smtClean="0">
                <a:latin typeface="Courier"/>
                <a:cs typeface="Courier"/>
              </a:rPr>
              <a:t>.</a:t>
            </a:r>
            <a:r>
              <a:rPr lang="en-US" altLang="ja-JP" sz="1400" dirty="0" smtClean="0">
                <a:latin typeface="Courier"/>
                <a:cs typeface="Courier"/>
              </a:rPr>
              <a:t>dat</a:t>
            </a:r>
          </a:p>
          <a:p>
            <a:pPr lvl="1"/>
            <a:r>
              <a:rPr lang="en-US" altLang="ja-JP" dirty="0" smtClean="0"/>
              <a:t>Copy it back to check it</a:t>
            </a:r>
          </a:p>
          <a:p>
            <a:pPr lvl="1"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err="1" smtClean="0">
                <a:latin typeface="Courier"/>
                <a:cs typeface="Courier"/>
              </a:rPr>
              <a:t>xrdcp</a:t>
            </a:r>
            <a:r>
              <a:rPr lang="en-US" altLang="ja-JP" sz="1400" dirty="0" smtClean="0">
                <a:latin typeface="Courier"/>
                <a:cs typeface="Courier"/>
              </a:rPr>
              <a:t> –</a:t>
            </a:r>
            <a:r>
              <a:rPr lang="en-US" altLang="ja-JP" sz="1400" dirty="0" err="1" smtClean="0">
                <a:latin typeface="Courier"/>
                <a:cs typeface="Courier"/>
              </a:rPr>
              <a:t>v</a:t>
            </a:r>
            <a:r>
              <a:rPr lang="en-US" altLang="ja-JP" sz="1400" dirty="0" smtClean="0">
                <a:latin typeface="Courier"/>
                <a:cs typeface="Courier"/>
              </a:rPr>
              <a:t> -</a:t>
            </a:r>
            <a:r>
              <a:rPr lang="en-US" altLang="ja-JP" sz="1400" dirty="0" err="1" smtClean="0">
                <a:latin typeface="Courier"/>
                <a:cs typeface="Courier"/>
              </a:rPr>
              <a:t>f</a:t>
            </a:r>
            <a:r>
              <a:rPr lang="en-US" altLang="ja-JP" sz="1400" dirty="0" smtClean="0">
                <a:latin typeface="Courier"/>
                <a:cs typeface="Courier"/>
              </a:rPr>
              <a:t> root:/</a:t>
            </a:r>
            <a:r>
              <a:rPr lang="en-US" altLang="ja-JP" sz="1400" dirty="0" smtClean="0">
                <a:latin typeface="Courier"/>
                <a:cs typeface="Courier"/>
              </a:rPr>
              <a:t>/</a:t>
            </a:r>
            <a:r>
              <a:rPr lang="en-US" altLang="ja-JP" sz="1400" dirty="0" smtClean="0">
                <a:latin typeface="Courier"/>
                <a:cs typeface="Courier"/>
              </a:rPr>
              <a:t>esc09-master:1095</a:t>
            </a:r>
            <a:r>
              <a:rPr lang="en-US" altLang="ja-JP" sz="1400" dirty="0" smtClean="0">
                <a:latin typeface="Courier"/>
                <a:cs typeface="Courier"/>
              </a:rPr>
              <a:t>//</a:t>
            </a:r>
            <a:r>
              <a:rPr lang="en-US" altLang="ja-JP" sz="1400" dirty="0" smtClean="0">
                <a:latin typeface="Courier"/>
                <a:cs typeface="Courier"/>
              </a:rPr>
              <a:t>&lt;</a:t>
            </a:r>
            <a:r>
              <a:rPr lang="en-US" altLang="ja-JP" sz="1400" dirty="0" err="1" smtClean="0">
                <a:latin typeface="Courier"/>
                <a:cs typeface="Courier"/>
              </a:rPr>
              <a:t>yourname</a:t>
            </a:r>
            <a:r>
              <a:rPr lang="en-US" altLang="ja-JP" sz="1400" dirty="0" smtClean="0">
                <a:latin typeface="Courier"/>
                <a:cs typeface="Courier"/>
              </a:rPr>
              <a:t>&gt;</a:t>
            </a:r>
            <a:r>
              <a:rPr lang="en-US" altLang="ja-JP" sz="1400" dirty="0" smtClean="0">
                <a:latin typeface="Courier"/>
                <a:cs typeface="Courier"/>
              </a:rPr>
              <a:t>.</a:t>
            </a:r>
            <a:r>
              <a:rPr lang="en-US" altLang="ja-JP" sz="1400" dirty="0" err="1" smtClean="0">
                <a:latin typeface="Courier"/>
                <a:cs typeface="Courier"/>
              </a:rPr>
              <a:t>dat</a:t>
            </a:r>
            <a:r>
              <a:rPr lang="en-US" altLang="ja-JP" sz="1400" dirty="0" smtClean="0">
                <a:latin typeface="Courier"/>
                <a:cs typeface="Courier"/>
              </a:rPr>
              <a:t> /dev/null</a:t>
            </a:r>
          </a:p>
          <a:p>
            <a:pPr lvl="1"/>
            <a:r>
              <a:rPr lang="en-US" altLang="ja-JP" dirty="0" smtClean="0"/>
              <a:t>Copy the input file to</a:t>
            </a:r>
            <a:r>
              <a:rPr lang="en-US" altLang="ja-JP" dirty="0" smtClean="0"/>
              <a:t> your home dir</a:t>
            </a:r>
          </a:p>
          <a:p>
            <a:pPr lvl="1"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&gt;cp /nfsmaster/track2_furano/Track2progs/inputfile.txt ~</a:t>
            </a:r>
          </a:p>
          <a:p>
            <a:pPr lvl="1"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&gt;export PATH=/nfsmaster/track2_furano/xrootd-20091012/bin/arch:$PATH</a:t>
            </a:r>
          </a:p>
          <a:p>
            <a:pPr lvl="1"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 lvl="1">
              <a:buNone/>
            </a:pP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Exercise: local </a:t>
            </a:r>
            <a:r>
              <a:rPr lang="en-US" altLang="ja-JP" dirty="0" err="1" smtClean="0"/>
              <a:t>seq</a:t>
            </a:r>
            <a:r>
              <a:rPr lang="en-US" altLang="ja-JP" dirty="0" smtClean="0"/>
              <a:t> sparse access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Write a program which reads 1Kb every 10KB up to the end of the file.</a:t>
            </a:r>
          </a:p>
          <a:p>
            <a:pPr lvl="1"/>
            <a:r>
              <a:rPr lang="en-US" altLang="ja-JP" dirty="0" smtClean="0"/>
              <a:t>Clear the cache before each run with the tool “</a:t>
            </a:r>
            <a:r>
              <a:rPr lang="en-US" altLang="ja-JP" dirty="0" err="1" smtClean="0"/>
              <a:t>clearcache</a:t>
            </a:r>
            <a:r>
              <a:rPr lang="en-US" altLang="ja-JP" dirty="0" smtClean="0"/>
              <a:t>”</a:t>
            </a:r>
          </a:p>
          <a:p>
            <a:pPr lvl="1"/>
            <a:r>
              <a:rPr lang="en-US" altLang="ja-JP" dirty="0" smtClean="0"/>
              <a:t>See how it performs</a:t>
            </a:r>
          </a:p>
          <a:p>
            <a:pPr lvl="1"/>
            <a:r>
              <a:rPr lang="en-US" altLang="ja-JP" dirty="0" smtClean="0"/>
              <a:t>Estimate the average</a:t>
            </a:r>
            <a:r>
              <a:rPr lang="en-US" altLang="ja-JP" dirty="0" smtClean="0"/>
              <a:t> apparent latency </a:t>
            </a:r>
            <a:r>
              <a:rPr lang="en-US" altLang="ja-JP" dirty="0" smtClean="0"/>
              <a:t>per request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Exercise: local </a:t>
            </a:r>
            <a:r>
              <a:rPr lang="en-US" altLang="ja-JP" dirty="0" err="1" smtClean="0"/>
              <a:t>seq</a:t>
            </a:r>
            <a:r>
              <a:rPr lang="en-US" altLang="ja-JP" dirty="0" smtClean="0"/>
              <a:t> sparse access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Write a program which reads 1Kb every 10KB</a:t>
            </a:r>
          </a:p>
          <a:p>
            <a:pPr lvl="1"/>
            <a:r>
              <a:rPr lang="en-US" altLang="ja-JP" dirty="0" smtClean="0"/>
              <a:t>But this time it does it backwards</a:t>
            </a:r>
          </a:p>
          <a:p>
            <a:pPr lvl="1"/>
            <a:r>
              <a:rPr lang="en-US" altLang="ja-JP" dirty="0" smtClean="0"/>
              <a:t>The reads must be the same as the previous exercise</a:t>
            </a:r>
          </a:p>
          <a:p>
            <a:pPr lvl="1"/>
            <a:r>
              <a:rPr lang="en-US" altLang="ja-JP" dirty="0" smtClean="0"/>
              <a:t>See how it performs</a:t>
            </a:r>
          </a:p>
          <a:p>
            <a:pPr lvl="1"/>
            <a:r>
              <a:rPr lang="en-US" altLang="ja-JP" dirty="0" smtClean="0"/>
              <a:t>Estimate the average</a:t>
            </a:r>
            <a:r>
              <a:rPr lang="en-US" altLang="ja-JP" dirty="0" smtClean="0"/>
              <a:t> apparent latency </a:t>
            </a:r>
            <a:r>
              <a:rPr lang="en-US" altLang="ja-JP" dirty="0" smtClean="0"/>
              <a:t>per request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TestXrdClient_read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test program for xrootd data access</a:t>
            </a:r>
          </a:p>
          <a:p>
            <a:pPr lvl="1"/>
            <a:r>
              <a:rPr lang="en-US" altLang="ja-JP" dirty="0" smtClean="0"/>
              <a:t>Interprets the standard input as a sequence of requests to satisfy</a:t>
            </a:r>
          </a:p>
          <a:p>
            <a:pPr lvl="1"/>
            <a:r>
              <a:rPr lang="en-US" altLang="ja-JP" dirty="0" smtClean="0"/>
              <a:t>The </a:t>
            </a:r>
            <a:r>
              <a:rPr lang="en-US" altLang="ja-JP" dirty="0" err="1" smtClean="0"/>
              <a:t>cmd</a:t>
            </a:r>
            <a:r>
              <a:rPr lang="en-US" altLang="ja-JP" dirty="0" smtClean="0"/>
              <a:t> line parameters modify the way it works</a:t>
            </a:r>
          </a:p>
          <a:p>
            <a:pPr lvl="2"/>
            <a:r>
              <a:rPr lang="en-US" altLang="ja-JP" dirty="0" smtClean="0"/>
              <a:t>Read ahead size, buffer cache size,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 usage, …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TestXrdClient_read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This program gets from the standard input a sequence of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&lt;length&gt; &lt;offset&gt;             (one for each line, with &lt;length&gt; less than 16M)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and performs the corresponding read requests towards the given xrootd URL or to ALL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the xrootd URLS contained in the given file.</a:t>
            </a:r>
          </a:p>
          <a:p>
            <a:pPr>
              <a:buNone/>
            </a:pP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Usage: </a:t>
            </a:r>
            <a:r>
              <a:rPr lang="en-US" altLang="ja-JP" sz="1200" dirty="0" err="1" smtClean="0">
                <a:latin typeface="Courier"/>
                <a:cs typeface="Courier"/>
              </a:rPr>
              <a:t>TestXrdClient_read</a:t>
            </a:r>
            <a:r>
              <a:rPr lang="en-US" altLang="ja-JP" sz="1200" dirty="0" smtClean="0">
                <a:latin typeface="Courier"/>
                <a:cs typeface="Courier"/>
              </a:rPr>
              <a:t> &lt;xrootd </a:t>
            </a:r>
            <a:r>
              <a:rPr lang="en-US" altLang="ja-JP" sz="1200" dirty="0" err="1" smtClean="0">
                <a:latin typeface="Courier"/>
                <a:cs typeface="Courier"/>
              </a:rPr>
              <a:t>url</a:t>
            </a:r>
            <a:r>
              <a:rPr lang="en-US" altLang="ja-JP" sz="1200" dirty="0" smtClean="0">
                <a:latin typeface="Courier"/>
                <a:cs typeface="Courier"/>
              </a:rPr>
              <a:t> or file name&gt; &lt;</a:t>
            </a:r>
            <a:r>
              <a:rPr lang="en-US" altLang="ja-JP" sz="1200" dirty="0" err="1" smtClean="0">
                <a:latin typeface="Courier"/>
                <a:cs typeface="Courier"/>
              </a:rPr>
              <a:t>blksize</a:t>
            </a:r>
            <a:r>
              <a:rPr lang="en-US" altLang="ja-JP" sz="1200" dirty="0" smtClean="0">
                <a:latin typeface="Courier"/>
                <a:cs typeface="Courier"/>
              </a:rPr>
              <a:t>&gt; &lt;</a:t>
            </a:r>
            <a:r>
              <a:rPr lang="en-US" altLang="ja-JP" sz="1200" dirty="0" err="1" smtClean="0">
                <a:latin typeface="Courier"/>
                <a:cs typeface="Courier"/>
              </a:rPr>
              <a:t>cachesize</a:t>
            </a:r>
            <a:r>
              <a:rPr lang="en-US" altLang="ja-JP" sz="1200" dirty="0" smtClean="0">
                <a:latin typeface="Courier"/>
                <a:cs typeface="Courier"/>
              </a:rPr>
              <a:t>&gt; &lt;</a:t>
            </a:r>
            <a:r>
              <a:rPr lang="en-US" altLang="ja-JP" sz="1200" dirty="0" err="1" smtClean="0">
                <a:latin typeface="Courier"/>
                <a:cs typeface="Courier"/>
              </a:rPr>
              <a:t>vectored_style</a:t>
            </a:r>
            <a:r>
              <a:rPr lang="en-US" altLang="ja-JP" sz="1200" dirty="0" smtClean="0">
                <a:latin typeface="Courier"/>
                <a:cs typeface="Courier"/>
              </a:rPr>
              <a:t>&gt;  &lt;</a:t>
            </a:r>
            <a:r>
              <a:rPr lang="en-US" altLang="ja-JP" sz="1200" dirty="0" err="1" smtClean="0">
                <a:latin typeface="Courier"/>
                <a:cs typeface="Courier"/>
              </a:rPr>
              <a:t>inter_read_delay_ms</a:t>
            </a:r>
            <a:r>
              <a:rPr lang="en-US" altLang="ja-JP" sz="1200" dirty="0" smtClean="0">
                <a:latin typeface="Courier"/>
                <a:cs typeface="Courier"/>
              </a:rPr>
              <a:t>&gt; [--check] [-</a:t>
            </a:r>
            <a:r>
              <a:rPr lang="en-US" altLang="ja-JP" sz="1200" dirty="0" err="1" smtClean="0">
                <a:latin typeface="Courier"/>
                <a:cs typeface="Courier"/>
              </a:rPr>
              <a:t>DSparmname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stringvalue</a:t>
            </a:r>
            <a:r>
              <a:rPr lang="en-US" altLang="ja-JP" sz="1200" dirty="0" smtClean="0">
                <a:latin typeface="Courier"/>
                <a:cs typeface="Courier"/>
              </a:rPr>
              <a:t>]... [-</a:t>
            </a:r>
            <a:r>
              <a:rPr lang="en-US" altLang="ja-JP" sz="1200" dirty="0" err="1" smtClean="0">
                <a:latin typeface="Courier"/>
                <a:cs typeface="Courier"/>
              </a:rPr>
              <a:t>DIparmname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intvalue</a:t>
            </a:r>
            <a:r>
              <a:rPr lang="en-US" altLang="ja-JP" sz="1200" dirty="0" smtClean="0">
                <a:latin typeface="Courier"/>
                <a:cs typeface="Courier"/>
              </a:rPr>
              <a:t>]...</a:t>
            </a:r>
          </a:p>
          <a:p>
            <a:pPr>
              <a:buNone/>
            </a:pP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Where: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&lt;xrootd </a:t>
            </a:r>
            <a:r>
              <a:rPr lang="en-US" altLang="ja-JP" sz="1200" dirty="0" err="1" smtClean="0">
                <a:latin typeface="Courier"/>
                <a:cs typeface="Courier"/>
              </a:rPr>
              <a:t>url</a:t>
            </a:r>
            <a:r>
              <a:rPr lang="en-US" altLang="ja-JP" sz="1200" dirty="0" smtClean="0">
                <a:latin typeface="Courier"/>
                <a:cs typeface="Courier"/>
              </a:rPr>
              <a:t>&gt;          is the xrootd URL of a remote file 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&lt;</a:t>
            </a:r>
            <a:r>
              <a:rPr lang="en-US" altLang="ja-JP" sz="1200" dirty="0" err="1" smtClean="0">
                <a:latin typeface="Courier"/>
                <a:cs typeface="Courier"/>
              </a:rPr>
              <a:t>rasize</a:t>
            </a:r>
            <a:r>
              <a:rPr lang="en-US" altLang="ja-JP" sz="1200" dirty="0" smtClean="0">
                <a:latin typeface="Courier"/>
                <a:cs typeface="Courier"/>
              </a:rPr>
              <a:t>&gt;              is the read ahead size. Can be 0.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&lt;</a:t>
            </a:r>
            <a:r>
              <a:rPr lang="en-US" altLang="ja-JP" sz="1200" dirty="0" err="1" smtClean="0">
                <a:latin typeface="Courier"/>
                <a:cs typeface="Courier"/>
              </a:rPr>
              <a:t>cachesize</a:t>
            </a:r>
            <a:r>
              <a:rPr lang="en-US" altLang="ja-JP" sz="1200" dirty="0" smtClean="0">
                <a:latin typeface="Courier"/>
                <a:cs typeface="Courier"/>
              </a:rPr>
              <a:t>&gt;           is the size of the internal cache, in bytes. Can be 0.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&lt;</a:t>
            </a:r>
            <a:r>
              <a:rPr lang="en-US" altLang="ja-JP" sz="1200" dirty="0" err="1" smtClean="0">
                <a:latin typeface="Courier"/>
                <a:cs typeface="Courier"/>
              </a:rPr>
              <a:t>vectored_style</a:t>
            </a:r>
            <a:r>
              <a:rPr lang="en-US" altLang="ja-JP" sz="1200" dirty="0" smtClean="0">
                <a:latin typeface="Courier"/>
                <a:cs typeface="Courier"/>
              </a:rPr>
              <a:t>&gt;      means 0: no vectored reads (default),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1: sync vectored reads,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2: </a:t>
            </a:r>
            <a:r>
              <a:rPr lang="en-US" altLang="ja-JP" sz="1200" dirty="0" err="1" smtClean="0">
                <a:latin typeface="Courier"/>
                <a:cs typeface="Courier"/>
              </a:rPr>
              <a:t>async</a:t>
            </a:r>
            <a:r>
              <a:rPr lang="en-US" altLang="ja-JP" sz="1200" dirty="0" smtClean="0">
                <a:latin typeface="Courier"/>
                <a:cs typeface="Courier"/>
              </a:rPr>
              <a:t> vectored reads, do not access the buffer,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3: </a:t>
            </a:r>
            <a:r>
              <a:rPr lang="en-US" altLang="ja-JP" sz="1200" dirty="0" err="1" smtClean="0">
                <a:latin typeface="Courier"/>
                <a:cs typeface="Courier"/>
              </a:rPr>
              <a:t>async</a:t>
            </a:r>
            <a:r>
              <a:rPr lang="en-US" altLang="ja-JP" sz="1200" dirty="0" smtClean="0">
                <a:latin typeface="Courier"/>
                <a:cs typeface="Courier"/>
              </a:rPr>
              <a:t> vectored reads, copy the buffers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  (makes it sync through </a:t>
            </a:r>
            <a:r>
              <a:rPr lang="en-US" altLang="ja-JP" sz="1200" dirty="0" err="1" smtClean="0">
                <a:latin typeface="Courier"/>
                <a:cs typeface="Courier"/>
              </a:rPr>
              <a:t>async</a:t>
            </a:r>
            <a:r>
              <a:rPr lang="en-US" altLang="ja-JP" sz="1200" dirty="0" smtClean="0">
                <a:latin typeface="Courier"/>
                <a:cs typeface="Courier"/>
              </a:rPr>
              <a:t> calls!)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4: no vectored reads. </a:t>
            </a:r>
            <a:r>
              <a:rPr lang="en-US" altLang="ja-JP" sz="1200" dirty="0" err="1" smtClean="0">
                <a:latin typeface="Courier"/>
                <a:cs typeface="Courier"/>
              </a:rPr>
              <a:t>Async</a:t>
            </a:r>
            <a:r>
              <a:rPr lang="en-US" altLang="ja-JP" sz="1200" dirty="0" smtClean="0">
                <a:latin typeface="Courier"/>
                <a:cs typeface="Courier"/>
              </a:rPr>
              <a:t> reads followed by sync reads.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  (exploits the multistreaming for single reads)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     5: don't read, but write data which is compatible with the --check option.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&lt;</a:t>
            </a:r>
            <a:r>
              <a:rPr lang="en-US" altLang="ja-JP" sz="1200" dirty="0" err="1" smtClean="0">
                <a:latin typeface="Courier"/>
                <a:cs typeface="Courier"/>
              </a:rPr>
              <a:t>inter_read_delay_ms</a:t>
            </a:r>
            <a:r>
              <a:rPr lang="en-US" altLang="ja-JP" sz="1200" dirty="0" smtClean="0">
                <a:latin typeface="Courier"/>
                <a:cs typeface="Courier"/>
              </a:rPr>
              <a:t>&gt; is the optional think time every 100 reads.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note: the think time will </a:t>
            </a:r>
            <a:r>
              <a:rPr lang="en-US" altLang="ja-JP" sz="1200" dirty="0" err="1" smtClean="0">
                <a:latin typeface="Courier"/>
                <a:cs typeface="Courier"/>
              </a:rPr>
              <a:t>comsume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cpu</a:t>
            </a:r>
            <a:r>
              <a:rPr lang="en-US" altLang="ja-JP" sz="1200" dirty="0" smtClean="0">
                <a:latin typeface="Courier"/>
                <a:cs typeface="Courier"/>
              </a:rPr>
              <a:t> cycles, not sleep.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--check               verify if the value of the byte at </a:t>
            </a:r>
            <a:r>
              <a:rPr lang="en-US" altLang="ja-JP" sz="1200" dirty="0" err="1" smtClean="0">
                <a:latin typeface="Courier"/>
                <a:cs typeface="Courier"/>
              </a:rPr>
              <a:t>offet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i</a:t>
            </a:r>
            <a:r>
              <a:rPr lang="en-US" altLang="ja-JP" sz="1200" dirty="0" smtClean="0">
                <a:latin typeface="Courier"/>
                <a:cs typeface="Courier"/>
              </a:rPr>
              <a:t> is i%256. Valid only for the single </a:t>
            </a:r>
            <a:r>
              <a:rPr lang="en-US" altLang="ja-JP" sz="1200" dirty="0" err="1" smtClean="0">
                <a:latin typeface="Courier"/>
                <a:cs typeface="Courier"/>
              </a:rPr>
              <a:t>url</a:t>
            </a:r>
            <a:r>
              <a:rPr lang="en-US" altLang="ja-JP" sz="1200" dirty="0" smtClean="0">
                <a:latin typeface="Courier"/>
                <a:cs typeface="Courier"/>
              </a:rPr>
              <a:t> mode.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-</a:t>
            </a:r>
            <a:r>
              <a:rPr lang="en-US" altLang="ja-JP" sz="1200" dirty="0" err="1" smtClean="0">
                <a:latin typeface="Courier"/>
                <a:cs typeface="Courier"/>
              </a:rPr>
              <a:t>DSparmname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stringvalue</a:t>
            </a: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set the internal </a:t>
            </a:r>
            <a:r>
              <a:rPr lang="en-US" altLang="ja-JP" sz="1200" dirty="0" err="1" smtClean="0">
                <a:latin typeface="Courier"/>
                <a:cs typeface="Courier"/>
              </a:rPr>
              <a:t>parm</a:t>
            </a:r>
            <a:r>
              <a:rPr lang="en-US" altLang="ja-JP" sz="1200" dirty="0" smtClean="0">
                <a:latin typeface="Courier"/>
                <a:cs typeface="Courier"/>
              </a:rPr>
              <a:t> &lt;</a:t>
            </a:r>
            <a:r>
              <a:rPr lang="en-US" altLang="ja-JP" sz="1200" dirty="0" err="1" smtClean="0">
                <a:latin typeface="Courier"/>
                <a:cs typeface="Courier"/>
              </a:rPr>
              <a:t>parmname</a:t>
            </a:r>
            <a:r>
              <a:rPr lang="en-US" altLang="ja-JP" sz="1200" dirty="0" smtClean="0">
                <a:latin typeface="Courier"/>
                <a:cs typeface="Courier"/>
              </a:rPr>
              <a:t>&gt; with the string value &lt;</a:t>
            </a:r>
            <a:r>
              <a:rPr lang="en-US" altLang="ja-JP" sz="1200" dirty="0" err="1" smtClean="0">
                <a:latin typeface="Courier"/>
                <a:cs typeface="Courier"/>
              </a:rPr>
              <a:t>stringvalue</a:t>
            </a:r>
            <a:r>
              <a:rPr lang="en-US" altLang="ja-JP" sz="1200" dirty="0" smtClean="0">
                <a:latin typeface="Courier"/>
                <a:cs typeface="Courier"/>
              </a:rPr>
              <a:t>&gt;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See </a:t>
            </a:r>
            <a:r>
              <a:rPr lang="en-US" altLang="ja-JP" sz="1200" dirty="0" err="1" smtClean="0">
                <a:latin typeface="Courier"/>
                <a:cs typeface="Courier"/>
              </a:rPr>
              <a:t>XrdClientConst.hh</a:t>
            </a:r>
            <a:r>
              <a:rPr lang="en-US" altLang="ja-JP" sz="1200" dirty="0" smtClean="0">
                <a:latin typeface="Courier"/>
                <a:cs typeface="Courier"/>
              </a:rPr>
              <a:t> for a list of parameters.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-</a:t>
            </a:r>
            <a:r>
              <a:rPr lang="en-US" altLang="ja-JP" sz="1200" dirty="0" err="1" smtClean="0">
                <a:latin typeface="Courier"/>
                <a:cs typeface="Courier"/>
              </a:rPr>
              <a:t>DIparmname</a:t>
            </a:r>
            <a:r>
              <a:rPr lang="en-US" altLang="ja-JP" sz="1200" dirty="0" smtClean="0">
                <a:latin typeface="Courier"/>
                <a:cs typeface="Courier"/>
              </a:rPr>
              <a:t> </a:t>
            </a:r>
            <a:r>
              <a:rPr lang="en-US" altLang="ja-JP" sz="1200" dirty="0" err="1" smtClean="0">
                <a:latin typeface="Courier"/>
                <a:cs typeface="Courier"/>
              </a:rPr>
              <a:t>intvalue</a:t>
            </a: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set the internal </a:t>
            </a:r>
            <a:r>
              <a:rPr lang="en-US" altLang="ja-JP" sz="1200" dirty="0" err="1" smtClean="0">
                <a:latin typeface="Courier"/>
                <a:cs typeface="Courier"/>
              </a:rPr>
              <a:t>parm</a:t>
            </a:r>
            <a:r>
              <a:rPr lang="en-US" altLang="ja-JP" sz="1200" dirty="0" smtClean="0">
                <a:latin typeface="Courier"/>
                <a:cs typeface="Courier"/>
              </a:rPr>
              <a:t> &lt;</a:t>
            </a:r>
            <a:r>
              <a:rPr lang="en-US" altLang="ja-JP" sz="1200" dirty="0" err="1" smtClean="0">
                <a:latin typeface="Courier"/>
                <a:cs typeface="Courier"/>
              </a:rPr>
              <a:t>parmname</a:t>
            </a:r>
            <a:r>
              <a:rPr lang="en-US" altLang="ja-JP" sz="1200" dirty="0" smtClean="0">
                <a:latin typeface="Courier"/>
                <a:cs typeface="Courier"/>
              </a:rPr>
              <a:t>&gt; with the integer value &lt;</a:t>
            </a:r>
            <a:r>
              <a:rPr lang="en-US" altLang="ja-JP" sz="1200" dirty="0" err="1" smtClean="0">
                <a:latin typeface="Courier"/>
                <a:cs typeface="Courier"/>
              </a:rPr>
              <a:t>intvalue</a:t>
            </a:r>
            <a:r>
              <a:rPr lang="en-US" altLang="ja-JP" sz="1200" dirty="0" smtClean="0">
                <a:latin typeface="Courier"/>
                <a:cs typeface="Courier"/>
              </a:rPr>
              <a:t>&gt;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See </a:t>
            </a:r>
            <a:r>
              <a:rPr lang="en-US" altLang="ja-JP" sz="1200" dirty="0" err="1" smtClean="0">
                <a:latin typeface="Courier"/>
                <a:cs typeface="Courier"/>
              </a:rPr>
              <a:t>XrdClientConst.hh</a:t>
            </a:r>
            <a:r>
              <a:rPr lang="en-US" altLang="ja-JP" sz="1200" dirty="0" smtClean="0">
                <a:latin typeface="Courier"/>
                <a:cs typeface="Courier"/>
              </a:rPr>
              <a:t> for a list of parameters.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                         Examples: -DSSocks4Server 123.345.567.8 -DISocks4Port 8080 -</a:t>
            </a:r>
            <a:r>
              <a:rPr lang="en-US" altLang="ja-JP" sz="1200" dirty="0" err="1" smtClean="0">
                <a:latin typeface="Courier"/>
                <a:cs typeface="Courier"/>
              </a:rPr>
              <a:t>DIDebugLevel</a:t>
            </a:r>
            <a:r>
              <a:rPr lang="en-US" altLang="ja-JP" sz="1200" dirty="0" smtClean="0">
                <a:latin typeface="Courier"/>
                <a:cs typeface="Courier"/>
              </a:rPr>
              <a:t> 1</a:t>
            </a:r>
          </a:p>
          <a:p>
            <a:pPr>
              <a:buNone/>
            </a:pPr>
            <a:endParaRPr lang="ja-JP" altLang="en-US" sz="1200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Playing with remote data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Execute the </a:t>
            </a:r>
            <a:r>
              <a:rPr lang="en-US" altLang="ja-JP" dirty="0" err="1" smtClean="0"/>
              <a:t>testload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testrandom.txt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(true data access from an ATLAS job)</a:t>
            </a:r>
          </a:p>
          <a:p>
            <a:pPr lvl="1"/>
            <a:r>
              <a:rPr lang="en-US" altLang="ja-JP" dirty="0" smtClean="0"/>
              <a:t>With </a:t>
            </a:r>
            <a:r>
              <a:rPr lang="en-US" altLang="ja-JP" dirty="0" err="1" smtClean="0"/>
              <a:t>TestXrdClient_read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Using the </a:t>
            </a:r>
            <a:r>
              <a:rPr lang="en-US" altLang="ja-JP" dirty="0" err="1" smtClean="0"/>
              <a:t>naif</a:t>
            </a:r>
            <a:r>
              <a:rPr lang="en-US" altLang="ja-JP" dirty="0" smtClean="0"/>
              <a:t> synchronous reads</a:t>
            </a:r>
          </a:p>
          <a:p>
            <a:pPr lvl="2"/>
            <a:r>
              <a:rPr lang="en-US" altLang="ja-JP" dirty="0" err="1" smtClean="0"/>
              <a:t>vectored_style</a:t>
            </a:r>
            <a:r>
              <a:rPr lang="en-US" altLang="ja-JP" dirty="0" smtClean="0"/>
              <a:t> set to 0</a:t>
            </a:r>
          </a:p>
          <a:p>
            <a:pPr lvl="2"/>
            <a:r>
              <a:rPr lang="en-US" altLang="ja-JP" dirty="0" smtClean="0"/>
              <a:t>Cache set to 0</a:t>
            </a:r>
          </a:p>
          <a:p>
            <a:pPr lvl="2"/>
            <a:r>
              <a:rPr lang="en-US" altLang="ja-JP" dirty="0" smtClean="0"/>
              <a:t>Read ahead set to 0</a:t>
            </a:r>
          </a:p>
          <a:p>
            <a:pPr lvl="2"/>
            <a:r>
              <a:rPr lang="en-US" altLang="ja-JP" dirty="0" smtClean="0"/>
              <a:t>Which is what is officially used up to now</a:t>
            </a:r>
          </a:p>
          <a:p>
            <a:pPr lvl="2"/>
            <a:r>
              <a:rPr lang="en-US" altLang="ja-JP" dirty="0" smtClean="0"/>
              <a:t>10ms of “think time” every 100 reads</a:t>
            </a:r>
          </a:p>
          <a:p>
            <a:pPr lvl="2"/>
            <a:r>
              <a:rPr lang="en-US" altLang="ja-JP" dirty="0" smtClean="0"/>
              <a:t>Try at least 5 times, pick the best result, document it</a:t>
            </a:r>
          </a:p>
          <a:p>
            <a:pPr lvl="2"/>
            <a:r>
              <a:rPr lang="en-US" altLang="ja-JP" dirty="0" smtClean="0"/>
              <a:t>Estimate the average total latency per </a:t>
            </a:r>
            <a:r>
              <a:rPr lang="en-US" altLang="ja-JP" dirty="0" smtClean="0"/>
              <a:t>request</a:t>
            </a:r>
          </a:p>
          <a:p>
            <a:pPr lvl="2"/>
            <a:r>
              <a:rPr lang="en-US" altLang="ja-JP" dirty="0" smtClean="0"/>
              <a:t>Estimate the average CPU/wall time measure</a:t>
            </a:r>
          </a:p>
          <a:p>
            <a:pPr lvl="1"/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Playing with remote data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Execute the </a:t>
            </a:r>
            <a:r>
              <a:rPr lang="en-US" altLang="ja-JP" dirty="0" err="1" smtClean="0"/>
              <a:t>testload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testrandom.txt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(true data access from an ATLAS job)</a:t>
            </a:r>
          </a:p>
          <a:p>
            <a:pPr lvl="1"/>
            <a:r>
              <a:rPr lang="en-US" altLang="ja-JP" dirty="0" smtClean="0"/>
              <a:t>With </a:t>
            </a:r>
            <a:r>
              <a:rPr lang="en-US" altLang="ja-JP" dirty="0" err="1" smtClean="0"/>
              <a:t>TestXrdClient_read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Using the “Average window” </a:t>
            </a:r>
            <a:r>
              <a:rPr lang="en-US" altLang="ja-JP" dirty="0" err="1" smtClean="0"/>
              <a:t>readahead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vectored_style</a:t>
            </a:r>
            <a:r>
              <a:rPr lang="en-US" altLang="ja-JP" dirty="0" smtClean="0"/>
              <a:t> set to 0</a:t>
            </a:r>
          </a:p>
          <a:p>
            <a:pPr lvl="2"/>
            <a:r>
              <a:rPr lang="en-US" altLang="ja-JP" dirty="0" smtClean="0"/>
              <a:t>Add “-</a:t>
            </a:r>
            <a:r>
              <a:rPr lang="en-US" altLang="ja-JP" dirty="0" err="1" smtClean="0"/>
              <a:t>DIReadAheadStrategy</a:t>
            </a:r>
            <a:r>
              <a:rPr lang="en-US" altLang="ja-JP" dirty="0" smtClean="0"/>
              <a:t> 2” to enable it</a:t>
            </a:r>
          </a:p>
          <a:p>
            <a:pPr lvl="1"/>
            <a:r>
              <a:rPr lang="en-US" altLang="ja-JP" dirty="0" smtClean="0"/>
              <a:t>10ms of “think time” every 100 requests</a:t>
            </a:r>
          </a:p>
          <a:p>
            <a:r>
              <a:rPr lang="en-US" altLang="ja-JP" dirty="0" smtClean="0"/>
              <a:t>Sparse, sequential load (easy case)</a:t>
            </a:r>
          </a:p>
          <a:p>
            <a:pPr lvl="1"/>
            <a:r>
              <a:rPr lang="en-US" altLang="ja-JP" dirty="0" smtClean="0"/>
              <a:t>Try (at least 3-5 times each, pick the best result):</a:t>
            </a:r>
          </a:p>
          <a:p>
            <a:pPr lvl="2"/>
            <a:r>
              <a:rPr lang="en-US" altLang="ja-JP" dirty="0" smtClean="0"/>
              <a:t>Cache sizes: 30000000(30M) up to 100000000(100M)</a:t>
            </a:r>
          </a:p>
          <a:p>
            <a:pPr lvl="2"/>
            <a:r>
              <a:rPr lang="en-US" altLang="ja-JP" dirty="0" smtClean="0"/>
              <a:t>Read ahead size: from cache/10 to cache*3/4</a:t>
            </a:r>
          </a:p>
          <a:p>
            <a:pPr lvl="1"/>
            <a:r>
              <a:rPr lang="en-US" altLang="ja-JP" dirty="0" smtClean="0"/>
              <a:t>Document the results, find your preferred option and explain why you think it’s </a:t>
            </a:r>
            <a:r>
              <a:rPr lang="en-US" altLang="ja-JP" dirty="0" smtClean="0"/>
              <a:t>better</a:t>
            </a:r>
          </a:p>
          <a:p>
            <a:pPr lvl="1"/>
            <a:r>
              <a:rPr lang="en-US" altLang="ja-JP" dirty="0" smtClean="0"/>
              <a:t>Estimate the average CPU/wall time measure</a:t>
            </a:r>
            <a:endParaRPr lang="en-US" altLang="ja-JP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Playing with remote data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Execute the </a:t>
            </a:r>
            <a:r>
              <a:rPr lang="en-US" altLang="ja-JP" dirty="0" err="1" smtClean="0"/>
              <a:t>testload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testrandom.txt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(true data access from an ATLAS job)</a:t>
            </a:r>
          </a:p>
          <a:p>
            <a:pPr lvl="1"/>
            <a:r>
              <a:rPr lang="en-US" altLang="ja-JP" dirty="0" smtClean="0"/>
              <a:t>With </a:t>
            </a:r>
            <a:r>
              <a:rPr lang="en-US" altLang="ja-JP" dirty="0" err="1" smtClean="0"/>
              <a:t>TestXrdClient_read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10ms of “think time” every 100 requests</a:t>
            </a:r>
          </a:p>
          <a:p>
            <a:pPr lvl="1"/>
            <a:r>
              <a:rPr lang="en-US" altLang="ja-JP" dirty="0" smtClean="0"/>
              <a:t>Using the “</a:t>
            </a:r>
            <a:r>
              <a:rPr lang="en-US" altLang="ja-JP" dirty="0" err="1" smtClean="0"/>
              <a:t>async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” technique for sparse loads</a:t>
            </a:r>
          </a:p>
          <a:p>
            <a:pPr lvl="2"/>
            <a:r>
              <a:rPr lang="en-US" altLang="ja-JP" dirty="0" smtClean="0"/>
              <a:t>Try at least 3-5 times, pick the best result</a:t>
            </a:r>
          </a:p>
          <a:p>
            <a:pPr lvl="1"/>
            <a:r>
              <a:rPr lang="en-US" altLang="ja-JP" dirty="0" smtClean="0"/>
              <a:t>Compare the results with the previous runs</a:t>
            </a:r>
          </a:p>
          <a:p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October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slides_esc09">
  <a:themeElements>
    <a:clrScheme name="Presentazione1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Presentazione1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zione1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template_slides_esc09.pot</Template>
  <TotalTime>3115</TotalTime>
  <Words>1012</Words>
  <Application>Microsoft Macintosh PowerPoint</Application>
  <PresentationFormat>On-screen Show (4:3)</PresentationFormat>
  <Paragraphs>125</Paragraphs>
  <Slides>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template_slides_esc09</vt:lpstr>
      <vt:lpstr> </vt:lpstr>
      <vt:lpstr>Test setup for LAN exercises</vt:lpstr>
      <vt:lpstr>Exercise: local seq sparse access</vt:lpstr>
      <vt:lpstr>Exercise: local seq sparse access</vt:lpstr>
      <vt:lpstr>TestXrdClient_read</vt:lpstr>
      <vt:lpstr>TestXrdClient_read</vt:lpstr>
      <vt:lpstr>Playing with remote data</vt:lpstr>
      <vt:lpstr>Playing with remote data</vt:lpstr>
      <vt:lpstr>Playing with remote data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Fabrizio Furano</dc:creator>
  <cp:lastModifiedBy>Fabrizio Furano</cp:lastModifiedBy>
  <cp:revision>181</cp:revision>
  <dcterms:created xsi:type="dcterms:W3CDTF">2009-10-14T09:25:03Z</dcterms:created>
  <dcterms:modified xsi:type="dcterms:W3CDTF">2009-10-14T14:06:10Z</dcterms:modified>
</cp:coreProperties>
</file>