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35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3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3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id="2147483768" r:id="rId1"/>
  </p:sldMasterIdLst>
  <p:notesMasterIdLst>
    <p:notesMasterId r:id="rId37"/>
  </p:notesMasterIdLst>
  <p:handoutMasterIdLst>
    <p:handoutMasterId r:id="rId38"/>
  </p:handoutMasterIdLst>
  <p:sldIdLst>
    <p:sldId id="256" r:id="rId2"/>
    <p:sldId id="275" r:id="rId3"/>
    <p:sldId id="257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97" r:id="rId12"/>
    <p:sldId id="265" r:id="rId13"/>
    <p:sldId id="266" r:id="rId14"/>
    <p:sldId id="267" r:id="rId15"/>
    <p:sldId id="299" r:id="rId16"/>
    <p:sldId id="270" r:id="rId17"/>
    <p:sldId id="268" r:id="rId18"/>
    <p:sldId id="269" r:id="rId19"/>
    <p:sldId id="271" r:id="rId20"/>
    <p:sldId id="272" r:id="rId21"/>
    <p:sldId id="295" r:id="rId22"/>
    <p:sldId id="276" r:id="rId23"/>
    <p:sldId id="273" r:id="rId24"/>
    <p:sldId id="274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98" r:id="rId34"/>
    <p:sldId id="285" r:id="rId35"/>
    <p:sldId id="296" r:id="rId36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CFAAFF"/>
    <a:srgbClr val="99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vertBarState="maximized">
    <p:restoredLeft sz="15629" autoAdjust="0"/>
    <p:restoredTop sz="94692" autoAdjust="0"/>
  </p:normalViewPr>
  <p:slideViewPr>
    <p:cSldViewPr>
      <p:cViewPr varScale="1">
        <p:scale>
          <a:sx n="152" d="100"/>
          <a:sy n="152" d="100"/>
        </p:scale>
        <p:origin x="-7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slide" Target="slides/slide34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7" Type="http://schemas.openxmlformats.org/officeDocument/2006/relationships/slide" Target="slides/slide6.xml"/><Relationship Id="rId36" Type="http://schemas.openxmlformats.org/officeDocument/2006/relationships/slide" Target="slides/slide35.xml"/><Relationship Id="rId4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42" Type="http://schemas.openxmlformats.org/officeDocument/2006/relationships/theme" Target="theme/theme1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ja-JP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37CE86-8F81-974D-951F-0CDBB76F85C9}" type="datetime1">
              <a:rPr lang="it-IT" altLang="ja-JP"/>
              <a:pPr/>
              <a:t>09.10.12</a:t>
            </a:fld>
            <a:endParaRPr lang="it-IT" altLang="ja-JP"/>
          </a:p>
        </p:txBody>
      </p:sp>
      <p:sp>
        <p:nvSpPr>
          <p:cNvPr id="141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ja-JP"/>
          </a:p>
        </p:txBody>
      </p:sp>
      <p:sp>
        <p:nvSpPr>
          <p:cNvPr id="141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26809B0-DAB2-A346-880C-60AE154DDA4A}" type="slidenum">
              <a:rPr lang="it-IT" altLang="ja-JP"/>
              <a:pPr/>
              <a:t>‹#›</a:t>
            </a:fld>
            <a:endParaRPr lang="it-IT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ja-JP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EFB6FA6-B309-9648-A28A-BCA5B4784A55}" type="datetime1">
              <a:rPr lang="it-IT" altLang="ja-JP"/>
              <a:pPr/>
              <a:t>09.10.12</a:t>
            </a:fld>
            <a:endParaRPr lang="it-IT" altLang="ja-JP"/>
          </a:p>
        </p:txBody>
      </p:sp>
      <p:sp>
        <p:nvSpPr>
          <p:cNvPr id="139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9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ja-JP"/>
              <a:t>Fare clic per modificare gli stili del testo dello schema</a:t>
            </a:r>
          </a:p>
          <a:p>
            <a:pPr lvl="1"/>
            <a:r>
              <a:rPr lang="it-IT" altLang="ja-JP"/>
              <a:t>Secondo livello</a:t>
            </a:r>
          </a:p>
          <a:p>
            <a:pPr lvl="2"/>
            <a:r>
              <a:rPr lang="it-IT" altLang="ja-JP"/>
              <a:t>Terzo livello</a:t>
            </a:r>
          </a:p>
          <a:p>
            <a:pPr lvl="3"/>
            <a:r>
              <a:rPr lang="it-IT" altLang="ja-JP"/>
              <a:t>Quarto livello</a:t>
            </a:r>
          </a:p>
          <a:p>
            <a:pPr lvl="4"/>
            <a:r>
              <a:rPr lang="it-IT" altLang="ja-JP"/>
              <a:t>Quinto livello</a:t>
            </a:r>
          </a:p>
        </p:txBody>
      </p:sp>
      <p:sp>
        <p:nvSpPr>
          <p:cNvPr id="139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ja-JP"/>
          </a:p>
        </p:txBody>
      </p:sp>
      <p:sp>
        <p:nvSpPr>
          <p:cNvPr id="139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E47E477-1765-684A-B699-42CB01574EA2}" type="slidenum">
              <a:rPr lang="it-IT" altLang="ja-JP"/>
              <a:pPr/>
              <a:t>‹#›</a:t>
            </a:fld>
            <a:endParaRPr lang="it-IT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0C2418-E370-A342-8636-6C1B0FEEEF23}" type="slidenum">
              <a:rPr lang="it-IT" altLang="ja-JP"/>
              <a:pPr/>
              <a:t>1</a:t>
            </a:fld>
            <a:endParaRPr lang="it-IT" altLang="ja-JP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charset="2"/>
              <a:buNone/>
              <a:defRPr sz="2800"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3824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13824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13824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D41549C-79F3-D747-9647-DB8E072D0246}" type="slidenum">
              <a:rPr lang="it-IT"/>
              <a:pPr/>
              <a:t>‹#›</a:t>
            </a:fld>
            <a:endParaRPr lang="it-IT"/>
          </a:p>
        </p:txBody>
      </p:sp>
      <p:sp>
        <p:nvSpPr>
          <p:cNvPr id="13824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3824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312C6D8-87FB-954E-8049-5665FB41C90B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A337F9D-1CE1-0441-BE8E-5531722769B8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2D84BDA-6636-0549-A89D-FEED1C8208F0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07C67A5-1387-6F42-AFB0-5C0916968E97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2A242C8-CD9B-E945-9A58-C3F05497FF23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7B48666-33B1-8F43-85AC-BB7E062A67BA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61E5F8A-052B-704B-955A-BC331F118A26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02341DF-DED9-DA4A-9DCE-9F5305659330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F29AAB7-F2E4-8348-8EDF-C395BAA9A108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DA07DF2-214B-2B42-84EB-C5AC183655E8}" type="slidenum">
              <a:rPr lang="it-IT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37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137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137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4C214CF5-46B2-3742-931E-1F8679D2D439}" type="slidenum">
              <a:rPr lang="it-IT"/>
              <a:pPr/>
              <a:t>‹#›</a:t>
            </a:fld>
            <a:endParaRPr lang="it-IT"/>
          </a:p>
        </p:txBody>
      </p:sp>
      <p:sp>
        <p:nvSpPr>
          <p:cNvPr id="13722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3722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charset="2"/>
        <a:buChar char="q"/>
        <a:defRPr sz="2600">
          <a:solidFill>
            <a:schemeClr val="tx1"/>
          </a:solidFill>
          <a:latin typeface="+mn-lt"/>
          <a:ea typeface="ＭＳ Ｐゴシック" charset="-128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charset="2"/>
        <a:buChar char="n"/>
        <a:defRPr sz="2200">
          <a:solidFill>
            <a:schemeClr val="tx1"/>
          </a:solidFill>
          <a:latin typeface="+mn-lt"/>
          <a:ea typeface="ＭＳ Ｐゴシック" charset="-128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q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35EC8-9B65-0B41-AC39-329EAA43389A}" type="slidenum">
              <a:rPr lang="it-IT"/>
              <a:pPr/>
              <a:t>1</a:t>
            </a:fld>
            <a:endParaRPr lang="it-IT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algn="ctr"/>
            <a:r>
              <a:rPr lang="it-IT" altLang="ja-JP" sz="3800" dirty="0"/>
              <a:t/>
            </a:r>
            <a:br>
              <a:rPr lang="it-IT" altLang="ja-JP" sz="3800" dirty="0"/>
            </a:br>
            <a:endParaRPr lang="it-IT" altLang="ja-JP" sz="3200" b="1" dirty="0">
              <a:latin typeface="Verdana" charset="0"/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29600" cy="4321175"/>
          </a:xfrm>
        </p:spPr>
        <p:txBody>
          <a:bodyPr/>
          <a:lstStyle/>
          <a:p>
            <a:r>
              <a:rPr lang="it-IT" altLang="ja-JP" sz="2000" dirty="0" smtClean="0"/>
              <a:t>The </a:t>
            </a:r>
            <a:r>
              <a:rPr lang="it-IT" altLang="ja-JP" sz="2000" dirty="0" err="1" smtClean="0"/>
              <a:t>most</a:t>
            </a:r>
            <a:r>
              <a:rPr lang="it-IT" altLang="ja-JP" sz="2000" dirty="0" smtClean="0"/>
              <a:t> common </a:t>
            </a:r>
            <a:r>
              <a:rPr lang="it-IT" altLang="ja-JP" sz="2000" dirty="0" err="1" smtClean="0"/>
              <a:t>pitfall</a:t>
            </a:r>
            <a:r>
              <a:rPr lang="it-IT" altLang="ja-JP" sz="2000" dirty="0" smtClean="0"/>
              <a:t>: “</a:t>
            </a:r>
            <a:r>
              <a:rPr lang="it-IT" altLang="ja-JP" sz="2000" dirty="0" err="1" smtClean="0"/>
              <a:t>Everything</a:t>
            </a:r>
            <a:r>
              <a:rPr lang="it-IT" altLang="ja-JP" sz="2000" dirty="0" smtClean="0"/>
              <a:t> </a:t>
            </a:r>
            <a:r>
              <a:rPr lang="it-IT" altLang="ja-JP" sz="2000" dirty="0" err="1" smtClean="0"/>
              <a:t>is</a:t>
            </a:r>
            <a:r>
              <a:rPr lang="it-IT" altLang="ja-JP" sz="2000" dirty="0" smtClean="0"/>
              <a:t> just the </a:t>
            </a:r>
            <a:r>
              <a:rPr lang="it-IT" altLang="ja-JP" sz="2000" dirty="0" err="1" smtClean="0"/>
              <a:t>same</a:t>
            </a:r>
            <a:r>
              <a:rPr lang="it-IT" altLang="ja-JP" sz="2000" dirty="0" smtClean="0"/>
              <a:t>”</a:t>
            </a:r>
          </a:p>
          <a:p>
            <a:pPr lvl="1"/>
            <a:r>
              <a:rPr lang="it-IT" altLang="ja-JP" sz="1600" dirty="0" smtClean="0"/>
              <a:t>A </a:t>
            </a:r>
            <a:r>
              <a:rPr lang="it-IT" altLang="ja-JP" sz="1600" dirty="0" err="1" smtClean="0"/>
              <a:t>little</a:t>
            </a:r>
            <a:r>
              <a:rPr lang="it-IT" altLang="ja-JP" sz="1600" dirty="0" smtClean="0"/>
              <a:t> </a:t>
            </a:r>
            <a:r>
              <a:rPr lang="it-IT" altLang="ja-JP" sz="1600" dirty="0" err="1" smtClean="0"/>
              <a:t>provocation</a:t>
            </a:r>
            <a:endParaRPr lang="it-IT" altLang="ja-JP" sz="1600" dirty="0" smtClean="0"/>
          </a:p>
          <a:p>
            <a:r>
              <a:rPr lang="it-IT" altLang="ja-JP" sz="2000" dirty="0" err="1" smtClean="0"/>
              <a:t>Optimizing</a:t>
            </a:r>
            <a:r>
              <a:rPr lang="it-IT" altLang="ja-JP" sz="2000" dirty="0" smtClean="0"/>
              <a:t> code </a:t>
            </a:r>
            <a:r>
              <a:rPr lang="it-IT" altLang="ja-JP" sz="2000" dirty="0" err="1" smtClean="0"/>
              <a:t>is</a:t>
            </a:r>
            <a:r>
              <a:rPr lang="it-IT" altLang="ja-JP" sz="2000" dirty="0" smtClean="0"/>
              <a:t> </a:t>
            </a:r>
            <a:r>
              <a:rPr lang="it-IT" altLang="ja-JP" sz="2000" dirty="0" err="1" smtClean="0"/>
              <a:t>good</a:t>
            </a:r>
            <a:r>
              <a:rPr lang="it-IT" altLang="ja-JP" sz="2000" dirty="0" smtClean="0"/>
              <a:t>, </a:t>
            </a:r>
            <a:r>
              <a:rPr lang="it-IT" altLang="ja-JP" sz="2000" dirty="0" err="1" smtClean="0"/>
              <a:t>often</a:t>
            </a:r>
            <a:r>
              <a:rPr lang="it-IT" altLang="ja-JP" sz="2000" dirty="0" smtClean="0"/>
              <a:t> </a:t>
            </a:r>
            <a:r>
              <a:rPr lang="it-IT" altLang="ja-JP" sz="2000" dirty="0" err="1" smtClean="0"/>
              <a:t>not</a:t>
            </a:r>
            <a:r>
              <a:rPr lang="it-IT" altLang="ja-JP" sz="2000" dirty="0" smtClean="0"/>
              <a:t> </a:t>
            </a:r>
            <a:r>
              <a:rPr lang="it-IT" altLang="ja-JP" sz="2000" dirty="0" err="1" smtClean="0"/>
              <a:t>enough</a:t>
            </a:r>
            <a:endParaRPr lang="it-IT" altLang="ja-JP" sz="2000" dirty="0" smtClean="0"/>
          </a:p>
          <a:p>
            <a:r>
              <a:rPr lang="it-IT" altLang="ja-JP" sz="2000" dirty="0" err="1" smtClean="0"/>
              <a:t>Latency</a:t>
            </a:r>
            <a:endParaRPr lang="it-IT" altLang="ja-JP" sz="2000" dirty="0" smtClean="0"/>
          </a:p>
          <a:p>
            <a:pPr lvl="1"/>
            <a:r>
              <a:rPr lang="it-IT" altLang="ja-JP" sz="1600" dirty="0" err="1" smtClean="0"/>
              <a:t>Latency</a:t>
            </a:r>
            <a:r>
              <a:rPr lang="it-IT" altLang="ja-JP" sz="1600" dirty="0" smtClean="0"/>
              <a:t> in </a:t>
            </a:r>
            <a:r>
              <a:rPr lang="it-IT" altLang="ja-JP" sz="1600" dirty="0" err="1" smtClean="0"/>
              <a:t>local</a:t>
            </a:r>
            <a:r>
              <a:rPr lang="it-IT" altLang="ja-JP" sz="1600" dirty="0" smtClean="0"/>
              <a:t> IO</a:t>
            </a:r>
          </a:p>
          <a:p>
            <a:pPr lvl="1"/>
            <a:r>
              <a:rPr lang="it-IT" altLang="ja-JP" sz="1600" dirty="0" err="1" smtClean="0"/>
              <a:t>Path</a:t>
            </a:r>
            <a:r>
              <a:rPr lang="it-IT" altLang="ja-JP" sz="1600" dirty="0" smtClean="0"/>
              <a:t> </a:t>
            </a:r>
            <a:r>
              <a:rPr lang="it-IT" altLang="ja-JP" sz="1600" dirty="0" err="1" smtClean="0"/>
              <a:t>of</a:t>
            </a:r>
            <a:r>
              <a:rPr lang="it-IT" altLang="ja-JP" sz="1600" dirty="0" smtClean="0"/>
              <a:t> the data</a:t>
            </a:r>
          </a:p>
          <a:p>
            <a:pPr lvl="1"/>
            <a:r>
              <a:rPr lang="it-IT" altLang="ja-JP" sz="1600" dirty="0" err="1" smtClean="0"/>
              <a:t>Latency</a:t>
            </a:r>
            <a:r>
              <a:rPr lang="it-IT" altLang="ja-JP" sz="1600" dirty="0" smtClean="0"/>
              <a:t> in </a:t>
            </a:r>
            <a:r>
              <a:rPr lang="it-IT" altLang="ja-JP" sz="1600" dirty="0" err="1" smtClean="0"/>
              <a:t>networked</a:t>
            </a:r>
            <a:r>
              <a:rPr lang="it-IT" altLang="ja-JP" sz="1600" dirty="0" smtClean="0"/>
              <a:t> IO</a:t>
            </a:r>
          </a:p>
          <a:p>
            <a:pPr lvl="1"/>
            <a:r>
              <a:rPr lang="it-IT" altLang="ja-JP" sz="1600" dirty="0" err="1" smtClean="0"/>
              <a:t>Path</a:t>
            </a:r>
            <a:r>
              <a:rPr lang="it-IT" altLang="ja-JP" sz="1600" dirty="0" smtClean="0"/>
              <a:t> </a:t>
            </a:r>
            <a:r>
              <a:rPr lang="it-IT" altLang="ja-JP" sz="1600" dirty="0" err="1" smtClean="0"/>
              <a:t>of</a:t>
            </a:r>
            <a:r>
              <a:rPr lang="it-IT" altLang="ja-JP" sz="1600" dirty="0" smtClean="0"/>
              <a:t> the data</a:t>
            </a:r>
          </a:p>
          <a:p>
            <a:r>
              <a:rPr lang="it-IT" altLang="ja-JP" sz="2000" dirty="0" err="1" smtClean="0"/>
              <a:t>Techniques</a:t>
            </a:r>
            <a:r>
              <a:rPr lang="it-IT" altLang="ja-JP" sz="2000" dirty="0" smtClean="0"/>
              <a:t> </a:t>
            </a:r>
            <a:r>
              <a:rPr lang="it-IT" altLang="ja-JP" sz="2000" dirty="0" err="1" smtClean="0"/>
              <a:t>to</a:t>
            </a:r>
            <a:r>
              <a:rPr lang="it-IT" altLang="ja-JP" sz="2000" dirty="0" smtClean="0"/>
              <a:t> </a:t>
            </a:r>
            <a:r>
              <a:rPr lang="it-IT" altLang="ja-JP" sz="2000" dirty="0" err="1" smtClean="0"/>
              <a:t>higher</a:t>
            </a:r>
            <a:r>
              <a:rPr lang="it-IT" altLang="ja-JP" sz="2000" dirty="0" smtClean="0"/>
              <a:t> the I/O performance</a:t>
            </a:r>
            <a:endParaRPr lang="it-IT" altLang="ja-JP" sz="2000" dirty="0"/>
          </a:p>
        </p:txBody>
      </p:sp>
      <p:pic>
        <p:nvPicPr>
          <p:cNvPr id="2055" name="Picture 7" descr="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40650" y="260350"/>
            <a:ext cx="1079500" cy="779463"/>
          </a:xfrm>
          <a:prstGeom prst="rect">
            <a:avLst/>
          </a:prstGeom>
          <a:noFill/>
        </p:spPr>
      </p:pic>
      <p:pic>
        <p:nvPicPr>
          <p:cNvPr id="2058" name="Picture 10" descr="LOGO_ESC0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8313" y="260350"/>
            <a:ext cx="1081087" cy="811213"/>
          </a:xfrm>
          <a:prstGeom prst="rect">
            <a:avLst/>
          </a:prstGeom>
          <a:noFill/>
        </p:spPr>
      </p:pic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1403350" y="260350"/>
            <a:ext cx="6408738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it-IT" altLang="ja-JP" sz="1000" b="1">
                <a:solidFill>
                  <a:schemeClr val="accent1"/>
                </a:solidFill>
                <a:latin typeface="Verdana" charset="0"/>
              </a:rPr>
              <a:t>First INFN International School on Architectures, tools and methodologies for developing efficient large scale scientific computing applications</a:t>
            </a:r>
            <a:endParaRPr lang="en-GB" sz="1000">
              <a:solidFill>
                <a:schemeClr val="accent1"/>
              </a:solidFill>
              <a:latin typeface="Verdana" charset="0"/>
            </a:endParaRPr>
          </a:p>
          <a:p>
            <a:pPr algn="ctr"/>
            <a:endParaRPr lang="en-GB" sz="900">
              <a:solidFill>
                <a:schemeClr val="accent1"/>
              </a:solidFill>
              <a:latin typeface="Verdana" charset="0"/>
            </a:endParaRPr>
          </a:p>
          <a:p>
            <a:pPr algn="ctr"/>
            <a:r>
              <a:rPr lang="en-GB" sz="900">
                <a:solidFill>
                  <a:schemeClr val="accent1"/>
                </a:solidFill>
                <a:latin typeface="Verdana" charset="0"/>
              </a:rPr>
              <a:t>Ce.U.B. – Bertinoro – Italy, 12 – 17 October 2009</a:t>
            </a:r>
            <a:endParaRPr lang="it-IT" altLang="ja-JP" sz="900">
              <a:solidFill>
                <a:schemeClr val="accent1"/>
              </a:solidFill>
              <a:latin typeface="Verdana" charset="0"/>
            </a:endParaRP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790575" y="1341438"/>
            <a:ext cx="8353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ja-JP" altLang="en-US">
              <a:ea typeface="ＭＳ Ｐゴシック" charset="-128"/>
            </a:endParaRP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323850" y="1196975"/>
            <a:ext cx="8569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ja-JP" sz="2400" b="1" dirty="0" smtClean="0">
                <a:solidFill>
                  <a:srgbClr val="990000"/>
                </a:solidFill>
                <a:latin typeface="Verdana" charset="0"/>
              </a:rPr>
              <a:t>Fabrizio Furano: “</a:t>
            </a:r>
            <a:r>
              <a:rPr lang="it-IT" altLang="ja-JP" sz="2400" b="1" dirty="0" err="1" smtClean="0">
                <a:solidFill>
                  <a:srgbClr val="990000"/>
                </a:solidFill>
                <a:latin typeface="Verdana" charset="0"/>
              </a:rPr>
              <a:t>From</a:t>
            </a:r>
            <a:r>
              <a:rPr lang="it-IT" altLang="ja-JP" sz="2400" b="1" dirty="0" smtClean="0">
                <a:solidFill>
                  <a:srgbClr val="990000"/>
                </a:solidFill>
                <a:latin typeface="Verdana" charset="0"/>
              </a:rPr>
              <a:t> </a:t>
            </a:r>
            <a:r>
              <a:rPr lang="it-IT" altLang="ja-JP" sz="2400" b="1" dirty="0" err="1" smtClean="0">
                <a:solidFill>
                  <a:srgbClr val="990000"/>
                </a:solidFill>
                <a:latin typeface="Verdana" charset="0"/>
              </a:rPr>
              <a:t>IO-less</a:t>
            </a:r>
            <a:r>
              <a:rPr lang="it-IT" altLang="ja-JP" sz="2400" b="1" dirty="0" smtClean="0">
                <a:solidFill>
                  <a:srgbClr val="990000"/>
                </a:solidFill>
                <a:latin typeface="Verdana" charset="0"/>
              </a:rPr>
              <a:t> </a:t>
            </a:r>
            <a:r>
              <a:rPr lang="it-IT" altLang="ja-JP" sz="2400" b="1" dirty="0" err="1" smtClean="0">
                <a:solidFill>
                  <a:srgbClr val="990000"/>
                </a:solidFill>
                <a:latin typeface="Verdana" charset="0"/>
              </a:rPr>
              <a:t>to</a:t>
            </a:r>
            <a:r>
              <a:rPr lang="it-IT" altLang="ja-JP" sz="2400" b="1" dirty="0" smtClean="0">
                <a:solidFill>
                  <a:srgbClr val="990000"/>
                </a:solidFill>
                <a:latin typeface="Verdana" charset="0"/>
              </a:rPr>
              <a:t> </a:t>
            </a:r>
            <a:r>
              <a:rPr lang="it-IT" altLang="ja-JP" sz="2400" b="1" dirty="0" err="1" smtClean="0">
                <a:solidFill>
                  <a:srgbClr val="990000"/>
                </a:solidFill>
                <a:latin typeface="Verdana" charset="0"/>
              </a:rPr>
              <a:t>Networks</a:t>
            </a:r>
            <a:r>
              <a:rPr lang="it-IT" altLang="ja-JP" sz="2400" b="1" dirty="0" smtClean="0">
                <a:solidFill>
                  <a:srgbClr val="990000"/>
                </a:solidFill>
                <a:latin typeface="Verdana" charset="0"/>
              </a:rPr>
              <a:t>”</a:t>
            </a:r>
            <a:endParaRPr lang="it-IT" altLang="ja-JP" sz="2400" b="1" dirty="0">
              <a:solidFill>
                <a:srgbClr val="990000"/>
              </a:solidFill>
              <a:latin typeface="Verdan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The disk in 30 seconds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We know how a disk works</a:t>
            </a:r>
          </a:p>
          <a:p>
            <a:pPr lvl="4"/>
            <a:r>
              <a:rPr lang="en-US" altLang="ja-JP" dirty="0" smtClean="0"/>
              <a:t>See the previous lecture by </a:t>
            </a:r>
            <a:r>
              <a:rPr lang="en-US" altLang="ja-JP" dirty="0" err="1" smtClean="0"/>
              <a:t>A.Hanushevsky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Some time is spent to find the data</a:t>
            </a:r>
          </a:p>
          <a:p>
            <a:pPr lvl="1"/>
            <a:r>
              <a:rPr lang="en-US" altLang="ja-JP" dirty="0" smtClean="0"/>
              <a:t>Some time is spent to send (or write)</a:t>
            </a:r>
          </a:p>
          <a:p>
            <a:r>
              <a:rPr lang="en-US" altLang="ja-JP" dirty="0" smtClean="0"/>
              <a:t>It can be an ultra-fast Solid State Disk</a:t>
            </a:r>
          </a:p>
          <a:p>
            <a:r>
              <a:rPr lang="en-US" altLang="ja-JP" dirty="0" smtClean="0"/>
              <a:t>Or a cheap floppy disk</a:t>
            </a:r>
          </a:p>
          <a:p>
            <a:r>
              <a:rPr lang="en-US" altLang="ja-JP" dirty="0" smtClean="0"/>
              <a:t>It will always work like that</a:t>
            </a:r>
          </a:p>
          <a:p>
            <a:pPr lvl="1"/>
            <a:r>
              <a:rPr lang="en-US" altLang="ja-JP" dirty="0" smtClean="0"/>
              <a:t>The difference is in how these times are related to the computing phase of the app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10</a:t>
            </a:fld>
            <a:endParaRPr lang="it-IT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Reading and writing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In general, reading data is a bit harder than writing data</a:t>
            </a:r>
          </a:p>
          <a:p>
            <a:pPr lvl="1"/>
            <a:r>
              <a:rPr lang="en-US" altLang="ja-JP" dirty="0" smtClean="0"/>
              <a:t>In a simple case (rules of thumb):</a:t>
            </a:r>
          </a:p>
          <a:p>
            <a:pPr lvl="2"/>
            <a:r>
              <a:rPr lang="en-US" altLang="ja-JP" dirty="0" smtClean="0"/>
              <a:t>Write case: the app has to produce buffers as fast as it can</a:t>
            </a:r>
          </a:p>
          <a:p>
            <a:pPr lvl="3"/>
            <a:r>
              <a:rPr lang="en-US" altLang="ja-JP" dirty="0" smtClean="0"/>
              <a:t>The bigger the buffer, the faster it will be</a:t>
            </a:r>
          </a:p>
          <a:p>
            <a:pPr lvl="3"/>
            <a:r>
              <a:rPr lang="en-US" altLang="ja-JP" dirty="0" smtClean="0"/>
              <a:t>We can also accumulate many buffers and flush them later (delayed write, very well known also for USB </a:t>
            </a:r>
            <a:r>
              <a:rPr lang="en-US" altLang="ja-JP" dirty="0" err="1" smtClean="0"/>
              <a:t>pendrives</a:t>
            </a:r>
            <a:r>
              <a:rPr lang="en-US" altLang="ja-JP" dirty="0" smtClean="0"/>
              <a:t>)</a:t>
            </a:r>
          </a:p>
          <a:p>
            <a:pPr lvl="2"/>
            <a:r>
              <a:rPr lang="en-US" altLang="ja-JP" dirty="0" smtClean="0"/>
              <a:t>Read case: if the app needs a chunk of data, it will wait until it has come. No option for the ingenuous programmer.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11</a:t>
            </a:fld>
            <a:endParaRPr lang="it-IT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 key factor: the OS cache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Modern OSs are very smart</a:t>
            </a:r>
          </a:p>
          <a:p>
            <a:pPr lvl="1"/>
            <a:r>
              <a:rPr lang="en-US" altLang="ja-JP" dirty="0" smtClean="0"/>
              <a:t>For each read request they remember the result</a:t>
            </a:r>
          </a:p>
          <a:p>
            <a:pPr lvl="1"/>
            <a:r>
              <a:rPr lang="en-US" altLang="ja-JP" dirty="0" smtClean="0"/>
              <a:t>They also remember what’s in the proximity</a:t>
            </a:r>
          </a:p>
          <a:p>
            <a:r>
              <a:rPr lang="en-US" altLang="ja-JP" dirty="0" smtClean="0"/>
              <a:t>So, they can just fool us</a:t>
            </a:r>
          </a:p>
          <a:p>
            <a:pPr lvl="1"/>
            <a:r>
              <a:rPr lang="en-US" altLang="ja-JP" dirty="0" smtClean="0"/>
              <a:t>By making us believe that our </a:t>
            </a:r>
            <a:r>
              <a:rPr lang="en-US" altLang="ja-JP" dirty="0" err="1" smtClean="0"/>
              <a:t>sw</a:t>
            </a:r>
            <a:r>
              <a:rPr lang="en-US" altLang="ja-JP" dirty="0" smtClean="0"/>
              <a:t> is very efficient</a:t>
            </a:r>
          </a:p>
          <a:p>
            <a:pPr lvl="2"/>
            <a:r>
              <a:rPr lang="en-US" altLang="ja-JP" dirty="0" smtClean="0"/>
              <a:t>Just because we execute it more than once in our disk</a:t>
            </a:r>
          </a:p>
          <a:p>
            <a:pPr lvl="2"/>
            <a:r>
              <a:rPr lang="en-US" altLang="ja-JP" dirty="0" smtClean="0"/>
              <a:t>Let’s have an inspiring quick try</a:t>
            </a:r>
          </a:p>
          <a:p>
            <a:r>
              <a:rPr lang="en-US" altLang="ja-JP" dirty="0" smtClean="0"/>
              <a:t>Believing that our app is efficient (while it is not) is the first big mistake we can make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12</a:t>
            </a:fld>
            <a:endParaRPr lang="it-IT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An example: the forward reader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ja-JP" altLang="en-US" sz="1400" b="1" dirty="0" smtClean="0">
                <a:latin typeface="Courier"/>
                <a:cs typeface="Courier"/>
              </a:rPr>
              <a:t> </a:t>
            </a:r>
            <a:r>
              <a:rPr lang="en-US" altLang="ja-JP" sz="1400" b="1" dirty="0" smtClean="0">
                <a:latin typeface="Courier"/>
                <a:cs typeface="Courier"/>
              </a:rPr>
              <a:t>  </a:t>
            </a:r>
            <a:r>
              <a:rPr lang="en-US" altLang="ja-JP" sz="1400" b="1" dirty="0" err="1" smtClean="0">
                <a:latin typeface="Courier"/>
                <a:cs typeface="Courier"/>
              </a:rPr>
              <a:t>int</a:t>
            </a:r>
            <a:r>
              <a:rPr lang="en-US" altLang="ja-JP" sz="1400" b="1" dirty="0" smtClean="0">
                <a:latin typeface="Courier"/>
                <a:cs typeface="Courier"/>
              </a:rPr>
              <a:t> </a:t>
            </a:r>
            <a:r>
              <a:rPr lang="en-US" altLang="ja-JP" sz="1400" b="1" dirty="0" err="1" smtClean="0">
                <a:latin typeface="Courier"/>
                <a:cs typeface="Courier"/>
              </a:rPr>
              <a:t>f</a:t>
            </a:r>
            <a:r>
              <a:rPr lang="en-US" altLang="ja-JP" sz="1400" b="1" dirty="0" smtClean="0">
                <a:latin typeface="Courier"/>
                <a:cs typeface="Courier"/>
              </a:rPr>
              <a:t> = open("/</a:t>
            </a:r>
            <a:r>
              <a:rPr lang="en-US" altLang="ja-JP" sz="1400" b="1" dirty="0" err="1" smtClean="0">
                <a:latin typeface="Courier"/>
                <a:cs typeface="Courier"/>
              </a:rPr>
              <a:t>tmp/bigfile.dat</a:t>
            </a:r>
            <a:r>
              <a:rPr lang="en-US" altLang="ja-JP" sz="1400" b="1" dirty="0" smtClean="0">
                <a:latin typeface="Courier"/>
                <a:cs typeface="Courier"/>
              </a:rPr>
              <a:t>", O_RDONLY);</a:t>
            </a:r>
          </a:p>
          <a:p>
            <a:pPr>
              <a:buNone/>
            </a:pPr>
            <a:r>
              <a:rPr lang="en-US" altLang="ja-JP" sz="1400" b="1" dirty="0" smtClean="0">
                <a:latin typeface="Courier"/>
                <a:cs typeface="Courier"/>
              </a:rPr>
              <a:t>   if (</a:t>
            </a:r>
            <a:r>
              <a:rPr lang="en-US" altLang="ja-JP" sz="1400" b="1" dirty="0" err="1" smtClean="0">
                <a:latin typeface="Courier"/>
                <a:cs typeface="Courier"/>
              </a:rPr>
              <a:t>f</a:t>
            </a:r>
            <a:r>
              <a:rPr lang="en-US" altLang="ja-JP" sz="1400" b="1" dirty="0" smtClean="0">
                <a:latin typeface="Courier"/>
                <a:cs typeface="Courier"/>
              </a:rPr>
              <a:t> &lt; 0) {</a:t>
            </a:r>
          </a:p>
          <a:p>
            <a:pPr>
              <a:buNone/>
            </a:pPr>
            <a:r>
              <a:rPr lang="en-US" altLang="ja-JP" sz="1400" b="1" dirty="0" smtClean="0">
                <a:latin typeface="Courier"/>
                <a:cs typeface="Courier"/>
              </a:rPr>
              <a:t>	</a:t>
            </a:r>
            <a:r>
              <a:rPr lang="en-US" altLang="ja-JP" sz="1400" b="1" dirty="0" err="1" smtClean="0">
                <a:latin typeface="Courier"/>
                <a:cs typeface="Courier"/>
              </a:rPr>
              <a:t>printf("Error</a:t>
            </a:r>
            <a:r>
              <a:rPr lang="en-US" altLang="ja-JP" sz="1400" b="1" dirty="0" smtClean="0">
                <a:latin typeface="Courier"/>
                <a:cs typeface="Courier"/>
              </a:rPr>
              <a:t>: %</a:t>
            </a:r>
            <a:r>
              <a:rPr lang="en-US" altLang="ja-JP" sz="1400" b="1" dirty="0" err="1" smtClean="0">
                <a:latin typeface="Courier"/>
                <a:cs typeface="Courier"/>
              </a:rPr>
              <a:t>s</a:t>
            </a:r>
            <a:r>
              <a:rPr lang="en-US" altLang="ja-JP" sz="1400" b="1" dirty="0" smtClean="0">
                <a:latin typeface="Courier"/>
                <a:cs typeface="Courier"/>
              </a:rPr>
              <a:t>", </a:t>
            </a:r>
            <a:r>
              <a:rPr lang="en-US" altLang="ja-JP" sz="1400" b="1" dirty="0" err="1" smtClean="0">
                <a:latin typeface="Courier"/>
                <a:cs typeface="Courier"/>
              </a:rPr>
              <a:t>strerror(errno</a:t>
            </a:r>
            <a:r>
              <a:rPr lang="en-US" altLang="ja-JP" sz="1400" b="1" dirty="0" smtClean="0">
                <a:latin typeface="Courier"/>
                <a:cs typeface="Courier"/>
              </a:rPr>
              <a:t>));</a:t>
            </a:r>
          </a:p>
          <a:p>
            <a:pPr>
              <a:buNone/>
            </a:pPr>
            <a:r>
              <a:rPr lang="en-US" altLang="ja-JP" sz="1400" b="1" dirty="0" smtClean="0">
                <a:latin typeface="Courier"/>
                <a:cs typeface="Courier"/>
              </a:rPr>
              <a:t>	exit(-1);</a:t>
            </a:r>
          </a:p>
          <a:p>
            <a:pPr>
              <a:buNone/>
            </a:pPr>
            <a:r>
              <a:rPr lang="en-US" altLang="ja-JP" sz="1400" b="1" dirty="0" smtClean="0">
                <a:latin typeface="Courier"/>
                <a:cs typeface="Courier"/>
              </a:rPr>
              <a:t>   }</a:t>
            </a:r>
          </a:p>
          <a:p>
            <a:pPr>
              <a:buNone/>
            </a:pPr>
            <a:endParaRPr lang="en-US" altLang="ja-JP" sz="1400" b="1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altLang="ja-JP" sz="1400" b="1" dirty="0" smtClean="0">
                <a:latin typeface="Courier"/>
                <a:cs typeface="Courier"/>
              </a:rPr>
              <a:t>   long long offs = 0;</a:t>
            </a:r>
          </a:p>
          <a:p>
            <a:pPr>
              <a:buNone/>
            </a:pPr>
            <a:r>
              <a:rPr lang="en-US" altLang="ja-JP" sz="1400" b="1" dirty="0" smtClean="0">
                <a:latin typeface="Courier"/>
                <a:cs typeface="Courier"/>
              </a:rPr>
              <a:t>   </a:t>
            </a:r>
            <a:r>
              <a:rPr lang="en-US" altLang="ja-JP" sz="1400" b="1" dirty="0" err="1" smtClean="0">
                <a:latin typeface="Courier"/>
                <a:cs typeface="Courier"/>
              </a:rPr>
              <a:t>struct</a:t>
            </a:r>
            <a:r>
              <a:rPr lang="en-US" altLang="ja-JP" sz="1400" b="1" dirty="0" smtClean="0">
                <a:latin typeface="Courier"/>
                <a:cs typeface="Courier"/>
              </a:rPr>
              <a:t> stat </a:t>
            </a:r>
            <a:r>
              <a:rPr lang="en-US" altLang="ja-JP" sz="1400" b="1" dirty="0" err="1" smtClean="0">
                <a:latin typeface="Courier"/>
                <a:cs typeface="Courier"/>
              </a:rPr>
              <a:t>st</a:t>
            </a:r>
            <a:r>
              <a:rPr lang="en-US" altLang="ja-JP" sz="1400" b="1" dirty="0" smtClean="0">
                <a:latin typeface="Courier"/>
                <a:cs typeface="Courier"/>
              </a:rPr>
              <a:t>;</a:t>
            </a:r>
          </a:p>
          <a:p>
            <a:pPr>
              <a:buNone/>
            </a:pPr>
            <a:r>
              <a:rPr lang="en-US" altLang="ja-JP" sz="1400" b="1" dirty="0" smtClean="0">
                <a:latin typeface="Courier"/>
                <a:cs typeface="Courier"/>
              </a:rPr>
              <a:t>   if (</a:t>
            </a:r>
            <a:r>
              <a:rPr lang="en-US" altLang="ja-JP" sz="1400" b="1" dirty="0" err="1" smtClean="0">
                <a:latin typeface="Courier"/>
                <a:cs typeface="Courier"/>
              </a:rPr>
              <a:t>fstat(f</a:t>
            </a:r>
            <a:r>
              <a:rPr lang="en-US" altLang="ja-JP" sz="1400" b="1" dirty="0" smtClean="0">
                <a:latin typeface="Courier"/>
                <a:cs typeface="Courier"/>
              </a:rPr>
              <a:t>, &amp;</a:t>
            </a:r>
            <a:r>
              <a:rPr lang="en-US" altLang="ja-JP" sz="1400" b="1" dirty="0" err="1" smtClean="0">
                <a:latin typeface="Courier"/>
                <a:cs typeface="Courier"/>
              </a:rPr>
              <a:t>st</a:t>
            </a:r>
            <a:r>
              <a:rPr lang="en-US" altLang="ja-JP" sz="1400" b="1" dirty="0" smtClean="0">
                <a:latin typeface="Courier"/>
                <a:cs typeface="Courier"/>
              </a:rPr>
              <a:t>)) {</a:t>
            </a:r>
          </a:p>
          <a:p>
            <a:pPr>
              <a:buNone/>
            </a:pPr>
            <a:r>
              <a:rPr lang="en-US" altLang="ja-JP" sz="1400" b="1" dirty="0" smtClean="0">
                <a:latin typeface="Courier"/>
                <a:cs typeface="Courier"/>
              </a:rPr>
              <a:t>	</a:t>
            </a:r>
            <a:r>
              <a:rPr lang="en-US" altLang="ja-JP" sz="1400" b="1" dirty="0" err="1" smtClean="0">
                <a:latin typeface="Courier"/>
                <a:cs typeface="Courier"/>
              </a:rPr>
              <a:t>printf("Error</a:t>
            </a:r>
            <a:r>
              <a:rPr lang="en-US" altLang="ja-JP" sz="1400" b="1" dirty="0" smtClean="0">
                <a:latin typeface="Courier"/>
                <a:cs typeface="Courier"/>
              </a:rPr>
              <a:t>: %</a:t>
            </a:r>
            <a:r>
              <a:rPr lang="en-US" altLang="ja-JP" sz="1400" b="1" dirty="0" err="1" smtClean="0">
                <a:latin typeface="Courier"/>
                <a:cs typeface="Courier"/>
              </a:rPr>
              <a:t>s</a:t>
            </a:r>
            <a:r>
              <a:rPr lang="en-US" altLang="ja-JP" sz="1400" b="1" dirty="0" smtClean="0">
                <a:latin typeface="Courier"/>
                <a:cs typeface="Courier"/>
              </a:rPr>
              <a:t>", </a:t>
            </a:r>
            <a:r>
              <a:rPr lang="en-US" altLang="ja-JP" sz="1400" b="1" dirty="0" err="1" smtClean="0">
                <a:latin typeface="Courier"/>
                <a:cs typeface="Courier"/>
              </a:rPr>
              <a:t>strerror(errno</a:t>
            </a:r>
            <a:r>
              <a:rPr lang="en-US" altLang="ja-JP" sz="1400" b="1" dirty="0" smtClean="0">
                <a:latin typeface="Courier"/>
                <a:cs typeface="Courier"/>
              </a:rPr>
              <a:t>));</a:t>
            </a:r>
          </a:p>
          <a:p>
            <a:pPr>
              <a:buNone/>
            </a:pPr>
            <a:r>
              <a:rPr lang="en-US" altLang="ja-JP" sz="1400" b="1" dirty="0" smtClean="0">
                <a:latin typeface="Courier"/>
                <a:cs typeface="Courier"/>
              </a:rPr>
              <a:t>	exit(-1);</a:t>
            </a:r>
          </a:p>
          <a:p>
            <a:pPr>
              <a:buNone/>
            </a:pPr>
            <a:r>
              <a:rPr lang="en-US" altLang="ja-JP" sz="1400" b="1" dirty="0" smtClean="0">
                <a:latin typeface="Courier"/>
                <a:cs typeface="Courier"/>
              </a:rPr>
              <a:t>   }</a:t>
            </a:r>
          </a:p>
          <a:p>
            <a:pPr>
              <a:buNone/>
            </a:pPr>
            <a:endParaRPr lang="en-US" altLang="ja-JP" sz="1400" b="1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altLang="ja-JP" sz="1400" b="1" dirty="0" smtClean="0">
                <a:latin typeface="Courier"/>
                <a:cs typeface="Courier"/>
              </a:rPr>
              <a:t>   long long </a:t>
            </a:r>
            <a:r>
              <a:rPr lang="en-US" altLang="ja-JP" sz="1400" b="1" dirty="0" err="1" smtClean="0">
                <a:latin typeface="Courier"/>
                <a:cs typeface="Courier"/>
              </a:rPr>
              <a:t>filelen</a:t>
            </a:r>
            <a:r>
              <a:rPr lang="en-US" altLang="ja-JP" sz="1400" b="1" dirty="0" smtClean="0">
                <a:latin typeface="Courier"/>
                <a:cs typeface="Courier"/>
              </a:rPr>
              <a:t> = </a:t>
            </a:r>
            <a:r>
              <a:rPr lang="en-US" altLang="ja-JP" sz="1400" b="1" dirty="0" err="1" smtClean="0">
                <a:latin typeface="Courier"/>
                <a:cs typeface="Courier"/>
              </a:rPr>
              <a:t>st.st_size</a:t>
            </a:r>
            <a:r>
              <a:rPr lang="en-US" altLang="ja-JP" sz="1400" b="1" dirty="0" smtClean="0">
                <a:latin typeface="Courier"/>
                <a:cs typeface="Courier"/>
              </a:rPr>
              <a:t>;</a:t>
            </a:r>
          </a:p>
          <a:p>
            <a:pPr>
              <a:buNone/>
            </a:pPr>
            <a:r>
              <a:rPr lang="en-US" altLang="ja-JP" sz="1400" b="1" dirty="0" smtClean="0">
                <a:latin typeface="Courier"/>
                <a:cs typeface="Courier"/>
              </a:rPr>
              <a:t>   </a:t>
            </a:r>
            <a:r>
              <a:rPr lang="en-US" altLang="ja-JP" sz="1400" b="1" dirty="0" err="1" smtClean="0">
                <a:latin typeface="Courier"/>
                <a:cs typeface="Courier"/>
              </a:rPr>
              <a:t>printf("File</a:t>
            </a:r>
            <a:r>
              <a:rPr lang="en-US" altLang="ja-JP" sz="1400" b="1" dirty="0" smtClean="0">
                <a:latin typeface="Courier"/>
                <a:cs typeface="Courier"/>
              </a:rPr>
              <a:t> length: %</a:t>
            </a:r>
            <a:r>
              <a:rPr lang="en-US" altLang="ja-JP" sz="1400" b="1" dirty="0" err="1" smtClean="0">
                <a:latin typeface="Courier"/>
                <a:cs typeface="Courier"/>
              </a:rPr>
              <a:t>lld\n</a:t>
            </a:r>
            <a:r>
              <a:rPr lang="en-US" altLang="ja-JP" sz="1400" b="1" dirty="0" smtClean="0">
                <a:latin typeface="Courier"/>
                <a:cs typeface="Courier"/>
              </a:rPr>
              <a:t>", </a:t>
            </a:r>
            <a:r>
              <a:rPr lang="en-US" altLang="ja-JP" sz="1400" b="1" dirty="0" err="1" smtClean="0">
                <a:latin typeface="Courier"/>
                <a:cs typeface="Courier"/>
              </a:rPr>
              <a:t>filelen</a:t>
            </a:r>
            <a:r>
              <a:rPr lang="en-US" altLang="ja-JP" sz="1400" b="1" dirty="0" smtClean="0">
                <a:latin typeface="Courier"/>
                <a:cs typeface="Courier"/>
              </a:rPr>
              <a:t>);   </a:t>
            </a:r>
          </a:p>
          <a:p>
            <a:pPr>
              <a:buNone/>
            </a:pPr>
            <a:r>
              <a:rPr lang="en-US" altLang="ja-JP" sz="1400" b="1" dirty="0" smtClean="0">
                <a:latin typeface="Courier"/>
                <a:cs typeface="Courier"/>
              </a:rPr>
              <a:t>   char buf[1024];</a:t>
            </a:r>
          </a:p>
          <a:p>
            <a:pPr>
              <a:buNone/>
            </a:pPr>
            <a:r>
              <a:rPr lang="en-US" altLang="ja-JP" sz="1400" b="1" dirty="0" smtClean="0">
                <a:latin typeface="Courier"/>
                <a:cs typeface="Courier"/>
              </a:rPr>
              <a:t>   while (offs &lt; </a:t>
            </a:r>
            <a:r>
              <a:rPr lang="en-US" altLang="ja-JP" sz="1400" b="1" dirty="0" err="1" smtClean="0">
                <a:latin typeface="Courier"/>
                <a:cs typeface="Courier"/>
              </a:rPr>
              <a:t>filelen</a:t>
            </a:r>
            <a:r>
              <a:rPr lang="en-US" altLang="ja-JP" sz="1400" b="1" dirty="0" smtClean="0">
                <a:latin typeface="Courier"/>
                <a:cs typeface="Courier"/>
              </a:rPr>
              <a:t>) {</a:t>
            </a:r>
          </a:p>
          <a:p>
            <a:pPr>
              <a:buNone/>
            </a:pPr>
            <a:r>
              <a:rPr lang="en-US" altLang="ja-JP" sz="1400" b="1" dirty="0" smtClean="0">
                <a:latin typeface="Courier"/>
                <a:cs typeface="Courier"/>
              </a:rPr>
              <a:t>     </a:t>
            </a:r>
            <a:r>
              <a:rPr lang="en-US" altLang="ja-JP" sz="1400" b="1" dirty="0" err="1" smtClean="0">
                <a:latin typeface="Courier"/>
                <a:cs typeface="Courier"/>
              </a:rPr>
              <a:t>int</a:t>
            </a:r>
            <a:r>
              <a:rPr lang="en-US" altLang="ja-JP" sz="1400" b="1" dirty="0" smtClean="0">
                <a:latin typeface="Courier"/>
                <a:cs typeface="Courier"/>
              </a:rPr>
              <a:t> </a:t>
            </a:r>
            <a:r>
              <a:rPr lang="en-US" altLang="ja-JP" sz="1400" b="1" dirty="0" err="1" smtClean="0">
                <a:latin typeface="Courier"/>
                <a:cs typeface="Courier"/>
              </a:rPr>
              <a:t>n</a:t>
            </a:r>
            <a:r>
              <a:rPr lang="en-US" altLang="ja-JP" sz="1400" b="1" dirty="0" smtClean="0">
                <a:latin typeface="Courier"/>
                <a:cs typeface="Courier"/>
              </a:rPr>
              <a:t> = </a:t>
            </a:r>
            <a:r>
              <a:rPr lang="en-US" altLang="ja-JP" sz="1400" b="1" dirty="0" err="1" smtClean="0">
                <a:latin typeface="Courier"/>
                <a:cs typeface="Courier"/>
              </a:rPr>
              <a:t>pread(f</a:t>
            </a:r>
            <a:r>
              <a:rPr lang="en-US" altLang="ja-JP" sz="1400" b="1" dirty="0" smtClean="0">
                <a:latin typeface="Courier"/>
                <a:cs typeface="Courier"/>
              </a:rPr>
              <a:t>, &amp;</a:t>
            </a:r>
            <a:r>
              <a:rPr lang="en-US" altLang="ja-JP" sz="1400" b="1" dirty="0" err="1" smtClean="0">
                <a:latin typeface="Courier"/>
                <a:cs typeface="Courier"/>
              </a:rPr>
              <a:t>buf</a:t>
            </a:r>
            <a:r>
              <a:rPr lang="en-US" altLang="ja-JP" sz="1400" b="1" dirty="0" smtClean="0">
                <a:latin typeface="Courier"/>
                <a:cs typeface="Courier"/>
              </a:rPr>
              <a:t>, 1024, offs);</a:t>
            </a:r>
          </a:p>
          <a:p>
            <a:pPr>
              <a:buNone/>
            </a:pPr>
            <a:r>
              <a:rPr lang="en-US" altLang="ja-JP" sz="1400" b="1" dirty="0" smtClean="0">
                <a:latin typeface="Courier"/>
                <a:cs typeface="Courier"/>
              </a:rPr>
              <a:t>     if (</a:t>
            </a:r>
            <a:r>
              <a:rPr lang="en-US" altLang="ja-JP" sz="1400" b="1" dirty="0" err="1" smtClean="0">
                <a:latin typeface="Courier"/>
                <a:cs typeface="Courier"/>
              </a:rPr>
              <a:t>n</a:t>
            </a:r>
            <a:r>
              <a:rPr lang="en-US" altLang="ja-JP" sz="1400" b="1" dirty="0" smtClean="0">
                <a:latin typeface="Courier"/>
                <a:cs typeface="Courier"/>
              </a:rPr>
              <a:t> &lt;= 0)  {</a:t>
            </a:r>
          </a:p>
          <a:p>
            <a:pPr>
              <a:buNone/>
            </a:pPr>
            <a:r>
              <a:rPr lang="en-US" altLang="ja-JP" sz="1400" b="1" dirty="0" smtClean="0">
                <a:latin typeface="Courier"/>
                <a:cs typeface="Courier"/>
              </a:rPr>
              <a:t>	</a:t>
            </a:r>
            <a:r>
              <a:rPr lang="en-US" altLang="ja-JP" sz="1400" b="1" dirty="0" err="1" smtClean="0">
                <a:latin typeface="Courier"/>
                <a:cs typeface="Courier"/>
              </a:rPr>
              <a:t>printf("Error</a:t>
            </a:r>
            <a:r>
              <a:rPr lang="en-US" altLang="ja-JP" sz="1400" b="1" dirty="0" smtClean="0">
                <a:latin typeface="Courier"/>
                <a:cs typeface="Courier"/>
              </a:rPr>
              <a:t>: %</a:t>
            </a:r>
            <a:r>
              <a:rPr lang="en-US" altLang="ja-JP" sz="1400" b="1" dirty="0" err="1" smtClean="0">
                <a:latin typeface="Courier"/>
                <a:cs typeface="Courier"/>
              </a:rPr>
              <a:t>s</a:t>
            </a:r>
            <a:r>
              <a:rPr lang="en-US" altLang="ja-JP" sz="1400" b="1" dirty="0" smtClean="0">
                <a:latin typeface="Courier"/>
                <a:cs typeface="Courier"/>
              </a:rPr>
              <a:t>", </a:t>
            </a:r>
            <a:r>
              <a:rPr lang="en-US" altLang="ja-JP" sz="1400" b="1" dirty="0" err="1" smtClean="0">
                <a:latin typeface="Courier"/>
                <a:cs typeface="Courier"/>
              </a:rPr>
              <a:t>strerror(errno</a:t>
            </a:r>
            <a:r>
              <a:rPr lang="en-US" altLang="ja-JP" sz="1400" b="1" dirty="0" smtClean="0">
                <a:latin typeface="Courier"/>
                <a:cs typeface="Courier"/>
              </a:rPr>
              <a:t>));</a:t>
            </a:r>
          </a:p>
          <a:p>
            <a:pPr>
              <a:buNone/>
            </a:pPr>
            <a:r>
              <a:rPr lang="en-US" altLang="ja-JP" sz="1400" b="1" dirty="0" smtClean="0">
                <a:latin typeface="Courier"/>
                <a:cs typeface="Courier"/>
              </a:rPr>
              <a:t>	exit(-1);</a:t>
            </a:r>
          </a:p>
          <a:p>
            <a:pPr>
              <a:buNone/>
            </a:pPr>
            <a:r>
              <a:rPr lang="en-US" altLang="ja-JP" sz="1400" b="1" dirty="0" smtClean="0">
                <a:latin typeface="Courier"/>
                <a:cs typeface="Courier"/>
              </a:rPr>
              <a:t>     }</a:t>
            </a:r>
          </a:p>
          <a:p>
            <a:pPr>
              <a:buNone/>
            </a:pPr>
            <a:endParaRPr lang="en-US" altLang="ja-JP" sz="1400" b="1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altLang="ja-JP" sz="1400" b="1" dirty="0" smtClean="0">
                <a:latin typeface="Courier"/>
                <a:cs typeface="Courier"/>
              </a:rPr>
              <a:t>      offs += (10240-1024);</a:t>
            </a:r>
          </a:p>
          <a:p>
            <a:pPr>
              <a:buNone/>
            </a:pPr>
            <a:r>
              <a:rPr lang="en-US" altLang="ja-JP" sz="1400" b="1" dirty="0" smtClean="0">
                <a:latin typeface="Courier"/>
                <a:cs typeface="Courier"/>
              </a:rPr>
              <a:t>   } </a:t>
            </a:r>
            <a:endParaRPr lang="ja-JP" altLang="en-US" sz="1400" b="1" dirty="0">
              <a:latin typeface="Courier"/>
              <a:cs typeface="Courier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13</a:t>
            </a:fld>
            <a:endParaRPr lang="it-IT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An example: the forward reader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It reads 1KB every 10KB</a:t>
            </a:r>
          </a:p>
          <a:p>
            <a:r>
              <a:rPr lang="en-US" altLang="ja-JP" dirty="0" smtClean="0"/>
              <a:t>For a 2GB file it reads 200MB</a:t>
            </a:r>
          </a:p>
          <a:p>
            <a:pPr lvl="1"/>
            <a:r>
              <a:rPr lang="en-US" altLang="ja-JP" dirty="0" smtClean="0"/>
              <a:t>Somebody might think that the disk is able to get 20-50MB/s, hence it should take 10s</a:t>
            </a:r>
          </a:p>
          <a:p>
            <a:pPr lvl="1"/>
            <a:r>
              <a:rPr lang="en-US" altLang="ja-JP" dirty="0" smtClean="0"/>
              <a:t>Instead it takes 5 minutes (in my machine)</a:t>
            </a:r>
          </a:p>
          <a:p>
            <a:pPr lvl="1"/>
            <a:r>
              <a:rPr lang="en-US" altLang="ja-JP" dirty="0" smtClean="0"/>
              <a:t>It takes a few seconds only at the second run (and not always)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14</a:t>
            </a:fld>
            <a:endParaRPr lang="it-IT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An example: the forward reader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ja-JP" dirty="0" smtClean="0"/>
              <a:t>It runs very fast, yes… apparently</a:t>
            </a:r>
          </a:p>
          <a:p>
            <a:r>
              <a:rPr lang="en-US" altLang="ja-JP" dirty="0" smtClean="0"/>
              <a:t>Unless you clear the OS cache with the given tool ‘</a:t>
            </a:r>
            <a:r>
              <a:rPr lang="en-US" altLang="ja-JP" dirty="0" err="1" smtClean="0"/>
              <a:t>clearcache</a:t>
            </a:r>
            <a:r>
              <a:rPr lang="en-US" altLang="ja-JP" dirty="0" smtClean="0"/>
              <a:t>’</a:t>
            </a:r>
          </a:p>
          <a:p>
            <a:pPr lvl="1"/>
            <a:r>
              <a:rPr lang="en-US" altLang="ja-JP" dirty="0" smtClean="0"/>
              <a:t>And then it has (in my laptop) an efficiency of 4%</a:t>
            </a:r>
          </a:p>
          <a:p>
            <a:pPr lvl="1"/>
            <a:r>
              <a:rPr lang="en-US" altLang="ja-JP" dirty="0" smtClean="0"/>
              <a:t>To make it fast (the second time) the OS uses a lot of memory</a:t>
            </a:r>
          </a:p>
          <a:p>
            <a:pPr lvl="2"/>
            <a:r>
              <a:rPr lang="en-US" altLang="ja-JP" dirty="0" smtClean="0"/>
              <a:t>The OS uses for that the unallocated memory</a:t>
            </a:r>
          </a:p>
          <a:p>
            <a:pPr lvl="2"/>
            <a:r>
              <a:rPr lang="en-US" altLang="ja-JP" dirty="0" smtClean="0"/>
              <a:t>It can cache gigabytes in common hardware</a:t>
            </a:r>
          </a:p>
          <a:p>
            <a:pPr lvl="1"/>
            <a:r>
              <a:rPr lang="en-US" altLang="ja-JP" dirty="0" smtClean="0"/>
              <a:t>If there are many users or the app consumes it all, it will not run so fast</a:t>
            </a:r>
          </a:p>
          <a:p>
            <a:pPr lvl="1"/>
            <a:r>
              <a:rPr lang="en-US" altLang="ja-JP" dirty="0" smtClean="0"/>
              <a:t>This program is very inefficient, but you might think it’s not</a:t>
            </a:r>
          </a:p>
          <a:p>
            <a:pPr lvl="1"/>
            <a:r>
              <a:rPr lang="en-US" altLang="ja-JP" dirty="0" smtClean="0"/>
              <a:t>Conclusion (for now): don’t be fooled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15</a:t>
            </a:fld>
            <a:endParaRPr lang="it-IT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Even worse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14600"/>
          </a:xfrm>
        </p:spPr>
        <p:txBody>
          <a:bodyPr/>
          <a:lstStyle/>
          <a:p>
            <a:r>
              <a:rPr lang="en-US" altLang="ja-JP" dirty="0" smtClean="0"/>
              <a:t>In the real life your app is almost never alone</a:t>
            </a:r>
          </a:p>
          <a:p>
            <a:r>
              <a:rPr lang="en-US" altLang="ja-JP" dirty="0" smtClean="0"/>
              <a:t>Disk manufacturers declare “very” low times to execute a (read) transaction</a:t>
            </a:r>
          </a:p>
          <a:p>
            <a:pPr lvl="1"/>
            <a:r>
              <a:rPr lang="en-US" altLang="ja-JP" dirty="0" smtClean="0"/>
              <a:t>But often between two transactions there are many others (from other users/processes)</a:t>
            </a:r>
          </a:p>
          <a:p>
            <a:pPr lvl="1"/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16</a:t>
            </a:fld>
            <a:endParaRPr lang="it-IT"/>
          </a:p>
        </p:txBody>
      </p:sp>
      <p:sp>
        <p:nvSpPr>
          <p:cNvPr id="7" name="TextBox 6"/>
          <p:cNvSpPr txBox="1"/>
          <p:nvPr/>
        </p:nvSpPr>
        <p:spPr>
          <a:xfrm>
            <a:off x="457200" y="4114800"/>
            <a:ext cx="822960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Let’s suppose that it takes 5ms for a disk to pick up the requested chunk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In those 5ms the disk bus could read AT LEAST 5ms*266Mbit = &gt;1GByte</a:t>
            </a:r>
          </a:p>
          <a:p>
            <a:r>
              <a:rPr kumimoji="1" lang="en-US" altLang="ja-JP" dirty="0" smtClean="0"/>
              <a:t>Instead it does nothing.</a:t>
            </a:r>
          </a:p>
          <a:p>
            <a:r>
              <a:rPr kumimoji="1" lang="en-US" altLang="ja-JP" dirty="0" smtClean="0"/>
              <a:t>In those 5ms a cheap hard disk could read 5ms*50MB/s = 250KB</a:t>
            </a:r>
          </a:p>
          <a:p>
            <a:r>
              <a:rPr kumimoji="1" lang="en-US" altLang="ja-JP" dirty="0" smtClean="0"/>
              <a:t>Instead our test app is idle in order to read 1KB each time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Another example: the backward reader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 smtClean="0"/>
              <a:t>We can be amazed by how many things in OSs  and disk hardware/firmware are optimized for increasing offsets</a:t>
            </a:r>
          </a:p>
          <a:p>
            <a:pPr lvl="1"/>
            <a:r>
              <a:rPr lang="en-US" altLang="ja-JP" dirty="0" smtClean="0"/>
              <a:t>What happens if we read the same data chunks backwards?</a:t>
            </a:r>
          </a:p>
          <a:p>
            <a:pPr lvl="1"/>
            <a:r>
              <a:rPr lang="en-US" altLang="ja-JP" dirty="0" smtClean="0"/>
              <a:t>The performance (with and without) OS caching gets much lower. Try!</a:t>
            </a:r>
          </a:p>
          <a:p>
            <a:pPr lvl="1"/>
            <a:r>
              <a:rPr lang="en-US" altLang="ja-JP" dirty="0" smtClean="0"/>
              <a:t>Conclusion (for now): this is one more way to make our tiny program even more inefficient.</a:t>
            </a:r>
          </a:p>
          <a:p>
            <a:pPr lvl="3"/>
            <a:r>
              <a:rPr lang="en-US" altLang="ja-JP" dirty="0" smtClean="0"/>
              <a:t>At least, we are starting wondering some of the things to avoid, and the true goal of this lecture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17</a:t>
            </a:fld>
            <a:endParaRPr lang="it-IT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Conclusion (for now)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ja-JP" dirty="0" smtClean="0"/>
              <a:t>There are several ways to do the same I/O operations</a:t>
            </a:r>
          </a:p>
          <a:p>
            <a:pPr lvl="1"/>
            <a:r>
              <a:rPr lang="en-US" altLang="ja-JP" dirty="0" smtClean="0"/>
              <a:t>We are focusing on reads: often more ‘difficult’ than writes</a:t>
            </a:r>
          </a:p>
          <a:p>
            <a:pPr lvl="1"/>
            <a:r>
              <a:rPr lang="en-US" altLang="ja-JP" dirty="0" smtClean="0"/>
              <a:t>E.g. getting some chunks of data to process</a:t>
            </a:r>
          </a:p>
          <a:p>
            <a:pPr lvl="1"/>
            <a:r>
              <a:rPr lang="en-US" altLang="ja-JP" dirty="0" smtClean="0"/>
              <a:t>Some ways are much more efficient than others</a:t>
            </a:r>
          </a:p>
          <a:p>
            <a:pPr lvl="1"/>
            <a:r>
              <a:rPr lang="en-US" altLang="ja-JP" dirty="0" smtClean="0"/>
              <a:t>To avoid having highly inefficient applications we have to:</a:t>
            </a:r>
          </a:p>
          <a:p>
            <a:pPr lvl="2"/>
            <a:r>
              <a:rPr lang="en-US" altLang="ja-JP" dirty="0" smtClean="0"/>
              <a:t>Know very well the details of the technology (hw and </a:t>
            </a:r>
            <a:r>
              <a:rPr lang="en-US" altLang="ja-JP" dirty="0" err="1" smtClean="0"/>
              <a:t>sw</a:t>
            </a:r>
            <a:r>
              <a:rPr lang="en-US" altLang="ja-JP" dirty="0" smtClean="0"/>
              <a:t>) we use</a:t>
            </a:r>
          </a:p>
          <a:p>
            <a:pPr lvl="2"/>
            <a:r>
              <a:rPr lang="en-US" altLang="ja-JP" dirty="0" smtClean="0"/>
              <a:t>Exploit it in order to always choose the best opportunities</a:t>
            </a:r>
          </a:p>
          <a:p>
            <a:pPr lvl="3"/>
            <a:r>
              <a:rPr lang="en-US" altLang="ja-JP" dirty="0" smtClean="0"/>
              <a:t>And know the possibilities we have</a:t>
            </a:r>
          </a:p>
          <a:p>
            <a:pPr lvl="1"/>
            <a:r>
              <a:rPr lang="en-US" altLang="ja-JP" dirty="0" smtClean="0"/>
              <a:t>Hence, some important choices are:</a:t>
            </a:r>
          </a:p>
          <a:p>
            <a:pPr lvl="2"/>
            <a:r>
              <a:rPr lang="en-US" altLang="ja-JP" dirty="0" smtClean="0"/>
              <a:t>The sequence of the operations (e.g. the </a:t>
            </a:r>
            <a:r>
              <a:rPr lang="en-US" altLang="ja-JP" dirty="0" err="1" smtClean="0"/>
              <a:t>lengths@offsets</a:t>
            </a:r>
            <a:r>
              <a:rPr lang="en-US" altLang="ja-JP" dirty="0" smtClean="0"/>
              <a:t> to read)</a:t>
            </a:r>
          </a:p>
          <a:p>
            <a:pPr lvl="2"/>
            <a:r>
              <a:rPr lang="en-US" altLang="ja-JP" dirty="0" smtClean="0"/>
              <a:t>The moment in which a request is issued.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18</a:t>
            </a:fld>
            <a:endParaRPr lang="it-IT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The enemy: Latency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altLang="ja-JP" dirty="0" smtClean="0"/>
              <a:t>Simply speaking: The time it takes to get the response to a data request</a:t>
            </a:r>
          </a:p>
          <a:p>
            <a:pPr lvl="2"/>
            <a:r>
              <a:rPr lang="en-US" altLang="ja-JP" dirty="0" smtClean="0"/>
              <a:t>More precisely: the time it takes to start getting it</a:t>
            </a:r>
          </a:p>
          <a:p>
            <a:pPr lvl="2"/>
            <a:r>
              <a:rPr lang="en-US" altLang="ja-JP" dirty="0" smtClean="0"/>
              <a:t>Typically the throughput is very high</a:t>
            </a:r>
          </a:p>
          <a:p>
            <a:pPr lvl="1"/>
            <a:r>
              <a:rPr lang="en-US" altLang="ja-JP" dirty="0" smtClean="0"/>
              <a:t>It is present and measurable also in our very simple examples</a:t>
            </a:r>
          </a:p>
          <a:p>
            <a:pPr lvl="1"/>
            <a:r>
              <a:rPr lang="en-US" altLang="ja-JP" dirty="0" smtClean="0"/>
              <a:t>It can DOMINATE your computation also in simple cases (e.g. 1 app, 1 user with 1 disk)</a:t>
            </a:r>
          </a:p>
          <a:p>
            <a:pPr lvl="2"/>
            <a:r>
              <a:rPr lang="en-US" altLang="ja-JP" dirty="0" smtClean="0"/>
              <a:t>Like the forward/backward reader</a:t>
            </a:r>
          </a:p>
          <a:p>
            <a:pPr lvl="2"/>
            <a:r>
              <a:rPr lang="en-US" altLang="ja-JP" dirty="0" smtClean="0"/>
              <a:t>It will do it much more in the multiprocess case</a:t>
            </a:r>
          </a:p>
          <a:p>
            <a:pPr lvl="1"/>
            <a:r>
              <a:rPr lang="en-US" altLang="ja-JP" dirty="0" smtClean="0"/>
              <a:t>In all the cases we saw, we never reached the maximum available data throughput from disk</a:t>
            </a:r>
          </a:p>
          <a:p>
            <a:pPr lvl="2"/>
            <a:r>
              <a:rPr lang="en-US" altLang="ja-JP" dirty="0" smtClean="0"/>
              <a:t>So, for now that’s not a problem, we don’t need a faster disk</a:t>
            </a:r>
          </a:p>
          <a:p>
            <a:pPr lvl="2"/>
            <a:r>
              <a:rPr lang="en-US" altLang="ja-JP" dirty="0" smtClean="0"/>
              <a:t>It may become later, but that’s problem #2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19</a:t>
            </a:fld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Focus of the lecture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ja-JP" dirty="0"/>
              <a:t>T</a:t>
            </a:r>
            <a:r>
              <a:rPr lang="en-US" altLang="ja-JP" dirty="0" smtClean="0"/>
              <a:t>he mid-high level aspects of I/O</a:t>
            </a:r>
          </a:p>
          <a:p>
            <a:pPr lvl="1"/>
            <a:r>
              <a:rPr lang="en-US" altLang="ja-JP" dirty="0" smtClean="0"/>
              <a:t>As seen by a competent user (= programmer of the final app)</a:t>
            </a:r>
          </a:p>
          <a:p>
            <a:r>
              <a:rPr lang="en-US" altLang="ja-JP" dirty="0" smtClean="0"/>
              <a:t>Generic issues with I/O</a:t>
            </a:r>
          </a:p>
          <a:p>
            <a:pPr lvl="1"/>
            <a:r>
              <a:rPr lang="en-US" altLang="ja-JP" dirty="0" smtClean="0"/>
              <a:t>Which are much heavier with networks</a:t>
            </a:r>
          </a:p>
          <a:p>
            <a:r>
              <a:rPr lang="en-US" altLang="ja-JP" dirty="0" smtClean="0"/>
              <a:t>Then switch to networked I/O</a:t>
            </a:r>
          </a:p>
          <a:p>
            <a:pPr lvl="1"/>
            <a:r>
              <a:rPr lang="en-US" altLang="ja-JP" dirty="0" smtClean="0"/>
              <a:t>Why is it particular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We will not treat the low-level specifics</a:t>
            </a:r>
          </a:p>
          <a:p>
            <a:pPr lvl="1"/>
            <a:r>
              <a:rPr lang="en-US" altLang="ja-JP" dirty="0" smtClean="0"/>
              <a:t>E.g. system calls for TCP/IP, exotic flags, etc.</a:t>
            </a:r>
          </a:p>
          <a:p>
            <a:pPr lvl="1"/>
            <a:r>
              <a:rPr lang="en-US" altLang="ja-JP" dirty="0" smtClean="0"/>
              <a:t>99% of the times these are encapsulated by some product which we use to exchange data</a:t>
            </a:r>
          </a:p>
          <a:p>
            <a:pPr lvl="1"/>
            <a:endParaRPr lang="en-US" altLang="ja-JP" dirty="0" smtClean="0"/>
          </a:p>
          <a:p>
            <a:r>
              <a:rPr lang="en-US" altLang="ja-JP" dirty="0" smtClean="0"/>
              <a:t>The focus is how to write generic applications which will perform well</a:t>
            </a:r>
          </a:p>
          <a:p>
            <a:pPr lvl="1"/>
            <a:r>
              <a:rPr lang="en-US" altLang="ja-JP" dirty="0" smtClean="0"/>
              <a:t>By using some sane encapsulation of the TCP-related things</a:t>
            </a:r>
          </a:p>
          <a:p>
            <a:pPr lvl="1"/>
            <a:r>
              <a:rPr lang="en-US" altLang="ja-JP" dirty="0" smtClean="0"/>
              <a:t>And becoming able to see what’s really wrong to do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Latency: A sequence graph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20</a:t>
            </a:fld>
            <a:endParaRPr lang="it-IT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1447800"/>
            <a:ext cx="4781601" cy="45593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Latency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“Latency” can be anything which makes the client wait</a:t>
            </a:r>
          </a:p>
          <a:p>
            <a:pPr lvl="1"/>
            <a:r>
              <a:rPr lang="en-US" altLang="ja-JP" dirty="0" smtClean="0"/>
              <a:t>Network latency</a:t>
            </a:r>
          </a:p>
          <a:p>
            <a:pPr lvl="1"/>
            <a:r>
              <a:rPr lang="en-US" altLang="ja-JP" dirty="0" smtClean="0"/>
              <a:t>Time to move the disks heads</a:t>
            </a:r>
          </a:p>
          <a:p>
            <a:pPr lvl="1"/>
            <a:r>
              <a:rPr lang="en-US" altLang="ja-JP" dirty="0" smtClean="0"/>
              <a:t>Server congestion</a:t>
            </a:r>
          </a:p>
          <a:p>
            <a:pPr lvl="2"/>
            <a:r>
              <a:rPr lang="en-US" altLang="ja-JP" dirty="0" smtClean="0"/>
              <a:t>Which makes it process the requests slowly</a:t>
            </a:r>
          </a:p>
          <a:p>
            <a:pPr lvl="1"/>
            <a:r>
              <a:rPr lang="en-US" altLang="ja-JP" dirty="0" smtClean="0"/>
              <a:t>&lt;put your reason here&gt;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21</a:t>
            </a:fld>
            <a:endParaRPr lang="it-IT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Closer to HEP apps. An example.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ja-JP" dirty="0" smtClean="0"/>
              <a:t>An app can read 1M chunks of 2KB each</a:t>
            </a:r>
          </a:p>
          <a:p>
            <a:pPr lvl="1"/>
            <a:r>
              <a:rPr lang="en-US" altLang="ja-JP" dirty="0" smtClean="0"/>
              <a:t>2GByte, a typical HEP file</a:t>
            </a:r>
          </a:p>
          <a:p>
            <a:endParaRPr lang="en-US" altLang="ja-JP" dirty="0" smtClean="0"/>
          </a:p>
          <a:p>
            <a:pPr lvl="1"/>
            <a:r>
              <a:rPr lang="en-US" altLang="ja-JP" dirty="0" smtClean="0"/>
              <a:t>If it takes 1ms of latency per chunk (highly optimistic!) the app will do nothing for 1000 seconds (~20min)</a:t>
            </a:r>
          </a:p>
          <a:p>
            <a:pPr lvl="1"/>
            <a:r>
              <a:rPr lang="en-US" altLang="ja-JP" dirty="0" smtClean="0"/>
              <a:t>If, in average, the app computes 1ms per read chunk the efficiency will be ~50%</a:t>
            </a:r>
          </a:p>
          <a:p>
            <a:pPr lvl="2"/>
            <a:r>
              <a:rPr lang="en-US" altLang="ja-JP" dirty="0" smtClean="0"/>
              <a:t>Very common case</a:t>
            </a:r>
          </a:p>
          <a:p>
            <a:pPr lvl="2"/>
            <a:r>
              <a:rPr lang="en-US" altLang="ja-JP" dirty="0" smtClean="0"/>
              <a:t>Remember that we are still speaking of local disks</a:t>
            </a:r>
          </a:p>
          <a:p>
            <a:pPr lvl="3"/>
            <a:r>
              <a:rPr lang="en-US" altLang="ja-JP" b="1" dirty="0" smtClean="0"/>
              <a:t>Supposed </a:t>
            </a:r>
            <a:r>
              <a:rPr lang="en-US" altLang="ja-JP" dirty="0" smtClean="0"/>
              <a:t>to be the easy case</a:t>
            </a:r>
          </a:p>
          <a:p>
            <a:pPr lvl="3"/>
            <a:r>
              <a:rPr lang="en-US" altLang="ja-JP" dirty="0" smtClean="0"/>
              <a:t>Instead we might have been just fooled by the OS</a:t>
            </a:r>
          </a:p>
          <a:p>
            <a:pPr lvl="2"/>
            <a:r>
              <a:rPr lang="en-US" altLang="ja-JP" dirty="0" smtClean="0"/>
              <a:t>This makes us not very confident in our super-optimized application anymore</a:t>
            </a:r>
          </a:p>
          <a:p>
            <a:pPr lvl="3"/>
            <a:r>
              <a:rPr lang="en-US" altLang="ja-JP" dirty="0" smtClean="0"/>
              <a:t>Again, that was NOT wasted time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22</a:t>
            </a:fld>
            <a:endParaRPr lang="it-IT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Where’s the network?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1999"/>
          </a:xfrm>
        </p:spPr>
        <p:txBody>
          <a:bodyPr>
            <a:normAutofit fontScale="77500" lnSpcReduction="20000"/>
          </a:bodyPr>
          <a:lstStyle/>
          <a:p>
            <a:r>
              <a:rPr lang="en-US" altLang="ja-JP" dirty="0" smtClean="0"/>
              <a:t>We are able to successfully measure the (</a:t>
            </a:r>
            <a:r>
              <a:rPr lang="en-US" altLang="ja-JP" dirty="0" err="1" smtClean="0"/>
              <a:t>in)efficiency</a:t>
            </a:r>
            <a:r>
              <a:rPr lang="en-US" altLang="ja-JP" dirty="0" smtClean="0"/>
              <a:t> of our app even in a simple case, i.e. a local disk.</a:t>
            </a:r>
          </a:p>
          <a:p>
            <a:r>
              <a:rPr lang="en-US" altLang="ja-JP" dirty="0" smtClean="0"/>
              <a:t>With networks the things can become more problematic</a:t>
            </a:r>
          </a:p>
          <a:p>
            <a:pPr lvl="1"/>
            <a:r>
              <a:rPr lang="en-US" altLang="ja-JP" dirty="0" smtClean="0"/>
              <a:t>Because latency plays an even greater role</a:t>
            </a:r>
          </a:p>
          <a:p>
            <a:pPr lvl="1"/>
            <a:r>
              <a:rPr lang="en-US" altLang="ja-JP" dirty="0" smtClean="0"/>
              <a:t>Because we do not have the hope that a new technology will save us. With networks we are fighting against the speed of light.</a:t>
            </a:r>
          </a:p>
          <a:p>
            <a:pPr lvl="2"/>
            <a:r>
              <a:rPr lang="en-US" altLang="ja-JP" dirty="0" smtClean="0"/>
              <a:t>New technologies will higher the throughput, but here we saw that the worst enemy is latency</a:t>
            </a:r>
          </a:p>
          <a:p>
            <a:r>
              <a:rPr lang="en-US" altLang="ja-JP" dirty="0" smtClean="0"/>
              <a:t>Let’s see why and how.</a:t>
            </a:r>
          </a:p>
          <a:p>
            <a:pPr lvl="1"/>
            <a:r>
              <a:rPr lang="en-US" altLang="ja-JP" dirty="0" smtClean="0"/>
              <a:t>This will give us a basic additional insight. Later on, we will look at a few techniques to reduce such a heavy negative impact</a:t>
            </a:r>
          </a:p>
          <a:p>
            <a:pPr lvl="2"/>
            <a:r>
              <a:rPr lang="en-US" altLang="ja-JP" dirty="0" smtClean="0"/>
              <a:t>And get our performance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23</a:t>
            </a:fld>
            <a:endParaRPr lang="it-IT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The data flows: local and network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1863725"/>
          </a:xfrm>
        </p:spPr>
        <p:txBody>
          <a:bodyPr>
            <a:normAutofit fontScale="77500" lnSpcReduction="20000"/>
          </a:bodyPr>
          <a:lstStyle/>
          <a:p>
            <a:r>
              <a:rPr lang="en-US" altLang="ja-JP" dirty="0" smtClean="0"/>
              <a:t>Just with a quick look:</a:t>
            </a:r>
          </a:p>
          <a:p>
            <a:pPr lvl="1"/>
            <a:r>
              <a:rPr lang="en-US" altLang="ja-JP" dirty="0" smtClean="0"/>
              <a:t>Many steps = Many places for latency</a:t>
            </a:r>
          </a:p>
          <a:p>
            <a:pPr lvl="1"/>
            <a:r>
              <a:rPr lang="en-US" altLang="ja-JP" dirty="0" smtClean="0"/>
              <a:t>Still space for low throughputs as well</a:t>
            </a:r>
          </a:p>
          <a:p>
            <a:pPr lvl="1"/>
            <a:r>
              <a:rPr lang="en-US" altLang="ja-JP" dirty="0" smtClean="0"/>
              <a:t>Some of the steps can be really problematic</a:t>
            </a:r>
          </a:p>
          <a:p>
            <a:pPr lvl="1"/>
            <a:r>
              <a:rPr lang="en-US" altLang="ja-JP" dirty="0" smtClean="0"/>
              <a:t>Here, we suppose that the software quality is at its best</a:t>
            </a:r>
          </a:p>
          <a:p>
            <a:pPr lvl="2"/>
            <a:r>
              <a:rPr lang="en-US" altLang="ja-JP" dirty="0" smtClean="0"/>
              <a:t>Which, unfortunately, often is not the case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24</a:t>
            </a:fld>
            <a:endParaRPr lang="it-IT"/>
          </a:p>
        </p:txBody>
      </p:sp>
      <p:sp>
        <p:nvSpPr>
          <p:cNvPr id="7" name="Magnetic Disk 6"/>
          <p:cNvSpPr/>
          <p:nvPr/>
        </p:nvSpPr>
        <p:spPr bwMode="auto">
          <a:xfrm>
            <a:off x="5943600" y="1295400"/>
            <a:ext cx="914400" cy="1143000"/>
          </a:xfrm>
          <a:prstGeom prst="flowChartMagneticDis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Disk</a:t>
            </a: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Cube 7"/>
          <p:cNvSpPr/>
          <p:nvPr/>
        </p:nvSpPr>
        <p:spPr bwMode="auto">
          <a:xfrm>
            <a:off x="4267200" y="1371600"/>
            <a:ext cx="1219200" cy="12192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dirty="0" smtClean="0"/>
              <a:t>Cache</a:t>
            </a: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1371600"/>
            <a:ext cx="1288942" cy="1143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743200" y="1828800"/>
            <a:ext cx="608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App</a:t>
            </a:r>
            <a:endParaRPr kumimoji="1" lang="ja-JP" altLang="en-US" dirty="0"/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3810000" y="1981200"/>
            <a:ext cx="4572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5486400" y="1981200"/>
            <a:ext cx="4572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3" name="Magnetic Disk 12"/>
          <p:cNvSpPr/>
          <p:nvPr/>
        </p:nvSpPr>
        <p:spPr bwMode="auto">
          <a:xfrm>
            <a:off x="8153400" y="3124200"/>
            <a:ext cx="457200" cy="609600"/>
          </a:xfrm>
          <a:prstGeom prst="flowChartMagneticDis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Disk</a:t>
            </a:r>
            <a:endParaRPr kumimoji="0" lang="ja-JP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Cube 13"/>
          <p:cNvSpPr/>
          <p:nvPr/>
        </p:nvSpPr>
        <p:spPr bwMode="auto">
          <a:xfrm>
            <a:off x="7239000" y="31242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Cache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819400"/>
            <a:ext cx="1288942" cy="1143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38200" y="3276600"/>
            <a:ext cx="608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App</a:t>
            </a:r>
            <a:endParaRPr kumimoji="1" lang="ja-JP" altLang="en-US" dirty="0"/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7772400" y="3429000"/>
            <a:ext cx="4572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9" name="Cube 18"/>
          <p:cNvSpPr/>
          <p:nvPr/>
        </p:nvSpPr>
        <p:spPr bwMode="auto">
          <a:xfrm>
            <a:off x="6477000" y="31242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Server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app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Cube 19"/>
          <p:cNvSpPr/>
          <p:nvPr/>
        </p:nvSpPr>
        <p:spPr bwMode="auto">
          <a:xfrm>
            <a:off x="5715000" y="31242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TCP/IP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Cube 23"/>
          <p:cNvSpPr/>
          <p:nvPr/>
        </p:nvSpPr>
        <p:spPr bwMode="auto">
          <a:xfrm>
            <a:off x="2667000" y="31242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TCP/IP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Cube 24"/>
          <p:cNvSpPr/>
          <p:nvPr/>
        </p:nvSpPr>
        <p:spPr bwMode="auto">
          <a:xfrm>
            <a:off x="3352800" y="31242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Ether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net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 bwMode="auto">
          <a:xfrm>
            <a:off x="3886200" y="3429000"/>
            <a:ext cx="11430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ysDot"/>
            <a:round/>
            <a:headEnd type="arrow" w="med" len="med"/>
            <a:tailEnd type="arrow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cxnSp>
      <p:sp>
        <p:nvSpPr>
          <p:cNvPr id="21" name="Cube 20"/>
          <p:cNvSpPr/>
          <p:nvPr/>
        </p:nvSpPr>
        <p:spPr bwMode="auto">
          <a:xfrm>
            <a:off x="4953000" y="31242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Ether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net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 bwMode="auto">
          <a:xfrm>
            <a:off x="1600200" y="3429000"/>
            <a:ext cx="4572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23" name="Cube 22"/>
          <p:cNvSpPr/>
          <p:nvPr/>
        </p:nvSpPr>
        <p:spPr bwMode="auto">
          <a:xfrm>
            <a:off x="1981200" y="31242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Client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app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Networked case: information flow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11525"/>
          </a:xfrm>
        </p:spPr>
        <p:txBody>
          <a:bodyPr>
            <a:normAutofit fontScale="92500" lnSpcReduction="20000"/>
          </a:bodyPr>
          <a:lstStyle/>
          <a:p>
            <a:r>
              <a:rPr lang="en-US" altLang="ja-JP" dirty="0" smtClean="0"/>
              <a:t>Potentially every step can cause a slowdown</a:t>
            </a:r>
          </a:p>
          <a:p>
            <a:r>
              <a:rPr lang="en-US" altLang="ja-JP" dirty="0" smtClean="0"/>
              <a:t>The base mechanism in the app is still the same</a:t>
            </a:r>
          </a:p>
          <a:p>
            <a:pPr lvl="1"/>
            <a:r>
              <a:rPr lang="en-US" altLang="ja-JP" dirty="0" smtClean="0"/>
              <a:t>Send request + get response</a:t>
            </a:r>
          </a:p>
          <a:p>
            <a:pPr lvl="1"/>
            <a:r>
              <a:rPr lang="en-US" altLang="ja-JP" dirty="0" smtClean="0"/>
              <a:t>Both request and response follow the same steps (reversed)</a:t>
            </a:r>
          </a:p>
          <a:p>
            <a:pPr lvl="1"/>
            <a:r>
              <a:rPr lang="en-US" altLang="ja-JP" dirty="0" smtClean="0"/>
              <a:t>Need to know the characteristics of each step</a:t>
            </a:r>
          </a:p>
          <a:p>
            <a:pPr lvl="2"/>
            <a:r>
              <a:rPr lang="en-US" altLang="ja-JP" dirty="0" smtClean="0"/>
              <a:t>To have an idea about its impact</a:t>
            </a:r>
          </a:p>
          <a:p>
            <a:pPr lvl="2"/>
            <a:r>
              <a:rPr lang="en-US" altLang="ja-JP" dirty="0" smtClean="0"/>
              <a:t>With respect to the used technologies</a:t>
            </a:r>
          </a:p>
          <a:p>
            <a:pPr lvl="2"/>
            <a:r>
              <a:rPr lang="en-US" altLang="ja-JP" dirty="0" smtClean="0"/>
              <a:t>Let’s have a deeper look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25</a:t>
            </a:fld>
            <a:endParaRPr lang="it-IT"/>
          </a:p>
        </p:txBody>
      </p:sp>
      <p:sp>
        <p:nvSpPr>
          <p:cNvPr id="7" name="Magnetic Disk 6"/>
          <p:cNvSpPr/>
          <p:nvPr/>
        </p:nvSpPr>
        <p:spPr bwMode="auto">
          <a:xfrm>
            <a:off x="8153400" y="1524000"/>
            <a:ext cx="457200" cy="609600"/>
          </a:xfrm>
          <a:prstGeom prst="flowChartMagneticDis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Disk</a:t>
            </a:r>
            <a:endParaRPr kumimoji="0" lang="ja-JP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Cube 7"/>
          <p:cNvSpPr/>
          <p:nvPr/>
        </p:nvSpPr>
        <p:spPr bwMode="auto">
          <a:xfrm>
            <a:off x="7239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Cache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219200"/>
            <a:ext cx="1288942" cy="1143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38200" y="1676400"/>
            <a:ext cx="608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App</a:t>
            </a:r>
            <a:endParaRPr kumimoji="1" lang="ja-JP" altLang="en-US" dirty="0"/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7772400" y="1828800"/>
            <a:ext cx="4572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2" name="Cube 11"/>
          <p:cNvSpPr/>
          <p:nvPr/>
        </p:nvSpPr>
        <p:spPr bwMode="auto">
          <a:xfrm>
            <a:off x="6477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Server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app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Cube 12"/>
          <p:cNvSpPr/>
          <p:nvPr/>
        </p:nvSpPr>
        <p:spPr bwMode="auto">
          <a:xfrm>
            <a:off x="5715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TCP/IP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Cube 13"/>
          <p:cNvSpPr/>
          <p:nvPr/>
        </p:nvSpPr>
        <p:spPr bwMode="auto">
          <a:xfrm>
            <a:off x="2667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TCP/IP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Cube 14"/>
          <p:cNvSpPr/>
          <p:nvPr/>
        </p:nvSpPr>
        <p:spPr bwMode="auto">
          <a:xfrm>
            <a:off x="33528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Ether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net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 bwMode="auto">
          <a:xfrm>
            <a:off x="3886200" y="1828800"/>
            <a:ext cx="11430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ysDot"/>
            <a:round/>
            <a:headEnd type="arrow" w="med" len="med"/>
            <a:tailEnd type="arrow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cxnSp>
      <p:sp>
        <p:nvSpPr>
          <p:cNvPr id="17" name="Cube 16"/>
          <p:cNvSpPr/>
          <p:nvPr/>
        </p:nvSpPr>
        <p:spPr bwMode="auto">
          <a:xfrm>
            <a:off x="4953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Ether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net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1600200" y="1828800"/>
            <a:ext cx="4572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9" name="Cube 18"/>
          <p:cNvSpPr/>
          <p:nvPr/>
        </p:nvSpPr>
        <p:spPr bwMode="auto">
          <a:xfrm>
            <a:off x="19812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Client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app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457200" y="2438400"/>
            <a:ext cx="8153400" cy="762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V="1">
            <a:off x="457200" y="2590800"/>
            <a:ext cx="8153400" cy="762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2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Networked case: information flow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1"/>
            <a:ext cx="8229600" cy="2895600"/>
          </a:xfrm>
        </p:spPr>
        <p:txBody>
          <a:bodyPr/>
          <a:lstStyle/>
          <a:p>
            <a:r>
              <a:rPr lang="en-US" altLang="ja-JP" dirty="0" smtClean="0"/>
              <a:t>The application asks for a chunk to read</a:t>
            </a:r>
          </a:p>
          <a:p>
            <a:r>
              <a:rPr lang="en-US" altLang="ja-JP" dirty="0" smtClean="0"/>
              <a:t>It asks for it to its client</a:t>
            </a:r>
          </a:p>
          <a:p>
            <a:pPr lvl="1"/>
            <a:r>
              <a:rPr lang="en-US" altLang="ja-JP" dirty="0" smtClean="0"/>
              <a:t>Can be the client of NFS/AFS/GPFS/XROOTD/RFIO/ORACLE/MYSQL etc.</a:t>
            </a:r>
          </a:p>
          <a:p>
            <a:pPr lvl="1"/>
            <a:r>
              <a:rPr lang="en-US" altLang="ja-JP" dirty="0" smtClean="0"/>
              <a:t>Common clients immediately forward it (but not necessarily) by invoking the proper OS primitives</a:t>
            </a:r>
          </a:p>
          <a:p>
            <a:pPr lvl="1">
              <a:buNone/>
            </a:pP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26</a:t>
            </a:fld>
            <a:endParaRPr lang="it-IT"/>
          </a:p>
        </p:txBody>
      </p:sp>
      <p:sp>
        <p:nvSpPr>
          <p:cNvPr id="7" name="Magnetic Disk 6"/>
          <p:cNvSpPr/>
          <p:nvPr/>
        </p:nvSpPr>
        <p:spPr bwMode="auto">
          <a:xfrm>
            <a:off x="8153400" y="1524000"/>
            <a:ext cx="457200" cy="609600"/>
          </a:xfrm>
          <a:prstGeom prst="flowChartMagneticDis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Disk</a:t>
            </a:r>
            <a:endParaRPr kumimoji="0" lang="ja-JP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Cube 7"/>
          <p:cNvSpPr/>
          <p:nvPr/>
        </p:nvSpPr>
        <p:spPr bwMode="auto">
          <a:xfrm>
            <a:off x="7239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Cache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219200"/>
            <a:ext cx="1288942" cy="1143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38200" y="1676400"/>
            <a:ext cx="608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App</a:t>
            </a:r>
            <a:endParaRPr kumimoji="1" lang="ja-JP" altLang="en-US" dirty="0"/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7772400" y="1828800"/>
            <a:ext cx="4572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2" name="Cube 11"/>
          <p:cNvSpPr/>
          <p:nvPr/>
        </p:nvSpPr>
        <p:spPr bwMode="auto">
          <a:xfrm>
            <a:off x="6477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Server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app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Cube 12"/>
          <p:cNvSpPr/>
          <p:nvPr/>
        </p:nvSpPr>
        <p:spPr bwMode="auto">
          <a:xfrm>
            <a:off x="5715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TCP/IP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Cube 13"/>
          <p:cNvSpPr/>
          <p:nvPr/>
        </p:nvSpPr>
        <p:spPr bwMode="auto">
          <a:xfrm>
            <a:off x="2667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TCP/IP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Cube 14"/>
          <p:cNvSpPr/>
          <p:nvPr/>
        </p:nvSpPr>
        <p:spPr bwMode="auto">
          <a:xfrm>
            <a:off x="33528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Ether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net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 bwMode="auto">
          <a:xfrm>
            <a:off x="3886200" y="1828800"/>
            <a:ext cx="11430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ysDot"/>
            <a:round/>
            <a:headEnd type="arrow" w="med" len="med"/>
            <a:tailEnd type="arrow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cxnSp>
      <p:sp>
        <p:nvSpPr>
          <p:cNvPr id="17" name="Cube 16"/>
          <p:cNvSpPr/>
          <p:nvPr/>
        </p:nvSpPr>
        <p:spPr bwMode="auto">
          <a:xfrm>
            <a:off x="4953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Ether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net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1600200" y="1828800"/>
            <a:ext cx="4572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9" name="Cube 18"/>
          <p:cNvSpPr/>
          <p:nvPr/>
        </p:nvSpPr>
        <p:spPr bwMode="auto">
          <a:xfrm>
            <a:off x="1981200" y="1524000"/>
            <a:ext cx="685800" cy="685800"/>
          </a:xfrm>
          <a:prstGeom prst="cub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Client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app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1000" y="53340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Possible source of slowdowns (beside a slow app):</a:t>
            </a:r>
          </a:p>
          <a:p>
            <a:pPr>
              <a:buFont typeface="Arial"/>
              <a:buChar char="•"/>
            </a:pPr>
            <a:r>
              <a:rPr kumimoji="1" lang="en-US" altLang="ja-JP" dirty="0" smtClean="0"/>
              <a:t>The client takes too much to translate the request and to pass it forward 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Networked case: information flow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1"/>
            <a:ext cx="8229600" cy="2362200"/>
          </a:xfrm>
        </p:spPr>
        <p:txBody>
          <a:bodyPr>
            <a:normAutofit fontScale="77500" lnSpcReduction="20000"/>
          </a:bodyPr>
          <a:lstStyle/>
          <a:p>
            <a:r>
              <a:rPr lang="en-US" altLang="ja-JP" dirty="0" smtClean="0"/>
              <a:t>The OS forwards the request’s parts to the network part</a:t>
            </a:r>
          </a:p>
          <a:p>
            <a:pPr lvl="1"/>
            <a:r>
              <a:rPr lang="en-US" altLang="ja-JP" dirty="0" smtClean="0"/>
              <a:t>Depending on the settings, this can be delayed</a:t>
            </a:r>
          </a:p>
          <a:p>
            <a:pPr lvl="2"/>
            <a:r>
              <a:rPr lang="en-US" altLang="ja-JP" dirty="0" smtClean="0"/>
              <a:t>Ref: the TCP_NODELAY socket option for example</a:t>
            </a:r>
          </a:p>
          <a:p>
            <a:pPr lvl="1"/>
            <a:r>
              <a:rPr lang="en-US" altLang="ja-JP" dirty="0" smtClean="0"/>
              <a:t>The quality of the implementation of such client may be important</a:t>
            </a:r>
          </a:p>
          <a:p>
            <a:pPr lvl="2"/>
            <a:r>
              <a:rPr lang="en-US" altLang="ja-JP" dirty="0" smtClean="0"/>
              <a:t>But typically it is not up to the user… good and bad clients come bundled with something else.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27</a:t>
            </a:fld>
            <a:endParaRPr lang="it-IT"/>
          </a:p>
        </p:txBody>
      </p:sp>
      <p:sp>
        <p:nvSpPr>
          <p:cNvPr id="7" name="Magnetic Disk 6"/>
          <p:cNvSpPr/>
          <p:nvPr/>
        </p:nvSpPr>
        <p:spPr bwMode="auto">
          <a:xfrm>
            <a:off x="8153400" y="1524000"/>
            <a:ext cx="457200" cy="609600"/>
          </a:xfrm>
          <a:prstGeom prst="flowChartMagneticDis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Disk</a:t>
            </a:r>
            <a:endParaRPr kumimoji="0" lang="ja-JP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Cube 7"/>
          <p:cNvSpPr/>
          <p:nvPr/>
        </p:nvSpPr>
        <p:spPr bwMode="auto">
          <a:xfrm>
            <a:off x="7239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Cache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219200"/>
            <a:ext cx="1288942" cy="1143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38200" y="1676400"/>
            <a:ext cx="608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App</a:t>
            </a:r>
            <a:endParaRPr kumimoji="1" lang="ja-JP" altLang="en-US" dirty="0"/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7772400" y="1828800"/>
            <a:ext cx="4572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2" name="Cube 11"/>
          <p:cNvSpPr/>
          <p:nvPr/>
        </p:nvSpPr>
        <p:spPr bwMode="auto">
          <a:xfrm>
            <a:off x="6477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Server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app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Cube 12"/>
          <p:cNvSpPr/>
          <p:nvPr/>
        </p:nvSpPr>
        <p:spPr bwMode="auto">
          <a:xfrm>
            <a:off x="5715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TCP/IP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Cube 13"/>
          <p:cNvSpPr/>
          <p:nvPr/>
        </p:nvSpPr>
        <p:spPr bwMode="auto">
          <a:xfrm>
            <a:off x="2667000" y="1524000"/>
            <a:ext cx="685800" cy="685800"/>
          </a:xfrm>
          <a:prstGeom prst="cub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TCP/IP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Cube 14"/>
          <p:cNvSpPr/>
          <p:nvPr/>
        </p:nvSpPr>
        <p:spPr bwMode="auto">
          <a:xfrm>
            <a:off x="33528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Ether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net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 bwMode="auto">
          <a:xfrm>
            <a:off x="3886200" y="1828800"/>
            <a:ext cx="11430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ysDot"/>
            <a:round/>
            <a:headEnd type="arrow" w="med" len="med"/>
            <a:tailEnd type="arrow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cxnSp>
      <p:sp>
        <p:nvSpPr>
          <p:cNvPr id="17" name="Cube 16"/>
          <p:cNvSpPr/>
          <p:nvPr/>
        </p:nvSpPr>
        <p:spPr bwMode="auto">
          <a:xfrm>
            <a:off x="4953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Ether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net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1600200" y="1828800"/>
            <a:ext cx="4572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9" name="Cube 18"/>
          <p:cNvSpPr/>
          <p:nvPr/>
        </p:nvSpPr>
        <p:spPr bwMode="auto">
          <a:xfrm>
            <a:off x="19812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Client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app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1000" y="5257800"/>
            <a:ext cx="830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Possible source of slowdowns:</a:t>
            </a:r>
          </a:p>
          <a:p>
            <a:pPr>
              <a:buFont typeface="Arial"/>
              <a:buChar char="•"/>
            </a:pPr>
            <a:r>
              <a:rPr kumimoji="1" lang="en-US" altLang="ja-JP" dirty="0" smtClean="0"/>
              <a:t>A single request can be unreasonably big or demanding for the OS to treat it</a:t>
            </a:r>
          </a:p>
          <a:p>
            <a:pPr>
              <a:buFont typeface="Arial"/>
              <a:buChar char="•"/>
            </a:pPr>
            <a:r>
              <a:rPr kumimoji="1" lang="en-US" altLang="ja-JP" dirty="0" smtClean="0"/>
              <a:t>The client app translates simple requests into super-complicated interactions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Networked case: information flow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2819400"/>
          </a:xfrm>
        </p:spPr>
        <p:txBody>
          <a:bodyPr/>
          <a:lstStyle/>
          <a:p>
            <a:r>
              <a:rPr lang="en-US" altLang="ja-JP" dirty="0" smtClean="0"/>
              <a:t>The network can be:</a:t>
            </a:r>
          </a:p>
          <a:p>
            <a:pPr lvl="3"/>
            <a:r>
              <a:rPr lang="en-US" altLang="ja-JP" dirty="0" smtClean="0"/>
              <a:t>High latency by itself (e.g. 0.1ms for a LAN up to a 300ms RTT WAN)</a:t>
            </a:r>
          </a:p>
          <a:p>
            <a:pPr lvl="3"/>
            <a:r>
              <a:rPr lang="en-US" altLang="ja-JP" dirty="0" smtClean="0"/>
              <a:t>Too slow (takes time just to send the bytes composing the request)</a:t>
            </a:r>
          </a:p>
          <a:p>
            <a:pPr lvl="3"/>
            <a:r>
              <a:rPr lang="en-US" altLang="ja-JP" dirty="0" smtClean="0"/>
              <a:t>Very loaded (collisions make the OS/Ethernet retry/wait)</a:t>
            </a:r>
          </a:p>
          <a:p>
            <a:pPr lvl="3"/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28</a:t>
            </a:fld>
            <a:endParaRPr lang="it-IT"/>
          </a:p>
        </p:txBody>
      </p:sp>
      <p:sp>
        <p:nvSpPr>
          <p:cNvPr id="7" name="Magnetic Disk 6"/>
          <p:cNvSpPr/>
          <p:nvPr/>
        </p:nvSpPr>
        <p:spPr bwMode="auto">
          <a:xfrm>
            <a:off x="8153400" y="1524000"/>
            <a:ext cx="457200" cy="609600"/>
          </a:xfrm>
          <a:prstGeom prst="flowChartMagneticDis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Disk</a:t>
            </a:r>
            <a:endParaRPr kumimoji="0" lang="ja-JP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Cube 7"/>
          <p:cNvSpPr/>
          <p:nvPr/>
        </p:nvSpPr>
        <p:spPr bwMode="auto">
          <a:xfrm>
            <a:off x="7239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Cache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219200"/>
            <a:ext cx="1288942" cy="1143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38200" y="1676400"/>
            <a:ext cx="608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App</a:t>
            </a:r>
            <a:endParaRPr kumimoji="1" lang="ja-JP" altLang="en-US" dirty="0"/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7772400" y="1828800"/>
            <a:ext cx="4572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2" name="Cube 11"/>
          <p:cNvSpPr/>
          <p:nvPr/>
        </p:nvSpPr>
        <p:spPr bwMode="auto">
          <a:xfrm>
            <a:off x="6477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Server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app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Cube 12"/>
          <p:cNvSpPr/>
          <p:nvPr/>
        </p:nvSpPr>
        <p:spPr bwMode="auto">
          <a:xfrm>
            <a:off x="5715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TCP/IP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Cube 13"/>
          <p:cNvSpPr/>
          <p:nvPr/>
        </p:nvSpPr>
        <p:spPr bwMode="auto">
          <a:xfrm>
            <a:off x="2667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TCP/IP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Cube 14"/>
          <p:cNvSpPr/>
          <p:nvPr/>
        </p:nvSpPr>
        <p:spPr bwMode="auto">
          <a:xfrm>
            <a:off x="3352800" y="1524000"/>
            <a:ext cx="685800" cy="685800"/>
          </a:xfrm>
          <a:prstGeom prst="cub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Ether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net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 bwMode="auto">
          <a:xfrm>
            <a:off x="3886200" y="1828800"/>
            <a:ext cx="11430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ysDot"/>
            <a:round/>
            <a:headEnd type="arrow" w="med" len="med"/>
            <a:tailEnd type="arrow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cxnSp>
      <p:sp>
        <p:nvSpPr>
          <p:cNvPr id="17" name="Cube 16"/>
          <p:cNvSpPr/>
          <p:nvPr/>
        </p:nvSpPr>
        <p:spPr bwMode="auto">
          <a:xfrm>
            <a:off x="4953000" y="1524000"/>
            <a:ext cx="685800" cy="685800"/>
          </a:xfrm>
          <a:prstGeom prst="cub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Ether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net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1600200" y="1828800"/>
            <a:ext cx="4572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9" name="Cube 18"/>
          <p:cNvSpPr/>
          <p:nvPr/>
        </p:nvSpPr>
        <p:spPr bwMode="auto">
          <a:xfrm>
            <a:off x="19812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Client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app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1000" y="4953000"/>
            <a:ext cx="830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Possible source of slowdowns:</a:t>
            </a:r>
          </a:p>
          <a:p>
            <a:pPr>
              <a:buFont typeface="Arial"/>
              <a:buChar char="•"/>
            </a:pPr>
            <a:r>
              <a:rPr kumimoji="1" lang="en-US" altLang="ja-JP" dirty="0" smtClean="0"/>
              <a:t>Size of the data or number of chunks composing the request</a:t>
            </a:r>
          </a:p>
          <a:p>
            <a:pPr>
              <a:buFont typeface="Arial"/>
              <a:buChar char="•"/>
            </a:pPr>
            <a:r>
              <a:rPr kumimoji="1" lang="en-US" altLang="ja-JP" dirty="0"/>
              <a:t>C</a:t>
            </a:r>
            <a:r>
              <a:rPr kumimoji="1" lang="en-US" altLang="ja-JP" dirty="0" smtClean="0"/>
              <a:t>haracteristics of the network</a:t>
            </a:r>
          </a:p>
          <a:p>
            <a:pPr>
              <a:buFont typeface="Arial"/>
              <a:buChar char="•"/>
            </a:pPr>
            <a:r>
              <a:rPr kumimoji="1" lang="en-US" altLang="ja-JP" dirty="0" smtClean="0"/>
              <a:t>The latency here can be EXTREMELY variable (0.1ms -&gt; 150ms)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Networked case: information flow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2549525"/>
          </a:xfrm>
        </p:spPr>
        <p:txBody>
          <a:bodyPr/>
          <a:lstStyle/>
          <a:p>
            <a:r>
              <a:rPr lang="en-US" altLang="ja-JP" dirty="0" smtClean="0"/>
              <a:t>The OS can be:</a:t>
            </a:r>
          </a:p>
          <a:p>
            <a:pPr lvl="1"/>
            <a:r>
              <a:rPr lang="en-US" altLang="ja-JP" dirty="0" smtClean="0"/>
              <a:t>Incorrectly tuned (happens very often for WANs)</a:t>
            </a:r>
          </a:p>
          <a:p>
            <a:pPr lvl="1"/>
            <a:r>
              <a:rPr lang="en-US" altLang="ja-JP" dirty="0" smtClean="0"/>
              <a:t>Can suffer from the excessive fragmentation of the request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29</a:t>
            </a:fld>
            <a:endParaRPr lang="it-IT"/>
          </a:p>
        </p:txBody>
      </p:sp>
      <p:sp>
        <p:nvSpPr>
          <p:cNvPr id="7" name="TextBox 6"/>
          <p:cNvSpPr txBox="1"/>
          <p:nvPr/>
        </p:nvSpPr>
        <p:spPr>
          <a:xfrm>
            <a:off x="381000" y="52578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Possible source of slowdowns:</a:t>
            </a:r>
          </a:p>
          <a:p>
            <a:pPr>
              <a:buFont typeface="Arial"/>
              <a:buChar char="•"/>
            </a:pPr>
            <a:r>
              <a:rPr kumimoji="1" lang="en-US" altLang="ja-JP" dirty="0" err="1" smtClean="0"/>
              <a:t>Latency+throughput</a:t>
            </a:r>
            <a:r>
              <a:rPr kumimoji="1" lang="en-US" altLang="ja-JP" dirty="0" smtClean="0"/>
              <a:t>: typically bad TCP settings in the OS</a:t>
            </a:r>
            <a:endParaRPr kumimoji="1" lang="ja-JP" altLang="en-US" dirty="0"/>
          </a:p>
        </p:txBody>
      </p:sp>
      <p:sp>
        <p:nvSpPr>
          <p:cNvPr id="8" name="Magnetic Disk 7"/>
          <p:cNvSpPr/>
          <p:nvPr/>
        </p:nvSpPr>
        <p:spPr bwMode="auto">
          <a:xfrm>
            <a:off x="8153400" y="1524000"/>
            <a:ext cx="457200" cy="609600"/>
          </a:xfrm>
          <a:prstGeom prst="flowChartMagneticDis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Disk</a:t>
            </a:r>
            <a:endParaRPr kumimoji="0" lang="ja-JP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Cube 8"/>
          <p:cNvSpPr/>
          <p:nvPr/>
        </p:nvSpPr>
        <p:spPr bwMode="auto">
          <a:xfrm>
            <a:off x="7239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Cache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219200"/>
            <a:ext cx="1288942" cy="1143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38200" y="1676400"/>
            <a:ext cx="608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App</a:t>
            </a:r>
            <a:endParaRPr kumimoji="1" lang="ja-JP" altLang="en-US" dirty="0"/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7772400" y="1828800"/>
            <a:ext cx="4572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3" name="Cube 12"/>
          <p:cNvSpPr/>
          <p:nvPr/>
        </p:nvSpPr>
        <p:spPr bwMode="auto">
          <a:xfrm>
            <a:off x="6477000" y="1524000"/>
            <a:ext cx="685800" cy="685800"/>
          </a:xfrm>
          <a:prstGeom prst="cub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Server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app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Cube 13"/>
          <p:cNvSpPr/>
          <p:nvPr/>
        </p:nvSpPr>
        <p:spPr bwMode="auto">
          <a:xfrm>
            <a:off x="5715000" y="1524000"/>
            <a:ext cx="685800" cy="685800"/>
          </a:xfrm>
          <a:prstGeom prst="cube">
            <a:avLst/>
          </a:prstGeom>
          <a:solidFill>
            <a:srgbClr val="CFAA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TCP/IP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Cube 14"/>
          <p:cNvSpPr/>
          <p:nvPr/>
        </p:nvSpPr>
        <p:spPr bwMode="auto">
          <a:xfrm>
            <a:off x="2667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TCP/IP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Cube 15"/>
          <p:cNvSpPr/>
          <p:nvPr/>
        </p:nvSpPr>
        <p:spPr bwMode="auto">
          <a:xfrm>
            <a:off x="33528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Ether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net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 bwMode="auto">
          <a:xfrm>
            <a:off x="3886200" y="1828800"/>
            <a:ext cx="11430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ysDot"/>
            <a:round/>
            <a:headEnd type="arrow" w="med" len="med"/>
            <a:tailEnd type="arrow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cxnSp>
      <p:sp>
        <p:nvSpPr>
          <p:cNvPr id="18" name="Cube 17"/>
          <p:cNvSpPr/>
          <p:nvPr/>
        </p:nvSpPr>
        <p:spPr bwMode="auto">
          <a:xfrm>
            <a:off x="4953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Ether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net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 bwMode="auto">
          <a:xfrm>
            <a:off x="1600200" y="1828800"/>
            <a:ext cx="4572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20" name="Cube 19"/>
          <p:cNvSpPr/>
          <p:nvPr/>
        </p:nvSpPr>
        <p:spPr bwMode="auto">
          <a:xfrm>
            <a:off x="19812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Client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app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 little provocation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Suppose you are now a “Jedi code writer”</a:t>
            </a:r>
          </a:p>
          <a:p>
            <a:pPr lvl="1"/>
            <a:r>
              <a:rPr lang="en-US" altLang="ja-JP" dirty="0" smtClean="0"/>
              <a:t>And your code is optimized to perfection</a:t>
            </a:r>
          </a:p>
          <a:p>
            <a:pPr lvl="2"/>
            <a:r>
              <a:rPr lang="en-US" altLang="ja-JP" dirty="0" err="1" smtClean="0"/>
              <a:t>Multicore</a:t>
            </a:r>
            <a:r>
              <a:rPr lang="en-US" altLang="ja-JP" dirty="0" smtClean="0"/>
              <a:t> – </a:t>
            </a:r>
            <a:r>
              <a:rPr lang="en-US" altLang="ja-JP" dirty="0" err="1" smtClean="0"/>
              <a:t>SSEx</a:t>
            </a:r>
            <a:r>
              <a:rPr lang="en-US" altLang="ja-JP" dirty="0" smtClean="0"/>
              <a:t> etc</a:t>
            </a:r>
          </a:p>
          <a:p>
            <a:pPr lvl="1"/>
            <a:r>
              <a:rPr lang="en-US" altLang="ja-JP" dirty="0" smtClean="0"/>
              <a:t>Will it run as fast as the </a:t>
            </a:r>
            <a:r>
              <a:rPr lang="en-US" altLang="ja-JP" dirty="0" err="1" smtClean="0"/>
              <a:t>CPU(s</a:t>
            </a:r>
            <a:r>
              <a:rPr lang="en-US" altLang="ja-JP" dirty="0" smtClean="0"/>
              <a:t>) can?</a:t>
            </a:r>
          </a:p>
          <a:p>
            <a:pPr lvl="2"/>
            <a:r>
              <a:rPr lang="en-US" altLang="ja-JP" dirty="0" smtClean="0"/>
              <a:t>It depends on what it does</a:t>
            </a:r>
          </a:p>
          <a:p>
            <a:pPr lvl="1"/>
            <a:r>
              <a:rPr lang="en-US" altLang="ja-JP" dirty="0" smtClean="0"/>
              <a:t>Most of the HEP tasks can be classified as “I/O intensive”</a:t>
            </a:r>
          </a:p>
          <a:p>
            <a:pPr lvl="2"/>
            <a:r>
              <a:rPr lang="en-US" altLang="ja-JP" dirty="0" smtClean="0"/>
              <a:t>The softwares read and write a lot of data</a:t>
            </a:r>
          </a:p>
          <a:p>
            <a:pPr lvl="2"/>
            <a:r>
              <a:rPr lang="en-US" altLang="ja-JP" dirty="0" smtClean="0"/>
              <a:t>No processing can take place without input</a:t>
            </a:r>
          </a:p>
          <a:p>
            <a:pPr lvl="2"/>
            <a:r>
              <a:rPr lang="en-US" altLang="ja-JP" dirty="0" smtClean="0"/>
              <a:t>Also, some output has to written</a:t>
            </a:r>
          </a:p>
          <a:p>
            <a:pPr>
              <a:buNone/>
            </a:pP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Networked case: information flow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2549525"/>
          </a:xfrm>
        </p:spPr>
        <p:txBody>
          <a:bodyPr>
            <a:normAutofit fontScale="92500" lnSpcReduction="10000"/>
          </a:bodyPr>
          <a:lstStyle/>
          <a:p>
            <a:r>
              <a:rPr lang="en-US" altLang="ja-JP" dirty="0" smtClean="0"/>
              <a:t>The server (in the TCP side) can be a problem.</a:t>
            </a:r>
          </a:p>
          <a:p>
            <a:pPr lvl="1"/>
            <a:r>
              <a:rPr lang="en-US" altLang="ja-JP" dirty="0" smtClean="0"/>
              <a:t>The software quality here plays a major role and offers a very broad range of inefficiencies</a:t>
            </a:r>
          </a:p>
          <a:p>
            <a:pPr lvl="1"/>
            <a:r>
              <a:rPr lang="en-US" altLang="ja-JP" dirty="0" smtClean="0"/>
              <a:t>These can be linked with latency, throughput and stability</a:t>
            </a:r>
          </a:p>
          <a:p>
            <a:pPr lvl="2"/>
            <a:r>
              <a:rPr lang="en-US" altLang="ja-JP" dirty="0" smtClean="0"/>
              <a:t>Yes, restarting everything manually is a form of latency as well!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30</a:t>
            </a:fld>
            <a:endParaRPr lang="it-IT"/>
          </a:p>
        </p:txBody>
      </p:sp>
      <p:sp>
        <p:nvSpPr>
          <p:cNvPr id="7" name="TextBox 6"/>
          <p:cNvSpPr txBox="1"/>
          <p:nvPr/>
        </p:nvSpPr>
        <p:spPr>
          <a:xfrm>
            <a:off x="381000" y="52578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Possible source of slowdowns:</a:t>
            </a:r>
          </a:p>
          <a:p>
            <a:pPr>
              <a:buFont typeface="Arial"/>
              <a:buChar char="•"/>
            </a:pPr>
            <a:r>
              <a:rPr kumimoji="1" lang="en-US" altLang="ja-JP" dirty="0" smtClean="0"/>
              <a:t>Ingenuous, scholastic programming in the server</a:t>
            </a:r>
            <a:endParaRPr kumimoji="1" lang="ja-JP" altLang="en-US" dirty="0"/>
          </a:p>
        </p:txBody>
      </p:sp>
      <p:sp>
        <p:nvSpPr>
          <p:cNvPr id="8" name="Magnetic Disk 7"/>
          <p:cNvSpPr/>
          <p:nvPr/>
        </p:nvSpPr>
        <p:spPr bwMode="auto">
          <a:xfrm>
            <a:off x="8153400" y="1524000"/>
            <a:ext cx="457200" cy="609600"/>
          </a:xfrm>
          <a:prstGeom prst="flowChartMagneticDis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Disk</a:t>
            </a:r>
            <a:endParaRPr kumimoji="0" lang="ja-JP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Cube 8"/>
          <p:cNvSpPr/>
          <p:nvPr/>
        </p:nvSpPr>
        <p:spPr bwMode="auto">
          <a:xfrm>
            <a:off x="7239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Cache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219200"/>
            <a:ext cx="1288942" cy="1143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38200" y="1676400"/>
            <a:ext cx="608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App</a:t>
            </a:r>
            <a:endParaRPr kumimoji="1" lang="ja-JP" altLang="en-US" dirty="0"/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7772400" y="1828800"/>
            <a:ext cx="4572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3" name="Cube 12"/>
          <p:cNvSpPr/>
          <p:nvPr/>
        </p:nvSpPr>
        <p:spPr bwMode="auto">
          <a:xfrm>
            <a:off x="6477000" y="1524000"/>
            <a:ext cx="685800" cy="685800"/>
          </a:xfrm>
          <a:prstGeom prst="cub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Server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app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Cube 13"/>
          <p:cNvSpPr/>
          <p:nvPr/>
        </p:nvSpPr>
        <p:spPr bwMode="auto">
          <a:xfrm>
            <a:off x="5715000" y="1524000"/>
            <a:ext cx="685800" cy="685800"/>
          </a:xfrm>
          <a:prstGeom prst="cube">
            <a:avLst/>
          </a:prstGeom>
          <a:solidFill>
            <a:srgbClr val="CFAA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TCP/IP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Cube 14"/>
          <p:cNvSpPr/>
          <p:nvPr/>
        </p:nvSpPr>
        <p:spPr bwMode="auto">
          <a:xfrm>
            <a:off x="2667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TCP/IP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Cube 15"/>
          <p:cNvSpPr/>
          <p:nvPr/>
        </p:nvSpPr>
        <p:spPr bwMode="auto">
          <a:xfrm>
            <a:off x="33528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Ether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net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 bwMode="auto">
          <a:xfrm>
            <a:off x="3886200" y="1828800"/>
            <a:ext cx="11430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ysDot"/>
            <a:round/>
            <a:headEnd type="arrow" w="med" len="med"/>
            <a:tailEnd type="arrow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cxnSp>
      <p:sp>
        <p:nvSpPr>
          <p:cNvPr id="18" name="Cube 17"/>
          <p:cNvSpPr/>
          <p:nvPr/>
        </p:nvSpPr>
        <p:spPr bwMode="auto">
          <a:xfrm>
            <a:off x="4953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Ether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net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 bwMode="auto">
          <a:xfrm>
            <a:off x="1600200" y="1828800"/>
            <a:ext cx="4572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20" name="Cube 19"/>
          <p:cNvSpPr/>
          <p:nvPr/>
        </p:nvSpPr>
        <p:spPr bwMode="auto">
          <a:xfrm>
            <a:off x="19812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Client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app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Networked case: information flow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2549525"/>
          </a:xfrm>
        </p:spPr>
        <p:txBody>
          <a:bodyPr>
            <a:normAutofit fontScale="92500" lnSpcReduction="10000"/>
          </a:bodyPr>
          <a:lstStyle/>
          <a:p>
            <a:r>
              <a:rPr lang="en-US" altLang="ja-JP" dirty="0" smtClean="0"/>
              <a:t>When there is a server we are never alone using it</a:t>
            </a:r>
          </a:p>
          <a:p>
            <a:pPr lvl="1"/>
            <a:r>
              <a:rPr lang="en-US" altLang="ja-JP" dirty="0" smtClean="0"/>
              <a:t>There can be many other connections ( O(10</a:t>
            </a:r>
            <a:r>
              <a:rPr lang="en-US" altLang="ja-JP" baseline="30000" dirty="0" smtClean="0"/>
              <a:t>3</a:t>
            </a:r>
            <a:r>
              <a:rPr lang="en-US" altLang="ja-JP" dirty="0" smtClean="0"/>
              <a:t>) )</a:t>
            </a:r>
          </a:p>
          <a:p>
            <a:pPr lvl="1"/>
            <a:r>
              <a:rPr lang="en-US" altLang="ja-JP" dirty="0" smtClean="0"/>
              <a:t>Not all the implementations/products are equal</a:t>
            </a:r>
          </a:p>
          <a:p>
            <a:pPr lvl="2"/>
            <a:r>
              <a:rPr lang="en-US" altLang="ja-JP" dirty="0" smtClean="0"/>
              <a:t>In fact we are surrounded by so many of them</a:t>
            </a:r>
          </a:p>
          <a:p>
            <a:pPr lvl="1"/>
            <a:r>
              <a:rPr lang="en-US" altLang="ja-JP" dirty="0" smtClean="0"/>
              <a:t>Also here software quality makes the difference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31</a:t>
            </a:fld>
            <a:endParaRPr lang="it-IT"/>
          </a:p>
        </p:txBody>
      </p:sp>
      <p:sp>
        <p:nvSpPr>
          <p:cNvPr id="7" name="TextBox 6"/>
          <p:cNvSpPr txBox="1"/>
          <p:nvPr/>
        </p:nvSpPr>
        <p:spPr>
          <a:xfrm>
            <a:off x="381000" y="52578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Possible source of slowdowns:</a:t>
            </a:r>
          </a:p>
          <a:p>
            <a:pPr>
              <a:buFont typeface="Arial"/>
              <a:buChar char="•"/>
            </a:pPr>
            <a:r>
              <a:rPr kumimoji="1" lang="en-US" altLang="ja-JP" dirty="0" smtClean="0"/>
              <a:t>Ingenuous, scholastic programming in the server</a:t>
            </a:r>
            <a:endParaRPr kumimoji="1" lang="ja-JP" altLang="en-US" dirty="0"/>
          </a:p>
        </p:txBody>
      </p:sp>
      <p:sp>
        <p:nvSpPr>
          <p:cNvPr id="8" name="Magnetic Disk 7"/>
          <p:cNvSpPr/>
          <p:nvPr/>
        </p:nvSpPr>
        <p:spPr bwMode="auto">
          <a:xfrm>
            <a:off x="8153400" y="1524000"/>
            <a:ext cx="457200" cy="609600"/>
          </a:xfrm>
          <a:prstGeom prst="flowChartMagneticDis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Disk</a:t>
            </a:r>
            <a:endParaRPr kumimoji="0" lang="ja-JP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Cube 8"/>
          <p:cNvSpPr/>
          <p:nvPr/>
        </p:nvSpPr>
        <p:spPr bwMode="auto">
          <a:xfrm>
            <a:off x="7239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Cache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219200"/>
            <a:ext cx="1288942" cy="1143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38200" y="1676400"/>
            <a:ext cx="608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App</a:t>
            </a:r>
            <a:endParaRPr kumimoji="1" lang="ja-JP" altLang="en-US" dirty="0"/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7772400" y="1828800"/>
            <a:ext cx="4572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3" name="Cube 12"/>
          <p:cNvSpPr/>
          <p:nvPr/>
        </p:nvSpPr>
        <p:spPr bwMode="auto">
          <a:xfrm>
            <a:off x="6477000" y="1524000"/>
            <a:ext cx="685800" cy="685800"/>
          </a:xfrm>
          <a:prstGeom prst="cub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Server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app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Cube 13"/>
          <p:cNvSpPr/>
          <p:nvPr/>
        </p:nvSpPr>
        <p:spPr bwMode="auto">
          <a:xfrm>
            <a:off x="5715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TCP/IP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Cube 14"/>
          <p:cNvSpPr/>
          <p:nvPr/>
        </p:nvSpPr>
        <p:spPr bwMode="auto">
          <a:xfrm>
            <a:off x="2667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TCP/IP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Cube 15"/>
          <p:cNvSpPr/>
          <p:nvPr/>
        </p:nvSpPr>
        <p:spPr bwMode="auto">
          <a:xfrm>
            <a:off x="33528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Ether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net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 bwMode="auto">
          <a:xfrm>
            <a:off x="3886200" y="1828800"/>
            <a:ext cx="11430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ysDot"/>
            <a:round/>
            <a:headEnd type="arrow" w="med" len="med"/>
            <a:tailEnd type="arrow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cxnSp>
      <p:sp>
        <p:nvSpPr>
          <p:cNvPr id="18" name="Cube 17"/>
          <p:cNvSpPr/>
          <p:nvPr/>
        </p:nvSpPr>
        <p:spPr bwMode="auto">
          <a:xfrm>
            <a:off x="4953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Ether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net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 bwMode="auto">
          <a:xfrm>
            <a:off x="1600200" y="1828800"/>
            <a:ext cx="4572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20" name="Cube 19"/>
          <p:cNvSpPr/>
          <p:nvPr/>
        </p:nvSpPr>
        <p:spPr bwMode="auto">
          <a:xfrm>
            <a:off x="19812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Client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app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Networked case: information flow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2549525"/>
          </a:xfrm>
        </p:spPr>
        <p:txBody>
          <a:bodyPr>
            <a:normAutofit/>
          </a:bodyPr>
          <a:lstStyle/>
          <a:p>
            <a:r>
              <a:rPr lang="en-US" altLang="ja-JP" dirty="0" err="1" smtClean="0"/>
              <a:t>OS+Disks</a:t>
            </a:r>
            <a:r>
              <a:rPr lang="en-US" altLang="ja-JP" dirty="0" smtClean="0"/>
              <a:t>: we already spoke about this</a:t>
            </a:r>
          </a:p>
          <a:p>
            <a:pPr lvl="1"/>
            <a:r>
              <a:rPr lang="en-US" altLang="ja-JP" dirty="0" smtClean="0"/>
              <a:t>Taken alone it can cause unacceptable inefficiencies in the data flow</a:t>
            </a:r>
          </a:p>
          <a:p>
            <a:pPr lvl="1"/>
            <a:r>
              <a:rPr lang="en-US" altLang="ja-JP" dirty="0" smtClean="0"/>
              <a:t>They are just one among others now…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32</a:t>
            </a:fld>
            <a:endParaRPr lang="it-IT"/>
          </a:p>
        </p:txBody>
      </p:sp>
      <p:sp>
        <p:nvSpPr>
          <p:cNvPr id="7" name="TextBox 6"/>
          <p:cNvSpPr txBox="1"/>
          <p:nvPr/>
        </p:nvSpPr>
        <p:spPr>
          <a:xfrm>
            <a:off x="381000" y="5257800"/>
            <a:ext cx="830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Possible source of slowdowns:</a:t>
            </a:r>
          </a:p>
          <a:p>
            <a:r>
              <a:rPr kumimoji="1" lang="en-US" altLang="ja-JP" dirty="0" smtClean="0"/>
              <a:t>The stream of requests is not compatible with disk access, which becomes very inefficient</a:t>
            </a:r>
          </a:p>
          <a:p>
            <a:endParaRPr kumimoji="1" lang="en-US" altLang="ja-JP" dirty="0" smtClean="0"/>
          </a:p>
        </p:txBody>
      </p:sp>
      <p:sp>
        <p:nvSpPr>
          <p:cNvPr id="8" name="Magnetic Disk 7"/>
          <p:cNvSpPr/>
          <p:nvPr/>
        </p:nvSpPr>
        <p:spPr bwMode="auto">
          <a:xfrm>
            <a:off x="8153400" y="1524000"/>
            <a:ext cx="457200" cy="609600"/>
          </a:xfrm>
          <a:prstGeom prst="flowChartMagneticDisk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Disk</a:t>
            </a:r>
            <a:endParaRPr kumimoji="0" lang="ja-JP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Cube 8"/>
          <p:cNvSpPr/>
          <p:nvPr/>
        </p:nvSpPr>
        <p:spPr bwMode="auto">
          <a:xfrm>
            <a:off x="7239000" y="1524000"/>
            <a:ext cx="685800" cy="685800"/>
          </a:xfrm>
          <a:prstGeom prst="cub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Cache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219200"/>
            <a:ext cx="1288942" cy="1143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38200" y="1676400"/>
            <a:ext cx="608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App</a:t>
            </a:r>
            <a:endParaRPr kumimoji="1" lang="ja-JP" altLang="en-US" dirty="0"/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7772400" y="1828800"/>
            <a:ext cx="4572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3" name="Cube 12"/>
          <p:cNvSpPr/>
          <p:nvPr/>
        </p:nvSpPr>
        <p:spPr bwMode="auto">
          <a:xfrm>
            <a:off x="6477000" y="1524000"/>
            <a:ext cx="685800" cy="685800"/>
          </a:xfrm>
          <a:prstGeom prst="cube">
            <a:avLst/>
          </a:prstGeom>
          <a:solidFill>
            <a:srgbClr val="0099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Server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app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Cube 13"/>
          <p:cNvSpPr/>
          <p:nvPr/>
        </p:nvSpPr>
        <p:spPr bwMode="auto">
          <a:xfrm>
            <a:off x="5715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TCP/IP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Cube 14"/>
          <p:cNvSpPr/>
          <p:nvPr/>
        </p:nvSpPr>
        <p:spPr bwMode="auto">
          <a:xfrm>
            <a:off x="2667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TCP/IP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Cube 15"/>
          <p:cNvSpPr/>
          <p:nvPr/>
        </p:nvSpPr>
        <p:spPr bwMode="auto">
          <a:xfrm>
            <a:off x="33528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Ether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net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 bwMode="auto">
          <a:xfrm>
            <a:off x="3886200" y="1828800"/>
            <a:ext cx="11430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ysDot"/>
            <a:round/>
            <a:headEnd type="arrow" w="med" len="med"/>
            <a:tailEnd type="arrow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cxnSp>
      <p:sp>
        <p:nvSpPr>
          <p:cNvPr id="18" name="Cube 17"/>
          <p:cNvSpPr/>
          <p:nvPr/>
        </p:nvSpPr>
        <p:spPr bwMode="auto">
          <a:xfrm>
            <a:off x="49530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Ether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net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 bwMode="auto">
          <a:xfrm>
            <a:off x="1600200" y="1828800"/>
            <a:ext cx="4572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20" name="Cube 19"/>
          <p:cNvSpPr/>
          <p:nvPr/>
        </p:nvSpPr>
        <p:spPr bwMode="auto">
          <a:xfrm>
            <a:off x="1981200" y="1524000"/>
            <a:ext cx="685800" cy="6858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Client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dirty="0" smtClean="0"/>
              <a:t>app</a:t>
            </a:r>
            <a:endParaRPr kumimoji="0" lang="ja-JP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Let’s simplify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 smtClean="0"/>
              <a:t>From this point on we suppose that:</a:t>
            </a:r>
          </a:p>
          <a:p>
            <a:pPr lvl="1"/>
            <a:r>
              <a:rPr lang="en-US" altLang="ja-JP" dirty="0" smtClean="0"/>
              <a:t>All the softwares of the blocks in the prev. slide are “perfect software”</a:t>
            </a:r>
          </a:p>
          <a:p>
            <a:pPr lvl="1"/>
            <a:r>
              <a:rPr lang="en-US" altLang="ja-JP" dirty="0" smtClean="0"/>
              <a:t>Perfectly tuned</a:t>
            </a:r>
          </a:p>
          <a:p>
            <a:pPr lvl="1"/>
            <a:r>
              <a:rPr lang="en-US" altLang="ja-JP" dirty="0" smtClean="0"/>
              <a:t>No slowdowns due to poor </a:t>
            </a:r>
            <a:r>
              <a:rPr lang="en-US" altLang="ja-JP" dirty="0" err="1" smtClean="0"/>
              <a:t>sw</a:t>
            </a:r>
            <a:r>
              <a:rPr lang="en-US" altLang="ja-JP" dirty="0" smtClean="0"/>
              <a:t> quality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Note that this is a very strong assumption</a:t>
            </a:r>
          </a:p>
          <a:p>
            <a:pPr lvl="1"/>
            <a:r>
              <a:rPr lang="en-US" altLang="ja-JP" dirty="0" smtClean="0"/>
              <a:t>We already have enough troubles</a:t>
            </a:r>
          </a:p>
          <a:p>
            <a:pPr lvl="1"/>
            <a:r>
              <a:rPr lang="en-US" altLang="ja-JP" dirty="0" smtClean="0"/>
              <a:t>Anyway we’ll have a better insight useful to spot bad softwares in the future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33</a:t>
            </a:fld>
            <a:endParaRPr lang="it-IT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Latency again</a:t>
            </a:r>
            <a:endParaRPr lang="ja-JP" alt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600200"/>
            <a:ext cx="3276600" cy="4530725"/>
          </a:xfrm>
        </p:spPr>
        <p:txBody>
          <a:bodyPr/>
          <a:lstStyle/>
          <a:p>
            <a:r>
              <a:rPr lang="en-US" altLang="ja-JP" dirty="0" smtClean="0"/>
              <a:t>This time we know that the latency may be a sum of many things</a:t>
            </a:r>
          </a:p>
          <a:p>
            <a:pPr lvl="1"/>
            <a:r>
              <a:rPr lang="en-US" altLang="ja-JP" dirty="0" smtClean="0"/>
              <a:t>The result does not change, this is what the client (and the app) see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34</a:t>
            </a:fld>
            <a:endParaRPr lang="it-IT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8999" y="1447800"/>
            <a:ext cx="4781601" cy="4559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What to do?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ja-JP" dirty="0" smtClean="0"/>
              <a:t>We don’t have to get depressed</a:t>
            </a:r>
          </a:p>
          <a:p>
            <a:r>
              <a:rPr lang="en-US" altLang="ja-JP" dirty="0" smtClean="0"/>
              <a:t>We don’t have to stop (or avoid) optimizing our code</a:t>
            </a:r>
          </a:p>
          <a:p>
            <a:r>
              <a:rPr lang="en-US" altLang="ja-JP" dirty="0" smtClean="0"/>
              <a:t>There are some ways to deal with latency</a:t>
            </a:r>
          </a:p>
          <a:p>
            <a:pPr lvl="1"/>
            <a:r>
              <a:rPr lang="en-US" altLang="ja-JP" dirty="0" smtClean="0"/>
              <a:t>They must be implemented in the data access framework (e.g. </a:t>
            </a:r>
            <a:r>
              <a:rPr lang="en-US" altLang="ja-JP" dirty="0" err="1" smtClean="0"/>
              <a:t>ROOT+xrootd</a:t>
            </a:r>
            <a:r>
              <a:rPr lang="en-US" altLang="ja-JP" dirty="0" smtClean="0"/>
              <a:t>)</a:t>
            </a:r>
          </a:p>
          <a:p>
            <a:pPr lvl="1"/>
            <a:r>
              <a:rPr lang="en-US" altLang="ja-JP" dirty="0" smtClean="0"/>
              <a:t>But the app must be a bit aware of that</a:t>
            </a:r>
          </a:p>
          <a:p>
            <a:pPr lvl="2"/>
            <a:r>
              <a:rPr lang="en-US" altLang="ja-JP" dirty="0" smtClean="0"/>
              <a:t>In order to exploit them</a:t>
            </a:r>
          </a:p>
          <a:p>
            <a:pPr lvl="1"/>
            <a:r>
              <a:rPr lang="en-US" altLang="ja-JP" dirty="0" smtClean="0"/>
              <a:t>The programmers must know how it works</a:t>
            </a:r>
          </a:p>
          <a:p>
            <a:r>
              <a:rPr lang="en-US" altLang="ja-JP" dirty="0" smtClean="0"/>
              <a:t>In the next part we will explore what’s possible</a:t>
            </a:r>
          </a:p>
          <a:p>
            <a:pPr lvl="1"/>
            <a:r>
              <a:rPr lang="en-US" altLang="ja-JP" dirty="0" smtClean="0"/>
              <a:t>And how </a:t>
            </a:r>
            <a:r>
              <a:rPr lang="en-US" altLang="ja-JP" smtClean="0"/>
              <a:t>it works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35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 little provocation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There is really the chance that your application wastes more time in waiting than in computing</a:t>
            </a:r>
          </a:p>
          <a:p>
            <a:pPr lvl="1"/>
            <a:r>
              <a:rPr lang="en-US" altLang="ja-JP" dirty="0" smtClean="0"/>
              <a:t>Simple measure of it: the CPU time / Wall time</a:t>
            </a:r>
          </a:p>
          <a:p>
            <a:pPr lvl="1"/>
            <a:r>
              <a:rPr lang="en-US" altLang="ja-JP" dirty="0" smtClean="0"/>
              <a:t>Let’s have a look at a simple real case</a:t>
            </a:r>
          </a:p>
          <a:p>
            <a:pPr lvl="2"/>
            <a:r>
              <a:rPr lang="en-US" altLang="ja-JP" dirty="0" smtClean="0"/>
              <a:t>Which is absolutely good, but still inspiring.</a:t>
            </a:r>
          </a:p>
          <a:p>
            <a:pPr lvl="2"/>
            <a:r>
              <a:rPr lang="en-US" altLang="ja-JP" dirty="0" smtClean="0"/>
              <a:t>It’s very difficult to perform better at a large scale.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 little provocation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5</a:t>
            </a:fld>
            <a:endParaRPr lang="it-IT"/>
          </a:p>
        </p:txBody>
      </p:sp>
      <p:pic>
        <p:nvPicPr>
          <p:cNvPr id="8" name="Picture 7" descr="ALICEjobef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447800"/>
            <a:ext cx="8360229" cy="4572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 little provocation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ja-JP" dirty="0" smtClean="0"/>
              <a:t>A small selection of ALICE sites</a:t>
            </a:r>
          </a:p>
          <a:p>
            <a:r>
              <a:rPr lang="en-US" altLang="ja-JP" dirty="0" smtClean="0"/>
              <a:t>The ALICE computing by now is very efficient</a:t>
            </a:r>
          </a:p>
          <a:p>
            <a:pPr lvl="1"/>
            <a:r>
              <a:rPr lang="en-US" altLang="ja-JP" dirty="0" smtClean="0"/>
              <a:t>This means that other’s situations can be much worse</a:t>
            </a:r>
          </a:p>
          <a:p>
            <a:pPr lvl="1"/>
            <a:r>
              <a:rPr lang="en-US" altLang="ja-JP" dirty="0" smtClean="0"/>
              <a:t>We see nice peaks of 90-95% efficiency</a:t>
            </a:r>
          </a:p>
          <a:p>
            <a:pPr lvl="1"/>
            <a:r>
              <a:rPr lang="en-US" altLang="ja-JP" dirty="0" smtClean="0"/>
              <a:t>But also lower values</a:t>
            </a:r>
          </a:p>
          <a:p>
            <a:r>
              <a:rPr lang="en-US" altLang="ja-JP" dirty="0" smtClean="0"/>
              <a:t>A delusion?</a:t>
            </a:r>
          </a:p>
          <a:p>
            <a:pPr lvl="1"/>
            <a:r>
              <a:rPr lang="en-US" altLang="ja-JP" dirty="0" smtClean="0"/>
              <a:t>We spent months optimizing the code and now it runs at 70-80% in average</a:t>
            </a:r>
          </a:p>
          <a:p>
            <a:pPr lvl="1"/>
            <a:r>
              <a:rPr lang="en-US" altLang="ja-JP" dirty="0" smtClean="0"/>
              <a:t>Don’t be frustrated enough, with other apps and other environments you may find 40% and even much less</a:t>
            </a:r>
          </a:p>
          <a:p>
            <a:pPr lvl="2"/>
            <a:r>
              <a:rPr lang="en-US" altLang="ja-JP" dirty="0" smtClean="0"/>
              <a:t>Just look around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What can we do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First: “Be prepared”</a:t>
            </a:r>
          </a:p>
          <a:p>
            <a:pPr lvl="2"/>
            <a:r>
              <a:rPr lang="en-US" altLang="ja-JP" dirty="0" smtClean="0"/>
              <a:t>In order not to get frustrated</a:t>
            </a:r>
          </a:p>
          <a:p>
            <a:r>
              <a:rPr lang="en-US" altLang="ja-JP" dirty="0" smtClean="0"/>
              <a:t>Know very well the specifics of I/O performance</a:t>
            </a:r>
          </a:p>
          <a:p>
            <a:pPr lvl="2"/>
            <a:r>
              <a:rPr lang="en-US" altLang="ja-JP" dirty="0" smtClean="0"/>
              <a:t>Throughput, latency and transaction rate</a:t>
            </a:r>
          </a:p>
          <a:p>
            <a:pPr lvl="2"/>
            <a:r>
              <a:rPr lang="en-US" altLang="ja-JP" dirty="0" smtClean="0"/>
              <a:t>Disk I/O and networked I/O as well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Design your app with this in mind</a:t>
            </a:r>
          </a:p>
          <a:p>
            <a:pPr lvl="1"/>
            <a:r>
              <a:rPr lang="en-US" altLang="ja-JP" dirty="0" smtClean="0"/>
              <a:t>Or be prepared to (painfully) fix it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7</a:t>
            </a:fld>
            <a:endParaRPr lang="it-I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What’s behind the scenes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4191000" cy="2362200"/>
          </a:xfrm>
        </p:spPr>
        <p:txBody>
          <a:bodyPr/>
          <a:lstStyle/>
          <a:p>
            <a:r>
              <a:rPr lang="en-US" altLang="ja-JP" dirty="0" smtClean="0"/>
              <a:t>An application doing simple I/O (</a:t>
            </a:r>
            <a:r>
              <a:rPr lang="en-US" altLang="ja-JP" dirty="0" err="1" smtClean="0"/>
              <a:t>r/w</a:t>
            </a:r>
            <a:r>
              <a:rPr lang="en-US" altLang="ja-JP" dirty="0" smtClean="0"/>
              <a:t>)</a:t>
            </a:r>
          </a:p>
          <a:p>
            <a:r>
              <a:rPr lang="en-US" altLang="ja-JP" dirty="0" smtClean="0"/>
              <a:t>Your favorite OS</a:t>
            </a:r>
          </a:p>
          <a:p>
            <a:r>
              <a:rPr lang="en-US" altLang="ja-JP" dirty="0" smtClean="0"/>
              <a:t>Your local disk</a:t>
            </a:r>
          </a:p>
          <a:p>
            <a:endParaRPr lang="en-US" altLang="ja-JP" dirty="0"/>
          </a:p>
          <a:p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8</a:t>
            </a:fld>
            <a:endParaRPr lang="it-IT"/>
          </a:p>
        </p:txBody>
      </p:sp>
      <p:sp>
        <p:nvSpPr>
          <p:cNvPr id="7" name="Magnetic Disk 6"/>
          <p:cNvSpPr/>
          <p:nvPr/>
        </p:nvSpPr>
        <p:spPr bwMode="auto">
          <a:xfrm>
            <a:off x="8229600" y="2057400"/>
            <a:ext cx="914400" cy="1143000"/>
          </a:xfrm>
          <a:prstGeom prst="flowChartMagneticDis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Disk</a:t>
            </a: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Cube 7"/>
          <p:cNvSpPr/>
          <p:nvPr/>
        </p:nvSpPr>
        <p:spPr bwMode="auto">
          <a:xfrm>
            <a:off x="6553200" y="2133600"/>
            <a:ext cx="1219200" cy="12192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dirty="0" smtClean="0"/>
              <a:t>Cache</a:t>
            </a: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2133600"/>
            <a:ext cx="1288942" cy="11430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029200" y="2590800"/>
            <a:ext cx="608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App</a:t>
            </a:r>
            <a:endParaRPr kumimoji="1" lang="ja-JP" altLang="en-US" dirty="0"/>
          </a:p>
        </p:txBody>
      </p:sp>
      <p:cxnSp>
        <p:nvCxnSpPr>
          <p:cNvPr id="25" name="Straight Arrow Connector 24"/>
          <p:cNvCxnSpPr/>
          <p:nvPr/>
        </p:nvCxnSpPr>
        <p:spPr bwMode="auto">
          <a:xfrm>
            <a:off x="6096000" y="2743200"/>
            <a:ext cx="4572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>
            <a:off x="7772400" y="2743200"/>
            <a:ext cx="4572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457200" y="45720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Better to start from this extreme simplification, just to see where we are going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The application</a:t>
            </a:r>
            <a:endParaRPr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We can consider it as a producer of requests</a:t>
            </a:r>
          </a:p>
          <a:p>
            <a:pPr lvl="1"/>
            <a:r>
              <a:rPr lang="en-US" altLang="ja-JP" dirty="0" smtClean="0"/>
              <a:t>File opens</a:t>
            </a:r>
          </a:p>
          <a:p>
            <a:pPr lvl="1"/>
            <a:r>
              <a:rPr lang="en-US" altLang="ja-JP" dirty="0" smtClean="0"/>
              <a:t>And then a sequence of couples</a:t>
            </a:r>
          </a:p>
          <a:p>
            <a:pPr lvl="2"/>
            <a:r>
              <a:rPr lang="en-US" altLang="ja-JP" dirty="0" smtClean="0"/>
              <a:t>(offset, length)   [+data if it wants to write]</a:t>
            </a:r>
          </a:p>
          <a:p>
            <a:pPr lvl="2"/>
            <a:r>
              <a:rPr lang="en-US" altLang="ja-JP" dirty="0" smtClean="0"/>
              <a:t>For each file it accesses</a:t>
            </a:r>
          </a:p>
          <a:p>
            <a:pPr lvl="1"/>
            <a:r>
              <a:rPr lang="en-US" altLang="ja-JP" dirty="0" smtClean="0"/>
              <a:t>Every request asks the storage to do something</a:t>
            </a:r>
          </a:p>
          <a:p>
            <a:pPr lvl="2"/>
            <a:r>
              <a:rPr lang="en-US" altLang="ja-JP" dirty="0" smtClean="0"/>
              <a:t>Typically it’s composed by disks</a:t>
            </a:r>
          </a:p>
          <a:p>
            <a:pPr lvl="2"/>
            <a:r>
              <a:rPr lang="en-US" altLang="ja-JP" dirty="0" smtClean="0"/>
              <a:t>It can be reading or writing</a:t>
            </a:r>
          </a:p>
          <a:p>
            <a:pPr lvl="1"/>
            <a:r>
              <a:rPr lang="en-US" altLang="ja-JP" dirty="0" smtClean="0"/>
              <a:t>And typically waits for the response because it needs it to proceed with the computation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15 Oct 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Fabrizio Furano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BDA-6636-0549-A89D-FEED1C8208F0}" type="slidenum">
              <a:rPr lang="it-IT" smtClean="0"/>
              <a:pPr/>
              <a:t>9</a:t>
            </a:fld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_slides_esc09">
  <a:themeElements>
    <a:clrScheme name="Presentazione1 9">
      <a:dk1>
        <a:srgbClr val="000000"/>
      </a:dk1>
      <a:lt1>
        <a:srgbClr val="FFFFFF"/>
      </a:lt1>
      <a:dk2>
        <a:srgbClr val="003399"/>
      </a:dk2>
      <a:lt2>
        <a:srgbClr val="666699"/>
      </a:lt2>
      <a:accent1>
        <a:srgbClr val="009999"/>
      </a:accent1>
      <a:accent2>
        <a:srgbClr val="4C6D4E"/>
      </a:accent2>
      <a:accent3>
        <a:srgbClr val="FFFFFF"/>
      </a:accent3>
      <a:accent4>
        <a:srgbClr val="000000"/>
      </a:accent4>
      <a:accent5>
        <a:srgbClr val="AACACA"/>
      </a:accent5>
      <a:accent6>
        <a:srgbClr val="446246"/>
      </a:accent6>
      <a:hlink>
        <a:srgbClr val="4C6D80"/>
      </a:hlink>
      <a:folHlink>
        <a:srgbClr val="B2B2B2"/>
      </a:folHlink>
    </a:clrScheme>
    <a:fontScheme name="Presentazione1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zione1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1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1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1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1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1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1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1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1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template_slides_esc09.pot</Template>
  <TotalTime>2038</TotalTime>
  <Words>3176</Words>
  <Application>Microsoft Macintosh PowerPoint</Application>
  <PresentationFormat>On-screen Show (4:3)</PresentationFormat>
  <Paragraphs>592</Paragraphs>
  <Slides>35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template_slides_esc09</vt:lpstr>
      <vt:lpstr> </vt:lpstr>
      <vt:lpstr>Focus of the lecture</vt:lpstr>
      <vt:lpstr>A little provocation</vt:lpstr>
      <vt:lpstr>A little provocation</vt:lpstr>
      <vt:lpstr>A little provocation</vt:lpstr>
      <vt:lpstr>A little provocation</vt:lpstr>
      <vt:lpstr>What can we do</vt:lpstr>
      <vt:lpstr>What’s behind the scenes</vt:lpstr>
      <vt:lpstr>The application</vt:lpstr>
      <vt:lpstr>The disk in 30 seconds</vt:lpstr>
      <vt:lpstr>Reading and writing</vt:lpstr>
      <vt:lpstr>A key factor: the OS cache</vt:lpstr>
      <vt:lpstr>An example: the forward reader</vt:lpstr>
      <vt:lpstr>An example: the forward reader</vt:lpstr>
      <vt:lpstr>An example: the forward reader</vt:lpstr>
      <vt:lpstr>Even worse</vt:lpstr>
      <vt:lpstr>Another example: the backward reader</vt:lpstr>
      <vt:lpstr>Conclusion (for now)</vt:lpstr>
      <vt:lpstr>The enemy: Latency</vt:lpstr>
      <vt:lpstr>Latency: A sequence graph</vt:lpstr>
      <vt:lpstr>Latency</vt:lpstr>
      <vt:lpstr>Closer to HEP apps. An example.</vt:lpstr>
      <vt:lpstr>Where’s the network?</vt:lpstr>
      <vt:lpstr>The data flows: local and network</vt:lpstr>
      <vt:lpstr>Networked case: information flow</vt:lpstr>
      <vt:lpstr>Networked case: information flow</vt:lpstr>
      <vt:lpstr>Networked case: information flow</vt:lpstr>
      <vt:lpstr>Networked case: information flow</vt:lpstr>
      <vt:lpstr>Networked case: information flow</vt:lpstr>
      <vt:lpstr>Networked case: information flow</vt:lpstr>
      <vt:lpstr>Networked case: information flow</vt:lpstr>
      <vt:lpstr>Networked case: information flow</vt:lpstr>
      <vt:lpstr>Let’s simplify</vt:lpstr>
      <vt:lpstr>Latency again</vt:lpstr>
      <vt:lpstr>What to do?</vt:lpstr>
    </vt:vector>
  </TitlesOfParts>
  <Company>CERN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Fabrizio Furano</dc:creator>
  <cp:lastModifiedBy>Fabrizio Furano</cp:lastModifiedBy>
  <cp:revision>133</cp:revision>
  <dcterms:created xsi:type="dcterms:W3CDTF">2009-10-12T13:23:08Z</dcterms:created>
  <dcterms:modified xsi:type="dcterms:W3CDTF">2009-10-12T14:19:12Z</dcterms:modified>
</cp:coreProperties>
</file>