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76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87" r:id="rId3"/>
    <p:sldId id="288" r:id="rId4"/>
    <p:sldId id="323" r:id="rId5"/>
    <p:sldId id="311" r:id="rId6"/>
    <p:sldId id="298" r:id="rId7"/>
    <p:sldId id="329" r:id="rId8"/>
    <p:sldId id="325" r:id="rId9"/>
    <p:sldId id="328" r:id="rId10"/>
    <p:sldId id="326" r:id="rId11"/>
    <p:sldId id="327" r:id="rId12"/>
    <p:sldId id="300" r:id="rId13"/>
    <p:sldId id="299" r:id="rId14"/>
    <p:sldId id="316" r:id="rId15"/>
    <p:sldId id="312" r:id="rId16"/>
    <p:sldId id="317" r:id="rId17"/>
    <p:sldId id="313" r:id="rId18"/>
    <p:sldId id="314" r:id="rId19"/>
    <p:sldId id="315" r:id="rId20"/>
    <p:sldId id="321" r:id="rId21"/>
    <p:sldId id="318" r:id="rId22"/>
    <p:sldId id="303" r:id="rId23"/>
    <p:sldId id="322" r:id="rId24"/>
    <p:sldId id="289" r:id="rId25"/>
    <p:sldId id="286" r:id="rId26"/>
    <p:sldId id="324" r:id="rId27"/>
    <p:sldId id="319" r:id="rId28"/>
    <p:sldId id="292" r:id="rId29"/>
    <p:sldId id="294" r:id="rId30"/>
    <p:sldId id="295" r:id="rId31"/>
    <p:sldId id="296" r:id="rId32"/>
    <p:sldId id="304" r:id="rId33"/>
    <p:sldId id="320" r:id="rId34"/>
    <p:sldId id="297" r:id="rId3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FAAFF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5629" autoAdjust="0"/>
    <p:restoredTop sz="94692" autoAdjust="0"/>
  </p:normalViewPr>
  <p:slideViewPr>
    <p:cSldViewPr>
      <p:cViewPr varScale="1">
        <p:scale>
          <a:sx n="152" d="100"/>
          <a:sy n="152" d="100"/>
        </p:scale>
        <p:origin x="-7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7" Type="http://schemas.openxmlformats.org/officeDocument/2006/relationships/slide" Target="slides/slide6.xml"/><Relationship Id="rId3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tableStyles" Target="tableStyles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37CE86-8F81-974D-951F-0CDBB76F85C9}" type="datetime1">
              <a:rPr lang="it-IT" altLang="ja-JP"/>
              <a:pPr/>
              <a:t>09.10.15</a:t>
            </a:fld>
            <a:endParaRPr lang="it-IT" altLang="ja-JP"/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6809B0-DAB2-A346-880C-60AE154DDA4A}" type="slidenum">
              <a:rPr lang="it-IT" altLang="ja-JP"/>
              <a:pPr/>
              <a:t>‹#›</a:t>
            </a:fld>
            <a:endParaRPr lang="it-IT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FB6FA6-B309-9648-A28A-BCA5B4784A55}" type="datetime1">
              <a:rPr lang="it-IT" altLang="ja-JP"/>
              <a:pPr/>
              <a:t>09.10.15</a:t>
            </a:fld>
            <a:endParaRPr lang="it-IT" altLang="ja-JP"/>
          </a:p>
        </p:txBody>
      </p:sp>
      <p:sp>
        <p:nvSpPr>
          <p:cNvPr id="139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9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ja-JP"/>
              <a:t>Fare clic per modificare gli stili del testo dello schema</a:t>
            </a:r>
          </a:p>
          <a:p>
            <a:pPr lvl="1"/>
            <a:r>
              <a:rPr lang="it-IT" altLang="ja-JP"/>
              <a:t>Secondo livello</a:t>
            </a:r>
          </a:p>
          <a:p>
            <a:pPr lvl="2"/>
            <a:r>
              <a:rPr lang="it-IT" altLang="ja-JP"/>
              <a:t>Terzo livello</a:t>
            </a:r>
          </a:p>
          <a:p>
            <a:pPr lvl="3"/>
            <a:r>
              <a:rPr lang="it-IT" altLang="ja-JP"/>
              <a:t>Quarto livello</a:t>
            </a:r>
          </a:p>
          <a:p>
            <a:pPr lvl="4"/>
            <a:r>
              <a:rPr lang="it-IT" altLang="ja-JP"/>
              <a:t>Quinto livello</a:t>
            </a:r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39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47E477-1765-684A-B699-42CB01574EA2}" type="slidenum">
              <a:rPr lang="it-IT" altLang="ja-JP"/>
              <a:pPr/>
              <a:t>‹#›</a:t>
            </a:fld>
            <a:endParaRPr lang="it-IT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0C2418-E370-A342-8636-6C1B0FEEEF23}" type="slidenum">
              <a:rPr lang="it-IT" altLang="ja-JP"/>
              <a:pPr/>
              <a:t>1</a:t>
            </a:fld>
            <a:endParaRPr lang="it-IT" altLang="ja-JP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charset="2"/>
              <a:buNone/>
              <a:defRPr sz="2800"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41549C-79F3-D747-9647-DB8E072D0246}" type="slidenum">
              <a:rPr lang="it-IT"/>
              <a:pPr/>
              <a:t>‹#›</a:t>
            </a:fld>
            <a:endParaRPr lang="it-IT"/>
          </a:p>
        </p:txBody>
      </p:sp>
      <p:sp>
        <p:nvSpPr>
          <p:cNvPr id="13824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824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312C6D8-87FB-954E-8049-5665FB41C90B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A337F9D-1CE1-0441-BE8E-5531722769B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2D84BDA-6636-0549-A89D-FEED1C8208F0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07C67A5-1387-6F42-AFB0-5C0916968E97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A242C8-CD9B-E945-9A58-C3F05497FF23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7B48666-33B1-8F43-85AC-BB7E062A67BA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61E5F8A-052B-704B-955A-BC331F118A26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02341DF-DED9-DA4A-9DCE-9F5305659330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29AAB7-F2E4-8348-8EDF-C395BAA9A10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DA07DF2-214B-2B42-84EB-C5AC183655E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4C214CF5-46B2-3742-931E-1F8679D2D439}" type="slidenum">
              <a:rPr lang="it-IT"/>
              <a:pPr/>
              <a:t>‹#›</a:t>
            </a:fld>
            <a:endParaRPr lang="it-IT"/>
          </a:p>
        </p:txBody>
      </p:sp>
      <p:sp>
        <p:nvSpPr>
          <p:cNvPr id="13722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q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q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5EC8-9B65-0B41-AC39-329EAA43389A}" type="slidenum">
              <a:rPr lang="it-IT"/>
              <a:pPr/>
              <a:t>1</a:t>
            </a:fld>
            <a:endParaRPr lang="it-IT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algn="ctr"/>
            <a:r>
              <a:rPr lang="it-IT" altLang="ja-JP" sz="3800" dirty="0"/>
              <a:t/>
            </a:r>
            <a:br>
              <a:rPr lang="it-IT" altLang="ja-JP" sz="3800" dirty="0"/>
            </a:br>
            <a:endParaRPr lang="it-IT" altLang="ja-JP" sz="3200" b="1" dirty="0">
              <a:latin typeface="Verdana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2362200"/>
            <a:ext cx="8229600" cy="3803650"/>
          </a:xfrm>
        </p:spPr>
        <p:txBody>
          <a:bodyPr/>
          <a:lstStyle/>
          <a:p>
            <a:r>
              <a:rPr lang="it-IT" altLang="ja-JP" sz="2000" dirty="0" err="1" smtClean="0"/>
              <a:t>Techniques</a:t>
            </a:r>
            <a:r>
              <a:rPr lang="it-IT" altLang="ja-JP" sz="2000" dirty="0" smtClean="0"/>
              <a:t> </a:t>
            </a:r>
            <a:r>
              <a:rPr lang="it-IT" altLang="ja-JP" sz="2000" dirty="0" err="1" smtClean="0"/>
              <a:t>to</a:t>
            </a:r>
            <a:r>
              <a:rPr lang="it-IT" altLang="ja-JP" sz="2000" dirty="0" smtClean="0"/>
              <a:t> </a:t>
            </a:r>
            <a:r>
              <a:rPr lang="it-IT" altLang="ja-JP" sz="2000" dirty="0" err="1" smtClean="0"/>
              <a:t>higher</a:t>
            </a:r>
            <a:r>
              <a:rPr lang="it-IT" altLang="ja-JP" sz="2000" dirty="0" smtClean="0"/>
              <a:t> the I/O performance</a:t>
            </a:r>
            <a:endParaRPr lang="it-IT" altLang="ja-JP" sz="2000" dirty="0"/>
          </a:p>
        </p:txBody>
      </p:sp>
      <p:pic>
        <p:nvPicPr>
          <p:cNvPr id="2055" name="Picture 7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2058" name="Picture 10" descr="LOGO_ESC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it-IT" altLang="ja-JP" sz="1000" b="1">
                <a:solidFill>
                  <a:schemeClr val="accent1"/>
                </a:solidFill>
                <a:latin typeface="Verdana" charset="0"/>
              </a:rPr>
              <a:t>First INFN International School on Architectures, tools and methodologies for developing efficient large scale scientific computing applications</a:t>
            </a:r>
            <a:endParaRPr lang="en-GB" sz="1000">
              <a:solidFill>
                <a:schemeClr val="accent1"/>
              </a:solidFill>
              <a:latin typeface="Verdana" charset="0"/>
            </a:endParaRPr>
          </a:p>
          <a:p>
            <a:pPr algn="ctr"/>
            <a:endParaRPr lang="en-GB" sz="900">
              <a:solidFill>
                <a:schemeClr val="accent1"/>
              </a:solidFill>
              <a:latin typeface="Verdana" charset="0"/>
            </a:endParaRPr>
          </a:p>
          <a:p>
            <a:pPr algn="ctr"/>
            <a:r>
              <a:rPr lang="en-GB" sz="900">
                <a:solidFill>
                  <a:schemeClr val="accent1"/>
                </a:solidFill>
                <a:latin typeface="Verdana" charset="0"/>
              </a:rPr>
              <a:t>Ce.U.B. – Bertinoro – Italy, 12 – 17 October 2009</a:t>
            </a:r>
            <a:endParaRPr lang="it-IT" altLang="ja-JP" sz="900">
              <a:solidFill>
                <a:schemeClr val="accent1"/>
              </a:solidFill>
              <a:latin typeface="Verdana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790575" y="1341438"/>
            <a:ext cx="8353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ja-JP" altLang="en-US">
              <a:ea typeface="ＭＳ Ｐゴシック" charset="-128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23850" y="1196975"/>
            <a:ext cx="85693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Fabrizio Furano: “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From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IO-less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to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Networks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”</a:t>
            </a:r>
          </a:p>
          <a:p>
            <a:pPr algn="ctr">
              <a:spcBef>
                <a:spcPct val="50000"/>
              </a:spcBef>
            </a:pP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Part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2</a:t>
            </a:r>
            <a:endParaRPr lang="it-IT" altLang="ja-JP" sz="2400" b="1" dirty="0">
              <a:solidFill>
                <a:srgbClr val="990000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This is not what we need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ja-JP" sz="1400" dirty="0" err="1" smtClean="0">
                <a:latin typeface="Courier"/>
                <a:cs typeface="Courier"/>
              </a:rPr>
              <a:t>ssize_t</a:t>
            </a:r>
            <a:endParaRPr lang="en-US" altLang="ja-JP" sz="1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     </a:t>
            </a:r>
            <a:r>
              <a:rPr lang="en-US" altLang="ja-JP" sz="1400" b="1" dirty="0" err="1" smtClean="0">
                <a:latin typeface="Courier"/>
                <a:cs typeface="Courier"/>
              </a:rPr>
              <a:t>readv</a:t>
            </a:r>
            <a:r>
              <a:rPr lang="en-US" altLang="ja-JP" sz="1400" dirty="0" err="1" smtClean="0">
                <a:latin typeface="Courier"/>
                <a:cs typeface="Courier"/>
              </a:rPr>
              <a:t>(int</a:t>
            </a:r>
            <a:r>
              <a:rPr lang="en-US" altLang="ja-JP" sz="1400" dirty="0" smtClean="0">
                <a:latin typeface="Courier"/>
                <a:cs typeface="Courier"/>
              </a:rPr>
              <a:t> </a:t>
            </a:r>
            <a:r>
              <a:rPr lang="en-US" altLang="ja-JP" sz="1400" dirty="0" err="1" smtClean="0">
                <a:latin typeface="Courier"/>
                <a:cs typeface="Courier"/>
              </a:rPr>
              <a:t>d</a:t>
            </a:r>
            <a:r>
              <a:rPr lang="en-US" altLang="ja-JP" sz="1400" dirty="0" smtClean="0">
                <a:latin typeface="Courier"/>
                <a:cs typeface="Courier"/>
              </a:rPr>
              <a:t>, const </a:t>
            </a:r>
            <a:r>
              <a:rPr lang="en-US" altLang="ja-JP" sz="1400" dirty="0" err="1" smtClean="0">
                <a:latin typeface="Courier"/>
                <a:cs typeface="Courier"/>
              </a:rPr>
              <a:t>struct</a:t>
            </a:r>
            <a:r>
              <a:rPr lang="en-US" altLang="ja-JP" sz="1400" dirty="0" smtClean="0">
                <a:latin typeface="Courier"/>
                <a:cs typeface="Courier"/>
              </a:rPr>
              <a:t> </a:t>
            </a:r>
            <a:r>
              <a:rPr lang="en-US" altLang="ja-JP" sz="1400" dirty="0" err="1" smtClean="0">
                <a:latin typeface="Courier"/>
                <a:cs typeface="Courier"/>
              </a:rPr>
              <a:t>iovec</a:t>
            </a:r>
            <a:r>
              <a:rPr lang="en-US" altLang="ja-JP" sz="1400" dirty="0" smtClean="0">
                <a:latin typeface="Courier"/>
                <a:cs typeface="Courier"/>
              </a:rPr>
              <a:t> *</a:t>
            </a:r>
            <a:r>
              <a:rPr lang="en-US" altLang="ja-JP" sz="1400" dirty="0" err="1" smtClean="0">
                <a:latin typeface="Courier"/>
                <a:cs typeface="Courier"/>
              </a:rPr>
              <a:t>iov</a:t>
            </a:r>
            <a:r>
              <a:rPr lang="en-US" altLang="ja-JP" sz="1400" dirty="0" smtClean="0">
                <a:latin typeface="Courier"/>
                <a:cs typeface="Courier"/>
              </a:rPr>
              <a:t>, </a:t>
            </a:r>
            <a:r>
              <a:rPr lang="en-US" altLang="ja-JP" sz="1400" dirty="0" err="1" smtClean="0">
                <a:latin typeface="Courier"/>
                <a:cs typeface="Courier"/>
              </a:rPr>
              <a:t>int</a:t>
            </a:r>
            <a:r>
              <a:rPr lang="en-US" altLang="ja-JP" sz="1400" dirty="0" smtClean="0">
                <a:latin typeface="Courier"/>
                <a:cs typeface="Courier"/>
              </a:rPr>
              <a:t> </a:t>
            </a:r>
            <a:r>
              <a:rPr lang="en-US" altLang="ja-JP" sz="1400" dirty="0" err="1" smtClean="0">
                <a:latin typeface="Courier"/>
                <a:cs typeface="Courier"/>
              </a:rPr>
              <a:t>iovcnt</a:t>
            </a:r>
            <a:r>
              <a:rPr lang="en-US" altLang="ja-JP" sz="1400" dirty="0" smtClean="0">
                <a:latin typeface="Courier"/>
                <a:cs typeface="Courier"/>
              </a:rPr>
              <a:t>);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(. . .)</a:t>
            </a:r>
          </a:p>
          <a:p>
            <a:pPr>
              <a:buNone/>
            </a:pPr>
            <a:endParaRPr lang="en-US" altLang="ja-JP" sz="1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b="1" dirty="0" err="1" smtClean="0">
                <a:latin typeface="Courier"/>
                <a:cs typeface="Courier"/>
              </a:rPr>
              <a:t>Readv</a:t>
            </a:r>
            <a:r>
              <a:rPr lang="en-US" altLang="ja-JP" sz="1400" dirty="0" smtClean="0">
                <a:latin typeface="Courier"/>
                <a:cs typeface="Courier"/>
              </a:rPr>
              <a:t>() performs the same action, but scatters the input data into the </a:t>
            </a:r>
            <a:r>
              <a:rPr lang="en-US" altLang="ja-JP" sz="1400" dirty="0" err="1" smtClean="0">
                <a:latin typeface="Courier"/>
                <a:cs typeface="Courier"/>
              </a:rPr>
              <a:t>iovcnt</a:t>
            </a:r>
            <a:r>
              <a:rPr lang="en-US" altLang="ja-JP" sz="1400" dirty="0" smtClean="0">
                <a:latin typeface="Courier"/>
                <a:cs typeface="Courier"/>
              </a:rPr>
              <a:t> buffers specified by the members of the </a:t>
            </a:r>
            <a:r>
              <a:rPr lang="en-US" altLang="ja-JP" sz="1400" dirty="0" err="1" smtClean="0">
                <a:latin typeface="Courier"/>
                <a:cs typeface="Courier"/>
              </a:rPr>
              <a:t>iov</a:t>
            </a:r>
            <a:r>
              <a:rPr lang="en-US" altLang="ja-JP" sz="1400" dirty="0" smtClean="0">
                <a:latin typeface="Courier"/>
                <a:cs typeface="Courier"/>
              </a:rPr>
              <a:t> array: iov[0], iov[1], ..., iov[iovcnt-1]. </a:t>
            </a:r>
          </a:p>
          <a:p>
            <a:pPr>
              <a:buNone/>
            </a:pPr>
            <a:endParaRPr lang="en-US" altLang="ja-JP" sz="1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For </a:t>
            </a:r>
            <a:r>
              <a:rPr lang="en-US" altLang="ja-JP" sz="1400" b="1" dirty="0" err="1" smtClean="0">
                <a:latin typeface="Courier"/>
                <a:cs typeface="Courier"/>
              </a:rPr>
              <a:t>readv</a:t>
            </a:r>
            <a:r>
              <a:rPr lang="en-US" altLang="ja-JP" sz="1400" dirty="0" smtClean="0">
                <a:latin typeface="Courier"/>
                <a:cs typeface="Courier"/>
              </a:rPr>
              <a:t>(), the </a:t>
            </a:r>
            <a:r>
              <a:rPr lang="en-US" altLang="ja-JP" sz="1400" dirty="0" err="1" smtClean="0">
                <a:latin typeface="Courier"/>
                <a:cs typeface="Courier"/>
              </a:rPr>
              <a:t>iovec</a:t>
            </a:r>
            <a:r>
              <a:rPr lang="en-US" altLang="ja-JP" sz="1400" dirty="0" smtClean="0">
                <a:latin typeface="Courier"/>
                <a:cs typeface="Courier"/>
              </a:rPr>
              <a:t> structure is defined as:</a:t>
            </a:r>
          </a:p>
          <a:p>
            <a:pPr>
              <a:buNone/>
            </a:pPr>
            <a:endParaRPr lang="en-US" altLang="ja-JP" sz="1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           </a:t>
            </a:r>
            <a:r>
              <a:rPr lang="en-US" altLang="ja-JP" sz="1400" b="1" dirty="0" err="1" smtClean="0">
                <a:latin typeface="Courier"/>
                <a:cs typeface="Courier"/>
              </a:rPr>
              <a:t>struct</a:t>
            </a:r>
            <a:r>
              <a:rPr lang="en-US" altLang="ja-JP" sz="1400" b="1" dirty="0" smtClean="0">
                <a:latin typeface="Courier"/>
                <a:cs typeface="Courier"/>
              </a:rPr>
              <a:t> </a:t>
            </a:r>
            <a:r>
              <a:rPr lang="en-US" altLang="ja-JP" sz="1400" b="1" dirty="0" err="1" smtClean="0">
                <a:latin typeface="Courier"/>
                <a:cs typeface="Courier"/>
              </a:rPr>
              <a:t>iovec</a:t>
            </a:r>
            <a:r>
              <a:rPr lang="en-US" altLang="ja-JP" sz="1400" b="1" dirty="0" smtClean="0">
                <a:latin typeface="Courier"/>
                <a:cs typeface="Courier"/>
              </a:rPr>
              <a:t> {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                char   *</a:t>
            </a:r>
            <a:r>
              <a:rPr lang="en-US" altLang="ja-JP" sz="1400" b="1" dirty="0" err="1" smtClean="0">
                <a:latin typeface="Courier"/>
                <a:cs typeface="Courier"/>
              </a:rPr>
              <a:t>iov_base</a:t>
            </a:r>
            <a:r>
              <a:rPr lang="en-US" altLang="ja-JP" sz="1400" b="1" dirty="0" smtClean="0">
                <a:latin typeface="Courier"/>
                <a:cs typeface="Courier"/>
              </a:rPr>
              <a:t>;  /* Base address. */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                </a:t>
            </a:r>
            <a:r>
              <a:rPr lang="en-US" altLang="ja-JP" sz="1400" b="1" dirty="0" err="1" smtClean="0">
                <a:latin typeface="Courier"/>
                <a:cs typeface="Courier"/>
              </a:rPr>
              <a:t>size_t</a:t>
            </a:r>
            <a:r>
              <a:rPr lang="en-US" altLang="ja-JP" sz="1400" b="1" dirty="0" smtClean="0">
                <a:latin typeface="Courier"/>
                <a:cs typeface="Courier"/>
              </a:rPr>
              <a:t> </a:t>
            </a:r>
            <a:r>
              <a:rPr lang="en-US" altLang="ja-JP" sz="1400" b="1" dirty="0" err="1" smtClean="0">
                <a:latin typeface="Courier"/>
                <a:cs typeface="Courier"/>
              </a:rPr>
              <a:t>iov_len</a:t>
            </a:r>
            <a:r>
              <a:rPr lang="en-US" altLang="ja-JP" sz="1400" b="1" dirty="0" smtClean="0">
                <a:latin typeface="Courier"/>
                <a:cs typeface="Courier"/>
              </a:rPr>
              <a:t>;    /* Length. */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        };</a:t>
            </a:r>
          </a:p>
          <a:p>
            <a:pPr>
              <a:buNone/>
            </a:pPr>
            <a:endParaRPr lang="en-US" altLang="ja-JP" sz="1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Each </a:t>
            </a:r>
            <a:r>
              <a:rPr lang="en-US" altLang="ja-JP" sz="1400" dirty="0" err="1" smtClean="0">
                <a:latin typeface="Courier"/>
                <a:cs typeface="Courier"/>
              </a:rPr>
              <a:t>iovec</a:t>
            </a:r>
            <a:r>
              <a:rPr lang="en-US" altLang="ja-JP" sz="1400" dirty="0" smtClean="0">
                <a:latin typeface="Courier"/>
                <a:cs typeface="Courier"/>
              </a:rPr>
              <a:t> entry specifies the base address and length of an area in memory where data should be placed.</a:t>
            </a:r>
          </a:p>
          <a:p>
            <a:pPr>
              <a:buNone/>
            </a:pPr>
            <a:r>
              <a:rPr lang="en-US" altLang="ja-JP" sz="1400" b="1" dirty="0" err="1" smtClean="0">
                <a:latin typeface="Courier"/>
                <a:cs typeface="Courier"/>
              </a:rPr>
              <a:t>Readv</a:t>
            </a:r>
            <a:r>
              <a:rPr lang="en-US" altLang="ja-JP" sz="1400" dirty="0" smtClean="0">
                <a:latin typeface="Courier"/>
                <a:cs typeface="Courier"/>
              </a:rPr>
              <a:t>() will always fill an area completely before proceeding to the next.</a:t>
            </a:r>
            <a:endParaRPr lang="ja-JP" altLang="en-US" sz="1400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 example of the 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 we need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// Read multiple blocks of data compressed into a </a:t>
            </a:r>
            <a:r>
              <a:rPr lang="en-US" altLang="ja-JP" sz="1400" dirty="0" err="1" smtClean="0">
                <a:latin typeface="Courier"/>
                <a:cs typeface="Courier"/>
              </a:rPr>
              <a:t>sinle</a:t>
            </a:r>
            <a:r>
              <a:rPr lang="en-US" altLang="ja-JP" sz="1400" dirty="0" smtClean="0">
                <a:latin typeface="Courier"/>
                <a:cs typeface="Courier"/>
              </a:rPr>
              <a:t> one. It's up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// to the application to do the logistic (having the offset and </a:t>
            </a:r>
            <a:r>
              <a:rPr lang="en-US" altLang="ja-JP" sz="1400" dirty="0" err="1" smtClean="0">
                <a:latin typeface="Courier"/>
                <a:cs typeface="Courier"/>
              </a:rPr>
              <a:t>len</a:t>
            </a:r>
            <a:r>
              <a:rPr lang="en-US" altLang="ja-JP" sz="1400" dirty="0" smtClean="0">
                <a:latin typeface="Courier"/>
                <a:cs typeface="Courier"/>
              </a:rPr>
              <a:t> to find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// the position of the required buffer given the big one). If no error 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// occurs, it returns all the requested bytes.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// NOTE: if </a:t>
            </a:r>
            <a:r>
              <a:rPr lang="en-US" altLang="ja-JP" sz="1400" dirty="0" err="1" smtClean="0">
                <a:latin typeface="Courier"/>
                <a:cs typeface="Courier"/>
              </a:rPr>
              <a:t>buf</a:t>
            </a:r>
            <a:r>
              <a:rPr lang="en-US" altLang="ja-JP" sz="1400" dirty="0" smtClean="0">
                <a:latin typeface="Courier"/>
                <a:cs typeface="Courier"/>
              </a:rPr>
              <a:t> == 0 then the </a:t>
            </a:r>
            <a:r>
              <a:rPr lang="en-US" altLang="ja-JP" sz="1400" dirty="0" err="1" smtClean="0">
                <a:latin typeface="Courier"/>
                <a:cs typeface="Courier"/>
              </a:rPr>
              <a:t>req</a:t>
            </a:r>
            <a:r>
              <a:rPr lang="en-US" altLang="ja-JP" sz="1400" dirty="0" smtClean="0">
                <a:latin typeface="Courier"/>
                <a:cs typeface="Courier"/>
              </a:rPr>
              <a:t> will be carried out asynchronously, i.e.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// the result of the request will only populate the internal cache.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// A subsequent read()</a:t>
            </a: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// of that chunk will get the data from the cache</a:t>
            </a:r>
          </a:p>
          <a:p>
            <a:pPr>
              <a:buNone/>
            </a:pPr>
            <a:endParaRPr lang="en-US" altLang="ja-JP" sz="1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dirty="0" smtClean="0">
                <a:latin typeface="Courier"/>
                <a:cs typeface="Courier"/>
              </a:rPr>
              <a:t>kXR_int64 </a:t>
            </a:r>
            <a:r>
              <a:rPr lang="en-US" altLang="ja-JP" sz="1400" dirty="0" err="1" smtClean="0">
                <a:latin typeface="Courier"/>
                <a:cs typeface="Courier"/>
              </a:rPr>
              <a:t>ReadV(char</a:t>
            </a:r>
            <a:r>
              <a:rPr lang="en-US" altLang="ja-JP" sz="1400" dirty="0" smtClean="0">
                <a:latin typeface="Courier"/>
                <a:cs typeface="Courier"/>
              </a:rPr>
              <a:t> *</a:t>
            </a:r>
            <a:r>
              <a:rPr lang="en-US" altLang="ja-JP" sz="1400" dirty="0" err="1" smtClean="0">
                <a:latin typeface="Courier"/>
                <a:cs typeface="Courier"/>
              </a:rPr>
              <a:t>buf</a:t>
            </a:r>
            <a:r>
              <a:rPr lang="en-US" altLang="ja-JP" sz="1400" dirty="0" smtClean="0">
                <a:latin typeface="Courier"/>
                <a:cs typeface="Courier"/>
              </a:rPr>
              <a:t>, long long *offsets, </a:t>
            </a:r>
            <a:r>
              <a:rPr lang="en-US" altLang="ja-JP" sz="1400" dirty="0" err="1" smtClean="0">
                <a:latin typeface="Courier"/>
                <a:cs typeface="Courier"/>
              </a:rPr>
              <a:t>int</a:t>
            </a:r>
            <a:r>
              <a:rPr lang="en-US" altLang="ja-JP" sz="1400" dirty="0" smtClean="0">
                <a:latin typeface="Courier"/>
                <a:cs typeface="Courier"/>
              </a:rPr>
              <a:t> *lens, </a:t>
            </a:r>
            <a:r>
              <a:rPr lang="en-US" altLang="ja-JP" sz="1400" dirty="0" err="1" smtClean="0">
                <a:latin typeface="Courier"/>
                <a:cs typeface="Courier"/>
              </a:rPr>
              <a:t>int</a:t>
            </a:r>
            <a:r>
              <a:rPr lang="en-US" altLang="ja-JP" sz="1400" dirty="0" smtClean="0">
                <a:latin typeface="Courier"/>
                <a:cs typeface="Courier"/>
              </a:rPr>
              <a:t> </a:t>
            </a:r>
            <a:r>
              <a:rPr lang="en-US" altLang="ja-JP" sz="1400" dirty="0" err="1" smtClean="0">
                <a:latin typeface="Courier"/>
                <a:cs typeface="Courier"/>
              </a:rPr>
              <a:t>nbuf</a:t>
            </a:r>
            <a:r>
              <a:rPr lang="en-US" altLang="ja-JP" sz="1400" dirty="0" smtClean="0">
                <a:latin typeface="Courier"/>
                <a:cs typeface="Courier"/>
              </a:rPr>
              <a:t>);</a:t>
            </a:r>
            <a:endParaRPr lang="ja-JP" altLang="en-US" sz="1400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No compromises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We want the best of both worlds</a:t>
            </a:r>
          </a:p>
          <a:p>
            <a:r>
              <a:rPr lang="en-US" altLang="ja-JP" dirty="0" smtClean="0"/>
              <a:t>What about sending asynchronous vectored requests which are not too big?</a:t>
            </a:r>
          </a:p>
          <a:p>
            <a:pPr lvl="1"/>
            <a:r>
              <a:rPr lang="en-US" altLang="ja-JP" dirty="0" smtClean="0"/>
              <a:t>Transferred in parallel</a:t>
            </a:r>
          </a:p>
          <a:p>
            <a:pPr lvl="2"/>
            <a:r>
              <a:rPr lang="en-US" altLang="ja-JP" dirty="0" smtClean="0"/>
              <a:t>Hides the overall latency (</a:t>
            </a:r>
            <a:r>
              <a:rPr lang="en-US" altLang="ja-JP" dirty="0" err="1" smtClean="0"/>
              <a:t>network+disk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Big enough to cut their network latency by e.g. 512 times</a:t>
            </a:r>
          </a:p>
          <a:p>
            <a:pPr lvl="1"/>
            <a:r>
              <a:rPr lang="en-US" altLang="ja-JP" dirty="0" smtClean="0"/>
              <a:t>Small enough to avoid the serialization problem</a:t>
            </a:r>
          </a:p>
          <a:p>
            <a:pPr lvl="3"/>
            <a:r>
              <a:rPr lang="en-US" altLang="ja-JP" dirty="0" smtClean="0"/>
              <a:t>Having to wait for the last chunk in order to process the first</a:t>
            </a:r>
          </a:p>
          <a:p>
            <a:pPr lvl="1"/>
            <a:r>
              <a:rPr lang="en-US" altLang="ja-JP" dirty="0" smtClean="0"/>
              <a:t>This works</a:t>
            </a:r>
          </a:p>
          <a:p>
            <a:pPr lvl="2"/>
            <a:r>
              <a:rPr lang="en-US" altLang="ja-JP" dirty="0" smtClean="0"/>
              <a:t>Not very easy to exercise seriously</a:t>
            </a:r>
          </a:p>
          <a:p>
            <a:pPr lvl="2"/>
            <a:r>
              <a:rPr lang="en-US" altLang="ja-JP" dirty="0" smtClean="0"/>
              <a:t>This is the way ROOT works if used properly</a:t>
            </a:r>
          </a:p>
          <a:p>
            <a:pPr lvl="2"/>
            <a:r>
              <a:rPr lang="en-US" altLang="ja-JP" dirty="0" smtClean="0"/>
              <a:t>Anybody else could do it in principle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Pure 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 vs. </a:t>
            </a:r>
            <a:r>
              <a:rPr lang="en-US" altLang="ja-JP" dirty="0" err="1" smtClean="0"/>
              <a:t>Async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13</a:t>
            </a:fld>
            <a:endParaRPr lang="it-IT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300" y="1218374"/>
            <a:ext cx="5499100" cy="464902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 example</a:t>
            </a:r>
            <a:endParaRPr lang="ja-JP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ja-JP" dirty="0" smtClean="0"/>
              <a:t>Let’s see how all this behaves in my laptop towards a robust data server over a 1Gb LAN</a:t>
            </a:r>
          </a:p>
          <a:p>
            <a:pPr lvl="1"/>
            <a:r>
              <a:rPr lang="en-US" altLang="ja-JP" dirty="0" smtClean="0"/>
              <a:t>Nobody else using it (which is an optimistic situation)</a:t>
            </a:r>
          </a:p>
          <a:p>
            <a:pPr lvl="1"/>
            <a:r>
              <a:rPr lang="en-US" altLang="ja-JP" dirty="0" smtClean="0"/>
              <a:t>The server has already cached all the data (optimistic situation = no disk latency, only network)</a:t>
            </a:r>
          </a:p>
          <a:p>
            <a:pPr lvl="2"/>
            <a:r>
              <a:rPr lang="en-US" altLang="ja-JP" dirty="0" smtClean="0"/>
              <a:t>This is almost never true in the real world</a:t>
            </a:r>
          </a:p>
          <a:p>
            <a:pPr lvl="2"/>
            <a:r>
              <a:rPr lang="en-US" altLang="ja-JP" dirty="0" smtClean="0"/>
              <a:t>Even better than the performance of </a:t>
            </a:r>
            <a:r>
              <a:rPr lang="en-US" altLang="ja-JP" dirty="0" err="1" smtClean="0"/>
              <a:t>SSDs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We use this case to see the difference between the various techniques</a:t>
            </a:r>
          </a:p>
          <a:p>
            <a:pPr lvl="2"/>
            <a:r>
              <a:rPr lang="en-US" altLang="ja-JP" dirty="0" smtClean="0"/>
              <a:t>And this difference can be even bigger in the real case!</a:t>
            </a:r>
          </a:p>
          <a:p>
            <a:pPr lvl="3"/>
            <a:r>
              <a:rPr lang="en-US" altLang="ja-JP" dirty="0" smtClean="0"/>
              <a:t>For the reasons we already described.</a:t>
            </a:r>
            <a:endParaRPr lang="ja-JP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5F8A-052B-704B-955A-BC331F118A26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practical evaluation: sync reads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0600"/>
            <a:ext cx="8229600" cy="1330325"/>
          </a:xfrm>
        </p:spPr>
        <p:txBody>
          <a:bodyPr>
            <a:normAutofit fontScale="70000" lnSpcReduction="20000"/>
          </a:bodyPr>
          <a:lstStyle/>
          <a:p>
            <a:r>
              <a:rPr lang="en-US" altLang="ja-JP" dirty="0" smtClean="0"/>
              <a:t>This tells us that the network latency is ~1.25ms per request</a:t>
            </a:r>
          </a:p>
          <a:p>
            <a:pPr lvl="1"/>
            <a:r>
              <a:rPr lang="en-US" altLang="ja-JP" dirty="0" smtClean="0"/>
              <a:t>120.333 / 95651 = 0.00125</a:t>
            </a:r>
          </a:p>
          <a:p>
            <a:pPr lvl="1"/>
            <a:r>
              <a:rPr lang="en-US" altLang="ja-JP" dirty="0" smtClean="0"/>
              <a:t>Because we know that we have almost no disk latency here (everything is cached because we wanted it to be that way)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457200" y="1295400"/>
            <a:ext cx="7849550" cy="3570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Courier"/>
                <a:cs typeface="Courier"/>
              </a:rPr>
              <a:t>./bin/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TestXrdClient_read</a:t>
            </a:r>
            <a:r>
              <a:rPr kumimoji="1" lang="en-US" altLang="ja-JP" sz="1200" dirty="0" smtClean="0">
                <a:latin typeface="Courier"/>
                <a:cs typeface="Courier"/>
              </a:rPr>
              <a:t> root://lxfsrc2802//cfs/fs10/fabrizio/h1huge.root 0 0 0 0 &lt; 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~/offsetlen_nurcan2.txt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Read style: Synchronous reads,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ev</a:t>
            </a:r>
            <a:r>
              <a:rPr kumimoji="1" lang="en-US" altLang="ja-JP" sz="1200" dirty="0" smtClean="0">
                <a:latin typeface="Courier"/>
                <a:cs typeface="Courier"/>
              </a:rPr>
              <a:t>. with read ahead.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.....--- Freeing buffer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Summary ----------------------------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starttime</a:t>
            </a:r>
            <a:r>
              <a:rPr kumimoji="1" lang="en-US" altLang="ja-JP" sz="12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lastopentime</a:t>
            </a:r>
            <a:r>
              <a:rPr kumimoji="1" lang="en-US" altLang="ja-JP" sz="12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closetime</a:t>
            </a:r>
            <a:r>
              <a:rPr kumimoji="1" lang="en-US" altLang="ja-JP" sz="12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endtime</a:t>
            </a:r>
            <a:r>
              <a:rPr kumimoji="1" lang="en-US" altLang="ja-JP" sz="12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open_elapsed</a:t>
            </a:r>
            <a:r>
              <a:rPr kumimoji="1" lang="en-US" altLang="ja-JP" sz="1200" dirty="0" smtClean="0">
                <a:latin typeface="Courier"/>
                <a:cs typeface="Courier"/>
              </a:rPr>
              <a:t>: 0.013067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data_xfer_elapsed</a:t>
            </a:r>
            <a:r>
              <a:rPr kumimoji="1" lang="en-US" altLang="ja-JP" sz="1200" dirty="0" smtClean="0">
                <a:latin typeface="Courier"/>
                <a:cs typeface="Courier"/>
              </a:rPr>
              <a:t>: 120.295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close_elapsed</a:t>
            </a:r>
            <a:r>
              <a:rPr kumimoji="1" lang="en-US" altLang="ja-JP" sz="1200" dirty="0" smtClean="0">
                <a:latin typeface="Courier"/>
                <a:cs typeface="Courier"/>
              </a:rPr>
              <a:t>: 0.0252302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total_elapsed</a:t>
            </a:r>
            <a:r>
              <a:rPr kumimoji="1" lang="en-US" altLang="ja-JP" sz="1200" dirty="0" smtClean="0">
                <a:latin typeface="Courier"/>
                <a:cs typeface="Courier"/>
              </a:rPr>
              <a:t>: 120.333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totalbytesreadperfile</a:t>
            </a:r>
            <a:r>
              <a:rPr kumimoji="1" lang="en-US" altLang="ja-JP" sz="1200" dirty="0" smtClean="0">
                <a:latin typeface="Courier"/>
                <a:cs typeface="Courier"/>
              </a:rPr>
              <a:t>: 132851819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maxbytesreadpersecperfile</a:t>
            </a:r>
            <a:r>
              <a:rPr kumimoji="1" lang="en-US" altLang="ja-JP" sz="1200" dirty="0" smtClean="0">
                <a:latin typeface="Courier"/>
                <a:cs typeface="Courier"/>
              </a:rPr>
              <a:t>: 1.10438e+06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effbytesreadpersecperfile</a:t>
            </a:r>
            <a:r>
              <a:rPr kumimoji="1" lang="en-US" altLang="ja-JP" sz="1200" dirty="0" smtClean="0">
                <a:latin typeface="Courier"/>
                <a:cs typeface="Courier"/>
              </a:rPr>
              <a:t>: 1.10403e+06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readscountperfile</a:t>
            </a:r>
            <a:r>
              <a:rPr kumimoji="1" lang="en-US" altLang="ja-JP" sz="1200" dirty="0" smtClean="0">
                <a:latin typeface="Courier"/>
                <a:cs typeface="Courier"/>
              </a:rPr>
              <a:t>: 95651</a:t>
            </a:r>
          </a:p>
          <a:p>
            <a:r>
              <a:rPr kumimoji="1" lang="en-US" altLang="ja-JP" sz="1200" dirty="0" smtClean="0">
                <a:latin typeface="Courier"/>
                <a:cs typeface="Courier"/>
              </a:rPr>
              <a:t>$$$ </a:t>
            </a:r>
            <a:r>
              <a:rPr kumimoji="1" lang="en-US" altLang="ja-JP" sz="1200" dirty="0" err="1" smtClean="0">
                <a:latin typeface="Courier"/>
                <a:cs typeface="Courier"/>
              </a:rPr>
              <a:t>openedkofilescount</a:t>
            </a:r>
            <a:r>
              <a:rPr kumimoji="1" lang="en-US" altLang="ja-JP" sz="1200" dirty="0" smtClean="0">
                <a:latin typeface="Courier"/>
                <a:cs typeface="Courier"/>
              </a:rPr>
              <a:t>: 1</a:t>
            </a:r>
          </a:p>
          <a:p>
            <a:endParaRPr kumimoji="1" lang="ja-JP" altLang="en-US" sz="1000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practical evaluation: </a:t>
            </a:r>
            <a:r>
              <a:rPr lang="en-US" altLang="ja-JP" dirty="0" err="1" smtClean="0"/>
              <a:t>async</a:t>
            </a:r>
            <a:r>
              <a:rPr lang="en-US" altLang="ja-JP" dirty="0" smtClean="0"/>
              <a:t> reads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63725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Looks interesting… from 120s to 5.6s doing the same sequence of reads</a:t>
            </a:r>
          </a:p>
          <a:p>
            <a:pPr lvl="1"/>
            <a:r>
              <a:rPr lang="en-US" altLang="ja-JP" dirty="0" smtClean="0"/>
              <a:t>&gt;20 times faster. Seems a very good optimization!</a:t>
            </a:r>
          </a:p>
          <a:p>
            <a:pPr lvl="1"/>
            <a:r>
              <a:rPr lang="en-US" altLang="ja-JP" dirty="0" smtClean="0"/>
              <a:t>The latency has been “hidden” in this case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457200" y="1295400"/>
            <a:ext cx="784955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smtClean="0">
                <a:latin typeface="Courier"/>
                <a:cs typeface="Courier"/>
              </a:rPr>
              <a:t>&gt;./bin/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TestXrdClient_read</a:t>
            </a:r>
            <a:r>
              <a:rPr kumimoji="1" lang="en-US" altLang="ja-JP" sz="1000" dirty="0" smtClean="0">
                <a:latin typeface="Courier"/>
                <a:cs typeface="Courier"/>
              </a:rPr>
              <a:t> root://lxfsrc2802//cfs/fs10/fabrizio/h1huge.root 0 50000000 4 0 &lt; ~/offsetlen_nurcan2.txt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Read style: Asynchronous reads.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.....--- Freeing buffer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Summary ----------------------------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starttime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lastopentime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closetime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endtime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open_elapsed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0.0132041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data_xfer_elapsed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5.6057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close_elapsed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0.0121732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total_elapsed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5.63108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totalbytesreadperfile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132851819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maxbytesreadpersecperfile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2.36994e+07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effbytesreadpersecperfile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2.35926e+07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readscountperfile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95651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openedkofilescount</a:t>
            </a:r>
            <a:r>
              <a:rPr kumimoji="1" lang="en-US" altLang="ja-JP" sz="1000" dirty="0" smtClean="0">
                <a:latin typeface="Courier"/>
                <a:cs typeface="Courier"/>
              </a:rPr>
              <a:t>: 1</a:t>
            </a:r>
          </a:p>
          <a:p>
            <a:endParaRPr kumimoji="1" lang="ja-JP" altLang="en-US" sz="1000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practical evaluation: sync </a:t>
            </a:r>
            <a:r>
              <a:rPr lang="en-US" altLang="ja-JP" dirty="0" err="1" smtClean="0"/>
              <a:t>readv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5125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What? 120s to 2.1s doing the same thing?</a:t>
            </a:r>
          </a:p>
          <a:p>
            <a:pPr lvl="1"/>
            <a:r>
              <a:rPr lang="en-US" altLang="ja-JP" dirty="0" smtClean="0"/>
              <a:t>60 times faster!</a:t>
            </a:r>
          </a:p>
          <a:p>
            <a:pPr lvl="1"/>
            <a:r>
              <a:rPr lang="en-US" altLang="ja-JP" dirty="0" smtClean="0"/>
              <a:t>In this case the latency has been “cut” by aggregating reads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457200" y="1295400"/>
            <a:ext cx="78495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smtClean="0">
                <a:latin typeface="Courier"/>
                <a:cs typeface="Courier"/>
              </a:rPr>
              <a:t>&gt;./bin/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TestXrdClient_read</a:t>
            </a:r>
            <a:r>
              <a:rPr kumimoji="1" lang="en-US" altLang="ja-JP" sz="1000" dirty="0" smtClean="0">
                <a:latin typeface="Courier"/>
                <a:cs typeface="Courier"/>
              </a:rPr>
              <a:t> root://lxfsrc2802//cfs/fs10/fabrizio/h1huge.root 0 50000000 1 0 &lt; ~/offsetlen_nurcan2.txt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Read style: Synchronous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readv</a:t>
            </a:r>
            <a:endParaRPr kumimoji="1" lang="en-US" altLang="ja-JP" sz="1000" dirty="0" smtClean="0">
              <a:latin typeface="Courier"/>
              <a:cs typeface="Courier"/>
            </a:endParaRP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&lt;snip&gt;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--- Freeing buffer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Summary ----------------------------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starttime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lastopentime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closetime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endtime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open_elapsed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0.0133462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data_xfer_elapsed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2.13707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close_elapsed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0.00490284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total_elapsed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2.15532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totalbytesreadperfile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132851819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maxbytesreadpersecperfile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6.21653e+07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effbytesreadpersecperfile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6.16389e+07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readscountperfile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95651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openedkofilescount</a:t>
            </a:r>
            <a:r>
              <a:rPr kumimoji="1" lang="en-US" altLang="ja-JP" sz="1000" dirty="0" smtClean="0">
                <a:latin typeface="Courier"/>
                <a:cs typeface="Courier"/>
              </a:rPr>
              <a:t>: 1</a:t>
            </a:r>
          </a:p>
          <a:p>
            <a:endParaRPr kumimoji="1" lang="ja-JP" altLang="en-US" sz="1000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practical evaluation: </a:t>
            </a:r>
            <a:r>
              <a:rPr lang="en-US" altLang="ja-JP" dirty="0" err="1" smtClean="0"/>
              <a:t>Async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readv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711325"/>
          </a:xfrm>
        </p:spPr>
        <p:txBody>
          <a:bodyPr>
            <a:normAutofit fontScale="62500" lnSpcReduction="20000"/>
          </a:bodyPr>
          <a:lstStyle/>
          <a:p>
            <a:r>
              <a:rPr lang="en-US" altLang="ja-JP" dirty="0" smtClean="0"/>
              <a:t>Apparently just a bit slower then the previous.</a:t>
            </a:r>
          </a:p>
          <a:p>
            <a:pPr lvl="1"/>
            <a:r>
              <a:rPr lang="en-US" altLang="ja-JP" dirty="0" smtClean="0"/>
              <a:t>2.7s. In this case the latency has been “cut” and then “hidden”</a:t>
            </a:r>
          </a:p>
          <a:p>
            <a:pPr lvl="2"/>
            <a:r>
              <a:rPr lang="en-US" altLang="ja-JP" dirty="0" smtClean="0"/>
              <a:t>Hiding it needs a little more CPU</a:t>
            </a:r>
          </a:p>
          <a:p>
            <a:pPr lvl="2"/>
            <a:r>
              <a:rPr lang="en-US" altLang="ja-JP" dirty="0" smtClean="0"/>
              <a:t>Remember that here we only read, no time is spent in processing anything</a:t>
            </a:r>
          </a:p>
          <a:p>
            <a:pPr lvl="2"/>
            <a:r>
              <a:rPr lang="en-US" altLang="ja-JP" dirty="0" smtClean="0"/>
              <a:t>Hence, there is no place to hide the latency under</a:t>
            </a:r>
          </a:p>
          <a:p>
            <a:pPr lvl="1"/>
            <a:r>
              <a:rPr lang="en-US" altLang="ja-JP" dirty="0" smtClean="0"/>
              <a:t>Here there is an advantage which we like.</a:t>
            </a:r>
          </a:p>
          <a:p>
            <a:pPr lvl="2"/>
            <a:r>
              <a:rPr lang="en-US" altLang="ja-JP" dirty="0" smtClean="0"/>
              <a:t>And we are going to discuss it.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457200" y="1295401"/>
            <a:ext cx="78495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smtClean="0">
                <a:latin typeface="Courier"/>
                <a:cs typeface="Courier"/>
              </a:rPr>
              <a:t>&gt;./bin/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TestXrdClient_read</a:t>
            </a:r>
            <a:r>
              <a:rPr kumimoji="1" lang="en-US" altLang="ja-JP" sz="1000" dirty="0" smtClean="0">
                <a:latin typeface="Courier"/>
                <a:cs typeface="Courier"/>
              </a:rPr>
              <a:t> root://lxfsrc2802//cfs/fs10/fabrizio/h1huge.root 0 50000000 3 0 &lt; ~/offsetlen_nurcan2.txt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Read style: Asynchronous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readv</a:t>
            </a:r>
            <a:r>
              <a:rPr kumimoji="1" lang="en-US" altLang="ja-JP" sz="1000" dirty="0" smtClean="0">
                <a:latin typeface="Courier"/>
                <a:cs typeface="Courier"/>
              </a:rPr>
              <a:t>.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&lt;snip&gt;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--- Freeing buffer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Summary ----------------------------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starttime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lastopentime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closetime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endtime</a:t>
            </a:r>
            <a:r>
              <a:rPr kumimoji="1" lang="en-US" altLang="ja-JP" sz="1000" dirty="0" smtClean="0">
                <a:latin typeface="Courier"/>
                <a:cs typeface="Courier"/>
              </a:rPr>
              <a:t>: 1.25414e+09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open_elapsed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0.0133181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data_xfer_elapsed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2.6645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close_elapsed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0.00909686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total_elapsed</a:t>
            </a:r>
            <a:r>
              <a:rPr kumimoji="1" lang="en-US" altLang="ja-JP" sz="1000" dirty="0" smtClean="0">
                <a:latin typeface="Courier"/>
                <a:cs typeface="Courier"/>
              </a:rPr>
              <a:t>: 2.68691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totalbytesreadperfile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132851819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maxbytesreadpersecperfile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4.986e+07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effbytesreadpersecperfile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4.9444e+07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readscountperfile</a:t>
            </a:r>
            <a:r>
              <a:rPr kumimoji="1" lang="en-US" altLang="ja-JP" sz="1000" dirty="0" smtClean="0">
                <a:latin typeface="Courier"/>
                <a:cs typeface="Courier"/>
              </a:rPr>
              <a:t>: 95651</a:t>
            </a:r>
          </a:p>
          <a:p>
            <a:r>
              <a:rPr kumimoji="1" lang="en-US" altLang="ja-JP" sz="1000" dirty="0" smtClean="0">
                <a:latin typeface="Courier"/>
                <a:cs typeface="Courier"/>
              </a:rPr>
              <a:t>$$$ </a:t>
            </a:r>
            <a:r>
              <a:rPr kumimoji="1" lang="en-US" altLang="ja-JP" sz="1000" dirty="0" err="1" smtClean="0">
                <a:latin typeface="Courier"/>
                <a:cs typeface="Courier"/>
              </a:rPr>
              <a:t>openedkofilescount</a:t>
            </a:r>
            <a:r>
              <a:rPr kumimoji="1" lang="en-US" altLang="ja-JP" sz="1000" dirty="0" smtClean="0">
                <a:latin typeface="Courier"/>
                <a:cs typeface="Courier"/>
              </a:rPr>
              <a:t>: 1</a:t>
            </a:r>
          </a:p>
          <a:p>
            <a:endParaRPr kumimoji="1" lang="ja-JP" altLang="en-US" sz="1000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practical evaluation: sync </a:t>
            </a:r>
            <a:r>
              <a:rPr lang="en-US" altLang="ja-JP" dirty="0" err="1" smtClean="0"/>
              <a:t>vs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async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599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Let’s make the </a:t>
            </a:r>
            <a:r>
              <a:rPr lang="en-US" altLang="ja-JP" dirty="0" err="1" smtClean="0"/>
              <a:t>appication</a:t>
            </a:r>
            <a:r>
              <a:rPr lang="en-US" altLang="ja-JP" dirty="0" smtClean="0"/>
              <a:t> “think” and process the data (still in my laptop, reading from a robust server)</a:t>
            </a:r>
          </a:p>
          <a:p>
            <a:pPr lvl="1"/>
            <a:r>
              <a:rPr lang="en-US" altLang="ja-JP" dirty="0" smtClean="0"/>
              <a:t>i.e. using CPU cycles between reads, e.g. 10ms every 100 reads</a:t>
            </a:r>
          </a:p>
          <a:p>
            <a:pPr lvl="1"/>
            <a:r>
              <a:rPr lang="en-US" altLang="ja-JP" dirty="0" smtClean="0"/>
              <a:t>And the scenario becomes more clear:</a:t>
            </a:r>
          </a:p>
          <a:p>
            <a:pPr lvl="2"/>
            <a:r>
              <a:rPr lang="en-US" altLang="ja-JP" dirty="0" smtClean="0"/>
              <a:t>Silly sync reads: 153s , CPU usage=30% (please remember that this technique is what 3 of the 4 LHC experiments use)</a:t>
            </a:r>
          </a:p>
          <a:p>
            <a:pPr lvl="2"/>
            <a:r>
              <a:rPr lang="en-US" altLang="ja-JP" dirty="0" smtClean="0"/>
              <a:t>Sync 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: 12.7 seconds, CPU usage&gt;100%</a:t>
            </a:r>
          </a:p>
          <a:p>
            <a:pPr lvl="2"/>
            <a:r>
              <a:rPr lang="en-US" altLang="ja-JP" dirty="0" err="1" smtClean="0"/>
              <a:t>Async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: 10.5 seconds (2.2 </a:t>
            </a:r>
            <a:r>
              <a:rPr lang="en-US" altLang="ja-JP" dirty="0" err="1" smtClean="0"/>
              <a:t>secs</a:t>
            </a:r>
            <a:r>
              <a:rPr lang="en-US" altLang="ja-JP" dirty="0" smtClean="0"/>
              <a:t> less), CPU usage&gt;100%</a:t>
            </a:r>
          </a:p>
          <a:p>
            <a:pPr lvl="3"/>
            <a:r>
              <a:rPr lang="en-US" altLang="ja-JP" dirty="0" smtClean="0"/>
              <a:t>So, why is this now faster? Before it was a bit slower.</a:t>
            </a:r>
          </a:p>
          <a:p>
            <a:pPr lvl="3"/>
            <a:r>
              <a:rPr lang="en-US" altLang="ja-JP" dirty="0" smtClean="0"/>
              <a:t>Because it:</a:t>
            </a:r>
          </a:p>
          <a:p>
            <a:pPr lvl="4"/>
            <a:r>
              <a:rPr lang="en-US" altLang="ja-JP" dirty="0" smtClean="0"/>
              <a:t>Cuts the latency by a factor by aggregating reads, then,</a:t>
            </a:r>
          </a:p>
          <a:p>
            <a:pPr lvl="4"/>
            <a:r>
              <a:rPr lang="en-US" altLang="ja-JP" dirty="0" smtClean="0"/>
              <a:t>Transfers the next bunch of chunks while the app is crunching numbers</a:t>
            </a:r>
          </a:p>
          <a:p>
            <a:pPr lvl="4"/>
            <a:r>
              <a:rPr lang="en-US" altLang="ja-JP" dirty="0" smtClean="0"/>
              <a:t>So it also can use CPU cycles from another CPU core.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simple idea: pack things together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Instead of requesting one data chunk at a time and waiting for it:</a:t>
            </a:r>
          </a:p>
          <a:p>
            <a:pPr lvl="1"/>
            <a:r>
              <a:rPr lang="en-US" altLang="ja-JP" dirty="0" smtClean="0"/>
              <a:t>Request two chunks IN THE SAME REQUEST</a:t>
            </a:r>
          </a:p>
          <a:p>
            <a:pPr lvl="1"/>
            <a:r>
              <a:rPr lang="en-US" altLang="ja-JP" dirty="0" smtClean="0"/>
              <a:t>When they arrive, put them in a buffer</a:t>
            </a:r>
          </a:p>
          <a:p>
            <a:pPr lvl="1"/>
            <a:r>
              <a:rPr lang="en-US" altLang="ja-JP" dirty="0" smtClean="0"/>
              <a:t>The application reads twice from this buffer</a:t>
            </a:r>
          </a:p>
          <a:p>
            <a:r>
              <a:rPr lang="en-US" altLang="ja-JP" dirty="0" smtClean="0"/>
              <a:t>In principle by doing this we have cut the total latency by two</a:t>
            </a:r>
          </a:p>
          <a:p>
            <a:pPr lvl="1"/>
            <a:r>
              <a:rPr lang="en-US" altLang="ja-JP" dirty="0" smtClean="0"/>
              <a:t>Because, trivially, we have cut the number of interactions</a:t>
            </a:r>
          </a:p>
          <a:p>
            <a:pPr lvl="1"/>
            <a:r>
              <a:rPr lang="en-US" altLang="ja-JP" dirty="0" smtClean="0"/>
              <a:t>In our million-chunks job this means being idle 10m instead of 20m</a:t>
            </a:r>
          </a:p>
          <a:p>
            <a:pPr lvl="1"/>
            <a:r>
              <a:rPr lang="en-US" altLang="ja-JP" dirty="0" smtClean="0"/>
              <a:t>This mechanism can be put to work for many more chunks</a:t>
            </a:r>
          </a:p>
          <a:p>
            <a:pPr lvl="2"/>
            <a:r>
              <a:rPr lang="en-US" altLang="ja-JP" dirty="0" smtClean="0"/>
              <a:t>And cut the latency by a bigger factor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What’s happening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7" name="Rectangle 6"/>
          <p:cNvSpPr/>
          <p:nvPr/>
        </p:nvSpPr>
        <p:spPr bwMode="auto">
          <a:xfrm>
            <a:off x="1676400" y="1066006"/>
            <a:ext cx="15240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 (2 </a:t>
            </a:r>
            <a:r>
              <a:rPr kumimoji="0" lang="en-US" altLang="ja-JP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thr</a:t>
            </a: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)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>
            <a:off x="-456406" y="3884612"/>
            <a:ext cx="4572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>
            <a:off x="762794" y="3884612"/>
            <a:ext cx="4572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6858000" y="1066006"/>
            <a:ext cx="15240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12" idx="2"/>
          </p:cNvCxnSpPr>
          <p:nvPr/>
        </p:nvCxnSpPr>
        <p:spPr bwMode="auto">
          <a:xfrm rot="5400000">
            <a:off x="5334000" y="3885406"/>
            <a:ext cx="4572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14"/>
          <p:cNvSpPr/>
          <p:nvPr/>
        </p:nvSpPr>
        <p:spPr bwMode="auto">
          <a:xfrm>
            <a:off x="1676400" y="2513806"/>
            <a:ext cx="304800" cy="1066800"/>
          </a:xfrm>
          <a:prstGeom prst="rect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676400" y="3656806"/>
            <a:ext cx="304800" cy="1066800"/>
          </a:xfrm>
          <a:prstGeom prst="rect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76400" y="4799806"/>
            <a:ext cx="304800" cy="1066800"/>
          </a:xfrm>
          <a:prstGeom prst="rect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048000" y="1751806"/>
            <a:ext cx="44958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467600" y="1980406"/>
            <a:ext cx="3048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 rot="10800000" flipV="1">
            <a:off x="3200400" y="2209006"/>
            <a:ext cx="42672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2895600" y="2361406"/>
            <a:ext cx="3048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Left Arrow 28"/>
          <p:cNvSpPr/>
          <p:nvPr/>
        </p:nvSpPr>
        <p:spPr bwMode="auto">
          <a:xfrm>
            <a:off x="1981200" y="2361406"/>
            <a:ext cx="838200" cy="534194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>
            <a:off x="3048000" y="2894806"/>
            <a:ext cx="44958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Rectangle 30"/>
          <p:cNvSpPr/>
          <p:nvPr/>
        </p:nvSpPr>
        <p:spPr bwMode="auto">
          <a:xfrm>
            <a:off x="7467600" y="3123406"/>
            <a:ext cx="3048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 rot="10800000" flipV="1">
            <a:off x="3200400" y="3352006"/>
            <a:ext cx="42672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2895600" y="3504406"/>
            <a:ext cx="3048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Left Arrow 33"/>
          <p:cNvSpPr/>
          <p:nvPr/>
        </p:nvSpPr>
        <p:spPr bwMode="auto">
          <a:xfrm>
            <a:off x="1981200" y="4647406"/>
            <a:ext cx="838200" cy="534194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Left Arrow 34"/>
          <p:cNvSpPr/>
          <p:nvPr/>
        </p:nvSpPr>
        <p:spPr bwMode="auto">
          <a:xfrm>
            <a:off x="1981200" y="3504406"/>
            <a:ext cx="838200" cy="534194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3048000" y="4037806"/>
            <a:ext cx="44958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36"/>
          <p:cNvSpPr/>
          <p:nvPr/>
        </p:nvSpPr>
        <p:spPr bwMode="auto">
          <a:xfrm>
            <a:off x="7467600" y="4266406"/>
            <a:ext cx="3048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 flipV="1">
            <a:off x="3200400" y="4495006"/>
            <a:ext cx="42672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38"/>
          <p:cNvSpPr/>
          <p:nvPr/>
        </p:nvSpPr>
        <p:spPr bwMode="auto">
          <a:xfrm>
            <a:off x="2895600" y="4647406"/>
            <a:ext cx="3048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4200" y="4724400"/>
            <a:ext cx="1082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/>
              <a:t>CPU Overhead</a:t>
            </a:r>
            <a:endParaRPr kumimoji="1" lang="ja-JP" altLang="en-US" sz="1000" b="1" dirty="0"/>
          </a:p>
        </p:txBody>
      </p:sp>
      <p:sp>
        <p:nvSpPr>
          <p:cNvPr id="41" name="TextBox 40"/>
          <p:cNvSpPr txBox="1"/>
          <p:nvPr/>
        </p:nvSpPr>
        <p:spPr>
          <a:xfrm rot="17985708">
            <a:off x="3723553" y="4107548"/>
            <a:ext cx="1749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 smtClean="0">
                <a:solidFill>
                  <a:schemeClr val="accent6"/>
                </a:solidFill>
              </a:rPr>
              <a:t>Total latency</a:t>
            </a:r>
          </a:p>
          <a:p>
            <a:pPr algn="ctr"/>
            <a:r>
              <a:rPr kumimoji="1" lang="en-US" altLang="ja-JP" sz="1200" b="1" dirty="0" err="1" smtClean="0">
                <a:solidFill>
                  <a:schemeClr val="accent6"/>
                </a:solidFill>
              </a:rPr>
              <a:t>Network+server+disk</a:t>
            </a:r>
            <a:endParaRPr kumimoji="1" lang="ja-JP" altLang="en-US" sz="1200" b="1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716391" y="4267200"/>
            <a:ext cx="954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/>
              <a:t>Server+ disk</a:t>
            </a:r>
          </a:p>
          <a:p>
            <a:r>
              <a:rPr kumimoji="1" lang="en-US" altLang="ja-JP" sz="1000" b="1" dirty="0" smtClean="0"/>
              <a:t>latency</a:t>
            </a:r>
            <a:endParaRPr kumimoji="1" lang="ja-JP" altLang="en-US" sz="10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2057400" y="5084802"/>
            <a:ext cx="9812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/>
              <a:t>Data taken</a:t>
            </a:r>
          </a:p>
          <a:p>
            <a:r>
              <a:rPr kumimoji="1" lang="en-US" altLang="ja-JP" sz="1000" b="1" dirty="0" smtClean="0"/>
              <a:t>from internal</a:t>
            </a:r>
          </a:p>
          <a:p>
            <a:r>
              <a:rPr kumimoji="1" lang="en-US" altLang="ja-JP" sz="1000" b="1" dirty="0" smtClean="0"/>
              <a:t>buffers</a:t>
            </a:r>
            <a:endParaRPr kumimoji="1" lang="ja-JP" altLang="en-US" sz="10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76200" y="3809206"/>
            <a:ext cx="156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/>
              <a:t>Efficient processing</a:t>
            </a:r>
          </a:p>
          <a:p>
            <a:r>
              <a:rPr kumimoji="1" lang="en-US" altLang="ja-JP" sz="1000" b="1" dirty="0" smtClean="0"/>
              <a:t>Few cycles are wasted</a:t>
            </a:r>
            <a:endParaRPr kumimoji="1" lang="ja-JP" altLang="en-US" sz="1000" b="1" dirty="0"/>
          </a:p>
        </p:txBody>
      </p:sp>
      <p:sp>
        <p:nvSpPr>
          <p:cNvPr id="45" name="TextBox 44"/>
          <p:cNvSpPr txBox="1"/>
          <p:nvPr/>
        </p:nvSpPr>
        <p:spPr>
          <a:xfrm rot="166882">
            <a:off x="4184838" y="1665973"/>
            <a:ext cx="20304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/>
              <a:t>Request many chunks at once</a:t>
            </a:r>
            <a:endParaRPr kumimoji="1" lang="ja-JP" altLang="en-US" sz="10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practical evaluation: sync </a:t>
            </a:r>
            <a:r>
              <a:rPr lang="en-US" altLang="ja-JP" dirty="0" err="1" smtClean="0"/>
              <a:t>vs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async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599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One more side effect is that this works amazingly well also in WAN if there is enough bandwidth</a:t>
            </a:r>
          </a:p>
          <a:p>
            <a:r>
              <a:rPr lang="en-US" altLang="ja-JP" dirty="0" smtClean="0"/>
              <a:t>Yes, because now, finally the only limiting factor left is bandwidth. For that, we need only:</a:t>
            </a:r>
          </a:p>
          <a:p>
            <a:pPr lvl="2"/>
            <a:r>
              <a:rPr lang="en-US" altLang="ja-JP" dirty="0" smtClean="0"/>
              <a:t>A sane network design</a:t>
            </a:r>
          </a:p>
          <a:p>
            <a:pPr lvl="2"/>
            <a:r>
              <a:rPr lang="en-US" altLang="ja-JP" dirty="0" smtClean="0"/>
              <a:t>Very powerful disk systems to give enough throughput</a:t>
            </a:r>
          </a:p>
          <a:p>
            <a:pPr lvl="2"/>
            <a:r>
              <a:rPr lang="en-US" altLang="ja-JP" dirty="0" smtClean="0"/>
              <a:t>A lot of money</a:t>
            </a:r>
          </a:p>
          <a:p>
            <a:r>
              <a:rPr lang="en-US" altLang="ja-JP" dirty="0" smtClean="0"/>
              <a:t>But now we can use it productively, in both LAN and WAN.</a:t>
            </a:r>
          </a:p>
          <a:p>
            <a:r>
              <a:rPr lang="en-US" altLang="ja-JP" dirty="0" smtClean="0"/>
              <a:t>And, YES, when we are here, all the other CPU-based optimizations start making a lot of sense</a:t>
            </a:r>
          </a:p>
          <a:p>
            <a:pPr lvl="1"/>
            <a:r>
              <a:rPr lang="en-US" altLang="ja-JP" dirty="0" smtClean="0"/>
              <a:t>All that effort is worth the time. Do it.</a:t>
            </a:r>
          </a:p>
          <a:p>
            <a:pPr lvl="1"/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Last considerations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Doing asynchronous things generates in general more CPU overhead</a:t>
            </a:r>
          </a:p>
          <a:p>
            <a:pPr lvl="1"/>
            <a:r>
              <a:rPr lang="en-US" altLang="ja-JP" dirty="0" smtClean="0"/>
              <a:t>If this is shorter (in time) than a latency hit then we gain anyway</a:t>
            </a:r>
          </a:p>
          <a:p>
            <a:r>
              <a:rPr lang="en-US" altLang="ja-JP" dirty="0" smtClean="0"/>
              <a:t>A pure 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 is very efficient</a:t>
            </a:r>
          </a:p>
          <a:p>
            <a:pPr lvl="1"/>
            <a:r>
              <a:rPr lang="en-US" altLang="ja-JP" dirty="0" smtClean="0"/>
              <a:t>But to process the first requested chunk we must wait for all of them to come</a:t>
            </a:r>
          </a:p>
          <a:p>
            <a:pPr lvl="2"/>
            <a:r>
              <a:rPr lang="en-US" altLang="ja-JP" dirty="0" smtClean="0"/>
              <a:t>And they come serially (very fast, however)</a:t>
            </a:r>
          </a:p>
          <a:p>
            <a:r>
              <a:rPr lang="en-US" altLang="ja-JP" dirty="0" smtClean="0"/>
              <a:t>Very often, for very sparse patterns 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 is a very good choice</a:t>
            </a:r>
          </a:p>
          <a:p>
            <a:pPr lvl="1"/>
            <a:r>
              <a:rPr lang="en-US" altLang="ja-JP" dirty="0" smtClean="0"/>
              <a:t>For less sparse patterns often not quite</a:t>
            </a:r>
          </a:p>
          <a:p>
            <a:pPr lvl="1"/>
            <a:r>
              <a:rPr lang="en-US" altLang="ja-JP" dirty="0" smtClean="0"/>
              <a:t>But typically analysis applications generate extremely sparse pseudo-random patterns 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Last considerations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When multiple users hit the same disk, that disk ‘sees’ a truly random pattern.</a:t>
            </a:r>
          </a:p>
          <a:p>
            <a:pPr lvl="1"/>
            <a:r>
              <a:rPr lang="en-US" altLang="ja-JP" dirty="0" smtClean="0"/>
              <a:t>Hence its performance decreases</a:t>
            </a:r>
          </a:p>
          <a:p>
            <a:pPr lvl="1"/>
            <a:r>
              <a:rPr lang="en-US" altLang="ja-JP" dirty="0" smtClean="0"/>
              <a:t>It can decrease really a lot</a:t>
            </a:r>
          </a:p>
          <a:p>
            <a:pPr lvl="1"/>
            <a:r>
              <a:rPr lang="en-US" altLang="ja-JP" dirty="0" smtClean="0"/>
              <a:t>There’s not much that we can do for now</a:t>
            </a:r>
          </a:p>
          <a:p>
            <a:pPr lvl="2"/>
            <a:r>
              <a:rPr lang="en-US" altLang="ja-JP" dirty="0" smtClean="0"/>
              <a:t>Buy better disks</a:t>
            </a:r>
          </a:p>
          <a:p>
            <a:pPr lvl="2"/>
            <a:r>
              <a:rPr lang="en-US" altLang="ja-JP" dirty="0" smtClean="0"/>
              <a:t>Avoid </a:t>
            </a:r>
            <a:r>
              <a:rPr lang="en-US" altLang="ja-JP" dirty="0" err="1" smtClean="0"/>
              <a:t>RAIDs</a:t>
            </a:r>
            <a:r>
              <a:rPr lang="en-US" altLang="ja-JP" dirty="0" smtClean="0"/>
              <a:t> if you can (they move more heads/drives to do the same job)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But… Wait… Is that possible?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ja-JP" dirty="0" smtClean="0"/>
              <a:t>In both cases we are requested to know the future</a:t>
            </a:r>
          </a:p>
          <a:p>
            <a:pPr lvl="1"/>
            <a:r>
              <a:rPr lang="en-US" altLang="ja-JP" dirty="0" smtClean="0"/>
              <a:t>In the form of the data chunks which will be needed</a:t>
            </a:r>
          </a:p>
          <a:p>
            <a:pPr lvl="1"/>
            <a:r>
              <a:rPr lang="en-US" altLang="ja-JP" dirty="0" smtClean="0"/>
              <a:t>The client API and the servers must support the techniques of course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But… Is knowing the future a realistic thing?</a:t>
            </a:r>
          </a:p>
          <a:p>
            <a:pPr lvl="2"/>
            <a:endParaRPr lang="en-US" altLang="ja-JP" dirty="0" smtClean="0"/>
          </a:p>
          <a:p>
            <a:pPr lvl="1"/>
            <a:r>
              <a:rPr lang="en-US" altLang="ja-JP" dirty="0" smtClean="0"/>
              <a:t>How can an app which needs the (</a:t>
            </a:r>
            <a:r>
              <a:rPr lang="en-US" altLang="ja-JP" dirty="0" err="1" smtClean="0"/>
              <a:t>n)th</a:t>
            </a:r>
            <a:r>
              <a:rPr lang="en-US" altLang="ja-JP" dirty="0" smtClean="0"/>
              <a:t> chunk also suggest that it will need the (</a:t>
            </a:r>
            <a:r>
              <a:rPr lang="en-US" altLang="ja-JP" dirty="0" err="1" smtClean="0"/>
              <a:t>n+X)th</a:t>
            </a:r>
            <a:r>
              <a:rPr lang="en-US" altLang="ja-JP" dirty="0" smtClean="0"/>
              <a:t>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Feeding the communication pipe</a:t>
            </a:r>
            <a:endParaRPr lang="ja-JP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Basically there are two techniques to make it possible:</a:t>
            </a:r>
          </a:p>
          <a:p>
            <a:pPr lvl="1"/>
            <a:r>
              <a:rPr lang="en-US" altLang="ja-JP" dirty="0" smtClean="0"/>
              <a:t>Guessing the future</a:t>
            </a:r>
          </a:p>
          <a:p>
            <a:pPr lvl="2"/>
            <a:r>
              <a:rPr lang="en-US" altLang="ja-JP" dirty="0" smtClean="0"/>
              <a:t>Applying statistics-based ideas</a:t>
            </a:r>
          </a:p>
          <a:p>
            <a:pPr lvl="4"/>
            <a:r>
              <a:rPr lang="en-US" altLang="ja-JP" dirty="0" smtClean="0"/>
              <a:t>Typically Read </a:t>
            </a:r>
            <a:r>
              <a:rPr lang="en-US" altLang="ja-JP" dirty="0" smtClean="0"/>
              <a:t>Ahead/Prefetching. </a:t>
            </a:r>
            <a:r>
              <a:rPr lang="en-US" altLang="ja-JP" dirty="0" smtClean="0"/>
              <a:t>We read data in advance, hoping that it will be useful to a sufficient extent for the next requests.</a:t>
            </a:r>
          </a:p>
          <a:p>
            <a:pPr lvl="1"/>
            <a:r>
              <a:rPr lang="en-US" altLang="ja-JP" dirty="0" smtClean="0"/>
              <a:t>Knowing the future exactly</a:t>
            </a:r>
          </a:p>
          <a:p>
            <a:pPr lvl="3"/>
            <a:r>
              <a:rPr lang="en-US" altLang="ja-JP" dirty="0" smtClean="0"/>
              <a:t>A list of (offset, length) which will be needed</a:t>
            </a:r>
          </a:p>
          <a:p>
            <a:pPr lvl="3"/>
            <a:r>
              <a:rPr lang="en-US" altLang="ja-JP" dirty="0" smtClean="0"/>
              <a:t>This is what any cp-like program can do (read everything!)</a:t>
            </a:r>
          </a:p>
          <a:p>
            <a:pPr lvl="3"/>
            <a:r>
              <a:rPr lang="en-US" altLang="ja-JP" dirty="0" smtClean="0"/>
              <a:t>This is what ROOT can do (TTree/</a:t>
            </a:r>
            <a:r>
              <a:rPr lang="en-US" altLang="ja-JP" dirty="0" err="1" smtClean="0"/>
              <a:t>TTreeCache</a:t>
            </a:r>
            <a:r>
              <a:rPr lang="en-US" altLang="ja-JP" dirty="0" smtClean="0"/>
              <a:t>)</a:t>
            </a:r>
          </a:p>
          <a:p>
            <a:pPr lvl="3"/>
            <a:r>
              <a:rPr lang="en-US" altLang="ja-JP" dirty="0" smtClean="0"/>
              <a:t>But not every app uses ROOT, and sometimes, if they use it, they do not use it in that </a:t>
            </a:r>
            <a:r>
              <a:rPr lang="en-US" altLang="ja-JP" dirty="0" smtClean="0"/>
              <a:t>way </a:t>
            </a:r>
            <a:r>
              <a:rPr lang="ja-JP" altLang="en-US" dirty="0" smtClean="0">
                <a:sym typeface="Wingdings"/>
              </a:rPr>
              <a:t></a:t>
            </a:r>
            <a:endParaRPr lang="en-US" altLang="ja-JP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E5F8A-052B-704B-955A-BC331F118A26}" type="slidenum">
              <a:rPr lang="it-IT" smtClean="0"/>
              <a:pPr/>
              <a:t>25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Feeding the communication pipe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We don’t need necessarily complicated things</a:t>
            </a:r>
          </a:p>
          <a:p>
            <a:r>
              <a:rPr lang="en-US" altLang="ja-JP" dirty="0" smtClean="0"/>
              <a:t>For example, we know what our forward reader app needs</a:t>
            </a:r>
          </a:p>
          <a:p>
            <a:pPr lvl="1"/>
            <a:r>
              <a:rPr lang="en-US" altLang="ja-JP" dirty="0" smtClean="0"/>
              <a:t>1KB every 10KB</a:t>
            </a:r>
          </a:p>
          <a:p>
            <a:pPr lvl="1"/>
            <a:r>
              <a:rPr lang="en-US" altLang="ja-JP" dirty="0" smtClean="0"/>
              <a:t>So we might, in principle</a:t>
            </a:r>
          </a:p>
          <a:p>
            <a:pPr lvl="2"/>
            <a:r>
              <a:rPr lang="en-US" altLang="ja-JP" dirty="0" smtClean="0"/>
              <a:t>Produce this list of chunks at the beginning</a:t>
            </a:r>
          </a:p>
          <a:p>
            <a:pPr lvl="2"/>
            <a:r>
              <a:rPr lang="en-US" altLang="ja-JP" dirty="0" smtClean="0"/>
              <a:t>Fire it to the disk</a:t>
            </a:r>
          </a:p>
          <a:p>
            <a:pPr lvl="2"/>
            <a:r>
              <a:rPr lang="en-US" altLang="ja-JP" dirty="0" smtClean="0"/>
              <a:t>Loop on the results </a:t>
            </a:r>
          </a:p>
          <a:p>
            <a:pPr lvl="1"/>
            <a:r>
              <a:rPr lang="en-US" altLang="ja-JP" dirty="0" smtClean="0"/>
              <a:t>But the devil is in the details</a:t>
            </a:r>
          </a:p>
          <a:p>
            <a:pPr lvl="2"/>
            <a:r>
              <a:rPr lang="en-US" altLang="ja-JP" dirty="0" smtClean="0"/>
              <a:t>The </a:t>
            </a:r>
            <a:r>
              <a:rPr lang="en-US" altLang="ja-JP" dirty="0" err="1" smtClean="0"/>
              <a:t>sw</a:t>
            </a:r>
            <a:r>
              <a:rPr lang="en-US" altLang="ja-JP" dirty="0" smtClean="0"/>
              <a:t> machinery to do this is not so simple, e.g. we must remember that</a:t>
            </a:r>
            <a:r>
              <a:rPr lang="en-US" altLang="ja-JP" dirty="0" smtClean="0"/>
              <a:t> </a:t>
            </a:r>
            <a:r>
              <a:rPr lang="en-US" altLang="ja-JP" dirty="0" smtClean="0"/>
              <a:t>f</a:t>
            </a:r>
            <a:r>
              <a:rPr lang="en-US" altLang="ja-JP" dirty="0" smtClean="0"/>
              <a:t>rom </a:t>
            </a:r>
            <a:r>
              <a:rPr lang="en-US" altLang="ja-JP" dirty="0" smtClean="0"/>
              <a:t>a 10 lines program we might go to </a:t>
            </a:r>
            <a:r>
              <a:rPr lang="en-US" altLang="ja-JP" dirty="0" smtClean="0"/>
              <a:t>100 with only such a simple scenario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26</a:t>
            </a:fld>
            <a:endParaRPr lang="it-IT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You also need the right API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In the POSIX calls there is a way to “suggest” actions to be done in parallel</a:t>
            </a:r>
          </a:p>
          <a:p>
            <a:pPr lvl="1"/>
            <a:r>
              <a:rPr lang="en-US" altLang="ja-JP" dirty="0" smtClean="0"/>
              <a:t>O_NONBLOCK</a:t>
            </a:r>
          </a:p>
          <a:p>
            <a:pPr lvl="1"/>
            <a:r>
              <a:rPr lang="en-US" altLang="ja-JP" dirty="0" smtClean="0"/>
              <a:t>The app must deal directly with that complexity</a:t>
            </a:r>
          </a:p>
          <a:p>
            <a:pPr lvl="2"/>
            <a:r>
              <a:rPr lang="en-US" altLang="ja-JP" dirty="0" smtClean="0"/>
              <a:t>And explicitly keep track of what’s pending, what arrived, what will be requested</a:t>
            </a:r>
          </a:p>
          <a:p>
            <a:r>
              <a:rPr lang="en-US" altLang="ja-JP" dirty="0" smtClean="0"/>
              <a:t>Here we are using the Xrootd client, which was built to do that</a:t>
            </a:r>
          </a:p>
          <a:p>
            <a:pPr lvl="1"/>
            <a:r>
              <a:rPr lang="en-US" altLang="ja-JP" dirty="0" smtClean="0"/>
              <a:t>And the complexity was hidden in it</a:t>
            </a:r>
          </a:p>
          <a:p>
            <a:pPr lvl="1"/>
            <a:r>
              <a:rPr lang="en-US" altLang="ja-JP" dirty="0" smtClean="0"/>
              <a:t>I am not aware of other similar APIs (probably my fault)</a:t>
            </a:r>
          </a:p>
          <a:p>
            <a:pPr lvl="2"/>
            <a:r>
              <a:rPr lang="en-US" altLang="ja-JP" dirty="0" smtClean="0"/>
              <a:t>Even if the principles are 20 years old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27</a:t>
            </a:fld>
            <a:endParaRPr lang="it-IT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Read ahead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In simple words it means:</a:t>
            </a:r>
          </a:p>
          <a:p>
            <a:pPr lvl="1"/>
            <a:r>
              <a:rPr lang="en-US" altLang="ja-JP" dirty="0" smtClean="0"/>
              <a:t>“Read something which will likely be useful in the near future, and store it somewhere for fast lookup”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There’s a caveat:</a:t>
            </a:r>
          </a:p>
          <a:p>
            <a:pPr lvl="1"/>
            <a:r>
              <a:rPr lang="en-US" altLang="ja-JP" dirty="0" smtClean="0"/>
              <a:t>We rely on statistics, not on exact knowledge</a:t>
            </a:r>
          </a:p>
          <a:p>
            <a:pPr lvl="1"/>
            <a:r>
              <a:rPr lang="en-US" altLang="ja-JP" dirty="0" smtClean="0"/>
              <a:t>We could read a lot of useless data.</a:t>
            </a:r>
          </a:p>
          <a:p>
            <a:pPr lvl="1"/>
            <a:r>
              <a:rPr lang="en-US" altLang="ja-JP" dirty="0" smtClean="0"/>
              <a:t>We could miss what the app really needs</a:t>
            </a:r>
          </a:p>
          <a:p>
            <a:pPr lvl="1"/>
            <a:r>
              <a:rPr lang="en-US" altLang="ja-JP" dirty="0" smtClean="0"/>
              <a:t>To be statistically significant, we need a lot of memory to keep it, except in the trivial cases (e.g. purely sequential)</a:t>
            </a:r>
          </a:p>
          <a:p>
            <a:pPr lvl="1"/>
            <a:r>
              <a:rPr lang="en-US" altLang="ja-JP" dirty="0" smtClean="0"/>
              <a:t>These are the limits of this technique in its common implementations.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28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Read ahead: the simplest strategy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Given a read request to satisfy, trim it to a bigger block and store the whole result</a:t>
            </a:r>
          </a:p>
          <a:p>
            <a:pPr lvl="1"/>
            <a:r>
              <a:rPr lang="en-US" altLang="ja-JP" dirty="0" smtClean="0"/>
              <a:t>This is what typically the OS does for disks.</a:t>
            </a:r>
          </a:p>
          <a:p>
            <a:pPr lvl="2"/>
            <a:r>
              <a:rPr lang="en-US" altLang="ja-JP" dirty="0" smtClean="0"/>
              <a:t>The request is enlarged in order to cover the minimum number of pages which contain the needed data</a:t>
            </a:r>
          </a:p>
          <a:p>
            <a:pPr lvl="2"/>
            <a:r>
              <a:rPr lang="en-US" altLang="ja-JP" dirty="0" smtClean="0"/>
              <a:t>The request can also be enlarged much more, typically forward (even tenths of megabytes)</a:t>
            </a:r>
          </a:p>
          <a:p>
            <a:r>
              <a:rPr lang="en-US" altLang="ja-JP" dirty="0" smtClean="0"/>
              <a:t>It’s an algorithm like many others</a:t>
            </a:r>
          </a:p>
          <a:p>
            <a:pPr lvl="1"/>
            <a:r>
              <a:rPr lang="en-US" altLang="ja-JP" dirty="0" smtClean="0"/>
              <a:t>Which should be smart enough to AVOID requesting the same data more than once</a:t>
            </a:r>
          </a:p>
          <a:p>
            <a:pPr lvl="2"/>
            <a:r>
              <a:rPr lang="en-US" altLang="ja-JP" dirty="0" smtClean="0"/>
              <a:t>Not very easy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29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Another idea: work in the background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Request the (n+1)th chunk just before starting processing the (</a:t>
            </a:r>
            <a:r>
              <a:rPr lang="en-US" altLang="ja-JP" dirty="0" err="1" smtClean="0"/>
              <a:t>n)th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This implies some form of tricky lower level parallelism</a:t>
            </a:r>
          </a:p>
          <a:p>
            <a:pPr lvl="1"/>
            <a:r>
              <a:rPr lang="en-US" altLang="ja-JP" dirty="0" smtClean="0"/>
              <a:t>While the app computes, the data flows</a:t>
            </a:r>
          </a:p>
          <a:p>
            <a:pPr lvl="2"/>
            <a:r>
              <a:rPr lang="en-US" altLang="ja-JP" dirty="0" smtClean="0"/>
              <a:t>When the app finishes computing the (</a:t>
            </a:r>
            <a:r>
              <a:rPr lang="en-US" altLang="ja-JP" dirty="0" err="1" smtClean="0"/>
              <a:t>n)th</a:t>
            </a:r>
            <a:r>
              <a:rPr lang="en-US" altLang="ja-JP" dirty="0" smtClean="0"/>
              <a:t> chunk, it again:</a:t>
            </a:r>
          </a:p>
          <a:p>
            <a:pPr lvl="3"/>
            <a:r>
              <a:rPr lang="en-US" altLang="ja-JP" dirty="0" smtClean="0"/>
              <a:t>Requests the (n+2)th</a:t>
            </a:r>
          </a:p>
          <a:p>
            <a:pPr lvl="3"/>
            <a:r>
              <a:rPr lang="en-US" altLang="ja-JP" dirty="0" smtClean="0"/>
              <a:t>Wait for the (n+1)th to finish its incoming path</a:t>
            </a:r>
          </a:p>
          <a:p>
            <a:pPr lvl="4"/>
            <a:r>
              <a:rPr lang="en-US" altLang="ja-JP" dirty="0" smtClean="0"/>
              <a:t>Eventually it’s already available</a:t>
            </a:r>
          </a:p>
          <a:p>
            <a:pPr lvl="3"/>
            <a:r>
              <a:rPr lang="en-US" altLang="ja-JP" dirty="0" smtClean="0"/>
              <a:t>Process the (n+1)th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Read ahead: another strategy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Given a read request to satisfy, make sure that the data in the internal buffers arrives up to the location </a:t>
            </a:r>
            <a:r>
              <a:rPr lang="en-US" altLang="ja-JP" dirty="0" err="1" smtClean="0"/>
              <a:t>offset+N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Eventually requesting what’s missing as an unique big block</a:t>
            </a:r>
          </a:p>
          <a:p>
            <a:pPr lvl="2"/>
            <a:r>
              <a:rPr lang="en-US" altLang="ja-JP" dirty="0" smtClean="0"/>
              <a:t>And purging something else</a:t>
            </a:r>
          </a:p>
          <a:p>
            <a:r>
              <a:rPr lang="en-US" altLang="ja-JP" dirty="0" smtClean="0"/>
              <a:t>We can call this also “look ahead”</a:t>
            </a:r>
          </a:p>
          <a:p>
            <a:pPr lvl="1"/>
            <a:r>
              <a:rPr lang="en-US" altLang="ja-JP" dirty="0" smtClean="0"/>
              <a:t>The last byte requested in advance is always at </a:t>
            </a:r>
            <a:r>
              <a:rPr lang="en-US" altLang="ja-JP" dirty="0" err="1" smtClean="0"/>
              <a:t>offset+N</a:t>
            </a:r>
            <a:endParaRPr lang="en-US" altLang="ja-JP" dirty="0" smtClean="0"/>
          </a:p>
          <a:p>
            <a:r>
              <a:rPr lang="en-US" altLang="ja-JP" dirty="0" smtClean="0"/>
              <a:t>Very efficient for sequential access</a:t>
            </a:r>
          </a:p>
          <a:p>
            <a:pPr lvl="1"/>
            <a:r>
              <a:rPr lang="en-US" altLang="ja-JP" dirty="0" smtClean="0"/>
              <a:t>The data stream can never stop</a:t>
            </a:r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30</a:t>
            </a:fld>
            <a:endParaRPr lang="it-IT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Read ahead: one more </a:t>
            </a:r>
            <a:r>
              <a:rPr lang="en-US" altLang="ja-JP" dirty="0" err="1" smtClean="0"/>
              <a:t>flavour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We compute the average offset of the last accesses</a:t>
            </a:r>
          </a:p>
          <a:p>
            <a:r>
              <a:rPr lang="en-US" altLang="ja-JP" dirty="0" smtClean="0"/>
              <a:t>We try to keep in memory a “window” of data around this average</a:t>
            </a:r>
          </a:p>
          <a:p>
            <a:pPr lvl="1"/>
            <a:r>
              <a:rPr lang="en-US" altLang="ja-JP" dirty="0" smtClean="0"/>
              <a:t>Hoping that the next accesses will hit inside it</a:t>
            </a:r>
          </a:p>
          <a:p>
            <a:r>
              <a:rPr lang="en-US" altLang="ja-JP" dirty="0" smtClean="0"/>
              <a:t>The window slides forward with the average offset</a:t>
            </a:r>
          </a:p>
          <a:p>
            <a:pPr lvl="1"/>
            <a:r>
              <a:rPr lang="en-US" altLang="ja-JP" dirty="0" smtClean="0"/>
              <a:t>Allowing some accesses to be outside it</a:t>
            </a:r>
          </a:p>
          <a:p>
            <a:pPr lvl="1"/>
            <a:r>
              <a:rPr lang="en-US" altLang="ja-JP" dirty="0" smtClean="0"/>
              <a:t>Reading (ahead) in steps of 1MB</a:t>
            </a:r>
          </a:p>
          <a:p>
            <a:pPr lvl="1"/>
            <a:r>
              <a:rPr lang="en-US" altLang="ja-JP" dirty="0" smtClean="0"/>
              <a:t>Dropping the block with the least offset</a:t>
            </a:r>
          </a:p>
          <a:p>
            <a:r>
              <a:rPr lang="en-US" altLang="ja-JP" dirty="0" smtClean="0"/>
              <a:t>Good for not so sparse patterns which slowly proceed through the file length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31</a:t>
            </a:fld>
            <a:endParaRPr lang="it-IT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snippet of a data analysis (ATLAS AOD)</a:t>
            </a:r>
            <a:endParaRPr lang="ja-JP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Index of the read on the X, offset on the Y</a:t>
            </a:r>
          </a:p>
          <a:p>
            <a:r>
              <a:rPr lang="en-US" altLang="ja-JP" dirty="0" smtClean="0"/>
              <a:t>It’s “random”, but not quite</a:t>
            </a:r>
          </a:p>
          <a:p>
            <a:pPr lvl="1"/>
            <a:r>
              <a:rPr lang="en-US" altLang="ja-JP" dirty="0" smtClean="0"/>
              <a:t>Even by looking at it we can almost predict where it goes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32</a:t>
            </a:fld>
            <a:endParaRPr lang="it-IT"/>
          </a:p>
        </p:txBody>
      </p:sp>
      <p:pic>
        <p:nvPicPr>
          <p:cNvPr id="7" name="Picture 6" descr="atlastrace_offset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524" y="3200400"/>
            <a:ext cx="4347275" cy="2948152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snippet of a data analysis (ATLAS AOD)</a:t>
            </a:r>
            <a:endParaRPr lang="ja-JP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histogram of the first 1000 offsets is even more suspect</a:t>
            </a:r>
          </a:p>
          <a:p>
            <a:pPr lvl="1"/>
            <a:r>
              <a:rPr lang="en-US" altLang="ja-JP" dirty="0" smtClean="0"/>
              <a:t>With a buffer holding data from 235M to 255M we can accommodate the majority of the (very small) first 1000 reads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33</a:t>
            </a:fld>
            <a:endParaRPr lang="it-IT"/>
          </a:p>
        </p:txBody>
      </p:sp>
      <p:pic>
        <p:nvPicPr>
          <p:cNvPr id="9" name="Picture 8" descr="atlastrace_offsets_his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3581400"/>
            <a:ext cx="3733800" cy="2532117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Do they work </a:t>
            </a:r>
            <a:r>
              <a:rPr lang="en-US" altLang="ja-JP" smtClean="0"/>
              <a:t>in practice?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Sometimes yes, sometimes no</a:t>
            </a:r>
          </a:p>
          <a:p>
            <a:pPr lvl="1"/>
            <a:r>
              <a:rPr lang="en-US" altLang="ja-JP" dirty="0" smtClean="0"/>
              <a:t>They can gain a lot or loose, depending on the case or on the class </a:t>
            </a:r>
            <a:r>
              <a:rPr lang="en-US" altLang="ja-JP" smtClean="0"/>
              <a:t>of applications</a:t>
            </a:r>
          </a:p>
          <a:p>
            <a:pPr lvl="1"/>
            <a:r>
              <a:rPr lang="en-US" altLang="ja-JP" dirty="0" smtClean="0"/>
              <a:t>We measure their efficiency like a cache:</a:t>
            </a:r>
          </a:p>
          <a:p>
            <a:pPr lvl="2"/>
            <a:r>
              <a:rPr lang="en-US" altLang="ja-JP" dirty="0" smtClean="0"/>
              <a:t>Miss rate: the ratio between the number of times a chunk is correctly </a:t>
            </a:r>
            <a:r>
              <a:rPr lang="en-US" altLang="ja-JP" dirty="0" err="1" smtClean="0"/>
              <a:t>prefetched</a:t>
            </a:r>
            <a:r>
              <a:rPr lang="en-US" altLang="ja-JP" dirty="0" smtClean="0"/>
              <a:t> with the number of times it has to be requested</a:t>
            </a:r>
          </a:p>
          <a:p>
            <a:pPr lvl="2"/>
            <a:r>
              <a:rPr lang="en-US" altLang="ja-JP" dirty="0" smtClean="0"/>
              <a:t>Byte overhead: how many useless bytes are read</a:t>
            </a:r>
          </a:p>
          <a:p>
            <a:pPr lvl="1"/>
            <a:r>
              <a:rPr lang="en-US" altLang="ja-JP" dirty="0" smtClean="0"/>
              <a:t>For a copy-like sequential read</a:t>
            </a:r>
          </a:p>
          <a:p>
            <a:pPr lvl="2"/>
            <a:r>
              <a:rPr lang="en-US" altLang="ja-JP" dirty="0" err="1" smtClean="0"/>
              <a:t>Missrate</a:t>
            </a:r>
            <a:r>
              <a:rPr lang="en-US" altLang="ja-JP" dirty="0" smtClean="0"/>
              <a:t>=0 and overhead=0</a:t>
            </a:r>
          </a:p>
          <a:p>
            <a:pPr lvl="1"/>
            <a:r>
              <a:rPr lang="en-US" altLang="ja-JP" dirty="0" smtClean="0"/>
              <a:t>For a generic application it depends</a:t>
            </a:r>
          </a:p>
          <a:p>
            <a:pPr lvl="2"/>
            <a:r>
              <a:rPr lang="en-US" altLang="ja-JP" dirty="0" smtClean="0"/>
              <a:t>A hit saves one interaction (hence, one latency hit also in the disk)</a:t>
            </a:r>
          </a:p>
          <a:p>
            <a:pPr lvl="2"/>
            <a:r>
              <a:rPr lang="en-US" altLang="ja-JP" dirty="0" smtClean="0"/>
              <a:t>The byte overhead (given the maximum throughput) must be lighter than the time (and resources) saving due to the hits</a:t>
            </a:r>
          </a:p>
          <a:p>
            <a:pPr lvl="2"/>
            <a:r>
              <a:rPr lang="en-US" altLang="ja-JP" dirty="0" smtClean="0"/>
              <a:t>The application consumes more CPU, because of the overhead due to the internal bookkeeping and calculations</a:t>
            </a:r>
          </a:p>
          <a:p>
            <a:pPr lvl="2"/>
            <a:r>
              <a:rPr lang="en-US" altLang="ja-JP" dirty="0" smtClean="0"/>
              <a:t>Keeping track of what’s outstanding is not cheap</a:t>
            </a:r>
          </a:p>
          <a:p>
            <a:pPr lvl="1">
              <a:buNone/>
            </a:pP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34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Two ideas or just one?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It may look the same idea, but they imply completely different architectures/implementations</a:t>
            </a:r>
          </a:p>
          <a:p>
            <a:pPr lvl="1"/>
            <a:r>
              <a:rPr lang="en-US" altLang="ja-JP" dirty="0" smtClean="0"/>
              <a:t>1: the ability of issuing composite requests</a:t>
            </a:r>
          </a:p>
          <a:p>
            <a:pPr lvl="1"/>
            <a:r>
              <a:rPr lang="en-US" altLang="ja-JP" dirty="0" smtClean="0"/>
              <a:t>2: the ability of handling asynchronous data transfers</a:t>
            </a:r>
          </a:p>
          <a:p>
            <a:r>
              <a:rPr lang="en-US" altLang="ja-JP" dirty="0" smtClean="0"/>
              <a:t>Both techniques deal with </a:t>
            </a:r>
            <a:r>
              <a:rPr lang="en-US" altLang="ja-JP" b="1" i="1" u="sng" dirty="0" smtClean="0"/>
              <a:t>when </a:t>
            </a:r>
            <a:r>
              <a:rPr lang="en-US" altLang="ja-JP" dirty="0" smtClean="0"/>
              <a:t>to issue a data request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Work in the background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5</a:t>
            </a:fld>
            <a:endParaRPr lang="it-IT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600200"/>
            <a:ext cx="3562350" cy="444590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How to do it… in principle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In the real world these can be accomplished in two different ways:</a:t>
            </a:r>
          </a:p>
          <a:p>
            <a:pPr lvl="1"/>
            <a:r>
              <a:rPr lang="en-US" altLang="ja-JP" dirty="0" smtClean="0"/>
              <a:t>A Vectored read primitive (</a:t>
            </a:r>
            <a:r>
              <a:rPr lang="en-US" altLang="ja-JP" dirty="0" err="1" smtClean="0"/>
              <a:t>readv</a:t>
            </a:r>
            <a:r>
              <a:rPr lang="en-US" altLang="ja-JP" dirty="0" smtClean="0"/>
              <a:t>)</a:t>
            </a:r>
          </a:p>
          <a:p>
            <a:pPr lvl="2"/>
            <a:r>
              <a:rPr lang="en-US" altLang="ja-JP" dirty="0" smtClean="0"/>
              <a:t>Instead of a single couple (offset, length) we want to aggregate many of them in the same request</a:t>
            </a:r>
          </a:p>
          <a:p>
            <a:pPr lvl="3"/>
            <a:r>
              <a:rPr lang="en-US" altLang="ja-JP" dirty="0" smtClean="0"/>
              <a:t>A single request pays the network latency once</a:t>
            </a:r>
          </a:p>
          <a:p>
            <a:pPr lvl="3"/>
            <a:r>
              <a:rPr lang="en-US" altLang="ja-JP" dirty="0" smtClean="0"/>
              <a:t>Even if it is much heavier</a:t>
            </a:r>
          </a:p>
          <a:p>
            <a:pPr lvl="3"/>
            <a:r>
              <a:rPr lang="en-US" altLang="ja-JP" dirty="0" smtClean="0"/>
              <a:t>All the data chunks will travel together, serialized in a big composite data block</a:t>
            </a:r>
          </a:p>
          <a:p>
            <a:pPr lvl="3"/>
            <a:r>
              <a:rPr lang="en-US" altLang="ja-JP" dirty="0" smtClean="0"/>
              <a:t>The request will be much more demanding for the disk</a:t>
            </a:r>
          </a:p>
          <a:p>
            <a:pPr lvl="4"/>
            <a:r>
              <a:rPr lang="en-US" altLang="ja-JP" dirty="0" smtClean="0"/>
              <a:t>But there is a higher probability that it will be treated efficiently</a:t>
            </a:r>
          </a:p>
          <a:p>
            <a:pPr lvl="3"/>
            <a:endParaRPr lang="en-US" altLang="ja-JP" dirty="0" smtClean="0"/>
          </a:p>
          <a:p>
            <a:pPr lvl="1"/>
            <a:r>
              <a:rPr lang="en-US" altLang="ja-JP" dirty="0" smtClean="0"/>
              <a:t>Asynchronous capabilities in the communication</a:t>
            </a:r>
          </a:p>
          <a:p>
            <a:pPr lvl="3"/>
            <a:r>
              <a:rPr lang="en-US" altLang="ja-JP" dirty="0" smtClean="0"/>
              <a:t>The client can send requests without waiting for each response</a:t>
            </a:r>
          </a:p>
          <a:p>
            <a:pPr lvl="3"/>
            <a:r>
              <a:rPr lang="en-US" altLang="ja-JP" dirty="0" smtClean="0"/>
              <a:t>The responses are collected by a parallel thread</a:t>
            </a:r>
          </a:p>
          <a:p>
            <a:pPr lvl="3"/>
            <a:r>
              <a:rPr lang="en-US" altLang="ja-JP" dirty="0" smtClean="0"/>
              <a:t>The app gets the data from internal buffers populated by the requests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About vectored reads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We are speaking about a concept</a:t>
            </a:r>
          </a:p>
          <a:p>
            <a:pPr lvl="1"/>
            <a:r>
              <a:rPr lang="en-US" altLang="ja-JP" dirty="0" smtClean="0"/>
              <a:t>Aggregating multiple requests into one</a:t>
            </a:r>
          </a:p>
          <a:p>
            <a:pPr lvl="1"/>
            <a:r>
              <a:rPr lang="en-US" altLang="ja-JP" dirty="0" smtClean="0"/>
              <a:t>Send these composite requests through the network to a server which supports them</a:t>
            </a:r>
          </a:p>
          <a:p>
            <a:pPr lvl="1"/>
            <a:r>
              <a:rPr lang="en-US" altLang="ja-JP" dirty="0" smtClean="0"/>
              <a:t>Then, the server forwards these requests to the disk system it is connected to</a:t>
            </a:r>
          </a:p>
          <a:p>
            <a:pPr lvl="1"/>
            <a:r>
              <a:rPr lang="en-US" altLang="ja-JP" dirty="0" smtClean="0"/>
              <a:t>Doing this way:</a:t>
            </a:r>
          </a:p>
          <a:p>
            <a:pPr lvl="2"/>
            <a:r>
              <a:rPr lang="en-US" altLang="ja-JP" dirty="0" smtClean="0"/>
              <a:t>We aggregate requests at the app/network level, cutting the network latency (well, dividing it by a ‘big’ factor)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About vectored reads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This kind of request must be supported by the data transport protocol</a:t>
            </a:r>
          </a:p>
          <a:p>
            <a:pPr lvl="2"/>
            <a:r>
              <a:rPr lang="en-US" altLang="ja-JP" dirty="0" smtClean="0"/>
              <a:t>e.g. xrootd, </a:t>
            </a:r>
            <a:r>
              <a:rPr lang="en-US" altLang="ja-JP" dirty="0" err="1" smtClean="0"/>
              <a:t>dcap</a:t>
            </a:r>
            <a:r>
              <a:rPr lang="en-US" altLang="ja-JP" dirty="0" smtClean="0"/>
              <a:t>, </a:t>
            </a:r>
            <a:r>
              <a:rPr lang="en-US" altLang="ja-JP" dirty="0" smtClean="0"/>
              <a:t>http, etc.</a:t>
            </a:r>
          </a:p>
          <a:p>
            <a:pPr lvl="1"/>
            <a:r>
              <a:rPr lang="en-US" altLang="ja-JP" dirty="0" smtClean="0"/>
              <a:t>The server receives such a request</a:t>
            </a:r>
          </a:p>
          <a:p>
            <a:pPr lvl="1"/>
            <a:r>
              <a:rPr lang="en-US" altLang="ja-JP" dirty="0" smtClean="0"/>
              <a:t>And then forwards it to its disk system</a:t>
            </a:r>
          </a:p>
          <a:p>
            <a:pPr lvl="2"/>
            <a:r>
              <a:rPr lang="en-US" altLang="ja-JP" dirty="0" smtClean="0"/>
              <a:t>Eventually translating it into normal reads</a:t>
            </a:r>
          </a:p>
          <a:p>
            <a:pPr lvl="2"/>
            <a:r>
              <a:rPr lang="en-US" altLang="ja-JP" dirty="0" smtClean="0"/>
              <a:t>The server builds up its unique (composite) response and sends it back</a:t>
            </a:r>
          </a:p>
          <a:p>
            <a:pPr lvl="2"/>
            <a:r>
              <a:rPr lang="en-US" altLang="ja-JP" dirty="0" smtClean="0"/>
              <a:t>The client unpacks it and puts the individual </a:t>
            </a:r>
            <a:r>
              <a:rPr lang="en-US" altLang="ja-JP" dirty="0" err="1" smtClean="0"/>
              <a:t>subchunks</a:t>
            </a:r>
            <a:r>
              <a:rPr lang="en-US" altLang="ja-JP" dirty="0" smtClean="0"/>
              <a:t> into memory buffers for the app to access them</a:t>
            </a:r>
          </a:p>
          <a:p>
            <a:pPr lvl="2"/>
            <a:r>
              <a:rPr lang="en-US" altLang="ja-JP" dirty="0" smtClean="0"/>
              <a:t>Yes, it needs a complicated machinery which also has to be very efficient</a:t>
            </a:r>
          </a:p>
          <a:p>
            <a:pPr lvl="2"/>
            <a:r>
              <a:rPr lang="en-US" altLang="ja-JP" dirty="0" smtClean="0"/>
              <a:t>Better to hide it from the application’s perspective</a:t>
            </a:r>
          </a:p>
          <a:p>
            <a:pPr lvl="2"/>
            <a:endParaRPr lang="en-US" altLang="ja-JP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About vectored reads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 smtClean="0"/>
              <a:t>What the disk sees is more or less unchanged</a:t>
            </a:r>
          </a:p>
          <a:p>
            <a:pPr lvl="1"/>
            <a:r>
              <a:rPr lang="en-US" altLang="ja-JP" dirty="0" smtClean="0"/>
              <a:t>Still the same stream of requests, eventually sorted</a:t>
            </a:r>
          </a:p>
          <a:p>
            <a:pPr lvl="1"/>
            <a:r>
              <a:rPr lang="en-US" altLang="ja-JP" dirty="0" smtClean="0"/>
              <a:t>So, same number of requests, same number of interrupts</a:t>
            </a:r>
          </a:p>
          <a:p>
            <a:pPr lvl="1"/>
            <a:r>
              <a:rPr lang="en-US" altLang="ja-JP" dirty="0" smtClean="0"/>
              <a:t>It is believed to be somehow more efficient at the disk level</a:t>
            </a:r>
          </a:p>
          <a:p>
            <a:pPr lvl="2"/>
            <a:r>
              <a:rPr lang="en-US" altLang="ja-JP" dirty="0" smtClean="0"/>
              <a:t>But still very controversial</a:t>
            </a:r>
          </a:p>
          <a:p>
            <a:pPr lvl="2"/>
            <a:r>
              <a:rPr lang="en-US" altLang="ja-JP" dirty="0" smtClean="0"/>
              <a:t>Request streams from several clients will interleave, leading to a completely random pattern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At the OS/disk side there are the primitives to do that:</a:t>
            </a:r>
          </a:p>
          <a:p>
            <a:pPr lvl="1"/>
            <a:r>
              <a:rPr lang="en-US" altLang="ja-JP" dirty="0" smtClean="0"/>
              <a:t>If you do </a:t>
            </a:r>
            <a:r>
              <a:rPr lang="en-US" altLang="ja-JP" b="1" dirty="0" smtClean="0">
                <a:latin typeface="Courier"/>
                <a:cs typeface="Courier"/>
              </a:rPr>
              <a:t>man </a:t>
            </a:r>
            <a:r>
              <a:rPr lang="en-US" altLang="ja-JP" b="1" dirty="0" err="1" smtClean="0">
                <a:latin typeface="Courier"/>
                <a:cs typeface="Courier"/>
              </a:rPr>
              <a:t>readv</a:t>
            </a:r>
            <a:r>
              <a:rPr lang="en-US" altLang="ja-JP" b="1" dirty="0" smtClean="0"/>
              <a:t> </a:t>
            </a:r>
            <a:r>
              <a:rPr lang="en-US" altLang="ja-JP" dirty="0" smtClean="0"/>
              <a:t>you can see that that one is not what we are talking about</a:t>
            </a:r>
          </a:p>
          <a:p>
            <a:pPr lvl="1"/>
            <a:r>
              <a:rPr lang="en-US" altLang="ja-JP" dirty="0" smtClean="0"/>
              <a:t>Try instead </a:t>
            </a:r>
            <a:r>
              <a:rPr lang="en-US" altLang="ja-JP" b="1" dirty="0" smtClean="0">
                <a:latin typeface="Courier"/>
                <a:cs typeface="Courier"/>
              </a:rPr>
              <a:t>man </a:t>
            </a:r>
            <a:r>
              <a:rPr lang="en-US" altLang="ja-JP" b="1" dirty="0" err="1" smtClean="0">
                <a:latin typeface="Courier"/>
                <a:cs typeface="Courier"/>
              </a:rPr>
              <a:t>lio_listio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So there is no easy way to aggregate requests towards the </a:t>
            </a:r>
            <a:r>
              <a:rPr lang="en-US" altLang="ja-JP" dirty="0" smtClean="0"/>
              <a:t>disks</a:t>
            </a:r>
          </a:p>
          <a:p>
            <a:pPr lvl="2"/>
            <a:r>
              <a:rPr lang="en-US" altLang="ja-JP" dirty="0" smtClean="0"/>
              <a:t>At least, we need to implement one more complicated machinery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And the creator of the application should better be shielded against all the technicalities</a:t>
            </a:r>
          </a:p>
          <a:p>
            <a:pPr lvl="2"/>
            <a:r>
              <a:rPr lang="en-US" altLang="ja-JP" dirty="0" smtClean="0"/>
              <a:t>The disks heads will still have to move</a:t>
            </a:r>
          </a:p>
          <a:p>
            <a:pPr lvl="2"/>
            <a:r>
              <a:rPr lang="en-US" altLang="ja-JP" dirty="0" smtClean="0"/>
              <a:t>Hence, in principle, we cannot cut the disk latency, or not too much</a:t>
            </a:r>
          </a:p>
          <a:p>
            <a:pPr lvl="2"/>
            <a:r>
              <a:rPr lang="en-US" altLang="ja-JP" dirty="0" smtClean="0"/>
              <a:t>Nor the disk thrashing due to an excessive load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16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_slides_esc09">
  <a:themeElements>
    <a:clrScheme name="Presentazione1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Presentazione1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zione1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1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1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template_slides_esc09.pot</Template>
  <TotalTime>4449</TotalTime>
  <Words>3754</Words>
  <Application>Microsoft Macintosh PowerPoint</Application>
  <PresentationFormat>On-screen Show (4:3)</PresentationFormat>
  <Paragraphs>466</Paragraphs>
  <Slides>34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template_slides_esc09</vt:lpstr>
      <vt:lpstr> </vt:lpstr>
      <vt:lpstr>A simple idea: pack things together</vt:lpstr>
      <vt:lpstr>Another idea: work in the background</vt:lpstr>
      <vt:lpstr>Two ideas or just one?</vt:lpstr>
      <vt:lpstr>Work in the background</vt:lpstr>
      <vt:lpstr>How to do it… in principle</vt:lpstr>
      <vt:lpstr>About vectored reads</vt:lpstr>
      <vt:lpstr>About vectored reads</vt:lpstr>
      <vt:lpstr>About vectored reads</vt:lpstr>
      <vt:lpstr>This is not what we need</vt:lpstr>
      <vt:lpstr>An example of the readv we need</vt:lpstr>
      <vt:lpstr>No compromises</vt:lpstr>
      <vt:lpstr>Pure Readv vs. Async</vt:lpstr>
      <vt:lpstr>An example</vt:lpstr>
      <vt:lpstr>A practical evaluation: sync reads</vt:lpstr>
      <vt:lpstr>A practical evaluation: async reads</vt:lpstr>
      <vt:lpstr>A practical evaluation: sync readv</vt:lpstr>
      <vt:lpstr>A practical evaluation: Async readv</vt:lpstr>
      <vt:lpstr>A practical evaluation: sync vs async</vt:lpstr>
      <vt:lpstr>What’s happening</vt:lpstr>
      <vt:lpstr>A practical evaluation: sync vs async</vt:lpstr>
      <vt:lpstr>Last considerations</vt:lpstr>
      <vt:lpstr>Last considerations</vt:lpstr>
      <vt:lpstr>But… Wait… Is that possible?</vt:lpstr>
      <vt:lpstr>Feeding the communication pipe</vt:lpstr>
      <vt:lpstr>Feeding the communication pipe</vt:lpstr>
      <vt:lpstr>You also need the right API</vt:lpstr>
      <vt:lpstr>Read ahead</vt:lpstr>
      <vt:lpstr>Read ahead: the simplest strategy</vt:lpstr>
      <vt:lpstr>Read ahead: another strategy</vt:lpstr>
      <vt:lpstr>Read ahead: one more flavour</vt:lpstr>
      <vt:lpstr>A snippet of a data analysis (ATLAS AOD)</vt:lpstr>
      <vt:lpstr>A snippet of a data analysis (ATLAS AOD)</vt:lpstr>
      <vt:lpstr>Do they work in practice?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Fabrizio Furano</dc:creator>
  <cp:lastModifiedBy>Fabrizio Furano</cp:lastModifiedBy>
  <cp:revision>232</cp:revision>
  <dcterms:created xsi:type="dcterms:W3CDTF">2009-10-15T15:43:44Z</dcterms:created>
  <dcterms:modified xsi:type="dcterms:W3CDTF">2009-10-15T15:50:44Z</dcterms:modified>
</cp:coreProperties>
</file>