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Simple Light Recas">
    <p:spTree>
      <p:nvGrpSpPr>
        <p:cNvPr id="9" name="Shape 9"/>
        <p:cNvGrpSpPr/>
        <p:nvPr/>
      </p:nvGrpSpPr>
      <p:grpSpPr>
        <a:xfrm>
          <a:off x="0" y="0"/>
          <a:ext cx="0" cy="0"/>
          <a:chOff x="0" y="0"/>
          <a:chExt cx="0" cy="0"/>
        </a:xfrm>
      </p:grpSpPr>
      <p:sp>
        <p:nvSpPr>
          <p:cNvPr id="10" name="Shape 10"/>
          <p:cNvSpPr txBox="1"/>
          <p:nvPr>
            <p:ph type="ctrTitle"/>
          </p:nvPr>
        </p:nvSpPr>
        <p:spPr>
          <a:xfrm>
            <a:off x="311700" y="1125575"/>
            <a:ext cx="8520600" cy="1723200"/>
          </a:xfrm>
          <a:prstGeom prst="rect">
            <a:avLst/>
          </a:prstGeom>
        </p:spPr>
        <p:txBody>
          <a:bodyPr anchorCtr="0" anchor="t" bIns="91425" lIns="91425" rIns="91425" tIns="91425"/>
          <a:lstStyle>
            <a:lvl1pPr lvl="0" rtl="0" algn="ctr">
              <a:spcBef>
                <a:spcPts val="0"/>
              </a:spcBef>
              <a:buSzPct val="100000"/>
              <a:defRPr sz="5200"/>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11" name="Shape 11"/>
          <p:cNvSpPr txBox="1"/>
          <p:nvPr>
            <p:ph idx="1" type="subTitle"/>
          </p:nvPr>
        </p:nvSpPr>
        <p:spPr>
          <a:xfrm>
            <a:off x="3174900" y="2906315"/>
            <a:ext cx="5437200" cy="497100"/>
          </a:xfrm>
          <a:prstGeom prst="rect">
            <a:avLst/>
          </a:prstGeom>
        </p:spPr>
        <p:txBody>
          <a:bodyPr anchorCtr="0" anchor="t" bIns="91425" lIns="91425" rIns="91425" tIns="91425"/>
          <a:lstStyle>
            <a:lvl1pPr lvl="0" rtl="0">
              <a:lnSpc>
                <a:spcPct val="100000"/>
              </a:lnSpc>
              <a:spcBef>
                <a:spcPts val="0"/>
              </a:spcBef>
              <a:spcAft>
                <a:spcPts val="0"/>
              </a:spcAft>
              <a:buNone/>
              <a:defRPr/>
            </a:lvl1pPr>
            <a:lvl2pPr lvl="1" rtl="0" algn="ctr">
              <a:lnSpc>
                <a:spcPct val="100000"/>
              </a:lnSpc>
              <a:spcBef>
                <a:spcPts val="0"/>
              </a:spcBef>
              <a:spcAft>
                <a:spcPts val="0"/>
              </a:spcAft>
              <a:buSzPct val="100000"/>
              <a:buNone/>
              <a:defRPr sz="2400"/>
            </a:lvl2pPr>
            <a:lvl3pPr lvl="2" rtl="0" algn="ctr">
              <a:lnSpc>
                <a:spcPct val="100000"/>
              </a:lnSpc>
              <a:spcBef>
                <a:spcPts val="0"/>
              </a:spcBef>
              <a:spcAft>
                <a:spcPts val="0"/>
              </a:spcAft>
              <a:buSzPct val="100000"/>
              <a:buNone/>
              <a:defRPr sz="2400"/>
            </a:lvl3pPr>
            <a:lvl4pPr lvl="3" rtl="0" algn="ctr">
              <a:lnSpc>
                <a:spcPct val="100000"/>
              </a:lnSpc>
              <a:spcBef>
                <a:spcPts val="0"/>
              </a:spcBef>
              <a:spcAft>
                <a:spcPts val="0"/>
              </a:spcAft>
              <a:buSzPct val="100000"/>
              <a:buNone/>
              <a:defRPr sz="2400"/>
            </a:lvl4pPr>
            <a:lvl5pPr lvl="4" rtl="0" algn="ctr">
              <a:lnSpc>
                <a:spcPct val="100000"/>
              </a:lnSpc>
              <a:spcBef>
                <a:spcPts val="0"/>
              </a:spcBef>
              <a:spcAft>
                <a:spcPts val="0"/>
              </a:spcAft>
              <a:buSzPct val="100000"/>
              <a:buNone/>
              <a:defRPr sz="2400"/>
            </a:lvl5pPr>
            <a:lvl6pPr lvl="5" rtl="0" algn="ctr">
              <a:lnSpc>
                <a:spcPct val="100000"/>
              </a:lnSpc>
              <a:spcBef>
                <a:spcPts val="0"/>
              </a:spcBef>
              <a:spcAft>
                <a:spcPts val="0"/>
              </a:spcAft>
              <a:buSzPct val="100000"/>
              <a:buNone/>
              <a:defRPr sz="2400"/>
            </a:lvl6pPr>
            <a:lvl7pPr lvl="6" rtl="0" algn="ctr">
              <a:lnSpc>
                <a:spcPct val="100000"/>
              </a:lnSpc>
              <a:spcBef>
                <a:spcPts val="0"/>
              </a:spcBef>
              <a:spcAft>
                <a:spcPts val="0"/>
              </a:spcAft>
              <a:buSzPct val="100000"/>
              <a:buNone/>
              <a:defRPr sz="2400"/>
            </a:lvl7pPr>
            <a:lvl8pPr lvl="7" rtl="0" algn="ctr">
              <a:lnSpc>
                <a:spcPct val="100000"/>
              </a:lnSpc>
              <a:spcBef>
                <a:spcPts val="0"/>
              </a:spcBef>
              <a:spcAft>
                <a:spcPts val="0"/>
              </a:spcAft>
              <a:buSzPct val="100000"/>
              <a:buNone/>
              <a:defRPr sz="2400"/>
            </a:lvl8pPr>
            <a:lvl9pPr lvl="8" rtl="0" algn="ctr">
              <a:lnSpc>
                <a:spcPct val="100000"/>
              </a:lnSpc>
              <a:spcBef>
                <a:spcPts val="0"/>
              </a:spcBef>
              <a:spcAft>
                <a:spcPts val="0"/>
              </a:spcAft>
              <a:buSzPct val="100000"/>
              <a:buNone/>
              <a:defRPr sz="24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3" name="Shape 13"/>
          <p:cNvPicPr preferRelativeResize="0"/>
          <p:nvPr/>
        </p:nvPicPr>
        <p:blipFill>
          <a:blip r:embed="rId2">
            <a:alphaModFix/>
          </a:blip>
          <a:stretch>
            <a:fillRect/>
          </a:stretch>
        </p:blipFill>
        <p:spPr>
          <a:xfrm>
            <a:off x="0" y="0"/>
            <a:ext cx="1731383" cy="1201775"/>
          </a:xfrm>
          <a:prstGeom prst="rect">
            <a:avLst/>
          </a:prstGeom>
          <a:noFill/>
          <a:ln>
            <a:noFill/>
          </a:ln>
        </p:spPr>
      </p:pic>
      <p:sp>
        <p:nvSpPr>
          <p:cNvPr id="14" name="Shape 14"/>
          <p:cNvSpPr txBox="1"/>
          <p:nvPr/>
        </p:nvSpPr>
        <p:spPr>
          <a:xfrm>
            <a:off x="0" y="4687675"/>
            <a:ext cx="8612100" cy="497100"/>
          </a:xfrm>
          <a:prstGeom prst="rect">
            <a:avLst/>
          </a:prstGeom>
          <a:noFill/>
          <a:ln>
            <a:noFill/>
          </a:ln>
        </p:spPr>
        <p:txBody>
          <a:bodyPr anchorCtr="0" anchor="t" bIns="91425" lIns="91425" rIns="91425" tIns="91425">
            <a:noAutofit/>
          </a:bodyPr>
          <a:lstStyle/>
          <a:p>
            <a:pPr lvl="0">
              <a:spcBef>
                <a:spcPts val="0"/>
              </a:spcBef>
              <a:buNone/>
            </a:pPr>
            <a:r>
              <a:rPr lang="en" sz="2400"/>
              <a:t>Incontro annuale degli utenti ReCaS-Bari   -  4 luglio 2017</a:t>
            </a:r>
          </a:p>
        </p:txBody>
      </p:sp>
      <p:sp>
        <p:nvSpPr>
          <p:cNvPr id="15" name="Shape 15"/>
          <p:cNvSpPr txBox="1"/>
          <p:nvPr/>
        </p:nvSpPr>
        <p:spPr>
          <a:xfrm>
            <a:off x="311700" y="502900"/>
            <a:ext cx="8160900" cy="497100"/>
          </a:xfrm>
          <a:prstGeom prst="rect">
            <a:avLst/>
          </a:prstGeom>
          <a:noFill/>
          <a:ln>
            <a:noFill/>
          </a:ln>
        </p:spPr>
        <p:txBody>
          <a:bodyPr anchorCtr="0" anchor="t" bIns="91425" lIns="91425" rIns="91425" tIns="91425">
            <a:noAutofit/>
          </a:bodyPr>
          <a:lstStyle/>
          <a:p>
            <a:pPr lvl="0" rtl="0" algn="ctr">
              <a:spcBef>
                <a:spcPts val="0"/>
              </a:spcBef>
              <a:buNone/>
            </a:pPr>
            <a:r>
              <a:rPr lang="en" sz="2400">
                <a:solidFill>
                  <a:srgbClr val="4A86E8"/>
                </a:solidFill>
              </a:rPr>
              <a:t>Progetto/Gruppo/Dipartimento:</a:t>
            </a:r>
          </a:p>
          <a:p>
            <a:pPr lvl="0" rtl="0" algn="ctr">
              <a:spcBef>
                <a:spcPts val="0"/>
              </a:spcBef>
              <a:buNone/>
            </a:pPr>
            <a:r>
              <a:t/>
            </a:r>
            <a:endParaRPr sz="2400"/>
          </a:p>
        </p:txBody>
      </p:sp>
      <p:sp>
        <p:nvSpPr>
          <p:cNvPr id="16" name="Shape 16"/>
          <p:cNvSpPr txBox="1"/>
          <p:nvPr/>
        </p:nvSpPr>
        <p:spPr>
          <a:xfrm>
            <a:off x="491825" y="2924975"/>
            <a:ext cx="2802000" cy="4971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4A86E8"/>
                </a:solidFill>
              </a:rPr>
              <a:t>Slide compilate a cura di:</a:t>
            </a:r>
          </a:p>
        </p:txBody>
      </p:sp>
      <p:sp>
        <p:nvSpPr>
          <p:cNvPr id="17" name="Shape 17"/>
          <p:cNvSpPr txBox="1"/>
          <p:nvPr/>
        </p:nvSpPr>
        <p:spPr>
          <a:xfrm>
            <a:off x="466975" y="3422087"/>
            <a:ext cx="6335100" cy="393600"/>
          </a:xfrm>
          <a:prstGeom prst="rect">
            <a:avLst/>
          </a:prstGeom>
          <a:noFill/>
          <a:ln>
            <a:noFill/>
          </a:ln>
        </p:spPr>
        <p:txBody>
          <a:bodyPr anchorCtr="0" anchor="t" bIns="91425" lIns="91425" rIns="91425" tIns="91425">
            <a:noAutofit/>
          </a:bodyPr>
          <a:lstStyle/>
          <a:p>
            <a:pPr lvl="0" rtl="0">
              <a:spcBef>
                <a:spcPts val="0"/>
              </a:spcBef>
              <a:buNone/>
            </a:pPr>
            <a:r>
              <a:rPr lang="en">
                <a:solidFill>
                  <a:srgbClr val="4A86E8"/>
                </a:solidFill>
              </a:rPr>
              <a:t>Altri utenti ReCaS nello stesso progetto/gruppo/diparimento</a:t>
            </a:r>
          </a:p>
        </p:txBody>
      </p:sp>
      <p:sp>
        <p:nvSpPr>
          <p:cNvPr id="18" name="Shape 18"/>
          <p:cNvSpPr txBox="1"/>
          <p:nvPr>
            <p:ph idx="2" type="body"/>
          </p:nvPr>
        </p:nvSpPr>
        <p:spPr>
          <a:xfrm>
            <a:off x="491825" y="3808575"/>
            <a:ext cx="8289900" cy="778500"/>
          </a:xfrm>
          <a:prstGeom prst="rect">
            <a:avLst/>
          </a:prstGeom>
        </p:spPr>
        <p:txBody>
          <a:bodyPr anchorCtr="0" anchor="t" bIns="91425" lIns="91425" rIns="91425" tIns="91425"/>
          <a:lstStyle>
            <a:lvl1pPr lvl="0">
              <a:spcBef>
                <a:spcPts val="0"/>
              </a:spcBef>
              <a:buSzPct val="100000"/>
              <a:defRPr sz="14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66" name="Shape 66"/>
        <p:cNvGrpSpPr/>
        <p:nvPr/>
      </p:nvGrpSpPr>
      <p:grpSpPr>
        <a:xfrm>
          <a:off x="0" y="0"/>
          <a:ext cx="0" cy="0"/>
          <a:chOff x="0" y="0"/>
          <a:chExt cx="0" cy="0"/>
        </a:xfrm>
      </p:grpSpPr>
      <p:sp>
        <p:nvSpPr>
          <p:cNvPr id="67" name="Shape 67"/>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68" name="Shape 68"/>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9" name="Shape 6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70" name="Shape 70"/>
          <p:cNvPicPr preferRelativeResize="0"/>
          <p:nvPr/>
        </p:nvPicPr>
        <p:blipFill>
          <a:blip r:embed="rId2">
            <a:alphaModFix/>
          </a:blip>
          <a:stretch>
            <a:fillRect/>
          </a:stretch>
        </p:blipFill>
        <p:spPr>
          <a:xfrm>
            <a:off x="8318925" y="0"/>
            <a:ext cx="825082" cy="572700"/>
          </a:xfrm>
          <a:prstGeom prst="rect">
            <a:avLst/>
          </a:prstGeom>
          <a:noFill/>
          <a:ln>
            <a:noFill/>
          </a:ln>
        </p:spPr>
      </p:pic>
      <p:sp>
        <p:nvSpPr>
          <p:cNvPr id="71" name="Shape 71"/>
          <p:cNvSpPr txBox="1"/>
          <p:nvPr/>
        </p:nvSpPr>
        <p:spPr>
          <a:xfrm>
            <a:off x="1833825" y="-2572"/>
            <a:ext cx="6485100" cy="289500"/>
          </a:xfrm>
          <a:prstGeom prst="rect">
            <a:avLst/>
          </a:prstGeom>
          <a:noFill/>
          <a:ln>
            <a:noFill/>
          </a:ln>
        </p:spPr>
        <p:txBody>
          <a:bodyPr anchorCtr="0" anchor="t" bIns="91425" lIns="91425" rIns="91425" tIns="91425">
            <a:noAutofit/>
          </a:bodyPr>
          <a:lstStyle/>
          <a:p>
            <a:pPr lvl="0" rtl="0" algn="r">
              <a:spcBef>
                <a:spcPts val="0"/>
              </a:spcBef>
              <a:buNone/>
            </a:pPr>
            <a:r>
              <a:rPr lang="en"/>
              <a:t>Incontro annuale degli utenti ReCaS</a:t>
            </a:r>
            <a:r>
              <a:rPr lang="en">
                <a:solidFill>
                  <a:schemeClr val="dk1"/>
                </a:solidFill>
              </a:rPr>
              <a:t>-Bari  -  </a:t>
            </a:r>
            <a:r>
              <a:rPr lang="en"/>
              <a:t> 4 luglio 2017</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72" name="Shape 72"/>
        <p:cNvGrpSpPr/>
        <p:nvPr/>
      </p:nvGrpSpPr>
      <p:grpSpPr>
        <a:xfrm>
          <a:off x="0" y="0"/>
          <a:ext cx="0" cy="0"/>
          <a:chOff x="0" y="0"/>
          <a:chExt cx="0" cy="0"/>
        </a:xfrm>
      </p:grpSpPr>
      <p:sp>
        <p:nvSpPr>
          <p:cNvPr id="73" name="Shape 7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74" name="Shape 74"/>
          <p:cNvPicPr preferRelativeResize="0"/>
          <p:nvPr/>
        </p:nvPicPr>
        <p:blipFill>
          <a:blip r:embed="rId2">
            <a:alphaModFix/>
          </a:blip>
          <a:stretch>
            <a:fillRect/>
          </a:stretch>
        </p:blipFill>
        <p:spPr>
          <a:xfrm>
            <a:off x="0" y="4570800"/>
            <a:ext cx="825082" cy="572700"/>
          </a:xfrm>
          <a:prstGeom prst="rect">
            <a:avLst/>
          </a:prstGeom>
          <a:noFill/>
          <a:ln>
            <a:noFill/>
          </a:ln>
        </p:spPr>
      </p:pic>
      <p:sp>
        <p:nvSpPr>
          <p:cNvPr id="75" name="Shape 75"/>
          <p:cNvSpPr txBox="1"/>
          <p:nvPr/>
        </p:nvSpPr>
        <p:spPr>
          <a:xfrm>
            <a:off x="913525" y="4854002"/>
            <a:ext cx="6485100" cy="289500"/>
          </a:xfrm>
          <a:prstGeom prst="rect">
            <a:avLst/>
          </a:prstGeom>
          <a:noFill/>
          <a:ln>
            <a:noFill/>
          </a:ln>
        </p:spPr>
        <p:txBody>
          <a:bodyPr anchorCtr="0" anchor="t" bIns="91425" lIns="91425" rIns="91425" tIns="91425">
            <a:noAutofit/>
          </a:bodyPr>
          <a:lstStyle/>
          <a:p>
            <a:pPr lvl="0" rtl="0">
              <a:spcBef>
                <a:spcPts val="0"/>
              </a:spcBef>
              <a:buNone/>
            </a:pPr>
            <a:r>
              <a:rPr lang="en"/>
              <a:t>Incontro annuale degli utenti ReCaS</a:t>
            </a:r>
            <a:r>
              <a:rPr lang="en">
                <a:solidFill>
                  <a:schemeClr val="dk1"/>
                </a:solidFill>
              </a:rPr>
              <a:t>-Bari  -  </a:t>
            </a:r>
            <a:r>
              <a:rPr lang="en"/>
              <a:t> 4 luglio 2017</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ustom Layout 1">
    <p:spTree>
      <p:nvGrpSpPr>
        <p:cNvPr id="76" name="Shape 76"/>
        <p:cNvGrpSpPr/>
        <p:nvPr/>
      </p:nvGrpSpPr>
      <p:grpSpPr>
        <a:xfrm>
          <a:off x="0" y="0"/>
          <a:ext cx="0" cy="0"/>
          <a:chOff x="0" y="0"/>
          <a:chExt cx="0" cy="0"/>
        </a:xfrm>
      </p:grpSpPr>
      <p:sp>
        <p:nvSpPr>
          <p:cNvPr id="77" name="Shape 7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 Light Recas 1">
    <p:spTree>
      <p:nvGrpSpPr>
        <p:cNvPr id="78" name="Shape 78"/>
        <p:cNvGrpSpPr/>
        <p:nvPr/>
      </p:nvGrpSpPr>
      <p:grpSpPr>
        <a:xfrm>
          <a:off x="0" y="0"/>
          <a:ext cx="0" cy="0"/>
          <a:chOff x="0" y="0"/>
          <a:chExt cx="0" cy="0"/>
        </a:xfrm>
      </p:grpSpPr>
      <p:sp>
        <p:nvSpPr>
          <p:cNvPr id="79" name="Shape 7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id="80" name="Shape 80"/>
          <p:cNvPicPr preferRelativeResize="0"/>
          <p:nvPr/>
        </p:nvPicPr>
        <p:blipFill>
          <a:blip r:embed="rId2">
            <a:alphaModFix/>
          </a:blip>
          <a:stretch>
            <a:fillRect/>
          </a:stretch>
        </p:blipFill>
        <p:spPr>
          <a:xfrm>
            <a:off x="0" y="0"/>
            <a:ext cx="1874300" cy="1300975"/>
          </a:xfrm>
          <a:prstGeom prst="rect">
            <a:avLst/>
          </a:prstGeom>
          <a:noFill/>
          <a:ln>
            <a:noFill/>
          </a:ln>
        </p:spPr>
      </p:pic>
      <p:sp>
        <p:nvSpPr>
          <p:cNvPr id="81" name="Shape 81"/>
          <p:cNvSpPr txBox="1"/>
          <p:nvPr/>
        </p:nvSpPr>
        <p:spPr>
          <a:xfrm>
            <a:off x="0" y="4687675"/>
            <a:ext cx="8612100" cy="497100"/>
          </a:xfrm>
          <a:prstGeom prst="rect">
            <a:avLst/>
          </a:prstGeom>
          <a:noFill/>
          <a:ln>
            <a:noFill/>
          </a:ln>
        </p:spPr>
        <p:txBody>
          <a:bodyPr anchorCtr="0" anchor="t" bIns="91425" lIns="91425" rIns="91425" tIns="91425">
            <a:noAutofit/>
          </a:bodyPr>
          <a:lstStyle/>
          <a:p>
            <a:pPr lvl="0" rtl="0">
              <a:spcBef>
                <a:spcPts val="0"/>
              </a:spcBef>
              <a:buNone/>
            </a:pPr>
            <a:r>
              <a:rPr lang="en" sz="2400"/>
              <a:t>Incontro annuale degli utenti ReCaS-Bari   -  4 luglio 2017</a:t>
            </a:r>
          </a:p>
        </p:txBody>
      </p:sp>
      <p:sp>
        <p:nvSpPr>
          <p:cNvPr id="82" name="Shape 82"/>
          <p:cNvSpPr txBox="1"/>
          <p:nvPr/>
        </p:nvSpPr>
        <p:spPr>
          <a:xfrm>
            <a:off x="1515600" y="1730150"/>
            <a:ext cx="6335100" cy="1301100"/>
          </a:xfrm>
          <a:prstGeom prst="rect">
            <a:avLst/>
          </a:prstGeom>
          <a:noFill/>
          <a:ln>
            <a:noFill/>
          </a:ln>
        </p:spPr>
        <p:txBody>
          <a:bodyPr anchorCtr="0" anchor="t" bIns="91425" lIns="91425" rIns="91425" tIns="91425">
            <a:noAutofit/>
          </a:bodyPr>
          <a:lstStyle/>
          <a:p>
            <a:pPr lvl="0" rtl="0">
              <a:spcBef>
                <a:spcPts val="0"/>
              </a:spcBef>
              <a:buNone/>
            </a:pPr>
            <a:r>
              <a:rPr lang="en" sz="2400"/>
              <a:t>Progetto/Dipartimento:</a:t>
            </a:r>
          </a:p>
          <a:p>
            <a:pPr lvl="0" rtl="0">
              <a:spcBef>
                <a:spcPts val="0"/>
              </a:spcBef>
              <a:buNone/>
            </a:pPr>
            <a:r>
              <a:t/>
            </a:r>
            <a:endParaRPr sz="2400"/>
          </a:p>
        </p:txBody>
      </p:sp>
      <p:sp>
        <p:nvSpPr>
          <p:cNvPr id="83" name="Shape 83"/>
          <p:cNvSpPr txBox="1"/>
          <p:nvPr/>
        </p:nvSpPr>
        <p:spPr>
          <a:xfrm>
            <a:off x="1495425" y="3460400"/>
            <a:ext cx="6335100" cy="497100"/>
          </a:xfrm>
          <a:prstGeom prst="rect">
            <a:avLst/>
          </a:prstGeom>
          <a:noFill/>
          <a:ln>
            <a:noFill/>
          </a:ln>
        </p:spPr>
        <p:txBody>
          <a:bodyPr anchorCtr="0" anchor="t" bIns="91425" lIns="91425" rIns="91425" tIns="91425">
            <a:noAutofit/>
          </a:bodyPr>
          <a:lstStyle/>
          <a:p>
            <a:pPr lvl="0" rtl="0">
              <a:spcBef>
                <a:spcPts val="0"/>
              </a:spcBef>
              <a:buNone/>
            </a:pPr>
            <a:r>
              <a:rPr lang="en"/>
              <a:t>A cura di:</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9" name="Shape 19"/>
        <p:cNvGrpSpPr/>
        <p:nvPr/>
      </p:nvGrpSpPr>
      <p:grpSpPr>
        <a:xfrm>
          <a:off x="0" y="0"/>
          <a:ext cx="0" cy="0"/>
          <a:chOff x="0" y="0"/>
          <a:chExt cx="0" cy="0"/>
        </a:xfrm>
      </p:grpSpPr>
      <p:sp>
        <p:nvSpPr>
          <p:cNvPr id="20" name="Shape 20"/>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21" name="Shape 2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22" name="Shape 22"/>
          <p:cNvPicPr preferRelativeResize="0"/>
          <p:nvPr/>
        </p:nvPicPr>
        <p:blipFill>
          <a:blip r:embed="rId2">
            <a:alphaModFix/>
          </a:blip>
          <a:stretch>
            <a:fillRect/>
          </a:stretch>
        </p:blipFill>
        <p:spPr>
          <a:xfrm>
            <a:off x="0" y="54999"/>
            <a:ext cx="1874300" cy="1300975"/>
          </a:xfrm>
          <a:prstGeom prst="rect">
            <a:avLst/>
          </a:prstGeom>
          <a:noFill/>
          <a:ln>
            <a:noFill/>
          </a:ln>
        </p:spPr>
      </p:pic>
      <p:sp>
        <p:nvSpPr>
          <p:cNvPr id="23" name="Shape 23"/>
          <p:cNvSpPr txBox="1"/>
          <p:nvPr/>
        </p:nvSpPr>
        <p:spPr>
          <a:xfrm>
            <a:off x="0" y="4687675"/>
            <a:ext cx="8612100" cy="497100"/>
          </a:xfrm>
          <a:prstGeom prst="rect">
            <a:avLst/>
          </a:prstGeom>
          <a:noFill/>
          <a:ln>
            <a:noFill/>
          </a:ln>
        </p:spPr>
        <p:txBody>
          <a:bodyPr anchorCtr="0" anchor="t" bIns="91425" lIns="91425" rIns="91425" tIns="91425">
            <a:noAutofit/>
          </a:bodyPr>
          <a:lstStyle/>
          <a:p>
            <a:pPr lvl="0" rtl="0">
              <a:spcBef>
                <a:spcPts val="0"/>
              </a:spcBef>
              <a:buNone/>
            </a:pPr>
            <a:r>
              <a:rPr lang="en" sz="2400"/>
              <a:t>Incontro annuale degli utenti ReCaS_Bari</a:t>
            </a:r>
            <a:r>
              <a:rPr lang="en" sz="2400">
                <a:solidFill>
                  <a:schemeClr val="dk1"/>
                </a:solidFill>
              </a:rPr>
              <a:t>   -  </a:t>
            </a:r>
            <a:r>
              <a:rPr lang="en" sz="2400"/>
              <a:t>4 luglio 2017</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28" name="Shape 28"/>
          <p:cNvPicPr preferRelativeResize="0"/>
          <p:nvPr/>
        </p:nvPicPr>
        <p:blipFill>
          <a:blip r:embed="rId2">
            <a:alphaModFix/>
          </a:blip>
          <a:stretch>
            <a:fillRect/>
          </a:stretch>
        </p:blipFill>
        <p:spPr>
          <a:xfrm>
            <a:off x="8318925" y="0"/>
            <a:ext cx="825082" cy="572700"/>
          </a:xfrm>
          <a:prstGeom prst="rect">
            <a:avLst/>
          </a:prstGeom>
          <a:noFill/>
          <a:ln>
            <a:noFill/>
          </a:ln>
        </p:spPr>
      </p:pic>
      <p:sp>
        <p:nvSpPr>
          <p:cNvPr id="29" name="Shape 29"/>
          <p:cNvSpPr txBox="1"/>
          <p:nvPr/>
        </p:nvSpPr>
        <p:spPr>
          <a:xfrm>
            <a:off x="1833825" y="-2572"/>
            <a:ext cx="6485100" cy="289500"/>
          </a:xfrm>
          <a:prstGeom prst="rect">
            <a:avLst/>
          </a:prstGeom>
          <a:noFill/>
          <a:ln>
            <a:noFill/>
          </a:ln>
        </p:spPr>
        <p:txBody>
          <a:bodyPr anchorCtr="0" anchor="t" bIns="91425" lIns="91425" rIns="91425" tIns="91425">
            <a:noAutofit/>
          </a:bodyPr>
          <a:lstStyle/>
          <a:p>
            <a:pPr lvl="0" rtl="0" algn="r">
              <a:spcBef>
                <a:spcPts val="0"/>
              </a:spcBef>
              <a:buNone/>
            </a:pPr>
            <a:r>
              <a:rPr lang="en"/>
              <a:t>Incontro annuale degli utenti ReCaS-Bari  -  4 luglio 2017</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35" name="Shape 35"/>
          <p:cNvPicPr preferRelativeResize="0"/>
          <p:nvPr/>
        </p:nvPicPr>
        <p:blipFill>
          <a:blip r:embed="rId2">
            <a:alphaModFix/>
          </a:blip>
          <a:stretch>
            <a:fillRect/>
          </a:stretch>
        </p:blipFill>
        <p:spPr>
          <a:xfrm>
            <a:off x="8318925" y="0"/>
            <a:ext cx="825082" cy="572700"/>
          </a:xfrm>
          <a:prstGeom prst="rect">
            <a:avLst/>
          </a:prstGeom>
          <a:noFill/>
          <a:ln>
            <a:noFill/>
          </a:ln>
        </p:spPr>
      </p:pic>
      <p:sp>
        <p:nvSpPr>
          <p:cNvPr id="36" name="Shape 36"/>
          <p:cNvSpPr txBox="1"/>
          <p:nvPr/>
        </p:nvSpPr>
        <p:spPr>
          <a:xfrm>
            <a:off x="1833825" y="-2572"/>
            <a:ext cx="6485100" cy="289500"/>
          </a:xfrm>
          <a:prstGeom prst="rect">
            <a:avLst/>
          </a:prstGeom>
          <a:noFill/>
          <a:ln>
            <a:noFill/>
          </a:ln>
        </p:spPr>
        <p:txBody>
          <a:bodyPr anchorCtr="0" anchor="t" bIns="91425" lIns="91425" rIns="91425" tIns="91425">
            <a:noAutofit/>
          </a:bodyPr>
          <a:lstStyle/>
          <a:p>
            <a:pPr lvl="0" rtl="0" algn="r">
              <a:spcBef>
                <a:spcPts val="0"/>
              </a:spcBef>
              <a:buNone/>
            </a:pPr>
            <a:r>
              <a:rPr lang="en"/>
              <a:t>Incontro annuale degli utenti ReCaS - 4 luglio 2017</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7" name="Shape 37"/>
        <p:cNvGrpSpPr/>
        <p:nvPr/>
      </p:nvGrpSpPr>
      <p:grpSpPr>
        <a:xfrm>
          <a:off x="0" y="0"/>
          <a:ext cx="0" cy="0"/>
          <a:chOff x="0" y="0"/>
          <a:chExt cx="0" cy="0"/>
        </a:xfrm>
      </p:grpSpPr>
      <p:sp>
        <p:nvSpPr>
          <p:cNvPr id="38" name="Shape 38"/>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9" name="Shape 3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40" name="Shape 40"/>
          <p:cNvPicPr preferRelativeResize="0"/>
          <p:nvPr/>
        </p:nvPicPr>
        <p:blipFill>
          <a:blip r:embed="rId2">
            <a:alphaModFix/>
          </a:blip>
          <a:stretch>
            <a:fillRect/>
          </a:stretch>
        </p:blipFill>
        <p:spPr>
          <a:xfrm>
            <a:off x="0" y="4570800"/>
            <a:ext cx="825082" cy="572700"/>
          </a:xfrm>
          <a:prstGeom prst="rect">
            <a:avLst/>
          </a:prstGeom>
          <a:noFill/>
          <a:ln>
            <a:noFill/>
          </a:ln>
        </p:spPr>
      </p:pic>
      <p:sp>
        <p:nvSpPr>
          <p:cNvPr id="41" name="Shape 41"/>
          <p:cNvSpPr txBox="1"/>
          <p:nvPr/>
        </p:nvSpPr>
        <p:spPr>
          <a:xfrm>
            <a:off x="913525" y="4854002"/>
            <a:ext cx="6485100" cy="289500"/>
          </a:xfrm>
          <a:prstGeom prst="rect">
            <a:avLst/>
          </a:prstGeom>
          <a:noFill/>
          <a:ln>
            <a:noFill/>
          </a:ln>
        </p:spPr>
        <p:txBody>
          <a:bodyPr anchorCtr="0" anchor="t" bIns="91425" lIns="91425" rIns="91425" tIns="91425">
            <a:noAutofit/>
          </a:bodyPr>
          <a:lstStyle/>
          <a:p>
            <a:pPr lvl="0" rtl="0">
              <a:spcBef>
                <a:spcPts val="0"/>
              </a:spcBef>
              <a:buNone/>
            </a:pPr>
            <a:r>
              <a:rPr lang="en"/>
              <a:t>Incontro annuale degli utenti ReCaS</a:t>
            </a:r>
            <a:r>
              <a:rPr lang="en">
                <a:solidFill>
                  <a:schemeClr val="dk1"/>
                </a:solidFill>
              </a:rPr>
              <a:t>-Bari  -  </a:t>
            </a:r>
            <a:r>
              <a:rPr lang="en"/>
              <a:t>4 luglio 2017</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42" name="Shape 42"/>
        <p:cNvGrpSpPr/>
        <p:nvPr/>
      </p:nvGrpSpPr>
      <p:grpSpPr>
        <a:xfrm>
          <a:off x="0" y="0"/>
          <a:ext cx="0" cy="0"/>
          <a:chOff x="0" y="0"/>
          <a:chExt cx="0" cy="0"/>
        </a:xfrm>
      </p:grpSpPr>
      <p:sp>
        <p:nvSpPr>
          <p:cNvPr id="43" name="Shape 4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4" name="Shape 4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46" name="Shape 46"/>
          <p:cNvPicPr preferRelativeResize="0"/>
          <p:nvPr/>
        </p:nvPicPr>
        <p:blipFill>
          <a:blip r:embed="rId2">
            <a:alphaModFix/>
          </a:blip>
          <a:stretch>
            <a:fillRect/>
          </a:stretch>
        </p:blipFill>
        <p:spPr>
          <a:xfrm>
            <a:off x="8318925" y="0"/>
            <a:ext cx="825082" cy="572700"/>
          </a:xfrm>
          <a:prstGeom prst="rect">
            <a:avLst/>
          </a:prstGeom>
          <a:noFill/>
          <a:ln>
            <a:noFill/>
          </a:ln>
        </p:spPr>
      </p:pic>
      <p:sp>
        <p:nvSpPr>
          <p:cNvPr id="47" name="Shape 47"/>
          <p:cNvSpPr txBox="1"/>
          <p:nvPr/>
        </p:nvSpPr>
        <p:spPr>
          <a:xfrm>
            <a:off x="1833825" y="-2572"/>
            <a:ext cx="6485100" cy="289500"/>
          </a:xfrm>
          <a:prstGeom prst="rect">
            <a:avLst/>
          </a:prstGeom>
          <a:noFill/>
          <a:ln>
            <a:noFill/>
          </a:ln>
        </p:spPr>
        <p:txBody>
          <a:bodyPr anchorCtr="0" anchor="t" bIns="91425" lIns="91425" rIns="91425" tIns="91425">
            <a:noAutofit/>
          </a:bodyPr>
          <a:lstStyle/>
          <a:p>
            <a:pPr lvl="0" rtl="0" algn="r">
              <a:spcBef>
                <a:spcPts val="0"/>
              </a:spcBef>
              <a:buNone/>
            </a:pPr>
            <a:r>
              <a:rPr lang="en"/>
              <a:t>Incontro annuale degli utenti ReCaS</a:t>
            </a:r>
            <a:r>
              <a:rPr lang="en">
                <a:solidFill>
                  <a:schemeClr val="dk1"/>
                </a:solidFill>
              </a:rPr>
              <a:t>-Bari  -  </a:t>
            </a:r>
            <a:r>
              <a:rPr lang="en"/>
              <a:t>4 luglio 2017</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48" name="Shape 48"/>
        <p:cNvGrpSpPr/>
        <p:nvPr/>
      </p:nvGrpSpPr>
      <p:grpSpPr>
        <a:xfrm>
          <a:off x="0" y="0"/>
          <a:ext cx="0" cy="0"/>
          <a:chOff x="0" y="0"/>
          <a:chExt cx="0" cy="0"/>
        </a:xfrm>
      </p:grpSpPr>
      <p:sp>
        <p:nvSpPr>
          <p:cNvPr id="49" name="Shape 49"/>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50" name="Shape 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51" name="Shape 51"/>
          <p:cNvPicPr preferRelativeResize="0"/>
          <p:nvPr/>
        </p:nvPicPr>
        <p:blipFill>
          <a:blip r:embed="rId2">
            <a:alphaModFix/>
          </a:blip>
          <a:stretch>
            <a:fillRect/>
          </a:stretch>
        </p:blipFill>
        <p:spPr>
          <a:xfrm>
            <a:off x="0" y="0"/>
            <a:ext cx="1874300" cy="1300975"/>
          </a:xfrm>
          <a:prstGeom prst="rect">
            <a:avLst/>
          </a:prstGeom>
          <a:noFill/>
          <a:ln>
            <a:noFill/>
          </a:ln>
        </p:spPr>
      </p:pic>
      <p:sp>
        <p:nvSpPr>
          <p:cNvPr id="52" name="Shape 52"/>
          <p:cNvSpPr txBox="1"/>
          <p:nvPr/>
        </p:nvSpPr>
        <p:spPr>
          <a:xfrm>
            <a:off x="1987350" y="136124"/>
            <a:ext cx="6485100" cy="393600"/>
          </a:xfrm>
          <a:prstGeom prst="rect">
            <a:avLst/>
          </a:prstGeom>
          <a:noFill/>
          <a:ln>
            <a:noFill/>
          </a:ln>
        </p:spPr>
        <p:txBody>
          <a:bodyPr anchorCtr="0" anchor="t" bIns="91425" lIns="91425" rIns="91425" tIns="91425">
            <a:noAutofit/>
          </a:bodyPr>
          <a:lstStyle/>
          <a:p>
            <a:pPr lvl="0" rtl="0">
              <a:spcBef>
                <a:spcPts val="0"/>
              </a:spcBef>
              <a:buNone/>
            </a:pPr>
            <a:r>
              <a:rPr lang="en" sz="1800"/>
              <a:t>Incontro annuale degli utenti ReCaS-Bari   -   4 luglio 2017</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53" name="Shape 53"/>
        <p:cNvGrpSpPr/>
        <p:nvPr/>
      </p:nvGrpSpPr>
      <p:grpSpPr>
        <a:xfrm>
          <a:off x="0" y="0"/>
          <a:ext cx="0" cy="0"/>
          <a:chOff x="0" y="0"/>
          <a:chExt cx="0" cy="0"/>
        </a:xfrm>
      </p:grpSpPr>
      <p:sp>
        <p:nvSpPr>
          <p:cNvPr id="54" name="Shape 54"/>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56" name="Shape 56"/>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7" name="Shape 57"/>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59" name="Shape 59"/>
          <p:cNvPicPr preferRelativeResize="0"/>
          <p:nvPr/>
        </p:nvPicPr>
        <p:blipFill>
          <a:blip r:embed="rId2">
            <a:alphaModFix/>
          </a:blip>
          <a:stretch>
            <a:fillRect/>
          </a:stretch>
        </p:blipFill>
        <p:spPr>
          <a:xfrm>
            <a:off x="0" y="3553024"/>
            <a:ext cx="1874300" cy="1300975"/>
          </a:xfrm>
          <a:prstGeom prst="rect">
            <a:avLst/>
          </a:prstGeom>
          <a:noFill/>
          <a:ln>
            <a:noFill/>
          </a:ln>
        </p:spPr>
      </p:pic>
      <p:sp>
        <p:nvSpPr>
          <p:cNvPr id="60" name="Shape 60"/>
          <p:cNvSpPr txBox="1"/>
          <p:nvPr/>
        </p:nvSpPr>
        <p:spPr>
          <a:xfrm>
            <a:off x="-76200" y="4854000"/>
            <a:ext cx="4789200" cy="289500"/>
          </a:xfrm>
          <a:prstGeom prst="rect">
            <a:avLst/>
          </a:prstGeom>
          <a:noFill/>
          <a:ln>
            <a:noFill/>
          </a:ln>
        </p:spPr>
        <p:txBody>
          <a:bodyPr anchorCtr="0" anchor="t" bIns="91425" lIns="91425" rIns="91425" tIns="91425">
            <a:noAutofit/>
          </a:bodyPr>
          <a:lstStyle/>
          <a:p>
            <a:pPr lvl="0" rtl="0">
              <a:spcBef>
                <a:spcPts val="0"/>
              </a:spcBef>
              <a:buNone/>
            </a:pPr>
            <a:r>
              <a:rPr lang="en"/>
              <a:t>Incontro annuale degli utenti ReCaS</a:t>
            </a:r>
            <a:r>
              <a:rPr lang="en">
                <a:solidFill>
                  <a:schemeClr val="dk1"/>
                </a:solidFill>
              </a:rPr>
              <a:t>-Bari  -  </a:t>
            </a:r>
            <a:r>
              <a:rPr lang="en"/>
              <a:t>4 luglio 2017</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61" name="Shape 61"/>
        <p:cNvGrpSpPr/>
        <p:nvPr/>
      </p:nvGrpSpPr>
      <p:grpSpPr>
        <a:xfrm>
          <a:off x="0" y="0"/>
          <a:ext cx="0" cy="0"/>
          <a:chOff x="0" y="0"/>
          <a:chExt cx="0" cy="0"/>
        </a:xfrm>
      </p:grpSpPr>
      <p:sp>
        <p:nvSpPr>
          <p:cNvPr id="62" name="Shape 6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3" name="Shape 6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64" name="Shape 64"/>
          <p:cNvPicPr preferRelativeResize="0"/>
          <p:nvPr/>
        </p:nvPicPr>
        <p:blipFill>
          <a:blip r:embed="rId2">
            <a:alphaModFix/>
          </a:blip>
          <a:stretch>
            <a:fillRect/>
          </a:stretch>
        </p:blipFill>
        <p:spPr>
          <a:xfrm>
            <a:off x="8318925" y="0"/>
            <a:ext cx="825082" cy="572700"/>
          </a:xfrm>
          <a:prstGeom prst="rect">
            <a:avLst/>
          </a:prstGeom>
          <a:noFill/>
          <a:ln>
            <a:noFill/>
          </a:ln>
        </p:spPr>
      </p:pic>
      <p:sp>
        <p:nvSpPr>
          <p:cNvPr id="65" name="Shape 65"/>
          <p:cNvSpPr txBox="1"/>
          <p:nvPr/>
        </p:nvSpPr>
        <p:spPr>
          <a:xfrm>
            <a:off x="1833825" y="-2572"/>
            <a:ext cx="6485100" cy="289500"/>
          </a:xfrm>
          <a:prstGeom prst="rect">
            <a:avLst/>
          </a:prstGeom>
          <a:noFill/>
          <a:ln>
            <a:noFill/>
          </a:ln>
        </p:spPr>
        <p:txBody>
          <a:bodyPr anchorCtr="0" anchor="t" bIns="91425" lIns="91425" rIns="91425" tIns="91425">
            <a:noAutofit/>
          </a:bodyPr>
          <a:lstStyle/>
          <a:p>
            <a:pPr lvl="0" rtl="0" algn="r">
              <a:spcBef>
                <a:spcPts val="0"/>
              </a:spcBef>
              <a:buNone/>
            </a:pPr>
            <a:r>
              <a:rPr lang="en"/>
              <a:t>Incontro annuale degli utenti ReCaS</a:t>
            </a:r>
            <a:r>
              <a:rPr lang="en">
                <a:solidFill>
                  <a:schemeClr val="dk1"/>
                </a:solidFill>
              </a:rPr>
              <a:t>-Bari  -  </a:t>
            </a:r>
            <a:r>
              <a:rPr lang="en"/>
              <a:t>4 luglio 2017</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ctrTitle"/>
          </p:nvPr>
        </p:nvSpPr>
        <p:spPr>
          <a:xfrm>
            <a:off x="311700" y="1125575"/>
            <a:ext cx="8520600" cy="1723200"/>
          </a:xfrm>
          <a:prstGeom prst="rect">
            <a:avLst/>
          </a:prstGeom>
        </p:spPr>
        <p:txBody>
          <a:bodyPr anchorCtr="0" anchor="t" bIns="91425" lIns="91425" rIns="91425" tIns="91425">
            <a:noAutofit/>
          </a:bodyPr>
          <a:lstStyle/>
          <a:p>
            <a:pPr lvl="0">
              <a:spcBef>
                <a:spcPts val="0"/>
              </a:spcBef>
              <a:buNone/>
            </a:pPr>
            <a:r>
              <a:rPr lang="en"/>
              <a:t>CNR-IIA</a:t>
            </a:r>
          </a:p>
        </p:txBody>
      </p:sp>
      <p:sp>
        <p:nvSpPr>
          <p:cNvPr id="89" name="Shape 89"/>
          <p:cNvSpPr txBox="1"/>
          <p:nvPr>
            <p:ph idx="1" type="subTitle"/>
          </p:nvPr>
        </p:nvSpPr>
        <p:spPr>
          <a:xfrm>
            <a:off x="3174900" y="2906315"/>
            <a:ext cx="5437200" cy="497100"/>
          </a:xfrm>
          <a:prstGeom prst="rect">
            <a:avLst/>
          </a:prstGeom>
        </p:spPr>
        <p:txBody>
          <a:bodyPr anchorCtr="0" anchor="t" bIns="91425" lIns="91425" rIns="91425" tIns="91425">
            <a:noAutofit/>
          </a:bodyPr>
          <a:lstStyle/>
          <a:p>
            <a:pPr lvl="0">
              <a:spcBef>
                <a:spcPts val="0"/>
              </a:spcBef>
              <a:buNone/>
            </a:pPr>
            <a:r>
              <a:rPr lang="en"/>
              <a:t>Benedetto Biagi</a:t>
            </a:r>
          </a:p>
        </p:txBody>
      </p:sp>
      <p:sp>
        <p:nvSpPr>
          <p:cNvPr id="90" name="Shape 90"/>
          <p:cNvSpPr txBox="1"/>
          <p:nvPr>
            <p:ph idx="2" type="body"/>
          </p:nvPr>
        </p:nvSpPr>
        <p:spPr>
          <a:xfrm>
            <a:off x="491825" y="3808575"/>
            <a:ext cx="8289900" cy="778500"/>
          </a:xfrm>
          <a:prstGeom prst="rect">
            <a:avLst/>
          </a:prstGeom>
        </p:spPr>
        <p:txBody>
          <a:bodyPr anchorCtr="0" anchor="t" bIns="91425" lIns="91425" rIns="91425" tIns="91425">
            <a:noAutofit/>
          </a:bodyPr>
          <a:lstStyle/>
          <a:p>
            <a:pPr lvl="0">
              <a:spcBef>
                <a:spcPts val="0"/>
              </a:spcBef>
              <a:buNone/>
            </a:pPr>
            <a:r>
              <a:rPr lang="en"/>
              <a:t>Palma Blonda, Saverio Vicario, Cristina Tarantino, Fabio Rana, Stefano Carito, Doriana Pugliese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387900" y="343825"/>
            <a:ext cx="7865400" cy="406200"/>
          </a:xfrm>
          <a:prstGeom prst="rect">
            <a:avLst/>
          </a:prstGeom>
        </p:spPr>
        <p:txBody>
          <a:bodyPr anchorCtr="0" anchor="t" bIns="91425" lIns="91425" rIns="91425" tIns="91425">
            <a:noAutofit/>
          </a:bodyPr>
          <a:lstStyle/>
          <a:p>
            <a:pPr lvl="0">
              <a:spcBef>
                <a:spcPts val="0"/>
              </a:spcBef>
              <a:buClr>
                <a:schemeClr val="dk1"/>
              </a:buClr>
              <a:buSzPct val="61111"/>
              <a:buFont typeface="Arial"/>
              <a:buNone/>
            </a:pPr>
            <a:r>
              <a:rPr lang="en" sz="1800"/>
              <a:t>H2020 and FP7 European projects using EO data for Ecosystem Monitoring</a:t>
            </a:r>
          </a:p>
          <a:p>
            <a:pPr lvl="0">
              <a:spcBef>
                <a:spcPts val="0"/>
              </a:spcBef>
              <a:buClr>
                <a:schemeClr val="dk1"/>
              </a:buClr>
              <a:buSzPct val="39285"/>
              <a:buFont typeface="Arial"/>
              <a:buNone/>
            </a:pPr>
            <a:r>
              <a:t/>
            </a:r>
            <a:endParaRPr/>
          </a:p>
          <a:p>
            <a:pPr lvl="0">
              <a:spcBef>
                <a:spcPts val="0"/>
              </a:spcBef>
              <a:buNone/>
            </a:pPr>
            <a:r>
              <a:t/>
            </a:r>
            <a:endParaRPr/>
          </a:p>
        </p:txBody>
      </p:sp>
      <p:pic>
        <p:nvPicPr>
          <p:cNvPr id="151" name="Shape 151"/>
          <p:cNvPicPr preferRelativeResize="0"/>
          <p:nvPr/>
        </p:nvPicPr>
        <p:blipFill>
          <a:blip r:embed="rId3">
            <a:alphaModFix/>
          </a:blip>
          <a:stretch>
            <a:fillRect/>
          </a:stretch>
        </p:blipFill>
        <p:spPr>
          <a:xfrm>
            <a:off x="528625" y="750025"/>
            <a:ext cx="7050900" cy="4340900"/>
          </a:xfrm>
          <a:prstGeom prst="rect">
            <a:avLst/>
          </a:prstGeom>
          <a:noFill/>
          <a:ln>
            <a:noFill/>
          </a:ln>
        </p:spPr>
      </p:pic>
      <p:sp>
        <p:nvSpPr>
          <p:cNvPr id="152" name="Shape 152"/>
          <p:cNvSpPr txBox="1"/>
          <p:nvPr/>
        </p:nvSpPr>
        <p:spPr>
          <a:xfrm>
            <a:off x="7350925" y="4805375"/>
            <a:ext cx="1803900" cy="209400"/>
          </a:xfrm>
          <a:prstGeom prst="rect">
            <a:avLst/>
          </a:prstGeom>
          <a:noFill/>
          <a:ln>
            <a:noFill/>
          </a:ln>
        </p:spPr>
        <p:txBody>
          <a:bodyPr anchorCtr="0" anchor="t" bIns="91425" lIns="91425" rIns="91425" tIns="91425">
            <a:noAutofit/>
          </a:bodyPr>
          <a:lstStyle/>
          <a:p>
            <a:pPr lvl="0" rtl="0">
              <a:spcBef>
                <a:spcPts val="0"/>
              </a:spcBef>
              <a:buClr>
                <a:schemeClr val="dk1"/>
              </a:buClr>
              <a:buSzPct val="110000"/>
              <a:buFont typeface="Arial"/>
              <a:buNone/>
            </a:pPr>
            <a:r>
              <a:rPr lang="en" sz="1000">
                <a:solidFill>
                  <a:schemeClr val="dk2"/>
                </a:solidFill>
              </a:rPr>
              <a:t>*Credits: imanakos@iti.gr</a:t>
            </a:r>
          </a:p>
        </p:txBody>
      </p:sp>
      <p:sp>
        <p:nvSpPr>
          <p:cNvPr id="153" name="Shape 153"/>
          <p:cNvSpPr txBox="1"/>
          <p:nvPr/>
        </p:nvSpPr>
        <p:spPr>
          <a:xfrm>
            <a:off x="89300" y="41675"/>
            <a:ext cx="2976600" cy="196500"/>
          </a:xfrm>
          <a:prstGeom prst="rect">
            <a:avLst/>
          </a:prstGeom>
          <a:noFill/>
          <a:ln>
            <a:noFill/>
          </a:ln>
        </p:spPr>
        <p:txBody>
          <a:bodyPr anchorCtr="0" anchor="t" bIns="91425" lIns="91425" rIns="91425" tIns="91425">
            <a:noAutofit/>
          </a:bodyPr>
          <a:lstStyle/>
          <a:p>
            <a:pPr lvl="0" rtl="0">
              <a:spcBef>
                <a:spcPts val="0"/>
              </a:spcBef>
              <a:buNone/>
            </a:pPr>
            <a:r>
              <a:rPr b="1" lang="en" sz="1000">
                <a:solidFill>
                  <a:srgbClr val="4A86E8"/>
                </a:solidFill>
              </a:rPr>
              <a:t>Benedetto Biagi  IIA-CNR  biagi@iia.cnr.it</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387900" y="445025"/>
            <a:ext cx="7861800" cy="406200"/>
          </a:xfrm>
          <a:prstGeom prst="rect">
            <a:avLst/>
          </a:prstGeom>
        </p:spPr>
        <p:txBody>
          <a:bodyPr anchorCtr="0" anchor="t" bIns="91425" lIns="91425" rIns="91425" tIns="91425">
            <a:noAutofit/>
          </a:bodyPr>
          <a:lstStyle/>
          <a:p>
            <a:pPr lvl="0">
              <a:spcBef>
                <a:spcPts val="0"/>
              </a:spcBef>
              <a:buClr>
                <a:schemeClr val="dk1"/>
              </a:buClr>
              <a:buSzPct val="61111"/>
              <a:buFont typeface="Arial"/>
              <a:buNone/>
            </a:pPr>
            <a:r>
              <a:rPr lang="en" sz="1800"/>
              <a:t>H2020 and FP7 European projects using EO data for Ecosystem Monitoring</a:t>
            </a:r>
          </a:p>
        </p:txBody>
      </p:sp>
      <p:pic>
        <p:nvPicPr>
          <p:cNvPr id="159" name="Shape 159"/>
          <p:cNvPicPr preferRelativeResize="0"/>
          <p:nvPr/>
        </p:nvPicPr>
        <p:blipFill>
          <a:blip r:embed="rId3">
            <a:alphaModFix/>
          </a:blip>
          <a:stretch>
            <a:fillRect/>
          </a:stretch>
        </p:blipFill>
        <p:spPr>
          <a:xfrm>
            <a:off x="762000" y="941525"/>
            <a:ext cx="7145775" cy="4136500"/>
          </a:xfrm>
          <a:prstGeom prst="rect">
            <a:avLst/>
          </a:prstGeom>
          <a:noFill/>
          <a:ln>
            <a:noFill/>
          </a:ln>
        </p:spPr>
      </p:pic>
      <p:sp>
        <p:nvSpPr>
          <p:cNvPr id="160" name="Shape 160"/>
          <p:cNvSpPr txBox="1"/>
          <p:nvPr/>
        </p:nvSpPr>
        <p:spPr>
          <a:xfrm>
            <a:off x="7350925" y="4881575"/>
            <a:ext cx="1803900" cy="209400"/>
          </a:xfrm>
          <a:prstGeom prst="rect">
            <a:avLst/>
          </a:prstGeom>
          <a:noFill/>
          <a:ln>
            <a:noFill/>
          </a:ln>
        </p:spPr>
        <p:txBody>
          <a:bodyPr anchorCtr="0" anchor="t" bIns="91425" lIns="91425" rIns="91425" tIns="91425">
            <a:noAutofit/>
          </a:bodyPr>
          <a:lstStyle/>
          <a:p>
            <a:pPr lvl="0" rtl="0">
              <a:spcBef>
                <a:spcPts val="0"/>
              </a:spcBef>
              <a:buNone/>
            </a:pPr>
            <a:r>
              <a:rPr lang="en" sz="1000">
                <a:solidFill>
                  <a:schemeClr val="dk2"/>
                </a:solidFill>
              </a:rPr>
              <a:t>*Credits: imanakos@iti.gr</a:t>
            </a:r>
          </a:p>
        </p:txBody>
      </p:sp>
      <p:sp>
        <p:nvSpPr>
          <p:cNvPr id="161" name="Shape 161"/>
          <p:cNvSpPr txBox="1"/>
          <p:nvPr/>
        </p:nvSpPr>
        <p:spPr>
          <a:xfrm>
            <a:off x="89300" y="41675"/>
            <a:ext cx="2976600" cy="196500"/>
          </a:xfrm>
          <a:prstGeom prst="rect">
            <a:avLst/>
          </a:prstGeom>
          <a:noFill/>
          <a:ln>
            <a:noFill/>
          </a:ln>
        </p:spPr>
        <p:txBody>
          <a:bodyPr anchorCtr="0" anchor="t" bIns="91425" lIns="91425" rIns="91425" tIns="91425">
            <a:noAutofit/>
          </a:bodyPr>
          <a:lstStyle/>
          <a:p>
            <a:pPr lvl="0" rtl="0">
              <a:spcBef>
                <a:spcPts val="0"/>
              </a:spcBef>
              <a:buNone/>
            </a:pPr>
            <a:r>
              <a:rPr b="1" lang="en" sz="1000">
                <a:solidFill>
                  <a:srgbClr val="4A86E8"/>
                </a:solidFill>
              </a:rPr>
              <a:t>Benedetto Biagi  IIA-CNR  biagi@iia.cnr.it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464100" y="445025"/>
            <a:ext cx="7939200" cy="447900"/>
          </a:xfrm>
          <a:prstGeom prst="rect">
            <a:avLst/>
          </a:prstGeom>
        </p:spPr>
        <p:txBody>
          <a:bodyPr anchorCtr="0" anchor="t" bIns="91425" lIns="91425" rIns="91425" tIns="91425">
            <a:noAutofit/>
          </a:bodyPr>
          <a:lstStyle/>
          <a:p>
            <a:pPr lvl="0">
              <a:spcBef>
                <a:spcPts val="0"/>
              </a:spcBef>
              <a:buClr>
                <a:schemeClr val="dk1"/>
              </a:buClr>
              <a:buSzPct val="61111"/>
              <a:buFont typeface="Arial"/>
              <a:buNone/>
            </a:pPr>
            <a:r>
              <a:rPr lang="en" sz="1800"/>
              <a:t>H2020 and FP7 European projects using EO data for Ecosystem Monitoring</a:t>
            </a:r>
          </a:p>
        </p:txBody>
      </p:sp>
      <p:pic>
        <p:nvPicPr>
          <p:cNvPr id="167" name="Shape 167"/>
          <p:cNvPicPr preferRelativeResize="0"/>
          <p:nvPr/>
        </p:nvPicPr>
        <p:blipFill>
          <a:blip r:embed="rId3">
            <a:alphaModFix/>
          </a:blip>
          <a:stretch>
            <a:fillRect/>
          </a:stretch>
        </p:blipFill>
        <p:spPr>
          <a:xfrm>
            <a:off x="914400" y="816725"/>
            <a:ext cx="6848475" cy="4291026"/>
          </a:xfrm>
          <a:prstGeom prst="rect">
            <a:avLst/>
          </a:prstGeom>
          <a:noFill/>
          <a:ln>
            <a:noFill/>
          </a:ln>
        </p:spPr>
      </p:pic>
      <p:sp>
        <p:nvSpPr>
          <p:cNvPr id="168" name="Shape 168"/>
          <p:cNvSpPr txBox="1"/>
          <p:nvPr/>
        </p:nvSpPr>
        <p:spPr>
          <a:xfrm>
            <a:off x="7350925" y="4881575"/>
            <a:ext cx="1803900" cy="209400"/>
          </a:xfrm>
          <a:prstGeom prst="rect">
            <a:avLst/>
          </a:prstGeom>
          <a:noFill/>
          <a:ln>
            <a:noFill/>
          </a:ln>
        </p:spPr>
        <p:txBody>
          <a:bodyPr anchorCtr="0" anchor="t" bIns="91425" lIns="91425" rIns="91425" tIns="91425">
            <a:noAutofit/>
          </a:bodyPr>
          <a:lstStyle/>
          <a:p>
            <a:pPr lvl="0" rtl="0">
              <a:spcBef>
                <a:spcPts val="0"/>
              </a:spcBef>
              <a:buNone/>
            </a:pPr>
            <a:r>
              <a:rPr lang="en" sz="1000">
                <a:solidFill>
                  <a:schemeClr val="dk2"/>
                </a:solidFill>
              </a:rPr>
              <a:t>*Credits: imanakos@iti.gr</a:t>
            </a:r>
          </a:p>
        </p:txBody>
      </p:sp>
      <p:sp>
        <p:nvSpPr>
          <p:cNvPr id="169" name="Shape 169"/>
          <p:cNvSpPr txBox="1"/>
          <p:nvPr/>
        </p:nvSpPr>
        <p:spPr>
          <a:xfrm>
            <a:off x="89300" y="41675"/>
            <a:ext cx="2976600" cy="196500"/>
          </a:xfrm>
          <a:prstGeom prst="rect">
            <a:avLst/>
          </a:prstGeom>
          <a:noFill/>
          <a:ln>
            <a:noFill/>
          </a:ln>
        </p:spPr>
        <p:txBody>
          <a:bodyPr anchorCtr="0" anchor="t" bIns="91425" lIns="91425" rIns="91425" tIns="91425">
            <a:noAutofit/>
          </a:bodyPr>
          <a:lstStyle/>
          <a:p>
            <a:pPr lvl="0" rtl="0">
              <a:spcBef>
                <a:spcPts val="0"/>
              </a:spcBef>
              <a:buNone/>
            </a:pPr>
            <a:r>
              <a:rPr b="1" lang="en" sz="1000">
                <a:solidFill>
                  <a:srgbClr val="4A86E8"/>
                </a:solidFill>
              </a:rPr>
              <a:t>Benedetto Biagi  IIA-CNR  biagi@iia.cnr.it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768900" y="311950"/>
            <a:ext cx="6605700" cy="422700"/>
          </a:xfrm>
          <a:prstGeom prst="rect">
            <a:avLst/>
          </a:prstGeom>
        </p:spPr>
        <p:txBody>
          <a:bodyPr anchorCtr="0" anchor="t" bIns="91425" lIns="91425" rIns="91425" tIns="91425">
            <a:noAutofit/>
          </a:bodyPr>
          <a:lstStyle/>
          <a:p>
            <a:pPr lvl="0">
              <a:spcBef>
                <a:spcPts val="0"/>
              </a:spcBef>
              <a:buNone/>
            </a:pPr>
            <a:r>
              <a:rPr lang="en"/>
              <a:t>ECOPOTENTIAL’s EODESM system</a:t>
            </a:r>
          </a:p>
        </p:txBody>
      </p:sp>
      <p:sp>
        <p:nvSpPr>
          <p:cNvPr id="175" name="Shape 175"/>
          <p:cNvSpPr txBox="1"/>
          <p:nvPr>
            <p:ph idx="1" type="body"/>
          </p:nvPr>
        </p:nvSpPr>
        <p:spPr>
          <a:xfrm>
            <a:off x="311700" y="904875"/>
            <a:ext cx="8520600" cy="42387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 sz="1400"/>
              <a:t>Earth Observation Data for Ecosystem Monitoring</a:t>
            </a:r>
          </a:p>
          <a:p>
            <a:pPr lvl="0">
              <a:lnSpc>
                <a:spcPct val="100000"/>
              </a:lnSpc>
              <a:spcBef>
                <a:spcPts val="0"/>
              </a:spcBef>
              <a:spcAft>
                <a:spcPts val="0"/>
              </a:spcAft>
              <a:buClr>
                <a:schemeClr val="dk1"/>
              </a:buClr>
              <a:buSzPct val="78571"/>
              <a:buFont typeface="Arial"/>
              <a:buNone/>
            </a:pPr>
            <a:r>
              <a:rPr lang="en" sz="1400"/>
              <a:t>Previous EODHaM system (</a:t>
            </a:r>
            <a:r>
              <a:rPr lang="en" sz="1200"/>
              <a:t>developed in FP7 BIO_SOS project, coordinated by </a:t>
            </a:r>
            <a:r>
              <a:rPr b="1" lang="en" sz="1200"/>
              <a:t>Palma Blonda, IIA-CNR</a:t>
            </a:r>
            <a:r>
              <a:rPr lang="en" sz="1400"/>
              <a:t>)</a:t>
            </a:r>
          </a:p>
          <a:p>
            <a:pPr lvl="0">
              <a:lnSpc>
                <a:spcPct val="100000"/>
              </a:lnSpc>
              <a:spcBef>
                <a:spcPts val="0"/>
              </a:spcBef>
              <a:spcAft>
                <a:spcPts val="0"/>
              </a:spcAft>
              <a:buClr>
                <a:schemeClr val="dk1"/>
              </a:buClr>
              <a:buSzPct val="78571"/>
              <a:buFont typeface="Arial"/>
              <a:buNone/>
            </a:pPr>
            <a:r>
              <a:rPr lang="en" sz="1400"/>
              <a:t>• Segmentation and attribution</a:t>
            </a:r>
          </a:p>
          <a:p>
            <a:pPr lvl="0">
              <a:lnSpc>
                <a:spcPct val="100000"/>
              </a:lnSpc>
              <a:spcBef>
                <a:spcPts val="0"/>
              </a:spcBef>
              <a:spcAft>
                <a:spcPts val="0"/>
              </a:spcAft>
              <a:buClr>
                <a:schemeClr val="dk1"/>
              </a:buClr>
              <a:buSzPct val="78571"/>
              <a:buFont typeface="Arial"/>
              <a:buNone/>
            </a:pPr>
            <a:r>
              <a:rPr lang="en" sz="1400"/>
              <a:t>• Rule-based classification using indices and image bands</a:t>
            </a:r>
          </a:p>
          <a:p>
            <a:pPr lvl="0">
              <a:lnSpc>
                <a:spcPct val="100000"/>
              </a:lnSpc>
              <a:spcBef>
                <a:spcPts val="0"/>
              </a:spcBef>
              <a:spcAft>
                <a:spcPts val="0"/>
              </a:spcAft>
              <a:buClr>
                <a:schemeClr val="dk1"/>
              </a:buClr>
              <a:buSzPct val="78571"/>
              <a:buFont typeface="Arial"/>
              <a:buNone/>
            </a:pPr>
            <a:r>
              <a:rPr lang="en" sz="1400"/>
              <a:t>• Translation to GHCs and Annex 1</a:t>
            </a:r>
          </a:p>
          <a:p>
            <a:pPr lvl="0" rtl="0">
              <a:lnSpc>
                <a:spcPct val="100000"/>
              </a:lnSpc>
              <a:spcBef>
                <a:spcPts val="0"/>
              </a:spcBef>
              <a:spcAft>
                <a:spcPts val="0"/>
              </a:spcAft>
              <a:buNone/>
            </a:pPr>
            <a:r>
              <a:t/>
            </a:r>
            <a:endParaRPr b="1" sz="1400"/>
          </a:p>
          <a:p>
            <a:pPr lvl="0">
              <a:lnSpc>
                <a:spcPct val="100000"/>
              </a:lnSpc>
              <a:spcBef>
                <a:spcPts val="0"/>
              </a:spcBef>
              <a:spcAft>
                <a:spcPts val="0"/>
              </a:spcAft>
              <a:buClr>
                <a:schemeClr val="dk1"/>
              </a:buClr>
              <a:buSzPct val="78571"/>
              <a:buFont typeface="Arial"/>
              <a:buNone/>
            </a:pPr>
            <a:r>
              <a:rPr b="1" lang="en" sz="1400"/>
              <a:t>Updated EODHaM system*</a:t>
            </a:r>
          </a:p>
          <a:p>
            <a:pPr indent="-317500" lvl="0" marL="457200">
              <a:lnSpc>
                <a:spcPct val="100000"/>
              </a:lnSpc>
              <a:spcBef>
                <a:spcPts val="0"/>
              </a:spcBef>
              <a:spcAft>
                <a:spcPts val="0"/>
              </a:spcAft>
              <a:buSzPct val="100000"/>
              <a:buChar char="❏"/>
            </a:pPr>
            <a:r>
              <a:rPr lang="en" sz="1400"/>
              <a:t>Refinement of existing rule-based approaches</a:t>
            </a:r>
          </a:p>
          <a:p>
            <a:pPr indent="-317500" lvl="0" marL="457200">
              <a:lnSpc>
                <a:spcPct val="100000"/>
              </a:lnSpc>
              <a:spcBef>
                <a:spcPts val="0"/>
              </a:spcBef>
              <a:spcAft>
                <a:spcPts val="0"/>
              </a:spcAft>
              <a:buSzPct val="100000"/>
              <a:buChar char="❏"/>
            </a:pPr>
            <a:r>
              <a:rPr lang="en" sz="1400"/>
              <a:t>Integration of existing land cover/habitat maps</a:t>
            </a:r>
          </a:p>
          <a:p>
            <a:pPr indent="-317500" lvl="0" marL="457200">
              <a:lnSpc>
                <a:spcPct val="100000"/>
              </a:lnSpc>
              <a:spcBef>
                <a:spcPts val="0"/>
              </a:spcBef>
              <a:spcAft>
                <a:spcPts val="0"/>
              </a:spcAft>
              <a:buSzPct val="100000"/>
              <a:buChar char="❏"/>
            </a:pPr>
            <a:r>
              <a:rPr lang="en" sz="1400"/>
              <a:t>Incorporation of external classifications (e.g., random forests, K means)</a:t>
            </a:r>
          </a:p>
          <a:p>
            <a:pPr indent="-317500" lvl="0" marL="457200">
              <a:lnSpc>
                <a:spcPct val="100000"/>
              </a:lnSpc>
              <a:spcBef>
                <a:spcPts val="0"/>
              </a:spcBef>
              <a:spcAft>
                <a:spcPts val="0"/>
              </a:spcAft>
              <a:buSzPct val="100000"/>
              <a:buChar char="❏"/>
            </a:pPr>
            <a:r>
              <a:rPr lang="en" sz="1400"/>
              <a:t>Introduction of sub-pixel proportions</a:t>
            </a:r>
          </a:p>
          <a:p>
            <a:pPr indent="-317500" lvl="0" marL="457200">
              <a:lnSpc>
                <a:spcPct val="100000"/>
              </a:lnSpc>
              <a:spcBef>
                <a:spcPts val="0"/>
              </a:spcBef>
              <a:spcAft>
                <a:spcPts val="0"/>
              </a:spcAft>
              <a:buSzPct val="100000"/>
              <a:buChar char="❏"/>
            </a:pPr>
            <a:r>
              <a:rPr lang="en" sz="1400"/>
              <a:t>Change detection (LCCS L3/L4 and indices)</a:t>
            </a:r>
          </a:p>
          <a:p>
            <a:pPr indent="-317500" lvl="0" marL="457200">
              <a:lnSpc>
                <a:spcPct val="100000"/>
              </a:lnSpc>
              <a:spcBef>
                <a:spcPts val="0"/>
              </a:spcBef>
              <a:spcAft>
                <a:spcPts val="0"/>
              </a:spcAft>
              <a:buSzPct val="100000"/>
              <a:buChar char="❏"/>
            </a:pPr>
            <a:r>
              <a:rPr lang="en" sz="1400"/>
              <a:t>Categorisation of processes of change (e.g., deforestation, agricultural expansion, woody shrub decline)</a:t>
            </a:r>
          </a:p>
          <a:p>
            <a:pPr indent="-317500" lvl="0" marL="457200">
              <a:lnSpc>
                <a:spcPct val="100000"/>
              </a:lnSpc>
              <a:spcBef>
                <a:spcPts val="0"/>
              </a:spcBef>
              <a:spcAft>
                <a:spcPts val="0"/>
              </a:spcAft>
              <a:buSzPct val="100000"/>
              <a:buChar char="❏"/>
            </a:pPr>
            <a:r>
              <a:rPr lang="en" sz="1400"/>
              <a:t>Inclusion of a scoring system that relates change events to impacts on ecosystem services.</a:t>
            </a:r>
          </a:p>
          <a:p>
            <a:pPr indent="-317500" lvl="0" marL="457200">
              <a:lnSpc>
                <a:spcPct val="100000"/>
              </a:lnSpc>
              <a:spcBef>
                <a:spcPts val="0"/>
              </a:spcBef>
              <a:spcAft>
                <a:spcPts val="0"/>
              </a:spcAft>
              <a:buSzPct val="100000"/>
              <a:buChar char="❏"/>
            </a:pPr>
            <a:r>
              <a:rPr lang="en" sz="1400"/>
              <a:t>Application of an accuracy assessment procedure (TBD).</a:t>
            </a:r>
          </a:p>
          <a:p>
            <a:pPr lvl="0" rtl="0">
              <a:lnSpc>
                <a:spcPct val="100000"/>
              </a:lnSpc>
              <a:spcBef>
                <a:spcPts val="0"/>
              </a:spcBef>
              <a:spcAft>
                <a:spcPts val="0"/>
              </a:spcAft>
              <a:buNone/>
            </a:pPr>
            <a:r>
              <a:t/>
            </a:r>
            <a:endParaRPr i="1" sz="1200"/>
          </a:p>
          <a:p>
            <a:pPr lvl="0" rtl="0">
              <a:lnSpc>
                <a:spcPct val="100000"/>
              </a:lnSpc>
              <a:spcBef>
                <a:spcPts val="0"/>
              </a:spcBef>
              <a:spcAft>
                <a:spcPts val="0"/>
              </a:spcAft>
              <a:buNone/>
            </a:pPr>
            <a:r>
              <a:t/>
            </a:r>
            <a:endParaRPr i="1" sz="1200"/>
          </a:p>
          <a:p>
            <a:pPr lvl="0">
              <a:lnSpc>
                <a:spcPct val="100000"/>
              </a:lnSpc>
              <a:spcBef>
                <a:spcPts val="0"/>
              </a:spcBef>
              <a:spcAft>
                <a:spcPts val="0"/>
              </a:spcAft>
              <a:buClr>
                <a:schemeClr val="dk1"/>
              </a:buClr>
              <a:buSzPct val="91666"/>
              <a:buFont typeface="Arial"/>
              <a:buNone/>
            </a:pPr>
            <a:r>
              <a:rPr i="1" lang="en" sz="1200"/>
              <a:t>*Credits: Richard Lucas and Anthea Mitchell</a:t>
            </a:r>
          </a:p>
          <a:p>
            <a:pPr lvl="0">
              <a:lnSpc>
                <a:spcPct val="100000"/>
              </a:lnSpc>
              <a:spcBef>
                <a:spcPts val="0"/>
              </a:spcBef>
              <a:spcAft>
                <a:spcPts val="0"/>
              </a:spcAft>
              <a:buClr>
                <a:schemeClr val="dk1"/>
              </a:buClr>
              <a:buSzPct val="91666"/>
              <a:buFont typeface="Arial"/>
              <a:buNone/>
            </a:pPr>
            <a:r>
              <a:rPr i="1" lang="en" sz="1200"/>
              <a:t>University of New South Wales, Sydney, Australia</a:t>
            </a:r>
          </a:p>
          <a:p>
            <a:pPr lvl="0">
              <a:lnSpc>
                <a:spcPct val="100000"/>
              </a:lnSpc>
              <a:spcBef>
                <a:spcPts val="0"/>
              </a:spcBef>
              <a:spcAft>
                <a:spcPts val="0"/>
              </a:spcAft>
              <a:buClr>
                <a:schemeClr val="dk1"/>
              </a:buClr>
              <a:buSzPct val="61111"/>
              <a:buFont typeface="Arial"/>
              <a:buNone/>
            </a:pPr>
            <a:r>
              <a:t/>
            </a:r>
            <a:endParaRPr/>
          </a:p>
          <a:p>
            <a:pPr lvl="0">
              <a:lnSpc>
                <a:spcPct val="100000"/>
              </a:lnSpc>
              <a:spcBef>
                <a:spcPts val="0"/>
              </a:spcBef>
              <a:spcAft>
                <a:spcPts val="0"/>
              </a:spcAft>
              <a:buNone/>
            </a:pPr>
            <a:r>
              <a:t/>
            </a:r>
            <a:endParaRPr/>
          </a:p>
        </p:txBody>
      </p:sp>
      <p:sp>
        <p:nvSpPr>
          <p:cNvPr id="176" name="Shape 176"/>
          <p:cNvSpPr txBox="1"/>
          <p:nvPr/>
        </p:nvSpPr>
        <p:spPr>
          <a:xfrm>
            <a:off x="89300" y="41675"/>
            <a:ext cx="2976600" cy="196500"/>
          </a:xfrm>
          <a:prstGeom prst="rect">
            <a:avLst/>
          </a:prstGeom>
          <a:noFill/>
          <a:ln>
            <a:noFill/>
          </a:ln>
        </p:spPr>
        <p:txBody>
          <a:bodyPr anchorCtr="0" anchor="t" bIns="91425" lIns="91425" rIns="91425" tIns="91425">
            <a:noAutofit/>
          </a:bodyPr>
          <a:lstStyle/>
          <a:p>
            <a:pPr lvl="0" rtl="0">
              <a:spcBef>
                <a:spcPts val="0"/>
              </a:spcBef>
              <a:buNone/>
            </a:pPr>
            <a:r>
              <a:rPr b="1" lang="en" sz="1000">
                <a:solidFill>
                  <a:srgbClr val="4A86E8"/>
                </a:solidFill>
              </a:rPr>
              <a:t>Benedetto Biagi  IIA-CNR  biagi@iia.cnr.it</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292625"/>
            <a:ext cx="6796200" cy="465900"/>
          </a:xfrm>
          <a:prstGeom prst="rect">
            <a:avLst/>
          </a:prstGeom>
        </p:spPr>
        <p:txBody>
          <a:bodyPr anchorCtr="0" anchor="t" bIns="91425" lIns="91425" rIns="91425" tIns="91425">
            <a:noAutofit/>
          </a:bodyPr>
          <a:lstStyle/>
          <a:p>
            <a:pPr lvl="0">
              <a:spcBef>
                <a:spcPts val="0"/>
              </a:spcBef>
              <a:buNone/>
            </a:pPr>
            <a:r>
              <a:rPr lang="en" sz="2400"/>
              <a:t>ECOPOTENTIAL’s Virtual Laboratory Platform*</a:t>
            </a:r>
          </a:p>
        </p:txBody>
      </p:sp>
      <p:sp>
        <p:nvSpPr>
          <p:cNvPr id="182" name="Shape 182"/>
          <p:cNvSpPr txBox="1"/>
          <p:nvPr>
            <p:ph idx="1" type="body"/>
          </p:nvPr>
        </p:nvSpPr>
        <p:spPr>
          <a:xfrm>
            <a:off x="311700" y="809625"/>
            <a:ext cx="8520600" cy="4226700"/>
          </a:xfrm>
          <a:prstGeom prst="rect">
            <a:avLst/>
          </a:prstGeom>
        </p:spPr>
        <p:txBody>
          <a:bodyPr anchorCtr="0" anchor="t" bIns="91425" lIns="91425" rIns="91425" tIns="91425">
            <a:noAutofit/>
          </a:bodyPr>
          <a:lstStyle/>
          <a:p>
            <a:pPr lvl="0">
              <a:lnSpc>
                <a:spcPct val="100000"/>
              </a:lnSpc>
              <a:spcBef>
                <a:spcPts val="0"/>
              </a:spcBef>
              <a:spcAft>
                <a:spcPts val="0"/>
              </a:spcAft>
              <a:buClr>
                <a:schemeClr val="dk1"/>
              </a:buClr>
              <a:buSzPct val="61111"/>
              <a:buFont typeface="Arial"/>
              <a:buNone/>
            </a:pPr>
            <a:r>
              <a:rPr lang="en"/>
              <a:t>Enables the discovery, access, and use of:</a:t>
            </a:r>
          </a:p>
          <a:p>
            <a:pPr indent="-228600" lvl="0" marL="457200">
              <a:lnSpc>
                <a:spcPct val="100000"/>
              </a:lnSpc>
              <a:spcBef>
                <a:spcPts val="0"/>
              </a:spcBef>
              <a:spcAft>
                <a:spcPts val="0"/>
              </a:spcAft>
            </a:pPr>
            <a:r>
              <a:rPr lang="en"/>
              <a:t>open (EO and in-situ monitoring) data, metadata, scientific models and results, semantic engines, and analytics’ provision;</a:t>
            </a:r>
          </a:p>
          <a:p>
            <a:pPr indent="-228600" lvl="0" marL="457200">
              <a:lnSpc>
                <a:spcPct val="100000"/>
              </a:lnSpc>
              <a:spcBef>
                <a:spcPts val="0"/>
              </a:spcBef>
              <a:spcAft>
                <a:spcPts val="0"/>
              </a:spcAft>
            </a:pPr>
            <a:r>
              <a:rPr lang="en"/>
              <a:t>ecosystem models and upscaling methods;</a:t>
            </a:r>
          </a:p>
          <a:p>
            <a:pPr indent="-228600" lvl="0" marL="457200">
              <a:lnSpc>
                <a:spcPct val="100000"/>
              </a:lnSpc>
              <a:spcBef>
                <a:spcPts val="0"/>
              </a:spcBef>
              <a:spcAft>
                <a:spcPts val="0"/>
              </a:spcAft>
            </a:pPr>
            <a:r>
              <a:rPr lang="en"/>
              <a:t>the necessary knowledge to analyse ecosystems services;</a:t>
            </a:r>
          </a:p>
          <a:p>
            <a:pPr indent="-228600" lvl="0" marL="457200">
              <a:lnSpc>
                <a:spcPct val="100000"/>
              </a:lnSpc>
              <a:spcBef>
                <a:spcPts val="0"/>
              </a:spcBef>
              <a:spcAft>
                <a:spcPts val="0"/>
              </a:spcAft>
            </a:pPr>
            <a:r>
              <a:rPr lang="en"/>
              <a:t>climate and land-use change scenarios, and definition of the requirements for future protected areas;</a:t>
            </a:r>
          </a:p>
          <a:p>
            <a:pPr indent="-228600" lvl="0" marL="457200">
              <a:lnSpc>
                <a:spcPct val="100000"/>
              </a:lnSpc>
              <a:spcBef>
                <a:spcPts val="0"/>
              </a:spcBef>
              <a:spcAft>
                <a:spcPts val="0"/>
              </a:spcAft>
            </a:pPr>
            <a:r>
              <a:rPr lang="en"/>
              <a:t>specific applications and portals for different users (e.g. experts, activists, decisions makers), enabling multidisciplinary applications.</a:t>
            </a:r>
          </a:p>
          <a:p>
            <a:pPr lvl="0" rtl="0">
              <a:lnSpc>
                <a:spcPct val="100000"/>
              </a:lnSpc>
              <a:spcBef>
                <a:spcPts val="0"/>
              </a:spcBef>
              <a:spcAft>
                <a:spcPts val="0"/>
              </a:spcAft>
              <a:buNone/>
            </a:pPr>
            <a:r>
              <a:t/>
            </a:r>
            <a:endParaRPr sz="900"/>
          </a:p>
          <a:p>
            <a:pPr lvl="0">
              <a:lnSpc>
                <a:spcPct val="100000"/>
              </a:lnSpc>
              <a:spcBef>
                <a:spcPts val="0"/>
              </a:spcBef>
              <a:spcAft>
                <a:spcPts val="0"/>
              </a:spcAft>
              <a:buClr>
                <a:schemeClr val="dk1"/>
              </a:buClr>
              <a:buSzPct val="78571"/>
              <a:buFont typeface="Arial"/>
              <a:buNone/>
            </a:pPr>
            <a:r>
              <a:rPr lang="en"/>
              <a:t>All services are empowered by a set of transparent brokering services provided by the platform, as defined in the GEO/GEOSS framework and compliant with the GEOSS Common Infrastructure (GCI) and the GEO Portal </a:t>
            </a:r>
            <a:r>
              <a:rPr lang="en" sz="1400"/>
              <a:t>(http:// www.geoportal.org/).</a:t>
            </a:r>
          </a:p>
          <a:p>
            <a:pPr lvl="0">
              <a:lnSpc>
                <a:spcPct val="100000"/>
              </a:lnSpc>
              <a:spcBef>
                <a:spcPts val="0"/>
              </a:spcBef>
              <a:spcAft>
                <a:spcPts val="0"/>
              </a:spcAft>
              <a:buClr>
                <a:schemeClr val="dk1"/>
              </a:buClr>
              <a:buSzPct val="61111"/>
              <a:buFont typeface="Arial"/>
              <a:buNone/>
            </a:pPr>
            <a:r>
              <a:t/>
            </a:r>
            <a:endParaRPr/>
          </a:p>
          <a:p>
            <a:pPr lvl="0" rtl="0">
              <a:lnSpc>
                <a:spcPct val="100000"/>
              </a:lnSpc>
              <a:spcBef>
                <a:spcPts val="0"/>
              </a:spcBef>
              <a:spcAft>
                <a:spcPts val="0"/>
              </a:spcAft>
              <a:buClr>
                <a:schemeClr val="dk1"/>
              </a:buClr>
              <a:buSzPct val="61111"/>
              <a:buFont typeface="Arial"/>
              <a:buNone/>
            </a:pPr>
            <a:r>
              <a:rPr lang="en"/>
              <a:t>*Credits: Stefano Nativi, IIA-CNR</a:t>
            </a:r>
          </a:p>
          <a:p>
            <a:pPr lvl="0" rtl="0">
              <a:lnSpc>
                <a:spcPct val="100000"/>
              </a:lnSpc>
              <a:spcBef>
                <a:spcPts val="0"/>
              </a:spcBef>
              <a:spcAft>
                <a:spcPts val="0"/>
              </a:spcAft>
              <a:buClr>
                <a:schemeClr val="dk1"/>
              </a:buClr>
              <a:buSzPct val="61111"/>
              <a:buFont typeface="Arial"/>
              <a:buNone/>
            </a:pPr>
            <a:r>
              <a:t/>
            </a:r>
            <a:endParaRPr/>
          </a:p>
          <a:p>
            <a:pPr lvl="0">
              <a:lnSpc>
                <a:spcPct val="100000"/>
              </a:lnSpc>
              <a:spcBef>
                <a:spcPts val="0"/>
              </a:spcBef>
              <a:spcAft>
                <a:spcPts val="0"/>
              </a:spcAft>
              <a:buNone/>
            </a:pPr>
            <a:r>
              <a:t/>
            </a:r>
            <a:endParaRPr/>
          </a:p>
        </p:txBody>
      </p:sp>
      <p:sp>
        <p:nvSpPr>
          <p:cNvPr id="183" name="Shape 183"/>
          <p:cNvSpPr txBox="1"/>
          <p:nvPr/>
        </p:nvSpPr>
        <p:spPr>
          <a:xfrm>
            <a:off x="89300" y="41675"/>
            <a:ext cx="2976600" cy="196500"/>
          </a:xfrm>
          <a:prstGeom prst="rect">
            <a:avLst/>
          </a:prstGeom>
          <a:noFill/>
          <a:ln>
            <a:noFill/>
          </a:ln>
        </p:spPr>
        <p:txBody>
          <a:bodyPr anchorCtr="0" anchor="t" bIns="91425" lIns="91425" rIns="91425" tIns="91425">
            <a:noAutofit/>
          </a:bodyPr>
          <a:lstStyle/>
          <a:p>
            <a:pPr lvl="0" rtl="0">
              <a:spcBef>
                <a:spcPts val="0"/>
              </a:spcBef>
              <a:buNone/>
            </a:pPr>
            <a:r>
              <a:rPr b="1" lang="en" sz="1000">
                <a:solidFill>
                  <a:srgbClr val="4A86E8"/>
                </a:solidFill>
              </a:rPr>
              <a:t>Benedetto Biagi  IIA-CNR  biagi@iia.cnr.it</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45833"/>
              <a:buFont typeface="Arial"/>
              <a:buNone/>
            </a:pPr>
            <a:r>
              <a:rPr b="1" lang="en" sz="2400"/>
              <a:t>Nomenclature for common understanding</a:t>
            </a:r>
          </a:p>
          <a:p>
            <a:pPr lvl="0">
              <a:spcBef>
                <a:spcPts val="0"/>
              </a:spcBef>
              <a:buNone/>
            </a:pPr>
            <a:r>
              <a:t/>
            </a:r>
            <a:endParaRPr/>
          </a:p>
        </p:txBody>
      </p:sp>
      <p:sp>
        <p:nvSpPr>
          <p:cNvPr id="189" name="Shape 189"/>
          <p:cNvSpPr txBox="1"/>
          <p:nvPr>
            <p:ph idx="1" type="body"/>
          </p:nvPr>
        </p:nvSpPr>
        <p:spPr>
          <a:xfrm>
            <a:off x="311700" y="967925"/>
            <a:ext cx="8520600" cy="40446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
              <a:t>European Nature Information System (EUNIS)</a:t>
            </a:r>
          </a:p>
          <a:p>
            <a:pPr lvl="0" rtl="0">
              <a:lnSpc>
                <a:spcPct val="100000"/>
              </a:lnSpc>
              <a:spcBef>
                <a:spcPts val="0"/>
              </a:spcBef>
              <a:spcAft>
                <a:spcPts val="0"/>
              </a:spcAft>
              <a:buNone/>
            </a:pPr>
            <a:r>
              <a:rPr lang="en" sz="1400"/>
              <a:t>EUNIS is a comprehensive pan-European system to facilitate the harmonized description and collection of data across Europe through the use of criteria for habitat identification. It is hierarchical and covers all types of habitat types from natural to artificial, from terrestrial to freshwater and marine.</a:t>
            </a:r>
          </a:p>
          <a:p>
            <a:pPr lvl="0">
              <a:lnSpc>
                <a:spcPct val="100000"/>
              </a:lnSpc>
              <a:spcBef>
                <a:spcPts val="0"/>
              </a:spcBef>
              <a:spcAft>
                <a:spcPts val="0"/>
              </a:spcAft>
              <a:buClr>
                <a:schemeClr val="dk1"/>
              </a:buClr>
              <a:buSzPct val="78571"/>
              <a:buFont typeface="Arial"/>
              <a:buNone/>
            </a:pPr>
            <a:r>
              <a:t/>
            </a:r>
            <a:endParaRPr sz="1400"/>
          </a:p>
          <a:p>
            <a:pPr lvl="0">
              <a:lnSpc>
                <a:spcPct val="100000"/>
              </a:lnSpc>
              <a:spcBef>
                <a:spcPts val="0"/>
              </a:spcBef>
              <a:spcAft>
                <a:spcPts val="0"/>
              </a:spcAft>
              <a:buClr>
                <a:schemeClr val="dk1"/>
              </a:buClr>
              <a:buSzPct val="61111"/>
              <a:buFont typeface="Arial"/>
              <a:buNone/>
            </a:pPr>
            <a:r>
              <a:rPr b="1" lang="en"/>
              <a:t>Mapping and Assessment of Ecosystems and their Services (MAES)</a:t>
            </a:r>
          </a:p>
          <a:p>
            <a:pPr lvl="0" rtl="0">
              <a:lnSpc>
                <a:spcPct val="100000"/>
              </a:lnSpc>
              <a:spcBef>
                <a:spcPts val="0"/>
              </a:spcBef>
              <a:spcAft>
                <a:spcPts val="0"/>
              </a:spcAft>
              <a:buNone/>
            </a:pPr>
            <a:r>
              <a:rPr lang="en" sz="1400"/>
              <a:t>MAES aims to demonstrate the effectiveness of mapping and assessment of ecosystems and their services in planning and land management. Ecosystems are mapped by interpreting available land cover (LC) data on the basis of the European habitat classification (EUNIS).</a:t>
            </a:r>
          </a:p>
          <a:p>
            <a:pPr lvl="0">
              <a:lnSpc>
                <a:spcPct val="100000"/>
              </a:lnSpc>
              <a:spcBef>
                <a:spcPts val="0"/>
              </a:spcBef>
              <a:spcAft>
                <a:spcPts val="0"/>
              </a:spcAft>
              <a:buClr>
                <a:schemeClr val="dk1"/>
              </a:buClr>
              <a:buSzPct val="78571"/>
              <a:buFont typeface="Arial"/>
              <a:buNone/>
            </a:pPr>
            <a:r>
              <a:t/>
            </a:r>
            <a:endParaRPr sz="1400"/>
          </a:p>
          <a:p>
            <a:pPr lvl="0">
              <a:lnSpc>
                <a:spcPct val="100000"/>
              </a:lnSpc>
              <a:spcBef>
                <a:spcPts val="0"/>
              </a:spcBef>
              <a:spcAft>
                <a:spcPts val="0"/>
              </a:spcAft>
              <a:buClr>
                <a:schemeClr val="dk1"/>
              </a:buClr>
              <a:buSzPct val="78571"/>
              <a:buFont typeface="Arial"/>
              <a:buNone/>
            </a:pPr>
            <a:r>
              <a:rPr b="1" lang="en" sz="1400"/>
              <a:t>Links to </a:t>
            </a:r>
            <a:r>
              <a:rPr b="1" i="1" lang="en" sz="1400"/>
              <a:t>General Habitat Categories</a:t>
            </a:r>
            <a:r>
              <a:rPr b="1" lang="en" sz="1400"/>
              <a:t> and </a:t>
            </a:r>
            <a:r>
              <a:rPr b="1" i="1" lang="en" sz="1400"/>
              <a:t>Annex I</a:t>
            </a:r>
            <a:r>
              <a:rPr b="1" lang="en" sz="1400"/>
              <a:t> are established within EU projects</a:t>
            </a:r>
          </a:p>
          <a:p>
            <a:pPr lvl="0" rtl="0">
              <a:lnSpc>
                <a:spcPct val="100000"/>
              </a:lnSpc>
              <a:spcBef>
                <a:spcPts val="0"/>
              </a:spcBef>
              <a:spcAft>
                <a:spcPts val="0"/>
              </a:spcAft>
              <a:buNone/>
            </a:pPr>
            <a:r>
              <a:t/>
            </a:r>
            <a:endParaRPr b="1" sz="1400"/>
          </a:p>
          <a:p>
            <a:pPr lvl="0" rtl="0">
              <a:lnSpc>
                <a:spcPct val="100000"/>
              </a:lnSpc>
              <a:spcBef>
                <a:spcPts val="0"/>
              </a:spcBef>
              <a:spcAft>
                <a:spcPts val="0"/>
              </a:spcAft>
              <a:buNone/>
            </a:pPr>
            <a:r>
              <a:rPr b="1" lang="en" sz="1400"/>
              <a:t>Links to LCCS of FAO, as well:</a:t>
            </a:r>
          </a:p>
          <a:p>
            <a:pPr lvl="0" rtl="0">
              <a:lnSpc>
                <a:spcPct val="100000"/>
              </a:lnSpc>
              <a:spcBef>
                <a:spcPts val="0"/>
              </a:spcBef>
              <a:spcAft>
                <a:spcPts val="0"/>
              </a:spcAft>
              <a:buNone/>
            </a:pPr>
            <a:r>
              <a:rPr lang="en" sz="1200"/>
              <a:t>V. Kosmidou, Z. Petrou, R.G.H. Bunce, C.A. Mucher, R.H.G. Jongman, M.M. Bogers, R.M. Lucas, V. Tomaselli, P. Blonda, E. Padoa-Schioppa, I. Manakos, M. Petrou, "Harmonization of the Land Cover Classification System (LCCS) with the General Habitat Categories (GHC) classification system", 2014, Ecol. Indic. 36, 290–300.</a:t>
            </a:r>
          </a:p>
          <a:p>
            <a:pPr lvl="0" rtl="0">
              <a:lnSpc>
                <a:spcPct val="100000"/>
              </a:lnSpc>
              <a:spcBef>
                <a:spcPts val="0"/>
              </a:spcBef>
              <a:spcAft>
                <a:spcPts val="0"/>
              </a:spcAft>
              <a:buNone/>
            </a:pPr>
            <a:r>
              <a:rPr lang="en" sz="1200"/>
              <a:t>M. Adamo, C. Tarantino, V. Tomaselli, V. Kosmidou, Z. Petrou, I. Manakos, R.M. Lucas, C.A. Mucher, G. Veronico, C. Marangi, V. De Pasquale, P. Blonda, "Expert knowledge for translating land cover/use maps to General Habitat Categories (GHC)", 2014, Landscape Ecol., 29(6), 1045-1067.</a:t>
            </a:r>
          </a:p>
          <a:p>
            <a:pPr lvl="0" rtl="0">
              <a:lnSpc>
                <a:spcPct val="100000"/>
              </a:lnSpc>
              <a:spcBef>
                <a:spcPts val="0"/>
              </a:spcBef>
              <a:spcAft>
                <a:spcPts val="0"/>
              </a:spcAft>
              <a:buNone/>
            </a:pPr>
            <a:r>
              <a:t/>
            </a:r>
            <a:endParaRPr b="1" sz="1400"/>
          </a:p>
          <a:p>
            <a:pPr lvl="0">
              <a:lnSpc>
                <a:spcPct val="100000"/>
              </a:lnSpc>
              <a:spcBef>
                <a:spcPts val="0"/>
              </a:spcBef>
              <a:spcAft>
                <a:spcPts val="0"/>
              </a:spcAft>
              <a:buClr>
                <a:schemeClr val="dk1"/>
              </a:buClr>
              <a:buSzPct val="78571"/>
              <a:buFont typeface="Arial"/>
              <a:buNone/>
            </a:pPr>
            <a:r>
              <a:t/>
            </a:r>
            <a:endParaRPr b="1" sz="1400"/>
          </a:p>
          <a:p>
            <a:pPr lvl="0">
              <a:spcBef>
                <a:spcPts val="0"/>
              </a:spcBef>
              <a:spcAft>
                <a:spcPts val="0"/>
              </a:spcAft>
              <a:buClr>
                <a:schemeClr val="dk1"/>
              </a:buClr>
              <a:buSzPct val="61111"/>
              <a:buFont typeface="Arial"/>
              <a:buNone/>
            </a:pPr>
            <a:r>
              <a:t/>
            </a:r>
            <a:endParaRPr/>
          </a:p>
          <a:p>
            <a:pPr lvl="0">
              <a:spcBef>
                <a:spcPts val="0"/>
              </a:spcBef>
              <a:buNone/>
            </a:pPr>
            <a:r>
              <a:t/>
            </a:r>
            <a:endParaRPr/>
          </a:p>
        </p:txBody>
      </p:sp>
      <p:sp>
        <p:nvSpPr>
          <p:cNvPr id="190" name="Shape 190"/>
          <p:cNvSpPr txBox="1"/>
          <p:nvPr/>
        </p:nvSpPr>
        <p:spPr>
          <a:xfrm>
            <a:off x="89300" y="41675"/>
            <a:ext cx="2976600" cy="196500"/>
          </a:xfrm>
          <a:prstGeom prst="rect">
            <a:avLst/>
          </a:prstGeom>
          <a:noFill/>
          <a:ln>
            <a:noFill/>
          </a:ln>
        </p:spPr>
        <p:txBody>
          <a:bodyPr anchorCtr="0" anchor="t" bIns="91425" lIns="91425" rIns="91425" tIns="91425">
            <a:noAutofit/>
          </a:bodyPr>
          <a:lstStyle/>
          <a:p>
            <a:pPr lvl="0" rtl="0">
              <a:spcBef>
                <a:spcPts val="0"/>
              </a:spcBef>
              <a:buNone/>
            </a:pPr>
            <a:r>
              <a:rPr b="1" lang="en" sz="1000">
                <a:solidFill>
                  <a:srgbClr val="4A86E8"/>
                </a:solidFill>
              </a:rPr>
              <a:t>Benedetto Biagi  IIA-CNR  biagi@iia.cnr.it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Descrizione del proprio use case scientifico </a:t>
            </a:r>
          </a:p>
        </p:txBody>
      </p:sp>
      <p:sp>
        <p:nvSpPr>
          <p:cNvPr id="96" name="Shape 9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Progetto H2020 ECOPOTENTIAL: attualmente usiamo servizi di repository per i dati di progetto. A breve saranno implementate funzionalità di catalogo gestibile via web. A medio termine il repository sarà punto sorgente di dati per elaborazione via web services.</a:t>
            </a:r>
          </a:p>
          <a:p>
            <a:pPr lvl="0">
              <a:spcBef>
                <a:spcPts val="0"/>
              </a:spcBef>
              <a:buNone/>
            </a:pPr>
            <a:r>
              <a:rPr lang="en"/>
              <a:t>Una istanza di web services implementata come risposta alla call AIP8 GEOSS con frontend WPS presso IIA Firenze e backend docker su ReCaS e script su github. Da integrare nel progetto ERA-planet con inizio operativo a settembre 2017</a:t>
            </a:r>
          </a:p>
          <a:p>
            <a:pPr lvl="0">
              <a:spcBef>
                <a:spcPts val="0"/>
              </a:spcBef>
              <a:buNone/>
            </a:pPr>
            <a:r>
              <a:rPr lang="en"/>
              <a:t>Supporto al calcolo HTC nell’ambito di lavoro di tesi magistrale con co-tutoring con prof. Attimonelli </a:t>
            </a: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Statistiche di utilizzo</a:t>
            </a:r>
          </a:p>
        </p:txBody>
      </p:sp>
      <p:sp>
        <p:nvSpPr>
          <p:cNvPr id="102" name="Shape 102"/>
          <p:cNvSpPr txBox="1"/>
          <p:nvPr>
            <p:ph idx="1" type="body"/>
          </p:nvPr>
        </p:nvSpPr>
        <p:spPr>
          <a:xfrm>
            <a:off x="311700" y="1076275"/>
            <a:ext cx="8520600" cy="3843300"/>
          </a:xfrm>
          <a:prstGeom prst="rect">
            <a:avLst/>
          </a:prstGeom>
        </p:spPr>
        <p:txBody>
          <a:bodyPr anchorCtr="0" anchor="t" bIns="91425" lIns="91425" rIns="91425" tIns="91425">
            <a:noAutofit/>
          </a:bodyPr>
          <a:lstStyle/>
          <a:p>
            <a:pPr lvl="0">
              <a:spcBef>
                <a:spcPts val="0"/>
              </a:spcBef>
              <a:buNone/>
            </a:pPr>
            <a:r>
              <a:rPr lang="en"/>
              <a:t>Sottosistema utilizzato: Sistema HPC</a:t>
            </a:r>
          </a:p>
          <a:p>
            <a:pPr lvl="0">
              <a:spcBef>
                <a:spcPts val="0"/>
              </a:spcBef>
              <a:buNone/>
            </a:pPr>
            <a:r>
              <a:rPr lang="en"/>
              <a:t>Il sistema viene utilizzato: Quotidianamente;</a:t>
            </a:r>
          </a:p>
          <a:p>
            <a:pPr lvl="0">
              <a:spcBef>
                <a:spcPts val="0"/>
              </a:spcBef>
              <a:buNone/>
            </a:pPr>
            <a:r>
              <a:rPr lang="en"/>
              <a:t>Il sistema sarà </a:t>
            </a:r>
            <a:r>
              <a:rPr lang="en"/>
              <a:t>presumibilmente utilizzato ancora: più di un anno; </a:t>
            </a:r>
          </a:p>
          <a:p>
            <a:pPr lvl="0" rtl="0">
              <a:spcBef>
                <a:spcPts val="0"/>
              </a:spcBef>
              <a:buNone/>
            </a:pPr>
            <a:r>
              <a:rPr lang="en"/>
              <a:t>N</a:t>
            </a:r>
            <a:r>
              <a:rPr lang="en"/>
              <a:t>umero di job sottomessi: 5</a:t>
            </a:r>
            <a:r>
              <a:rPr lang="en"/>
              <a:t> job alla settimana (media annuale);</a:t>
            </a:r>
          </a:p>
          <a:p>
            <a:pPr indent="0" lvl="0" marL="0">
              <a:spcBef>
                <a:spcPts val="0"/>
              </a:spcBef>
              <a:buNone/>
            </a:pPr>
            <a:r>
              <a:rPr lang="en"/>
              <a:t>Storage utilizzato:  attualmente 8 TB, con previsione di aumento;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a:t>
            </a:r>
            <a:r>
              <a:rPr lang="en"/>
              <a:t>roblemi più frequenti e/o più fastidiosi riscontrati</a:t>
            </a:r>
          </a:p>
        </p:txBody>
      </p:sp>
      <p:sp>
        <p:nvSpPr>
          <p:cNvPr id="108" name="Shape 10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Procedura di registrazione per l’accesso non adatta a partners stranieri;</a:t>
            </a:r>
          </a:p>
          <a:p>
            <a:pPr lvl="0">
              <a:spcBef>
                <a:spcPts val="0"/>
              </a:spcBef>
              <a:buNone/>
            </a:pPr>
            <a:r>
              <a:t/>
            </a:r>
            <a:endParaRPr/>
          </a:p>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a:t>
            </a:r>
            <a:r>
              <a:rPr lang="en"/>
              <a:t>uggerimenti e/o richieste  per  migliorare i servizi</a:t>
            </a:r>
          </a:p>
        </p:txBody>
      </p:sp>
      <p:sp>
        <p:nvSpPr>
          <p:cNvPr id="114" name="Shape 11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Sarebbe importante, soprattutto per i partners stranieri, poter effettuare l’accesso con credenziali già verificate (posta elettronica, social, etc.);</a:t>
            </a:r>
          </a:p>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389075" y="760550"/>
            <a:ext cx="8520600" cy="572700"/>
          </a:xfrm>
          <a:prstGeom prst="rect">
            <a:avLst/>
          </a:prstGeom>
        </p:spPr>
        <p:txBody>
          <a:bodyPr anchorCtr="0" anchor="t" bIns="91425" lIns="91425" rIns="91425" tIns="91425">
            <a:noAutofit/>
          </a:bodyPr>
          <a:lstStyle/>
          <a:p>
            <a:pPr lvl="0">
              <a:spcBef>
                <a:spcPts val="0"/>
              </a:spcBef>
              <a:buNone/>
            </a:pPr>
            <a:r>
              <a:rPr lang="en"/>
              <a:t>ECOPOTENTIAL Project</a:t>
            </a:r>
          </a:p>
        </p:txBody>
      </p:sp>
      <p:sp>
        <p:nvSpPr>
          <p:cNvPr id="120" name="Shape 120"/>
          <p:cNvSpPr txBox="1"/>
          <p:nvPr>
            <p:ph idx="1" type="body"/>
          </p:nvPr>
        </p:nvSpPr>
        <p:spPr>
          <a:xfrm>
            <a:off x="311700" y="1533475"/>
            <a:ext cx="8520600" cy="3416400"/>
          </a:xfrm>
          <a:prstGeom prst="rect">
            <a:avLst/>
          </a:prstGeom>
          <a:noFill/>
        </p:spPr>
        <p:txBody>
          <a:bodyPr anchorCtr="0" anchor="t" bIns="91425" lIns="91425" rIns="91425" tIns="91425">
            <a:noAutofit/>
          </a:bodyPr>
          <a:lstStyle/>
          <a:p>
            <a:pPr lvl="0">
              <a:spcBef>
                <a:spcPts val="0"/>
              </a:spcBef>
              <a:buNone/>
            </a:pPr>
            <a:r>
              <a:rPr i="1" lang="en" sz="1900">
                <a:solidFill>
                  <a:srgbClr val="3C78D8"/>
                </a:solidFill>
              </a:rPr>
              <a:t>ECOPOTENTIAL is a large European-funded H2020 project that focuses its activities on a targeted set of internationally recognized Protected Areas, blending Earth Observations from remote sensing and field measurements, data analysis and modeling of current and future ecosystem conditions and services. ECOPOTENTIAL considers cross-scale geosphere-biosphere interactions at regional to continental scales, addressing long-term and large-scale environmental and ecological challenges.</a:t>
            </a:r>
          </a:p>
        </p:txBody>
      </p:sp>
      <p:sp>
        <p:nvSpPr>
          <p:cNvPr id="121" name="Shape 121"/>
          <p:cNvSpPr txBox="1"/>
          <p:nvPr/>
        </p:nvSpPr>
        <p:spPr>
          <a:xfrm>
            <a:off x="89300" y="41675"/>
            <a:ext cx="2976600" cy="196500"/>
          </a:xfrm>
          <a:prstGeom prst="rect">
            <a:avLst/>
          </a:prstGeom>
          <a:noFill/>
          <a:ln>
            <a:noFill/>
          </a:ln>
        </p:spPr>
        <p:txBody>
          <a:bodyPr anchorCtr="0" anchor="t" bIns="91425" lIns="91425" rIns="91425" tIns="91425">
            <a:noAutofit/>
          </a:bodyPr>
          <a:lstStyle/>
          <a:p>
            <a:pPr lvl="0">
              <a:spcBef>
                <a:spcPts val="0"/>
              </a:spcBef>
              <a:buNone/>
            </a:pPr>
            <a:r>
              <a:rPr b="1" lang="en" sz="1000">
                <a:solidFill>
                  <a:srgbClr val="4A86E8"/>
                </a:solidFill>
              </a:rPr>
              <a:t>Benedetto Biagi  IIA-CNR  biagi@iia.cnr.it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25225" y="280725"/>
            <a:ext cx="8520600" cy="364500"/>
          </a:xfrm>
          <a:prstGeom prst="rect">
            <a:avLst/>
          </a:prstGeom>
        </p:spPr>
        <p:txBody>
          <a:bodyPr anchorCtr="0" anchor="t" bIns="91425" lIns="91425" rIns="91425" tIns="91425">
            <a:noAutofit/>
          </a:bodyPr>
          <a:lstStyle/>
          <a:p>
            <a:pPr lvl="0" algn="ctr">
              <a:spcBef>
                <a:spcPts val="0"/>
              </a:spcBef>
              <a:buNone/>
            </a:pPr>
            <a:r>
              <a:rPr b="1" lang="en" sz="1400"/>
              <a:t>ECOPOTENTIAL: the biggest science platform on the topic for collaboration in Europe today</a:t>
            </a:r>
          </a:p>
        </p:txBody>
      </p:sp>
      <p:pic>
        <p:nvPicPr>
          <p:cNvPr id="127" name="Shape 127"/>
          <p:cNvPicPr preferRelativeResize="0"/>
          <p:nvPr/>
        </p:nvPicPr>
        <p:blipFill>
          <a:blip r:embed="rId3">
            <a:alphaModFix/>
          </a:blip>
          <a:stretch>
            <a:fillRect/>
          </a:stretch>
        </p:blipFill>
        <p:spPr>
          <a:xfrm>
            <a:off x="826300" y="689100"/>
            <a:ext cx="7396401" cy="4444254"/>
          </a:xfrm>
          <a:prstGeom prst="rect">
            <a:avLst/>
          </a:prstGeom>
          <a:noFill/>
          <a:ln>
            <a:noFill/>
          </a:ln>
        </p:spPr>
      </p:pic>
      <p:sp>
        <p:nvSpPr>
          <p:cNvPr id="128" name="Shape 128"/>
          <p:cNvSpPr txBox="1"/>
          <p:nvPr/>
        </p:nvSpPr>
        <p:spPr>
          <a:xfrm>
            <a:off x="7350925" y="4881575"/>
            <a:ext cx="1803900" cy="209400"/>
          </a:xfrm>
          <a:prstGeom prst="rect">
            <a:avLst/>
          </a:prstGeom>
          <a:noFill/>
          <a:ln>
            <a:noFill/>
          </a:ln>
        </p:spPr>
        <p:txBody>
          <a:bodyPr anchorCtr="0" anchor="t" bIns="91425" lIns="91425" rIns="91425" tIns="91425">
            <a:noAutofit/>
          </a:bodyPr>
          <a:lstStyle/>
          <a:p>
            <a:pPr lvl="0" rtl="0">
              <a:spcBef>
                <a:spcPts val="0"/>
              </a:spcBef>
              <a:buNone/>
            </a:pPr>
            <a:r>
              <a:rPr lang="en" sz="1000">
                <a:solidFill>
                  <a:schemeClr val="dk2"/>
                </a:solidFill>
              </a:rPr>
              <a:t>*Credits: imanakos@iti.gr</a:t>
            </a:r>
          </a:p>
        </p:txBody>
      </p:sp>
      <p:sp>
        <p:nvSpPr>
          <p:cNvPr id="129" name="Shape 129"/>
          <p:cNvSpPr txBox="1"/>
          <p:nvPr/>
        </p:nvSpPr>
        <p:spPr>
          <a:xfrm>
            <a:off x="142875" y="4435075"/>
            <a:ext cx="2327700" cy="655800"/>
          </a:xfrm>
          <a:prstGeom prst="rect">
            <a:avLst/>
          </a:prstGeom>
          <a:noFill/>
          <a:ln>
            <a:noFill/>
          </a:ln>
        </p:spPr>
        <p:txBody>
          <a:bodyPr anchorCtr="0" anchor="t" bIns="91425" lIns="91425" rIns="91425" tIns="91425">
            <a:noAutofit/>
          </a:bodyPr>
          <a:lstStyle/>
          <a:p>
            <a:pPr lvl="0">
              <a:spcBef>
                <a:spcPts val="0"/>
              </a:spcBef>
              <a:buClr>
                <a:schemeClr val="dk1"/>
              </a:buClr>
              <a:buSzPct val="137500"/>
              <a:buFont typeface="Arial"/>
              <a:buNone/>
            </a:pPr>
            <a:r>
              <a:rPr lang="en" sz="800"/>
              <a:t>ECOPOTENTIAL is funded by the European</a:t>
            </a:r>
          </a:p>
          <a:p>
            <a:pPr lvl="0">
              <a:spcBef>
                <a:spcPts val="0"/>
              </a:spcBef>
              <a:buClr>
                <a:schemeClr val="dk1"/>
              </a:buClr>
              <a:buSzPct val="137500"/>
              <a:buFont typeface="Arial"/>
              <a:buNone/>
            </a:pPr>
            <a:r>
              <a:rPr lang="en" sz="800"/>
              <a:t>Union’s Horizon 2020 research and</a:t>
            </a:r>
          </a:p>
          <a:p>
            <a:pPr lvl="0">
              <a:spcBef>
                <a:spcPts val="0"/>
              </a:spcBef>
              <a:buClr>
                <a:schemeClr val="dk1"/>
              </a:buClr>
              <a:buSzPct val="137500"/>
              <a:buFont typeface="Arial"/>
              <a:buNone/>
            </a:pPr>
            <a:r>
              <a:rPr lang="en" sz="800"/>
              <a:t>innovation programme under grant</a:t>
            </a:r>
          </a:p>
          <a:p>
            <a:pPr lvl="0">
              <a:spcBef>
                <a:spcPts val="0"/>
              </a:spcBef>
              <a:buClr>
                <a:schemeClr val="dk1"/>
              </a:buClr>
              <a:buSzPct val="137500"/>
              <a:buFont typeface="Arial"/>
              <a:buNone/>
            </a:pPr>
            <a:r>
              <a:rPr lang="en" sz="800"/>
              <a:t>agreement No 641762.</a:t>
            </a:r>
          </a:p>
          <a:p>
            <a:pPr lvl="0">
              <a:spcBef>
                <a:spcPts val="0"/>
              </a:spcBef>
              <a:buClr>
                <a:schemeClr val="dk1"/>
              </a:buClr>
              <a:buFont typeface="Arial"/>
              <a:buNone/>
            </a:pPr>
            <a:r>
              <a:t/>
            </a:r>
            <a:endParaRPr sz="800"/>
          </a:p>
          <a:p>
            <a:pPr lvl="0">
              <a:spcBef>
                <a:spcPts val="0"/>
              </a:spcBef>
              <a:buNone/>
            </a:pPr>
            <a:r>
              <a:t/>
            </a:r>
            <a:endParaRPr sz="800"/>
          </a:p>
        </p:txBody>
      </p:sp>
      <p:sp>
        <p:nvSpPr>
          <p:cNvPr id="130" name="Shape 130"/>
          <p:cNvSpPr txBox="1"/>
          <p:nvPr/>
        </p:nvSpPr>
        <p:spPr>
          <a:xfrm>
            <a:off x="89300" y="41675"/>
            <a:ext cx="2976600" cy="196500"/>
          </a:xfrm>
          <a:prstGeom prst="rect">
            <a:avLst/>
          </a:prstGeom>
          <a:noFill/>
          <a:ln>
            <a:noFill/>
          </a:ln>
        </p:spPr>
        <p:txBody>
          <a:bodyPr anchorCtr="0" anchor="t" bIns="91425" lIns="91425" rIns="91425" tIns="91425">
            <a:noAutofit/>
          </a:bodyPr>
          <a:lstStyle/>
          <a:p>
            <a:pPr lvl="0" rtl="0">
              <a:spcBef>
                <a:spcPts val="0"/>
              </a:spcBef>
              <a:buNone/>
            </a:pPr>
            <a:r>
              <a:rPr b="1" lang="en" sz="1000">
                <a:solidFill>
                  <a:srgbClr val="4A86E8"/>
                </a:solidFill>
              </a:rPr>
              <a:t>Benedetto Biagi  IIA-CNR  biagi@iia.cnr.it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83100" y="292625"/>
            <a:ext cx="8520600" cy="572700"/>
          </a:xfrm>
          <a:prstGeom prst="rect">
            <a:avLst/>
          </a:prstGeom>
        </p:spPr>
        <p:txBody>
          <a:bodyPr anchorCtr="0" anchor="t" bIns="91425" lIns="91425" rIns="91425" tIns="91425">
            <a:noAutofit/>
          </a:bodyPr>
          <a:lstStyle/>
          <a:p>
            <a:pPr lvl="0">
              <a:spcBef>
                <a:spcPts val="0"/>
              </a:spcBef>
              <a:buNone/>
            </a:pPr>
            <a:r>
              <a:rPr lang="en" sz="2400"/>
              <a:t>Conceptual framework for EU-wide ecosystem assessments</a:t>
            </a:r>
          </a:p>
        </p:txBody>
      </p:sp>
      <p:pic>
        <p:nvPicPr>
          <p:cNvPr id="136" name="Shape 136"/>
          <p:cNvPicPr preferRelativeResize="0"/>
          <p:nvPr/>
        </p:nvPicPr>
        <p:blipFill>
          <a:blip r:embed="rId3">
            <a:alphaModFix/>
          </a:blip>
          <a:stretch>
            <a:fillRect/>
          </a:stretch>
        </p:blipFill>
        <p:spPr>
          <a:xfrm>
            <a:off x="685800" y="789125"/>
            <a:ext cx="7354501" cy="4307124"/>
          </a:xfrm>
          <a:prstGeom prst="rect">
            <a:avLst/>
          </a:prstGeom>
          <a:noFill/>
          <a:ln>
            <a:noFill/>
          </a:ln>
        </p:spPr>
      </p:pic>
      <p:sp>
        <p:nvSpPr>
          <p:cNvPr id="137" name="Shape 137"/>
          <p:cNvSpPr txBox="1"/>
          <p:nvPr/>
        </p:nvSpPr>
        <p:spPr>
          <a:xfrm>
            <a:off x="89300" y="41675"/>
            <a:ext cx="2976600" cy="196500"/>
          </a:xfrm>
          <a:prstGeom prst="rect">
            <a:avLst/>
          </a:prstGeom>
          <a:noFill/>
          <a:ln>
            <a:noFill/>
          </a:ln>
        </p:spPr>
        <p:txBody>
          <a:bodyPr anchorCtr="0" anchor="t" bIns="91425" lIns="91425" rIns="91425" tIns="91425">
            <a:noAutofit/>
          </a:bodyPr>
          <a:lstStyle/>
          <a:p>
            <a:pPr lvl="0" rtl="0">
              <a:spcBef>
                <a:spcPts val="0"/>
              </a:spcBef>
              <a:buNone/>
            </a:pPr>
            <a:r>
              <a:rPr b="1" lang="en" sz="1000">
                <a:solidFill>
                  <a:srgbClr val="4A86E8"/>
                </a:solidFill>
              </a:rPr>
              <a:t>Benedetto Biagi  IIA-CNR  biagi@iia.cnr.it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Land Cover and Land Use applications</a:t>
            </a:r>
          </a:p>
        </p:txBody>
      </p:sp>
      <p:sp>
        <p:nvSpPr>
          <p:cNvPr id="143" name="Shape 143"/>
          <p:cNvSpPr txBox="1"/>
          <p:nvPr>
            <p:ph idx="1" type="body"/>
          </p:nvPr>
        </p:nvSpPr>
        <p:spPr>
          <a:xfrm>
            <a:off x="311700" y="1065600"/>
            <a:ext cx="8520600" cy="3899400"/>
          </a:xfrm>
          <a:prstGeom prst="rect">
            <a:avLst/>
          </a:prstGeom>
        </p:spPr>
        <p:txBody>
          <a:bodyPr anchorCtr="0" anchor="t" bIns="91425" lIns="91425" rIns="91425" tIns="91425">
            <a:noAutofit/>
          </a:bodyPr>
          <a:lstStyle/>
          <a:p>
            <a:pPr lvl="0">
              <a:lnSpc>
                <a:spcPct val="100000"/>
              </a:lnSpc>
              <a:spcBef>
                <a:spcPts val="0"/>
              </a:spcBef>
              <a:buClr>
                <a:schemeClr val="dk1"/>
              </a:buClr>
              <a:buSzPct val="78571"/>
              <a:buFont typeface="Arial"/>
              <a:buNone/>
            </a:pPr>
            <a:r>
              <a:rPr lang="en" sz="1400"/>
              <a:t>• Terrestrial mapping</a:t>
            </a:r>
          </a:p>
          <a:p>
            <a:pPr lvl="0">
              <a:lnSpc>
                <a:spcPct val="100000"/>
              </a:lnSpc>
              <a:spcBef>
                <a:spcPts val="0"/>
              </a:spcBef>
              <a:buClr>
                <a:schemeClr val="dk1"/>
              </a:buClr>
              <a:buSzPct val="78571"/>
              <a:buFont typeface="Arial"/>
              <a:buNone/>
            </a:pPr>
            <a:r>
              <a:rPr lang="en" sz="1400"/>
              <a:t>• Ecosystem degradation and deforestation</a:t>
            </a:r>
          </a:p>
          <a:p>
            <a:pPr lvl="0">
              <a:lnSpc>
                <a:spcPct val="100000"/>
              </a:lnSpc>
              <a:spcBef>
                <a:spcPts val="0"/>
              </a:spcBef>
              <a:buClr>
                <a:schemeClr val="dk1"/>
              </a:buClr>
              <a:buSzPct val="78571"/>
              <a:buFont typeface="Arial"/>
              <a:buNone/>
            </a:pPr>
            <a:r>
              <a:rPr lang="en" sz="1400"/>
              <a:t>• Ecosystem fragmentation and connectivity</a:t>
            </a:r>
          </a:p>
          <a:p>
            <a:pPr lvl="0">
              <a:lnSpc>
                <a:spcPct val="100000"/>
              </a:lnSpc>
              <a:spcBef>
                <a:spcPts val="0"/>
              </a:spcBef>
              <a:buClr>
                <a:schemeClr val="dk1"/>
              </a:buClr>
              <a:buSzPct val="78571"/>
              <a:buFont typeface="Arial"/>
              <a:buNone/>
            </a:pPr>
            <a:r>
              <a:rPr lang="en" sz="1400"/>
              <a:t>• Agriculture and Forestry monitoring</a:t>
            </a:r>
          </a:p>
          <a:p>
            <a:pPr lvl="0">
              <a:lnSpc>
                <a:spcPct val="100000"/>
              </a:lnSpc>
              <a:spcBef>
                <a:spcPts val="0"/>
              </a:spcBef>
              <a:buClr>
                <a:schemeClr val="dk1"/>
              </a:buClr>
              <a:buSzPct val="78571"/>
              <a:buFont typeface="Arial"/>
              <a:buNone/>
            </a:pPr>
            <a:r>
              <a:rPr lang="en" sz="1400"/>
              <a:t>• Species (plant, animal) distribution estimation</a:t>
            </a:r>
          </a:p>
          <a:p>
            <a:pPr lvl="0">
              <a:lnSpc>
                <a:spcPct val="100000"/>
              </a:lnSpc>
              <a:spcBef>
                <a:spcPts val="0"/>
              </a:spcBef>
              <a:buClr>
                <a:schemeClr val="dk1"/>
              </a:buClr>
              <a:buSzPct val="78571"/>
              <a:buFont typeface="Arial"/>
              <a:buNone/>
            </a:pPr>
            <a:r>
              <a:rPr lang="en" sz="1400"/>
              <a:t>• Detection of pressures from climate change and pollution</a:t>
            </a:r>
          </a:p>
          <a:p>
            <a:pPr lvl="0">
              <a:lnSpc>
                <a:spcPct val="100000"/>
              </a:lnSpc>
              <a:spcBef>
                <a:spcPts val="0"/>
              </a:spcBef>
              <a:buClr>
                <a:schemeClr val="dk1"/>
              </a:buClr>
              <a:buSzPct val="78571"/>
              <a:buFont typeface="Arial"/>
              <a:buNone/>
            </a:pPr>
            <a:r>
              <a:rPr lang="en" sz="1400"/>
              <a:t>• Food, raw material, and water provisioning services</a:t>
            </a:r>
          </a:p>
          <a:p>
            <a:pPr lvl="0">
              <a:lnSpc>
                <a:spcPct val="100000"/>
              </a:lnSpc>
              <a:spcBef>
                <a:spcPts val="0"/>
              </a:spcBef>
              <a:buClr>
                <a:schemeClr val="dk1"/>
              </a:buClr>
              <a:buSzPct val="78571"/>
              <a:buFont typeface="Arial"/>
              <a:buNone/>
            </a:pPr>
            <a:r>
              <a:rPr lang="en" sz="1400"/>
              <a:t>• Assessment of carbon stocks</a:t>
            </a:r>
          </a:p>
          <a:p>
            <a:pPr lvl="0">
              <a:lnSpc>
                <a:spcPct val="100000"/>
              </a:lnSpc>
              <a:spcBef>
                <a:spcPts val="0"/>
              </a:spcBef>
              <a:buNone/>
            </a:pPr>
            <a:r>
              <a:rPr lang="en" sz="1400"/>
              <a:t>• Estimation of biotic stresses</a:t>
            </a:r>
          </a:p>
        </p:txBody>
      </p:sp>
      <p:pic>
        <p:nvPicPr>
          <p:cNvPr id="144" name="Shape 144"/>
          <p:cNvPicPr preferRelativeResize="0"/>
          <p:nvPr/>
        </p:nvPicPr>
        <p:blipFill>
          <a:blip r:embed="rId3">
            <a:alphaModFix/>
          </a:blip>
          <a:stretch>
            <a:fillRect/>
          </a:stretch>
        </p:blipFill>
        <p:spPr>
          <a:xfrm>
            <a:off x="5232799" y="1500226"/>
            <a:ext cx="3429325" cy="3030150"/>
          </a:xfrm>
          <a:prstGeom prst="rect">
            <a:avLst/>
          </a:prstGeom>
          <a:noFill/>
          <a:ln>
            <a:noFill/>
          </a:ln>
        </p:spPr>
      </p:pic>
      <p:sp>
        <p:nvSpPr>
          <p:cNvPr id="145" name="Shape 145"/>
          <p:cNvSpPr txBox="1"/>
          <p:nvPr/>
        </p:nvSpPr>
        <p:spPr>
          <a:xfrm>
            <a:off x="89300" y="41675"/>
            <a:ext cx="2976600" cy="196500"/>
          </a:xfrm>
          <a:prstGeom prst="rect">
            <a:avLst/>
          </a:prstGeom>
          <a:noFill/>
          <a:ln>
            <a:noFill/>
          </a:ln>
        </p:spPr>
        <p:txBody>
          <a:bodyPr anchorCtr="0" anchor="t" bIns="91425" lIns="91425" rIns="91425" tIns="91425">
            <a:noAutofit/>
          </a:bodyPr>
          <a:lstStyle/>
          <a:p>
            <a:pPr lvl="0" rtl="0">
              <a:spcBef>
                <a:spcPts val="0"/>
              </a:spcBef>
              <a:buNone/>
            </a:pPr>
            <a:r>
              <a:rPr b="1" lang="en" sz="1000">
                <a:solidFill>
                  <a:srgbClr val="4A86E8"/>
                </a:solidFill>
              </a:rPr>
              <a:t>Benedetto Biagi  IIA-CNR  biagi@iia.cnr.it</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