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21" r:id="rId2"/>
    <p:sldId id="300" r:id="rId3"/>
    <p:sldId id="327" r:id="rId4"/>
    <p:sldId id="326" r:id="rId5"/>
    <p:sldId id="319" r:id="rId6"/>
    <p:sldId id="323" r:id="rId7"/>
    <p:sldId id="320" r:id="rId8"/>
    <p:sldId id="324" r:id="rId9"/>
    <p:sldId id="328" r:id="rId10"/>
    <p:sldId id="322" r:id="rId1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3"/>
    </p:embeddedFont>
  </p:embeddedFontLst>
  <p:custDataLst>
    <p:tags r:id="rId14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3300"/>
    <a:srgbClr val="006600"/>
    <a:srgbClr val="FF0000"/>
    <a:srgbClr val="FFCCCC"/>
    <a:srgbClr val="0066CC"/>
    <a:srgbClr val="99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343" autoAdjust="0"/>
  </p:normalViewPr>
  <p:slideViewPr>
    <p:cSldViewPr>
      <p:cViewPr varScale="1">
        <p:scale>
          <a:sx n="53" d="100"/>
          <a:sy n="53" d="100"/>
        </p:scale>
        <p:origin x="7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28D7FE-5088-4B25-8FD0-35496C0EE1C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0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F2BBF-EC38-4E3B-AFB7-C21A4E474A6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68776-D056-4776-81FA-68205B99E44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71A6-69AE-4436-8F56-A49DA700965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7CCB1D-5641-4F50-BA60-7B2C31CEEB2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22392E-690F-4A81-BB85-2AFA7A1E57F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ABCE8-6BAE-42F6-9C93-7E99F5C2CD1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98FA8-6FCC-4848-B38B-E240DCE8C01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8D9D5-93B9-47E7-BF03-7AC6EF4E6EF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6CCA-AEF7-45CF-8A0B-C8E8C084F98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90A60-C748-4179-905A-ECE389D4D2A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A73BE-AE47-4434-8451-185E61884DC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C6C5D-8200-4E18-9EB6-DBCDFD6A25A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B896-ECFB-4682-8612-750F79F463B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A32F1C-698B-4571-855E-EFCA066DEFC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1470025"/>
          </a:xfrm>
        </p:spPr>
        <p:txBody>
          <a:bodyPr/>
          <a:lstStyle/>
          <a:p>
            <a:r>
              <a:rPr lang="it-IT" dirty="0" smtClean="0"/>
              <a:t>Utenti </a:t>
            </a:r>
            <a:r>
              <a:rPr lang="it-IT" dirty="0" err="1" smtClean="0"/>
              <a:t>ReCas</a:t>
            </a:r>
            <a:r>
              <a:rPr lang="it-IT" dirty="0" smtClean="0"/>
              <a:t>-Bari 2017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1752600"/>
          </a:xfrm>
        </p:spPr>
        <p:txBody>
          <a:bodyPr/>
          <a:lstStyle/>
          <a:p>
            <a:r>
              <a:rPr lang="it-IT" sz="4400" b="1" dirty="0" smtClean="0"/>
              <a:t>Le esigenze della Fisica Teorica</a:t>
            </a:r>
          </a:p>
          <a:p>
            <a:r>
              <a:rPr lang="it-IT" dirty="0"/>
              <a:t>Attività INFN-gruppo </a:t>
            </a:r>
            <a:r>
              <a:rPr lang="it-IT" dirty="0" smtClean="0"/>
              <a:t>IV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896" y="188640"/>
            <a:ext cx="3077928" cy="1800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6847"/>
            <a:ext cx="9144000" cy="13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/>
          <a:stretch/>
        </p:blipFill>
        <p:spPr>
          <a:xfrm rot="21596400">
            <a:off x="558324" y="1854355"/>
            <a:ext cx="2125399" cy="2091240"/>
          </a:xfrm>
          <a:prstGeom prst="rect">
            <a:avLst/>
          </a:prstGeom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/>
          <a:stretch/>
        </p:blipFill>
        <p:spPr>
          <a:xfrm>
            <a:off x="558283" y="4146072"/>
            <a:ext cx="2091240" cy="209124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>
          <a:xfrm>
            <a:off x="2699792" y="1844824"/>
            <a:ext cx="5976664" cy="439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324000">
              <a:spcBef>
                <a:spcPts val="13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Simulazioni di fluidodinamica tramite </a:t>
            </a:r>
            <a:r>
              <a:rPr lang="it-IT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Metodi Reticolari di </a:t>
            </a:r>
            <a:r>
              <a:rPr lang="it-IT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Boltzmann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miscela binaria è composta di un fluido passivo (in blu) ed uno attivo (in rosso) capace di generare fenomeni turbolenti</a:t>
            </a:r>
            <a:r>
              <a:rPr lang="it-IT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108000">
              <a:buClr>
                <a:srgbClr val="000000"/>
              </a:buClr>
              <a:buSzPct val="45000"/>
            </a:pP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Partendo da configurazioni iniziali random sono necessarie circa </a:t>
            </a:r>
            <a:r>
              <a:rPr lang="it-IT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8*10^5 iterazioni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per il raggiungimento dell’equilibrio;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Memoria necessaria: circa </a:t>
            </a:r>
            <a:r>
              <a:rPr lang="it-IT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250MB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E’ necessario stampare periodicamente configurazioni del sistema per l’analisi dati e configurazioni per il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restart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 24h di CPU si effettuano  circa 110’000 iterazioni. Per raggiungere configurazioni utili all’analisi sono quindi necessarie circa </a:t>
            </a:r>
            <a:r>
              <a:rPr lang="it-IT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250h di CPU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</a:p>
          <a:p>
            <a:pPr marL="108000">
              <a:buClr>
                <a:srgbClr val="000000"/>
              </a:buClr>
              <a:buSzPct val="45000"/>
            </a:pP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it-IT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APPLICAZIONI  FUTURE</a:t>
            </a: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Analisi del sistema su reticoli di</a:t>
            </a:r>
            <a:r>
              <a:rPr lang="it-IT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dimensione crescente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(256x256, 512x512)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Parallelizzazione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del codice ed utilizzo di 20-30 processori.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376302" y="242284"/>
            <a:ext cx="8229600" cy="7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Binary active fluids</a:t>
            </a:r>
            <a:endParaRPr lang="it-IT" sz="2400" b="1" kern="0" dirty="0">
              <a:solidFill>
                <a:srgbClr val="00206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51094" y="3068960"/>
            <a:ext cx="5975631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693946" y="980728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dirty="0" smtClean="0"/>
              <a:t>(Gonnella, Carenza)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048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11560" y="1412776"/>
            <a:ext cx="7903256" cy="35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2400" b="1" kern="0" dirty="0">
                <a:solidFill>
                  <a:srgbClr val="002060"/>
                </a:solidFill>
              </a:rPr>
              <a:t>Lattice </a:t>
            </a:r>
            <a:r>
              <a:rPr lang="it-IT" sz="2400" b="1" kern="0" dirty="0" smtClean="0">
                <a:solidFill>
                  <a:srgbClr val="002060"/>
                </a:solidFill>
              </a:rPr>
              <a:t>QCD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2400" b="1" kern="0" dirty="0" smtClean="0">
                <a:solidFill>
                  <a:srgbClr val="002060"/>
                </a:solidFill>
              </a:rPr>
              <a:t>Neutrino </a:t>
            </a:r>
            <a:r>
              <a:rPr lang="it-IT" sz="2400" b="1" kern="0" dirty="0" err="1">
                <a:solidFill>
                  <a:srgbClr val="002060"/>
                </a:solidFill>
              </a:rPr>
              <a:t>physics</a:t>
            </a:r>
            <a:endParaRPr lang="it-IT" sz="2400" b="1" kern="0" dirty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it-IT" sz="1800" b="1" kern="0" dirty="0">
                <a:solidFill>
                  <a:srgbClr val="002060"/>
                </a:solidFill>
              </a:rPr>
              <a:t>Neutrino </a:t>
            </a:r>
            <a:r>
              <a:rPr lang="it-IT" sz="1800" b="1" kern="0" dirty="0" err="1">
                <a:solidFill>
                  <a:srgbClr val="002060"/>
                </a:solidFill>
              </a:rPr>
              <a:t>oscillations</a:t>
            </a:r>
            <a:r>
              <a:rPr lang="it-IT" sz="1800" b="1" kern="0" dirty="0">
                <a:solidFill>
                  <a:srgbClr val="002060"/>
                </a:solidFill>
              </a:rPr>
              <a:t> </a:t>
            </a:r>
            <a:r>
              <a:rPr lang="it-IT" sz="1800" b="1" kern="0" dirty="0" err="1">
                <a:solidFill>
                  <a:srgbClr val="002060"/>
                </a:solidFill>
              </a:rPr>
              <a:t>experiments</a:t>
            </a:r>
            <a:endParaRPr lang="it-IT" sz="1800" b="1" kern="0" dirty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it-IT" sz="1800" b="1" kern="0" dirty="0" err="1">
                <a:solidFill>
                  <a:srgbClr val="002060"/>
                </a:solidFill>
              </a:rPr>
              <a:t>Supernovae</a:t>
            </a:r>
            <a:r>
              <a:rPr lang="it-IT" sz="1800" b="1" kern="0" dirty="0">
                <a:solidFill>
                  <a:srgbClr val="002060"/>
                </a:solidFill>
              </a:rPr>
              <a:t> </a:t>
            </a:r>
            <a:r>
              <a:rPr lang="it-IT" sz="1800" b="1" kern="0" dirty="0" err="1">
                <a:solidFill>
                  <a:srgbClr val="002060"/>
                </a:solidFill>
              </a:rPr>
              <a:t>neutrinos</a:t>
            </a:r>
            <a:r>
              <a:rPr lang="it-IT" sz="1800" b="1" kern="0" dirty="0">
                <a:solidFill>
                  <a:srgbClr val="002060"/>
                </a:solidFill>
              </a:rPr>
              <a:t> self-</a:t>
            </a:r>
            <a:r>
              <a:rPr lang="it-IT" sz="1800" b="1" kern="0" dirty="0" err="1">
                <a:solidFill>
                  <a:srgbClr val="002060"/>
                </a:solidFill>
              </a:rPr>
              <a:t>interactions</a:t>
            </a:r>
            <a:r>
              <a:rPr lang="it-IT" sz="1800" b="1" kern="0" dirty="0">
                <a:solidFill>
                  <a:srgbClr val="002060"/>
                </a:solidFill>
              </a:rPr>
              <a:t> </a:t>
            </a:r>
            <a:r>
              <a:rPr lang="it-IT" sz="1800" b="1" kern="0" dirty="0" err="1" smtClean="0">
                <a:solidFill>
                  <a:srgbClr val="002060"/>
                </a:solidFill>
              </a:rPr>
              <a:t>experiments</a:t>
            </a:r>
            <a:endParaRPr lang="it-IT" sz="2400" b="1" kern="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2400" b="1" kern="0" dirty="0" smtClean="0">
                <a:solidFill>
                  <a:srgbClr val="002060"/>
                </a:solidFill>
              </a:rPr>
              <a:t>Lattice </a:t>
            </a:r>
            <a:r>
              <a:rPr lang="it-IT" sz="2400" b="1" kern="0" dirty="0" err="1" smtClean="0">
                <a:solidFill>
                  <a:srgbClr val="002060"/>
                </a:solidFill>
              </a:rPr>
              <a:t>Boltzmann</a:t>
            </a:r>
            <a:r>
              <a:rPr lang="it-IT" sz="2400" b="1" kern="0" dirty="0" smtClean="0">
                <a:solidFill>
                  <a:srgbClr val="002060"/>
                </a:solidFill>
              </a:rPr>
              <a:t> and </a:t>
            </a:r>
            <a:r>
              <a:rPr lang="it-IT" sz="2400" b="1" kern="0" dirty="0" err="1" smtClean="0">
                <a:solidFill>
                  <a:srgbClr val="002060"/>
                </a:solidFill>
              </a:rPr>
              <a:t>fluid</a:t>
            </a:r>
            <a:r>
              <a:rPr lang="it-IT" sz="2400" b="1" kern="0" dirty="0" smtClean="0">
                <a:solidFill>
                  <a:srgbClr val="002060"/>
                </a:solidFill>
              </a:rPr>
              <a:t> </a:t>
            </a:r>
            <a:r>
              <a:rPr lang="it-IT" sz="2400" b="1" kern="0" dirty="0" err="1" smtClean="0">
                <a:solidFill>
                  <a:srgbClr val="002060"/>
                </a:solidFill>
              </a:rPr>
              <a:t>simulations</a:t>
            </a:r>
            <a:endParaRPr lang="it-IT" sz="2400" b="1" kern="0" dirty="0" smtClean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it-IT" sz="1800" b="1" kern="0" dirty="0" smtClean="0">
                <a:solidFill>
                  <a:srgbClr val="002060"/>
                </a:solidFill>
              </a:rPr>
              <a:t>Liquid </a:t>
            </a:r>
            <a:r>
              <a:rPr lang="it-IT" sz="1800" b="1" kern="0" dirty="0" err="1" smtClean="0">
                <a:solidFill>
                  <a:srgbClr val="002060"/>
                </a:solidFill>
              </a:rPr>
              <a:t>crystals</a:t>
            </a:r>
            <a:endParaRPr lang="it-IT" sz="1800" b="1" kern="0" dirty="0" smtClean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it-IT" sz="1800" b="1" kern="0" dirty="0" smtClean="0">
                <a:solidFill>
                  <a:srgbClr val="002060"/>
                </a:solidFill>
              </a:rPr>
              <a:t>Active </a:t>
            </a:r>
            <a:r>
              <a:rPr lang="it-IT" sz="1800" b="1" kern="0" dirty="0" err="1" smtClean="0">
                <a:solidFill>
                  <a:srgbClr val="002060"/>
                </a:solidFill>
              </a:rPr>
              <a:t>fluids</a:t>
            </a:r>
            <a:endParaRPr lang="it-IT" sz="1800" b="1" kern="0" dirty="0" smtClean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800" b="1" kern="0" dirty="0" smtClean="0">
                <a:solidFill>
                  <a:srgbClr val="002060"/>
                </a:solidFill>
              </a:rPr>
              <a:t>Liquid-</a:t>
            </a:r>
            <a:r>
              <a:rPr lang="en-US" sz="1800" b="1" kern="0" dirty="0" err="1" smtClean="0">
                <a:solidFill>
                  <a:srgbClr val="002060"/>
                </a:solidFill>
              </a:rPr>
              <a:t>vapour</a:t>
            </a:r>
            <a:r>
              <a:rPr lang="en-US" sz="1800" b="1" kern="0" dirty="0" smtClean="0">
                <a:solidFill>
                  <a:srgbClr val="002060"/>
                </a:solidFill>
              </a:rPr>
              <a:t> phase transition</a:t>
            </a:r>
            <a:endParaRPr lang="it-IT" sz="1800" b="1" kern="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2400" b="1" kern="0" dirty="0" err="1" smtClean="0">
                <a:solidFill>
                  <a:srgbClr val="002060"/>
                </a:solidFill>
              </a:rPr>
              <a:t>Molecular</a:t>
            </a:r>
            <a:r>
              <a:rPr lang="it-IT" sz="2400" b="1" kern="0" dirty="0" smtClean="0">
                <a:solidFill>
                  <a:srgbClr val="002060"/>
                </a:solidFill>
              </a:rPr>
              <a:t> Dynamics and </a:t>
            </a:r>
            <a:r>
              <a:rPr lang="it-IT" sz="2400" b="1" kern="0" dirty="0" err="1" smtClean="0">
                <a:solidFill>
                  <a:srgbClr val="002060"/>
                </a:solidFill>
              </a:rPr>
              <a:t>biological</a:t>
            </a:r>
            <a:r>
              <a:rPr lang="it-IT" sz="2400" b="1" kern="0" dirty="0" smtClean="0">
                <a:solidFill>
                  <a:srgbClr val="002060"/>
                </a:solidFill>
              </a:rPr>
              <a:t> </a:t>
            </a:r>
            <a:r>
              <a:rPr lang="it-IT" sz="2400" b="1" kern="0" dirty="0" err="1" smtClean="0">
                <a:solidFill>
                  <a:srgbClr val="002060"/>
                </a:solidFill>
              </a:rPr>
              <a:t>applications</a:t>
            </a:r>
            <a:endParaRPr lang="it-IT" sz="1600" kern="0" dirty="0" smtClean="0">
              <a:solidFill>
                <a:srgbClr val="00B0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52520" y="2231152"/>
            <a:ext cx="39103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000" kern="0" dirty="0">
                <a:solidFill>
                  <a:srgbClr val="002060"/>
                </a:solidFill>
              </a:rPr>
              <a:t>Large scale </a:t>
            </a:r>
            <a:r>
              <a:rPr lang="it-IT" sz="1000" kern="0" dirty="0" err="1">
                <a:solidFill>
                  <a:srgbClr val="002060"/>
                </a:solidFill>
              </a:rPr>
              <a:t>simulations</a:t>
            </a:r>
            <a:r>
              <a:rPr lang="it-IT" sz="1000" kern="0" dirty="0">
                <a:solidFill>
                  <a:srgbClr val="002060"/>
                </a:solidFill>
              </a:rPr>
              <a:t>  of </a:t>
            </a:r>
            <a:r>
              <a:rPr lang="it-IT" sz="1000" kern="0" dirty="0" err="1">
                <a:solidFill>
                  <a:srgbClr val="002060"/>
                </a:solidFill>
              </a:rPr>
              <a:t>Brownian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particles</a:t>
            </a:r>
            <a:r>
              <a:rPr lang="it-IT" sz="1000" kern="0" dirty="0">
                <a:solidFill>
                  <a:srgbClr val="002060"/>
                </a:solidFill>
              </a:rPr>
              <a:t> with repulsive </a:t>
            </a:r>
            <a:r>
              <a:rPr lang="it-IT" sz="1000" kern="0" dirty="0" err="1">
                <a:solidFill>
                  <a:srgbClr val="002060"/>
                </a:solidFill>
              </a:rPr>
              <a:t>interactions</a:t>
            </a:r>
            <a:r>
              <a:rPr lang="it-IT" sz="1000" kern="0" dirty="0">
                <a:solidFill>
                  <a:srgbClr val="002060"/>
                </a:solidFill>
              </a:rPr>
              <a:t> and self-</a:t>
            </a:r>
            <a:r>
              <a:rPr lang="it-IT" sz="1000" kern="0" dirty="0" err="1">
                <a:solidFill>
                  <a:srgbClr val="002060"/>
                </a:solidFill>
              </a:rPr>
              <a:t>propulsion</a:t>
            </a:r>
            <a:r>
              <a:rPr lang="it-IT" sz="1000" kern="0" dirty="0">
                <a:solidFill>
                  <a:srgbClr val="002060"/>
                </a:solidFill>
              </a:rPr>
              <a:t>   (</a:t>
            </a:r>
            <a:r>
              <a:rPr lang="it-IT" sz="1000" kern="0" dirty="0" err="1">
                <a:solidFill>
                  <a:srgbClr val="002060"/>
                </a:solidFill>
              </a:rPr>
              <a:t>phase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diagram</a:t>
            </a:r>
            <a:r>
              <a:rPr lang="it-IT" sz="1000" kern="0" dirty="0">
                <a:solidFill>
                  <a:srgbClr val="002060"/>
                </a:solidFill>
              </a:rPr>
              <a:t>, </a:t>
            </a:r>
            <a:r>
              <a:rPr lang="it-IT" sz="1000" kern="0" dirty="0" err="1">
                <a:solidFill>
                  <a:srgbClr val="002060"/>
                </a:solidFill>
              </a:rPr>
              <a:t>proper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definition</a:t>
            </a:r>
            <a:r>
              <a:rPr lang="it-IT" sz="1000" kern="0" dirty="0">
                <a:solidFill>
                  <a:srgbClr val="002060"/>
                </a:solidFill>
              </a:rPr>
              <a:t> of </a:t>
            </a:r>
            <a:r>
              <a:rPr lang="it-IT" sz="1000" kern="0" dirty="0" err="1">
                <a:solidFill>
                  <a:srgbClr val="002060"/>
                </a:solidFill>
              </a:rPr>
              <a:t>thermodynamics</a:t>
            </a:r>
            <a:r>
              <a:rPr lang="it-IT" sz="1000" kern="0" dirty="0">
                <a:solidFill>
                  <a:srgbClr val="002060"/>
                </a:solidFill>
              </a:rPr>
              <a:t>, </a:t>
            </a:r>
            <a:r>
              <a:rPr lang="it-IT" sz="1000" kern="0" dirty="0" err="1">
                <a:solidFill>
                  <a:srgbClr val="002060"/>
                </a:solidFill>
              </a:rPr>
              <a:t>properties</a:t>
            </a:r>
            <a:r>
              <a:rPr lang="it-IT" sz="1000" kern="0" dirty="0">
                <a:solidFill>
                  <a:srgbClr val="002060"/>
                </a:solidFill>
              </a:rPr>
              <a:t> of </a:t>
            </a:r>
            <a:r>
              <a:rPr lang="it-IT" sz="1000" kern="0" dirty="0" err="1">
                <a:solidFill>
                  <a:srgbClr val="002060"/>
                </a:solidFill>
              </a:rPr>
              <a:t>fluctuations</a:t>
            </a:r>
            <a:r>
              <a:rPr lang="it-IT" sz="1000" kern="0" dirty="0">
                <a:solidFill>
                  <a:srgbClr val="002060"/>
                </a:solidFill>
              </a:rPr>
              <a:t>, etc..); self-</a:t>
            </a:r>
            <a:r>
              <a:rPr lang="it-IT" sz="1000" kern="0" dirty="0" err="1">
                <a:solidFill>
                  <a:srgbClr val="002060"/>
                </a:solidFill>
              </a:rPr>
              <a:t>propulsion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is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introduced</a:t>
            </a:r>
            <a:r>
              <a:rPr lang="it-IT" sz="1000" kern="0" dirty="0">
                <a:solidFill>
                  <a:srgbClr val="002060"/>
                </a:solidFill>
              </a:rPr>
              <a:t> to </a:t>
            </a:r>
            <a:r>
              <a:rPr lang="it-IT" sz="1000" kern="0" dirty="0" err="1">
                <a:solidFill>
                  <a:srgbClr val="002060"/>
                </a:solidFill>
              </a:rPr>
              <a:t>describe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biological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matter</a:t>
            </a:r>
            <a:r>
              <a:rPr lang="it-IT" sz="1000" kern="0" dirty="0">
                <a:solidFill>
                  <a:srgbClr val="002060"/>
                </a:solidFill>
              </a:rPr>
              <a:t> -&gt; </a:t>
            </a:r>
            <a:r>
              <a:rPr lang="it-IT" sz="1000" kern="0" dirty="0" err="1">
                <a:solidFill>
                  <a:srgbClr val="002060"/>
                </a:solidFill>
              </a:rPr>
              <a:t>see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next</a:t>
            </a:r>
            <a:r>
              <a:rPr lang="it-IT" sz="1000" kern="0" dirty="0">
                <a:solidFill>
                  <a:srgbClr val="002060"/>
                </a:solidFill>
              </a:rPr>
              <a:t> slide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000" kern="0" dirty="0">
                <a:solidFill>
                  <a:srgbClr val="002060"/>
                </a:solidFill>
              </a:rPr>
              <a:t>Non-linear </a:t>
            </a:r>
            <a:r>
              <a:rPr lang="it-IT" sz="1000" kern="0" dirty="0" err="1">
                <a:solidFill>
                  <a:srgbClr val="002060"/>
                </a:solidFill>
              </a:rPr>
              <a:t>diffusion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dynamics</a:t>
            </a:r>
            <a:r>
              <a:rPr lang="it-IT" sz="1000" kern="0" dirty="0">
                <a:solidFill>
                  <a:srgbClr val="002060"/>
                </a:solidFill>
              </a:rPr>
              <a:t> and </a:t>
            </a:r>
            <a:r>
              <a:rPr lang="it-IT" sz="1000" kern="0" dirty="0" err="1">
                <a:solidFill>
                  <a:srgbClr val="002060"/>
                </a:solidFill>
              </a:rPr>
              <a:t>topology</a:t>
            </a:r>
            <a:r>
              <a:rPr lang="it-IT" sz="1000" kern="0" dirty="0">
                <a:solidFill>
                  <a:srgbClr val="002060"/>
                </a:solidFill>
              </a:rPr>
              <a:t> in DNA </a:t>
            </a:r>
            <a:r>
              <a:rPr lang="it-IT" sz="1000" kern="0" dirty="0" err="1">
                <a:solidFill>
                  <a:srgbClr val="002060"/>
                </a:solidFill>
              </a:rPr>
              <a:t>behavior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relevant</a:t>
            </a:r>
            <a:r>
              <a:rPr lang="it-IT" sz="1000" kern="0" dirty="0">
                <a:solidFill>
                  <a:srgbClr val="002060"/>
                </a:solidFill>
              </a:rPr>
              <a:t> for gene </a:t>
            </a:r>
            <a:r>
              <a:rPr lang="it-IT" sz="1000" kern="0" dirty="0" err="1">
                <a:solidFill>
                  <a:srgbClr val="002060"/>
                </a:solidFill>
              </a:rPr>
              <a:t>transcription</a:t>
            </a:r>
            <a:r>
              <a:rPr lang="it-IT" sz="1000" kern="0" dirty="0">
                <a:solidFill>
                  <a:srgbClr val="002060"/>
                </a:solidFill>
              </a:rPr>
              <a:t>  (PRL - Brackley, Gonnella et al 2016)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000" kern="0" dirty="0">
                <a:solidFill>
                  <a:srgbClr val="002060"/>
                </a:solidFill>
              </a:rPr>
              <a:t>Lattice </a:t>
            </a:r>
            <a:r>
              <a:rPr lang="it-IT" sz="1000" kern="0" dirty="0" err="1">
                <a:solidFill>
                  <a:srgbClr val="002060"/>
                </a:solidFill>
              </a:rPr>
              <a:t>Boltzmann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simulations</a:t>
            </a:r>
            <a:r>
              <a:rPr lang="it-IT" sz="1000" kern="0" dirty="0">
                <a:solidFill>
                  <a:srgbClr val="002060"/>
                </a:solidFill>
              </a:rPr>
              <a:t> of </a:t>
            </a:r>
            <a:r>
              <a:rPr lang="it-IT" sz="1000" kern="0" dirty="0" err="1">
                <a:solidFill>
                  <a:srgbClr val="002060"/>
                </a:solidFill>
              </a:rPr>
              <a:t>complex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fluids</a:t>
            </a:r>
            <a:r>
              <a:rPr lang="it-IT" sz="1000" kern="0" dirty="0">
                <a:solidFill>
                  <a:srgbClr val="002060"/>
                </a:solidFill>
              </a:rPr>
              <a:t> (</a:t>
            </a:r>
            <a:r>
              <a:rPr lang="it-IT" sz="1000" kern="0" dirty="0" err="1">
                <a:solidFill>
                  <a:srgbClr val="002060"/>
                </a:solidFill>
              </a:rPr>
              <a:t>liquid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crystals</a:t>
            </a:r>
            <a:r>
              <a:rPr lang="it-IT" sz="1000" kern="0" dirty="0">
                <a:solidFill>
                  <a:srgbClr val="002060"/>
                </a:solidFill>
              </a:rPr>
              <a:t>, </a:t>
            </a:r>
            <a:r>
              <a:rPr lang="it-IT" sz="1000" kern="0" dirty="0" err="1">
                <a:solidFill>
                  <a:srgbClr val="002060"/>
                </a:solidFill>
              </a:rPr>
              <a:t>systems</a:t>
            </a:r>
            <a:r>
              <a:rPr lang="it-IT" sz="1000" kern="0" dirty="0">
                <a:solidFill>
                  <a:srgbClr val="002060"/>
                </a:solidFill>
              </a:rPr>
              <a:t> with </a:t>
            </a:r>
            <a:r>
              <a:rPr lang="it-IT" sz="1000" kern="0" dirty="0" err="1">
                <a:solidFill>
                  <a:srgbClr val="002060"/>
                </a:solidFill>
              </a:rPr>
              <a:t>lamellar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order</a:t>
            </a:r>
            <a:r>
              <a:rPr lang="it-IT" sz="1000" kern="0" dirty="0">
                <a:solidFill>
                  <a:srgbClr val="002060"/>
                </a:solidFill>
              </a:rPr>
              <a:t>, </a:t>
            </a:r>
            <a:r>
              <a:rPr lang="it-IT" sz="1000" kern="0" dirty="0" err="1">
                <a:solidFill>
                  <a:srgbClr val="002060"/>
                </a:solidFill>
              </a:rPr>
              <a:t>etc</a:t>
            </a:r>
            <a:r>
              <a:rPr lang="it-IT" sz="1000" kern="0" dirty="0">
                <a:solidFill>
                  <a:srgbClr val="002060"/>
                </a:solidFill>
              </a:rPr>
              <a:t>)  -&gt;  </a:t>
            </a:r>
            <a:r>
              <a:rPr lang="it-IT" sz="1000" kern="0" dirty="0" err="1">
                <a:solidFill>
                  <a:srgbClr val="002060"/>
                </a:solidFill>
              </a:rPr>
              <a:t>see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next</a:t>
            </a:r>
            <a:r>
              <a:rPr lang="it-IT" sz="1000" kern="0" dirty="0">
                <a:solidFill>
                  <a:srgbClr val="002060"/>
                </a:solidFill>
              </a:rPr>
              <a:t> slide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000" kern="0" dirty="0">
                <a:solidFill>
                  <a:srgbClr val="002060"/>
                </a:solidFill>
              </a:rPr>
              <a:t>3D </a:t>
            </a:r>
            <a:r>
              <a:rPr lang="it-IT" sz="1000" kern="0" dirty="0" err="1">
                <a:solidFill>
                  <a:srgbClr val="002060"/>
                </a:solidFill>
              </a:rPr>
              <a:t>Phase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separation</a:t>
            </a:r>
            <a:r>
              <a:rPr lang="it-IT" sz="1000" kern="0" dirty="0">
                <a:solidFill>
                  <a:srgbClr val="002060"/>
                </a:solidFill>
              </a:rPr>
              <a:t>, non-</a:t>
            </a:r>
            <a:r>
              <a:rPr lang="it-IT" sz="1000" kern="0" dirty="0" err="1">
                <a:solidFill>
                  <a:srgbClr val="002060"/>
                </a:solidFill>
              </a:rPr>
              <a:t>equilibrium</a:t>
            </a:r>
            <a:r>
              <a:rPr lang="it-IT" sz="1000" kern="0" dirty="0">
                <a:solidFill>
                  <a:srgbClr val="002060"/>
                </a:solidFill>
              </a:rPr>
              <a:t>  </a:t>
            </a:r>
            <a:r>
              <a:rPr lang="it-IT" sz="1000" kern="0" dirty="0" err="1">
                <a:solidFill>
                  <a:srgbClr val="002060"/>
                </a:solidFill>
              </a:rPr>
              <a:t>transitions</a:t>
            </a:r>
            <a:r>
              <a:rPr lang="it-IT" sz="1000" kern="0" dirty="0">
                <a:solidFill>
                  <a:srgbClr val="002060"/>
                </a:solidFill>
              </a:rPr>
              <a:t> and </a:t>
            </a:r>
            <a:r>
              <a:rPr lang="it-IT" sz="1000" kern="0" dirty="0" err="1">
                <a:solidFill>
                  <a:srgbClr val="002060"/>
                </a:solidFill>
              </a:rPr>
              <a:t>cavitation</a:t>
            </a:r>
            <a:r>
              <a:rPr lang="it-IT" sz="1000" kern="0" dirty="0">
                <a:solidFill>
                  <a:srgbClr val="002060"/>
                </a:solidFill>
              </a:rPr>
              <a:t> in </a:t>
            </a:r>
            <a:r>
              <a:rPr lang="it-IT" sz="1000" kern="0" dirty="0" err="1">
                <a:solidFill>
                  <a:srgbClr val="002060"/>
                </a:solidFill>
              </a:rPr>
              <a:t>liquid-vapour</a:t>
            </a:r>
            <a:r>
              <a:rPr lang="it-IT" sz="1000" kern="0" dirty="0">
                <a:solidFill>
                  <a:srgbClr val="002060"/>
                </a:solidFill>
              </a:rPr>
              <a:t> </a:t>
            </a:r>
            <a:r>
              <a:rPr lang="it-IT" sz="1000" kern="0" dirty="0" err="1">
                <a:solidFill>
                  <a:srgbClr val="002060"/>
                </a:solidFill>
              </a:rPr>
              <a:t>systems</a:t>
            </a:r>
            <a:r>
              <a:rPr lang="it-IT" sz="1000" kern="0" dirty="0">
                <a:solidFill>
                  <a:srgbClr val="002060"/>
                </a:solidFill>
              </a:rPr>
              <a:t>,  with LBM </a:t>
            </a:r>
            <a:r>
              <a:rPr lang="it-IT" sz="1000" kern="0" dirty="0" err="1">
                <a:solidFill>
                  <a:srgbClr val="002060"/>
                </a:solidFill>
              </a:rPr>
              <a:t>methods</a:t>
            </a:r>
            <a:r>
              <a:rPr lang="it-IT" sz="1000" kern="0" dirty="0">
                <a:solidFill>
                  <a:srgbClr val="002060"/>
                </a:solidFill>
              </a:rPr>
              <a:t>,  on </a:t>
            </a:r>
            <a:r>
              <a:rPr lang="it-IT" sz="1000" kern="0" dirty="0" err="1">
                <a:solidFill>
                  <a:srgbClr val="002060"/>
                </a:solidFill>
              </a:rPr>
              <a:t>graphical</a:t>
            </a:r>
            <a:r>
              <a:rPr lang="it-IT" sz="1000" kern="0" dirty="0">
                <a:solidFill>
                  <a:srgbClr val="002060"/>
                </a:solidFill>
              </a:rPr>
              <a:t> processors (Gonnella, Lamura et al, PRE  89 2014, </a:t>
            </a:r>
            <a:r>
              <a:rPr lang="it-IT" sz="1000" kern="0" dirty="0" err="1">
                <a:solidFill>
                  <a:srgbClr val="002060"/>
                </a:solidFill>
              </a:rPr>
              <a:t>Phys</a:t>
            </a:r>
            <a:r>
              <a:rPr lang="it-IT" sz="1000" kern="0" dirty="0">
                <a:solidFill>
                  <a:srgbClr val="002060"/>
                </a:solidFill>
              </a:rPr>
              <a:t>. of </a:t>
            </a:r>
            <a:r>
              <a:rPr lang="it-IT" sz="1000" kern="0" dirty="0" err="1">
                <a:solidFill>
                  <a:srgbClr val="002060"/>
                </a:solidFill>
              </a:rPr>
              <a:t>Fluids</a:t>
            </a:r>
            <a:r>
              <a:rPr lang="it-IT" sz="1000" kern="0" dirty="0">
                <a:solidFill>
                  <a:srgbClr val="002060"/>
                </a:solidFill>
              </a:rPr>
              <a:t> 27 2015)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000" kern="0" dirty="0">
                <a:solidFill>
                  <a:srgbClr val="002060"/>
                </a:solidFill>
              </a:rPr>
              <a:t>(bisogna </a:t>
            </a:r>
            <a:r>
              <a:rPr lang="it-IT" sz="1000" kern="0" dirty="0" err="1">
                <a:solidFill>
                  <a:srgbClr val="002060"/>
                </a:solidFill>
              </a:rPr>
              <a:t>aggiugere</a:t>
            </a:r>
            <a:r>
              <a:rPr lang="it-IT" sz="1000" kern="0" dirty="0">
                <a:solidFill>
                  <a:srgbClr val="002060"/>
                </a:solidFill>
              </a:rPr>
              <a:t> quella di Marrone??)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7" y="1104950"/>
            <a:ext cx="8144979" cy="556441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76302" y="242284"/>
            <a:ext cx="8229600" cy="7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Lattice QCD</a:t>
            </a:r>
            <a:endParaRPr lang="it-IT" sz="2400" b="1" kern="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69312" y="747457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(</a:t>
            </a:r>
            <a:r>
              <a:rPr lang="it-IT" sz="1600" dirty="0" err="1" smtClean="0"/>
              <a:t>Cosmai</a:t>
            </a:r>
            <a:r>
              <a:rPr lang="it-IT" sz="1600" dirty="0" smtClean="0"/>
              <a:t>, </a:t>
            </a:r>
            <a:r>
              <a:rPr lang="it-IT" sz="1600" dirty="0" err="1" smtClean="0"/>
              <a:t>Cea</a:t>
            </a:r>
            <a:r>
              <a:rPr lang="it-IT" sz="1600" dirty="0" smtClean="0"/>
              <a:t>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831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376302" y="242284"/>
            <a:ext cx="8229600" cy="12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Calcolo di rate di </a:t>
            </a:r>
            <a:r>
              <a:rPr lang="it-IT" sz="2400" b="1" dirty="0">
                <a:solidFill>
                  <a:srgbClr val="002060"/>
                </a:solidFill>
              </a:rPr>
              <a:t>esperimenti di oscillazione di neutrini </a:t>
            </a:r>
            <a:r>
              <a:rPr lang="it-IT" sz="2400" dirty="0">
                <a:solidFill>
                  <a:srgbClr val="002060"/>
                </a:solidFill>
              </a:rPr>
              <a:t>(PINGU, Orca, </a:t>
            </a:r>
            <a:r>
              <a:rPr lang="it-IT" sz="2400" dirty="0" err="1" smtClean="0">
                <a:solidFill>
                  <a:srgbClr val="002060"/>
                </a:solidFill>
              </a:rPr>
              <a:t>Superkamiokande</a:t>
            </a:r>
            <a:r>
              <a:rPr lang="it-IT" sz="2400" dirty="0" smtClean="0">
                <a:solidFill>
                  <a:srgbClr val="002060"/>
                </a:solidFill>
              </a:rPr>
              <a:t>)</a:t>
            </a:r>
            <a:endParaRPr lang="it-IT" sz="2400" b="1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Effetti</a:t>
            </a:r>
            <a:r>
              <a:rPr lang="it-IT" sz="2400" b="1" dirty="0">
                <a:solidFill>
                  <a:srgbClr val="002060"/>
                </a:solidFill>
              </a:rPr>
              <a:t> di </a:t>
            </a:r>
            <a:r>
              <a:rPr lang="it-IT" sz="2400" b="1" dirty="0" smtClean="0">
                <a:solidFill>
                  <a:srgbClr val="002060"/>
                </a:solidFill>
              </a:rPr>
              <a:t>self-interazioni</a:t>
            </a:r>
            <a:r>
              <a:rPr lang="it-IT" sz="2400" b="1" dirty="0">
                <a:solidFill>
                  <a:srgbClr val="002060"/>
                </a:solidFill>
              </a:rPr>
              <a:t> di neutrini da supernova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19056" y="2564904"/>
            <a:ext cx="398684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Esigenze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Calcolo seriale e parallelo con O(100) processori.</a:t>
            </a:r>
          </a:p>
          <a:p>
            <a:endParaRPr lang="it-IT" dirty="0" smtClean="0"/>
          </a:p>
          <a:p>
            <a:r>
              <a:rPr lang="it-IT" sz="2800" b="1" dirty="0">
                <a:solidFill>
                  <a:srgbClr val="FF0000"/>
                </a:solidFill>
              </a:rPr>
              <a:t>Problemi riscontrati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Lunga attesa per avvio job (anche dell’ordine di 1-2 </a:t>
            </a:r>
            <a:r>
              <a:rPr lang="it-IT" dirty="0" smtClean="0"/>
              <a:t>giorni).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Processi</a:t>
            </a:r>
            <a:r>
              <a:rPr lang="it-IT" dirty="0"/>
              <a:t> </a:t>
            </a:r>
            <a:r>
              <a:rPr lang="it-IT" dirty="0" smtClean="0"/>
              <a:t>terminano</a:t>
            </a:r>
            <a:r>
              <a:rPr lang="it-IT" dirty="0"/>
              <a:t> a volte </a:t>
            </a:r>
            <a:r>
              <a:rPr lang="it-IT" dirty="0" smtClean="0"/>
              <a:t>senza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 smtClean="0"/>
              <a:t>    scrivere</a:t>
            </a:r>
            <a:r>
              <a:rPr lang="it-IT" dirty="0"/>
              <a:t> file di uscita. L’evento</a:t>
            </a:r>
            <a:br>
              <a:rPr lang="it-IT" dirty="0"/>
            </a:br>
            <a:r>
              <a:rPr lang="it-IT" dirty="0" smtClean="0"/>
              <a:t>     si</a:t>
            </a:r>
            <a:r>
              <a:rPr lang="it-IT" dirty="0"/>
              <a:t> verifica in </a:t>
            </a:r>
            <a:r>
              <a:rPr lang="it-IT" dirty="0" smtClean="0"/>
              <a:t>modo</a:t>
            </a:r>
          </a:p>
          <a:p>
            <a:r>
              <a:rPr lang="it-IT" dirty="0" smtClean="0"/>
              <a:t>     apparentemente</a:t>
            </a:r>
            <a:r>
              <a:rPr lang="it-IT" dirty="0"/>
              <a:t> </a:t>
            </a:r>
            <a:r>
              <a:rPr lang="it-IT" dirty="0" smtClean="0"/>
              <a:t>casuale.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1393612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(Lisi</a:t>
            </a:r>
            <a:r>
              <a:rPr lang="it-IT" sz="1600" dirty="0"/>
              <a:t>, </a:t>
            </a:r>
            <a:r>
              <a:rPr lang="it-IT" sz="1600" dirty="0" smtClean="0"/>
              <a:t>Marrone</a:t>
            </a:r>
            <a:r>
              <a:rPr lang="it-IT" sz="1600" dirty="0"/>
              <a:t>, </a:t>
            </a:r>
            <a:r>
              <a:rPr lang="it-IT" sz="1600" dirty="0" err="1" smtClean="0"/>
              <a:t>Mirizzi</a:t>
            </a:r>
            <a:r>
              <a:rPr lang="it-IT" sz="1600" dirty="0"/>
              <a:t>, </a:t>
            </a:r>
            <a:r>
              <a:rPr lang="it-IT" sz="1600" dirty="0" err="1" smtClean="0"/>
              <a:t>Capozzi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744416" cy="45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1" y="1557042"/>
            <a:ext cx="3871885" cy="2343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77" y="4341141"/>
            <a:ext cx="772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2060"/>
                </a:solidFill>
              </a:rPr>
              <a:t>Turbulence</a:t>
            </a:r>
            <a:r>
              <a:rPr lang="it-IT" dirty="0" smtClean="0">
                <a:solidFill>
                  <a:srgbClr val="002060"/>
                </a:solidFill>
              </a:rPr>
              <a:t> in </a:t>
            </a:r>
            <a:r>
              <a:rPr lang="it-IT" dirty="0" err="1" smtClean="0">
                <a:solidFill>
                  <a:srgbClr val="002060"/>
                </a:solidFill>
              </a:rPr>
              <a:t>active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droplet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emulsions</a:t>
            </a:r>
            <a:endParaRPr lang="it-IT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Cholesteric</a:t>
            </a:r>
            <a:r>
              <a:rPr lang="it-IT" dirty="0" smtClean="0">
                <a:solidFill>
                  <a:srgbClr val="002060"/>
                </a:solidFill>
              </a:rPr>
              <a:t> and blue </a:t>
            </a:r>
            <a:r>
              <a:rPr lang="it-IT" dirty="0" err="1" smtClean="0">
                <a:solidFill>
                  <a:srgbClr val="002060"/>
                </a:solidFill>
              </a:rPr>
              <a:t>phase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droplets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under </a:t>
            </a:r>
            <a:r>
              <a:rPr lang="it-IT" dirty="0" err="1" smtClean="0">
                <a:solidFill>
                  <a:srgbClr val="002060"/>
                </a:solidFill>
              </a:rPr>
              <a:t>switchable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electric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fields</a:t>
            </a:r>
            <a:endParaRPr lang="it-IT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3D </a:t>
            </a:r>
            <a:r>
              <a:rPr lang="it-IT" dirty="0" err="1" smtClean="0">
                <a:solidFill>
                  <a:srgbClr val="002060"/>
                </a:solidFill>
              </a:rPr>
              <a:t>kinetics</a:t>
            </a:r>
            <a:r>
              <a:rPr lang="it-IT" dirty="0" smtClean="0">
                <a:solidFill>
                  <a:srgbClr val="002060"/>
                </a:solidFill>
              </a:rPr>
              <a:t> of </a:t>
            </a:r>
            <a:r>
              <a:rPr lang="it-IT" dirty="0" err="1" smtClean="0">
                <a:solidFill>
                  <a:srgbClr val="002060"/>
                </a:solidFill>
              </a:rPr>
              <a:t>phase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separation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48478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A 3D </a:t>
            </a:r>
            <a:r>
              <a:rPr lang="it-IT" sz="1600" dirty="0">
                <a:solidFill>
                  <a:srgbClr val="002060"/>
                </a:solidFill>
              </a:rPr>
              <a:t>isotropic fluid </a:t>
            </a:r>
            <a:r>
              <a:rPr lang="it-IT" sz="1600" dirty="0" err="1">
                <a:solidFill>
                  <a:srgbClr val="002060"/>
                </a:solidFill>
              </a:rPr>
              <a:t>droplet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in </a:t>
            </a:r>
            <a:r>
              <a:rPr lang="it-IT" sz="1600" dirty="0">
                <a:solidFill>
                  <a:srgbClr val="002060"/>
                </a:solidFill>
              </a:rPr>
              <a:t>a nematic liquid crystal </a:t>
            </a:r>
            <a:r>
              <a:rPr lang="it-IT" sz="1600" dirty="0" err="1">
                <a:solidFill>
                  <a:srgbClr val="002060"/>
                </a:solidFill>
              </a:rPr>
              <a:t>host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under </a:t>
            </a:r>
            <a:r>
              <a:rPr lang="it-IT" sz="1600" dirty="0" err="1" smtClean="0">
                <a:solidFill>
                  <a:srgbClr val="002060"/>
                </a:solidFill>
              </a:rPr>
              <a:t>shear</a:t>
            </a:r>
            <a:r>
              <a:rPr lang="it-IT" sz="1600" dirty="0" smtClean="0">
                <a:solidFill>
                  <a:srgbClr val="002060"/>
                </a:solidFill>
              </a:rPr>
              <a:t>.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5151" y="3998232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Topics</a:t>
            </a:r>
            <a:r>
              <a:rPr lang="it-IT" dirty="0" smtClean="0">
                <a:solidFill>
                  <a:srgbClr val="FF0000"/>
                </a:solidFill>
              </a:rPr>
              <a:t> of future </a:t>
            </a:r>
            <a:r>
              <a:rPr lang="it-IT" dirty="0" err="1" smtClean="0">
                <a:solidFill>
                  <a:srgbClr val="FF0000"/>
                </a:solidFill>
              </a:rPr>
              <a:t>research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1873" y="528552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Required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resources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539552" y="5602014"/>
            <a:ext cx="772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 smtClean="0"/>
              <a:t>20/30 100-hours </a:t>
            </a:r>
            <a:r>
              <a:rPr lang="it-IT" dirty="0" err="1" smtClean="0"/>
              <a:t>jobs</a:t>
            </a:r>
            <a:r>
              <a:rPr lang="it-IT" dirty="0" smtClean="0"/>
              <a:t> per week on single CPU (serial </a:t>
            </a:r>
            <a:r>
              <a:rPr lang="it-IT" dirty="0" err="1" smtClean="0"/>
              <a:t>jobs</a:t>
            </a:r>
            <a:r>
              <a:rPr lang="it-IT" dirty="0"/>
              <a:t>), 2.5-4 GB </a:t>
            </a:r>
            <a:r>
              <a:rPr lang="it-IT" dirty="0" smtClean="0"/>
              <a:t>RAM/job</a:t>
            </a:r>
            <a:r>
              <a:rPr lang="en-US" dirty="0"/>
              <a:t>;</a:t>
            </a:r>
            <a:endParaRPr lang="it-IT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 smtClean="0"/>
              <a:t>10 </a:t>
            </a:r>
            <a:r>
              <a:rPr lang="it-IT" dirty="0" smtClean="0"/>
              <a:t>(2-3)-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r>
              <a:rPr lang="it-IT" dirty="0" smtClean="0"/>
              <a:t> per </a:t>
            </a:r>
            <a:r>
              <a:rPr lang="it-IT" dirty="0" err="1" smtClean="0"/>
              <a:t>month</a:t>
            </a:r>
            <a:r>
              <a:rPr lang="it-IT" dirty="0" smtClean="0"/>
              <a:t> </a:t>
            </a:r>
            <a:r>
              <a:rPr lang="it-IT" dirty="0" smtClean="0"/>
              <a:t>on 20 CPU (</a:t>
            </a:r>
            <a:r>
              <a:rPr lang="it-IT" dirty="0" err="1" smtClean="0"/>
              <a:t>parallel</a:t>
            </a:r>
            <a:r>
              <a:rPr lang="it-IT" dirty="0" smtClean="0"/>
              <a:t>), 60 GB RAM/job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2190017"/>
            <a:ext cx="3673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We</a:t>
            </a:r>
            <a:r>
              <a:rPr lang="it-IT" sz="1600" dirty="0" smtClean="0"/>
              <a:t> </a:t>
            </a:r>
            <a:r>
              <a:rPr lang="it-IT" sz="1600" dirty="0" err="1" smtClean="0"/>
              <a:t>studied</a:t>
            </a:r>
            <a:r>
              <a:rPr lang="it-IT" sz="1600" dirty="0" smtClean="0"/>
              <a:t> </a:t>
            </a:r>
            <a:r>
              <a:rPr lang="it-IT" sz="1600" dirty="0" err="1" smtClean="0"/>
              <a:t>sofar</a:t>
            </a:r>
            <a:r>
              <a:rPr lang="it-IT" sz="1600" dirty="0" smtClean="0"/>
              <a:t> </a:t>
            </a:r>
            <a:r>
              <a:rPr lang="it-IT" sz="1600" dirty="0" err="1" smtClean="0"/>
              <a:t>defects</a:t>
            </a:r>
            <a:r>
              <a:rPr lang="it-IT" sz="1600" dirty="0" smtClean="0"/>
              <a:t> </a:t>
            </a:r>
            <a:r>
              <a:rPr lang="it-IT" sz="1600" dirty="0" err="1" smtClean="0"/>
              <a:t>dynamics</a:t>
            </a:r>
            <a:r>
              <a:rPr lang="it-IT" sz="1600" dirty="0" smtClean="0"/>
              <a:t> in </a:t>
            </a:r>
            <a:r>
              <a:rPr lang="it-IT" sz="1600" dirty="0" err="1" smtClean="0"/>
              <a:t>confined</a:t>
            </a:r>
            <a:r>
              <a:rPr lang="it-IT" sz="1600" dirty="0" smtClean="0"/>
              <a:t> </a:t>
            </a:r>
            <a:r>
              <a:rPr lang="it-IT" sz="1600" dirty="0" err="1" smtClean="0"/>
              <a:t>configuration</a:t>
            </a:r>
            <a:r>
              <a:rPr lang="it-IT" sz="1600" dirty="0" smtClean="0"/>
              <a:t> </a:t>
            </a:r>
            <a:r>
              <a:rPr lang="it-IT" sz="1600" dirty="0" err="1" smtClean="0"/>
              <a:t>useful</a:t>
            </a:r>
            <a:r>
              <a:rPr lang="it-IT" sz="1600" dirty="0" smtClean="0"/>
              <a:t> for </a:t>
            </a:r>
            <a:r>
              <a:rPr lang="it-IT" sz="1600" dirty="0" err="1" smtClean="0"/>
              <a:t>bistable</a:t>
            </a:r>
            <a:r>
              <a:rPr lang="it-IT" sz="1600" dirty="0" smtClean="0"/>
              <a:t> </a:t>
            </a:r>
            <a:r>
              <a:rPr lang="it-IT" sz="1600" dirty="0" err="1" smtClean="0"/>
              <a:t>devices</a:t>
            </a:r>
            <a:r>
              <a:rPr lang="it-IT" sz="1600" dirty="0" smtClean="0"/>
              <a:t>.</a:t>
            </a:r>
          </a:p>
          <a:p>
            <a:endParaRPr lang="it-IT" sz="1400" dirty="0" smtClean="0"/>
          </a:p>
          <a:p>
            <a:r>
              <a:rPr lang="it-IT" sz="1600" b="1" dirty="0" smtClean="0"/>
              <a:t>APL</a:t>
            </a:r>
            <a:r>
              <a:rPr lang="it-IT" sz="1600" dirty="0" smtClean="0"/>
              <a:t> 97, 14 </a:t>
            </a:r>
            <a:r>
              <a:rPr lang="it-IT" sz="1600" b="1" dirty="0" smtClean="0"/>
              <a:t>2010</a:t>
            </a:r>
            <a:endParaRPr lang="it-IT" sz="1600" dirty="0"/>
          </a:p>
          <a:p>
            <a:r>
              <a:rPr lang="it-IT" sz="1600" b="1" dirty="0" smtClean="0"/>
              <a:t>Soft </a:t>
            </a:r>
            <a:r>
              <a:rPr lang="it-IT" sz="1600" b="1" dirty="0" err="1" smtClean="0"/>
              <a:t>Matter</a:t>
            </a:r>
            <a:r>
              <a:rPr lang="it-IT" sz="1600" dirty="0" smtClean="0"/>
              <a:t> </a:t>
            </a:r>
            <a:r>
              <a:rPr lang="it-IT" sz="1600" b="1" dirty="0" smtClean="0"/>
              <a:t>2011</a:t>
            </a:r>
            <a:r>
              <a:rPr lang="it-IT" sz="1600" dirty="0" smtClean="0"/>
              <a:t>, </a:t>
            </a:r>
            <a:r>
              <a:rPr lang="it-IT" sz="1600" b="1" dirty="0" smtClean="0"/>
              <a:t>2015</a:t>
            </a:r>
          </a:p>
          <a:p>
            <a:r>
              <a:rPr lang="it-IT" sz="1600" b="1" dirty="0" smtClean="0"/>
              <a:t>PRL</a:t>
            </a:r>
            <a:r>
              <a:rPr lang="it-IT" sz="1600" dirty="0" smtClean="0"/>
              <a:t> 107 </a:t>
            </a:r>
            <a:r>
              <a:rPr lang="it-IT" sz="1600" b="1" dirty="0" smtClean="0"/>
              <a:t>2011</a:t>
            </a:r>
            <a:r>
              <a:rPr lang="it-IT" sz="1600" dirty="0" smtClean="0"/>
              <a:t> </a:t>
            </a:r>
            <a:endParaRPr lang="it-IT" sz="1600" dirty="0" smtClean="0"/>
          </a:p>
          <a:p>
            <a:r>
              <a:rPr lang="it-IT" sz="1600" b="1" dirty="0" smtClean="0"/>
              <a:t>J </a:t>
            </a:r>
            <a:r>
              <a:rPr lang="it-IT" sz="1600" b="1" dirty="0" err="1" smtClean="0"/>
              <a:t>Chem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Phys</a:t>
            </a:r>
            <a:r>
              <a:rPr lang="it-IT" sz="1600" b="1" dirty="0" smtClean="0"/>
              <a:t> 2017</a:t>
            </a:r>
            <a:endParaRPr lang="it-IT" sz="1600" b="1" dirty="0" smtClean="0"/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376302" y="242284"/>
            <a:ext cx="8229600" cy="7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Dynamics of liquid crystal droplets and </a:t>
            </a:r>
            <a:r>
              <a:rPr lang="en-US" sz="2400" b="1" dirty="0" smtClean="0">
                <a:solidFill>
                  <a:srgbClr val="002060"/>
                </a:solidFill>
              </a:rPr>
              <a:t>emulsions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kern="0" dirty="0" smtClean="0">
                <a:solidFill>
                  <a:srgbClr val="002060"/>
                </a:solidFill>
              </a:rPr>
              <a:t>Kinetics of liquid/</a:t>
            </a:r>
            <a:r>
              <a:rPr lang="en-US" sz="2400" b="1" kern="0" dirty="0" err="1" smtClean="0">
                <a:solidFill>
                  <a:srgbClr val="002060"/>
                </a:solidFill>
              </a:rPr>
              <a:t>vapour</a:t>
            </a:r>
            <a:r>
              <a:rPr lang="en-US" sz="2400" b="1" kern="0" dirty="0" smtClean="0">
                <a:solidFill>
                  <a:srgbClr val="002060"/>
                </a:solidFill>
              </a:rPr>
              <a:t> phase transition in 3D</a:t>
            </a:r>
            <a:endParaRPr lang="it-IT" sz="2400" b="1" kern="0" dirty="0">
              <a:solidFill>
                <a:srgbClr val="00206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91873" y="5301208"/>
            <a:ext cx="8014029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097355" y="980728"/>
            <a:ext cx="3685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dirty="0" smtClean="0"/>
              <a:t>(Gonnella, </a:t>
            </a:r>
            <a:r>
              <a:rPr lang="it-IT" sz="1600" dirty="0" err="1" smtClean="0"/>
              <a:t>Fadda</a:t>
            </a:r>
            <a:r>
              <a:rPr lang="it-IT" sz="1600" dirty="0" smtClean="0"/>
              <a:t>, Bonelli, Negro, etc.)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793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2" y="1775713"/>
            <a:ext cx="4005961" cy="277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376302" y="242284"/>
            <a:ext cx="8229600" cy="7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Studio di un </a:t>
            </a:r>
            <a:r>
              <a:rPr lang="en-US" sz="2400" b="1" dirty="0" err="1" smtClean="0">
                <a:solidFill>
                  <a:srgbClr val="002060"/>
                </a:solidFill>
              </a:rPr>
              <a:t>modello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stocastico</a:t>
            </a:r>
            <a:r>
              <a:rPr lang="en-US" sz="2400" b="1" dirty="0" smtClean="0">
                <a:solidFill>
                  <a:srgbClr val="002060"/>
                </a:solidFill>
              </a:rPr>
              <a:t> per la </a:t>
            </a:r>
            <a:r>
              <a:rPr lang="en-US" sz="2400" b="1" dirty="0" err="1" smtClean="0">
                <a:solidFill>
                  <a:srgbClr val="002060"/>
                </a:solidFill>
              </a:rPr>
              <a:t>trascrizione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genica</a:t>
            </a:r>
            <a:endParaRPr lang="it-IT" sz="2400" b="1" kern="0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44008" y="5607824"/>
            <a:ext cx="405797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644008" y="2616057"/>
            <a:ext cx="4057972" cy="831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1703705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Simulazioni per i </a:t>
            </a:r>
            <a:r>
              <a:rPr lang="it-IT" b="1" dirty="0" err="1" smtClean="0"/>
              <a:t>burst</a:t>
            </a:r>
            <a:r>
              <a:rPr lang="it-IT" b="1" dirty="0" smtClean="0"/>
              <a:t> </a:t>
            </a:r>
            <a:r>
              <a:rPr lang="it-IT" b="1" dirty="0" err="1" smtClean="0"/>
              <a:t>trascrizionali</a:t>
            </a:r>
            <a:endParaRPr lang="it-IT" b="1" dirty="0"/>
          </a:p>
          <a:p>
            <a:r>
              <a:rPr lang="it-IT" sz="1600" dirty="0" smtClean="0"/>
              <a:t>Calcolo della distribuzione di probabilità di </a:t>
            </a:r>
            <a:r>
              <a:rPr lang="it-IT" sz="1600" dirty="0" err="1" smtClean="0"/>
              <a:t>waiting</a:t>
            </a:r>
            <a:r>
              <a:rPr lang="it-IT" sz="1600" dirty="0" smtClean="0"/>
              <a:t> </a:t>
            </a:r>
            <a:r>
              <a:rPr lang="it-IT" sz="1600" dirty="0" err="1" smtClean="0"/>
              <a:t>times</a:t>
            </a:r>
            <a:r>
              <a:rPr lang="it-IT" sz="1600" dirty="0" smtClean="0"/>
              <a:t> </a:t>
            </a:r>
            <a:r>
              <a:rPr lang="it-IT" sz="1600" dirty="0" err="1" smtClean="0"/>
              <a:t>trascrizionali</a:t>
            </a:r>
            <a:r>
              <a:rPr lang="it-IT" sz="1600" dirty="0" smtClean="0"/>
              <a:t>.</a:t>
            </a:r>
          </a:p>
          <a:p>
            <a:endParaRPr lang="it-IT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Durata di un singolo job: 2-3 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Numero di job sottomessi: da 2000 a 4000 al giorno</a:t>
            </a:r>
          </a:p>
          <a:p>
            <a:endParaRPr lang="it-IT" sz="800" dirty="0" smtClean="0"/>
          </a:p>
          <a:p>
            <a:r>
              <a:rPr lang="it-IT" b="1" dirty="0" smtClean="0"/>
              <a:t>Simulazioni per la trascrizione di fase</a:t>
            </a:r>
          </a:p>
          <a:p>
            <a:r>
              <a:rPr lang="it-IT" sz="1600" dirty="0" smtClean="0"/>
              <a:t>Calcolo dei rate </a:t>
            </a:r>
            <a:r>
              <a:rPr lang="it-IT" sz="1600" dirty="0" err="1" smtClean="0"/>
              <a:t>trascrizionali</a:t>
            </a:r>
            <a:r>
              <a:rPr lang="it-IT" sz="1600" dirty="0" smtClean="0"/>
              <a:t> per diversi valori del flusso di </a:t>
            </a:r>
            <a:r>
              <a:rPr lang="it-IT" sz="1600" dirty="0" err="1" smtClean="0"/>
              <a:t>supercoiling</a:t>
            </a:r>
            <a:r>
              <a:rPr lang="it-IT" sz="1600" dirty="0"/>
              <a:t>.</a:t>
            </a:r>
            <a:endParaRPr lang="it-IT" sz="1600" dirty="0" smtClean="0"/>
          </a:p>
          <a:p>
            <a:endParaRPr lang="it-IT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Durata di un singolo job: da 3 a 11 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Numero di job sottomessi: da 1000 a 3000 a settimana</a:t>
            </a:r>
          </a:p>
          <a:p>
            <a:endParaRPr lang="it-IT" sz="1600" dirty="0" smtClean="0"/>
          </a:p>
          <a:p>
            <a:r>
              <a:rPr lang="it-IT" b="1" dirty="0" smtClean="0"/>
              <a:t>Problemi riscontrati con il cluster</a:t>
            </a:r>
          </a:p>
          <a:p>
            <a:r>
              <a:rPr lang="it-IT" sz="1600" dirty="0" smtClean="0"/>
              <a:t>Il problema maggiormente riscontrato è la riassegnazioni dei </a:t>
            </a:r>
            <a:r>
              <a:rPr lang="it-IT" sz="1600" dirty="0" err="1" smtClean="0"/>
              <a:t>run</a:t>
            </a:r>
            <a:r>
              <a:rPr lang="it-IT" sz="1600" dirty="0" smtClean="0"/>
              <a:t> ad un’altra macchina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108520" y="4584025"/>
            <a:ext cx="4519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0" indent="-323850"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altLang="it-IT" sz="1400" dirty="0" smtClean="0"/>
              <a:t>       La </a:t>
            </a:r>
            <a:r>
              <a:rPr lang="en-US" altLang="it-IT" sz="1400" dirty="0" err="1" smtClean="0"/>
              <a:t>diffusione</a:t>
            </a:r>
            <a:r>
              <a:rPr lang="en-US" altLang="it-IT" sz="1400" dirty="0" smtClean="0"/>
              <a:t> del supercoiling del DNA è </a:t>
            </a:r>
            <a:r>
              <a:rPr lang="en-US" altLang="it-IT" sz="1400" dirty="0" err="1" smtClean="0"/>
              <a:t>accoppiata</a:t>
            </a:r>
            <a:r>
              <a:rPr lang="en-US" altLang="it-IT" sz="1400" dirty="0" smtClean="0"/>
              <a:t> </a:t>
            </a:r>
            <a:r>
              <a:rPr lang="en-US" altLang="it-IT" sz="1400" dirty="0"/>
              <a:t>ad un </a:t>
            </a:r>
            <a:r>
              <a:rPr lang="en-US" altLang="it-IT" sz="1400" dirty="0" smtClean="0"/>
              <a:t>Monte </a:t>
            </a:r>
            <a:r>
              <a:rPr lang="en-US" altLang="it-IT" sz="1400" dirty="0"/>
              <a:t>Carlo per </a:t>
            </a:r>
            <a:r>
              <a:rPr lang="en-US" altLang="it-IT" sz="1400" dirty="0" err="1" smtClean="0"/>
              <a:t>l’attivazione</a:t>
            </a:r>
            <a:r>
              <a:rPr lang="en-US" altLang="it-IT" sz="1400" dirty="0" smtClean="0"/>
              <a:t> </a:t>
            </a:r>
            <a:r>
              <a:rPr lang="en-US" altLang="it-IT" sz="1400" dirty="0" err="1"/>
              <a:t>dei</a:t>
            </a:r>
            <a:r>
              <a:rPr lang="en-US" altLang="it-IT" sz="1400" dirty="0"/>
              <a:t> </a:t>
            </a:r>
            <a:r>
              <a:rPr lang="en-US" altLang="it-IT" sz="1400" dirty="0" err="1"/>
              <a:t>geni</a:t>
            </a:r>
            <a:r>
              <a:rPr lang="en-US" altLang="it-IT" sz="1400" dirty="0"/>
              <a:t>, </a:t>
            </a:r>
            <a:r>
              <a:rPr lang="en-US" altLang="it-IT" sz="1400" dirty="0" err="1" smtClean="0"/>
              <a:t>ottenendo</a:t>
            </a:r>
            <a:r>
              <a:rPr lang="en-US" altLang="it-IT" sz="1400" dirty="0" smtClean="0"/>
              <a:t> </a:t>
            </a:r>
            <a:r>
              <a:rPr lang="en-US" altLang="it-IT" sz="1400" dirty="0"/>
              <a:t>come </a:t>
            </a:r>
            <a:r>
              <a:rPr lang="en-US" altLang="it-IT" sz="1400" dirty="0" err="1" smtClean="0"/>
              <a:t>risultato</a:t>
            </a:r>
            <a:r>
              <a:rPr lang="en-US" altLang="it-IT" sz="1400" dirty="0" smtClean="0"/>
              <a:t> </a:t>
            </a:r>
            <a:r>
              <a:rPr lang="en-US" altLang="it-IT" sz="1400" dirty="0" err="1"/>
              <a:t>una</a:t>
            </a:r>
            <a:r>
              <a:rPr lang="en-US" altLang="it-IT" sz="1400" dirty="0"/>
              <a:t> </a:t>
            </a:r>
            <a:r>
              <a:rPr lang="en-US" altLang="it-IT" sz="1400" dirty="0" err="1"/>
              <a:t>dinamica</a:t>
            </a:r>
            <a:r>
              <a:rPr lang="en-US" altLang="it-IT" sz="1400" dirty="0"/>
              <a:t> </a:t>
            </a:r>
            <a:r>
              <a:rPr lang="en-US" altLang="it-IT" sz="1400" dirty="0" err="1" smtClean="0"/>
              <a:t>fortemente</a:t>
            </a:r>
            <a:r>
              <a:rPr lang="en-US" altLang="it-IT" sz="1400" dirty="0" smtClean="0"/>
              <a:t> </a:t>
            </a:r>
            <a:r>
              <a:rPr lang="en-US" altLang="it-IT" sz="1400" dirty="0"/>
              <a:t>non </a:t>
            </a:r>
            <a:r>
              <a:rPr lang="en-US" altLang="it-IT" sz="1400" dirty="0" err="1" smtClean="0"/>
              <a:t>lineare</a:t>
            </a:r>
            <a:r>
              <a:rPr lang="en-US" altLang="it-IT" sz="1400" dirty="0"/>
              <a:t>. Tale </a:t>
            </a:r>
            <a:r>
              <a:rPr lang="en-US" altLang="it-IT" sz="1400" dirty="0" err="1"/>
              <a:t>modello</a:t>
            </a:r>
            <a:r>
              <a:rPr lang="en-US" altLang="it-IT" sz="1400" dirty="0"/>
              <a:t> </a:t>
            </a:r>
            <a:r>
              <a:rPr lang="en-US" altLang="it-IT" sz="1400" dirty="0" smtClean="0"/>
              <a:t>di </a:t>
            </a:r>
            <a:r>
              <a:rPr lang="en-US" altLang="it-IT" sz="1400" dirty="0"/>
              <a:t>non-</a:t>
            </a:r>
            <a:r>
              <a:rPr lang="en-US" altLang="it-IT" sz="1400" dirty="0" err="1"/>
              <a:t>equilibrio</a:t>
            </a:r>
            <a:r>
              <a:rPr lang="en-US" altLang="it-IT" sz="1400" dirty="0"/>
              <a:t> </a:t>
            </a:r>
            <a:r>
              <a:rPr lang="en-US" altLang="it-IT" sz="1400" dirty="0" err="1" smtClean="0"/>
              <a:t>prevede</a:t>
            </a:r>
            <a:r>
              <a:rPr lang="en-US" altLang="it-IT" sz="1400" dirty="0" smtClean="0"/>
              <a:t> </a:t>
            </a:r>
            <a:r>
              <a:rPr lang="en-US" altLang="it-IT" sz="1400" dirty="0" err="1"/>
              <a:t>l’esistenza</a:t>
            </a:r>
            <a:r>
              <a:rPr lang="en-US" altLang="it-IT" sz="1400" dirty="0"/>
              <a:t> di </a:t>
            </a:r>
            <a:r>
              <a:rPr lang="en-US" altLang="it-IT" sz="1400" dirty="0" smtClean="0"/>
              <a:t>burst </a:t>
            </a:r>
            <a:r>
              <a:rPr lang="en-US" altLang="it-IT" sz="1400" dirty="0" err="1"/>
              <a:t>trascrizionali</a:t>
            </a:r>
            <a:r>
              <a:rPr lang="en-US" altLang="it-IT" sz="1400" dirty="0"/>
              <a:t> e, </a:t>
            </a:r>
            <a:r>
              <a:rPr lang="en-US" altLang="it-IT" sz="1400" dirty="0" smtClean="0"/>
              <a:t>in </a:t>
            </a:r>
            <a:r>
              <a:rPr lang="en-US" altLang="it-IT" sz="1400" dirty="0"/>
              <a:t>determinate </a:t>
            </a:r>
            <a:r>
              <a:rPr lang="en-US" altLang="it-IT" sz="1400" dirty="0" err="1" smtClean="0"/>
              <a:t>condizioni</a:t>
            </a:r>
            <a:r>
              <a:rPr lang="en-US" altLang="it-IT" sz="1400" dirty="0"/>
              <a:t>, di </a:t>
            </a:r>
            <a:r>
              <a:rPr lang="en-US" altLang="it-IT" sz="1400" dirty="0" err="1"/>
              <a:t>una</a:t>
            </a:r>
            <a:r>
              <a:rPr lang="en-US" altLang="it-IT" sz="1400" dirty="0"/>
              <a:t> </a:t>
            </a:r>
            <a:r>
              <a:rPr lang="en-US" altLang="it-IT" sz="1400" dirty="0" err="1" smtClean="0"/>
              <a:t>transizione</a:t>
            </a:r>
            <a:r>
              <a:rPr lang="en-US" altLang="it-IT" sz="1400" dirty="0" smtClean="0"/>
              <a:t> </a:t>
            </a:r>
            <a:r>
              <a:rPr lang="en-US" altLang="it-IT" sz="1400" dirty="0"/>
              <a:t>di </a:t>
            </a:r>
            <a:r>
              <a:rPr lang="en-US" altLang="it-IT" sz="1400" dirty="0" err="1"/>
              <a:t>fase</a:t>
            </a:r>
            <a:r>
              <a:rPr lang="en-US" altLang="it-IT" sz="1400" dirty="0"/>
              <a:t> del </a:t>
            </a:r>
            <a:r>
              <a:rPr lang="en-US" altLang="it-IT" sz="1400" dirty="0" smtClean="0"/>
              <a:t>II </a:t>
            </a:r>
            <a:r>
              <a:rPr lang="en-US" altLang="it-IT" sz="1400" dirty="0" err="1"/>
              <a:t>ordine</a:t>
            </a:r>
            <a:r>
              <a:rPr lang="en-US" altLang="it-IT" sz="1400" dirty="0"/>
              <a:t> </a:t>
            </a:r>
            <a:r>
              <a:rPr lang="en-US" altLang="it-IT" sz="1400" dirty="0" err="1"/>
              <a:t>che</a:t>
            </a:r>
            <a:r>
              <a:rPr lang="en-US" altLang="it-IT" sz="1400" dirty="0"/>
              <a:t> </a:t>
            </a:r>
            <a:r>
              <a:rPr lang="en-US" altLang="it-IT" sz="1400" dirty="0" err="1"/>
              <a:t>diventa</a:t>
            </a:r>
            <a:r>
              <a:rPr lang="en-US" altLang="it-IT" sz="1400" dirty="0"/>
              <a:t> </a:t>
            </a:r>
            <a:r>
              <a:rPr lang="en-US" altLang="it-IT" sz="1400" dirty="0" smtClean="0"/>
              <a:t>del </a:t>
            </a:r>
            <a:r>
              <a:rPr lang="en-US" altLang="it-IT" sz="1400" dirty="0"/>
              <a:t>I </a:t>
            </a:r>
            <a:r>
              <a:rPr lang="en-US" altLang="it-IT" sz="1400" dirty="0" err="1"/>
              <a:t>ordine</a:t>
            </a:r>
            <a:r>
              <a:rPr lang="en-US" altLang="it-IT" sz="1400" dirty="0"/>
              <a:t> a causa </a:t>
            </a:r>
            <a:r>
              <a:rPr lang="en-US" altLang="it-IT" sz="1400" dirty="0" err="1" smtClean="0"/>
              <a:t>delle</a:t>
            </a:r>
            <a:r>
              <a:rPr lang="en-US" altLang="it-IT" sz="1400" dirty="0" smtClean="0"/>
              <a:t> </a:t>
            </a:r>
            <a:r>
              <a:rPr lang="en-US" altLang="it-IT" sz="1400" dirty="0" err="1" smtClean="0"/>
              <a:t>futtuazioni</a:t>
            </a:r>
            <a:r>
              <a:rPr lang="en-US" altLang="it-IT" sz="1400" dirty="0" smtClean="0"/>
              <a:t>.</a:t>
            </a:r>
            <a:endParaRPr lang="en-US" alt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395915" y="980728"/>
            <a:ext cx="2387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dirty="0" smtClean="0"/>
              <a:t>(Gonnella, Ancona, etc.)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688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7" y="1328911"/>
            <a:ext cx="2841085" cy="247050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6302" y="242284"/>
            <a:ext cx="8229600" cy="738444"/>
          </a:xfrm>
        </p:spPr>
        <p:txBody>
          <a:bodyPr/>
          <a:lstStyle/>
          <a:p>
            <a:r>
              <a:rPr lang="it-IT" sz="2400" b="1" dirty="0" err="1" smtClean="0">
                <a:solidFill>
                  <a:srgbClr val="002060"/>
                </a:solidFill>
              </a:rPr>
              <a:t>Phase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diagram</a:t>
            </a:r>
            <a:r>
              <a:rPr lang="it-IT" sz="2400" b="1" dirty="0" smtClean="0">
                <a:solidFill>
                  <a:srgbClr val="002060"/>
                </a:solidFill>
              </a:rPr>
              <a:t> of repulsive self-</a:t>
            </a:r>
            <a:r>
              <a:rPr lang="it-IT" sz="2400" b="1" dirty="0" err="1" smtClean="0">
                <a:solidFill>
                  <a:srgbClr val="002060"/>
                </a:solidFill>
              </a:rPr>
              <a:t>propelled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particles</a:t>
            </a:r>
            <a:endParaRPr lang="it-IT" sz="2400" b="1" dirty="0">
              <a:solidFill>
                <a:srgbClr val="00206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411760" y="1393333"/>
            <a:ext cx="3364004" cy="2251758"/>
            <a:chOff x="3200163" y="2672727"/>
            <a:chExt cx="3237879" cy="2176002"/>
          </a:xfrm>
        </p:grpSpPr>
        <p:sp>
          <p:nvSpPr>
            <p:cNvPr id="7" name="Rettangolo 6"/>
            <p:cNvSpPr/>
            <p:nvPr/>
          </p:nvSpPr>
          <p:spPr>
            <a:xfrm rot="10800000">
              <a:off x="4319894" y="2730581"/>
              <a:ext cx="2060294" cy="20602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 rot="10800000">
              <a:off x="3200163" y="3882314"/>
              <a:ext cx="169758" cy="1697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diritto 8"/>
            <p:cNvCxnSpPr/>
            <p:nvPr/>
          </p:nvCxnSpPr>
          <p:spPr>
            <a:xfrm flipV="1">
              <a:off x="3369921" y="2730581"/>
              <a:ext cx="949973" cy="11517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>
            <a:xfrm>
              <a:off x="3369921" y="4052073"/>
              <a:ext cx="949973" cy="7388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040" y="2672727"/>
              <a:ext cx="2176002" cy="217600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771187" y="5980716"/>
                <a:ext cx="76293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=500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   :  </a:t>
                </a:r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=235400</m:t>
                    </m:r>
                  </m:oMath>
                </a14:m>
                <a:r>
                  <a:rPr lang="it-IT" dirty="0"/>
                  <a:t> beads, </a:t>
                </a:r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it-IT" dirty="0"/>
                  <a:t> hours on </a:t>
                </a:r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cpus</a:t>
                </a:r>
                <a:r>
                  <a:rPr lang="it-IT" dirty="0"/>
                  <a:t> (</a:t>
                </a:r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28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r>
                  <a:rPr lang="it-IT" dirty="0"/>
                  <a:t> per </a:t>
                </a:r>
                <a:r>
                  <a:rPr lang="it-IT" dirty="0" err="1"/>
                  <a:t>cpu</a:t>
                </a:r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7" y="5980716"/>
                <a:ext cx="762933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754659" y="6300028"/>
                <a:ext cx="76293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=1500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dirty="0"/>
                  <a:t>  :  </a:t>
                </a:r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=2119500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beads</a:t>
                </a:r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it-IT" dirty="0"/>
                  <a:t> hours on </a:t>
                </a:r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cpus</a:t>
                </a:r>
                <a:r>
                  <a:rPr lang="it-IT" dirty="0"/>
                  <a:t> (</a:t>
                </a:r>
                <a14:m>
                  <m:oMath xmlns:m="http://schemas.openxmlformats.org/officeDocument/2006/math">
                    <m:r>
                      <a:rPr lang="it-IT" dirty="0">
                        <a:latin typeface="Cambria Math" panose="02040503050406030204" pitchFamily="18" charset="0"/>
                      </a:rPr>
                      <m:t>90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r>
                  <a:rPr lang="it-IT" dirty="0"/>
                  <a:t> per </a:t>
                </a:r>
                <a:r>
                  <a:rPr lang="it-IT" dirty="0" err="1"/>
                  <a:t>cpu</a:t>
                </a:r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9" y="6300028"/>
                <a:ext cx="7629337" cy="369332"/>
              </a:xfrm>
              <a:prstGeom prst="rect">
                <a:avLst/>
              </a:prstGeom>
              <a:blipFill>
                <a:blip r:embed="rId5"/>
                <a:stretch>
                  <a:fillRect t="-8197" r="-320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776943" y="5654764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Required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resources</a:t>
            </a:r>
            <a:r>
              <a:rPr lang="it-IT" dirty="0" smtClean="0">
                <a:solidFill>
                  <a:srgbClr val="FF0000"/>
                </a:solidFill>
              </a:rPr>
              <a:t> for a </a:t>
            </a:r>
            <a:r>
              <a:rPr lang="it-IT" dirty="0" err="1" smtClean="0">
                <a:solidFill>
                  <a:srgbClr val="FF0000"/>
                </a:solidFill>
              </a:rPr>
              <a:t>typical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run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hundreds</a:t>
            </a:r>
            <a:r>
              <a:rPr lang="it-IT" dirty="0" smtClean="0">
                <a:solidFill>
                  <a:srgbClr val="FF0000"/>
                </a:solidFill>
              </a:rPr>
              <a:t> of </a:t>
            </a:r>
            <a:r>
              <a:rPr lang="it-IT" dirty="0" err="1" smtClean="0">
                <a:solidFill>
                  <a:srgbClr val="FF0000"/>
                </a:solidFill>
              </a:rPr>
              <a:t>runs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needed</a:t>
            </a:r>
            <a:r>
              <a:rPr lang="it-IT" dirty="0" smtClean="0">
                <a:solidFill>
                  <a:srgbClr val="FF0000"/>
                </a:solidFill>
              </a:rPr>
              <a:t>):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54659" y="4405460"/>
            <a:ext cx="795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Next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goals</a:t>
            </a: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Study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phase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transitions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coexistence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not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expected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Kosterlitz</a:t>
            </a:r>
            <a:r>
              <a:rPr lang="it-IT" dirty="0">
                <a:solidFill>
                  <a:srgbClr val="002060"/>
                </a:solidFill>
              </a:rPr>
              <a:t>-</a:t>
            </a:r>
            <a:r>
              <a:rPr lang="it-IT" dirty="0" err="1">
                <a:solidFill>
                  <a:srgbClr val="002060"/>
                </a:solidFill>
              </a:rPr>
              <a:t>Thouless</a:t>
            </a:r>
            <a:r>
              <a:rPr lang="it-IT" dirty="0">
                <a:solidFill>
                  <a:srgbClr val="002060"/>
                </a:solidFill>
              </a:rPr>
              <a:t>-</a:t>
            </a:r>
            <a:r>
              <a:rPr lang="it-IT" dirty="0" err="1">
                <a:solidFill>
                  <a:srgbClr val="002060"/>
                </a:solidFill>
              </a:rPr>
              <a:t>Halperin</a:t>
            </a:r>
            <a:r>
              <a:rPr lang="it-IT" dirty="0">
                <a:solidFill>
                  <a:srgbClr val="002060"/>
                </a:solidFill>
              </a:rPr>
              <a:t>-Nelson scenario.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Phase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diagram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themodynamics</a:t>
            </a:r>
            <a:r>
              <a:rPr lang="it-IT" dirty="0">
                <a:solidFill>
                  <a:srgbClr val="002060"/>
                </a:solidFill>
              </a:rPr>
              <a:t> for the </a:t>
            </a:r>
            <a:r>
              <a:rPr lang="it-IT" dirty="0" err="1">
                <a:solidFill>
                  <a:srgbClr val="002060"/>
                </a:solidFill>
              </a:rPr>
              <a:t>active</a:t>
            </a:r>
            <a:r>
              <a:rPr lang="it-IT" dirty="0">
                <a:solidFill>
                  <a:srgbClr val="002060"/>
                </a:solidFill>
              </a:rPr>
              <a:t> case.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78787" y="3836861"/>
            <a:ext cx="785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002060"/>
                </a:solidFill>
              </a:rPr>
              <a:t>Coexistence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between</a:t>
            </a:r>
            <a:r>
              <a:rPr lang="it-IT" sz="1600" dirty="0">
                <a:solidFill>
                  <a:srgbClr val="002060"/>
                </a:solidFill>
              </a:rPr>
              <a:t> a </a:t>
            </a:r>
            <a:r>
              <a:rPr lang="it-IT" sz="1600" dirty="0" err="1">
                <a:solidFill>
                  <a:srgbClr val="002060"/>
                </a:solidFill>
              </a:rPr>
              <a:t>disordered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phase</a:t>
            </a:r>
            <a:r>
              <a:rPr lang="it-IT" sz="1600" dirty="0">
                <a:solidFill>
                  <a:srgbClr val="002060"/>
                </a:solidFill>
              </a:rPr>
              <a:t> and </a:t>
            </a:r>
            <a:r>
              <a:rPr lang="it-IT" sz="1600" dirty="0" smtClean="0">
                <a:solidFill>
                  <a:srgbClr val="002060"/>
                </a:solidFill>
              </a:rPr>
              <a:t>an </a:t>
            </a:r>
            <a:r>
              <a:rPr lang="it-IT" sz="1600" dirty="0" err="1">
                <a:solidFill>
                  <a:srgbClr val="002060"/>
                </a:solidFill>
              </a:rPr>
              <a:t>ordered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liquid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crystal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phase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for </a:t>
            </a:r>
            <a:r>
              <a:rPr lang="it-IT" sz="1600" dirty="0" err="1" smtClean="0">
                <a:solidFill>
                  <a:srgbClr val="002060"/>
                </a:solidFill>
              </a:rPr>
              <a:t>brownian</a:t>
            </a:r>
            <a:r>
              <a:rPr lang="it-IT" sz="1600" dirty="0" smtClean="0">
                <a:solidFill>
                  <a:srgbClr val="002060"/>
                </a:solidFill>
              </a:rPr>
              <a:t> repulsive </a:t>
            </a:r>
            <a:r>
              <a:rPr lang="it-IT" sz="1600" dirty="0" err="1" smtClean="0">
                <a:solidFill>
                  <a:srgbClr val="002060"/>
                </a:solidFill>
              </a:rPr>
              <a:t>dumbbells</a:t>
            </a:r>
            <a:r>
              <a:rPr lang="it-IT" sz="1600" dirty="0" smtClean="0">
                <a:solidFill>
                  <a:srgbClr val="002060"/>
                </a:solidFill>
              </a:rPr>
              <a:t>.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04789" y="1507569"/>
            <a:ext cx="2701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Diffusion</a:t>
            </a:r>
            <a:r>
              <a:rPr lang="it-IT" sz="1600" dirty="0" smtClean="0"/>
              <a:t> and </a:t>
            </a:r>
            <a:r>
              <a:rPr lang="it-IT" sz="1600" dirty="0" err="1" smtClean="0"/>
              <a:t>kinetics</a:t>
            </a:r>
            <a:r>
              <a:rPr lang="it-IT" sz="1600" dirty="0" smtClean="0"/>
              <a:t> of </a:t>
            </a:r>
            <a:r>
              <a:rPr lang="it-IT" sz="1600" dirty="0" err="1" smtClean="0"/>
              <a:t>aggregation</a:t>
            </a:r>
            <a:r>
              <a:rPr lang="it-IT" sz="1600" dirty="0" smtClean="0"/>
              <a:t> </a:t>
            </a:r>
            <a:r>
              <a:rPr lang="it-IT" sz="1600" dirty="0" err="1" smtClean="0"/>
              <a:t>phenomena</a:t>
            </a:r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r>
              <a:rPr lang="it-IT" sz="1600" b="1" dirty="0" smtClean="0"/>
              <a:t>EPL </a:t>
            </a:r>
            <a:r>
              <a:rPr lang="it-IT" sz="1600" dirty="0" smtClean="0"/>
              <a:t>108 </a:t>
            </a:r>
            <a:r>
              <a:rPr lang="it-IT" sz="1600" b="1" dirty="0" smtClean="0"/>
              <a:t>2014</a:t>
            </a:r>
          </a:p>
          <a:p>
            <a:r>
              <a:rPr lang="it-IT" sz="1600" b="1" dirty="0" smtClean="0"/>
              <a:t>PRE </a:t>
            </a:r>
            <a:r>
              <a:rPr lang="it-IT" sz="1600" dirty="0" smtClean="0"/>
              <a:t>90 </a:t>
            </a:r>
            <a:r>
              <a:rPr lang="it-IT" sz="1600" b="1" dirty="0" smtClean="0"/>
              <a:t>2014</a:t>
            </a:r>
            <a:endParaRPr lang="it-IT" sz="1600" dirty="0"/>
          </a:p>
          <a:p>
            <a:r>
              <a:rPr lang="it-IT" sz="1600" b="1" dirty="0" smtClean="0"/>
              <a:t>PRE</a:t>
            </a:r>
            <a:r>
              <a:rPr lang="it-IT" sz="1600" dirty="0" smtClean="0"/>
              <a:t> 91 </a:t>
            </a:r>
            <a:r>
              <a:rPr lang="it-IT" sz="1600" b="1" dirty="0" smtClean="0"/>
              <a:t>2015</a:t>
            </a:r>
            <a:endParaRPr lang="it-IT" sz="1600" dirty="0"/>
          </a:p>
          <a:p>
            <a:r>
              <a:rPr lang="it-IT" sz="1600" b="1" dirty="0" err="1" smtClean="0"/>
              <a:t>Cond-mat</a:t>
            </a:r>
            <a:r>
              <a:rPr lang="it-IT" sz="1600" dirty="0" smtClean="0"/>
              <a:t> </a:t>
            </a:r>
            <a:r>
              <a:rPr lang="it-IT" sz="1600" b="1" dirty="0" smtClean="0"/>
              <a:t>2016</a:t>
            </a:r>
          </a:p>
        </p:txBody>
      </p:sp>
      <p:sp>
        <p:nvSpPr>
          <p:cNvPr id="5" name="Rettangolo 4"/>
          <p:cNvSpPr/>
          <p:nvPr/>
        </p:nvSpPr>
        <p:spPr>
          <a:xfrm>
            <a:off x="742000" y="5654764"/>
            <a:ext cx="7658524" cy="1086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134497" y="980728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dirty="0" smtClean="0"/>
              <a:t>(Gonnella, </a:t>
            </a:r>
            <a:r>
              <a:rPr lang="it-IT" sz="1600" dirty="0" err="1" smtClean="0"/>
              <a:t>Digregorio</a:t>
            </a:r>
            <a:r>
              <a:rPr lang="it-IT" sz="1600" dirty="0" smtClean="0"/>
              <a:t>, etc.)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611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376302" y="242284"/>
            <a:ext cx="8229600" cy="7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Scaling test on </a:t>
            </a:r>
            <a:r>
              <a:rPr lang="en-US" sz="2400" b="1" dirty="0" err="1" smtClean="0">
                <a:solidFill>
                  <a:srgbClr val="002060"/>
                </a:solidFill>
              </a:rPr>
              <a:t>ReCas</a:t>
            </a:r>
            <a:endParaRPr lang="it-IT" sz="2400" b="1" kern="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95924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LAMMPS (</a:t>
            </a:r>
            <a:r>
              <a:rPr lang="en-US" dirty="0"/>
              <a:t>Large-scale Atomic/Molecular Massively Parallel </a:t>
            </a:r>
            <a:r>
              <a:rPr lang="en-US" dirty="0" smtClean="0"/>
              <a:t>Simulator) for 2d system of interacting </a:t>
            </a:r>
            <a:r>
              <a:rPr lang="en-US" dirty="0" err="1" smtClean="0"/>
              <a:t>brownian</a:t>
            </a:r>
            <a:r>
              <a:rPr lang="en-US" dirty="0" smtClean="0"/>
              <a:t> particles.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7080"/>
            <a:ext cx="5112567" cy="3834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51520" y="5655923"/>
                <a:ext cx="871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Test on </a:t>
                </a:r>
                <a:r>
                  <a:rPr lang="en-US" b="1" dirty="0" err="1" smtClean="0"/>
                  <a:t>ReCas</a:t>
                </a:r>
                <a:r>
                  <a:rPr lang="en-US" dirty="0" smtClean="0"/>
                  <a:t> – single node (and comparison with </a:t>
                </a:r>
                <a:r>
                  <a:rPr lang="en-US" dirty="0" err="1" smtClean="0"/>
                  <a:t>Cineca</a:t>
                </a:r>
                <a:r>
                  <a:rPr lang="en-US" dirty="0" smtClean="0"/>
                  <a:t>-Galileo).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Molecular </a:t>
                </a:r>
                <a:r>
                  <a:rPr lang="en-US" dirty="0"/>
                  <a:t>Dynamics steps for </a:t>
                </a:r>
                <a:r>
                  <a:rPr lang="en-US" dirty="0" smtClean="0"/>
                  <a:t>814800 interacting atoms.</a:t>
                </a:r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655923"/>
                <a:ext cx="8712968" cy="646331"/>
              </a:xfrm>
              <a:prstGeom prst="rect">
                <a:avLst/>
              </a:prstGeom>
              <a:blipFill>
                <a:blip r:embed="rId3"/>
                <a:stretch>
                  <a:fillRect l="-559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376302" y="242284"/>
            <a:ext cx="8229600" cy="7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 smtClean="0">
                <a:solidFill>
                  <a:srgbClr val="002060"/>
                </a:solidFill>
              </a:rPr>
              <a:t>Required resources per year</a:t>
            </a:r>
            <a:endParaRPr lang="it-IT" sz="2400" b="1" kern="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683568" y="1556792"/>
                <a:ext cx="8101646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Serial calculus</a:t>
                </a:r>
                <a:endParaRPr lang="it-IT" sz="2800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it-IT" dirty="0" smtClean="0"/>
                  <a:t> CPU hours/</a:t>
                </a:r>
                <a:r>
                  <a:rPr lang="it-IT" dirty="0" err="1" smtClean="0"/>
                  <a:t>year</a:t>
                </a:r>
                <a:endParaRPr lang="it-IT" dirty="0" smtClean="0"/>
              </a:p>
              <a:p>
                <a:endParaRPr lang="it-IT" dirty="0" smtClean="0"/>
              </a:p>
              <a:p>
                <a:r>
                  <a:rPr lang="it-IT" sz="2800" b="1" dirty="0" smtClean="0">
                    <a:solidFill>
                      <a:srgbClr val="FF0000"/>
                    </a:solidFill>
                  </a:rPr>
                  <a:t>Small-scale </a:t>
                </a:r>
                <a:r>
                  <a:rPr lang="it-IT" sz="2800" b="1" dirty="0" err="1" smtClean="0">
                    <a:solidFill>
                      <a:srgbClr val="FF0000"/>
                    </a:solidFill>
                  </a:rPr>
                  <a:t>parallel</a:t>
                </a:r>
                <a:r>
                  <a:rPr lang="it-IT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2800" b="1" dirty="0" err="1" smtClean="0">
                    <a:solidFill>
                      <a:srgbClr val="FF0000"/>
                    </a:solidFill>
                  </a:rPr>
                  <a:t>calculus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it-IT" dirty="0"/>
                  <a:t> CPU </a:t>
                </a:r>
                <a:r>
                  <a:rPr lang="it-IT" dirty="0" smtClean="0"/>
                  <a:t>hours/</a:t>
                </a:r>
                <a:r>
                  <a:rPr lang="it-IT" dirty="0" err="1" smtClean="0"/>
                  <a:t>year</a:t>
                </a:r>
                <a:endParaRPr lang="it-IT" dirty="0" smtClean="0"/>
              </a:p>
              <a:p>
                <a:endParaRPr lang="en-US" dirty="0"/>
              </a:p>
              <a:p>
                <a:r>
                  <a:rPr lang="it-IT" sz="2800" b="1" dirty="0" smtClean="0">
                    <a:solidFill>
                      <a:srgbClr val="FF0000"/>
                    </a:solidFill>
                  </a:rPr>
                  <a:t>Large-scale </a:t>
                </a:r>
                <a:r>
                  <a:rPr lang="it-IT" sz="2800" b="1" dirty="0" err="1">
                    <a:solidFill>
                      <a:srgbClr val="FF0000"/>
                    </a:solidFill>
                  </a:rPr>
                  <a:t>parallel</a:t>
                </a:r>
                <a:r>
                  <a:rPr lang="it-IT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2800" b="1" dirty="0" err="1">
                    <a:solidFill>
                      <a:srgbClr val="FF0000"/>
                    </a:solidFill>
                  </a:rPr>
                  <a:t>calculus</a:t>
                </a:r>
                <a:endParaRPr lang="it-IT" sz="28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???</a:t>
                </a:r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8101646" cy="2769989"/>
              </a:xfrm>
              <a:prstGeom prst="rect">
                <a:avLst/>
              </a:prstGeom>
              <a:blipFill>
                <a:blip r:embed="rId2"/>
                <a:stretch>
                  <a:fillRect l="-1505" t="-2198" b="-24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162391" y="50851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3399"/>
                </a:solidFill>
              </a:rPr>
              <a:t>We</a:t>
            </a:r>
            <a:r>
              <a:rPr lang="it-IT" sz="2400" dirty="0" smtClean="0">
                <a:solidFill>
                  <a:srgbClr val="003399"/>
                </a:solidFill>
              </a:rPr>
              <a:t> </a:t>
            </a:r>
            <a:r>
              <a:rPr lang="it-IT" sz="2400" dirty="0" err="1" smtClean="0">
                <a:solidFill>
                  <a:srgbClr val="003399"/>
                </a:solidFill>
              </a:rPr>
              <a:t>warmly</a:t>
            </a:r>
            <a:r>
              <a:rPr lang="it-IT" sz="2400" dirty="0" smtClean="0">
                <a:solidFill>
                  <a:srgbClr val="003399"/>
                </a:solidFill>
              </a:rPr>
              <a:t> </a:t>
            </a:r>
            <a:r>
              <a:rPr lang="it-IT" sz="2400" dirty="0" err="1" smtClean="0">
                <a:solidFill>
                  <a:srgbClr val="003399"/>
                </a:solidFill>
              </a:rPr>
              <a:t>thank</a:t>
            </a:r>
            <a:r>
              <a:rPr lang="it-IT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it-IT" sz="2400" dirty="0" smtClean="0">
                <a:solidFill>
                  <a:srgbClr val="003399"/>
                </a:solidFill>
              </a:rPr>
              <a:t>Alessandro, Giacinto, Domenico, Stefano, Giorgio, </a:t>
            </a:r>
            <a:r>
              <a:rPr lang="it-IT" sz="2400" dirty="0" err="1" smtClean="0">
                <a:solidFill>
                  <a:srgbClr val="003399"/>
                </a:solidFill>
              </a:rPr>
              <a:t>etc</a:t>
            </a:r>
            <a:r>
              <a:rPr lang="it-IT" sz="2400" dirty="0" smtClean="0">
                <a:solidFill>
                  <a:srgbClr val="003399"/>
                </a:solidFill>
              </a:rPr>
              <a:t> </a:t>
            </a:r>
            <a:endParaRPr lang="it-IT" sz="2400" dirty="0">
              <a:solidFill>
                <a:srgbClr val="003399"/>
              </a:solidFill>
            </a:endParaRPr>
          </a:p>
          <a:p>
            <a:r>
              <a:rPr lang="it-IT" sz="2400" dirty="0" smtClean="0">
                <a:solidFill>
                  <a:srgbClr val="003399"/>
                </a:solidFill>
              </a:rPr>
              <a:t>for </a:t>
            </a:r>
            <a:r>
              <a:rPr lang="it-IT" sz="2400" dirty="0" err="1" smtClean="0">
                <a:solidFill>
                  <a:srgbClr val="003399"/>
                </a:solidFill>
              </a:rPr>
              <a:t>their</a:t>
            </a:r>
            <a:r>
              <a:rPr lang="it-IT" sz="2400" dirty="0" smtClean="0">
                <a:solidFill>
                  <a:srgbClr val="003399"/>
                </a:solidFill>
              </a:rPr>
              <a:t> </a:t>
            </a:r>
            <a:r>
              <a:rPr lang="it-IT" sz="2400" dirty="0" err="1" smtClean="0">
                <a:solidFill>
                  <a:srgbClr val="003399"/>
                </a:solidFill>
              </a:rPr>
              <a:t>assistance</a:t>
            </a:r>
            <a:endParaRPr lang="it-IT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PPE@8GWTA8IFUVWXY5K7" val="2680"/>
  <p:tag name="EMBEDFONTS" val="1"/>
  <p:tag name="DEFAULTDISPLAYSOURCE" val="\documentclass{article}\pagestyle{empty}&#10;\begin{document}&#10;&#10;\end{document}&#10;"/>
</p:tagLst>
</file>

<file path=ppt/theme/theme1.xml><?xml version="1.0" encoding="utf-8"?>
<a:theme xmlns:a="http://schemas.openxmlformats.org/drawingml/2006/main" name="Struttura predefinita">
  <a:themeElements>
    <a:clrScheme name="Struttura predefinita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6647</TotalTime>
  <Words>808</Words>
  <Application>Microsoft Office PowerPoint</Application>
  <PresentationFormat>Presentazione su schermo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Cambria Math</vt:lpstr>
      <vt:lpstr>Arial</vt:lpstr>
      <vt:lpstr>Wingdings</vt:lpstr>
      <vt:lpstr>Struttura predefinita</vt:lpstr>
      <vt:lpstr>Utenti ReCas-Bari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Phase diagram of repulsive self-propelled particles</vt:lpstr>
      <vt:lpstr>Presentazione standard di PowerPoint</vt:lpstr>
      <vt:lpstr>Presentazione standard di PowerPoint</vt:lpstr>
      <vt:lpstr>Presentazione standard di PowerPoint</vt:lpstr>
    </vt:vector>
  </TitlesOfParts>
  <Company>INFN-SEZIONE DI bARI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buoni motivi per scegliere Fisica</dc:title>
  <dc:creator>Leonardo Angelini</dc:creator>
  <cp:lastModifiedBy>beppe</cp:lastModifiedBy>
  <cp:revision>152</cp:revision>
  <dcterms:created xsi:type="dcterms:W3CDTF">2006-11-10T17:38:12Z</dcterms:created>
  <dcterms:modified xsi:type="dcterms:W3CDTF">2017-07-04T06:38:28Z</dcterms:modified>
</cp:coreProperties>
</file>