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70" r:id="rId5"/>
    <p:sldId id="258" r:id="rId6"/>
    <p:sldId id="263" r:id="rId7"/>
    <p:sldId id="266" r:id="rId8"/>
    <p:sldId id="268" r:id="rId9"/>
    <p:sldId id="264" r:id="rId10"/>
    <p:sldId id="269" r:id="rId11"/>
    <p:sldId id="259" r:id="rId12"/>
    <p:sldId id="260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cilia vo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6BF17-BE58-F34A-8293-0793DAA11068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49B8D-FF7C-504A-842A-656B897B14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9B8D-FF7C-504A-842A-656B897B149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02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9B8D-FF7C-504A-842A-656B897B149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02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9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56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68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9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44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05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4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68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87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88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D00E-500E-FD43-A89F-963DE69129B3}" type="datetimeFigureOut">
              <a:rPr lang="it-IT" smtClean="0"/>
              <a:t>23/06/17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EBA5-7790-CC40-89A2-56E380FCB21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04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1212" y="1816661"/>
            <a:ext cx="7772400" cy="1470025"/>
          </a:xfrm>
        </p:spPr>
        <p:txBody>
          <a:bodyPr/>
          <a:lstStyle/>
          <a:p>
            <a:r>
              <a:rPr lang="it-IT" dirty="0">
                <a:latin typeface="Arial"/>
                <a:cs typeface="Arial"/>
              </a:rPr>
              <a:t>A</a:t>
            </a:r>
            <a:r>
              <a:rPr lang="it-IT" dirty="0" smtClean="0">
                <a:latin typeface="Arial"/>
                <a:cs typeface="Arial"/>
              </a:rPr>
              <a:t>nalisi MRI: status e prospettive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97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210510"/>
            <a:ext cx="9175377" cy="1470025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Considerazioni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2876" y="1252273"/>
            <a:ext cx="817403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I parametri che erano sensibili sul campione ridotto</a:t>
            </a:r>
          </a:p>
          <a:p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   di Samantha sono sensibili anche ora</a:t>
            </a:r>
          </a:p>
          <a:p>
            <a:endParaRPr lang="it-IT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La </a:t>
            </a:r>
            <a:r>
              <a:rPr lang="it-IT" sz="2400" dirty="0" err="1" smtClean="0">
                <a:latin typeface="Arial"/>
                <a:cs typeface="Arial"/>
              </a:rPr>
              <a:t>sensibilita'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e'</a:t>
            </a:r>
            <a:r>
              <a:rPr lang="it-IT" sz="2400" dirty="0" smtClean="0">
                <a:latin typeface="Arial"/>
                <a:cs typeface="Arial"/>
              </a:rPr>
              <a:t> nei valori medi ma la larghezza</a:t>
            </a:r>
          </a:p>
          <a:p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   delle distribuzioni (in particolare degli "</a:t>
            </a:r>
            <a:r>
              <a:rPr lang="it-IT" sz="2400" dirty="0" err="1" smtClean="0">
                <a:latin typeface="Arial"/>
                <a:cs typeface="Arial"/>
              </a:rPr>
              <a:t>Other</a:t>
            </a:r>
            <a:r>
              <a:rPr lang="it-IT" sz="2400" dirty="0" smtClean="0">
                <a:latin typeface="Arial"/>
                <a:cs typeface="Arial"/>
              </a:rPr>
              <a:t>")</a:t>
            </a:r>
          </a:p>
          <a:p>
            <a:r>
              <a:rPr lang="it-IT" sz="2400" dirty="0" smtClean="0">
                <a:latin typeface="Arial"/>
                <a:cs typeface="Arial"/>
              </a:rPr>
              <a:t>    sono molto grandi (normalizzazione?)</a:t>
            </a:r>
          </a:p>
          <a:p>
            <a:endParaRPr lang="it-IT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 Cambiare le classi (mettere insieme ai CR pazienti</a:t>
            </a:r>
          </a:p>
          <a:p>
            <a:r>
              <a:rPr lang="it-IT" sz="2400" dirty="0" smtClean="0">
                <a:latin typeface="Arial"/>
                <a:cs typeface="Arial"/>
              </a:rPr>
              <a:t>     con risposta=1 e 1,2 non migliora la separazione</a:t>
            </a:r>
          </a:p>
          <a:p>
            <a:endParaRPr lang="it-IT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Dividere </a:t>
            </a:r>
            <a:r>
              <a:rPr lang="it-IT" sz="2400" dirty="0" err="1" smtClean="0">
                <a:latin typeface="Arial"/>
                <a:cs typeface="Arial"/>
              </a:rPr>
              <a:t>nVoxel</a:t>
            </a:r>
            <a:r>
              <a:rPr lang="it-IT" sz="2400" dirty="0" smtClean="0">
                <a:latin typeface="Arial"/>
                <a:cs typeface="Arial"/>
              </a:rPr>
              <a:t> e i parametri dell'istogramma alla media</a:t>
            </a:r>
          </a:p>
          <a:p>
            <a:r>
              <a:rPr lang="it-IT" sz="2400" dirty="0" smtClean="0">
                <a:latin typeface="Arial"/>
                <a:cs typeface="Arial"/>
              </a:rPr>
              <a:t>    o alla sigma non aiuta</a:t>
            </a:r>
          </a:p>
          <a:p>
            <a:endParaRPr lang="it-IT" sz="2400" dirty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4470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094" y="143249"/>
            <a:ext cx="7772400" cy="1470025"/>
          </a:xfrm>
        </p:spPr>
        <p:txBody>
          <a:bodyPr/>
          <a:lstStyle/>
          <a:p>
            <a:r>
              <a:rPr lang="it-IT" dirty="0" err="1" smtClean="0">
                <a:latin typeface="Arial"/>
                <a:cs typeface="Arial"/>
              </a:rPr>
              <a:t>Next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2876" y="1807882"/>
            <a:ext cx="87918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Entro la scadenza dell'AIRC:</a:t>
            </a:r>
          </a:p>
          <a:p>
            <a:endParaRPr lang="it-IT" sz="2400" dirty="0" smtClean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Arial"/>
                <a:cs typeface="Arial"/>
              </a:rPr>
              <a:t>analisi multivariata </a:t>
            </a:r>
            <a:r>
              <a:rPr lang="it-IT" sz="2400" dirty="0" smtClean="0">
                <a:latin typeface="Arial"/>
                <a:cs typeface="Arial"/>
              </a:rPr>
              <a:t>(random </a:t>
            </a:r>
            <a:r>
              <a:rPr lang="it-IT" sz="2400" dirty="0" err="1" smtClean="0">
                <a:latin typeface="Arial"/>
                <a:cs typeface="Arial"/>
              </a:rPr>
              <a:t>forest</a:t>
            </a:r>
            <a:r>
              <a:rPr lang="it-IT" sz="2400" dirty="0" smtClean="0">
                <a:latin typeface="Arial"/>
                <a:cs typeface="Arial"/>
              </a:rPr>
              <a:t>=&gt; </a:t>
            </a:r>
            <a:r>
              <a:rPr lang="it-IT" sz="2400" dirty="0" smtClean="0">
                <a:solidFill>
                  <a:srgbClr val="800000"/>
                </a:solidFill>
                <a:latin typeface="Arial"/>
                <a:cs typeface="Arial"/>
              </a:rPr>
              <a:t>Valerio)</a:t>
            </a:r>
            <a:endParaRPr lang="it-IT" sz="2400" dirty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 </a:t>
            </a:r>
          </a:p>
          <a:p>
            <a:r>
              <a:rPr lang="it-IT" sz="2400" dirty="0" smtClean="0">
                <a:latin typeface="Arial"/>
                <a:cs typeface="Arial"/>
              </a:rPr>
              <a:t>- vorremmo provare quanto suggeritoci dai colleghi del gemelli (e da Riccardo Fe) ossia escludere i pixel con </a:t>
            </a:r>
            <a:r>
              <a:rPr lang="it-IT" sz="2400" dirty="0" err="1" smtClean="0">
                <a:latin typeface="Arial"/>
                <a:cs typeface="Arial"/>
              </a:rPr>
              <a:t>luminisita</a:t>
            </a:r>
            <a:r>
              <a:rPr lang="it-IT" sz="2400" dirty="0" smtClean="0">
                <a:latin typeface="Arial"/>
                <a:cs typeface="Arial"/>
              </a:rPr>
              <a:t>' alta (&gt;40%Imax) e considerare eventualmente la dimensione frattale</a:t>
            </a:r>
          </a:p>
          <a:p>
            <a:endParaRPr lang="it-IT" sz="2400" dirty="0">
              <a:latin typeface="Arial"/>
              <a:cs typeface="Arial"/>
            </a:endParaRPr>
          </a:p>
          <a:p>
            <a:endParaRPr lang="it-IT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67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094" y="143249"/>
            <a:ext cx="7772400" cy="1470025"/>
          </a:xfrm>
        </p:spPr>
        <p:txBody>
          <a:bodyPr/>
          <a:lstStyle/>
          <a:p>
            <a:r>
              <a:rPr lang="it-IT" dirty="0" err="1" smtClean="0">
                <a:latin typeface="Arial"/>
                <a:cs typeface="Arial"/>
              </a:rPr>
              <a:t>Next</a:t>
            </a:r>
            <a:r>
              <a:rPr lang="it-IT" dirty="0" smtClean="0">
                <a:latin typeface="Arial"/>
                <a:cs typeface="Arial"/>
              </a:rPr>
              <a:t>-to </a:t>
            </a:r>
            <a:r>
              <a:rPr lang="it-IT" dirty="0" err="1" smtClean="0">
                <a:latin typeface="Arial"/>
                <a:cs typeface="Arial"/>
              </a:rPr>
              <a:t>Next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2876" y="1807882"/>
            <a:ext cx="77593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Aumentare la statistica</a:t>
            </a:r>
          </a:p>
          <a:p>
            <a:r>
              <a:rPr lang="it-IT" sz="2400" dirty="0" smtClean="0">
                <a:latin typeface="Arial"/>
                <a:cs typeface="Arial"/>
              </a:rPr>
              <a:t>=&gt; studio multicentrico con ospedali</a:t>
            </a:r>
          </a:p>
          <a:p>
            <a:endParaRPr lang="it-IT" sz="2400" dirty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=&gt; capire a fondo la questione della normalizzazione..</a:t>
            </a:r>
          </a:p>
          <a:p>
            <a:r>
              <a:rPr lang="it-IT" sz="2400" dirty="0" smtClean="0">
                <a:latin typeface="Arial"/>
                <a:cs typeface="Arial"/>
              </a:rPr>
              <a:t>serve o non serve? Un campione ad alta statistica aiuta</a:t>
            </a:r>
          </a:p>
          <a:p>
            <a:endParaRPr lang="it-IT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30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094" y="143249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Le ROI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7528" y="1807882"/>
            <a:ext cx="8307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Incontrate </a:t>
            </a:r>
            <a:r>
              <a:rPr lang="it-IT" sz="2400" dirty="0" err="1" smtClean="0">
                <a:latin typeface="Arial"/>
                <a:cs typeface="Arial"/>
              </a:rPr>
              <a:t>difficolta'</a:t>
            </a:r>
            <a:r>
              <a:rPr lang="it-IT" sz="2400" dirty="0" smtClean="0">
                <a:latin typeface="Arial"/>
                <a:cs typeface="Arial"/>
              </a:rPr>
              <a:t> di </a:t>
            </a:r>
            <a:r>
              <a:rPr lang="it-IT" sz="2400" dirty="0" err="1" smtClean="0">
                <a:latin typeface="Arial"/>
                <a:cs typeface="Arial"/>
              </a:rPr>
              <a:t>compatibilita'</a:t>
            </a:r>
            <a:r>
              <a:rPr lang="it-IT" sz="2400" dirty="0" smtClean="0">
                <a:latin typeface="Arial"/>
                <a:cs typeface="Arial"/>
              </a:rPr>
              <a:t> tra come Slicer3D </a:t>
            </a:r>
          </a:p>
          <a:p>
            <a:r>
              <a:rPr lang="it-IT" sz="2400" dirty="0" smtClean="0">
                <a:latin typeface="Arial"/>
                <a:cs typeface="Arial"/>
              </a:rPr>
              <a:t>    salva T2 e ROI vs il nostro programma</a:t>
            </a:r>
          </a:p>
          <a:p>
            <a:r>
              <a:rPr lang="it-IT" sz="2400" dirty="0" smtClean="0">
                <a:latin typeface="Arial"/>
                <a:cs typeface="Arial"/>
              </a:rPr>
              <a:t>    =&gt; bisogna stabilire una procedura univoca per il futuro</a:t>
            </a:r>
          </a:p>
          <a:p>
            <a:endParaRPr lang="it-IT" sz="2400" dirty="0">
              <a:latin typeface="Arial"/>
              <a:cs typeface="Arial"/>
            </a:endParaRPr>
          </a:p>
          <a:p>
            <a:endParaRPr lang="it-IT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err="1" smtClean="0">
                <a:latin typeface="Arial"/>
                <a:cs typeface="Arial"/>
              </a:rPr>
              <a:t>C'e'</a:t>
            </a:r>
            <a:r>
              <a:rPr lang="it-IT" sz="2400" dirty="0" smtClean="0">
                <a:latin typeface="Arial"/>
                <a:cs typeface="Arial"/>
              </a:rPr>
              <a:t> naturalmente </a:t>
            </a:r>
            <a:r>
              <a:rPr lang="it-IT" sz="2400" dirty="0" err="1" smtClean="0">
                <a:latin typeface="Arial"/>
                <a:cs typeface="Arial"/>
              </a:rPr>
              <a:t>un'arbitrarieta'</a:t>
            </a:r>
            <a:r>
              <a:rPr lang="it-IT" sz="2400" dirty="0" smtClean="0">
                <a:latin typeface="Arial"/>
                <a:cs typeface="Arial"/>
              </a:rPr>
              <a:t> nella segmentazione</a:t>
            </a:r>
          </a:p>
          <a:p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   =&gt; in futuro sarebbe consigliabile una segmentazione   </a:t>
            </a:r>
          </a:p>
          <a:p>
            <a:r>
              <a:rPr lang="it-IT" sz="2400" dirty="0" smtClean="0">
                <a:latin typeface="Arial"/>
                <a:cs typeface="Arial"/>
              </a:rPr>
              <a:t>    automatica</a:t>
            </a:r>
            <a:endParaRPr lang="it-IT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83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094" y="143249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La normalizzazione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094" y="1494117"/>
            <a:ext cx="8520281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Con il campione del paziente ridotto avevamo visto che ne' </a:t>
            </a:r>
            <a:endParaRPr lang="it-IT" sz="2400" dirty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    la normalizzazione al muscolo ne' la normalizzazione</a:t>
            </a:r>
          </a:p>
          <a:p>
            <a:r>
              <a:rPr lang="it-IT" sz="2400" dirty="0" smtClean="0">
                <a:latin typeface="Arial"/>
                <a:cs typeface="Arial"/>
              </a:rPr>
              <a:t>    con il metodo matematico "</a:t>
            </a:r>
            <a:r>
              <a:rPr lang="it-IT" sz="2400" dirty="0" err="1" smtClean="0">
                <a:latin typeface="Arial"/>
                <a:cs typeface="Arial"/>
              </a:rPr>
              <a:t>histogram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matching</a:t>
            </a:r>
            <a:r>
              <a:rPr lang="it-IT" sz="2400" dirty="0" smtClean="0">
                <a:latin typeface="Arial"/>
                <a:cs typeface="Arial"/>
              </a:rPr>
              <a:t>"</a:t>
            </a:r>
          </a:p>
          <a:p>
            <a:r>
              <a:rPr lang="it-IT" sz="2400" dirty="0" smtClean="0">
                <a:latin typeface="Arial"/>
                <a:cs typeface="Arial"/>
              </a:rPr>
              <a:t>    migliorava i risultati</a:t>
            </a:r>
            <a:endParaRPr lang="it-IT" sz="2400" dirty="0">
              <a:latin typeface="Arial"/>
              <a:cs typeface="Arial"/>
            </a:endParaRPr>
          </a:p>
          <a:p>
            <a:endParaRPr lang="it-IT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latin typeface="Arial"/>
                <a:cs typeface="Arial"/>
              </a:rPr>
              <a:t>3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possibilita'</a:t>
            </a:r>
            <a:r>
              <a:rPr lang="it-IT" sz="2400" dirty="0" smtClean="0">
                <a:latin typeface="Arial"/>
                <a:cs typeface="Arial"/>
              </a:rPr>
              <a:t>:</a:t>
            </a:r>
          </a:p>
          <a:p>
            <a:endParaRPr lang="it-IT" sz="2400" dirty="0" smtClean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   </a:t>
            </a:r>
            <a:r>
              <a:rPr lang="it-IT" sz="2000" dirty="0" smtClean="0">
                <a:latin typeface="Arial"/>
                <a:cs typeface="Arial"/>
              </a:rPr>
              <a:t> - bisogna provare un metodo migliore per esempio</a:t>
            </a:r>
          </a:p>
          <a:p>
            <a:r>
              <a:rPr lang="it-IT" sz="2000" dirty="0" smtClean="0">
                <a:latin typeface="Arial"/>
                <a:cs typeface="Arial"/>
              </a:rPr>
              <a:t>       normalizzazione su </a:t>
            </a:r>
            <a:r>
              <a:rPr lang="it-IT" sz="2000" dirty="0" err="1" smtClean="0">
                <a:latin typeface="Arial"/>
                <a:cs typeface="Arial"/>
              </a:rPr>
              <a:t>piu'</a:t>
            </a:r>
            <a:r>
              <a:rPr lang="it-IT" sz="2000" dirty="0" smtClean="0">
                <a:latin typeface="Arial"/>
                <a:cs typeface="Arial"/>
              </a:rPr>
              <a:t> tessuti (grasso vescica </a:t>
            </a:r>
            <a:r>
              <a:rPr lang="it-IT" sz="2000" dirty="0" err="1" smtClean="0">
                <a:latin typeface="Arial"/>
                <a:cs typeface="Arial"/>
              </a:rPr>
              <a:t>etc</a:t>
            </a:r>
            <a:r>
              <a:rPr lang="it-IT" sz="2000" dirty="0" smtClean="0">
                <a:latin typeface="Arial"/>
                <a:cs typeface="Arial"/>
              </a:rPr>
              <a:t>)</a:t>
            </a:r>
          </a:p>
          <a:p>
            <a:endParaRPr lang="it-IT" sz="2000" dirty="0" smtClean="0">
              <a:latin typeface="Arial"/>
              <a:cs typeface="Arial"/>
            </a:endParaRPr>
          </a:p>
          <a:p>
            <a:r>
              <a:rPr lang="it-IT" sz="2000" dirty="0" smtClean="0">
                <a:latin typeface="Arial"/>
                <a:cs typeface="Arial"/>
              </a:rPr>
              <a:t>    - bisogna trovare </a:t>
            </a:r>
            <a:r>
              <a:rPr lang="it-IT" sz="2000" dirty="0" err="1" smtClean="0">
                <a:latin typeface="Arial"/>
                <a:cs typeface="Arial"/>
              </a:rPr>
              <a:t>quantita'</a:t>
            </a:r>
            <a:r>
              <a:rPr lang="it-IT" sz="2000" dirty="0" smtClean="0">
                <a:latin typeface="Arial"/>
                <a:cs typeface="Arial"/>
              </a:rPr>
              <a:t> indipendenti dalla normalizzazione</a:t>
            </a:r>
          </a:p>
          <a:p>
            <a:endParaRPr lang="it-IT" sz="2000" dirty="0" smtClean="0">
              <a:latin typeface="Arial"/>
              <a:cs typeface="Arial"/>
            </a:endParaRPr>
          </a:p>
          <a:p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- le variazioni che vediamo sono biologiche e non</a:t>
            </a:r>
          </a:p>
          <a:p>
            <a:r>
              <a:rPr lang="it-IT" sz="2000" dirty="0" smtClean="0">
                <a:latin typeface="Arial"/>
                <a:cs typeface="Arial"/>
              </a:rPr>
              <a:t>      strumentali=&gt;</a:t>
            </a:r>
            <a:r>
              <a:rPr lang="it-IT" sz="2000" dirty="0" err="1" smtClean="0">
                <a:latin typeface="Arial"/>
                <a:cs typeface="Arial"/>
              </a:rPr>
              <a:t>biosgna</a:t>
            </a:r>
            <a:r>
              <a:rPr lang="it-IT" sz="2000" dirty="0" smtClean="0">
                <a:latin typeface="Arial"/>
                <a:cs typeface="Arial"/>
              </a:rPr>
              <a:t> trovare </a:t>
            </a:r>
            <a:r>
              <a:rPr lang="it-IT" sz="2000" dirty="0" err="1" smtClean="0">
                <a:latin typeface="Arial"/>
                <a:cs typeface="Arial"/>
              </a:rPr>
              <a:t>quantita'</a:t>
            </a:r>
            <a:r>
              <a:rPr lang="it-IT" sz="2000" dirty="0" smtClean="0">
                <a:latin typeface="Arial"/>
                <a:cs typeface="Arial"/>
              </a:rPr>
              <a:t> indipendenti da </a:t>
            </a:r>
          </a:p>
          <a:p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 questo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51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094" y="143249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La normalizzazione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2265" b="20371"/>
          <a:stretch/>
        </p:blipFill>
        <p:spPr>
          <a:xfrm>
            <a:off x="520700" y="1257300"/>
            <a:ext cx="7608794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6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093" y="-218125"/>
            <a:ext cx="9175377" cy="1470025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Risultati sul database completo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2876" y="1252273"/>
            <a:ext cx="959072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Con grande fatica abbiamo messo insieme </a:t>
            </a:r>
            <a:r>
              <a:rPr lang="it-IT" sz="2400" dirty="0" smtClean="0">
                <a:solidFill>
                  <a:srgbClr val="800000"/>
                </a:solidFill>
                <a:latin typeface="Arial"/>
                <a:cs typeface="Arial"/>
              </a:rPr>
              <a:t>i 54 pazienti</a:t>
            </a:r>
          </a:p>
          <a:p>
            <a:r>
              <a:rPr lang="it-IT" sz="2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it-IT" sz="2400" dirty="0" smtClean="0">
                <a:solidFill>
                  <a:srgbClr val="800000"/>
                </a:solidFill>
                <a:latin typeface="Arial"/>
                <a:cs typeface="Arial"/>
              </a:rPr>
              <a:t>   16 CR, 37 </a:t>
            </a:r>
            <a:r>
              <a:rPr lang="it-IT" sz="2400" dirty="0" err="1" smtClean="0">
                <a:solidFill>
                  <a:srgbClr val="800000"/>
                </a:solidFill>
                <a:latin typeface="Arial"/>
                <a:cs typeface="Arial"/>
              </a:rPr>
              <a:t>Other</a:t>
            </a:r>
            <a:endParaRPr lang="it-IT" sz="24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    (1 si </a:t>
            </a:r>
            <a:r>
              <a:rPr lang="it-IT" sz="2400" dirty="0" err="1" smtClean="0">
                <a:latin typeface="Arial"/>
                <a:cs typeface="Arial"/>
              </a:rPr>
              <a:t>puo'</a:t>
            </a:r>
            <a:r>
              <a:rPr lang="it-IT" sz="2400" dirty="0" smtClean="0">
                <a:latin typeface="Arial"/>
                <a:cs typeface="Arial"/>
              </a:rPr>
              <a:t> aggiungere, altri non sono completi)</a:t>
            </a:r>
          </a:p>
          <a:p>
            <a:endParaRPr lang="it-IT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solidFill>
                  <a:srgbClr val="800000"/>
                </a:solidFill>
                <a:latin typeface="Arial"/>
                <a:cs typeface="Arial"/>
              </a:rPr>
              <a:t>Non </a:t>
            </a:r>
            <a:r>
              <a:rPr lang="it-IT" sz="2400" dirty="0" err="1" smtClean="0">
                <a:solidFill>
                  <a:srgbClr val="800000"/>
                </a:solidFill>
                <a:latin typeface="Arial"/>
                <a:cs typeface="Arial"/>
              </a:rPr>
              <a:t>e'</a:t>
            </a:r>
            <a:r>
              <a:rPr lang="it-IT" sz="2400" dirty="0" smtClean="0">
                <a:solidFill>
                  <a:srgbClr val="800000"/>
                </a:solidFill>
                <a:latin typeface="Arial"/>
                <a:cs typeface="Arial"/>
              </a:rPr>
              <a:t> stata applicata la normalizzazione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 Abbiamo a disposizione</a:t>
            </a:r>
          </a:p>
          <a:p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   </a:t>
            </a:r>
            <a:r>
              <a:rPr lang="it-IT" sz="2000" dirty="0" smtClean="0">
                <a:latin typeface="Arial"/>
                <a:cs typeface="Arial"/>
              </a:rPr>
              <a:t>- Dimensione della ROI (</a:t>
            </a:r>
            <a:r>
              <a:rPr lang="it-IT" sz="2000" dirty="0" err="1" smtClean="0">
                <a:solidFill>
                  <a:srgbClr val="800000"/>
                </a:solidFill>
                <a:latin typeface="Arial"/>
                <a:cs typeface="Arial"/>
              </a:rPr>
              <a:t>nVoxel</a:t>
            </a:r>
            <a:r>
              <a:rPr lang="it-IT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it-IT" sz="2000" dirty="0" smtClean="0">
                <a:latin typeface="Arial"/>
                <a:cs typeface="Arial"/>
              </a:rPr>
              <a:t>3D,2D)</a:t>
            </a:r>
          </a:p>
          <a:p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- parametri di </a:t>
            </a:r>
            <a:r>
              <a:rPr lang="it-IT" sz="2000" dirty="0" err="1" smtClean="0">
                <a:latin typeface="Arial"/>
                <a:cs typeface="Arial"/>
              </a:rPr>
              <a:t>texture</a:t>
            </a:r>
            <a:r>
              <a:rPr lang="it-IT" sz="2000" dirty="0" smtClean="0">
                <a:latin typeface="Arial"/>
                <a:cs typeface="Arial"/>
              </a:rPr>
              <a:t> dell'istogramma dei livelli di grigio della ROI (3D,2D):</a:t>
            </a:r>
          </a:p>
          <a:p>
            <a:r>
              <a:rPr lang="it-IT" sz="2000" dirty="0" smtClean="0">
                <a:latin typeface="Arial"/>
                <a:cs typeface="Arial"/>
              </a:rPr>
              <a:t>       </a:t>
            </a:r>
            <a:r>
              <a:rPr lang="it-IT" sz="2000" dirty="0" err="1" smtClean="0">
                <a:solidFill>
                  <a:srgbClr val="800000"/>
                </a:solidFill>
                <a:latin typeface="Arial"/>
                <a:cs typeface="Arial"/>
              </a:rPr>
              <a:t>mean</a:t>
            </a:r>
            <a:r>
              <a:rPr lang="it-IT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it-IT" sz="2000" dirty="0" err="1" smtClean="0">
                <a:solidFill>
                  <a:srgbClr val="800000"/>
                </a:solidFill>
                <a:latin typeface="Arial"/>
                <a:cs typeface="Arial"/>
              </a:rPr>
              <a:t>stdDev</a:t>
            </a:r>
            <a:r>
              <a:rPr lang="it-IT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it-IT" sz="2000" dirty="0" err="1" smtClean="0">
                <a:solidFill>
                  <a:srgbClr val="800000"/>
                </a:solidFill>
                <a:latin typeface="Arial"/>
                <a:cs typeface="Arial"/>
              </a:rPr>
              <a:t>skewness</a:t>
            </a:r>
            <a:r>
              <a:rPr lang="it-IT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it-IT" sz="2000" dirty="0" err="1" smtClean="0">
                <a:solidFill>
                  <a:srgbClr val="800000"/>
                </a:solidFill>
                <a:latin typeface="Arial"/>
                <a:cs typeface="Arial"/>
              </a:rPr>
              <a:t>kurtosis</a:t>
            </a:r>
            <a:endParaRPr lang="it-IT" sz="20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- </a:t>
            </a:r>
            <a:r>
              <a:rPr lang="it-IT" sz="2000" dirty="0" smtClean="0">
                <a:solidFill>
                  <a:srgbClr val="800000"/>
                </a:solidFill>
                <a:latin typeface="Arial"/>
                <a:cs typeface="Arial"/>
              </a:rPr>
              <a:t>entropie 2D </a:t>
            </a:r>
            <a:r>
              <a:rPr lang="it-IT" sz="2000" dirty="0" smtClean="0">
                <a:latin typeface="Arial"/>
                <a:cs typeface="Arial"/>
              </a:rPr>
              <a:t>calcolata su un cerchio di raggio variabile (3,5..19 </a:t>
            </a:r>
            <a:r>
              <a:rPr lang="it-IT" sz="2000" dirty="0" err="1" smtClean="0">
                <a:latin typeface="Arial"/>
                <a:cs typeface="Arial"/>
              </a:rPr>
              <a:t>pixels</a:t>
            </a:r>
            <a:r>
              <a:rPr lang="it-IT" sz="2000" dirty="0" smtClean="0">
                <a:latin typeface="Arial"/>
                <a:cs typeface="Arial"/>
              </a:rPr>
              <a:t>):</a:t>
            </a:r>
          </a:p>
          <a:p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  </a:t>
            </a:r>
            <a:r>
              <a:rPr lang="it-IT" sz="2000" dirty="0" err="1" smtClean="0">
                <a:solidFill>
                  <a:srgbClr val="800000"/>
                </a:solidFill>
                <a:latin typeface="Arial"/>
                <a:cs typeface="Arial"/>
              </a:rPr>
              <a:t>mean,stdDev,min,max</a:t>
            </a:r>
            <a:endParaRPr lang="it-IT" sz="20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- parametri del secondo ordine dalla GCLM </a:t>
            </a:r>
            <a:r>
              <a:rPr lang="it-IT" sz="2000" dirty="0" err="1" smtClean="0">
                <a:latin typeface="Arial"/>
                <a:cs typeface="Arial"/>
              </a:rPr>
              <a:t>matrix</a:t>
            </a:r>
            <a:r>
              <a:rPr lang="it-IT" sz="2000" dirty="0" smtClean="0">
                <a:latin typeface="Arial"/>
                <a:cs typeface="Arial"/>
              </a:rPr>
              <a:t>  nel caso di distanze </a:t>
            </a:r>
          </a:p>
          <a:p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  di un pixel nella direzione </a:t>
            </a:r>
            <a:r>
              <a:rPr lang="it-IT" sz="2000" dirty="0">
                <a:latin typeface="Arial"/>
                <a:cs typeface="Arial"/>
              </a:rPr>
              <a:t>orizzontale </a:t>
            </a:r>
            <a:r>
              <a:rPr lang="it-IT" sz="2000" dirty="0" err="1">
                <a:latin typeface="Arial"/>
                <a:cs typeface="Arial"/>
              </a:rPr>
              <a:t>riscalando</a:t>
            </a:r>
            <a:r>
              <a:rPr lang="it-IT" sz="2000" dirty="0">
                <a:latin typeface="Arial"/>
                <a:cs typeface="Arial"/>
              </a:rPr>
              <a:t> i livelli di grigio a 8-</a:t>
            </a:r>
            <a:r>
              <a:rPr lang="it-IT" sz="2000" dirty="0" smtClean="0">
                <a:latin typeface="Arial"/>
                <a:cs typeface="Arial"/>
              </a:rPr>
              <a:t>bit:</a:t>
            </a:r>
          </a:p>
          <a:p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  </a:t>
            </a:r>
            <a:r>
              <a:rPr lang="it-IT" sz="2000" dirty="0" err="1" smtClean="0">
                <a:solidFill>
                  <a:srgbClr val="800000"/>
                </a:solidFill>
                <a:latin typeface="Arial"/>
                <a:cs typeface="Arial"/>
              </a:rPr>
              <a:t>dissimilarity</a:t>
            </a:r>
            <a:r>
              <a:rPr lang="it-IT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it-IT" sz="2000" dirty="0" err="1" smtClean="0">
                <a:solidFill>
                  <a:srgbClr val="800000"/>
                </a:solidFill>
                <a:latin typeface="Arial"/>
                <a:cs typeface="Arial"/>
              </a:rPr>
              <a:t>energy</a:t>
            </a:r>
            <a:r>
              <a:rPr lang="it-IT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it-IT" sz="2000" dirty="0" err="1" smtClean="0">
                <a:solidFill>
                  <a:srgbClr val="800000"/>
                </a:solidFill>
                <a:latin typeface="Arial"/>
                <a:cs typeface="Arial"/>
              </a:rPr>
              <a:t>contrast</a:t>
            </a:r>
            <a:r>
              <a:rPr lang="it-IT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it-IT" sz="2000" dirty="0" err="1" smtClean="0">
                <a:solidFill>
                  <a:srgbClr val="800000"/>
                </a:solidFill>
                <a:latin typeface="Arial"/>
                <a:cs typeface="Arial"/>
              </a:rPr>
              <a:t>correlation</a:t>
            </a:r>
            <a:r>
              <a:rPr lang="it-IT" sz="2000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it-IT" sz="2000" dirty="0" err="1" smtClean="0">
                <a:solidFill>
                  <a:srgbClr val="800000"/>
                </a:solidFill>
                <a:latin typeface="Arial"/>
                <a:cs typeface="Arial"/>
              </a:rPr>
              <a:t>homogeneity</a:t>
            </a:r>
            <a:endParaRPr lang="it-IT" sz="20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05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83" y="3600396"/>
            <a:ext cx="4261217" cy="313393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527417" y="0"/>
            <a:ext cx="10261600" cy="1470025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Parametri sensibili:</a:t>
            </a:r>
            <a:br>
              <a:rPr lang="it-IT" dirty="0" smtClean="0">
                <a:latin typeface="Arial"/>
                <a:cs typeface="Arial"/>
              </a:rPr>
            </a:br>
            <a:r>
              <a:rPr lang="it-IT" dirty="0" smtClean="0">
                <a:latin typeface="Arial"/>
                <a:cs typeface="Arial"/>
              </a:rPr>
              <a:t>1ordine (volume and </a:t>
            </a:r>
            <a:r>
              <a:rPr lang="it-IT" dirty="0" err="1" smtClean="0">
                <a:latin typeface="Arial"/>
                <a:cs typeface="Arial"/>
              </a:rPr>
              <a:t>gray-level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histo</a:t>
            </a:r>
            <a:r>
              <a:rPr lang="it-IT" dirty="0" smtClean="0">
                <a:latin typeface="Arial"/>
                <a:cs typeface="Arial"/>
              </a:rPr>
              <a:t>)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8518" y="1689120"/>
            <a:ext cx="8925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latin typeface="Arial"/>
                <a:cs typeface="Arial"/>
              </a:rPr>
              <a:t>p-value</a:t>
            </a:r>
            <a:r>
              <a:rPr lang="it-IT" sz="2000" dirty="0" smtClean="0">
                <a:latin typeface="Arial"/>
                <a:cs typeface="Arial"/>
              </a:rPr>
              <a:t>&lt;0.1:</a:t>
            </a:r>
          </a:p>
          <a:p>
            <a:r>
              <a:rPr lang="it-IT" sz="2000" dirty="0" smtClean="0">
                <a:latin typeface="Arial"/>
                <a:cs typeface="Arial"/>
              </a:rPr>
              <a:t>3D: </a:t>
            </a:r>
            <a:r>
              <a:rPr lang="it-IT" sz="2000" dirty="0" err="1" smtClean="0">
                <a:latin typeface="Arial"/>
                <a:cs typeface="Arial"/>
              </a:rPr>
              <a:t>nVoxel_pre</a:t>
            </a:r>
            <a:r>
              <a:rPr lang="it-IT" sz="2000" dirty="0" smtClean="0">
                <a:latin typeface="Arial"/>
                <a:cs typeface="Arial"/>
              </a:rPr>
              <a:t>, </a:t>
            </a:r>
            <a:r>
              <a:rPr lang="it-IT" sz="2000" dirty="0" err="1" smtClean="0">
                <a:latin typeface="Arial"/>
                <a:cs typeface="Arial"/>
              </a:rPr>
              <a:t>nVoxel</a:t>
            </a:r>
            <a:r>
              <a:rPr lang="it-IT" sz="2000" dirty="0" smtClean="0">
                <a:latin typeface="Arial"/>
                <a:cs typeface="Arial"/>
              </a:rPr>
              <a:t>_(</a:t>
            </a:r>
            <a:r>
              <a:rPr lang="it-IT" sz="2000" dirty="0" err="1" smtClean="0">
                <a:latin typeface="Arial"/>
                <a:cs typeface="Arial"/>
              </a:rPr>
              <a:t>int-pre</a:t>
            </a:r>
            <a:r>
              <a:rPr lang="it-IT" sz="2000" dirty="0" smtClean="0">
                <a:latin typeface="Arial"/>
                <a:cs typeface="Arial"/>
              </a:rPr>
              <a:t>)</a:t>
            </a:r>
          </a:p>
          <a:p>
            <a:r>
              <a:rPr lang="it-IT" sz="2000" dirty="0" smtClean="0">
                <a:latin typeface="Arial"/>
                <a:cs typeface="Arial"/>
              </a:rPr>
              <a:t>2D: </a:t>
            </a:r>
            <a:r>
              <a:rPr lang="it-IT" sz="2000" dirty="0" err="1" smtClean="0">
                <a:latin typeface="Arial"/>
                <a:cs typeface="Arial"/>
              </a:rPr>
              <a:t>nVoxel_pre</a:t>
            </a:r>
            <a:r>
              <a:rPr lang="it-IT" sz="2000" dirty="0" smtClean="0">
                <a:latin typeface="Arial"/>
                <a:cs typeface="Arial"/>
              </a:rPr>
              <a:t>, </a:t>
            </a:r>
            <a:r>
              <a:rPr lang="it-IT" sz="2000" dirty="0" err="1" smtClean="0">
                <a:latin typeface="Arial"/>
                <a:cs typeface="Arial"/>
              </a:rPr>
              <a:t>nVoxel_int</a:t>
            </a:r>
            <a:r>
              <a:rPr lang="it-IT" sz="2000" dirty="0" smtClean="0">
                <a:latin typeface="Arial"/>
                <a:cs typeface="Arial"/>
              </a:rPr>
              <a:t>,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nVoxel_post</a:t>
            </a:r>
            <a:endParaRPr lang="it-IT" sz="2000" dirty="0">
              <a:latin typeface="Arial"/>
              <a:cs typeface="Arial"/>
            </a:endParaRPr>
          </a:p>
          <a:p>
            <a:r>
              <a:rPr lang="it-IT" sz="2000" dirty="0" smtClean="0">
                <a:latin typeface="Arial"/>
                <a:cs typeface="Arial"/>
              </a:rPr>
              <a:t>       </a:t>
            </a:r>
            <a:r>
              <a:rPr lang="it-IT" sz="2000" dirty="0" err="1" smtClean="0">
                <a:latin typeface="Arial"/>
                <a:cs typeface="Arial"/>
              </a:rPr>
              <a:t>mean_int</a:t>
            </a:r>
            <a:r>
              <a:rPr lang="it-IT" sz="2000" dirty="0" smtClean="0">
                <a:latin typeface="Arial"/>
                <a:cs typeface="Arial"/>
              </a:rPr>
              <a:t>, </a:t>
            </a:r>
            <a:r>
              <a:rPr lang="it-IT" sz="2000" dirty="0" err="1" smtClean="0">
                <a:latin typeface="Arial"/>
                <a:cs typeface="Arial"/>
              </a:rPr>
              <a:t>stdDev_int</a:t>
            </a:r>
            <a:r>
              <a:rPr lang="it-IT" sz="2000" dirty="0" smtClean="0">
                <a:latin typeface="Arial"/>
                <a:cs typeface="Arial"/>
              </a:rPr>
              <a:t>, </a:t>
            </a:r>
            <a:r>
              <a:rPr lang="it-IT" sz="2000" dirty="0" err="1" smtClean="0">
                <a:latin typeface="Arial"/>
                <a:cs typeface="Arial"/>
              </a:rPr>
              <a:t>stdDev</a:t>
            </a:r>
            <a:r>
              <a:rPr lang="it-IT" sz="2000" dirty="0" smtClean="0">
                <a:latin typeface="Arial"/>
                <a:cs typeface="Arial"/>
              </a:rPr>
              <a:t>_(</a:t>
            </a:r>
            <a:r>
              <a:rPr lang="it-IT" sz="2000" dirty="0" err="1" smtClean="0">
                <a:latin typeface="Arial"/>
                <a:cs typeface="Arial"/>
              </a:rPr>
              <a:t>int</a:t>
            </a:r>
            <a:r>
              <a:rPr lang="it-IT" sz="2000" dirty="0" smtClean="0">
                <a:latin typeface="Arial"/>
                <a:cs typeface="Arial"/>
              </a:rPr>
              <a:t>/</a:t>
            </a:r>
            <a:r>
              <a:rPr lang="it-IT" sz="2000" dirty="0" err="1" smtClean="0">
                <a:latin typeface="Arial"/>
                <a:cs typeface="Arial"/>
              </a:rPr>
              <a:t>pre</a:t>
            </a:r>
            <a:r>
              <a:rPr lang="it-IT" sz="2000" dirty="0" smtClean="0">
                <a:latin typeface="Arial"/>
                <a:cs typeface="Arial"/>
              </a:rPr>
              <a:t>)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114"/>
            <a:ext cx="4918636" cy="317850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895362" y="1439247"/>
            <a:ext cx="276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  <a:latin typeface="Arial"/>
                <a:cs typeface="Arial"/>
              </a:rPr>
              <a:t>Andrea </a:t>
            </a:r>
            <a:r>
              <a:rPr lang="it-IT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Russomando</a:t>
            </a:r>
            <a:endParaRPr lang="it-IT" sz="2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721600" y="4800600"/>
            <a:ext cx="11557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721600" y="3721100"/>
            <a:ext cx="11557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759700" y="5873750"/>
            <a:ext cx="11557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024059" y="3159216"/>
            <a:ext cx="357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  <a:latin typeface="Arial"/>
                <a:cs typeface="Arial"/>
              </a:rPr>
              <a:t>nVoxel</a:t>
            </a:r>
            <a:r>
              <a:rPr lang="it-IT" dirty="0" smtClean="0">
                <a:solidFill>
                  <a:srgbClr val="800000"/>
                </a:solidFill>
                <a:latin typeface="Arial"/>
                <a:cs typeface="Arial"/>
              </a:rPr>
              <a:t> 2D, fetta di area massima</a:t>
            </a:r>
            <a:endParaRPr lang="it-IT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559300" y="4089400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/>
                <a:cs typeface="Arial"/>
              </a:rPr>
              <a:t>pre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59300" y="4984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/>
                <a:cs typeface="Arial"/>
              </a:rPr>
              <a:t>int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559300" y="6057384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post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1839357"/>
            <a:ext cx="2263460" cy="147602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389128" y="2116435"/>
            <a:ext cx="754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ypT</a:t>
            </a:r>
            <a:r>
              <a:rPr lang="it-IT" dirty="0" smtClean="0"/>
              <a:t>=1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ypT</a:t>
            </a:r>
            <a:r>
              <a:rPr lang="it-IT" dirty="0" smtClean="0">
                <a:solidFill>
                  <a:srgbClr val="FF0000"/>
                </a:solidFill>
              </a:rPr>
              <a:t>=2</a:t>
            </a:r>
          </a:p>
          <a:p>
            <a:r>
              <a:rPr lang="it-IT" dirty="0" err="1" smtClean="0">
                <a:solidFill>
                  <a:srgbClr val="5FBE1D"/>
                </a:solidFill>
              </a:rPr>
              <a:t>ypT</a:t>
            </a:r>
            <a:r>
              <a:rPr lang="it-IT" dirty="0" smtClean="0">
                <a:solidFill>
                  <a:srgbClr val="5FBE1D"/>
                </a:solidFill>
              </a:rPr>
              <a:t>=3</a:t>
            </a:r>
            <a:endParaRPr lang="it-IT" dirty="0">
              <a:solidFill>
                <a:srgbClr val="5FBE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3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61" y="2875445"/>
            <a:ext cx="5110967" cy="38317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75377" cy="1470025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Parametri sensibili: 2Ordine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9895" y="1285359"/>
            <a:ext cx="8925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Alcuni pazienti sono stati eliminati </a:t>
            </a:r>
            <a:r>
              <a:rPr lang="it-IT" sz="2000" dirty="0" err="1" smtClean="0">
                <a:latin typeface="Arial"/>
                <a:cs typeface="Arial"/>
              </a:rPr>
              <a:t>poiche</a:t>
            </a:r>
            <a:r>
              <a:rPr lang="it-IT" sz="2000" dirty="0" smtClean="0">
                <a:latin typeface="Arial"/>
                <a:cs typeface="Arial"/>
              </a:rPr>
              <a:t>' avevano valori tipo 0,-1=&gt; </a:t>
            </a:r>
            <a:r>
              <a:rPr lang="it-IT" sz="2000" dirty="0" err="1" smtClean="0">
                <a:latin typeface="Arial"/>
                <a:cs typeface="Arial"/>
              </a:rPr>
              <a:t>investigating</a:t>
            </a:r>
            <a:endParaRPr lang="it-IT" sz="2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molti parametri con </a:t>
            </a:r>
            <a:r>
              <a:rPr lang="it-IT" sz="2000" dirty="0" err="1" smtClean="0">
                <a:latin typeface="Arial"/>
                <a:cs typeface="Arial"/>
              </a:rPr>
              <a:t>p-value</a:t>
            </a:r>
            <a:r>
              <a:rPr lang="it-IT" sz="2000" dirty="0" smtClean="0">
                <a:latin typeface="Arial"/>
                <a:cs typeface="Arial"/>
              </a:rPr>
              <a:t>&lt;0.1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2" y="2832186"/>
            <a:ext cx="4148749" cy="391856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650871" y="3077414"/>
            <a:ext cx="1174934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759603" y="4385766"/>
            <a:ext cx="1066202" cy="3142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754763" y="5702476"/>
            <a:ext cx="1071042" cy="406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895362" y="1903929"/>
            <a:ext cx="276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  <a:latin typeface="Arial"/>
                <a:cs typeface="Arial"/>
              </a:rPr>
              <a:t>Andrea </a:t>
            </a:r>
            <a:r>
              <a:rPr lang="it-IT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Russomando</a:t>
            </a:r>
            <a:endParaRPr lang="it-IT" sz="2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024059" y="2475059"/>
            <a:ext cx="358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/>
                <a:cs typeface="Arial"/>
              </a:rPr>
              <a:t>energy</a:t>
            </a:r>
            <a:r>
              <a:rPr lang="it-IT" dirty="0" smtClean="0">
                <a:latin typeface="Arial"/>
                <a:cs typeface="Arial"/>
              </a:rPr>
              <a:t> 2D, fetta di area massima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03415" y="3445714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/>
                <a:cs typeface="Arial"/>
              </a:rPr>
              <a:t>pre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851655" y="47995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/>
                <a:cs typeface="Arial"/>
              </a:rPr>
              <a:t>int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00735" y="6057384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post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91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75377" cy="1470025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Parametri sensibili: entropie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49895" y="1285359"/>
            <a:ext cx="8925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Alcuni pazienti sono stati eliminati </a:t>
            </a:r>
            <a:r>
              <a:rPr lang="it-IT" sz="2000" dirty="0" err="1" smtClean="0">
                <a:latin typeface="Arial"/>
                <a:cs typeface="Arial"/>
              </a:rPr>
              <a:t>poiche</a:t>
            </a:r>
            <a:r>
              <a:rPr lang="it-IT" sz="2000" dirty="0" smtClean="0">
                <a:latin typeface="Arial"/>
                <a:cs typeface="Arial"/>
              </a:rPr>
              <a:t>' avevano valori tipo 0,-1=&gt; </a:t>
            </a:r>
            <a:r>
              <a:rPr lang="it-IT" sz="2000" dirty="0" err="1" smtClean="0">
                <a:latin typeface="Arial"/>
                <a:cs typeface="Arial"/>
              </a:rPr>
              <a:t>investigating</a:t>
            </a:r>
            <a:endParaRPr lang="it-IT" sz="2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molti parametri con </a:t>
            </a:r>
            <a:r>
              <a:rPr lang="it-IT" sz="2000" dirty="0" err="1" smtClean="0">
                <a:latin typeface="Arial"/>
                <a:cs typeface="Arial"/>
              </a:rPr>
              <a:t>p-value</a:t>
            </a:r>
            <a:r>
              <a:rPr lang="it-IT" sz="2000" dirty="0" smtClean="0">
                <a:latin typeface="Arial"/>
                <a:cs typeface="Arial"/>
              </a:rPr>
              <a:t>&lt;0.1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5" y="3297420"/>
            <a:ext cx="4648740" cy="32811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74" y="3345740"/>
            <a:ext cx="4384026" cy="323286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262059" y="2699409"/>
            <a:ext cx="566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/>
                <a:cs typeface="Arial"/>
              </a:rPr>
              <a:t>minEntropy</a:t>
            </a:r>
            <a:r>
              <a:rPr lang="it-IT" dirty="0" smtClean="0">
                <a:latin typeface="Arial"/>
                <a:cs typeface="Arial"/>
              </a:rPr>
              <a:t> 2D, fetta di area massima, </a:t>
            </a:r>
            <a:r>
              <a:rPr lang="it-IT" dirty="0" err="1" smtClean="0">
                <a:latin typeface="Arial"/>
                <a:cs typeface="Arial"/>
              </a:rPr>
              <a:t>radius</a:t>
            </a:r>
            <a:r>
              <a:rPr lang="it-IT" dirty="0" smtClean="0">
                <a:latin typeface="Arial"/>
                <a:cs typeface="Arial"/>
              </a:rPr>
              <a:t> = 9pixel</a:t>
            </a:r>
          </a:p>
          <a:p>
            <a:r>
              <a:rPr lang="it-IT" dirty="0" err="1" smtClean="0">
                <a:latin typeface="Arial"/>
                <a:cs typeface="Arial"/>
              </a:rPr>
              <a:t>ratios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80028" y="3799657"/>
            <a:ext cx="926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/>
                <a:cs typeface="Arial"/>
              </a:rPr>
              <a:t>post/</a:t>
            </a:r>
            <a:r>
              <a:rPr lang="it-IT" sz="1600" dirty="0" err="1" smtClean="0">
                <a:latin typeface="Arial"/>
                <a:cs typeface="Arial"/>
              </a:rPr>
              <a:t>pre</a:t>
            </a:r>
            <a:endParaRPr lang="it-IT" sz="1600" dirty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80028" y="4841057"/>
            <a:ext cx="766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Arial"/>
                <a:cs typeface="Arial"/>
              </a:rPr>
              <a:t>int-pre</a:t>
            </a:r>
            <a:endParaRPr lang="it-IT" sz="1600" dirty="0"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332428" y="5869757"/>
            <a:ext cx="85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Arial"/>
                <a:cs typeface="Arial"/>
              </a:rPr>
              <a:t>post-int</a:t>
            </a:r>
            <a:endParaRPr lang="it-IT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78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210510"/>
            <a:ext cx="9175377" cy="1470025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Risonanze canale anale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2876" y="1252273"/>
            <a:ext cx="800732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10 Complete </a:t>
            </a:r>
            <a:r>
              <a:rPr lang="it-IT" sz="2400" dirty="0" err="1" smtClean="0">
                <a:latin typeface="Arial"/>
                <a:cs typeface="Arial"/>
              </a:rPr>
              <a:t>responders</a:t>
            </a:r>
            <a:r>
              <a:rPr lang="it-IT" sz="2400" dirty="0" smtClean="0">
                <a:latin typeface="Arial"/>
                <a:cs typeface="Arial"/>
              </a:rPr>
              <a:t>, 4 </a:t>
            </a:r>
            <a:r>
              <a:rPr lang="it-IT" sz="2400" dirty="0" err="1" smtClean="0">
                <a:latin typeface="Arial"/>
                <a:cs typeface="Arial"/>
              </a:rPr>
              <a:t>partial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responders</a:t>
            </a:r>
            <a:endParaRPr lang="it-IT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Eliminato un paziente per via di artefatti dovuti a protesi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Risonanza solo </a:t>
            </a:r>
            <a:r>
              <a:rPr lang="it-IT" sz="2400" dirty="0" err="1" smtClean="0">
                <a:latin typeface="Arial"/>
                <a:cs typeface="Arial"/>
              </a:rPr>
              <a:t>pre</a:t>
            </a: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4" name="Immagine 3" descr="conFIC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0769" y="1995513"/>
            <a:ext cx="3970245" cy="55039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696496" y="2606907"/>
            <a:ext cx="840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800000"/>
                </a:solidFill>
                <a:latin typeface="Arial"/>
                <a:cs typeface="Arial"/>
              </a:rPr>
              <a:t>Carlo</a:t>
            </a:r>
            <a:endParaRPr lang="it-IT" sz="2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67" y="3721100"/>
            <a:ext cx="3083476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5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639</Words>
  <Application>Microsoft Macintosh PowerPoint</Application>
  <PresentationFormat>Presentazione su schermo (4:3)</PresentationFormat>
  <Paragraphs>106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Analisi MRI: status e prospettive</vt:lpstr>
      <vt:lpstr>Le ROI</vt:lpstr>
      <vt:lpstr>La normalizzazione</vt:lpstr>
      <vt:lpstr>La normalizzazione</vt:lpstr>
      <vt:lpstr>Risultati sul database completo</vt:lpstr>
      <vt:lpstr>Parametri sensibili: 1ordine (volume and gray-level histo)</vt:lpstr>
      <vt:lpstr>Parametri sensibili: 2Ordine</vt:lpstr>
      <vt:lpstr>Parametri sensibili: entropie</vt:lpstr>
      <vt:lpstr>Risonanze canale anale</vt:lpstr>
      <vt:lpstr>Considerazioni</vt:lpstr>
      <vt:lpstr>Next</vt:lpstr>
      <vt:lpstr>Next-to Next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ROI</dc:title>
  <dc:creator>cecilia voena</dc:creator>
  <cp:lastModifiedBy>cecilia voena</cp:lastModifiedBy>
  <cp:revision>42</cp:revision>
  <dcterms:created xsi:type="dcterms:W3CDTF">2017-06-16T15:19:41Z</dcterms:created>
  <dcterms:modified xsi:type="dcterms:W3CDTF">2017-06-23T11:03:59Z</dcterms:modified>
</cp:coreProperties>
</file>