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605" r:id="rId3"/>
    <p:sldId id="654" r:id="rId4"/>
    <p:sldId id="649" r:id="rId5"/>
    <p:sldId id="651" r:id="rId6"/>
    <p:sldId id="652" r:id="rId7"/>
    <p:sldId id="653" r:id="rId8"/>
    <p:sldId id="656" r:id="rId9"/>
    <p:sldId id="658" r:id="rId10"/>
    <p:sldId id="655" r:id="rId11"/>
    <p:sldId id="659" r:id="rId12"/>
    <p:sldId id="657" r:id="rId13"/>
    <p:sldId id="650" r:id="rId14"/>
  </p:sldIdLst>
  <p:sldSz cx="12192000" cy="6858000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00"/>
    <a:srgbClr val="9900FF"/>
    <a:srgbClr val="CC6600"/>
    <a:srgbClr val="0000FF"/>
    <a:srgbClr val="00CC00"/>
    <a:srgbClr val="CC3300"/>
    <a:srgbClr val="FF99FF"/>
    <a:srgbClr val="FF33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562C6-164B-423D-8CED-A80247496DD8}" type="datetimeFigureOut">
              <a:rPr kumimoji="1" lang="ja-JP" altLang="en-US" smtClean="0"/>
              <a:t>2018/2/7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37344-0B1D-44CB-9562-39EE1FC028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98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37344-0B1D-44CB-9562-39EE1FC028F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672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37344-0B1D-44CB-9562-39EE1FC028F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22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37344-0B1D-44CB-9562-39EE1FC028F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913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37344-0B1D-44CB-9562-39EE1FC028F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372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37344-0B1D-44CB-9562-39EE1FC028F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05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37344-0B1D-44CB-9562-39EE1FC028F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48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37344-0B1D-44CB-9562-39EE1FC028F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59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37344-0B1D-44CB-9562-39EE1FC028F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42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37344-0B1D-44CB-9562-39EE1FC028F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4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37344-0B1D-44CB-9562-39EE1FC028F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92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37344-0B1D-44CB-9562-39EE1FC028F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31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37344-0B1D-44CB-9562-39EE1FC028F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074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37344-0B1D-44CB-9562-39EE1FC028F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77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8/Feb/2018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TTC Meeting 2018 @Milan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4FF5-126F-46D3-B13D-E22C625611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065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8/Feb/2018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TTC Meeting 2018 @Milan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5862-DB92-4493-9F7F-60B44290F5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643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8/Feb/2018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TTC Meeting 2018 @Milan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BFCC1-6FA6-4AC7-83E6-E8D58825746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929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8/Feb/2018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TTC Meeting 2018 @Milan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7E5B-D5F4-4F37-916A-DB6F9751B4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786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8/Feb/2018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TTC Meeting 2018 @Milan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078D6-4156-4D61-B403-70FB565092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267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8/Feb/2018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TTC Meeting 2018 @Milan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C0C0-1D42-4D2D-BAC3-FF0E66B6EB0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096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8/Feb/2018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TTC Meeting 2018 @Milan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BB1F-96B7-4B40-B60D-8AFD31066F6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287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8/Feb/2018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TTC Meeting 2018 @Milan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35B8-0023-4054-9310-F60FB5D3A6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8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8/Feb/2018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TTC Meeting 2018 @Milan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C246-705F-4952-B054-F0E4EB5E1B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227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8/Feb/2018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TTC Meeting 2018 @Milan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BD8F-075F-4C69-936F-409881EC945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11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8/Feb/2018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TTC Meeting 2018 @Milan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64BC-960D-4E43-97A7-BC7438D948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666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8/Feb/2018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TTC Meeting 2018 @Milan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C8922-2E3E-4926-89C5-081BF980BB2A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423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/>
            <a:r>
              <a:rPr lang="en-US" altLang="ja-JP" sz="60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Coupler in Pulsed Operation</a:t>
            </a:r>
            <a:br>
              <a:rPr lang="en-US" altLang="ja-JP" sz="60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ja-JP" sz="60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~higher peak power &amp; longer RF pulse~</a:t>
            </a:r>
            <a:endParaRPr lang="ja-JP" altLang="en-US" sz="6000" b="1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テキスト ボックス 3"/>
          <p:cNvSpPr txBox="1">
            <a:spLocks noChangeArrowheads="1"/>
          </p:cNvSpPr>
          <p:nvPr/>
        </p:nvSpPr>
        <p:spPr bwMode="auto">
          <a:xfrm>
            <a:off x="11125200" y="6277615"/>
            <a:ext cx="84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Kirk</a:t>
            </a:r>
            <a:endParaRPr lang="ja-JP" alt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10058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EC8AB-3DB4-4A9A-8CDD-44C2BBE8E92A}" type="slidenum">
              <a:rPr lang="ja-JP" altLang="en-US" sz="14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ja-JP" altLang="en-US" sz="14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6492873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8/Feb/2018</a:t>
            </a:r>
            <a:endParaRPr lang="ja-JP" altLang="en-US" sz="1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 dirty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TTC Meeting 2018 @Milan</a:t>
            </a:r>
            <a:endParaRPr lang="ja-JP" altLang="en-US" sz="1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565265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 to Matsumoto-san, C. </a:t>
            </a:r>
            <a:r>
              <a:rPr kumimoji="1"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Arcambal</a:t>
            </a:r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 </a:t>
            </a:r>
            <a:r>
              <a:rPr kumimoji="1"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Cenni</a:t>
            </a:r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W.D. </a:t>
            </a:r>
            <a:r>
              <a:rPr kumimoji="1"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Möller</a:t>
            </a:r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W. </a:t>
            </a:r>
            <a:r>
              <a:rPr kumimoji="1"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Kaabi</a:t>
            </a:r>
            <a:endParaRPr kumimoji="1" lang="ja-JP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3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0338"/>
          </a:xfrm>
        </p:spPr>
        <p:txBody>
          <a:bodyPr/>
          <a:lstStyle/>
          <a:p>
            <a:r>
              <a:rPr lang="en-US" altLang="ja-JP" sz="4800" dirty="0">
                <a:latin typeface="Times New Roman" panose="02020603050405020304" pitchFamily="18" charset="0"/>
                <a:ea typeface="ＭＳ Ｐゴシック" pitchFamily="-1" charset="-128"/>
                <a:cs typeface="Times New Roman" panose="02020603050405020304" pitchFamily="18" charset="0"/>
              </a:rPr>
              <a:t>SEM for ceramic study</a:t>
            </a:r>
            <a:endParaRPr kumimoji="1" lang="ja-JP" altLang="en-US" sz="4800" dirty="0"/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8/Feb/2018</a:t>
            </a:r>
            <a:endParaRPr lang="ja-JP" altLang="en-US" sz="1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9347200" y="6492874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EC8AB-3DB4-4A9A-8CDD-44C2BBE8E92A}" type="slidenum">
              <a:rPr lang="ja-JP" altLang="en-US" sz="14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14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0" y="6492873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TTC Meeting 2018 @Milan</a:t>
            </a:r>
            <a:endParaRPr lang="ja-JP" altLang="en-US" sz="14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E455B58-0BC4-428B-9DA0-C99065C073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25" y="1810808"/>
            <a:ext cx="4854575" cy="323638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7C6342C-27A2-4D54-945C-15C77B407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70" y="1810808"/>
            <a:ext cx="4854575" cy="323638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CBC5DC-2116-447E-866A-01C24A5ADBF7}"/>
              </a:ext>
            </a:extLst>
          </p:cNvPr>
          <p:cNvSpPr txBox="1"/>
          <p:nvPr/>
        </p:nvSpPr>
        <p:spPr>
          <a:xfrm>
            <a:off x="8279814" y="1970302"/>
            <a:ext cx="725488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endParaRPr kumimoji="1" lang="ja-JP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E241550-EC54-4296-9A5D-2792C94F2C4D}"/>
              </a:ext>
            </a:extLst>
          </p:cNvPr>
          <p:cNvSpPr txBox="1"/>
          <p:nvPr/>
        </p:nvSpPr>
        <p:spPr>
          <a:xfrm>
            <a:off x="2322997" y="4601559"/>
            <a:ext cx="2621230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19mm (dia.) ceramic samples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BD860F0-59F5-46B7-BBC5-66DEB8462636}"/>
              </a:ext>
            </a:extLst>
          </p:cNvPr>
          <p:cNvSpPr txBox="1"/>
          <p:nvPr/>
        </p:nvSpPr>
        <p:spPr>
          <a:xfrm>
            <a:off x="1680937" y="1045559"/>
            <a:ext cx="893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ceramic samples were fabricated to measure the secondary electron emission coefficient.</a:t>
            </a:r>
          </a:p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preparing the </a:t>
            </a:r>
            <a:r>
              <a:rPr kumimoji="1" lang="en-US" altLang="ja-JP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“improved” </a:t>
            </a:r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electron microscope (SEM) in KEK.</a:t>
            </a:r>
            <a:endParaRPr kumimoji="1" lang="ja-JP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9CBF72D-A428-4AA9-AD83-B806C8A5DB85}"/>
              </a:ext>
            </a:extLst>
          </p:cNvPr>
          <p:cNvSpPr txBox="1"/>
          <p:nvPr/>
        </p:nvSpPr>
        <p:spPr>
          <a:xfrm>
            <a:off x="1238075" y="1893358"/>
            <a:ext cx="1155644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Vendor A</a:t>
            </a:r>
          </a:p>
          <a:p>
            <a:pPr algn="ctr"/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(sample #1)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AB746E-8763-434E-AE25-170A2ABA9BF1}"/>
              </a:ext>
            </a:extLst>
          </p:cNvPr>
          <p:cNvSpPr txBox="1"/>
          <p:nvPr/>
        </p:nvSpPr>
        <p:spPr>
          <a:xfrm>
            <a:off x="2471450" y="1893358"/>
            <a:ext cx="1193464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Vendor B</a:t>
            </a:r>
          </a:p>
          <a:p>
            <a:pPr algn="ctr"/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(sample #2)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E6D4393-0D5F-4423-8B76-EE8BEBB8C931}"/>
              </a:ext>
            </a:extLst>
          </p:cNvPr>
          <p:cNvSpPr txBox="1"/>
          <p:nvPr/>
        </p:nvSpPr>
        <p:spPr>
          <a:xfrm>
            <a:off x="3742645" y="1893358"/>
            <a:ext cx="1102217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Vendor C</a:t>
            </a:r>
          </a:p>
          <a:p>
            <a:pPr algn="ctr"/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(sample #4)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C39A017-0095-455E-A666-032DF3AC1A19}"/>
              </a:ext>
            </a:extLst>
          </p:cNvPr>
          <p:cNvSpPr txBox="1"/>
          <p:nvPr/>
        </p:nvSpPr>
        <p:spPr>
          <a:xfrm>
            <a:off x="4922593" y="1893358"/>
            <a:ext cx="1102217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Vendor C</a:t>
            </a:r>
          </a:p>
          <a:p>
            <a:pPr algn="ctr"/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(sample #5)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973128C-2CAA-451E-9215-65A557671763}"/>
              </a:ext>
            </a:extLst>
          </p:cNvPr>
          <p:cNvSpPr txBox="1"/>
          <p:nvPr/>
        </p:nvSpPr>
        <p:spPr>
          <a:xfrm>
            <a:off x="3128136" y="5612386"/>
            <a:ext cx="593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start the measurement from March!</a:t>
            </a:r>
            <a:endParaRPr kumimoji="1" lang="ja-JP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2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0338"/>
          </a:xfrm>
        </p:spPr>
        <p:txBody>
          <a:bodyPr/>
          <a:lstStyle/>
          <a:p>
            <a:r>
              <a:rPr kumimoji="1"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kumimoji="1" lang="ja-JP" altLang="en-US" sz="48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183767" y="1712280"/>
            <a:ext cx="9824465" cy="3495823"/>
          </a:xfrm>
        </p:spPr>
        <p:txBody>
          <a:bodyPr/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peak power operation</a:t>
            </a:r>
          </a:p>
          <a:p>
            <a:pPr lvl="1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pay attention for discharge in waveguide/circulator systems</a:t>
            </a:r>
          </a:p>
          <a:p>
            <a:pPr lvl="1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upgrade klystron/modulator systems</a:t>
            </a:r>
          </a:p>
          <a:p>
            <a:endParaRPr kumimoji="1"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 RF pulse operation</a:t>
            </a:r>
          </a:p>
          <a:p>
            <a:pPr lvl="1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Thicker copper plating</a:t>
            </a:r>
          </a:p>
          <a:p>
            <a:pPr lvl="1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ower loss tangent ceramic</a:t>
            </a: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8/Feb/2018</a:t>
            </a:r>
            <a:endParaRPr lang="ja-JP" altLang="en-US" sz="1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9347200" y="6492874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EC8AB-3DB4-4A9A-8CDD-44C2BBE8E92A}" type="slidenum">
              <a:rPr lang="ja-JP" altLang="en-US" sz="14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14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0" y="6492873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TTC Meeting 2018 @Milan</a:t>
            </a:r>
            <a:endParaRPr lang="ja-JP" altLang="en-US" sz="14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4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2305880"/>
            <a:ext cx="12192000" cy="920338"/>
          </a:xfrm>
        </p:spPr>
        <p:txBody>
          <a:bodyPr/>
          <a:lstStyle/>
          <a:p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very much for your attention</a:t>
            </a:r>
            <a:endParaRPr kumimoji="1" lang="ja-JP" altLang="en-US" sz="4800" dirty="0"/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8/Feb/2018</a:t>
            </a:r>
            <a:endParaRPr lang="ja-JP" altLang="en-US" sz="1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9347200" y="6492874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EC8AB-3DB4-4A9A-8CDD-44C2BBE8E92A}" type="slidenum">
              <a:rPr lang="ja-JP" altLang="en-US" sz="14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14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0" y="6492873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TTC Meeting 2018 @Milan</a:t>
            </a:r>
            <a:endParaRPr lang="ja-JP" altLang="en-US" sz="14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D9CE08-0AC4-41DD-95BE-23DE2481FDE8}"/>
              </a:ext>
            </a:extLst>
          </p:cNvPr>
          <p:cNvSpPr txBox="1"/>
          <p:nvPr/>
        </p:nvSpPr>
        <p:spPr>
          <a:xfrm>
            <a:off x="0" y="442020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 to Matsumoto-san, C. </a:t>
            </a:r>
            <a:r>
              <a:rPr kumimoji="1"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Arcambal</a:t>
            </a:r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 </a:t>
            </a:r>
            <a:r>
              <a:rPr kumimoji="1"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Cenni</a:t>
            </a:r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W.D. </a:t>
            </a:r>
            <a:r>
              <a:rPr kumimoji="1"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Möller</a:t>
            </a:r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W. </a:t>
            </a:r>
            <a:r>
              <a:rPr kumimoji="1"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Kaabi</a:t>
            </a:r>
            <a:endParaRPr kumimoji="1" lang="ja-JP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1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57" y="1526656"/>
            <a:ext cx="7519943" cy="4026008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0338"/>
          </a:xfrm>
        </p:spPr>
        <p:txBody>
          <a:bodyPr/>
          <a:lstStyle/>
          <a:p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ILC-TDR (for Power coupler specification)</a:t>
            </a:r>
            <a:endParaRPr kumimoji="1" lang="ja-JP" altLang="en-US" sz="4800" dirty="0"/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8/Feb/2018</a:t>
            </a:r>
            <a:endParaRPr lang="ja-JP" altLang="en-US" sz="1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9347200" y="6492874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EC8AB-3DB4-4A9A-8CDD-44C2BBE8E92A}" type="slidenum">
              <a:rPr lang="ja-JP" altLang="en-US" sz="14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14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9286"/>
            <a:ext cx="6906379" cy="331769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163866" y="945723"/>
            <a:ext cx="786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figures are shown on Page 35 in ILC-TDR Vol.3 Part-II.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TTC Meeting 2018 @Milan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0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0338"/>
          </a:xfrm>
        </p:spPr>
        <p:txBody>
          <a:bodyPr/>
          <a:lstStyle/>
          <a:p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kumimoji="1" lang="ja-JP" altLang="en-US" sz="48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618120" y="1705743"/>
            <a:ext cx="8955759" cy="3157805"/>
          </a:xfrm>
        </p:spPr>
        <p:txBody>
          <a:bodyPr/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 for each power coupler in pulsed operation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RF power at 35 MV/m operation in ILC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for higher peak power and longer RF pulse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ceramic property for longer RF pulse</a:t>
            </a:r>
          </a:p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8/Feb/2018</a:t>
            </a:r>
            <a:endParaRPr lang="ja-JP" altLang="en-US" sz="1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9347200" y="6492874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EC8AB-3DB4-4A9A-8CDD-44C2BBE8E92A}" type="slidenum">
              <a:rPr lang="ja-JP" altLang="en-US" sz="14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14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0" y="6492873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TTC Meeting 2018 @Milan</a:t>
            </a:r>
            <a:endParaRPr lang="ja-JP" altLang="en-US" sz="14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7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0338"/>
          </a:xfrm>
        </p:spPr>
        <p:txBody>
          <a:bodyPr/>
          <a:lstStyle/>
          <a:p>
            <a:r>
              <a:rPr kumimoji="1"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kumimoji="1" lang="ja-JP" altLang="en-US" sz="48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130759" y="881509"/>
            <a:ext cx="9930482" cy="2267024"/>
          </a:xfrm>
        </p:spPr>
        <p:txBody>
          <a:bodyPr/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peak power</a:t>
            </a:r>
          </a:p>
          <a:p>
            <a:pPr lvl="1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Maybe necessary at 35 MV/m operation by N-infusion in ILC</a:t>
            </a: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 RF pulse</a:t>
            </a:r>
          </a:p>
          <a:p>
            <a:pPr lvl="1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Quasi-CW operation</a:t>
            </a: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8/Feb/2018</a:t>
            </a:r>
            <a:endParaRPr lang="ja-JP" altLang="en-US" sz="1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9347200" y="6492874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EC8AB-3DB4-4A9A-8CDD-44C2BBE8E92A}" type="slidenum">
              <a:rPr lang="ja-JP" altLang="en-US" sz="14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14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0" y="6492873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TTC Meeting 2018 @Milan</a:t>
            </a:r>
            <a:endParaRPr lang="ja-JP" altLang="en-US" sz="14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5C9EB6F-B397-4848-AF6E-C4536A1D857A}"/>
              </a:ext>
            </a:extLst>
          </p:cNvPr>
          <p:cNvCxnSpPr/>
          <p:nvPr/>
        </p:nvCxnSpPr>
        <p:spPr>
          <a:xfrm>
            <a:off x="390892" y="4412971"/>
            <a:ext cx="0" cy="19083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725A029-81BD-45DB-AB28-B9C346B9F9C2}"/>
              </a:ext>
            </a:extLst>
          </p:cNvPr>
          <p:cNvCxnSpPr>
            <a:cxnSpLocks/>
          </p:cNvCxnSpPr>
          <p:nvPr/>
        </p:nvCxnSpPr>
        <p:spPr>
          <a:xfrm flipH="1">
            <a:off x="390893" y="6321284"/>
            <a:ext cx="206301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4092FE4-813F-460D-96F4-307FB1273040}"/>
              </a:ext>
            </a:extLst>
          </p:cNvPr>
          <p:cNvCxnSpPr/>
          <p:nvPr/>
        </p:nvCxnSpPr>
        <p:spPr>
          <a:xfrm>
            <a:off x="3511779" y="4412971"/>
            <a:ext cx="0" cy="19083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C17BAE7-0E7E-471B-B60C-E91DFE71F37E}"/>
              </a:ext>
            </a:extLst>
          </p:cNvPr>
          <p:cNvCxnSpPr>
            <a:cxnSpLocks/>
          </p:cNvCxnSpPr>
          <p:nvPr/>
        </p:nvCxnSpPr>
        <p:spPr>
          <a:xfrm flipH="1">
            <a:off x="3511780" y="6321284"/>
            <a:ext cx="206301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矢印: 右 10">
            <a:extLst>
              <a:ext uri="{FF2B5EF4-FFF2-40B4-BE49-F238E27FC236}">
                <a16:creationId xmlns:a16="http://schemas.microsoft.com/office/drawing/2014/main" id="{F2A6D637-6EB2-48A0-A03B-A84C19B5ABAA}"/>
              </a:ext>
            </a:extLst>
          </p:cNvPr>
          <p:cNvSpPr/>
          <p:nvPr/>
        </p:nvSpPr>
        <p:spPr>
          <a:xfrm>
            <a:off x="2671417" y="4992290"/>
            <a:ext cx="622852" cy="749674"/>
          </a:xfrm>
          <a:prstGeom prst="rightArrow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C1F25D7-8260-49E6-BB89-E5110A9EBA78}"/>
              </a:ext>
            </a:extLst>
          </p:cNvPr>
          <p:cNvSpPr/>
          <p:nvPr/>
        </p:nvSpPr>
        <p:spPr>
          <a:xfrm>
            <a:off x="599475" y="5567140"/>
            <a:ext cx="316855" cy="7496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4AD789B-B3BE-40B4-9B07-1308C0B6B37A}"/>
              </a:ext>
            </a:extLst>
          </p:cNvPr>
          <p:cNvSpPr/>
          <p:nvPr/>
        </p:nvSpPr>
        <p:spPr>
          <a:xfrm>
            <a:off x="3729290" y="4870049"/>
            <a:ext cx="307917" cy="144676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6AB38DD-6D0B-4A9D-BDAF-5392445E0030}"/>
              </a:ext>
            </a:extLst>
          </p:cNvPr>
          <p:cNvSpPr txBox="1"/>
          <p:nvPr/>
        </p:nvSpPr>
        <p:spPr>
          <a:xfrm>
            <a:off x="187990" y="393361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8C93627-9378-42AA-914E-A2D621378130}"/>
              </a:ext>
            </a:extLst>
          </p:cNvPr>
          <p:cNvSpPr txBox="1"/>
          <p:nvPr/>
        </p:nvSpPr>
        <p:spPr>
          <a:xfrm>
            <a:off x="2490215" y="6068457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FA2E997-DDDD-4321-9E1E-9BF78BD19A57}"/>
              </a:ext>
            </a:extLst>
          </p:cNvPr>
          <p:cNvSpPr txBox="1"/>
          <p:nvPr/>
        </p:nvSpPr>
        <p:spPr>
          <a:xfrm>
            <a:off x="3322130" y="392698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420B767-41FE-46EA-AAD2-ABFC5E35C2EF}"/>
              </a:ext>
            </a:extLst>
          </p:cNvPr>
          <p:cNvSpPr txBox="1"/>
          <p:nvPr/>
        </p:nvSpPr>
        <p:spPr>
          <a:xfrm>
            <a:off x="5624355" y="6061833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35BC80B-4592-48ED-AD57-D3A8CB94E674}"/>
              </a:ext>
            </a:extLst>
          </p:cNvPr>
          <p:cNvCxnSpPr/>
          <p:nvPr/>
        </p:nvCxnSpPr>
        <p:spPr>
          <a:xfrm>
            <a:off x="6415830" y="4408502"/>
            <a:ext cx="0" cy="19083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29B681-1B4E-4017-9A0A-FEBF1E4488D0}"/>
              </a:ext>
            </a:extLst>
          </p:cNvPr>
          <p:cNvCxnSpPr>
            <a:cxnSpLocks/>
          </p:cNvCxnSpPr>
          <p:nvPr/>
        </p:nvCxnSpPr>
        <p:spPr>
          <a:xfrm flipH="1">
            <a:off x="6415831" y="6316815"/>
            <a:ext cx="206301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5E12E67-73A7-4862-A2F4-7F11D7B49D37}"/>
              </a:ext>
            </a:extLst>
          </p:cNvPr>
          <p:cNvCxnSpPr/>
          <p:nvPr/>
        </p:nvCxnSpPr>
        <p:spPr>
          <a:xfrm>
            <a:off x="9536717" y="4408502"/>
            <a:ext cx="0" cy="19083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20AC66B-F569-407A-832D-C20F16DDC392}"/>
              </a:ext>
            </a:extLst>
          </p:cNvPr>
          <p:cNvCxnSpPr>
            <a:cxnSpLocks/>
          </p:cNvCxnSpPr>
          <p:nvPr/>
        </p:nvCxnSpPr>
        <p:spPr>
          <a:xfrm flipH="1">
            <a:off x="9536718" y="6316815"/>
            <a:ext cx="206301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矢印: 右 32">
            <a:extLst>
              <a:ext uri="{FF2B5EF4-FFF2-40B4-BE49-F238E27FC236}">
                <a16:creationId xmlns:a16="http://schemas.microsoft.com/office/drawing/2014/main" id="{0C5965F8-299F-450E-B9FD-4DD7B5ED02CC}"/>
              </a:ext>
            </a:extLst>
          </p:cNvPr>
          <p:cNvSpPr/>
          <p:nvPr/>
        </p:nvSpPr>
        <p:spPr>
          <a:xfrm>
            <a:off x="8696355" y="4987821"/>
            <a:ext cx="622852" cy="749674"/>
          </a:xfrm>
          <a:prstGeom prst="rightArrow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C8C9F050-1762-42C3-BA5B-ECA0A4C83FFD}"/>
              </a:ext>
            </a:extLst>
          </p:cNvPr>
          <p:cNvSpPr/>
          <p:nvPr/>
        </p:nvSpPr>
        <p:spPr>
          <a:xfrm>
            <a:off x="6624413" y="5575923"/>
            <a:ext cx="316855" cy="7496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CFCC218-F25B-4580-B060-3B8E6F43302C}"/>
              </a:ext>
            </a:extLst>
          </p:cNvPr>
          <p:cNvSpPr/>
          <p:nvPr/>
        </p:nvSpPr>
        <p:spPr>
          <a:xfrm>
            <a:off x="9754228" y="5575922"/>
            <a:ext cx="1178388" cy="7496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EF47D71-70B4-4824-BA10-8B1B853FD45B}"/>
              </a:ext>
            </a:extLst>
          </p:cNvPr>
          <p:cNvSpPr txBox="1"/>
          <p:nvPr/>
        </p:nvSpPr>
        <p:spPr>
          <a:xfrm>
            <a:off x="6212928" y="3929143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BB592CA-C46A-495F-A6B3-F1431111B6CE}"/>
              </a:ext>
            </a:extLst>
          </p:cNvPr>
          <p:cNvSpPr txBox="1"/>
          <p:nvPr/>
        </p:nvSpPr>
        <p:spPr>
          <a:xfrm>
            <a:off x="8515153" y="6063988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02E84C7-58D3-45F9-80F0-4C109CB483B0}"/>
              </a:ext>
            </a:extLst>
          </p:cNvPr>
          <p:cNvSpPr txBox="1"/>
          <p:nvPr/>
        </p:nvSpPr>
        <p:spPr>
          <a:xfrm>
            <a:off x="9347068" y="392251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0B01D9E-5DF4-476C-B03E-C527A8FE069D}"/>
              </a:ext>
            </a:extLst>
          </p:cNvPr>
          <p:cNvSpPr txBox="1"/>
          <p:nvPr/>
        </p:nvSpPr>
        <p:spPr>
          <a:xfrm>
            <a:off x="11649293" y="6057364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0E0016-1214-49D5-98FE-884833CE8524}"/>
              </a:ext>
            </a:extLst>
          </p:cNvPr>
          <p:cNvSpPr txBox="1"/>
          <p:nvPr/>
        </p:nvSpPr>
        <p:spPr>
          <a:xfrm>
            <a:off x="1964599" y="3428272"/>
            <a:ext cx="20784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igher peak power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8CE2B8B-3BFD-4D2B-B0B2-61630FFC3C9C}"/>
              </a:ext>
            </a:extLst>
          </p:cNvPr>
          <p:cNvSpPr txBox="1"/>
          <p:nvPr/>
        </p:nvSpPr>
        <p:spPr>
          <a:xfrm>
            <a:off x="8094678" y="3424531"/>
            <a:ext cx="18262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 RF pulse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4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8/Feb/2018</a:t>
            </a:r>
            <a:endParaRPr lang="ja-JP" altLang="en-US" sz="1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9347200" y="6492874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EC8AB-3DB4-4A9A-8CDD-44C2BBE8E92A}" type="slidenum">
              <a:rPr lang="ja-JP" altLang="en-US" sz="14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14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0" y="6492873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TTC Meeting 2018 @Milan</a:t>
            </a:r>
            <a:endParaRPr lang="ja-JP" altLang="en-US" sz="14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タイトル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0338"/>
          </a:xfrm>
        </p:spPr>
        <p:txBody>
          <a:bodyPr/>
          <a:lstStyle/>
          <a:p>
            <a:r>
              <a:rPr kumimoji="1"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 of power coupler in each project</a:t>
            </a:r>
            <a:endParaRPr kumimoji="1" lang="ja-JP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254428"/>
              </p:ext>
            </p:extLst>
          </p:nvPr>
        </p:nvGraphicFramePr>
        <p:xfrm>
          <a:off x="-1" y="1008974"/>
          <a:ext cx="12191998" cy="471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6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6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</a:t>
                      </a:r>
                      <a:endParaRPr kumimoji="1" lang="ja-JP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ESS</a:t>
                      </a:r>
                      <a:endParaRPr kumimoji="1" lang="ja-JP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E-XFEL</a:t>
                      </a:r>
                      <a:endParaRPr kumimoji="1" lang="ja-JP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STF-2</a:t>
                      </a:r>
                      <a:endParaRPr kumimoji="1" lang="ja-JP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ILC</a:t>
                      </a:r>
                      <a:endParaRPr kumimoji="1" lang="ja-JP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Coaxial structure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RF windows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couplers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808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~16,000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frequency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704.42 MHz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 GHz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 GHz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 GHz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power in beam operation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MW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kW</a:t>
                      </a:r>
                    </a:p>
                    <a:p>
                      <a:pPr algn="ctr"/>
                      <a:r>
                        <a:rPr kumimoji="1" lang="en-US" altLang="ja-JP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(195 kW at max.)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kW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pulse width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 </a:t>
                      </a:r>
                      <a:r>
                        <a:rPr kumimoji="1" lang="en-US" altLang="ja-JP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msec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 </a:t>
                      </a:r>
                      <a:r>
                        <a:rPr kumimoji="1" lang="en-US" altLang="ja-JP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msec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 </a:t>
                      </a:r>
                      <a:r>
                        <a:rPr kumimoji="1" lang="en-US" altLang="ja-JP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msec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 </a:t>
                      </a:r>
                      <a:r>
                        <a:rPr kumimoji="1" lang="en-US" altLang="ja-JP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msec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repetition rate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Hz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Hz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1"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Hz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5/10</a:t>
                      </a:r>
                      <a:r>
                        <a:rPr kumimoji="1"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Hz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duty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5 %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1.4 %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0.8 %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0.8/1.6 %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</a:t>
                      </a:r>
                      <a:r>
                        <a:rPr kumimoji="1"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position</a:t>
                      </a:r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kumimoji="1" lang="en-US" altLang="ja-JP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1" lang="en-US" altLang="ja-JP" sz="1800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 x 10</a:t>
                      </a:r>
                      <a:r>
                        <a:rPr kumimoji="1" lang="en-US" altLang="ja-JP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1" lang="ja-JP" altLang="en-US" sz="1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 x 10</a:t>
                      </a:r>
                      <a:r>
                        <a:rPr kumimoji="1" lang="en-US" altLang="ja-JP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1" lang="ja-JP" altLang="en-US" sz="1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x 10</a:t>
                      </a:r>
                      <a:r>
                        <a:rPr kumimoji="1" lang="en-US" altLang="ja-JP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1" lang="ja-JP" altLang="en-US" sz="1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 x 10</a:t>
                      </a:r>
                      <a:r>
                        <a:rPr kumimoji="1" lang="en-US" altLang="ja-JP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1" lang="ja-JP" altLang="en-US" sz="1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Range of </a:t>
                      </a:r>
                      <a:r>
                        <a:rPr kumimoji="1" lang="en-US" altLang="ja-JP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1" lang="en-US" altLang="ja-JP" sz="1800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fixed</a:t>
                      </a:r>
                      <a:endParaRPr kumimoji="1" lang="ja-JP" alt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1" lang="en-US" altLang="ja-JP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1"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~ 10</a:t>
                      </a:r>
                      <a:r>
                        <a:rPr kumimoji="1" lang="en-US" altLang="ja-JP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1" lang="ja-JP" altLang="en-US" sz="1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3~7 x 10</a:t>
                      </a:r>
                      <a:r>
                        <a:rPr kumimoji="1" lang="en-US" altLang="ja-JP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1" lang="ja-JP" altLang="en-US" sz="1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1" lang="en-US" altLang="ja-JP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1"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~ 10</a:t>
                      </a:r>
                      <a:r>
                        <a:rPr kumimoji="1" lang="en-US" altLang="ja-JP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1" lang="ja-JP" altLang="en-US" sz="1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Cooling for inner conductor</a:t>
                      </a:r>
                      <a:endParaRPr kumimoji="1" lang="ja-JP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  <a:endParaRPr kumimoji="1" lang="ja-JP" altLang="en-US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0891160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7AE1BF-B458-4259-892D-E7A17D1497CF}"/>
              </a:ext>
            </a:extLst>
          </p:cNvPr>
          <p:cNvSpPr txBox="1"/>
          <p:nvPr/>
        </p:nvSpPr>
        <p:spPr>
          <a:xfrm>
            <a:off x="3300118" y="5847969"/>
            <a:ext cx="2249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※ C. </a:t>
            </a:r>
            <a:r>
              <a:rPr kumimoji="1"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Arcambal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kumimoji="1"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Cenni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D2EF6B-7145-4EEB-903C-EAA861DBC689}"/>
              </a:ext>
            </a:extLst>
          </p:cNvPr>
          <p:cNvSpPr txBox="1"/>
          <p:nvPr/>
        </p:nvSpPr>
        <p:spPr>
          <a:xfrm>
            <a:off x="5477538" y="5848014"/>
            <a:ext cx="2333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※ W.D. </a:t>
            </a:r>
            <a:r>
              <a:rPr kumimoji="1"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Möller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 Kaabi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9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8/Feb/2018</a:t>
            </a:r>
            <a:endParaRPr lang="ja-JP" altLang="en-US" sz="1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9347200" y="6492874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EC8AB-3DB4-4A9A-8CDD-44C2BBE8E92A}" type="slidenum">
              <a:rPr lang="ja-JP" altLang="en-US" sz="14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14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0" y="6492873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TTC Meeting 2018 @Milan</a:t>
            </a:r>
            <a:endParaRPr lang="ja-JP" altLang="en-US" sz="14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タイトル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0338"/>
          </a:xfrm>
        </p:spPr>
        <p:txBody>
          <a:bodyPr/>
          <a:lstStyle/>
          <a:p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couplers in pulsed operation</a:t>
            </a:r>
            <a:endParaRPr kumimoji="1" lang="ja-JP" altLang="en-US" sz="4800" dirty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18" y="1390597"/>
            <a:ext cx="5231846" cy="2314549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7410" y="260235"/>
            <a:ext cx="1838348" cy="4578194"/>
          </a:xfrm>
          <a:prstGeom prst="rect">
            <a:avLst/>
          </a:prstGeom>
        </p:spPr>
      </p:pic>
      <p:pic>
        <p:nvPicPr>
          <p:cNvPr id="12" name="図 11" descr="S1G_5_120910_low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9" y="3468506"/>
            <a:ext cx="4676828" cy="330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91" y="3841668"/>
            <a:ext cx="5234773" cy="2514683"/>
          </a:xfrm>
          <a:prstGeom prst="rect">
            <a:avLst/>
          </a:prstGeom>
        </p:spPr>
      </p:pic>
      <p:sp>
        <p:nvSpPr>
          <p:cNvPr id="15" name="テキスト ボックス 25"/>
          <p:cNvSpPr txBox="1">
            <a:spLocks noChangeArrowheads="1"/>
          </p:cNvSpPr>
          <p:nvPr/>
        </p:nvSpPr>
        <p:spPr bwMode="auto">
          <a:xfrm>
            <a:off x="2294729" y="1075193"/>
            <a:ext cx="1383712" cy="369332"/>
          </a:xfrm>
          <a:prstGeom prst="rect">
            <a:avLst/>
          </a:prstGeom>
          <a:noFill/>
          <a:ln w="2857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 Coupler</a:t>
            </a:r>
            <a:endParaRPr lang="ja-JP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25"/>
          <p:cNvSpPr txBox="1">
            <a:spLocks noChangeArrowheads="1"/>
          </p:cNvSpPr>
          <p:nvPr/>
        </p:nvSpPr>
        <p:spPr bwMode="auto">
          <a:xfrm>
            <a:off x="7756346" y="1075193"/>
            <a:ext cx="1772665" cy="369332"/>
          </a:xfrm>
          <a:prstGeom prst="rect">
            <a:avLst/>
          </a:prstGeom>
          <a:noFill/>
          <a:ln w="2857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E-XFEL Coupler</a:t>
            </a:r>
            <a:endParaRPr lang="ja-JP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25"/>
          <p:cNvSpPr txBox="1">
            <a:spLocks noChangeArrowheads="1"/>
          </p:cNvSpPr>
          <p:nvPr/>
        </p:nvSpPr>
        <p:spPr bwMode="auto">
          <a:xfrm>
            <a:off x="2198548" y="3805204"/>
            <a:ext cx="1576072" cy="369332"/>
          </a:xfrm>
          <a:prstGeom prst="rect">
            <a:avLst/>
          </a:prstGeom>
          <a:noFill/>
          <a:ln w="2857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STF-2 Coupler</a:t>
            </a:r>
            <a:endParaRPr lang="ja-JP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25"/>
          <p:cNvSpPr txBox="1">
            <a:spLocks noChangeArrowheads="1"/>
          </p:cNvSpPr>
          <p:nvPr/>
        </p:nvSpPr>
        <p:spPr bwMode="auto">
          <a:xfrm>
            <a:off x="10532347" y="3989870"/>
            <a:ext cx="1082349" cy="369332"/>
          </a:xfrm>
          <a:prstGeom prst="rect">
            <a:avLst/>
          </a:prstGeom>
          <a:noFill/>
          <a:ln w="2857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ILC/TDR</a:t>
            </a:r>
            <a:endParaRPr lang="ja-JP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7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7767"/>
          </a:xfrm>
        </p:spPr>
        <p:txBody>
          <a:bodyPr/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RF power at 35 MV/m operation in ILC</a:t>
            </a:r>
            <a:endParaRPr kumimoji="1" lang="ja-JP" altLang="en-US" dirty="0"/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8/Feb/2018</a:t>
            </a:r>
            <a:endParaRPr lang="ja-JP" altLang="en-US" sz="1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9347200" y="6492874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EC8AB-3DB4-4A9A-8CDD-44C2BBE8E92A}" type="slidenum">
              <a:rPr lang="ja-JP" altLang="en-US" sz="14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14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0" y="6492873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TTC Meeting 2018 @Milan</a:t>
            </a:r>
            <a:endParaRPr lang="ja-JP" altLang="en-US" sz="14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28" y="1108169"/>
            <a:ext cx="4116560" cy="363153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44" y="1108168"/>
            <a:ext cx="4386330" cy="363154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35674D-E1CD-4EC3-9A14-D0DC2E470774}"/>
              </a:ext>
            </a:extLst>
          </p:cNvPr>
          <p:cNvSpPr txBox="1"/>
          <p:nvPr/>
        </p:nvSpPr>
        <p:spPr>
          <a:xfrm>
            <a:off x="1777897" y="659237"/>
            <a:ext cx="8636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Matsumoto-san estimated necessary RF power for CM operation at 35 MV/m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FA62DE5A-438A-4B63-8273-1F23B5860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861096"/>
              </p:ext>
            </p:extLst>
          </p:nvPr>
        </p:nvGraphicFramePr>
        <p:xfrm>
          <a:off x="2032001" y="4883697"/>
          <a:ext cx="8127999" cy="187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762483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183241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2284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31.5 MV/m</a:t>
                      </a:r>
                      <a:endParaRPr kumimoji="1" lang="ja-JP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35.0 MV/m</a:t>
                      </a:r>
                      <a:endParaRPr kumimoji="1" lang="ja-JP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47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power / coupler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kW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kW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91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1" lang="en-US" altLang="ja-JP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5.46 x 10</a:t>
                      </a:r>
                      <a:r>
                        <a:rPr kumimoji="1" lang="en-US" altLang="ja-JP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6.07 x 10</a:t>
                      </a:r>
                      <a:r>
                        <a:rPr kumimoji="1" lang="en-US" altLang="ja-JP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74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Filling time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 </a:t>
                      </a:r>
                      <a:r>
                        <a:rPr kumimoji="1" lang="el-GR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1030 </a:t>
                      </a:r>
                      <a:r>
                        <a:rPr kumimoji="1" lang="el-GR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834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pulse width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 </a:t>
                      </a:r>
                      <a:r>
                        <a:rPr kumimoji="1" lang="en-US" altLang="ja-JP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msec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 </a:t>
                      </a:r>
                      <a:r>
                        <a:rPr kumimoji="1" lang="en-US" altLang="ja-JP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msec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351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46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0338"/>
          </a:xfrm>
        </p:spPr>
        <p:txBody>
          <a:bodyPr/>
          <a:lstStyle/>
          <a:p>
            <a:r>
              <a:rPr kumimoji="1"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Klystron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modulator, circulator…</a:t>
            </a:r>
            <a:endParaRPr kumimoji="1" lang="ja-JP" altLang="en-US" sz="4800" dirty="0"/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8/Feb/2018</a:t>
            </a:r>
            <a:endParaRPr lang="ja-JP" altLang="en-US" sz="1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9347200" y="6492874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EC8AB-3DB4-4A9A-8CDD-44C2BBE8E92A}" type="slidenum">
              <a:rPr lang="ja-JP" altLang="en-US" sz="14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14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0" y="6492873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TTC Meeting 2018 @Milan</a:t>
            </a:r>
            <a:endParaRPr lang="ja-JP" altLang="en-US" sz="14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93770EF-ACBA-4207-B1B7-4E4895F11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25" y="2250725"/>
            <a:ext cx="4638341" cy="288736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CE45DB-A171-419A-B82C-A4DF875BE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3624"/>
            <a:ext cx="4492980" cy="317717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39BDF3-8FBE-45B7-B1BC-A35118D90EF8}"/>
              </a:ext>
            </a:extLst>
          </p:cNvPr>
          <p:cNvSpPr txBox="1"/>
          <p:nvPr/>
        </p:nvSpPr>
        <p:spPr>
          <a:xfrm>
            <a:off x="1143143" y="1526656"/>
            <a:ext cx="22066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 beam klystron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FFECA8-76B0-41E9-B8C7-138B7E94628E}"/>
              </a:ext>
            </a:extLst>
          </p:cNvPr>
          <p:cNvSpPr txBox="1"/>
          <p:nvPr/>
        </p:nvSpPr>
        <p:spPr>
          <a:xfrm>
            <a:off x="9134572" y="1530866"/>
            <a:ext cx="12192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Circulator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EC37EE-CDA6-45BF-9C51-137939B1A449}"/>
              </a:ext>
            </a:extLst>
          </p:cNvPr>
          <p:cNvSpPr txBox="1"/>
          <p:nvPr/>
        </p:nvSpPr>
        <p:spPr>
          <a:xfrm>
            <a:off x="1635308" y="5487844"/>
            <a:ext cx="4826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MW </a:t>
            </a:r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11 MW (10% higher)</a:t>
            </a:r>
          </a:p>
          <a:p>
            <a:pPr algn="ctr"/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1.65 </a:t>
            </a:r>
            <a:r>
              <a:rPr lang="en-US" altLang="ja-JP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msec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1.76 </a:t>
            </a:r>
            <a:r>
              <a:rPr lang="en-US" altLang="ja-JP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msec</a:t>
            </a:r>
            <a:r>
              <a:rPr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(7% longer)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35CBD1E-3BAA-4B95-8C88-704F7F6660DA}"/>
              </a:ext>
            </a:extLst>
          </p:cNvPr>
          <p:cNvSpPr txBox="1"/>
          <p:nvPr/>
        </p:nvSpPr>
        <p:spPr>
          <a:xfrm>
            <a:off x="8282736" y="5534011"/>
            <a:ext cx="29229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Discharge issue</a:t>
            </a:r>
          </a:p>
          <a:p>
            <a:pPr algn="ctr"/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(SF6 with higher pressure?)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C2EC363-7B42-491C-80CE-72A6147C8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30" y="2013624"/>
            <a:ext cx="2541744" cy="3177179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0953F3B-DCB0-41A4-A84B-670F9FFF74FC}"/>
              </a:ext>
            </a:extLst>
          </p:cNvPr>
          <p:cNvSpPr txBox="1"/>
          <p:nvPr/>
        </p:nvSpPr>
        <p:spPr>
          <a:xfrm>
            <a:off x="5042725" y="1526656"/>
            <a:ext cx="1832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Marx modulator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D0BA69A-5284-4A2D-8FB0-03C3B34B64F2}"/>
              </a:ext>
            </a:extLst>
          </p:cNvPr>
          <p:cNvSpPr txBox="1"/>
          <p:nvPr/>
        </p:nvSpPr>
        <p:spPr>
          <a:xfrm>
            <a:off x="0" y="92331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to think about not only power coupler, but also klystron and waveguide/circulator systems!</a:t>
            </a:r>
            <a:endParaRPr kumimoji="1" lang="ja-JP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0338"/>
          </a:xfrm>
        </p:spPr>
        <p:txBody>
          <a:bodyPr/>
          <a:lstStyle/>
          <a:p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to be considered</a:t>
            </a:r>
            <a:endParaRPr kumimoji="1" lang="ja-JP" altLang="en-US" sz="48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956718" y="1414797"/>
            <a:ext cx="8278564" cy="3488507"/>
          </a:xfrm>
        </p:spPr>
        <p:txBody>
          <a:bodyPr/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peak power</a:t>
            </a:r>
          </a:p>
          <a:p>
            <a:pPr lvl="1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 in waveguide/circulator systems</a:t>
            </a:r>
          </a:p>
          <a:p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 RF pulse</a:t>
            </a:r>
          </a:p>
          <a:p>
            <a:pPr lvl="1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Thicker copper plating (30</a:t>
            </a:r>
            <a:r>
              <a:rPr lang="el-G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50</a:t>
            </a:r>
            <a:r>
              <a:rPr lang="el-G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m?)</a:t>
            </a:r>
          </a:p>
          <a:p>
            <a:pPr lvl="1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ower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tanδ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ceramic</a:t>
            </a: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8/Feb/2018</a:t>
            </a:r>
            <a:endParaRPr lang="ja-JP" altLang="en-US" sz="1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9347200" y="6492874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EC8AB-3DB4-4A9A-8CDD-44C2BBE8E92A}" type="slidenum">
              <a:rPr lang="ja-JP" altLang="en-US" sz="14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14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0" y="6492873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TTC Meeting 2018 @Milan</a:t>
            </a:r>
            <a:endParaRPr lang="ja-JP" altLang="en-US" sz="14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6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2830"/>
          </a:xfrm>
        </p:spPr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ceramic property</a:t>
            </a:r>
            <a:endParaRPr kumimoji="1" lang="ja-JP" altLang="en-US" dirty="0"/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8/Feb/2018</a:t>
            </a:r>
            <a:endParaRPr lang="ja-JP" altLang="en-US" sz="1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xfrm>
            <a:off x="9347200" y="6492874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EEC8AB-3DB4-4A9A-8CDD-44C2BBE8E92A}" type="slidenum">
              <a:rPr lang="ja-JP" altLang="en-US" sz="14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14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0" y="6492873"/>
            <a:ext cx="12192000" cy="365125"/>
          </a:xfrm>
        </p:spPr>
        <p:txBody>
          <a:bodyPr/>
          <a:lstStyle/>
          <a:p>
            <a:pPr>
              <a:defRPr/>
            </a:pPr>
            <a:r>
              <a:rPr lang="en-US" altLang="ja-JP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TTC Meeting 2018 @Milan</a:t>
            </a:r>
            <a:endParaRPr lang="ja-JP" altLang="en-US" sz="14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35674D-E1CD-4EC3-9A14-D0DC2E470774}"/>
              </a:ext>
            </a:extLst>
          </p:cNvPr>
          <p:cNvSpPr txBox="1"/>
          <p:nvPr/>
        </p:nvSpPr>
        <p:spPr>
          <a:xfrm>
            <a:off x="1874886" y="937532"/>
            <a:ext cx="844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onger RF pulse operation needs ceramic with lower dielectric loss tangent.</a:t>
            </a:r>
            <a:endParaRPr kumimoji="1"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FA62DE5A-438A-4B63-8273-1F23B5860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492330"/>
              </p:ext>
            </p:extLst>
          </p:nvPr>
        </p:nvGraphicFramePr>
        <p:xfrm>
          <a:off x="1095513" y="2054087"/>
          <a:ext cx="10000974" cy="2686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87464">
                  <a:extLst>
                    <a:ext uri="{9D8B030D-6E8A-4147-A177-3AD203B41FA5}">
                      <a16:colId xmlns:a16="http://schemas.microsoft.com/office/drawing/2014/main" val="4276248364"/>
                    </a:ext>
                  </a:extLst>
                </a:gridCol>
                <a:gridCol w="2706755">
                  <a:extLst>
                    <a:ext uri="{9D8B030D-6E8A-4147-A177-3AD203B41FA5}">
                      <a16:colId xmlns:a16="http://schemas.microsoft.com/office/drawing/2014/main" val="2418324162"/>
                    </a:ext>
                  </a:extLst>
                </a:gridCol>
                <a:gridCol w="2706755">
                  <a:extLst>
                    <a:ext uri="{9D8B030D-6E8A-4147-A177-3AD203B41FA5}">
                      <a16:colId xmlns:a16="http://schemas.microsoft.com/office/drawing/2014/main" val="222284952"/>
                    </a:ext>
                  </a:extLst>
                </a:gridCol>
              </a:tblGrid>
              <a:tr h="4478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duty</a:t>
                      </a:r>
                      <a:endParaRPr kumimoji="1" lang="ja-JP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~1%</a:t>
                      </a:r>
                      <a:endParaRPr kumimoji="1" lang="ja-JP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~10%</a:t>
                      </a:r>
                      <a:endParaRPr kumimoji="1" lang="ja-JP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471259"/>
                  </a:ext>
                </a:extLst>
              </a:tr>
              <a:tr h="4478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 of Al</a:t>
                      </a:r>
                      <a:r>
                        <a:rPr kumimoji="1" lang="en-US" altLang="ja-JP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en-US" altLang="ja-JP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1" lang="en-US" altLang="ja-JP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1" lang="ja-JP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95%</a:t>
                      </a:r>
                      <a:endParaRPr kumimoji="1" lang="ja-JP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99%</a:t>
                      </a:r>
                      <a:endParaRPr kumimoji="1" lang="ja-JP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91230"/>
                  </a:ext>
                </a:extLst>
              </a:tr>
              <a:tr h="4478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Surface resistivity</a:t>
                      </a:r>
                      <a:endParaRPr kumimoji="1" lang="ja-JP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1" lang="en-US" altLang="ja-JP" sz="20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14~15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l-GR" altLang="ja-JP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/□ @25</a:t>
                      </a:r>
                      <a:r>
                        <a:rPr kumimoji="1" lang="ja-JP" alt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℃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1" lang="en-US" altLang="ja-JP" sz="20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14~15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l-GR" altLang="ja-JP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/□ @25</a:t>
                      </a:r>
                      <a:r>
                        <a:rPr kumimoji="1" lang="ja-JP" alt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℃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749999"/>
                  </a:ext>
                </a:extLst>
              </a:tr>
              <a:tr h="4478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Relative permittivity</a:t>
                      </a:r>
                      <a:endParaRPr kumimoji="1" lang="ja-JP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9~10 @1GHz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9~10 @1GHz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834013"/>
                  </a:ext>
                </a:extLst>
              </a:tr>
              <a:tr h="4478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Dielectric loss tangent</a:t>
                      </a:r>
                      <a:endParaRPr kumimoji="1" lang="ja-JP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</a:t>
                      </a:r>
                      <a:r>
                        <a:rPr kumimoji="1" lang="en-US" altLang="ja-JP" sz="20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@1GHz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~10</a:t>
                      </a:r>
                      <a:r>
                        <a:rPr kumimoji="1" lang="en-US" altLang="ja-JP" sz="2000" baseline="30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@1GHz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351429"/>
                  </a:ext>
                </a:extLst>
              </a:tr>
              <a:tr h="4478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 electron emission coefficient</a:t>
                      </a:r>
                      <a:endParaRPr kumimoji="1" lang="ja-JP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~2 (5 as production)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&lt;2 (5 as production)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21721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E216FE4-3923-4F83-A34D-BD7662D6E483}"/>
              </a:ext>
            </a:extLst>
          </p:cNvPr>
          <p:cNvSpPr txBox="1"/>
          <p:nvPr/>
        </p:nvSpPr>
        <p:spPr>
          <a:xfrm>
            <a:off x="2471238" y="5257325"/>
            <a:ext cx="7249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 for secondary electron emission coefficient is not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984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91685</TotalTime>
  <Words>819</Words>
  <Application>Microsoft Office PowerPoint</Application>
  <PresentationFormat>ワイド画面</PresentationFormat>
  <Paragraphs>219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Times New Roman</vt:lpstr>
      <vt:lpstr>Wingdings</vt:lpstr>
      <vt:lpstr>1_Office テーマ</vt:lpstr>
      <vt:lpstr>Power Coupler in Pulsed Operation  ~higher peak power &amp; longer RF pulse~</vt:lpstr>
      <vt:lpstr>Outline</vt:lpstr>
      <vt:lpstr>Motivation</vt:lpstr>
      <vt:lpstr>Specification of power coupler in each project</vt:lpstr>
      <vt:lpstr>Power couplers in pulsed operation</vt:lpstr>
      <vt:lpstr>Necessary RF power at 35 MV/m operation in ILC</vt:lpstr>
      <vt:lpstr>Klystron, modulator, circulator…</vt:lpstr>
      <vt:lpstr>Issues to be considered</vt:lpstr>
      <vt:lpstr>Necessary ceramic property</vt:lpstr>
      <vt:lpstr>SEM for ceramic study</vt:lpstr>
      <vt:lpstr>Summary</vt:lpstr>
      <vt:lpstr>Thank you very much for your attention</vt:lpstr>
      <vt:lpstr>ILC-TDR (for Power coupler specification)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 work in clean room &amp; Low power measurement @2015/8/31</dc:title>
  <dc:creator>山本康史</dc:creator>
  <cp:lastModifiedBy>山本康史</cp:lastModifiedBy>
  <cp:revision>856</cp:revision>
  <cp:lastPrinted>2016-03-17T08:03:54Z</cp:lastPrinted>
  <dcterms:created xsi:type="dcterms:W3CDTF">2015-08-11T06:58:22Z</dcterms:created>
  <dcterms:modified xsi:type="dcterms:W3CDTF">2018-02-08T05:11:35Z</dcterms:modified>
</cp:coreProperties>
</file>