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4" r:id="rId3"/>
    <p:sldId id="286" r:id="rId4"/>
    <p:sldId id="276" r:id="rId5"/>
    <p:sldId id="275" r:id="rId6"/>
    <p:sldId id="288" r:id="rId7"/>
    <p:sldId id="279" r:id="rId8"/>
    <p:sldId id="280" r:id="rId9"/>
    <p:sldId id="277" r:id="rId10"/>
    <p:sldId id="281" r:id="rId11"/>
    <p:sldId id="283" r:id="rId12"/>
    <p:sldId id="282" r:id="rId13"/>
    <p:sldId id="284" r:id="rId14"/>
    <p:sldId id="285" r:id="rId15"/>
    <p:sldId id="28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F5FB"/>
    <a:srgbClr val="B61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4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EB44A-0ADF-491C-99AB-B0A199E28386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8E2EF-1350-4594-88FE-57BF305AA3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1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4D0A3E6A-C584-47F8-BBE4-227589A31185}" type="datetime1">
              <a:rPr lang="en-US" smtClean="0"/>
              <a:t>2/8/2018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614A82-F12D-4C78-BD05-52D6561A8D8E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Juliette PLOUIN - TTC Meeting Milano</a:t>
            </a:r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1259632" y="609329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+mj-lt"/>
              </a:rPr>
              <a:t>www.cea.fr</a:t>
            </a:r>
            <a:endParaRPr lang="fr-FR" sz="11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17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1026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18" name="ZoneTexte 17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B6E6-38EF-4179-9272-0C473A089632}" type="datetime1">
              <a:rPr lang="en-US" smtClean="0"/>
              <a:t>2/8/2018</a:t>
            </a:fld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Juliette PLOUIN - TTC Meeting Milano</a:t>
            </a:r>
            <a:endParaRPr lang="en-US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E396-C216-4344-832E-6D47EA6F77D1}" type="datetime1">
              <a:rPr lang="en-US" smtClean="0"/>
              <a:t>2/8/2018</a:t>
            </a:fld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Juliette PLOUIN - TTC Meeting Milano</a:t>
            </a:r>
            <a:endParaRPr lang="en-US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9345-DC64-4414-9123-45AE59C0E189}" type="datetime1">
              <a:rPr lang="en-US" smtClean="0"/>
              <a:t>2/8/2018</a:t>
            </a:fld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614A82-F12D-4C78-BD05-52D6561A8D8E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Juliette PLOUIN - TTC Meeting Milano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1714-6533-4D04-83BB-39B858539D0C}" type="datetime1">
              <a:rPr lang="en-US" smtClean="0"/>
              <a:t>2/8/2018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Juliette PLOUIN - TTC Meeting Milano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1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63403940-E794-4D45-8236-463A380F6E89}" type="datetime1">
              <a:rPr lang="en-US" smtClean="0"/>
              <a:t>2/8/2018</a:t>
            </a:fld>
            <a:endParaRPr lang="en-US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614A82-F12D-4C78-BD05-52D6561A8D8E}" type="slidenum">
              <a:rPr lang="en-US" smtClean="0"/>
              <a:t>‹N°›</a:t>
            </a:fld>
            <a:endParaRPr lang="en-US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Juliette PLOUIN - TTC Meeting Milano</a:t>
            </a:r>
            <a:endParaRPr lang="en-US"/>
          </a:p>
        </p:txBody>
      </p:sp>
      <p:grpSp>
        <p:nvGrpSpPr>
          <p:cNvPr id="24" name="Groupe 23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5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7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6" name="ZoneTexte 25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CD961BCD-4E12-4B01-9BE8-DE4A6D441033}" type="datetime1">
              <a:rPr lang="en-US" smtClean="0"/>
              <a:t>2/8/2018</a:t>
            </a:fld>
            <a:endParaRPr lang="en-US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614A82-F12D-4C78-BD05-52D6561A8D8E}" type="slidenum">
              <a:rPr lang="en-US" smtClean="0"/>
              <a:t>‹N°›</a:t>
            </a:fld>
            <a:endParaRPr lang="en-US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Juliette PLOUIN - TTC Meeting Milano</a:t>
            </a:r>
            <a:endParaRPr lang="en-US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0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5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4" name="ZoneTexte 23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889F-59C7-4849-A3B6-7602DE7834F4}" type="datetime1">
              <a:rPr lang="en-US" smtClean="0"/>
              <a:t>2/8/2018</a:t>
            </a:fld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614A82-F12D-4C78-BD05-52D6561A8D8E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Juliette PLOUIN - TTC Meeting Milano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DEFF-8900-4A1B-947C-A2E7B18E6E6C}" type="datetime1">
              <a:rPr lang="en-US" smtClean="0"/>
              <a:t>2/8/2018</a:t>
            </a:fld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Juliette PLOUIN - TTC Meeting Milano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90CC-FA3D-45E2-9AC9-45894CF7BDDB}" type="datetime1">
              <a:rPr lang="en-US" smtClean="0"/>
              <a:t>2/8/2018</a:t>
            </a:fld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Juliette PLOUIN - TTC Meeting Milano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E7431DE-89E6-430B-9A9F-5D528276AE57}" type="datetime1">
              <a:rPr lang="en-US" smtClean="0"/>
              <a:t>2/8/2018</a:t>
            </a:fld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Juliette PLOUIN - TTC Meeting Milano</a:t>
            </a:r>
            <a:endParaRPr lang="en-US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F0BEBB5-2C4A-41FD-AEDA-A76D0A974792}" type="datetime1">
              <a:rPr lang="en-US" smtClean="0"/>
              <a:t>2/8/2018</a:t>
            </a:fld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Juliette PLOUIN - TTC Meeting Milano</a:t>
            </a:r>
            <a:endParaRPr lang="en-US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93C-6474-4E8E-8D14-54A9E4805929}" type="datetime1">
              <a:rPr lang="en-US" smtClean="0"/>
              <a:t>2/8/2018</a:t>
            </a:fld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Juliette PLOUIN - TTC Meeting Milano</a:t>
            </a:r>
            <a:endParaRPr lang="en-US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C47155AC-1789-41A0-8661-3883C03CD4AF}" type="datetime1">
              <a:rPr lang="en-US" smtClean="0"/>
              <a:t>2/8/2018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82632" y="6492875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pPr algn="ctr"/>
            <a:r>
              <a:rPr lang="en-US" dirty="0" smtClean="0"/>
              <a:t>Juliette PLOUIN - TTC Meeting Milano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4999" y="6487754"/>
            <a:ext cx="1118696" cy="3702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fld id="{B6614A82-F12D-4C78-BD05-52D6561A8D8E}" type="slidenum">
              <a:rPr lang="en-US" smtClean="0"/>
              <a:t>‹N°›</a:t>
            </a:fld>
            <a:endParaRPr lang="en-US"/>
          </a:p>
        </p:txBody>
      </p:sp>
      <p:pic>
        <p:nvPicPr>
          <p:cNvPr id="2050" name="Picture 2" descr="S:\CHARTE - LOGOS 2012\Fond dégradé Logo CEA 2012.jpg"/>
          <p:cNvPicPr preferRelativeResize="0">
            <a:picLocks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4000"/>
          </a:xfrm>
          <a:prstGeom prst="rect">
            <a:avLst/>
          </a:prstGeom>
          <a:noFill/>
        </p:spPr>
      </p:pic>
      <p:pic>
        <p:nvPicPr>
          <p:cNvPr id="14" name="Picture 3" descr="S:\CHARTE - LOGOS 2012\Logo\Logo anglais\CEA_GB_logotype_4c_defonce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09" y="44624"/>
            <a:ext cx="1045006" cy="8506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8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7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0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635896" y="1855288"/>
            <a:ext cx="5328592" cy="2653832"/>
          </a:xfrm>
        </p:spPr>
        <p:txBody>
          <a:bodyPr/>
          <a:lstStyle/>
          <a:p>
            <a:r>
              <a:rPr lang="en-US" b="1" dirty="0"/>
              <a:t>IFMIF HWR </a:t>
            </a:r>
            <a:r>
              <a:rPr lang="en-US" b="1" dirty="0" err="1"/>
              <a:t>cryomodule</a:t>
            </a:r>
            <a:r>
              <a:rPr lang="en-US" b="1" dirty="0"/>
              <a:t> and magnetic shield properties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Ttc</a:t>
            </a:r>
            <a:r>
              <a:rPr lang="en-US" dirty="0" smtClean="0"/>
              <a:t> meeting</a:t>
            </a:r>
          </a:p>
          <a:p>
            <a:r>
              <a:rPr lang="en-US" dirty="0" smtClean="0"/>
              <a:t>08 February 2018, MILANO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smtClean="0"/>
              <a:t>Juliette </a:t>
            </a:r>
            <a:r>
              <a:rPr lang="en-US" sz="2000" smtClean="0"/>
              <a:t>PLOUIN </a:t>
            </a:r>
            <a:endParaRPr lang="en-US" sz="2000" dirty="0" smtClean="0"/>
          </a:p>
          <a:p>
            <a:r>
              <a:rPr lang="en-US" sz="2000" dirty="0" smtClean="0"/>
              <a:t>Caifu </a:t>
            </a:r>
            <a:r>
              <a:rPr lang="en-US" sz="2000" dirty="0" smtClean="0"/>
              <a:t>FAN (Master Student)</a:t>
            </a:r>
          </a:p>
          <a:p>
            <a:endParaRPr lang="en-US" sz="2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Juliette PLOUIN - TTC Meeting Milano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du contenu 3"/>
          <p:cNvPicPr>
            <a:picLocks noChangeAspect="1"/>
          </p:cNvPicPr>
          <p:nvPr/>
        </p:nvPicPr>
        <p:blipFill rotWithShape="1">
          <a:blip r:embed="rId2"/>
          <a:srcRect l="36868" t="18698" r="29012" b="22967"/>
          <a:stretch/>
        </p:blipFill>
        <p:spPr>
          <a:xfrm>
            <a:off x="2212411" y="2341380"/>
            <a:ext cx="3405807" cy="23932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Definition</a:t>
            </a:r>
            <a:r>
              <a:rPr lang="fr-FR" dirty="0" smtClean="0"/>
              <a:t> of a « </a:t>
            </a:r>
            <a:r>
              <a:rPr lang="fr-FR" dirty="0" err="1" smtClean="0"/>
              <a:t>equivalent</a:t>
            </a:r>
            <a:r>
              <a:rPr lang="fr-FR" dirty="0" smtClean="0"/>
              <a:t> </a:t>
            </a:r>
            <a:r>
              <a:rPr lang="fr-FR" dirty="0" err="1" smtClean="0"/>
              <a:t>permeability</a:t>
            </a:r>
            <a:r>
              <a:rPr lang="fr-FR" dirty="0" smtClean="0"/>
              <a:t> »</a:t>
            </a:r>
            <a:endParaRPr lang="fr-FR" dirty="0"/>
          </a:p>
        </p:txBody>
      </p:sp>
      <p:pic>
        <p:nvPicPr>
          <p:cNvPr id="6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" t="3766" r="92293" b="13201"/>
          <a:stretch/>
        </p:blipFill>
        <p:spPr>
          <a:xfrm>
            <a:off x="138232" y="1744495"/>
            <a:ext cx="864096" cy="3876530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 rotWithShape="1">
          <a:blip r:embed="rId3"/>
          <a:srcRect t="4518" r="90660" b="11896"/>
          <a:stretch/>
        </p:blipFill>
        <p:spPr>
          <a:xfrm>
            <a:off x="1162426" y="1744495"/>
            <a:ext cx="1050786" cy="4060769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>
            <a:off x="2711768" y="2627465"/>
            <a:ext cx="1462060" cy="25900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203016" y="1944528"/>
            <a:ext cx="247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b="1" dirty="0" smtClean="0">
                <a:solidFill>
                  <a:schemeClr val="accent2">
                    <a:lumMod val="50000"/>
                  </a:schemeClr>
                </a:solidFill>
              </a:rPr>
              <a:t>Transverse </a:t>
            </a:r>
            <a:r>
              <a:rPr lang="fr-FR" altLang="zh-CN" b="1" dirty="0" err="1" smtClean="0">
                <a:solidFill>
                  <a:schemeClr val="accent2">
                    <a:lumMod val="50000"/>
                  </a:schemeClr>
                </a:solidFill>
              </a:rPr>
              <a:t>earth</a:t>
            </a:r>
            <a:r>
              <a:rPr lang="fr-FR" altLang="zh-CN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altLang="zh-CN" b="1" dirty="0" err="1" smtClean="0">
                <a:solidFill>
                  <a:schemeClr val="accent2">
                    <a:lumMod val="50000"/>
                  </a:schemeClr>
                </a:solidFill>
              </a:rPr>
              <a:t>field</a:t>
            </a:r>
            <a:r>
              <a:rPr lang="fr-FR" altLang="zh-CN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altLang="zh-CN" b="1" dirty="0" err="1" smtClean="0">
                <a:solidFill>
                  <a:schemeClr val="accent2">
                    <a:lumMod val="50000"/>
                  </a:schemeClr>
                </a:solidFill>
              </a:rPr>
              <a:t>applied</a:t>
            </a:r>
            <a:endParaRPr lang="fr-FR" altLang="zh-C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54002" y="5157192"/>
            <a:ext cx="334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dirty="0" err="1" smtClean="0"/>
              <a:t>Permeability</a:t>
            </a:r>
            <a:r>
              <a:rPr lang="fr-FR" altLang="zh-CN" dirty="0" smtClean="0"/>
              <a:t> of the </a:t>
            </a:r>
            <a:r>
              <a:rPr lang="fr-FR" altLang="zh-CN" dirty="0" err="1" smtClean="0"/>
              <a:t>material</a:t>
            </a:r>
            <a:r>
              <a:rPr lang="fr-FR" altLang="zh-CN" dirty="0" smtClean="0"/>
              <a:t> varies </a:t>
            </a:r>
            <a:r>
              <a:rPr lang="fr-FR" altLang="zh-CN" dirty="0" err="1" smtClean="0"/>
              <a:t>along</a:t>
            </a:r>
            <a:r>
              <a:rPr lang="fr-FR" altLang="zh-CN" dirty="0" smtClean="0"/>
              <a:t> the </a:t>
            </a:r>
            <a:r>
              <a:rPr lang="fr-FR" altLang="zh-CN" dirty="0" err="1" smtClean="0"/>
              <a:t>shield</a:t>
            </a:r>
            <a:r>
              <a:rPr lang="fr-FR" altLang="zh-CN" dirty="0" smtClean="0"/>
              <a:t> </a:t>
            </a:r>
            <a:r>
              <a:rPr lang="fr-FR" altLang="zh-CN" dirty="0" err="1" smtClean="0"/>
              <a:t>material</a:t>
            </a:r>
            <a:endParaRPr lang="fr-FR" altLang="zh-CN" dirty="0" smtClean="0"/>
          </a:p>
          <a:p>
            <a:endParaRPr lang="fr-FR" altLang="zh-CN" dirty="0" smtClean="0"/>
          </a:p>
          <a:p>
            <a:r>
              <a:rPr lang="fr-FR" altLang="zh-CN" dirty="0" smtClean="0"/>
              <a:t>Local </a:t>
            </a:r>
            <a:r>
              <a:rPr lang="fr-FR" altLang="zh-CN" dirty="0" err="1" smtClean="0"/>
              <a:t>permeability</a:t>
            </a:r>
            <a:r>
              <a:rPr lang="fr-FR" altLang="zh-CN" dirty="0" smtClean="0"/>
              <a:t> </a:t>
            </a:r>
            <a:r>
              <a:rPr lang="fr-FR" altLang="zh-CN" dirty="0" err="1" smtClean="0"/>
              <a:t>is</a:t>
            </a:r>
            <a:r>
              <a:rPr lang="fr-FR" altLang="zh-CN" dirty="0" smtClean="0"/>
              <a:t> not </a:t>
            </a:r>
            <a:r>
              <a:rPr lang="fr-FR" altLang="zh-CN" dirty="0" err="1" smtClean="0"/>
              <a:t>measurable</a:t>
            </a:r>
            <a:r>
              <a:rPr lang="fr-FR" altLang="zh-CN" dirty="0" smtClean="0"/>
              <a:t> </a:t>
            </a:r>
            <a:r>
              <a:rPr lang="fr-FR" altLang="zh-CN" dirty="0" err="1" smtClean="0"/>
              <a:t>with</a:t>
            </a:r>
            <a:r>
              <a:rPr lang="fr-FR" altLang="zh-CN" dirty="0" smtClean="0"/>
              <a:t> </a:t>
            </a:r>
            <a:r>
              <a:rPr lang="fr-FR" altLang="zh-CN" dirty="0" err="1" smtClean="0"/>
              <a:t>our</a:t>
            </a:r>
            <a:r>
              <a:rPr lang="fr-FR" altLang="zh-CN" dirty="0" smtClean="0"/>
              <a:t> </a:t>
            </a:r>
            <a:r>
              <a:rPr lang="fr-FR" altLang="zh-CN" dirty="0" err="1" smtClean="0"/>
              <a:t>sample</a:t>
            </a:r>
            <a:endParaRPr lang="fr-FR" altLang="zh-CN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 r="4325"/>
          <a:stretch/>
        </p:blipFill>
        <p:spPr>
          <a:xfrm>
            <a:off x="5682633" y="1052735"/>
            <a:ext cx="3461367" cy="2885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09426" y="1221605"/>
                <a:ext cx="222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6" y="1221605"/>
                <a:ext cx="222625" cy="276999"/>
              </a:xfrm>
              <a:prstGeom prst="rect">
                <a:avLst/>
              </a:prstGeom>
              <a:blipFill>
                <a:blip r:embed="rId5"/>
                <a:stretch>
                  <a:fillRect l="-21622" r="-18919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34555" y="1052736"/>
                <a:ext cx="1190454" cy="657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55" y="1052736"/>
                <a:ext cx="1190454" cy="6579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 20" descr="http://www.blindage-magnetique.com/mumetal/images/softmag3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59" y="4010717"/>
            <a:ext cx="1589696" cy="88620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文本框 12"/>
          <p:cNvSpPr txBox="1"/>
          <p:nvPr/>
        </p:nvSpPr>
        <p:spPr>
          <a:xfrm>
            <a:off x="2675531" y="1038741"/>
            <a:ext cx="247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dirty="0" smtClean="0"/>
              <a:t>Simulation </a:t>
            </a:r>
            <a:r>
              <a:rPr lang="fr-FR" altLang="zh-CN" dirty="0" err="1" smtClean="0"/>
              <a:t>with</a:t>
            </a:r>
            <a:r>
              <a:rPr lang="fr-FR" altLang="zh-CN" dirty="0" smtClean="0"/>
              <a:t> OPERA software</a:t>
            </a:r>
            <a:endParaRPr lang="fr-FR" altLang="zh-CN" dirty="0"/>
          </a:p>
        </p:txBody>
      </p:sp>
      <p:grpSp>
        <p:nvGrpSpPr>
          <p:cNvPr id="9" name="Groupe 8"/>
          <p:cNvGrpSpPr/>
          <p:nvPr/>
        </p:nvGrpSpPr>
        <p:grpSpPr>
          <a:xfrm>
            <a:off x="179513" y="6037290"/>
            <a:ext cx="5139847" cy="752381"/>
            <a:chOff x="179513" y="6037290"/>
            <a:chExt cx="5139847" cy="7523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ZoneTexte 4"/>
                <p:cNvSpPr txBox="1"/>
                <p:nvPr/>
              </p:nvSpPr>
              <p:spPr>
                <a:xfrm>
                  <a:off x="2846952" y="6037290"/>
                  <a:ext cx="2472408" cy="7265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fr-FR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𝑒𝑞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fr-FR" sz="2000" dirty="0">
                                <a:solidFill>
                                  <a:srgbClr val="C00000"/>
                                </a:solidFill>
                              </a:rPr>
                              <m:t> </m:t>
                            </m:r>
                            <m:r>
                              <a:rPr lang="fr-FR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𝐵𝑜𝑢𝑡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𝐵𝑖𝑛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fr-FR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𝑡𝑟𝑎𝑛𝑠</m:t>
                            </m:r>
                          </m:sub>
                        </m:sSub>
                        <m:f>
                          <m:fPr>
                            <m:ctrlPr>
                              <a:rPr lang="fr-FR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oMath>
                    </m:oMathPara>
                  </a14:m>
                  <a:endParaRPr lang="fr-FR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ZoneText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6952" y="6037290"/>
                  <a:ext cx="2472408" cy="72654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ZoneTexte 23"/>
            <p:cNvSpPr txBox="1"/>
            <p:nvPr/>
          </p:nvSpPr>
          <p:spPr>
            <a:xfrm>
              <a:off x="179513" y="6143340"/>
              <a:ext cx="3168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For </a:t>
              </a:r>
              <a:r>
                <a:rPr lang="fr-FR" dirty="0" err="1" smtClean="0">
                  <a:solidFill>
                    <a:srgbClr val="C00000"/>
                  </a:solidFill>
                </a:rPr>
                <a:t>further</a:t>
              </a:r>
              <a:r>
                <a:rPr lang="fr-FR" dirty="0" smtClean="0">
                  <a:solidFill>
                    <a:srgbClr val="C00000"/>
                  </a:solidFill>
                </a:rPr>
                <a:t> </a:t>
              </a:r>
              <a:r>
                <a:rPr lang="fr-FR" dirty="0" err="1" smtClean="0">
                  <a:solidFill>
                    <a:srgbClr val="C00000"/>
                  </a:solidFill>
                </a:rPr>
                <a:t>sim</a:t>
              </a:r>
              <a:r>
                <a:rPr lang="fr-FR" dirty="0" smtClean="0">
                  <a:solidFill>
                    <a:srgbClr val="C00000"/>
                  </a:solidFill>
                </a:rPr>
                <a:t>/</a:t>
              </a:r>
              <a:r>
                <a:rPr lang="fr-FR" dirty="0" err="1" smtClean="0">
                  <a:solidFill>
                    <a:srgbClr val="C00000"/>
                  </a:solidFill>
                </a:rPr>
                <a:t>exp</a:t>
              </a:r>
              <a:r>
                <a:rPr lang="fr-FR" dirty="0" smtClean="0">
                  <a:solidFill>
                    <a:srgbClr val="C00000"/>
                  </a:solidFill>
                </a:rPr>
                <a:t> </a:t>
              </a:r>
              <a:r>
                <a:rPr lang="fr-FR" dirty="0" err="1" smtClean="0">
                  <a:solidFill>
                    <a:srgbClr val="C00000"/>
                  </a:solidFill>
                </a:rPr>
                <a:t>comparison</a:t>
              </a:r>
              <a:r>
                <a:rPr lang="fr-FR" dirty="0" smtClean="0">
                  <a:solidFill>
                    <a:srgbClr val="C00000"/>
                  </a:solidFill>
                </a:rPr>
                <a:t> </a:t>
              </a:r>
              <a:r>
                <a:rPr lang="fr-FR" dirty="0" err="1" smtClean="0">
                  <a:solidFill>
                    <a:srgbClr val="C00000"/>
                  </a:solidFill>
                </a:rPr>
                <a:t>we</a:t>
              </a:r>
              <a:r>
                <a:rPr lang="fr-FR" dirty="0" smtClean="0">
                  <a:solidFill>
                    <a:srgbClr val="C00000"/>
                  </a:solidFill>
                </a:rPr>
                <a:t> </a:t>
              </a:r>
              <a:r>
                <a:rPr lang="fr-FR" dirty="0" err="1" smtClean="0">
                  <a:solidFill>
                    <a:srgbClr val="C00000"/>
                  </a:solidFill>
                </a:rPr>
                <a:t>define</a:t>
              </a:r>
              <a:r>
                <a:rPr lang="fr-FR" dirty="0" smtClean="0">
                  <a:solidFill>
                    <a:srgbClr val="C00000"/>
                  </a:solidFill>
                </a:rPr>
                <a:t>: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038741"/>
            <a:ext cx="5693904" cy="476652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601559" y="1907718"/>
            <a:ext cx="490721" cy="94521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283154" y="3026490"/>
            <a:ext cx="229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2"/>
                </a:solidFill>
              </a:rPr>
              <a:t>We</a:t>
            </a:r>
            <a:r>
              <a:rPr lang="fr-FR" dirty="0" smtClean="0">
                <a:solidFill>
                  <a:schemeClr val="accent2"/>
                </a:solidFill>
              </a:rPr>
              <a:t> are in </a:t>
            </a:r>
            <a:r>
              <a:rPr lang="fr-FR" dirty="0" err="1" smtClean="0">
                <a:solidFill>
                  <a:schemeClr val="accent2"/>
                </a:solidFill>
              </a:rPr>
              <a:t>this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region</a:t>
            </a:r>
            <a:endParaRPr lang="fr-FR" dirty="0">
              <a:solidFill>
                <a:schemeClr val="accent2"/>
              </a:solidFill>
            </a:endParaRPr>
          </a:p>
        </p:txBody>
      </p:sp>
      <p:cxnSp>
        <p:nvCxnSpPr>
          <p:cNvPr id="14" name="Connecteur droit avec flèche 13"/>
          <p:cNvCxnSpPr>
            <a:endCxn id="8" idx="2"/>
          </p:cNvCxnSpPr>
          <p:nvPr/>
        </p:nvCxnSpPr>
        <p:spPr>
          <a:xfrm flipV="1">
            <a:off x="6846919" y="2852935"/>
            <a:ext cx="1" cy="260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Juliette PLOUIN - TTC Meeting Milano</a:t>
            </a:r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1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r>
              <a:rPr lang="fr-FR" dirty="0" smtClean="0"/>
              <a:t> </a:t>
            </a:r>
            <a:r>
              <a:rPr lang="fr-FR" dirty="0" err="1" smtClean="0"/>
              <a:t>caracterisation</a:t>
            </a:r>
            <a:r>
              <a:rPr lang="fr-FR" dirty="0" smtClean="0"/>
              <a:t> in variable </a:t>
            </a:r>
            <a:r>
              <a:rPr lang="fr-FR" dirty="0" err="1" smtClean="0"/>
              <a:t>field</a:t>
            </a:r>
            <a:r>
              <a:rPr lang="fr-FR" dirty="0" smtClean="0"/>
              <a:t> : setup</a:t>
            </a:r>
            <a:endParaRPr lang="fr-FR" dirty="0"/>
          </a:p>
        </p:txBody>
      </p:sp>
      <p:pic>
        <p:nvPicPr>
          <p:cNvPr id="4" name="图片 15" descr="55611965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773" y="1556792"/>
            <a:ext cx="3335655" cy="2670810"/>
          </a:xfrm>
          <a:prstGeom prst="rect">
            <a:avLst/>
          </a:prstGeom>
        </p:spPr>
      </p:pic>
      <p:pic>
        <p:nvPicPr>
          <p:cNvPr id="5" name="图片 16" descr="1523005134"/>
          <p:cNvPicPr/>
          <p:nvPr/>
        </p:nvPicPr>
        <p:blipFill>
          <a:blip r:embed="rId3"/>
          <a:stretch>
            <a:fillRect/>
          </a:stretch>
        </p:blipFill>
        <p:spPr>
          <a:xfrm>
            <a:off x="5116967" y="1404544"/>
            <a:ext cx="3411622" cy="26691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19773" y="4497633"/>
            <a:ext cx="4857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Experiments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smtClean="0"/>
              <a:t>JT60SA </a:t>
            </a:r>
            <a:r>
              <a:rPr lang="fr-FR" dirty="0"/>
              <a:t>tests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fr-FR" dirty="0" err="1" smtClean="0"/>
              <a:t>Toroidal</a:t>
            </a:r>
            <a:r>
              <a:rPr lang="fr-FR" dirty="0" smtClean="0"/>
              <a:t> </a:t>
            </a:r>
            <a:r>
              <a:rPr lang="fr-FR" dirty="0" err="1" smtClean="0"/>
              <a:t>coil</a:t>
            </a:r>
            <a:r>
              <a:rPr lang="fr-FR" dirty="0" smtClean="0"/>
              <a:t> </a:t>
            </a:r>
            <a:r>
              <a:rPr lang="fr-FR" dirty="0"/>
              <a:t>for fusion </a:t>
            </a:r>
            <a:r>
              <a:rPr lang="fr-FR" dirty="0" err="1"/>
              <a:t>tested</a:t>
            </a:r>
            <a:r>
              <a:rPr lang="fr-FR" dirty="0"/>
              <a:t> in Saclay cryostat.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ð"/>
            </a:pPr>
            <a:endParaRPr lang="fr-FR" dirty="0"/>
          </a:p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smtClean="0"/>
              <a:t>up to </a:t>
            </a:r>
            <a:r>
              <a:rPr lang="fr-FR" dirty="0"/>
              <a:t>27,5 </a:t>
            </a:r>
            <a:r>
              <a:rPr lang="en-US" altLang="fr-FR" dirty="0"/>
              <a:t>k</a:t>
            </a:r>
            <a:r>
              <a:rPr lang="fr-FR" dirty="0" smtClean="0"/>
              <a:t>A</a:t>
            </a:r>
          </a:p>
          <a:p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goes</a:t>
            </a:r>
            <a:r>
              <a:rPr lang="fr-FR" dirty="0" smtClean="0"/>
              <a:t> to 2.7 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177523" y="4497633"/>
            <a:ext cx="3642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this</a:t>
            </a:r>
            <a:r>
              <a:rPr lang="fr-FR" dirty="0" smtClean="0"/>
              <a:t> area, B </a:t>
            </a:r>
            <a:r>
              <a:rPr lang="fr-FR" dirty="0" err="1" smtClean="0"/>
              <a:t>goes</a:t>
            </a:r>
            <a:r>
              <a:rPr lang="fr-FR" dirty="0" smtClean="0"/>
              <a:t> up to 7.5 </a:t>
            </a:r>
            <a:r>
              <a:rPr lang="fr-FR" dirty="0" err="1" smtClean="0"/>
              <a:t>mT</a:t>
            </a:r>
            <a:r>
              <a:rPr lang="fr-FR" dirty="0" smtClean="0"/>
              <a:t>, transverse to </a:t>
            </a:r>
            <a:r>
              <a:rPr lang="fr-FR" dirty="0" err="1" smtClean="0"/>
              <a:t>shield</a:t>
            </a:r>
            <a:r>
              <a:rPr lang="fr-FR" dirty="0" smtClean="0"/>
              <a:t> and ~</a:t>
            </a:r>
            <a:r>
              <a:rPr lang="fr-FR" dirty="0" err="1" smtClean="0"/>
              <a:t>homogen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measured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/</a:t>
            </a:r>
            <a:r>
              <a:rPr lang="fr-FR" dirty="0" err="1" smtClean="0"/>
              <a:t>outside</a:t>
            </a:r>
            <a:r>
              <a:rPr lang="fr-FR" dirty="0" smtClean="0"/>
              <a:t> the </a:t>
            </a:r>
            <a:r>
              <a:rPr lang="fr-FR" dirty="0" err="1" smtClean="0"/>
              <a:t>shield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Juliette PLOUIN - TTC Meeting Milano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Magnetic</a:t>
            </a:r>
            <a:r>
              <a:rPr lang="fr-FR" dirty="0"/>
              <a:t> </a:t>
            </a:r>
            <a:r>
              <a:rPr lang="fr-FR" dirty="0" err="1"/>
              <a:t>shield</a:t>
            </a:r>
            <a:r>
              <a:rPr lang="fr-FR" dirty="0"/>
              <a:t> </a:t>
            </a:r>
            <a:r>
              <a:rPr lang="fr-FR" dirty="0" err="1"/>
              <a:t>caracterisation</a:t>
            </a:r>
            <a:r>
              <a:rPr lang="fr-FR" dirty="0"/>
              <a:t> in variable </a:t>
            </a:r>
            <a:r>
              <a:rPr lang="fr-FR" dirty="0" err="1"/>
              <a:t>field</a:t>
            </a:r>
            <a:r>
              <a:rPr lang="fr-FR" dirty="0"/>
              <a:t> : </a:t>
            </a:r>
            <a:r>
              <a:rPr lang="fr-FR" dirty="0" err="1" smtClean="0"/>
              <a:t>results</a:t>
            </a:r>
            <a:endParaRPr lang="fr-FR" dirty="0"/>
          </a:p>
        </p:txBody>
      </p:sp>
      <p:pic>
        <p:nvPicPr>
          <p:cNvPr id="6" name="图片 17" descr="165758929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1" y="4776190"/>
            <a:ext cx="2920240" cy="20448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94304" y="5597999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magnetized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solenoid</a:t>
            </a:r>
            <a:r>
              <a:rPr lang="fr-FR" dirty="0" smtClean="0"/>
              <a:t> switch off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8559"/>
            <a:ext cx="6002326" cy="36598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473393" y="1341283"/>
            <a:ext cx="3670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Measurements</a:t>
            </a:r>
            <a:r>
              <a:rPr lang="fr-FR" dirty="0" smtClean="0"/>
              <a:t> </a:t>
            </a:r>
            <a:r>
              <a:rPr lang="fr-FR" dirty="0" smtClean="0"/>
              <a:t>at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unaccurate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probe offset </a:t>
            </a:r>
            <a:r>
              <a:rPr lang="fr-FR" dirty="0" err="1" smtClean="0"/>
              <a:t>seems</a:t>
            </a:r>
            <a:r>
              <a:rPr lang="fr-FR" dirty="0" smtClean="0"/>
              <a:t> to have </a:t>
            </a:r>
            <a:r>
              <a:rPr lang="fr-FR" dirty="0" err="1" smtClean="0"/>
              <a:t>changed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…</a:t>
            </a:r>
          </a:p>
          <a:p>
            <a:endParaRPr lang="fr-FR" dirty="0"/>
          </a:p>
          <a:p>
            <a:r>
              <a:rPr lang="fr-FR" dirty="0" err="1"/>
              <a:t>Hysteresis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 </a:t>
            </a:r>
            <a:r>
              <a:rPr lang="fr-FR" dirty="0" err="1" smtClean="0"/>
              <a:t>observed</a:t>
            </a:r>
            <a:endParaRPr lang="fr-FR" dirty="0"/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816" y="3456164"/>
            <a:ext cx="3458210" cy="26035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Connecteur droit avec flèche 10"/>
          <p:cNvCxnSpPr/>
          <p:nvPr/>
        </p:nvCxnSpPr>
        <p:spPr>
          <a:xfrm flipV="1">
            <a:off x="2438438" y="2547071"/>
            <a:ext cx="562725" cy="36004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2830194" y="2758340"/>
            <a:ext cx="683134" cy="396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835696" y="1214923"/>
            <a:ext cx="0" cy="1332148"/>
          </a:xfrm>
          <a:prstGeom prst="line">
            <a:avLst/>
          </a:prstGeom>
          <a:ln w="28575">
            <a:prstDash val="sys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499992" y="1214923"/>
            <a:ext cx="0" cy="629901"/>
          </a:xfrm>
          <a:prstGeom prst="line">
            <a:avLst/>
          </a:prstGeom>
          <a:ln w="28575">
            <a:prstDash val="sys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907628" y="923930"/>
            <a:ext cx="210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50 </a:t>
            </a:r>
            <a:r>
              <a:rPr lang="fr-FR" dirty="0" err="1" smtClean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fr-FR" dirty="0" err="1" smtClean="0">
                <a:solidFill>
                  <a:schemeClr val="accent2"/>
                </a:solidFill>
              </a:rPr>
              <a:t>T</a:t>
            </a:r>
            <a:r>
              <a:rPr lang="fr-FR" dirty="0" smtClean="0">
                <a:solidFill>
                  <a:schemeClr val="accent2"/>
                </a:solidFill>
              </a:rPr>
              <a:t> (</a:t>
            </a:r>
            <a:r>
              <a:rPr lang="fr-FR" dirty="0" err="1" smtClean="0">
                <a:solidFill>
                  <a:schemeClr val="accent2"/>
                </a:solidFill>
              </a:rPr>
              <a:t>earth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field</a:t>
            </a:r>
            <a:r>
              <a:rPr lang="fr-FR" dirty="0" smtClean="0">
                <a:solidFill>
                  <a:schemeClr val="accent2"/>
                </a:solidFill>
              </a:rPr>
              <a:t>)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088642" y="939227"/>
            <a:ext cx="9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2.5 </a:t>
            </a:r>
            <a:r>
              <a:rPr lang="fr-FR" dirty="0" err="1" smtClean="0">
                <a:solidFill>
                  <a:schemeClr val="accent2"/>
                </a:solidFill>
              </a:rPr>
              <a:t>mT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Juliette PLOUIN - TTC Meeting Milano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r>
              <a:rPr lang="fr-FR" dirty="0" smtClean="0"/>
              <a:t> </a:t>
            </a:r>
            <a:r>
              <a:rPr lang="fr-FR" dirty="0" err="1" smtClean="0"/>
              <a:t>caracterisation</a:t>
            </a:r>
            <a:r>
              <a:rPr lang="fr-FR" dirty="0" smtClean="0"/>
              <a:t> at </a:t>
            </a:r>
            <a:r>
              <a:rPr lang="fr-FR" dirty="0" err="1" smtClean="0"/>
              <a:t>low</a:t>
            </a:r>
            <a:r>
              <a:rPr lang="fr-FR" dirty="0" smtClean="0"/>
              <a:t> T in ambient </a:t>
            </a:r>
            <a:r>
              <a:rPr lang="fr-FR" dirty="0" err="1" smtClean="0"/>
              <a:t>field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930" y="1598374"/>
            <a:ext cx="3212976" cy="2409732"/>
          </a:xfrm>
          <a:prstGeom prst="rect">
            <a:avLst/>
          </a:prstGeom>
        </p:spPr>
      </p:pic>
      <p:pic>
        <p:nvPicPr>
          <p:cNvPr id="7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840" y="4581128"/>
            <a:ext cx="2880320" cy="21137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t="3590"/>
          <a:stretch/>
        </p:blipFill>
        <p:spPr>
          <a:xfrm>
            <a:off x="3171400" y="980728"/>
            <a:ext cx="6002326" cy="352839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75856" y="4581128"/>
            <a:ext cx="5868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Measurements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warm up in air : </a:t>
            </a:r>
            <a:r>
              <a:rPr lang="fr-FR" dirty="0" err="1" smtClean="0"/>
              <a:t>shield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homogen</a:t>
            </a:r>
            <a:r>
              <a:rPr lang="fr-FR" dirty="0" smtClean="0"/>
              <a:t>.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Permeability</a:t>
            </a:r>
            <a:r>
              <a:rPr lang="fr-FR" dirty="0" smtClean="0"/>
              <a:t> tends to </a:t>
            </a:r>
            <a:r>
              <a:rPr lang="fr-FR" dirty="0" err="1" smtClean="0"/>
              <a:t>decrease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, for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materials</a:t>
            </a:r>
            <a:r>
              <a:rPr lang="fr-FR" dirty="0" smtClean="0"/>
              <a:t>, </a:t>
            </a:r>
            <a:r>
              <a:rPr lang="fr-FR" dirty="0" err="1" smtClean="0"/>
              <a:t>maybe</a:t>
            </a:r>
            <a:r>
              <a:rPr lang="fr-FR" dirty="0" smtClean="0"/>
              <a:t> a bit more </a:t>
            </a:r>
            <a:r>
              <a:rPr lang="fr-FR" dirty="0" err="1" smtClean="0"/>
              <a:t>clearly</a:t>
            </a:r>
            <a:r>
              <a:rPr lang="fr-FR" dirty="0" smtClean="0"/>
              <a:t> for </a:t>
            </a:r>
            <a:r>
              <a:rPr lang="fr-FR" dirty="0" err="1" smtClean="0"/>
              <a:t>Mumetal</a:t>
            </a:r>
            <a:r>
              <a:rPr lang="fr-FR" dirty="0" smtClean="0"/>
              <a:t>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happens</a:t>
            </a:r>
            <a:r>
              <a:rPr lang="fr-FR" dirty="0" smtClean="0"/>
              <a:t> at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?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247" y="2861651"/>
            <a:ext cx="1555908" cy="491525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321" y="3478664"/>
            <a:ext cx="1558834" cy="40314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5" name="Connecteur droit avec flèche 4"/>
          <p:cNvCxnSpPr>
            <a:endCxn id="10" idx="1"/>
          </p:cNvCxnSpPr>
          <p:nvPr/>
        </p:nvCxnSpPr>
        <p:spPr>
          <a:xfrm flipV="1">
            <a:off x="7236296" y="3107414"/>
            <a:ext cx="218951" cy="8321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11" idx="1"/>
          </p:cNvCxnSpPr>
          <p:nvPr/>
        </p:nvCxnSpPr>
        <p:spPr>
          <a:xfrm>
            <a:off x="7236296" y="3353176"/>
            <a:ext cx="216025" cy="327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Juliette PLOUIN - TTC Meeting Milano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shield</a:t>
            </a:r>
            <a:r>
              <a:rPr lang="fr-FR" dirty="0" smtClean="0"/>
              <a:t> thermal gradient ?!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4348953" cy="26516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178319"/>
            <a:ext cx="4392488" cy="26782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3564" y="1275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/>
              <a:t>Measurements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warm up in air : </a:t>
            </a:r>
            <a:r>
              <a:rPr lang="fr-FR" dirty="0" err="1"/>
              <a:t>shield</a:t>
            </a:r>
            <a:r>
              <a:rPr lang="fr-FR" dirty="0"/>
              <a:t> </a:t>
            </a:r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homogen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716016" y="12417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/>
              <a:t>Measurements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smtClean="0"/>
              <a:t>cool </a:t>
            </a:r>
            <a:r>
              <a:rPr lang="fr-FR" dirty="0" smtClean="0"/>
              <a:t>down </a:t>
            </a:r>
            <a:r>
              <a:rPr lang="fr-FR" dirty="0"/>
              <a:t>in </a:t>
            </a:r>
            <a:r>
              <a:rPr lang="fr-FR" dirty="0" smtClean="0"/>
              <a:t>LN </a:t>
            </a:r>
            <a:r>
              <a:rPr lang="fr-FR" dirty="0"/>
              <a:t>: </a:t>
            </a:r>
            <a:r>
              <a:rPr lang="fr-FR" dirty="0" smtClean="0"/>
              <a:t>high </a:t>
            </a:r>
            <a:r>
              <a:rPr lang="fr-FR" dirty="0" err="1" smtClean="0"/>
              <a:t>temperature</a:t>
            </a:r>
            <a:r>
              <a:rPr lang="fr-FR" dirty="0" smtClean="0"/>
              <a:t> gradient </a:t>
            </a:r>
            <a:r>
              <a:rPr lang="fr-FR" dirty="0" err="1" smtClean="0"/>
              <a:t>measured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r>
              <a:rPr lang="fr-FR" dirty="0" smtClean="0"/>
              <a:t> top and </a:t>
            </a:r>
            <a:r>
              <a:rPr lang="fr-FR" dirty="0" err="1" smtClean="0"/>
              <a:t>bottom</a:t>
            </a:r>
            <a:r>
              <a:rPr lang="fr-FR" dirty="0" smtClean="0"/>
              <a:t> parts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67536" y="40050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ESS </a:t>
            </a:r>
            <a:r>
              <a:rPr lang="fr-FR" dirty="0" err="1" smtClean="0"/>
              <a:t>sample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509592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Strange </a:t>
            </a:r>
            <a:r>
              <a:rPr lang="fr-FR" dirty="0" err="1" smtClean="0"/>
              <a:t>behavior</a:t>
            </a:r>
            <a:r>
              <a:rPr lang="fr-FR" dirty="0" smtClean="0"/>
              <a:t> in </a:t>
            </a:r>
            <a:r>
              <a:rPr lang="fr-FR" dirty="0" err="1" smtClean="0"/>
              <a:t>presence</a:t>
            </a:r>
            <a:r>
              <a:rPr lang="fr-FR" dirty="0" smtClean="0"/>
              <a:t> of thermal gradient… Due to </a:t>
            </a:r>
            <a:r>
              <a:rPr lang="fr-FR" dirty="0" err="1" smtClean="0"/>
              <a:t>differential</a:t>
            </a:r>
            <a:r>
              <a:rPr lang="fr-FR" dirty="0" smtClean="0"/>
              <a:t> stress in </a:t>
            </a:r>
            <a:r>
              <a:rPr lang="fr-FR" dirty="0" err="1" smtClean="0"/>
              <a:t>material</a:t>
            </a:r>
            <a:r>
              <a:rPr lang="fr-FR" dirty="0" smtClean="0"/>
              <a:t> (</a:t>
            </a:r>
            <a:r>
              <a:rPr lang="fr-FR" dirty="0" err="1" smtClean="0"/>
              <a:t>permeability</a:t>
            </a:r>
            <a:r>
              <a:rPr lang="fr-FR" dirty="0" smtClean="0"/>
              <a:t> change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due to </a:t>
            </a:r>
            <a:r>
              <a:rPr lang="fr-FR" dirty="0" err="1" smtClean="0"/>
              <a:t>magneto-strictive</a:t>
            </a:r>
            <a:r>
              <a:rPr lang="fr-FR" dirty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) ??</a:t>
            </a:r>
          </a:p>
          <a:p>
            <a:endParaRPr lang="fr-FR" dirty="0" smtClean="0"/>
          </a:p>
          <a:p>
            <a:r>
              <a:rPr lang="fr-FR" dirty="0" smtClean="0"/>
              <a:t>How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gradient in </a:t>
            </a:r>
            <a:r>
              <a:rPr lang="fr-FR" dirty="0" err="1" smtClean="0"/>
              <a:t>cryomodules</a:t>
            </a:r>
            <a:r>
              <a:rPr lang="fr-FR" dirty="0" smtClean="0"/>
              <a:t> ??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Juliette PLOUIN - TTC Meeting Milano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43023"/>
            <a:ext cx="8964488" cy="4234249"/>
          </a:xfrm>
        </p:spPr>
        <p:txBody>
          <a:bodyPr/>
          <a:lstStyle/>
          <a:p>
            <a:pPr marL="558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dirty="0" err="1" smtClean="0">
                <a:solidFill>
                  <a:schemeClr val="tx1"/>
                </a:solidFill>
              </a:rPr>
              <a:t>Magnetic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shields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can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provide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magnetic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field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lower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than</a:t>
            </a:r>
            <a:r>
              <a:rPr lang="fr-FR" dirty="0" smtClean="0">
                <a:solidFill>
                  <a:schemeClr val="tx1"/>
                </a:solidFill>
              </a:rPr>
              <a:t> 1 </a:t>
            </a:r>
            <a:r>
              <a:rPr lang="fr-FR" dirty="0" err="1" smtClean="0">
                <a:solidFill>
                  <a:schemeClr val="tx1"/>
                </a:solidFill>
              </a:rPr>
              <a:t>microtesla</a:t>
            </a:r>
            <a:r>
              <a:rPr lang="fr-FR" dirty="0" smtClean="0">
                <a:solidFill>
                  <a:schemeClr val="tx1"/>
                </a:solidFill>
              </a:rPr>
              <a:t> close to </a:t>
            </a:r>
            <a:r>
              <a:rPr lang="fr-FR" dirty="0" err="1" smtClean="0">
                <a:solidFill>
                  <a:schemeClr val="tx1"/>
                </a:solidFill>
              </a:rPr>
              <a:t>cavities</a:t>
            </a:r>
            <a:endParaRPr lang="fr-FR" dirty="0" smtClean="0">
              <a:solidFill>
                <a:schemeClr val="tx1"/>
              </a:solidFill>
            </a:endParaRPr>
          </a:p>
          <a:p>
            <a:pPr marL="216000">
              <a:spcBef>
                <a:spcPts val="0"/>
              </a:spcBef>
            </a:pPr>
            <a:r>
              <a:rPr lang="fr-FR" dirty="0" smtClean="0"/>
              <a:t>	Key </a:t>
            </a:r>
            <a:r>
              <a:rPr lang="fr-FR" dirty="0" err="1" smtClean="0"/>
              <a:t>elements</a:t>
            </a:r>
            <a:r>
              <a:rPr lang="fr-FR" dirty="0" smtClean="0"/>
              <a:t> for </a:t>
            </a:r>
            <a:r>
              <a:rPr lang="fr-FR" dirty="0" err="1" smtClean="0"/>
              <a:t>achievement</a:t>
            </a:r>
            <a:r>
              <a:rPr lang="fr-FR" dirty="0" smtClean="0"/>
              <a:t> of high Q </a:t>
            </a:r>
            <a:r>
              <a:rPr lang="fr-FR" dirty="0" err="1" smtClean="0"/>
              <a:t>cavities</a:t>
            </a:r>
            <a:endParaRPr lang="fr-FR" dirty="0" smtClean="0"/>
          </a:p>
          <a:p>
            <a:pPr marL="558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dirty="0" err="1">
                <a:solidFill>
                  <a:schemeClr val="tx1"/>
                </a:solidFill>
              </a:rPr>
              <a:t>Magnetic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shields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can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be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magnetized</a:t>
            </a:r>
            <a:r>
              <a:rPr lang="fr-FR" dirty="0">
                <a:solidFill>
                  <a:schemeClr val="tx1"/>
                </a:solidFill>
              </a:rPr>
              <a:t> by </a:t>
            </a:r>
            <a:r>
              <a:rPr lang="fr-FR" dirty="0" err="1">
                <a:solidFill>
                  <a:schemeClr val="tx1"/>
                </a:solidFill>
              </a:rPr>
              <a:t>mT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fields</a:t>
            </a:r>
            <a:r>
              <a:rPr lang="fr-FR" dirty="0">
                <a:solidFill>
                  <a:schemeClr val="tx1"/>
                </a:solidFill>
              </a:rPr>
              <a:t> (</a:t>
            </a:r>
            <a:r>
              <a:rPr lang="fr-FR" dirty="0" err="1">
                <a:solidFill>
                  <a:schemeClr val="tx1"/>
                </a:solidFill>
              </a:rPr>
              <a:t>e.g</a:t>
            </a:r>
            <a:r>
              <a:rPr lang="fr-FR" dirty="0">
                <a:solidFill>
                  <a:schemeClr val="tx1"/>
                </a:solidFill>
              </a:rPr>
              <a:t>. </a:t>
            </a:r>
            <a:r>
              <a:rPr lang="fr-FR" dirty="0" err="1">
                <a:solidFill>
                  <a:schemeClr val="tx1"/>
                </a:solidFill>
              </a:rPr>
              <a:t>field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from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solenoids</a:t>
            </a:r>
            <a:r>
              <a:rPr lang="fr-FR" dirty="0">
                <a:solidFill>
                  <a:schemeClr val="tx1"/>
                </a:solidFill>
              </a:rPr>
              <a:t>).</a:t>
            </a:r>
          </a:p>
          <a:p>
            <a:pPr marL="558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tx1"/>
                </a:solidFill>
              </a:rPr>
              <a:t>Important to </a:t>
            </a:r>
            <a:r>
              <a:rPr lang="fr-FR" dirty="0" err="1" smtClean="0">
                <a:solidFill>
                  <a:schemeClr val="tx1"/>
                </a:solidFill>
              </a:rPr>
              <a:t>anticipate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material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behavior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properties</a:t>
            </a:r>
            <a:r>
              <a:rPr lang="fr-FR" dirty="0" smtClean="0">
                <a:solidFill>
                  <a:schemeClr val="tx1"/>
                </a:solidFill>
              </a:rPr>
              <a:t> for </a:t>
            </a:r>
            <a:r>
              <a:rPr lang="fr-FR" dirty="0" err="1" smtClean="0">
                <a:solidFill>
                  <a:schemeClr val="tx1"/>
                </a:solidFill>
              </a:rPr>
              <a:t>proper</a:t>
            </a:r>
            <a:r>
              <a:rPr lang="fr-FR" dirty="0" smtClean="0">
                <a:solidFill>
                  <a:schemeClr val="tx1"/>
                </a:solidFill>
              </a:rPr>
              <a:t> design</a:t>
            </a:r>
          </a:p>
          <a:p>
            <a:pPr marL="216000">
              <a:spcBef>
                <a:spcPts val="0"/>
              </a:spcBef>
            </a:pPr>
            <a:r>
              <a:rPr lang="fr-FR" dirty="0" smtClean="0"/>
              <a:t>	Equivalent </a:t>
            </a:r>
            <a:r>
              <a:rPr lang="fr-FR" dirty="0" err="1" smtClean="0"/>
              <a:t>permeability</a:t>
            </a:r>
            <a:endParaRPr lang="fr-FR" dirty="0" smtClean="0"/>
          </a:p>
          <a:p>
            <a:pPr marL="216000">
              <a:spcBef>
                <a:spcPts val="0"/>
              </a:spcBef>
            </a:pPr>
            <a:r>
              <a:rPr lang="fr-FR" dirty="0" smtClean="0"/>
              <a:t>	</a:t>
            </a:r>
            <a:r>
              <a:rPr lang="fr-FR" dirty="0" err="1" smtClean="0"/>
              <a:t>Behavior</a:t>
            </a:r>
            <a:r>
              <a:rPr lang="fr-FR" dirty="0" smtClean="0"/>
              <a:t> at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, in </a:t>
            </a:r>
            <a:r>
              <a:rPr lang="fr-FR" dirty="0" err="1" smtClean="0"/>
              <a:t>cryomodules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Juliette PLOUIN - TTC Meeting Milano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968552"/>
          </a:xfrm>
        </p:spPr>
        <p:txBody>
          <a:bodyPr/>
          <a:lstStyle/>
          <a:p>
            <a:endParaRPr lang="en-US" sz="4000" dirty="0" smtClean="0"/>
          </a:p>
          <a:p>
            <a:endParaRPr lang="en-US" sz="4000" dirty="0"/>
          </a:p>
        </p:txBody>
      </p:sp>
      <p:sp>
        <p:nvSpPr>
          <p:cNvPr id="2" name="ZoneTexte 1"/>
          <p:cNvSpPr txBox="1"/>
          <p:nvPr/>
        </p:nvSpPr>
        <p:spPr>
          <a:xfrm>
            <a:off x="323528" y="1556792"/>
            <a:ext cx="8820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CARACTERISATION OF IFMIF MAGNETIC SHIELD</a:t>
            </a:r>
          </a:p>
          <a:p>
            <a:endParaRPr lang="fr-FR" sz="2800" dirty="0"/>
          </a:p>
          <a:p>
            <a:r>
              <a:rPr lang="fr-FR" sz="2800" dirty="0" smtClean="0"/>
              <a:t>CARACTERISATION </a:t>
            </a:r>
            <a:r>
              <a:rPr lang="fr-FR" sz="2800" dirty="0" smtClean="0"/>
              <a:t>OF CYLINDRICAL SAMPLES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In </a:t>
            </a:r>
            <a:r>
              <a:rPr lang="fr-FR" sz="2800" dirty="0" smtClean="0"/>
              <a:t>ambient </a:t>
            </a:r>
            <a:r>
              <a:rPr lang="fr-FR" sz="2800" dirty="0" err="1" smtClean="0"/>
              <a:t>field</a:t>
            </a:r>
            <a:r>
              <a:rPr lang="fr-FR" sz="2800" dirty="0" smtClean="0"/>
              <a:t> at room </a:t>
            </a:r>
            <a:r>
              <a:rPr lang="fr-FR" sz="2800" dirty="0" err="1" smtClean="0"/>
              <a:t>temperature</a:t>
            </a:r>
            <a:endParaRPr lang="fr-FR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In variable </a:t>
            </a:r>
            <a:r>
              <a:rPr lang="fr-FR" sz="2800" dirty="0" err="1" smtClean="0"/>
              <a:t>field</a:t>
            </a:r>
            <a:r>
              <a:rPr lang="fr-FR" sz="2800" dirty="0" smtClean="0"/>
              <a:t> at room </a:t>
            </a:r>
            <a:r>
              <a:rPr lang="fr-FR" sz="2800" dirty="0" err="1" smtClean="0"/>
              <a:t>temperature</a:t>
            </a:r>
            <a:endParaRPr lang="fr-FR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In ambient </a:t>
            </a:r>
            <a:r>
              <a:rPr lang="fr-FR" sz="2800" dirty="0" err="1" smtClean="0"/>
              <a:t>field</a:t>
            </a:r>
            <a:r>
              <a:rPr lang="fr-FR" sz="2800" dirty="0" smtClean="0"/>
              <a:t> at cold </a:t>
            </a:r>
            <a:r>
              <a:rPr lang="fr-FR" sz="2800" dirty="0" err="1" smtClean="0"/>
              <a:t>temperature</a:t>
            </a:r>
            <a:endParaRPr lang="fr-FR" sz="2800" dirty="0"/>
          </a:p>
          <a:p>
            <a:pPr lvl="1"/>
            <a:endParaRPr lang="fr-FR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Juliette PLOUIN - TTC Meeting Milano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CRYOMODULE FOR THE IFMIF LIPAC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3187264"/>
            <a:ext cx="4706620" cy="33604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64088" y="3573016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Cryomodule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the IFMIF LIPAC: 9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MeV, 125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Half Wave Resonators</a:t>
            </a:r>
          </a:p>
          <a:p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solenoids</a:t>
            </a:r>
          </a:p>
          <a:p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RF couplers </a:t>
            </a:r>
          </a:p>
          <a:p>
            <a:r>
              <a:rPr lang="en-US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1 overall magnetic shield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7531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Juliette PLOUIN - TTC Meeting Milano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3</a:t>
            </a:fld>
            <a:endParaRPr lang="en-US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2771800" y="2132856"/>
            <a:ext cx="360040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r>
              <a:rPr lang="fr-FR" dirty="0" smtClean="0"/>
              <a:t> for the </a:t>
            </a:r>
            <a:r>
              <a:rPr lang="fr-FR" dirty="0" err="1" smtClean="0"/>
              <a:t>ifmif</a:t>
            </a:r>
            <a:r>
              <a:rPr lang="fr-FR" dirty="0" smtClean="0"/>
              <a:t>/</a:t>
            </a:r>
            <a:r>
              <a:rPr lang="fr-FR" dirty="0" err="1" smtClean="0"/>
              <a:t>lipac</a:t>
            </a:r>
            <a:r>
              <a:rPr lang="fr-FR" dirty="0" smtClean="0"/>
              <a:t> </a:t>
            </a:r>
            <a:r>
              <a:rPr lang="fr-FR" dirty="0" err="1" smtClean="0"/>
              <a:t>cryomodule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579984" cy="34208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7090" y="1601822"/>
            <a:ext cx="3816626" cy="286247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32495" y="4991698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 smtClean="0"/>
              <a:t>Mumetal</a:t>
            </a:r>
            <a:r>
              <a:rPr lang="fr-FR" dirty="0" smtClean="0"/>
              <a:t>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r>
              <a:rPr lang="fr-FR" dirty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thickness</a:t>
            </a:r>
            <a:r>
              <a:rPr lang="fr-FR" dirty="0" smtClean="0"/>
              <a:t> 2 mm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C00000"/>
                </a:solidFill>
              </a:rPr>
              <a:t>Target</a:t>
            </a:r>
            <a:r>
              <a:rPr lang="fr-FR" dirty="0" smtClean="0"/>
              <a:t> :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2 </a:t>
            </a:r>
            <a:r>
              <a:rPr lang="fr-FR" dirty="0" err="1" smtClean="0"/>
              <a:t>micT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err="1" smtClean="0">
                <a:solidFill>
                  <a:srgbClr val="C00000"/>
                </a:solidFill>
              </a:rPr>
              <a:t>Measured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field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inside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smtClean="0"/>
              <a:t>: 0.2 – 0.5 </a:t>
            </a:r>
            <a:r>
              <a:rPr lang="fr-FR" dirty="0" err="1" smtClean="0"/>
              <a:t>micT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err="1" smtClean="0"/>
              <a:t>Estimated</a:t>
            </a:r>
            <a:r>
              <a:rPr lang="fr-FR" dirty="0" smtClean="0"/>
              <a:t> </a:t>
            </a:r>
            <a:r>
              <a:rPr lang="fr-FR" dirty="0" err="1" smtClean="0">
                <a:latin typeface="Symbol" panose="05050102010706020507" pitchFamily="18" charset="2"/>
              </a:rPr>
              <a:t>m</a:t>
            </a:r>
            <a:r>
              <a:rPr lang="fr-FR" baseline="-25000" dirty="0" err="1" smtClean="0"/>
              <a:t>r</a:t>
            </a:r>
            <a:r>
              <a:rPr lang="fr-FR" dirty="0" smtClean="0"/>
              <a:t> ~ 150000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t="11559" r="7067" b="23793"/>
          <a:stretch/>
        </p:blipFill>
        <p:spPr>
          <a:xfrm>
            <a:off x="7596336" y="68050"/>
            <a:ext cx="1431636" cy="8037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40982"/>
            <a:ext cx="1619250" cy="952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878" y="6117396"/>
            <a:ext cx="2112069" cy="65623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Juliette PLOUIN - TTC Meeting Milano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Samples</a:t>
            </a:r>
            <a:r>
              <a:rPr lang="fr-FR" dirty="0" smtClean="0"/>
              <a:t> for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r>
              <a:rPr lang="fr-FR" dirty="0" smtClean="0"/>
              <a:t> qualification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7" b="6598"/>
          <a:stretch/>
        </p:blipFill>
        <p:spPr>
          <a:xfrm>
            <a:off x="0" y="1090772"/>
            <a:ext cx="5379326" cy="343556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t="841" r="11536"/>
          <a:stretch/>
        </p:blipFill>
        <p:spPr>
          <a:xfrm rot="5400000">
            <a:off x="5393727" y="1101049"/>
            <a:ext cx="3721209" cy="3700656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08"/>
          <a:stretch/>
        </p:blipFill>
        <p:spPr>
          <a:xfrm>
            <a:off x="8206489" y="3991307"/>
            <a:ext cx="873494" cy="82067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t="11559" r="7067" b="23793"/>
          <a:stretch/>
        </p:blipFill>
        <p:spPr>
          <a:xfrm>
            <a:off x="3923851" y="3682417"/>
            <a:ext cx="1431636" cy="80372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35" y="5085184"/>
            <a:ext cx="1302118" cy="76595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981" y="4596186"/>
            <a:ext cx="1698418" cy="52770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6323" y="4901953"/>
            <a:ext cx="2087110" cy="659337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521" y="4672952"/>
            <a:ext cx="2160189" cy="55867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1" name="ZoneTexte 20"/>
          <p:cNvSpPr txBox="1"/>
          <p:nvPr/>
        </p:nvSpPr>
        <p:spPr>
          <a:xfrm>
            <a:off x="24565" y="5744709"/>
            <a:ext cx="296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Diameter</a:t>
            </a:r>
            <a:r>
              <a:rPr lang="fr-FR" sz="2000" dirty="0" smtClean="0"/>
              <a:t> : D=155 mm</a:t>
            </a:r>
          </a:p>
          <a:p>
            <a:r>
              <a:rPr lang="fr-FR" sz="2000" dirty="0" err="1" smtClean="0"/>
              <a:t>Length</a:t>
            </a:r>
            <a:r>
              <a:rPr lang="fr-FR" sz="2000" dirty="0" smtClean="0"/>
              <a:t> 600 mm</a:t>
            </a:r>
          </a:p>
          <a:p>
            <a:r>
              <a:rPr lang="fr-FR" sz="2000" dirty="0" err="1" smtClean="0"/>
              <a:t>Thickness</a:t>
            </a:r>
            <a:r>
              <a:rPr lang="fr-FR" sz="2000" dirty="0" smtClean="0"/>
              <a:t> : e = 2 mm</a:t>
            </a:r>
            <a:endParaRPr lang="fr-FR" sz="2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009" y="3595704"/>
            <a:ext cx="38743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3 </a:t>
            </a:r>
            <a:r>
              <a:rPr lang="fr-FR" dirty="0" err="1" smtClean="0">
                <a:solidFill>
                  <a:srgbClr val="FF0000"/>
                </a:solidFill>
              </a:rPr>
              <a:t>batches</a:t>
            </a:r>
            <a:r>
              <a:rPr lang="fr-FR" dirty="0" smtClean="0">
                <a:solidFill>
                  <a:srgbClr val="FF0000"/>
                </a:solidFill>
              </a:rPr>
              <a:t> of thermal </a:t>
            </a:r>
            <a:r>
              <a:rPr lang="fr-FR" dirty="0" err="1" smtClean="0">
                <a:solidFill>
                  <a:srgbClr val="FF0000"/>
                </a:solidFill>
              </a:rPr>
              <a:t>treatment</a:t>
            </a:r>
            <a:r>
              <a:rPr lang="fr-FR" dirty="0" smtClean="0">
                <a:solidFill>
                  <a:srgbClr val="FF0000"/>
                </a:solidFill>
              </a:rPr>
              <a:t> (TT) </a:t>
            </a:r>
            <a:r>
              <a:rPr lang="fr-FR" dirty="0" err="1" smtClean="0">
                <a:solidFill>
                  <a:srgbClr val="FF0000"/>
                </a:solidFill>
              </a:rPr>
              <a:t>same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receipe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3 types of </a:t>
            </a:r>
            <a:r>
              <a:rPr lang="fr-FR" dirty="0" err="1" smtClean="0">
                <a:solidFill>
                  <a:srgbClr val="FF0000"/>
                </a:solidFill>
              </a:rPr>
              <a:t>welding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463700" y="3506439"/>
            <a:ext cx="36162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 batch of thermal </a:t>
            </a:r>
            <a:r>
              <a:rPr lang="fr-FR" dirty="0" err="1" smtClean="0">
                <a:solidFill>
                  <a:srgbClr val="FF0000"/>
                </a:solidFill>
              </a:rPr>
              <a:t>treatment</a:t>
            </a:r>
            <a:r>
              <a:rPr lang="fr-FR" dirty="0" smtClean="0">
                <a:solidFill>
                  <a:srgbClr val="FF0000"/>
                </a:solidFill>
              </a:rPr>
              <a:t> (TT)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3 types of </a:t>
            </a:r>
            <a:r>
              <a:rPr lang="fr-FR" dirty="0" err="1" smtClean="0">
                <a:solidFill>
                  <a:srgbClr val="FF0000"/>
                </a:solidFill>
              </a:rPr>
              <a:t>welding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966045" y="5768126"/>
                <a:ext cx="2569871" cy="8718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𝐵𝑜𝑢𝑡</m:t>
                                  </m:r>
                                </m:num>
                                <m:den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𝐵𝑖𝑛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</m:sSub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045" y="5768126"/>
                <a:ext cx="2569871" cy="8718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/>
          <p:cNvCxnSpPr>
            <a:endCxn id="20" idx="3"/>
          </p:cNvCxnSpPr>
          <p:nvPr/>
        </p:nvCxnSpPr>
        <p:spPr>
          <a:xfrm flipH="1">
            <a:off x="2461710" y="4860039"/>
            <a:ext cx="1606234" cy="9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8" idx="3"/>
            <a:endCxn id="19" idx="1"/>
          </p:cNvCxnSpPr>
          <p:nvPr/>
        </p:nvCxnSpPr>
        <p:spPr>
          <a:xfrm>
            <a:off x="5949399" y="4860040"/>
            <a:ext cx="866924" cy="37158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Juliette PLOUIN - TTC Meeting Milano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Samples</a:t>
            </a:r>
            <a:r>
              <a:rPr lang="fr-FR" dirty="0" smtClean="0"/>
              <a:t> for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r>
              <a:rPr lang="fr-FR" dirty="0" smtClean="0"/>
              <a:t> qualification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t="11559" r="7067" b="23793"/>
          <a:stretch/>
        </p:blipFill>
        <p:spPr>
          <a:xfrm>
            <a:off x="3923851" y="3682417"/>
            <a:ext cx="1431636" cy="80372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35" y="5111320"/>
            <a:ext cx="1302118" cy="76595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981" y="4596186"/>
            <a:ext cx="1698418" cy="52770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380" y="4878275"/>
            <a:ext cx="2087110" cy="65933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4565" y="5744709"/>
            <a:ext cx="296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Diameter</a:t>
            </a:r>
            <a:r>
              <a:rPr lang="fr-FR" sz="2000" dirty="0" smtClean="0"/>
              <a:t> : D=155 mm</a:t>
            </a:r>
          </a:p>
          <a:p>
            <a:r>
              <a:rPr lang="fr-FR" sz="2000" dirty="0" err="1" smtClean="0"/>
              <a:t>Length</a:t>
            </a:r>
            <a:r>
              <a:rPr lang="fr-FR" sz="2000" dirty="0" smtClean="0"/>
              <a:t> 600 mm</a:t>
            </a:r>
          </a:p>
          <a:p>
            <a:r>
              <a:rPr lang="fr-FR" sz="2000" dirty="0" err="1" smtClean="0"/>
              <a:t>Thickness</a:t>
            </a:r>
            <a:r>
              <a:rPr lang="fr-FR" sz="2000" dirty="0" smtClean="0"/>
              <a:t> : e = 2 mm</a:t>
            </a:r>
            <a:endParaRPr lang="fr-FR" sz="2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463700" y="3506439"/>
            <a:ext cx="36162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 batch of thermal </a:t>
            </a:r>
            <a:r>
              <a:rPr lang="fr-FR" dirty="0" err="1" smtClean="0">
                <a:solidFill>
                  <a:srgbClr val="FF0000"/>
                </a:solidFill>
              </a:rPr>
              <a:t>treatment</a:t>
            </a:r>
            <a:r>
              <a:rPr lang="fr-FR" dirty="0" smtClean="0">
                <a:solidFill>
                  <a:srgbClr val="FF0000"/>
                </a:solidFill>
              </a:rPr>
              <a:t> (TT)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3 types of </a:t>
            </a:r>
            <a:r>
              <a:rPr lang="fr-FR" dirty="0" err="1" smtClean="0">
                <a:solidFill>
                  <a:srgbClr val="FF0000"/>
                </a:solidFill>
              </a:rPr>
              <a:t>welding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811853" y="2739792"/>
            <a:ext cx="3111930" cy="4118208"/>
            <a:chOff x="-1629926" y="1628800"/>
            <a:chExt cx="3991372" cy="4904067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492" b="22400"/>
            <a:stretch/>
          </p:blipFill>
          <p:spPr>
            <a:xfrm rot="5400000">
              <a:off x="-2086274" y="2085148"/>
              <a:ext cx="4904067" cy="3991372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263961" y="4581128"/>
              <a:ext cx="2743430" cy="142938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TYPE III longitudinal full </a:t>
              </a:r>
              <a:r>
                <a:rPr lang="fr-FR" sz="2400" dirty="0" err="1" smtClean="0"/>
                <a:t>welding</a:t>
              </a:r>
              <a:endParaRPr lang="fr-FR" sz="2400" dirty="0"/>
            </a:p>
          </p:txBody>
        </p:sp>
      </p:grpSp>
      <p:grpSp>
        <p:nvGrpSpPr>
          <p:cNvPr id="13" name="Groupe 12"/>
          <p:cNvGrpSpPr>
            <a:grpSpLocks noChangeAspect="1"/>
          </p:cNvGrpSpPr>
          <p:nvPr/>
        </p:nvGrpSpPr>
        <p:grpSpPr>
          <a:xfrm>
            <a:off x="3460568" y="1171666"/>
            <a:ext cx="2376265" cy="5116477"/>
            <a:chOff x="452647" y="3683898"/>
            <a:chExt cx="3185087" cy="68580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33" b="23642"/>
            <a:stretch/>
          </p:blipFill>
          <p:spPr>
            <a:xfrm rot="5400000">
              <a:off x="-1383809" y="5520354"/>
              <a:ext cx="6858000" cy="3185087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1032812" y="7902813"/>
              <a:ext cx="2354609" cy="16605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TYPE II </a:t>
              </a:r>
            </a:p>
            <a:p>
              <a:r>
                <a:rPr lang="fr-FR" sz="2400" dirty="0" smtClean="0"/>
                <a:t>radial full </a:t>
              </a:r>
              <a:r>
                <a:rPr lang="fr-FR" sz="2400" dirty="0" err="1" smtClean="0"/>
                <a:t>welding</a:t>
              </a:r>
              <a:endParaRPr lang="fr-FR" sz="2400" dirty="0"/>
            </a:p>
          </p:txBody>
        </p:sp>
      </p:grpSp>
      <p:grpSp>
        <p:nvGrpSpPr>
          <p:cNvPr id="12" name="Groupe 11"/>
          <p:cNvGrpSpPr>
            <a:grpSpLocks noChangeAspect="1"/>
          </p:cNvGrpSpPr>
          <p:nvPr/>
        </p:nvGrpSpPr>
        <p:grpSpPr>
          <a:xfrm>
            <a:off x="-27305" y="2789376"/>
            <a:ext cx="3407090" cy="4033748"/>
            <a:chOff x="6732239" y="1444754"/>
            <a:chExt cx="4404719" cy="5214869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63" r="24401"/>
            <a:stretch/>
          </p:blipFill>
          <p:spPr>
            <a:xfrm rot="5400000">
              <a:off x="6342311" y="1834682"/>
              <a:ext cx="5184576" cy="4404719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8054115" y="5107826"/>
              <a:ext cx="2686360" cy="15517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TYPE I longitudinal spot </a:t>
              </a:r>
              <a:r>
                <a:rPr lang="fr-FR" sz="2400" dirty="0" err="1" smtClean="0"/>
                <a:t>welding</a:t>
              </a:r>
              <a:endParaRPr lang="fr-FR" sz="2400" dirty="0"/>
            </a:p>
          </p:txBody>
        </p:sp>
      </p:grp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Juliette PLOUIN - TTC Meeting Milano</a:t>
            </a:r>
            <a:endParaRPr lang="en-US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Cylindrical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r>
              <a:rPr lang="fr-FR" dirty="0" smtClean="0"/>
              <a:t> in ambient </a:t>
            </a:r>
            <a:r>
              <a:rPr lang="fr-FR" dirty="0" err="1" smtClean="0"/>
              <a:t>field</a:t>
            </a:r>
            <a:r>
              <a:rPr lang="fr-FR" dirty="0" smtClean="0"/>
              <a:t> at RT</a:t>
            </a:r>
            <a:br>
              <a:rPr lang="fr-FR" dirty="0" smtClean="0"/>
            </a:br>
            <a:r>
              <a:rPr lang="fr-FR" dirty="0" smtClean="0">
                <a:sym typeface="Wingdings" panose="05000000000000000000" pitchFamily="2" charset="2"/>
              </a:rPr>
              <a:t> </a:t>
            </a:r>
            <a:r>
              <a:rPr lang="fr-FR" dirty="0" err="1" smtClean="0"/>
              <a:t>effect</a:t>
            </a:r>
            <a:r>
              <a:rPr lang="fr-FR" dirty="0" smtClean="0"/>
              <a:t> of TT and </a:t>
            </a:r>
            <a:r>
              <a:rPr lang="fr-FR" dirty="0" err="1" smtClean="0"/>
              <a:t>welding</a:t>
            </a:r>
            <a:r>
              <a:rPr lang="fr-FR" dirty="0" smtClean="0"/>
              <a:t> type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4333725" cy="3520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245" y="1093942"/>
            <a:ext cx="4333725" cy="35206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46" y="5157192"/>
            <a:ext cx="6585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 </a:t>
            </a:r>
            <a:r>
              <a:rPr lang="fr-FR" dirty="0" err="1"/>
              <a:t>e</a:t>
            </a:r>
            <a:r>
              <a:rPr lang="fr-FR" dirty="0" err="1" smtClean="0"/>
              <a:t>ffect</a:t>
            </a:r>
            <a:r>
              <a:rPr lang="fr-FR" dirty="0" smtClean="0"/>
              <a:t> of thermal </a:t>
            </a:r>
            <a:r>
              <a:rPr lang="fr-FR" dirty="0" err="1" smtClean="0"/>
              <a:t>treatment</a:t>
            </a:r>
            <a:r>
              <a:rPr lang="fr-FR" dirty="0" smtClean="0"/>
              <a:t> batch for IFMIF (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..)</a:t>
            </a:r>
          </a:p>
          <a:p>
            <a:r>
              <a:rPr lang="fr-FR" dirty="0" smtClean="0"/>
              <a:t>No </a:t>
            </a:r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welding</a:t>
            </a:r>
            <a:r>
              <a:rPr lang="fr-FR" dirty="0" smtClean="0"/>
              <a:t> type.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</a:t>
            </a:r>
            <a:r>
              <a:rPr lang="fr-FR" dirty="0" smtClean="0"/>
              <a:t>in </a:t>
            </a:r>
            <a:r>
              <a:rPr lang="fr-FR" dirty="0" err="1" smtClean="0"/>
              <a:t>particular</a:t>
            </a:r>
            <a:r>
              <a:rPr lang="fr-FR" dirty="0" smtClean="0"/>
              <a:t>, no </a:t>
            </a:r>
            <a:r>
              <a:rPr lang="fr-FR" dirty="0" err="1" smtClean="0"/>
              <a:t>enhancement</a:t>
            </a:r>
            <a:r>
              <a:rPr lang="fr-FR" dirty="0" smtClean="0"/>
              <a:t> of the B </a:t>
            </a:r>
            <a:r>
              <a:rPr lang="fr-FR" dirty="0" err="1" smtClean="0"/>
              <a:t>field</a:t>
            </a:r>
            <a:r>
              <a:rPr lang="fr-FR" dirty="0" smtClean="0"/>
              <a:t> in the full radial </a:t>
            </a:r>
            <a:r>
              <a:rPr lang="fr-FR" dirty="0" err="1" smtClean="0"/>
              <a:t>welding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259632" y="3790346"/>
            <a:ext cx="2448272" cy="5760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619672" y="376022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Shield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position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9181" y="3791752"/>
            <a:ext cx="2448272" cy="5760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084168" y="379034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Shield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position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3" b="23642"/>
          <a:stretch/>
        </p:blipFill>
        <p:spPr>
          <a:xfrm>
            <a:off x="6537393" y="5634595"/>
            <a:ext cx="2571111" cy="1194111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 flipH="1">
            <a:off x="7452320" y="5517232"/>
            <a:ext cx="288033" cy="50405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082319" y="4978042"/>
            <a:ext cx="1954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TYPE II </a:t>
            </a:r>
          </a:p>
          <a:p>
            <a:r>
              <a:rPr lang="fr-FR" dirty="0">
                <a:solidFill>
                  <a:srgbClr val="00B050"/>
                </a:solidFill>
              </a:rPr>
              <a:t>radial full </a:t>
            </a:r>
            <a:r>
              <a:rPr lang="fr-FR" dirty="0" err="1">
                <a:solidFill>
                  <a:srgbClr val="00B050"/>
                </a:solidFill>
              </a:rPr>
              <a:t>welding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Juliette PLOUIN - TTC Meeting Milano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Cylindrical</a:t>
            </a:r>
            <a:r>
              <a:rPr lang="fr-FR" dirty="0"/>
              <a:t> </a:t>
            </a:r>
            <a:r>
              <a:rPr lang="fr-FR" dirty="0" err="1"/>
              <a:t>samples</a:t>
            </a:r>
            <a:r>
              <a:rPr lang="fr-FR" dirty="0"/>
              <a:t> in ambient </a:t>
            </a:r>
            <a:r>
              <a:rPr lang="fr-FR" dirty="0" err="1"/>
              <a:t>field</a:t>
            </a:r>
            <a:r>
              <a:rPr lang="fr-FR" dirty="0"/>
              <a:t> at RT</a:t>
            </a:r>
            <a:br>
              <a:rPr lang="fr-FR" dirty="0"/>
            </a:br>
            <a:r>
              <a:rPr lang="fr-FR" dirty="0">
                <a:sym typeface="Wingdings" panose="05000000000000000000" pitchFamily="2" charset="2"/>
              </a:rPr>
              <a:t> </a:t>
            </a:r>
            <a:r>
              <a:rPr lang="fr-FR" dirty="0" smtClean="0"/>
              <a:t>estimation of </a:t>
            </a:r>
            <a:r>
              <a:rPr lang="fr-FR" dirty="0" err="1" smtClean="0"/>
              <a:t>permeability</a:t>
            </a:r>
            <a:r>
              <a:rPr lang="fr-FR" dirty="0" smtClean="0"/>
              <a:t> values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700808"/>
            <a:ext cx="4333725" cy="3520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83" y="1700808"/>
            <a:ext cx="4333725" cy="35206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71600" y="573325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Permeability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50000… </a:t>
            </a:r>
            <a:r>
              <a:rPr lang="fr-FR" dirty="0" err="1" smtClean="0"/>
              <a:t>Quite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Remark</a:t>
            </a:r>
            <a:r>
              <a:rPr lang="fr-FR" dirty="0" smtClean="0"/>
              <a:t> : </a:t>
            </a:r>
            <a:r>
              <a:rPr lang="fr-FR" dirty="0" err="1" smtClean="0"/>
              <a:t>measured</a:t>
            </a:r>
            <a:r>
              <a:rPr lang="fr-FR" dirty="0" smtClean="0"/>
              <a:t> B-</a:t>
            </a:r>
            <a:r>
              <a:rPr lang="fr-FR" dirty="0" err="1" smtClean="0"/>
              <a:t>fields</a:t>
            </a:r>
            <a:r>
              <a:rPr lang="fr-FR" dirty="0" smtClean="0"/>
              <a:t> are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/>
              <a:t> </a:t>
            </a:r>
            <a:r>
              <a:rPr lang="fr-FR" dirty="0" smtClean="0"/>
              <a:t>(&lt;0.1 </a:t>
            </a:r>
            <a:r>
              <a:rPr lang="fr-FR" dirty="0" err="1" smtClean="0">
                <a:latin typeface="Symbol" panose="05050102010706020507" pitchFamily="18" charset="2"/>
              </a:rPr>
              <a:t>m</a:t>
            </a:r>
            <a:r>
              <a:rPr lang="fr-FR" dirty="0" err="1" smtClean="0"/>
              <a:t>T</a:t>
            </a:r>
            <a:r>
              <a:rPr lang="fr-FR" dirty="0" smtClean="0"/>
              <a:t> = 1 </a:t>
            </a:r>
            <a:r>
              <a:rPr lang="fr-FR" dirty="0" err="1" smtClean="0"/>
              <a:t>mG</a:t>
            </a:r>
            <a:r>
              <a:rPr lang="fr-FR" dirty="0" smtClean="0"/>
              <a:t>)… values are </a:t>
            </a:r>
            <a:r>
              <a:rPr lang="fr-FR" dirty="0" err="1" smtClean="0"/>
              <a:t>probably</a:t>
            </a:r>
            <a:r>
              <a:rPr lang="fr-FR" dirty="0" smtClean="0"/>
              <a:t> </a:t>
            </a:r>
            <a:r>
              <a:rPr lang="fr-FR" dirty="0" err="1" smtClean="0"/>
              <a:t>overevaluated</a:t>
            </a:r>
            <a:r>
              <a:rPr lang="fr-FR" dirty="0" smtClean="0"/>
              <a:t> by probes.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Juliette PLOUIN - TTC Meeting Milano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mu-H </a:t>
            </a:r>
            <a:r>
              <a:rPr lang="fr-FR" dirty="0" err="1" smtClean="0"/>
              <a:t>curve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FOR simulations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10776"/>
            <a:ext cx="4401326" cy="403957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15616" y="41490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M. </a:t>
            </a:r>
            <a:r>
              <a:rPr lang="fr-FR" dirty="0" err="1" smtClean="0"/>
              <a:t>Masuzawa</a:t>
            </a:r>
            <a:r>
              <a:rPr lang="fr-FR" dirty="0" smtClean="0"/>
              <a:t>, SRF 2013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10776"/>
            <a:ext cx="4731521" cy="388959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8" name="Flèche vers le bas 7"/>
          <p:cNvSpPr/>
          <p:nvPr/>
        </p:nvSpPr>
        <p:spPr>
          <a:xfrm rot="15849241">
            <a:off x="3922821" y="1797216"/>
            <a:ext cx="290247" cy="54935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22043" t="1837" r="17339" b="5863"/>
          <a:stretch/>
        </p:blipFill>
        <p:spPr>
          <a:xfrm>
            <a:off x="323527" y="4869160"/>
            <a:ext cx="1584177" cy="1835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7824" y="1988840"/>
            <a:ext cx="792087" cy="16610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51720" y="5683461"/>
            <a:ext cx="529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Measurements</a:t>
            </a:r>
            <a:r>
              <a:rPr lang="fr-FR" dirty="0" smtClean="0"/>
              <a:t> on </a:t>
            </a:r>
            <a:r>
              <a:rPr lang="fr-FR" dirty="0" err="1" smtClean="0"/>
              <a:t>small</a:t>
            </a:r>
            <a:r>
              <a:rPr lang="fr-FR" dirty="0" smtClean="0"/>
              <a:t> ring </a:t>
            </a:r>
            <a:r>
              <a:rPr lang="fr-FR" dirty="0" err="1" smtClean="0"/>
              <a:t>sample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Juliette PLOUIN - TTC Meeting Milano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14A82-F12D-4C78-BD05-52D6561A8D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CEA</Template>
  <TotalTime>3087</TotalTime>
  <Words>680</Words>
  <Application>Microsoft Office PowerPoint</Application>
  <PresentationFormat>Affichage à l'écran (4:3)</PresentationFormat>
  <Paragraphs>136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Symbol</vt:lpstr>
      <vt:lpstr>Times New Roman</vt:lpstr>
      <vt:lpstr>Wingdings</vt:lpstr>
      <vt:lpstr>CEA</vt:lpstr>
      <vt:lpstr>IFMIF HWR cryomodule and magnetic shield properties</vt:lpstr>
      <vt:lpstr>outline</vt:lpstr>
      <vt:lpstr>CRYOMODULE FOR THE IFMIF LIPAC</vt:lpstr>
      <vt:lpstr>Magnetic shield for the ifmif/lipac cryomodule</vt:lpstr>
      <vt:lpstr>Samples for magnetic shield qualification</vt:lpstr>
      <vt:lpstr>Samples for magnetic shield qualification</vt:lpstr>
      <vt:lpstr>Cylindrical samples in ambient field at RT  effect of TT and welding type</vt:lpstr>
      <vt:lpstr>Cylindrical samples in ambient field at RT  estimation of permeability values</vt:lpstr>
      <vt:lpstr>mu-H curve used FOR simulations</vt:lpstr>
      <vt:lpstr>Definition of a « equivalent permeability »</vt:lpstr>
      <vt:lpstr>Magnetic shield caracterisation in variable field : setup</vt:lpstr>
      <vt:lpstr>Magnetic shield caracterisation in variable field : results</vt:lpstr>
      <vt:lpstr>Magnetic shield caracterisation at low T in ambient field</vt:lpstr>
      <vt:lpstr>Effect of shield thermal gradient ?!</vt:lpstr>
      <vt:lpstr>summary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calculations for a 12 GHz high power RF source at Saclay</dc:title>
  <dc:creator>PLOUIN Juliette</dc:creator>
  <cp:lastModifiedBy>PLOUIN Juliette</cp:lastModifiedBy>
  <cp:revision>92</cp:revision>
  <dcterms:created xsi:type="dcterms:W3CDTF">2014-04-10T14:27:31Z</dcterms:created>
  <dcterms:modified xsi:type="dcterms:W3CDTF">2018-02-08T14:20:28Z</dcterms:modified>
</cp:coreProperties>
</file>