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3" r:id="rId4"/>
    <p:sldId id="299" r:id="rId5"/>
    <p:sldId id="331" r:id="rId6"/>
    <p:sldId id="293" r:id="rId7"/>
    <p:sldId id="333" r:id="rId8"/>
    <p:sldId id="313" r:id="rId9"/>
    <p:sldId id="296" r:id="rId10"/>
    <p:sldId id="327" r:id="rId11"/>
    <p:sldId id="325" r:id="rId12"/>
    <p:sldId id="302" r:id="rId13"/>
    <p:sldId id="334" r:id="rId14"/>
    <p:sldId id="300" r:id="rId15"/>
    <p:sldId id="324" r:id="rId16"/>
    <p:sldId id="330" r:id="rId17"/>
    <p:sldId id="295" r:id="rId18"/>
    <p:sldId id="335" r:id="rId19"/>
    <p:sldId id="323" r:id="rId20"/>
    <p:sldId id="328" r:id="rId21"/>
  </p:sldIdLst>
  <p:sldSz cx="12192000" cy="6858000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42"/>
    <p:restoredTop sz="94649"/>
  </p:normalViewPr>
  <p:slideViewPr>
    <p:cSldViewPr snapToGrid="0" snapToObjects="1">
      <p:cViewPr varScale="1">
        <p:scale>
          <a:sx n="94" d="100"/>
          <a:sy n="94" d="100"/>
        </p:scale>
        <p:origin x="216" y="1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3%20ADS\2%20&#36229;&#23548;&#21152;&#36895;&#22120;\9%20&#21152;&#36895;&#22120;&#36816;&#34892;\25MeV&#31283;&#23450;&#24615;&#32479;&#35745;\20170616\&#30011;&#22270;\&#33108;&#20307;&#33073;&#29615;&#27425;&#25968;&#32479;&#3574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3%20ADS\2%20&#36229;&#23548;&#21152;&#36895;&#22120;\9%20&#21152;&#36895;&#22120;&#36816;&#34892;\25MeV&#31283;&#23450;&#24615;&#32479;&#35745;\20170616\&#30011;&#22270;\&#33108;&#20307;&#33073;&#29615;&#27425;&#25968;&#32479;&#35745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E:\&#36817;&#29289;&#25152;\ttc\&#26032;&#25972;&#20307;&#31995;&#32479;&#23376;&#31995;&#32479;&#25925;&#38556;&#32479;&#35745;&#25968;&#25454;&#24211;&#65288;&#21247;&#21024;&#6528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v>CM1-CM3 脱环原因</c:v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780-C648-AF54-30A2809E835C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780-C648-AF54-30A2809E835C}"/>
              </c:ext>
            </c:extLst>
          </c:dPt>
          <c:dLbls>
            <c:dLbl>
              <c:idx val="0"/>
              <c:layout>
                <c:manualLayout>
                  <c:x val="-0.12035468413205139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sz="800" b="0" i="0" u="none" strike="noStrike" baseline="0" dirty="0">
                        <a:effectLst/>
                      </a:rPr>
                      <a:t>Vacuum </a:t>
                    </a:r>
                    <a:r>
                      <a:rPr lang="zh-CN" altLang="en-US" sz="800" b="0" i="0" u="none" strike="noStrike" baseline="0" dirty="0">
                        <a:effectLst/>
                      </a:rPr>
                      <a:t>（</a:t>
                    </a:r>
                    <a:r>
                      <a:rPr lang="en-US" altLang="zh-CN" sz="800" b="0" i="0" u="none" strike="noStrike" baseline="0" dirty="0">
                        <a:effectLst/>
                      </a:rPr>
                      <a:t>cavity &amp; coupler</a:t>
                    </a:r>
                    <a:r>
                      <a:rPr lang="zh-CN" altLang="en-US" sz="800" b="0" i="0" u="none" strike="noStrike" baseline="0" dirty="0">
                        <a:effectLst/>
                      </a:rPr>
                      <a:t>）</a:t>
                    </a:r>
                    <a:r>
                      <a:rPr lang="en-US" altLang="zh-CN" sz="800" b="0" i="0" u="none" strike="noStrike" baseline="0" dirty="0">
                        <a:effectLst/>
                      </a:rPr>
                      <a:t> </a:t>
                    </a:r>
                    <a:r>
                      <a:rPr lang="en-US" altLang="zh-CN" dirty="0"/>
                      <a:t>
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80-C648-AF54-30A2809E835C}"/>
                </c:ext>
              </c:extLst>
            </c:dLbl>
            <c:dLbl>
              <c:idx val="1"/>
              <c:layout>
                <c:manualLayout>
                  <c:x val="-5.1827499225827016E-3"/>
                  <c:y val="-8.0585819312550405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dirty="0"/>
                      <a:t>T cavity
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780-C648-AF54-30A2809E835C}"/>
                </c:ext>
              </c:extLst>
            </c:dLbl>
            <c:dLbl>
              <c:idx val="2"/>
              <c:layout>
                <c:manualLayout>
                  <c:x val="9.3100840917222122E-2"/>
                  <c:y val="7.4029267655930219E-3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dirty="0"/>
                      <a:t>Vacuum coupler
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80-C648-AF54-30A2809E835C}"/>
                </c:ext>
              </c:extLst>
            </c:dLbl>
            <c:dLbl>
              <c:idx val="3"/>
              <c:layout>
                <c:manualLayout>
                  <c:x val="0.13158460432995703"/>
                  <c:y val="0.11860603348204921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sz="800" b="0" i="0" u="none" strike="noStrike" baseline="0" dirty="0">
                        <a:effectLst/>
                      </a:rPr>
                      <a:t>Pt signal drop</a:t>
                    </a:r>
                    <a:r>
                      <a:rPr lang="en-US" altLang="zh-CN" dirty="0"/>
                      <a:t>
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80-C648-AF54-30A2809E835C}"/>
                </c:ext>
              </c:extLst>
            </c:dLbl>
            <c:dLbl>
              <c:idx val="4"/>
              <c:layout>
                <c:manualLayout>
                  <c:x val="0.11989053344276983"/>
                  <c:y val="-0.26832491853260793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dirty="0"/>
                      <a:t>Phase shift
86%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80-C648-AF54-30A2809E835C}"/>
                </c:ext>
              </c:extLst>
            </c:dLbl>
            <c:dLbl>
              <c:idx val="8"/>
              <c:layout>
                <c:manualLayout>
                  <c:x val="0.13201640878806234"/>
                  <c:y val="-0.2191015784127180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80-C648-AF54-30A2809E835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'脱环原因统计（调束）'!$E$1:$I$1</c:f>
              <c:strCache>
                <c:ptCount val="5"/>
                <c:pt idx="0">
                  <c:v>耦合器与腔真空</c:v>
                </c:pt>
                <c:pt idx="1">
                  <c:v>腔体温度</c:v>
                </c:pt>
                <c:pt idx="2">
                  <c:v>耦合器夹层真空</c:v>
                </c:pt>
                <c:pt idx="3">
                  <c:v>Pt闪断</c:v>
                </c:pt>
                <c:pt idx="4">
                  <c:v>相位不稳脱环</c:v>
                </c:pt>
              </c:strCache>
            </c:strRef>
          </c:cat>
          <c:val>
            <c:numRef>
              <c:f>'脱环原因统计（调束）'!$E$19:$I$19</c:f>
              <c:numCache>
                <c:formatCode>General</c:formatCode>
                <c:ptCount val="5"/>
                <c:pt idx="0">
                  <c:v>28</c:v>
                </c:pt>
                <c:pt idx="1">
                  <c:v>2</c:v>
                </c:pt>
                <c:pt idx="2">
                  <c:v>8</c:v>
                </c:pt>
                <c:pt idx="3">
                  <c:v>28</c:v>
                </c:pt>
                <c:pt idx="4">
                  <c:v>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80-C648-AF54-30A2809E835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v>CM1-CM3 脱环原因</c:v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AA6-F145-B4BE-03465855F9A1}"/>
              </c:ext>
            </c:extLst>
          </c:dPt>
          <c:dPt>
            <c:idx val="8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AA6-F145-B4BE-03465855F9A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zh-CN" dirty="0"/>
                      <a:t>Vacuum </a:t>
                    </a:r>
                    <a:r>
                      <a:rPr lang="zh-CN" altLang="en-US" dirty="0"/>
                      <a:t>（</a:t>
                    </a:r>
                    <a:r>
                      <a:rPr lang="en-US" altLang="zh-CN" dirty="0"/>
                      <a:t>cavity &amp; coupler</a:t>
                    </a:r>
                    <a:r>
                      <a:rPr lang="zh-CN" altLang="en-US" dirty="0"/>
                      <a:t>）</a:t>
                    </a:r>
                    <a:r>
                      <a:rPr lang="en-US" altLang="zh-CN" dirty="0"/>
                      <a:t> 
16%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A6-F145-B4BE-03465855F9A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en-US"/>
                      <a:t>ARC
3%</a:t>
                    </a:r>
                    <a:endParaRPr lang="en-US" altLang="zh-CN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A6-F145-B4BE-03465855F9A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zh-CN"/>
                      <a:t>T cavity
</a:t>
                    </a:r>
                    <a:r>
                      <a:rPr lang="en-US" altLang="zh-CN" dirty="0"/>
                      <a:t>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A6-F145-B4BE-03465855F9A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zh-CN" sz="800" b="0" i="0" u="none" strike="noStrike" baseline="0">
                        <a:effectLst/>
                      </a:rPr>
                      <a:t>Vacuum coupler</a:t>
                    </a:r>
                    <a:r>
                      <a:rPr lang="en-US" altLang="zh-CN" dirty="0"/>
                      <a:t>
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AA6-F145-B4BE-03465855F9A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zh-CN" sz="800" b="0" i="0" u="none" strike="noStrike" baseline="0" dirty="0">
                        <a:effectLst/>
                      </a:rPr>
                      <a:t>T coupler Transfer</a:t>
                    </a:r>
                    <a:r>
                      <a:rPr lang="en-US" altLang="zh-CN" dirty="0"/>
                      <a:t>
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AA6-F145-B4BE-03465855F9A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zh-CN"/>
                      <a:t>quench
</a:t>
                    </a:r>
                    <a:r>
                      <a:rPr lang="en-US" altLang="zh-CN" dirty="0"/>
                      <a:t>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AA6-F145-B4BE-03465855F9A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altLang="zh-CN" dirty="0"/>
                      <a:t>He Pressure shift</a:t>
                    </a:r>
                    <a:r>
                      <a:rPr lang="en-US" altLang="zh-CN" baseline="0" dirty="0"/>
                      <a:t> </a:t>
                    </a:r>
                    <a:r>
                      <a:rPr lang="en-US" altLang="zh-CN" dirty="0"/>
                      <a:t>
17%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AA6-F145-B4BE-03465855F9A1}"/>
                </c:ext>
              </c:extLst>
            </c:dLbl>
            <c:dLbl>
              <c:idx val="7"/>
              <c:layout>
                <c:manualLayout>
                  <c:x val="-6.5107398958307777E-2"/>
                  <c:y val="-7.9128085731446952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/>
                      <a:t>Pt</a:t>
                    </a:r>
                    <a:r>
                      <a:rPr lang="en-US" altLang="zh-CN" baseline="0" dirty="0"/>
                      <a:t> signal drop </a:t>
                    </a:r>
                    <a:r>
                      <a:rPr lang="en-US" altLang="zh-CN" dirty="0"/>
                      <a:t>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AA6-F145-B4BE-03465855F9A1}"/>
                </c:ext>
              </c:extLst>
            </c:dLbl>
            <c:dLbl>
              <c:idx val="8"/>
              <c:layout>
                <c:manualLayout>
                  <c:x val="0.23189753150015127"/>
                  <c:y val="-1.779889445921274E-2"/>
                </c:manualLayout>
              </c:layout>
              <c:tx>
                <c:rich>
                  <a:bodyPr/>
                  <a:lstStyle/>
                  <a:p>
                    <a:r>
                      <a:rPr lang="en-US" altLang="zh-CN" dirty="0"/>
                      <a:t>Phase shift
48%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A6-F145-B4BE-03465855F9A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'脱环原因统计（腔体测试）'!$E$1:$M$1</c:f>
              <c:strCache>
                <c:ptCount val="9"/>
                <c:pt idx="0">
                  <c:v>耦合器与腔真空</c:v>
                </c:pt>
                <c:pt idx="1">
                  <c:v>腔体ARC</c:v>
                </c:pt>
                <c:pt idx="2">
                  <c:v>腔体温度</c:v>
                </c:pt>
                <c:pt idx="3">
                  <c:v>耦合器夹层真空</c:v>
                </c:pt>
                <c:pt idx="4">
                  <c:v>T型盒温度</c:v>
                </c:pt>
                <c:pt idx="5">
                  <c:v>失超快保护</c:v>
                </c:pt>
                <c:pt idx="6">
                  <c:v>氦压波动</c:v>
                </c:pt>
                <c:pt idx="7">
                  <c:v>Pt闪断</c:v>
                </c:pt>
                <c:pt idx="8">
                  <c:v>相位不稳脱环</c:v>
                </c:pt>
              </c:strCache>
            </c:strRef>
          </c:cat>
          <c:val>
            <c:numRef>
              <c:f>'脱环原因统计（腔体测试）'!$E$19:$M$19</c:f>
              <c:numCache>
                <c:formatCode>General</c:formatCode>
                <c:ptCount val="9"/>
                <c:pt idx="0">
                  <c:v>29</c:v>
                </c:pt>
                <c:pt idx="1">
                  <c:v>5</c:v>
                </c:pt>
                <c:pt idx="2">
                  <c:v>2</c:v>
                </c:pt>
                <c:pt idx="3">
                  <c:v>10</c:v>
                </c:pt>
                <c:pt idx="4">
                  <c:v>1</c:v>
                </c:pt>
                <c:pt idx="5">
                  <c:v>11</c:v>
                </c:pt>
                <c:pt idx="6">
                  <c:v>30</c:v>
                </c:pt>
                <c:pt idx="7">
                  <c:v>5</c:v>
                </c:pt>
                <c:pt idx="8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AA6-F145-B4BE-03465855F9A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'phase trip统计'!$B$1</c:f>
              <c:strCache>
                <c:ptCount val="1"/>
                <c:pt idx="0">
                  <c:v>Phase Trips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'phase trip统计'!$A$2:$A$19</c:f>
              <c:strCache>
                <c:ptCount val="18"/>
                <c:pt idx="0">
                  <c:v>cm1-1</c:v>
                </c:pt>
                <c:pt idx="1">
                  <c:v>cm1-2</c:v>
                </c:pt>
                <c:pt idx="2">
                  <c:v>cm1-3</c:v>
                </c:pt>
                <c:pt idx="3">
                  <c:v>cm1-4</c:v>
                </c:pt>
                <c:pt idx="4">
                  <c:v>cm1-5</c:v>
                </c:pt>
                <c:pt idx="5">
                  <c:v>cm1-6</c:v>
                </c:pt>
                <c:pt idx="6">
                  <c:v>cm2-1</c:v>
                </c:pt>
                <c:pt idx="7">
                  <c:v>cm2-2</c:v>
                </c:pt>
                <c:pt idx="8">
                  <c:v>cm2-3</c:v>
                </c:pt>
                <c:pt idx="9">
                  <c:v>cm2-4</c:v>
                </c:pt>
                <c:pt idx="10">
                  <c:v>cm2-5</c:v>
                </c:pt>
                <c:pt idx="11">
                  <c:v>cm2-6</c:v>
                </c:pt>
                <c:pt idx="12">
                  <c:v>cm3-1</c:v>
                </c:pt>
                <c:pt idx="13">
                  <c:v>cm3-2</c:v>
                </c:pt>
                <c:pt idx="14">
                  <c:v>cm3-3</c:v>
                </c:pt>
                <c:pt idx="15">
                  <c:v>cm3-4</c:v>
                </c:pt>
                <c:pt idx="16">
                  <c:v>cm3-5</c:v>
                </c:pt>
                <c:pt idx="17">
                  <c:v>cm4</c:v>
                </c:pt>
              </c:strCache>
            </c:strRef>
          </c:cat>
          <c:val>
            <c:numRef>
              <c:f>'phase trip统计'!$B$2:$B$19</c:f>
              <c:numCache>
                <c:formatCode>General</c:formatCode>
                <c:ptCount val="18"/>
                <c:pt idx="0">
                  <c:v>1</c:v>
                </c:pt>
                <c:pt idx="1">
                  <c:v>11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30</c:v>
                </c:pt>
                <c:pt idx="9">
                  <c:v>1</c:v>
                </c:pt>
                <c:pt idx="10">
                  <c:v>9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3F-5747-8713-E7B355FB5880}"/>
            </c:ext>
          </c:extLst>
        </c:ser>
        <c:ser>
          <c:idx val="1"/>
          <c:order val="1"/>
          <c:tx>
            <c:strRef>
              <c:f>'phase trip统计'!$C$1</c:f>
              <c:strCache>
                <c:ptCount val="1"/>
                <c:pt idx="0">
                  <c:v>Ep(MV/m)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'phase trip统计'!$A$2:$A$19</c:f>
              <c:strCache>
                <c:ptCount val="18"/>
                <c:pt idx="0">
                  <c:v>cm1-1</c:v>
                </c:pt>
                <c:pt idx="1">
                  <c:v>cm1-2</c:v>
                </c:pt>
                <c:pt idx="2">
                  <c:v>cm1-3</c:v>
                </c:pt>
                <c:pt idx="3">
                  <c:v>cm1-4</c:v>
                </c:pt>
                <c:pt idx="4">
                  <c:v>cm1-5</c:v>
                </c:pt>
                <c:pt idx="5">
                  <c:v>cm1-6</c:v>
                </c:pt>
                <c:pt idx="6">
                  <c:v>cm2-1</c:v>
                </c:pt>
                <c:pt idx="7">
                  <c:v>cm2-2</c:v>
                </c:pt>
                <c:pt idx="8">
                  <c:v>cm2-3</c:v>
                </c:pt>
                <c:pt idx="9">
                  <c:v>cm2-4</c:v>
                </c:pt>
                <c:pt idx="10">
                  <c:v>cm2-5</c:v>
                </c:pt>
                <c:pt idx="11">
                  <c:v>cm2-6</c:v>
                </c:pt>
                <c:pt idx="12">
                  <c:v>cm3-1</c:v>
                </c:pt>
                <c:pt idx="13">
                  <c:v>cm3-2</c:v>
                </c:pt>
                <c:pt idx="14">
                  <c:v>cm3-3</c:v>
                </c:pt>
                <c:pt idx="15">
                  <c:v>cm3-4</c:v>
                </c:pt>
                <c:pt idx="16">
                  <c:v>cm3-5</c:v>
                </c:pt>
                <c:pt idx="17">
                  <c:v>cm4</c:v>
                </c:pt>
              </c:strCache>
            </c:strRef>
          </c:cat>
          <c:val>
            <c:numRef>
              <c:f>'phase trip统计'!$C$2:$C$19</c:f>
              <c:numCache>
                <c:formatCode>General</c:formatCode>
                <c:ptCount val="18"/>
                <c:pt idx="0">
                  <c:v>18</c:v>
                </c:pt>
                <c:pt idx="1">
                  <c:v>18</c:v>
                </c:pt>
                <c:pt idx="2">
                  <c:v>20.09</c:v>
                </c:pt>
                <c:pt idx="3">
                  <c:v>27</c:v>
                </c:pt>
                <c:pt idx="4">
                  <c:v>22.44</c:v>
                </c:pt>
                <c:pt idx="5">
                  <c:v>24.74</c:v>
                </c:pt>
                <c:pt idx="6">
                  <c:v>29.94</c:v>
                </c:pt>
                <c:pt idx="7">
                  <c:v>28.64</c:v>
                </c:pt>
                <c:pt idx="8">
                  <c:v>30</c:v>
                </c:pt>
                <c:pt idx="9">
                  <c:v>30</c:v>
                </c:pt>
                <c:pt idx="10">
                  <c:v>22.14</c:v>
                </c:pt>
                <c:pt idx="11">
                  <c:v>18</c:v>
                </c:pt>
                <c:pt idx="12">
                  <c:v>12</c:v>
                </c:pt>
                <c:pt idx="13">
                  <c:v>12</c:v>
                </c:pt>
                <c:pt idx="14">
                  <c:v>20</c:v>
                </c:pt>
                <c:pt idx="15">
                  <c:v>20.07</c:v>
                </c:pt>
                <c:pt idx="16">
                  <c:v>13.95</c:v>
                </c:pt>
                <c:pt idx="17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3F-5747-8713-E7B355FB58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571376"/>
        <c:axId val="163571936"/>
      </c:barChart>
      <c:catAx>
        <c:axId val="163571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MV Boli" panose="02000500030200090000" charset="0"/>
                <a:cs typeface="Times New Roman" panose="02020603050405020304" pitchFamily="18" charset="0"/>
                <a:sym typeface="MV Boli" panose="02000500030200090000" charset="0"/>
              </a:defRPr>
            </a:pPr>
            <a:endParaRPr lang="zh-CN"/>
          </a:p>
        </c:txPr>
        <c:crossAx val="163571936"/>
        <c:crosses val="autoZero"/>
        <c:auto val="1"/>
        <c:lblAlgn val="ctr"/>
        <c:lblOffset val="100"/>
        <c:noMultiLvlLbl val="0"/>
      </c:catAx>
      <c:valAx>
        <c:axId val="16357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MV Boli" panose="02000500030200090000" charset="0"/>
                <a:cs typeface="Times New Roman" panose="02020603050405020304" pitchFamily="18" charset="0"/>
                <a:sym typeface="MV Boli" panose="02000500030200090000" charset="0"/>
              </a:defRPr>
            </a:pPr>
            <a:endParaRPr lang="zh-CN"/>
          </a:p>
        </c:txPr>
        <c:crossAx val="163571376"/>
        <c:crosses val="autoZero"/>
        <c:crossBetween val="between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MV Boli" panose="02000500030200090000" charset="0"/>
                <a:cs typeface="Times New Roman" panose="02020603050405020304" pitchFamily="18" charset="0"/>
                <a:sym typeface="MV Boli" panose="02000500030200090000" charset="0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MV Boli" panose="02000500030200090000" charset="0"/>
                <a:cs typeface="Times New Roman" panose="02020603050405020304" pitchFamily="18" charset="0"/>
                <a:sym typeface="MV Boli" panose="02000500030200090000" charset="0"/>
              </a:defRPr>
            </a:pPr>
            <a:endParaRPr lang="zh-CN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MV Boli" panose="02000500030200090000" charset="0"/>
              <a:cs typeface="Times New Roman" panose="02020603050405020304" pitchFamily="18" charset="0"/>
              <a:sym typeface="MV Boli" panose="02000500030200090000" charset="0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800">
          <a:latin typeface="Times New Roman" panose="02020603050405020304" pitchFamily="18" charset="0"/>
          <a:ea typeface="MV Boli" panose="02000500030200090000" charset="0"/>
          <a:cs typeface="Times New Roman" panose="02020603050405020304" pitchFamily="18" charset="0"/>
          <a:sym typeface="MV Boli" panose="02000500030200090000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46E3B-061B-FD4B-80E4-D8E7384EF50F}" type="datetimeFigureOut">
              <a:rPr kumimoji="1" lang="zh-CN" altLang="en-US" smtClean="0"/>
              <a:t>2018/2/8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B29EB-2A8D-564E-B3CB-FF4C360B88D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6491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B29EB-2A8D-564E-B3CB-FF4C360B88D6}" type="slidenum">
              <a:rPr kumimoji="1" lang="zh-CN" altLang="en-US" smtClean="0"/>
              <a:t>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9398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12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5309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0272-B6C8-4EEF-A171-C9F0EF6C30DA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73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0272-B6C8-4EEF-A171-C9F0EF6C30DA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0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20"/>
          <p:cNvSpPr>
            <a:spLocks noGrp="1"/>
          </p:cNvSpPr>
          <p:nvPr>
            <p:ph type="title" hasCustomPrompt="1"/>
          </p:nvPr>
        </p:nvSpPr>
        <p:spPr>
          <a:xfrm>
            <a:off x="847921" y="1449105"/>
            <a:ext cx="10753304" cy="1476033"/>
          </a:xfrm>
          <a:prstGeom prst="rect">
            <a:avLst/>
          </a:prstGeom>
        </p:spPr>
        <p:txBody>
          <a:bodyPr/>
          <a:lstStyle>
            <a:lvl1pPr algn="r">
              <a:defRPr sz="4000">
                <a:ln w="3175">
                  <a:solidFill>
                    <a:srgbClr val="F97D2B"/>
                  </a:solidFill>
                </a:ln>
              </a:defRPr>
            </a:lvl1pPr>
          </a:lstStyle>
          <a:p>
            <a:r>
              <a:rPr dirty="0"/>
              <a:t>标题文本</a:t>
            </a:r>
          </a:p>
        </p:txBody>
      </p:sp>
      <p:sp>
        <p:nvSpPr>
          <p:cNvPr id="12" name="Shape 21"/>
          <p:cNvSpPr>
            <a:spLocks noGrp="1"/>
          </p:cNvSpPr>
          <p:nvPr>
            <p:ph type="body" sz="half" idx="1" hasCustomPrompt="1"/>
          </p:nvPr>
        </p:nvSpPr>
        <p:spPr>
          <a:xfrm>
            <a:off x="880554" y="3320212"/>
            <a:ext cx="10735352" cy="152880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1pPr>
            <a:lvl2pPr marL="0" indent="457189" algn="r"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2pPr>
            <a:lvl3pPr marL="0" indent="914377" algn="r"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3pPr>
            <a:lvl4pPr marL="0" indent="1371566" algn="r"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4pPr>
            <a:lvl5pPr marL="0" indent="1828754" algn="r">
              <a:buClrTx/>
              <a:buSzTx/>
              <a:buFontTx/>
              <a:buNone/>
              <a:defRPr sz="2400" b="1">
                <a:solidFill>
                  <a:schemeClr val="accent2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1"/>
            <a:r>
              <a:rPr dirty="0" err="1"/>
              <a:t>正文级别</a:t>
            </a:r>
            <a:r>
              <a:rPr dirty="0"/>
              <a:t> 2</a:t>
            </a:r>
          </a:p>
          <a:p>
            <a:pPr lvl="4"/>
            <a:r>
              <a:rPr dirty="0"/>
              <a:t>正文级别 5</a:t>
            </a:r>
          </a:p>
        </p:txBody>
      </p:sp>
      <p:sp>
        <p:nvSpPr>
          <p:cNvPr id="13" name="Shape 23"/>
          <p:cNvSpPr/>
          <p:nvPr userDrawn="1"/>
        </p:nvSpPr>
        <p:spPr>
          <a:xfrm>
            <a:off x="561077" y="3349350"/>
            <a:ext cx="11040148" cy="1526599"/>
          </a:xfrm>
          <a:prstGeom prst="rect">
            <a:avLst/>
          </a:prstGeom>
          <a:ln w="6350" cap="rnd">
            <a:solidFill>
              <a:schemeClr val="accent2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800"/>
          </a:p>
        </p:txBody>
      </p:sp>
      <p:sp>
        <p:nvSpPr>
          <p:cNvPr id="14" name="Shape 24"/>
          <p:cNvSpPr/>
          <p:nvPr userDrawn="1"/>
        </p:nvSpPr>
        <p:spPr>
          <a:xfrm>
            <a:off x="566232" y="1485111"/>
            <a:ext cx="320091" cy="147603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800"/>
          </a:p>
        </p:txBody>
      </p:sp>
      <p:sp>
        <p:nvSpPr>
          <p:cNvPr id="15" name="Shape 25"/>
          <p:cNvSpPr/>
          <p:nvPr userDrawn="1"/>
        </p:nvSpPr>
        <p:spPr>
          <a:xfrm>
            <a:off x="575758" y="3321316"/>
            <a:ext cx="307286" cy="1528807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800"/>
          </a:p>
        </p:txBody>
      </p:sp>
      <p:sp>
        <p:nvSpPr>
          <p:cNvPr id="16" name="Shape 22"/>
          <p:cNvSpPr/>
          <p:nvPr userDrawn="1"/>
        </p:nvSpPr>
        <p:spPr>
          <a:xfrm>
            <a:off x="575758" y="1485111"/>
            <a:ext cx="11040148" cy="1476032"/>
          </a:xfrm>
          <a:prstGeom prst="rect">
            <a:avLst/>
          </a:prstGeom>
          <a:ln w="6350" cap="rnd"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800"/>
          </a:p>
        </p:txBody>
      </p:sp>
      <p:pic>
        <p:nvPicPr>
          <p:cNvPr id="3074" name="Picture 2" descr="国科学院近代物理研究所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457" y="10727"/>
            <a:ext cx="46101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as.cn/images/ch_plk_03_2014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" y="0"/>
            <a:ext cx="23336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759AF92-E09E-7C47-9EE3-C83B5C2ED3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64538"/>
            <a:ext cx="12192000" cy="149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3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6553200"/>
            <a:ext cx="12192000" cy="304800"/>
          </a:xfrm>
          <a:prstGeom prst="rect">
            <a:avLst/>
          </a:prstGeom>
          <a:solidFill>
            <a:srgbClr val="2B519A"/>
          </a:solidFill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  <a:spcAft>
                <a:spcPct val="35000"/>
              </a:spcAft>
              <a:defRPr/>
            </a:pP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anose="02010609060101010101" pitchFamily="49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677650" y="6538912"/>
            <a:ext cx="495300" cy="355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FA2BBD-743F-C946-849D-BD878E6EB367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DBD9071-1212-F744-82B9-04FD6AD5B3A0}"/>
              </a:ext>
            </a:extLst>
          </p:cNvPr>
          <p:cNvSpPr txBox="1"/>
          <p:nvPr userDrawn="1"/>
        </p:nvSpPr>
        <p:spPr>
          <a:xfrm>
            <a:off x="3765714" y="6520934"/>
            <a:ext cx="4660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Yuan He, TTC meeting, Feb. 6-9, 2018, Milan</a:t>
            </a:r>
            <a:endParaRPr kumimoji="1"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6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5"/>
          <p:cNvSpPr/>
          <p:nvPr userDrawn="1"/>
        </p:nvSpPr>
        <p:spPr>
          <a:xfrm>
            <a:off x="952" y="833549"/>
            <a:ext cx="12191048" cy="45719"/>
          </a:xfrm>
          <a:prstGeom prst="rect">
            <a:avLst/>
          </a:prstGeom>
          <a:gradFill>
            <a:gsLst>
              <a:gs pos="4000">
                <a:srgbClr val="FFFFFF"/>
              </a:gs>
              <a:gs pos="50000">
                <a:srgbClr val="0047A0"/>
              </a:gs>
            </a:gsLst>
            <a:lin ang="10800000"/>
          </a:gradFill>
          <a:ln w="12700">
            <a:miter lim="400000"/>
          </a:ln>
        </p:spPr>
        <p:txBody>
          <a:bodyPr lIns="45719" rIns="45719" anchor="ctr"/>
          <a:lstStyle/>
          <a:p>
            <a:pPr algn="r" defTabSz="-635">
              <a:tabLst>
                <a:tab pos="8419889" algn="l"/>
              </a:tabLst>
              <a:defRPr sz="1600" b="1" i="1">
                <a:ln w="18000">
                  <a:solidFill>
                    <a:srgbClr val="6192ED"/>
                  </a:solidFill>
                </a:ln>
                <a:noFill/>
                <a:effectLst>
                  <a:outerShdw blurRad="25400" dist="23000" dir="702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600"/>
          </a:p>
        </p:txBody>
      </p:sp>
      <p:sp>
        <p:nvSpPr>
          <p:cNvPr id="9" name="Shape 7"/>
          <p:cNvSpPr>
            <a:spLocks noGrp="1"/>
          </p:cNvSpPr>
          <p:nvPr>
            <p:ph type="title"/>
          </p:nvPr>
        </p:nvSpPr>
        <p:spPr>
          <a:xfrm>
            <a:off x="1535508" y="25430"/>
            <a:ext cx="9533177" cy="779083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>
            <a:normAutofit/>
          </a:bodyPr>
          <a:lstStyle/>
          <a:p>
            <a:r>
              <a:rPr dirty="0"/>
              <a:t>标题文本</a:t>
            </a:r>
          </a:p>
        </p:txBody>
      </p:sp>
      <p:pic>
        <p:nvPicPr>
          <p:cNvPr id="10" name="Picture 2" descr="国科学院近代物理研究所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59"/>
          <a:stretch/>
        </p:blipFill>
        <p:spPr bwMode="auto">
          <a:xfrm>
            <a:off x="763633" y="0"/>
            <a:ext cx="836567" cy="81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8" r="18954" b="38628"/>
          <a:stretch>
            <a:fillRect/>
          </a:stretch>
        </p:blipFill>
        <p:spPr>
          <a:xfrm>
            <a:off x="3494" y="25430"/>
            <a:ext cx="829025" cy="7790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2" b="9702"/>
          <a:stretch>
            <a:fillRect/>
          </a:stretch>
        </p:blipFill>
        <p:spPr>
          <a:xfrm>
            <a:off x="11125835" y="71149"/>
            <a:ext cx="1006582" cy="808119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EB99286-74A4-D54D-A969-6D3FDD6650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53200"/>
            <a:ext cx="12192000" cy="304800"/>
          </a:xfrm>
          <a:prstGeom prst="rect">
            <a:avLst/>
          </a:prstGeom>
          <a:solidFill>
            <a:srgbClr val="2B519A"/>
          </a:solidFill>
          <a:ln>
            <a:noFill/>
          </a:ln>
          <a:effectLst/>
        </p:spPr>
        <p:txBody>
          <a:bodyPr wrap="none" anchor="ctr"/>
          <a:lstStyle/>
          <a:p>
            <a:pPr>
              <a:lnSpc>
                <a:spcPct val="110000"/>
              </a:lnSpc>
              <a:spcAft>
                <a:spcPct val="35000"/>
              </a:spcAft>
              <a:defRPr/>
            </a:pP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黑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1B045CB-0432-2A49-86A4-72AD40560FA4}"/>
              </a:ext>
            </a:extLst>
          </p:cNvPr>
          <p:cNvSpPr txBox="1"/>
          <p:nvPr userDrawn="1"/>
        </p:nvSpPr>
        <p:spPr>
          <a:xfrm>
            <a:off x="3765714" y="6520934"/>
            <a:ext cx="4660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Yuan He, TTC meeting, Feb. 6-9, 2018, Milan</a:t>
            </a:r>
            <a:endParaRPr kumimoji="1"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幻灯片编号占位符 3">
            <a:extLst>
              <a:ext uri="{FF2B5EF4-FFF2-40B4-BE49-F238E27FC236}">
                <a16:creationId xmlns:a16="http://schemas.microsoft.com/office/drawing/2014/main" id="{1D3E52E5-C1BA-8B42-91C4-27324973F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650" y="6538912"/>
            <a:ext cx="495300" cy="355600"/>
          </a:xfrm>
          <a:prstGeom prst="rect">
            <a:avLst/>
          </a:prstGeom>
        </p:spPr>
        <p:txBody>
          <a:bodyPr/>
          <a:lstStyle/>
          <a:p>
            <a:fld id="{B7FA2BBD-743F-C946-849D-BD878E6EB3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614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ctrTitle"/>
          </p:nvPr>
        </p:nvSpPr>
        <p:spPr>
          <a:xfrm>
            <a:off x="876300" y="1464151"/>
            <a:ext cx="10687050" cy="153960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ln>
                  <a:noFill/>
                </a:ln>
                <a:solidFill>
                  <a:srgbClr val="000000"/>
                </a:solidFill>
              </a:defRPr>
            </a:lvl1pPr>
          </a:lstStyle>
          <a:p>
            <a:r>
              <a:rPr lang="en-US" altLang="zh-CN" sz="3600" dirty="0"/>
              <a:t>Trouble Shorting of CW Operation of Superconducting </a:t>
            </a:r>
            <a:r>
              <a:rPr lang="en-US" altLang="zh-CN" sz="3600" dirty="0" err="1"/>
              <a:t>Linac</a:t>
            </a:r>
            <a:r>
              <a:rPr lang="en-US" altLang="zh-CN" sz="3600" dirty="0"/>
              <a:t> for Chinese ADS </a:t>
            </a:r>
            <a:endParaRPr sz="3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6" name="Shape 236"/>
          <p:cNvSpPr>
            <a:spLocks noGrp="1"/>
          </p:cNvSpPr>
          <p:nvPr>
            <p:ph type="subTitle" sz="half" idx="4294967295"/>
          </p:nvPr>
        </p:nvSpPr>
        <p:spPr>
          <a:xfrm>
            <a:off x="876300" y="3488969"/>
            <a:ext cx="10687050" cy="1549096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  <a:defRPr>
                <a:solidFill>
                  <a:srgbClr val="000000"/>
                </a:solidFill>
              </a:defRPr>
            </a:pPr>
            <a:r>
              <a:rPr lang="en-US" sz="2000" b="1" u="sng" dirty="0">
                <a:latin typeface="Calibri" charset="0"/>
                <a:ea typeface="Calibri" charset="0"/>
                <a:cs typeface="Calibri" charset="0"/>
              </a:rPr>
              <a:t>Yuan He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Yongming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Li, </a:t>
            </a:r>
            <a:r>
              <a:rPr lang="en-US" altLang="zh-CN" sz="2000" dirty="0" err="1">
                <a:latin typeface="Calibri" charset="0"/>
                <a:ea typeface="Calibri" charset="0"/>
                <a:cs typeface="Calibri" charset="0"/>
              </a:rPr>
              <a:t>Xinmeng</a:t>
            </a:r>
            <a:r>
              <a:rPr lang="en-US" altLang="zh-CN" sz="2000" dirty="0">
                <a:latin typeface="Calibri" charset="0"/>
                <a:ea typeface="Calibri" charset="0"/>
                <a:cs typeface="Calibri" charset="0"/>
              </a:rPr>
              <a:t> Liu,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Zheng Gao,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Guirong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Huang, </a:t>
            </a:r>
            <a:r>
              <a:rPr lang="en-US" altLang="zh-CN" sz="2000" dirty="0" err="1">
                <a:latin typeface="Calibri" charset="0"/>
                <a:ea typeface="Calibri" charset="0"/>
                <a:cs typeface="Calibri" charset="0"/>
              </a:rPr>
              <a:t>Weiming</a:t>
            </a:r>
            <a:r>
              <a:rPr lang="en-US" altLang="zh-CN" sz="2000" dirty="0">
                <a:latin typeface="Calibri" charset="0"/>
                <a:ea typeface="Calibri" charset="0"/>
                <a:cs typeface="Calibri" charset="0"/>
              </a:rPr>
              <a:t> Yue,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Shenghu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Zhang </a:t>
            </a:r>
            <a:endParaRPr sz="2000" dirty="0">
              <a:latin typeface="Calibri" charset="0"/>
              <a:ea typeface="Calibri" charset="0"/>
              <a:cs typeface="Calibri" charset="0"/>
            </a:endParaRPr>
          </a:p>
          <a:p>
            <a:pPr marL="0" indent="0" algn="r">
              <a:buNone/>
              <a:defRPr>
                <a:solidFill>
                  <a:srgbClr val="000000"/>
                </a:solidFill>
              </a:defRPr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On behalf of Linear Accelerator Center</a:t>
            </a:r>
            <a:r>
              <a:rPr sz="2000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0" indent="0" algn="r">
              <a:buNone/>
              <a:defRPr>
                <a:solidFill>
                  <a:srgbClr val="000000"/>
                </a:solidFill>
              </a:defRPr>
            </a:pPr>
            <a:r>
              <a:rPr sz="2000" dirty="0">
                <a:latin typeface="Calibri" charset="0"/>
                <a:ea typeface="Calibri" charset="0"/>
                <a:cs typeface="Calibri" charset="0"/>
              </a:rPr>
              <a:t>Institute of Modern Physics,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Chinese Academy of Sciences</a:t>
            </a:r>
            <a:endParaRPr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13CC72D-8125-5948-B5A3-6A0D11BCF5CA}"/>
              </a:ext>
            </a:extLst>
          </p:cNvPr>
          <p:cNvSpPr/>
          <p:nvPr/>
        </p:nvSpPr>
        <p:spPr>
          <a:xfrm>
            <a:off x="688785" y="5038065"/>
            <a:ext cx="11062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b="1" dirty="0"/>
              <a:t>Supported by </a:t>
            </a:r>
            <a:r>
              <a:rPr lang="en-US" altLang="zh-CN" b="1" dirty="0">
                <a:solidFill>
                  <a:srgbClr val="0000FF"/>
                </a:solidFill>
              </a:rPr>
              <a:t>“Strategic Priority Research Program” of the Chinese Academy of Sciences.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0119957-7CE9-6940-B184-3926B8B34459}"/>
              </a:ext>
            </a:extLst>
          </p:cNvPr>
          <p:cNvSpPr txBox="1"/>
          <p:nvPr/>
        </p:nvSpPr>
        <p:spPr>
          <a:xfrm>
            <a:off x="7702244" y="978937"/>
            <a:ext cx="369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TTC meeting, Feb. 6-9, 2018, Milan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528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B4D71FAD-AD10-9341-A979-BB75F5FA5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2BBD-743F-C946-849D-BD878E6EB367}" type="slidenum">
              <a:rPr kumimoji="1" lang="zh-CN" altLang="en-US" smtClean="0"/>
              <a:t>9</a:t>
            </a:fld>
            <a:endParaRPr kumimoji="1"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2BA370F-CF9D-9847-98D3-36C9C7A3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/>
              <a:t>Experimental setup</a:t>
            </a:r>
            <a:endParaRPr kumimoji="1" lang="zh-CN" altLang="en-US" sz="32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B0665E0-E894-BE42-BFF4-B58BDF4F370E}"/>
              </a:ext>
            </a:extLst>
          </p:cNvPr>
          <p:cNvSpPr/>
          <p:nvPr/>
        </p:nvSpPr>
        <p:spPr>
          <a:xfrm>
            <a:off x="337560" y="1044171"/>
            <a:ext cx="5486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Agilent Technologies DSO-X 3034A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oscilloscope</a:t>
            </a:r>
            <a:r>
              <a:rPr lang="en-US" altLang="zh-CN" sz="20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350MHz, 4GSa/s, input impedance 50Ω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Vertical scale:  50 mV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Horizontal scale: 500 ns</a:t>
            </a:r>
            <a:endParaRPr lang="zh-CN" altLang="zh-CN" sz="2000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FDB9626-2C46-F347-9D85-818B335C72AC}"/>
              </a:ext>
            </a:extLst>
          </p:cNvPr>
          <p:cNvGrpSpPr/>
          <p:nvPr/>
        </p:nvGrpSpPr>
        <p:grpSpPr>
          <a:xfrm>
            <a:off x="6274088" y="827814"/>
            <a:ext cx="5403562" cy="3578899"/>
            <a:chOff x="6274088" y="1493839"/>
            <a:chExt cx="5403562" cy="3578899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A93C5B90-EF7C-BE48-9AAD-7A6620F8E60A}"/>
                </a:ext>
              </a:extLst>
            </p:cNvPr>
            <p:cNvGrpSpPr/>
            <p:nvPr/>
          </p:nvGrpSpPr>
          <p:grpSpPr>
            <a:xfrm>
              <a:off x="6274088" y="1846683"/>
              <a:ext cx="5403562" cy="3014331"/>
              <a:chOff x="6107834" y="2472069"/>
              <a:chExt cx="5403562" cy="3014331"/>
            </a:xfrm>
          </p:grpSpPr>
          <p:pic>
            <p:nvPicPr>
              <p:cNvPr id="4" name="Picture 2">
                <a:extLst>
                  <a:ext uri="{FF2B5EF4-FFF2-40B4-BE49-F238E27FC236}">
                    <a16:creationId xmlns:a16="http://schemas.microsoft.com/office/drawing/2014/main" id="{C07AF9A2-6B9C-D44C-9024-8B5BDEAD78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848"/>
              <a:stretch/>
            </p:blipFill>
            <p:spPr bwMode="auto">
              <a:xfrm>
                <a:off x="6107834" y="2472069"/>
                <a:ext cx="5403562" cy="3014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66CA3D0E-4238-4C4A-BB40-DC70EA197A00}"/>
                  </a:ext>
                </a:extLst>
              </p:cNvPr>
              <p:cNvSpPr/>
              <p:nvPr/>
            </p:nvSpPr>
            <p:spPr>
              <a:xfrm>
                <a:off x="7245927" y="2689712"/>
                <a:ext cx="928256" cy="2796687"/>
              </a:xfrm>
              <a:prstGeom prst="rect">
                <a:avLst/>
              </a:prstGeom>
              <a:solidFill>
                <a:schemeClr val="accent1">
                  <a:alpha val="42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FAB13B6-6BD5-0748-9079-05FAF9CAAE11}"/>
                </a:ext>
              </a:extLst>
            </p:cNvPr>
            <p:cNvSpPr txBox="1"/>
            <p:nvPr/>
          </p:nvSpPr>
          <p:spPr>
            <a:xfrm>
              <a:off x="7322311" y="1493839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CM1-2</a:t>
              </a:r>
              <a:endParaRPr kumimoji="1"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CEFF903-5DE7-C241-935C-DE9499F100C9}"/>
                </a:ext>
              </a:extLst>
            </p:cNvPr>
            <p:cNvSpPr txBox="1"/>
            <p:nvPr/>
          </p:nvSpPr>
          <p:spPr>
            <a:xfrm>
              <a:off x="6525859" y="470340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CM1-1</a:t>
              </a:r>
              <a:endParaRPr kumimoji="1"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47CD1DF-78E6-754F-BDE1-8C459517A95B}"/>
                </a:ext>
              </a:extLst>
            </p:cNvPr>
            <p:cNvSpPr txBox="1"/>
            <p:nvPr/>
          </p:nvSpPr>
          <p:spPr>
            <a:xfrm>
              <a:off x="8294546" y="470340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CM1-3</a:t>
              </a:r>
              <a:endParaRPr kumimoji="1"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C50927A-AAA5-3449-B241-7B9B5DD028F7}"/>
                </a:ext>
              </a:extLst>
            </p:cNvPr>
            <p:cNvSpPr txBox="1"/>
            <p:nvPr/>
          </p:nvSpPr>
          <p:spPr>
            <a:xfrm>
              <a:off x="9131880" y="470340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CM1-4</a:t>
              </a:r>
              <a:endParaRPr kumimoji="1"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CD93308-970F-B94F-9C81-2CA14E3B9D6A}"/>
                </a:ext>
              </a:extLst>
            </p:cNvPr>
            <p:cNvSpPr txBox="1"/>
            <p:nvPr/>
          </p:nvSpPr>
          <p:spPr>
            <a:xfrm>
              <a:off x="9928658" y="470340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CM1-5</a:t>
              </a:r>
              <a:endParaRPr kumimoji="1"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574BF21-528D-CF45-8B0B-5B8A8D37891E}"/>
                </a:ext>
              </a:extLst>
            </p:cNvPr>
            <p:cNvSpPr txBox="1"/>
            <p:nvPr/>
          </p:nvSpPr>
          <p:spPr>
            <a:xfrm>
              <a:off x="10765992" y="470340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CM1-6</a:t>
              </a:r>
              <a:endParaRPr kumimoji="1"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3844210B-D1A2-944B-832A-E25C9644636A}"/>
              </a:ext>
            </a:extLst>
          </p:cNvPr>
          <p:cNvSpPr/>
          <p:nvPr/>
        </p:nvSpPr>
        <p:spPr>
          <a:xfrm>
            <a:off x="6522461" y="469231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CM1-2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Epk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= 20.53 MV/m    Gam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751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uSv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/h</a:t>
            </a:r>
            <a:endParaRPr lang="zh-CN" altLang="zh-CN" kern="100" dirty="0">
              <a:solidFill>
                <a:srgbClr val="FF000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CM1-1</a:t>
            </a:r>
            <a:r>
              <a:rPr lang="zh-CN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Epk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= 18.94 MV/m    Gam</a:t>
            </a:r>
            <a:r>
              <a:rPr lang="zh-CN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355 </a:t>
            </a:r>
            <a:r>
              <a:rPr lang="en-US" altLang="zh-CN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uSv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/h</a:t>
            </a:r>
            <a:endParaRPr lang="zh-CN" altLang="zh-CN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CM1-3 : </a:t>
            </a:r>
            <a:r>
              <a:rPr lang="en-US" altLang="zh-CN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Epk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= 21.82 MV/m    Gam :  236 </a:t>
            </a:r>
            <a:r>
              <a:rPr lang="en-US" altLang="zh-CN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uSv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/h</a:t>
            </a:r>
            <a:endParaRPr lang="zh-CN" altLang="zh-CN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CM1-4 : </a:t>
            </a:r>
            <a:r>
              <a:rPr lang="en-US" altLang="zh-CN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Epk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= 27.36 MV/m     Gam :  364 </a:t>
            </a:r>
            <a:r>
              <a:rPr lang="en-US" altLang="zh-CN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uSv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/h</a:t>
            </a:r>
            <a:endParaRPr lang="zh-CN" altLang="zh-CN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CM1-5 : </a:t>
            </a:r>
            <a:r>
              <a:rPr lang="en-US" altLang="zh-CN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Epk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= 23.27 MV/m     Gam :  394 </a:t>
            </a:r>
            <a:r>
              <a:rPr lang="en-US" altLang="zh-CN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uSv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/h</a:t>
            </a:r>
            <a:endParaRPr lang="zh-CN" altLang="zh-CN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CM1-6 : </a:t>
            </a:r>
            <a:r>
              <a:rPr lang="en-US" altLang="zh-CN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Epk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= 24.52 MV/m    Gam :  132 </a:t>
            </a:r>
            <a:r>
              <a:rPr lang="en-US" altLang="zh-CN" kern="100" dirty="0" err="1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uSv</a:t>
            </a:r>
            <a:r>
              <a:rPr lang="en-US" altLang="zh-CN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/h</a:t>
            </a:r>
            <a:endParaRPr lang="zh-CN" altLang="zh-CN" kern="1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18F969E2-A3A6-B044-8F42-5E24F70F11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99" y="2915045"/>
            <a:ext cx="2447876" cy="1670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7CF29D27-8E7C-DD4F-B342-00E0B16C41D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039" y="2915045"/>
            <a:ext cx="2616296" cy="1670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A39D0F0-E47E-9C4D-83F3-411AC907081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99" y="4713315"/>
            <a:ext cx="2447876" cy="1618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7ED649A-E817-FD4E-9212-3C5A979B748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039" y="4713315"/>
            <a:ext cx="2616296" cy="1618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3771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1" name="组合 1060"/>
          <p:cNvGrpSpPr/>
          <p:nvPr/>
        </p:nvGrpSpPr>
        <p:grpSpPr>
          <a:xfrm>
            <a:off x="8827285" y="1683562"/>
            <a:ext cx="914400" cy="915534"/>
            <a:chOff x="7303285" y="3013474"/>
            <a:chExt cx="914400" cy="915534"/>
          </a:xfrm>
        </p:grpSpPr>
        <p:grpSp>
          <p:nvGrpSpPr>
            <p:cNvPr id="1050" name="组合 1049"/>
            <p:cNvGrpSpPr/>
            <p:nvPr/>
          </p:nvGrpSpPr>
          <p:grpSpPr>
            <a:xfrm>
              <a:off x="7303285" y="3013474"/>
              <a:ext cx="914400" cy="915534"/>
              <a:chOff x="7205664" y="2870614"/>
              <a:chExt cx="914400" cy="915534"/>
            </a:xfrm>
          </p:grpSpPr>
          <p:cxnSp>
            <p:nvCxnSpPr>
              <p:cNvPr id="1045" name="直接连接符 1044"/>
              <p:cNvCxnSpPr/>
              <p:nvPr/>
            </p:nvCxnSpPr>
            <p:spPr>
              <a:xfrm>
                <a:off x="7227094" y="3773396"/>
                <a:ext cx="435770" cy="12752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7" name="弧形 1046"/>
              <p:cNvSpPr/>
              <p:nvPr/>
            </p:nvSpPr>
            <p:spPr>
              <a:xfrm flipV="1">
                <a:off x="7205664" y="2870614"/>
                <a:ext cx="914400" cy="915534"/>
              </a:xfrm>
              <a:prstGeom prst="arc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052" name="直接箭头连接符 1051"/>
            <p:cNvCxnSpPr/>
            <p:nvPr/>
          </p:nvCxnSpPr>
          <p:spPr>
            <a:xfrm flipV="1">
              <a:off x="8217685" y="3381375"/>
              <a:ext cx="0" cy="89866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298" name="对象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252" y="865403"/>
            <a:ext cx="7634748" cy="581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30E64C4F-4EBF-A744-9506-D73D3DF6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 Pickup-drops Relative to FE</a:t>
            </a:r>
            <a:endParaRPr kumimoji="1" lang="zh-CN" altLang="en-US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3C4D173-8D6A-394B-9B0F-CFC763EAA0AC}"/>
              </a:ext>
            </a:extLst>
          </p:cNvPr>
          <p:cNvGrpSpPr/>
          <p:nvPr/>
        </p:nvGrpSpPr>
        <p:grpSpPr>
          <a:xfrm>
            <a:off x="366596" y="3773945"/>
            <a:ext cx="4467449" cy="2796382"/>
            <a:chOff x="680171" y="3692287"/>
            <a:chExt cx="4467449" cy="2796382"/>
          </a:xfrm>
        </p:grpSpPr>
        <p:pic>
          <p:nvPicPr>
            <p:cNvPr id="39" name="图片 38" descr="C:\Users\Lxm\Desktop\实验记录\标准差.png">
              <a:extLst>
                <a:ext uri="{FF2B5EF4-FFF2-40B4-BE49-F238E27FC236}">
                  <a16:creationId xmlns:a16="http://schemas.microsoft.com/office/drawing/2014/main" id="{4FCFDE0E-3319-0147-90DE-150150A42631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71" y="3692287"/>
              <a:ext cx="4467449" cy="27963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619E389-2424-734B-A8C6-6C64C967ADE9}"/>
                </a:ext>
              </a:extLst>
            </p:cNvPr>
            <p:cNvSpPr txBox="1"/>
            <p:nvPr/>
          </p:nvSpPr>
          <p:spPr>
            <a:xfrm>
              <a:off x="1317953" y="5708072"/>
              <a:ext cx="3140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Monitor 12 hours for each point</a:t>
              </a:r>
              <a:endPara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56A29F45-4ED7-0B44-8887-F63522DA3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134" y="926352"/>
            <a:ext cx="4330375" cy="2962888"/>
          </a:xfrm>
          <a:prstGeom prst="rect">
            <a:avLst/>
          </a:prstGeom>
        </p:spPr>
      </p:pic>
      <p:sp>
        <p:nvSpPr>
          <p:cNvPr id="13" name="幻灯片编号占位符 1">
            <a:extLst>
              <a:ext uri="{FF2B5EF4-FFF2-40B4-BE49-F238E27FC236}">
                <a16:creationId xmlns:a16="http://schemas.microsoft.com/office/drawing/2014/main" id="{86E4F9F9-C43F-674E-B844-B46BB76A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7650" y="6538912"/>
            <a:ext cx="495300" cy="355600"/>
          </a:xfrm>
        </p:spPr>
        <p:txBody>
          <a:bodyPr/>
          <a:lstStyle/>
          <a:p>
            <a:fld id="{B7FA2BBD-743F-C946-849D-BD878E6EB367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500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609"/>
    </mc:Choice>
    <mc:Fallback xmlns="">
      <p:transition advTm="11460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组合 1059"/>
          <p:cNvGrpSpPr/>
          <p:nvPr/>
        </p:nvGrpSpPr>
        <p:grpSpPr>
          <a:xfrm>
            <a:off x="2145375" y="1271684"/>
            <a:ext cx="1464025" cy="1087548"/>
            <a:chOff x="676275" y="2814696"/>
            <a:chExt cx="1464025" cy="1087548"/>
          </a:xfrm>
        </p:grpSpPr>
        <p:grpSp>
          <p:nvGrpSpPr>
            <p:cNvPr id="1059" name="组合 1058"/>
            <p:cNvGrpSpPr/>
            <p:nvPr/>
          </p:nvGrpSpPr>
          <p:grpSpPr>
            <a:xfrm>
              <a:off x="676275" y="2814696"/>
              <a:ext cx="1464025" cy="1087548"/>
              <a:chOff x="676275" y="2814696"/>
              <a:chExt cx="1464025" cy="1087548"/>
            </a:xfrm>
          </p:grpSpPr>
          <p:cxnSp>
            <p:nvCxnSpPr>
              <p:cNvPr id="10" name="直接连接符 9"/>
              <p:cNvCxnSpPr/>
              <p:nvPr/>
            </p:nvCxnSpPr>
            <p:spPr>
              <a:xfrm flipV="1">
                <a:off x="1171575" y="3352676"/>
                <a:ext cx="0" cy="549568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676275" y="3890656"/>
                <a:ext cx="495300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弧形 10"/>
              <p:cNvSpPr/>
              <p:nvPr/>
            </p:nvSpPr>
            <p:spPr>
              <a:xfrm rot="10800000">
                <a:off x="1171575" y="2814696"/>
                <a:ext cx="968725" cy="1075960"/>
              </a:xfrm>
              <a:prstGeom prst="arc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62" name="直接连接符 61"/>
            <p:cNvCxnSpPr/>
            <p:nvPr/>
          </p:nvCxnSpPr>
          <p:spPr>
            <a:xfrm>
              <a:off x="1655936" y="3890463"/>
              <a:ext cx="230014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1" name="组合 1060"/>
          <p:cNvGrpSpPr/>
          <p:nvPr/>
        </p:nvGrpSpPr>
        <p:grpSpPr>
          <a:xfrm>
            <a:off x="9172576" y="1619387"/>
            <a:ext cx="914400" cy="915534"/>
            <a:chOff x="7303285" y="3013474"/>
            <a:chExt cx="914400" cy="915534"/>
          </a:xfrm>
        </p:grpSpPr>
        <p:grpSp>
          <p:nvGrpSpPr>
            <p:cNvPr id="1050" name="组合 1049"/>
            <p:cNvGrpSpPr/>
            <p:nvPr/>
          </p:nvGrpSpPr>
          <p:grpSpPr>
            <a:xfrm>
              <a:off x="7303285" y="3013474"/>
              <a:ext cx="914400" cy="915534"/>
              <a:chOff x="7205664" y="2870614"/>
              <a:chExt cx="914400" cy="915534"/>
            </a:xfrm>
          </p:grpSpPr>
          <p:cxnSp>
            <p:nvCxnSpPr>
              <p:cNvPr id="1045" name="直接连接符 1044"/>
              <p:cNvCxnSpPr/>
              <p:nvPr/>
            </p:nvCxnSpPr>
            <p:spPr>
              <a:xfrm>
                <a:off x="7227094" y="3773396"/>
                <a:ext cx="435770" cy="12752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7" name="弧形 1046"/>
              <p:cNvSpPr/>
              <p:nvPr/>
            </p:nvSpPr>
            <p:spPr>
              <a:xfrm flipV="1">
                <a:off x="7205664" y="2870614"/>
                <a:ext cx="914400" cy="915534"/>
              </a:xfrm>
              <a:prstGeom prst="arc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052" name="直接箭头连接符 1051"/>
            <p:cNvCxnSpPr/>
            <p:nvPr/>
          </p:nvCxnSpPr>
          <p:spPr>
            <a:xfrm flipV="1">
              <a:off x="8217685" y="3381375"/>
              <a:ext cx="0" cy="89866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/>
          <a:srcRect l="9249" r="3065"/>
          <a:stretch/>
        </p:blipFill>
        <p:spPr>
          <a:xfrm>
            <a:off x="6409226" y="3912044"/>
            <a:ext cx="4643582" cy="250596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0679197" y="4804806"/>
            <a:ext cx="45719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1052808" y="3630642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zh-Han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</a:t>
            </a:r>
            <a:endParaRPr lang="zh-CN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接箭头连接符 12"/>
          <p:cNvCxnSpPr>
            <a:cxnSpLocks/>
          </p:cNvCxnSpPr>
          <p:nvPr/>
        </p:nvCxnSpPr>
        <p:spPr>
          <a:xfrm flipH="1">
            <a:off x="10702056" y="3880124"/>
            <a:ext cx="395228" cy="1253366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6409227" y="950814"/>
            <a:ext cx="4643582" cy="1992663"/>
            <a:chOff x="224534" y="2749068"/>
            <a:chExt cx="4635497" cy="158410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V="1">
              <a:off x="224534" y="2749068"/>
              <a:ext cx="4635497" cy="1584107"/>
            </a:xfrm>
            <a:prstGeom prst="rect">
              <a:avLst/>
            </a:prstGeom>
          </p:spPr>
        </p:pic>
        <p:sp>
          <p:nvSpPr>
            <p:cNvPr id="23" name="椭圆 22"/>
            <p:cNvSpPr/>
            <p:nvPr/>
          </p:nvSpPr>
          <p:spPr>
            <a:xfrm>
              <a:off x="2283014" y="3809679"/>
              <a:ext cx="549774" cy="504056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5" name="直接箭头连接符 24"/>
          <p:cNvCxnSpPr>
            <a:cxnSpLocks/>
          </p:cNvCxnSpPr>
          <p:nvPr/>
        </p:nvCxnSpPr>
        <p:spPr>
          <a:xfrm flipH="1" flipV="1">
            <a:off x="9088666" y="2698974"/>
            <a:ext cx="2008618" cy="107778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>
            <a:extLst>
              <a:ext uri="{FF2B5EF4-FFF2-40B4-BE49-F238E27FC236}">
                <a16:creationId xmlns:a16="http://schemas.microsoft.com/office/drawing/2014/main" id="{D4709DD2-300E-F045-9B60-153F7F62E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Reason of pickup-drop</a:t>
            </a:r>
            <a:endParaRPr kumimoji="1" lang="zh-CN" altLang="en-US" dirty="0"/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56E302E-95F9-AB47-9B4D-869B182E1265}"/>
              </a:ext>
            </a:extLst>
          </p:cNvPr>
          <p:cNvGrpSpPr/>
          <p:nvPr/>
        </p:nvGrpSpPr>
        <p:grpSpPr>
          <a:xfrm>
            <a:off x="3043742" y="1460914"/>
            <a:ext cx="3020262" cy="2537881"/>
            <a:chOff x="2503133" y="1304764"/>
            <a:chExt cx="3977079" cy="2996245"/>
          </a:xfrm>
        </p:grpSpPr>
        <p:pic>
          <p:nvPicPr>
            <p:cNvPr id="40" name="Picture 2">
              <a:extLst>
                <a:ext uri="{FF2B5EF4-FFF2-40B4-BE49-F238E27FC236}">
                  <a16:creationId xmlns:a16="http://schemas.microsoft.com/office/drawing/2014/main" id="{7B1843C8-A15F-D240-A6E9-B3E47C20C9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03133" y="1304764"/>
              <a:ext cx="3977079" cy="299624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2E8D0DB7-24B2-B54B-92D6-8D28456EBA34}"/>
                </a:ext>
              </a:extLst>
            </p:cNvPr>
            <p:cNvSpPr/>
            <p:nvPr/>
          </p:nvSpPr>
          <p:spPr>
            <a:xfrm rot="2700000">
              <a:off x="3838815" y="2325981"/>
              <a:ext cx="144016" cy="504056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289573DF-5B24-4141-8973-17C135937013}"/>
                </a:ext>
              </a:extLst>
            </p:cNvPr>
            <p:cNvSpPr/>
            <p:nvPr/>
          </p:nvSpPr>
          <p:spPr>
            <a:xfrm rot="8100000">
              <a:off x="4918935" y="2289977"/>
              <a:ext cx="144016" cy="504056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290EBCAD-BBB1-3B45-B374-C5A21613BA38}"/>
                </a:ext>
              </a:extLst>
            </p:cNvPr>
            <p:cNvSpPr/>
            <p:nvPr/>
          </p:nvSpPr>
          <p:spPr>
            <a:xfrm rot="8100000">
              <a:off x="3829021" y="2839831"/>
              <a:ext cx="144016" cy="504056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2510C8B6-C9F3-0F4D-91CB-26D4E1A81E3C}"/>
                </a:ext>
              </a:extLst>
            </p:cNvPr>
            <p:cNvSpPr/>
            <p:nvPr/>
          </p:nvSpPr>
          <p:spPr>
            <a:xfrm rot="2700000">
              <a:off x="4909141" y="2794033"/>
              <a:ext cx="144016" cy="504056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16F6CD35-2D37-DF4E-8A87-8CA65E0FBD25}"/>
              </a:ext>
            </a:extLst>
          </p:cNvPr>
          <p:cNvGrpSpPr/>
          <p:nvPr/>
        </p:nvGrpSpPr>
        <p:grpSpPr>
          <a:xfrm>
            <a:off x="169002" y="1038317"/>
            <a:ext cx="1641404" cy="3376798"/>
            <a:chOff x="899592" y="1340768"/>
            <a:chExt cx="1065340" cy="3168352"/>
          </a:xfrm>
        </p:grpSpPr>
        <p:pic>
          <p:nvPicPr>
            <p:cNvPr id="49" name="图片 1">
              <a:extLst>
                <a:ext uri="{FF2B5EF4-FFF2-40B4-BE49-F238E27FC236}">
                  <a16:creationId xmlns:a16="http://schemas.microsoft.com/office/drawing/2014/main" id="{47C3F50D-4764-A440-BBC0-7F7993165A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99592" y="1340768"/>
              <a:ext cx="1065340" cy="3168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33238BD5-3517-1E46-8AE9-BE1DDB14F3AE}"/>
                </a:ext>
              </a:extLst>
            </p:cNvPr>
            <p:cNvSpPr/>
            <p:nvPr/>
          </p:nvSpPr>
          <p:spPr>
            <a:xfrm>
              <a:off x="1475656" y="2708920"/>
              <a:ext cx="144016" cy="504056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9DFE8E07-1DE1-6342-B899-1BAA4A523911}"/>
                </a:ext>
              </a:extLst>
            </p:cNvPr>
            <p:cNvSpPr/>
            <p:nvPr/>
          </p:nvSpPr>
          <p:spPr>
            <a:xfrm>
              <a:off x="1223628" y="2708920"/>
              <a:ext cx="144016" cy="504056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D14FBDED-2374-4F4A-8650-B5CF240A2D93}"/>
              </a:ext>
            </a:extLst>
          </p:cNvPr>
          <p:cNvSpPr txBox="1"/>
          <p:nvPr/>
        </p:nvSpPr>
        <p:spPr>
          <a:xfrm>
            <a:off x="5881212" y="5560770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Han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FPC</a:t>
            </a:r>
            <a:r>
              <a:rPr kumimoji="1" lang="zh-Han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Han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</a:t>
            </a:r>
            <a:endParaRPr kumimoji="1"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BDAECB42-DDD8-9640-90FB-3DA3B6D6A85B}"/>
              </a:ext>
            </a:extLst>
          </p:cNvPr>
          <p:cNvSpPr txBox="1"/>
          <p:nvPr/>
        </p:nvSpPr>
        <p:spPr>
          <a:xfrm>
            <a:off x="6415388" y="3224086"/>
            <a:ext cx="3671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Trajectory of FE</a:t>
            </a:r>
            <a:r>
              <a:rPr lang="zh-Han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Han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C296FA12-D04F-2044-AB02-000C1FD6395C}"/>
              </a:ext>
            </a:extLst>
          </p:cNvPr>
          <p:cNvSpPr txBox="1"/>
          <p:nvPr/>
        </p:nvSpPr>
        <p:spPr>
          <a:xfrm>
            <a:off x="4223752" y="958575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Han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kumimoji="1" lang="zh-Han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Han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</a:t>
            </a:r>
            <a:endParaRPr kumimoji="1"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0AD8CFD4-28C4-6443-9A8A-FFBD9B7A3D01}"/>
              </a:ext>
            </a:extLst>
          </p:cNvPr>
          <p:cNvSpPr txBox="1"/>
          <p:nvPr/>
        </p:nvSpPr>
        <p:spPr>
          <a:xfrm>
            <a:off x="4112715" y="3902981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Han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kumimoji="1" lang="zh-Han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Han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</a:t>
            </a:r>
            <a:endParaRPr kumimoji="1"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15F0D2B-5118-C84F-8C79-DEE9F97AE20C}"/>
              </a:ext>
            </a:extLst>
          </p:cNvPr>
          <p:cNvSpPr txBox="1"/>
          <p:nvPr/>
        </p:nvSpPr>
        <p:spPr>
          <a:xfrm>
            <a:off x="223903" y="4563183"/>
            <a:ext cx="538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coupler and Pt ports are located at the strong electric area of co</a:t>
            </a:r>
            <a:r>
              <a:rPr kumimoji="1"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axial</a:t>
            </a:r>
            <a:r>
              <a:rPr kumimoji="1" lang="zh-Han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Han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Highest surface field areas were designed not to face the pickup ports.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 electrons can see the windows of FPC and Pt.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on ceramic discharge when accumulating to a certain value </a:t>
            </a: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1B9E9993-D095-2447-8FDF-A672B9F62C98}"/>
              </a:ext>
            </a:extLst>
          </p:cNvPr>
          <p:cNvGrpSpPr/>
          <p:nvPr/>
        </p:nvGrpSpPr>
        <p:grpSpPr>
          <a:xfrm rot="5400000">
            <a:off x="-2978463" y="1907499"/>
            <a:ext cx="9937104" cy="1581997"/>
            <a:chOff x="-3348880" y="4959448"/>
            <a:chExt cx="12085441" cy="1749038"/>
          </a:xfrm>
        </p:grpSpPr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346A3A2A-AF6D-144F-8EAD-C5BA97A057CA}"/>
                </a:ext>
              </a:extLst>
            </p:cNvPr>
            <p:cNvSpPr txBox="1"/>
            <p:nvPr/>
          </p:nvSpPr>
          <p:spPr bwMode="auto">
            <a:xfrm>
              <a:off x="4591970" y="5771085"/>
              <a:ext cx="6480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latin typeface="Arial Narrow" pitchFamily="34" charset="0"/>
                  <a:ea typeface="楷体_GB2312" pitchFamily="49" charset="-122"/>
                  <a:cs typeface="Times New Roman" pitchFamily="18" charset="0"/>
                </a:rPr>
                <a:t>L</a:t>
              </a:r>
              <a:endParaRPr lang="zh-CN" altLang="en-US" dirty="0">
                <a:latin typeface="Arial Narrow" pitchFamily="34" charset="0"/>
                <a:ea typeface="楷体_GB2312" pitchFamily="49" charset="-122"/>
                <a:cs typeface="Times New Roman" pitchFamily="18" charset="0"/>
              </a:endParaRPr>
            </a:p>
          </p:txBody>
        </p: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6327E4B2-DE8B-C546-94DE-D6FDF44114F3}"/>
                </a:ext>
              </a:extLst>
            </p:cNvPr>
            <p:cNvGrpSpPr/>
            <p:nvPr/>
          </p:nvGrpSpPr>
          <p:grpSpPr>
            <a:xfrm>
              <a:off x="-3348880" y="4959448"/>
              <a:ext cx="12085441" cy="1749038"/>
              <a:chOff x="-3232204" y="5330539"/>
              <a:chExt cx="12085441" cy="1749038"/>
            </a:xfrm>
          </p:grpSpPr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8190BAFF-00F2-824F-8532-E2A7DB18344B}"/>
                  </a:ext>
                </a:extLst>
              </p:cNvPr>
              <p:cNvGrpSpPr/>
              <p:nvPr/>
            </p:nvGrpSpPr>
            <p:grpSpPr>
              <a:xfrm>
                <a:off x="-3232204" y="5330539"/>
                <a:ext cx="12085441" cy="1749038"/>
                <a:chOff x="-1554303" y="5228372"/>
                <a:chExt cx="13615135" cy="1808736"/>
              </a:xfrm>
            </p:grpSpPr>
            <p:grpSp>
              <p:nvGrpSpPr>
                <p:cNvPr id="64" name="组合 63">
                  <a:extLst>
                    <a:ext uri="{FF2B5EF4-FFF2-40B4-BE49-F238E27FC236}">
                      <a16:creationId xmlns:a16="http://schemas.microsoft.com/office/drawing/2014/main" id="{5CB92905-497B-394A-9F9E-F34A2EF1CA76}"/>
                    </a:ext>
                  </a:extLst>
                </p:cNvPr>
                <p:cNvGrpSpPr/>
                <p:nvPr/>
              </p:nvGrpSpPr>
              <p:grpSpPr>
                <a:xfrm>
                  <a:off x="2854660" y="5236908"/>
                  <a:ext cx="9206172" cy="1800200"/>
                  <a:chOff x="2854660" y="5236908"/>
                  <a:chExt cx="9206172" cy="1800200"/>
                </a:xfrm>
              </p:grpSpPr>
              <p:grpSp>
                <p:nvGrpSpPr>
                  <p:cNvPr id="66" name="组合 65">
                    <a:extLst>
                      <a:ext uri="{FF2B5EF4-FFF2-40B4-BE49-F238E27FC236}">
                        <a16:creationId xmlns:a16="http://schemas.microsoft.com/office/drawing/2014/main" id="{238A5C0F-A9B1-D74A-BBCE-AEA245F44DB9}"/>
                      </a:ext>
                    </a:extLst>
                  </p:cNvPr>
                  <p:cNvGrpSpPr/>
                  <p:nvPr/>
                </p:nvGrpSpPr>
                <p:grpSpPr>
                  <a:xfrm>
                    <a:off x="2987824" y="5236908"/>
                    <a:ext cx="9073008" cy="1800200"/>
                    <a:chOff x="2987824" y="5236908"/>
                    <a:chExt cx="9073008" cy="1800200"/>
                  </a:xfrm>
                </p:grpSpPr>
                <p:grpSp>
                  <p:nvGrpSpPr>
                    <p:cNvPr id="68" name="组合 67">
                      <a:extLst>
                        <a:ext uri="{FF2B5EF4-FFF2-40B4-BE49-F238E27FC236}">
                          <a16:creationId xmlns:a16="http://schemas.microsoft.com/office/drawing/2014/main" id="{12B2E69A-68AB-5247-83CF-AE41D3A269B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87824" y="5236908"/>
                      <a:ext cx="9073008" cy="1800200"/>
                      <a:chOff x="2987824" y="4653136"/>
                      <a:chExt cx="9073008" cy="1800200"/>
                    </a:xfrm>
                  </p:grpSpPr>
                  <p:sp>
                    <p:nvSpPr>
                      <p:cNvPr id="70" name="弧形 2">
                        <a:extLst>
                          <a:ext uri="{FF2B5EF4-FFF2-40B4-BE49-F238E27FC236}">
                            <a16:creationId xmlns:a16="http://schemas.microsoft.com/office/drawing/2014/main" id="{6FAE7576-4443-7B47-8B69-E6DAA7734263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2987824" y="4653136"/>
                        <a:ext cx="9073008" cy="1800200"/>
                      </a:xfrm>
                      <a:prstGeom prst="arc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cxnSp>
                    <p:nvCxnSpPr>
                      <p:cNvPr id="71" name="直接连接符 6">
                        <a:extLst>
                          <a:ext uri="{FF2B5EF4-FFF2-40B4-BE49-F238E27FC236}">
                            <a16:creationId xmlns:a16="http://schemas.microsoft.com/office/drawing/2014/main" id="{71C5CF2E-C31A-9040-9C93-4B0677C1C7A6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2987824" y="5553236"/>
                        <a:ext cx="4536504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直接连接符 9">
                        <a:extLst>
                          <a:ext uri="{FF2B5EF4-FFF2-40B4-BE49-F238E27FC236}">
                            <a16:creationId xmlns:a16="http://schemas.microsoft.com/office/drawing/2014/main" id="{86069405-CB63-1340-9C07-20E4231BEB9D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7524329" y="4653136"/>
                        <a:ext cx="0" cy="900099"/>
                      </a:xfrm>
                      <a:prstGeom prst="line">
                        <a:avLst/>
                      </a:prstGeom>
                      <a:ln>
                        <a:prstDash val="dash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69" name="TextBox 12">
                      <a:extLst>
                        <a:ext uri="{FF2B5EF4-FFF2-40B4-BE49-F238E27FC236}">
                          <a16:creationId xmlns:a16="http://schemas.microsoft.com/office/drawing/2014/main" id="{DB73A32D-1EBE-7343-A277-540E37EEC069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7182405" y="5505708"/>
                      <a:ext cx="315250" cy="45770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H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sp>
                <p:nvSpPr>
                  <p:cNvPr id="67" name="TextBox 14">
                    <a:extLst>
                      <a:ext uri="{FF2B5EF4-FFF2-40B4-BE49-F238E27FC236}">
                        <a16:creationId xmlns:a16="http://schemas.microsoft.com/office/drawing/2014/main" id="{C35154E0-7077-8A43-A1C4-2FB1C238D847}"/>
                      </a:ext>
                    </a:extLst>
                  </p:cNvPr>
                  <p:cNvSpPr txBox="1"/>
                  <p:nvPr/>
                </p:nvSpPr>
                <p:spPr>
                  <a:xfrm>
                    <a:off x="2854660" y="6142063"/>
                    <a:ext cx="37778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dirty="0"/>
                      <a:t>0</a:t>
                    </a:r>
                    <a:endParaRPr lang="zh-CN" altLang="en-US" dirty="0"/>
                  </a:p>
                </p:txBody>
              </p:sp>
            </p:grpSp>
            <p:sp>
              <p:nvSpPr>
                <p:cNvPr id="65" name="弧形 16">
                  <a:extLst>
                    <a:ext uri="{FF2B5EF4-FFF2-40B4-BE49-F238E27FC236}">
                      <a16:creationId xmlns:a16="http://schemas.microsoft.com/office/drawing/2014/main" id="{7CEEF00F-F731-E345-BA39-DA340F12A09C}"/>
                    </a:ext>
                  </a:extLst>
                </p:cNvPr>
                <p:cNvSpPr/>
                <p:nvPr/>
              </p:nvSpPr>
              <p:spPr>
                <a:xfrm>
                  <a:off x="-1554303" y="5228372"/>
                  <a:ext cx="9073008" cy="1800200"/>
                </a:xfrm>
                <a:prstGeom prst="arc">
                  <a:avLst>
                    <a:gd name="adj1" fmla="val 16200000"/>
                    <a:gd name="adj2" fmla="val 21579779"/>
                  </a:avLst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63" name="直接连接符 31">
                <a:extLst>
                  <a:ext uri="{FF2B5EF4-FFF2-40B4-BE49-F238E27FC236}">
                    <a16:creationId xmlns:a16="http://schemas.microsoft.com/office/drawing/2014/main" id="{FFFFD16F-AEB2-A84B-8F31-58143B10749D}"/>
                  </a:ext>
                </a:extLst>
              </p:cNvPr>
              <p:cNvCxnSpPr/>
              <p:nvPr/>
            </p:nvCxnSpPr>
            <p:spPr>
              <a:xfrm flipV="1">
                <a:off x="799604" y="5333905"/>
                <a:ext cx="0" cy="875279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TextBox 12">
            <a:extLst>
              <a:ext uri="{FF2B5EF4-FFF2-40B4-BE49-F238E27FC236}">
                <a16:creationId xmlns:a16="http://schemas.microsoft.com/office/drawing/2014/main" id="{EA6CD56A-4347-694F-85C1-659592143E8F}"/>
              </a:ext>
            </a:extLst>
          </p:cNvPr>
          <p:cNvSpPr txBox="1"/>
          <p:nvPr/>
        </p:nvSpPr>
        <p:spPr>
          <a:xfrm>
            <a:off x="2242124" y="2534921"/>
            <a:ext cx="27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5" name="幻灯片编号占位符 1">
            <a:extLst>
              <a:ext uri="{FF2B5EF4-FFF2-40B4-BE49-F238E27FC236}">
                <a16:creationId xmlns:a16="http://schemas.microsoft.com/office/drawing/2014/main" id="{6DF59EA4-C11F-0745-9E5F-F25BA40B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7650" y="6538912"/>
            <a:ext cx="495300" cy="355600"/>
          </a:xfrm>
        </p:spPr>
        <p:txBody>
          <a:bodyPr/>
          <a:lstStyle/>
          <a:p>
            <a:fld id="{B7FA2BBD-743F-C946-849D-BD878E6EB367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42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609"/>
    </mc:Choice>
    <mc:Fallback xmlns="">
      <p:transition advTm="11460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Outlines</a:t>
            </a:r>
          </a:p>
        </p:txBody>
      </p:sp>
      <p:sp>
        <p:nvSpPr>
          <p:cNvPr id="366" name="Shape 366"/>
          <p:cNvSpPr/>
          <p:nvPr/>
        </p:nvSpPr>
        <p:spPr>
          <a:xfrm>
            <a:off x="1352550" y="2136104"/>
            <a:ext cx="9954358" cy="290079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marL="342891" indent="-342891" defTabSz="457189">
              <a:spcBef>
                <a:spcPts val="900"/>
              </a:spcBef>
              <a:buSzPct val="100000"/>
              <a:buFont typeface="Arial" panose="020B0604020202020204"/>
              <a:buChar char="•"/>
              <a:defRPr sz="3200" b="1">
                <a:solidFill>
                  <a:schemeClr val="accent6">
                    <a:lumOff val="25392"/>
                  </a:schemeClr>
                </a:solidFill>
              </a:defRP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 status of Chinese ADS front-end Demo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 defTabSz="457189">
              <a:spcBef>
                <a:spcPts val="900"/>
              </a:spcBef>
              <a:buSzPct val="100000"/>
              <a:buFont typeface="Arial" panose="020B0604020202020204"/>
              <a:buChar char="•"/>
              <a:defRPr sz="3200" b="1">
                <a:solidFill>
                  <a:schemeClr val="accent6">
                    <a:lumOff val="25392"/>
                  </a:schemeClr>
                </a:solidFill>
              </a:defRP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Pickup-drop caused by field emission</a:t>
            </a:r>
            <a:endParaRPr sz="32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 defTabSz="457189">
              <a:spcBef>
                <a:spcPts val="900"/>
              </a:spcBef>
              <a:buSzPct val="100000"/>
              <a:buFont typeface="Arial" panose="020B0604020202020204"/>
              <a:buChar char="•"/>
              <a:defRPr sz="3200" b="1"/>
            </a:pP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Phase-error trips   </a:t>
            </a:r>
          </a:p>
          <a:p>
            <a:pPr marL="342891" indent="-342891" defTabSz="457189">
              <a:spcBef>
                <a:spcPts val="900"/>
              </a:spcBef>
              <a:buSzPct val="100000"/>
              <a:buFont typeface="Arial" panose="020B0604020202020204"/>
              <a:buChar char="•"/>
              <a:defRPr sz="3200" b="1">
                <a:solidFill>
                  <a:srgbClr val="C9CBCE"/>
                </a:solidFill>
              </a:defRPr>
            </a:pP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</a:t>
            </a:r>
            <a:endParaRPr sz="32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2BBD-743F-C946-849D-BD878E6EB367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3083640"/>
      </p:ext>
    </p:extLst>
  </p:cSld>
  <p:clrMapOvr>
    <a:masterClrMapping/>
  </p:clrMapOvr>
  <p:transition spd="slow" advClick="0" advTm="114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88AE7266-1868-4340-B36D-66B68468D0D4}"/>
              </a:ext>
            </a:extLst>
          </p:cNvPr>
          <p:cNvGrpSpPr/>
          <p:nvPr/>
        </p:nvGrpSpPr>
        <p:grpSpPr>
          <a:xfrm>
            <a:off x="424610" y="1004346"/>
            <a:ext cx="11748340" cy="5890166"/>
            <a:chOff x="424610" y="1004346"/>
            <a:chExt cx="11748340" cy="5890166"/>
          </a:xfrm>
        </p:grpSpPr>
        <p:pic>
          <p:nvPicPr>
            <p:cNvPr id="3" name="图片 2" descr="1mA 10m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610" y="1004346"/>
              <a:ext cx="11342779" cy="5544189"/>
            </a:xfrm>
            <a:prstGeom prst="rect">
              <a:avLst/>
            </a:prstGeom>
          </p:spPr>
        </p:pic>
        <p:sp>
          <p:nvSpPr>
            <p:cNvPr id="9" name="Shape 360">
              <a:extLst>
                <a:ext uri="{FF2B5EF4-FFF2-40B4-BE49-F238E27FC236}">
                  <a16:creationId xmlns:a16="http://schemas.microsoft.com/office/drawing/2014/main" id="{059899CF-C0A9-9C4B-B6D7-E975380514A8}"/>
                </a:ext>
              </a:extLst>
            </p:cNvPr>
            <p:cNvSpPr txBox="1">
              <a:spLocks/>
            </p:cNvSpPr>
            <p:nvPr/>
          </p:nvSpPr>
          <p:spPr>
            <a:xfrm>
              <a:off x="11677650" y="6538912"/>
              <a:ext cx="495300" cy="355600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6CB4B4D-7CA3-9044-876B-883B54F8677D}" type="slidenum">
                <a:rPr lang="en-US" altLang="zh-CN" smtClean="0"/>
                <a:pPr/>
                <a:t>13</a:t>
              </a:fld>
              <a:endParaRPr lang="zh-CN" altLang="en-US" dirty="0"/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67318A7D-2773-BF4D-963D-01806C2A2DA9}"/>
                </a:ext>
              </a:extLst>
            </p:cNvPr>
            <p:cNvGrpSpPr/>
            <p:nvPr/>
          </p:nvGrpSpPr>
          <p:grpSpPr>
            <a:xfrm>
              <a:off x="3855501" y="4695120"/>
              <a:ext cx="843561" cy="886814"/>
              <a:chOff x="3855501" y="4695120"/>
              <a:chExt cx="843561" cy="886814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40D954A-BD3C-8E4D-BD81-6C7E188A8A51}"/>
                  </a:ext>
                </a:extLst>
              </p:cNvPr>
              <p:cNvSpPr txBox="1"/>
              <p:nvPr/>
            </p:nvSpPr>
            <p:spPr>
              <a:xfrm>
                <a:off x="3855501" y="4695120"/>
                <a:ext cx="8435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ECR</a:t>
                </a:r>
              </a:p>
              <a:p>
                <a:r>
                  <a:rPr kumimoji="1" lang="en-US" altLang="zh-CN" dirty="0"/>
                  <a:t>HV</a:t>
                </a:r>
                <a:endParaRPr kumimoji="1" lang="zh-CN" altLang="en-US" dirty="0"/>
              </a:p>
            </p:txBody>
          </p:sp>
          <p:cxnSp>
            <p:nvCxnSpPr>
              <p:cNvPr id="5" name="直线箭头连接符 4">
                <a:extLst>
                  <a:ext uri="{FF2B5EF4-FFF2-40B4-BE49-F238E27FC236}">
                    <a16:creationId xmlns:a16="http://schemas.microsoft.com/office/drawing/2014/main" id="{71B49F27-FAE9-4446-91CD-BF98DFE7B343}"/>
                  </a:ext>
                </a:extLst>
              </p:cNvPr>
              <p:cNvCxnSpPr/>
              <p:nvPr/>
            </p:nvCxnSpPr>
            <p:spPr>
              <a:xfrm flipH="1">
                <a:off x="3855501" y="5275264"/>
                <a:ext cx="238827" cy="30667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线箭头连接符 15">
                <a:extLst>
                  <a:ext uri="{FF2B5EF4-FFF2-40B4-BE49-F238E27FC236}">
                    <a16:creationId xmlns:a16="http://schemas.microsoft.com/office/drawing/2014/main" id="{5C18695E-8E13-A14D-954F-3AD7A10192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4328" y="5308358"/>
                <a:ext cx="217223" cy="2329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FFA5E206-1C26-CE47-AE15-80CDBD496056}"/>
                </a:ext>
              </a:extLst>
            </p:cNvPr>
            <p:cNvGrpSpPr/>
            <p:nvPr/>
          </p:nvGrpSpPr>
          <p:grpSpPr>
            <a:xfrm>
              <a:off x="4798154" y="4696315"/>
              <a:ext cx="843561" cy="885619"/>
              <a:chOff x="4798154" y="4696315"/>
              <a:chExt cx="843561" cy="885619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36333B7-140D-4448-B130-6F4EBF041001}"/>
                  </a:ext>
                </a:extLst>
              </p:cNvPr>
              <p:cNvSpPr txBox="1"/>
              <p:nvPr/>
            </p:nvSpPr>
            <p:spPr>
              <a:xfrm>
                <a:off x="4798154" y="4696315"/>
                <a:ext cx="84356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RFQ AMP</a:t>
                </a:r>
                <a:endParaRPr kumimoji="1" lang="zh-CN" altLang="en-US" dirty="0"/>
              </a:p>
            </p:txBody>
          </p:sp>
          <p:cxnSp>
            <p:nvCxnSpPr>
              <p:cNvPr id="17" name="直线箭头连接符 16">
                <a:extLst>
                  <a:ext uri="{FF2B5EF4-FFF2-40B4-BE49-F238E27FC236}">
                    <a16:creationId xmlns:a16="http://schemas.microsoft.com/office/drawing/2014/main" id="{73F9C1E9-9318-AB47-9E40-2AD25EF69A83}"/>
                  </a:ext>
                </a:extLst>
              </p:cNvPr>
              <p:cNvCxnSpPr/>
              <p:nvPr/>
            </p:nvCxnSpPr>
            <p:spPr>
              <a:xfrm flipH="1">
                <a:off x="4887474" y="5275264"/>
                <a:ext cx="238827" cy="30667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线箭头连接符 17">
                <a:extLst>
                  <a:ext uri="{FF2B5EF4-FFF2-40B4-BE49-F238E27FC236}">
                    <a16:creationId xmlns:a16="http://schemas.microsoft.com/office/drawing/2014/main" id="{EEE7D61B-4432-1A44-8F0D-12F52FAD08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6301" y="5308358"/>
                <a:ext cx="217223" cy="2329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6C7A8DA6-918C-CB46-ADB9-5665AA5CBA3D}"/>
                </a:ext>
              </a:extLst>
            </p:cNvPr>
            <p:cNvGrpSpPr/>
            <p:nvPr/>
          </p:nvGrpSpPr>
          <p:grpSpPr>
            <a:xfrm>
              <a:off x="5641715" y="4813601"/>
              <a:ext cx="454284" cy="727683"/>
              <a:chOff x="5641715" y="4813601"/>
              <a:chExt cx="454284" cy="727683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B66A465-85AE-284B-B2A4-0A582791EE71}"/>
                  </a:ext>
                </a:extLst>
              </p:cNvPr>
              <p:cNvSpPr txBox="1"/>
              <p:nvPr/>
            </p:nvSpPr>
            <p:spPr>
              <a:xfrm>
                <a:off x="5641715" y="4813601"/>
                <a:ext cx="4542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PS</a:t>
                </a:r>
                <a:endParaRPr kumimoji="1" lang="zh-CN" altLang="en-US" dirty="0"/>
              </a:p>
            </p:txBody>
          </p:sp>
          <p:cxnSp>
            <p:nvCxnSpPr>
              <p:cNvPr id="19" name="直线箭头连接符 18">
                <a:extLst>
                  <a:ext uri="{FF2B5EF4-FFF2-40B4-BE49-F238E27FC236}">
                    <a16:creationId xmlns:a16="http://schemas.microsoft.com/office/drawing/2014/main" id="{824220E0-89B1-7A42-AAAC-CE424D4D204B}"/>
                  </a:ext>
                </a:extLst>
              </p:cNvPr>
              <p:cNvCxnSpPr>
                <a:cxnSpLocks/>
                <a:stCxn id="10" idx="2"/>
              </p:cNvCxnSpPr>
              <p:nvPr/>
            </p:nvCxnSpPr>
            <p:spPr>
              <a:xfrm flipH="1">
                <a:off x="5830127" y="5182933"/>
                <a:ext cx="38730" cy="35835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A449D216-B447-4F44-AC2F-D4D673AFB6EA}"/>
                </a:ext>
              </a:extLst>
            </p:cNvPr>
            <p:cNvGrpSpPr/>
            <p:nvPr/>
          </p:nvGrpSpPr>
          <p:grpSpPr>
            <a:xfrm>
              <a:off x="6162587" y="4675101"/>
              <a:ext cx="1310923" cy="902588"/>
              <a:chOff x="6162587" y="4675101"/>
              <a:chExt cx="1310923" cy="902588"/>
            </a:xfrm>
          </p:grpSpPr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ECDBFCA8-0E89-3647-ADB6-B2C8D99BD8EF}"/>
                  </a:ext>
                </a:extLst>
              </p:cNvPr>
              <p:cNvSpPr txBox="1"/>
              <p:nvPr/>
            </p:nvSpPr>
            <p:spPr>
              <a:xfrm>
                <a:off x="6162587" y="4675101"/>
                <a:ext cx="13109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/>
                  <a:t>Diagnostics </a:t>
                </a:r>
              </a:p>
              <a:p>
                <a:r>
                  <a:rPr kumimoji="1" lang="en-US" altLang="zh-CN" dirty="0"/>
                  <a:t>test</a:t>
                </a:r>
                <a:endParaRPr kumimoji="1" lang="zh-CN" altLang="en-US" dirty="0"/>
              </a:p>
            </p:txBody>
          </p:sp>
          <p:cxnSp>
            <p:nvCxnSpPr>
              <p:cNvPr id="22" name="直线箭头连接符 21">
                <a:extLst>
                  <a:ext uri="{FF2B5EF4-FFF2-40B4-BE49-F238E27FC236}">
                    <a16:creationId xmlns:a16="http://schemas.microsoft.com/office/drawing/2014/main" id="{BBE80CCF-931C-104B-BB1D-E96E3B2897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07049" y="5182933"/>
                <a:ext cx="116150" cy="3947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3B601F41-4279-114E-96A0-40D3F03B0D54}"/>
                </a:ext>
              </a:extLst>
            </p:cNvPr>
            <p:cNvGrpSpPr/>
            <p:nvPr/>
          </p:nvGrpSpPr>
          <p:grpSpPr>
            <a:xfrm>
              <a:off x="9832305" y="3510815"/>
              <a:ext cx="1052268" cy="2514170"/>
              <a:chOff x="9832305" y="3510815"/>
              <a:chExt cx="1052268" cy="2514170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60D7AA3-4043-2247-9883-0C71F8D9BC2E}"/>
                  </a:ext>
                </a:extLst>
              </p:cNvPr>
              <p:cNvSpPr txBox="1"/>
              <p:nvPr/>
            </p:nvSpPr>
            <p:spPr>
              <a:xfrm>
                <a:off x="9832305" y="4824656"/>
                <a:ext cx="10522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 err="1"/>
                  <a:t>Cryo</a:t>
                </a:r>
                <a:r>
                  <a:rPr kumimoji="1" lang="en-US" altLang="zh-CN" dirty="0"/>
                  <a:t>-plant</a:t>
                </a:r>
              </a:p>
              <a:p>
                <a:r>
                  <a:rPr kumimoji="1" lang="en-US" altLang="zh-CN" dirty="0"/>
                  <a:t>Mag-quench</a:t>
                </a:r>
                <a:endParaRPr kumimoji="1" lang="zh-CN" altLang="en-US" dirty="0"/>
              </a:p>
            </p:txBody>
          </p:sp>
          <p:cxnSp>
            <p:nvCxnSpPr>
              <p:cNvPr id="26" name="直线箭头连接符 25">
                <a:extLst>
                  <a:ext uri="{FF2B5EF4-FFF2-40B4-BE49-F238E27FC236}">
                    <a16:creationId xmlns:a16="http://schemas.microsoft.com/office/drawing/2014/main" id="{234D612F-971E-2340-BE83-F75FB8C66B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44639" y="3510815"/>
                <a:ext cx="0" cy="148745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文本框 7"/>
          <p:cNvSpPr txBox="1"/>
          <p:nvPr/>
        </p:nvSpPr>
        <p:spPr bwMode="auto">
          <a:xfrm>
            <a:off x="3149505" y="953136"/>
            <a:ext cx="7494359" cy="10156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2017</a:t>
            </a:r>
            <a:r>
              <a:rPr kumimoji="1" lang="en-US" altLang="zh-Hans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-</a:t>
            </a:r>
            <a:r>
              <a:rPr kumimoji="1" lang="en-US" altLang="zh-CN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12</a:t>
            </a:r>
            <a:r>
              <a:rPr kumimoji="1" lang="en-US" altLang="zh-Hans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-</a:t>
            </a:r>
            <a:r>
              <a:rPr kumimoji="1" lang="en-US" altLang="zh-CN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19</a:t>
            </a:r>
            <a:r>
              <a:rPr kumimoji="1" lang="en-US" altLang="zh-Hans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-</a:t>
            </a:r>
            <a:r>
              <a:rPr kumimoji="1" lang="en-US" altLang="zh-CN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00</a:t>
            </a:r>
            <a:r>
              <a:rPr kumimoji="1" lang="zh-CN" altLang="en-US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：</a:t>
            </a:r>
            <a:r>
              <a:rPr kumimoji="1" lang="en-US" altLang="zh-CN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00</a:t>
            </a:r>
            <a:r>
              <a:rPr kumimoji="1" lang="zh-Hans" altLang="en-US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~</a:t>
            </a:r>
            <a:r>
              <a:rPr kumimoji="1" lang="zh-Hans" altLang="en-US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2017</a:t>
            </a:r>
            <a:r>
              <a:rPr kumimoji="1" lang="en-US" altLang="zh-Hans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-</a:t>
            </a:r>
            <a:r>
              <a:rPr kumimoji="1" lang="en-US" altLang="zh-CN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12</a:t>
            </a:r>
            <a:r>
              <a:rPr kumimoji="1" lang="en-US" altLang="zh-Hans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-</a:t>
            </a:r>
            <a:r>
              <a:rPr kumimoji="1" lang="en-US" altLang="zh-CN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22</a:t>
            </a:r>
            <a:r>
              <a:rPr kumimoji="1" lang="en-US" altLang="zh-Hans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-</a:t>
            </a:r>
            <a:r>
              <a:rPr kumimoji="1" lang="en-US" altLang="zh-CN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00</a:t>
            </a:r>
            <a:r>
              <a:rPr kumimoji="1" lang="zh-CN" altLang="en-US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：</a:t>
            </a:r>
            <a:r>
              <a:rPr kumimoji="1" lang="en-US" altLang="zh-CN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00</a:t>
            </a:r>
            <a:r>
              <a:rPr kumimoji="1" lang="zh-CN" altLang="en-US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；</a:t>
            </a:r>
            <a:r>
              <a:rPr kumimoji="1" lang="en-US" altLang="zh-CN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72</a:t>
            </a:r>
            <a:r>
              <a:rPr kumimoji="1" lang="zh-Hans" altLang="en-US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Hans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hours</a:t>
            </a:r>
            <a:r>
              <a:rPr kumimoji="1" lang="zh-Hans" altLang="en-US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</a:t>
            </a:r>
            <a:r>
              <a:rPr kumimoji="1" lang="en-US" altLang="zh-Hans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operation 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CW RF and Pulse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(w/o MPS)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18MeV@1mA@1Hz@10uS &amp; 18MeV@10mA@1Hz@10uS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2274218C-1C1A-654F-B870-2F6A83C26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Operation </a:t>
            </a:r>
            <a:r>
              <a:rPr kumimoji="1" lang="en-US" altLang="zh-CN"/>
              <a:t>Reliability Test </a:t>
            </a:r>
            <a:endParaRPr kumimoji="1"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57B7EB7-D9E4-0048-8620-A3FAF2782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278" y="2075117"/>
            <a:ext cx="4509836" cy="2343727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531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4609"/>
    </mc:Choice>
    <mc:Fallback xmlns="">
      <p:transition advTm="11460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C47627-64A4-4D79-9CED-4ED53BC06525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148CD5C-7861-4098-A51F-667C18F0B8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296851"/>
              </p:ext>
            </p:extLst>
          </p:nvPr>
        </p:nvGraphicFramePr>
        <p:xfrm>
          <a:off x="509588" y="2906456"/>
          <a:ext cx="11236036" cy="8253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09009">
                  <a:extLst>
                    <a:ext uri="{9D8B030D-6E8A-4147-A177-3AD203B41FA5}">
                      <a16:colId xmlns:a16="http://schemas.microsoft.com/office/drawing/2014/main" val="3368965793"/>
                    </a:ext>
                  </a:extLst>
                </a:gridCol>
                <a:gridCol w="2809009">
                  <a:extLst>
                    <a:ext uri="{9D8B030D-6E8A-4147-A177-3AD203B41FA5}">
                      <a16:colId xmlns:a16="http://schemas.microsoft.com/office/drawing/2014/main" val="3221058905"/>
                    </a:ext>
                  </a:extLst>
                </a:gridCol>
                <a:gridCol w="2809009">
                  <a:extLst>
                    <a:ext uri="{9D8B030D-6E8A-4147-A177-3AD203B41FA5}">
                      <a16:colId xmlns:a16="http://schemas.microsoft.com/office/drawing/2014/main" val="2172239878"/>
                    </a:ext>
                  </a:extLst>
                </a:gridCol>
                <a:gridCol w="2809009">
                  <a:extLst>
                    <a:ext uri="{9D8B030D-6E8A-4147-A177-3AD203B41FA5}">
                      <a16:colId xmlns:a16="http://schemas.microsoft.com/office/drawing/2014/main" val="2666762849"/>
                    </a:ext>
                  </a:extLst>
                </a:gridCol>
              </a:tblGrid>
              <a:tr h="42909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Operation time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Beam time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Down time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Availability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509251"/>
                  </a:ext>
                </a:extLst>
              </a:tr>
              <a:tr h="3897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4050 min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3566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min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484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min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0.88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151358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FCCF4D51-4CF9-41D1-A11F-50A05B926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264165"/>
              </p:ext>
            </p:extLst>
          </p:nvPr>
        </p:nvGraphicFramePr>
        <p:xfrm>
          <a:off x="492522" y="5306118"/>
          <a:ext cx="11236037" cy="1188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10156">
                  <a:extLst>
                    <a:ext uri="{9D8B030D-6E8A-4147-A177-3AD203B41FA5}">
                      <a16:colId xmlns:a16="http://schemas.microsoft.com/office/drawing/2014/main" val="1831444488"/>
                    </a:ext>
                  </a:extLst>
                </a:gridCol>
                <a:gridCol w="1885082">
                  <a:extLst>
                    <a:ext uri="{9D8B030D-6E8A-4147-A177-3AD203B41FA5}">
                      <a16:colId xmlns:a16="http://schemas.microsoft.com/office/drawing/2014/main" val="107323914"/>
                    </a:ext>
                  </a:extLst>
                </a:gridCol>
                <a:gridCol w="1841791">
                  <a:extLst>
                    <a:ext uri="{9D8B030D-6E8A-4147-A177-3AD203B41FA5}">
                      <a16:colId xmlns:a16="http://schemas.microsoft.com/office/drawing/2014/main" val="1420169921"/>
                    </a:ext>
                  </a:extLst>
                </a:gridCol>
                <a:gridCol w="1928994">
                  <a:extLst>
                    <a:ext uri="{9D8B030D-6E8A-4147-A177-3AD203B41FA5}">
                      <a16:colId xmlns:a16="http://schemas.microsoft.com/office/drawing/2014/main" val="3401787512"/>
                    </a:ext>
                  </a:extLst>
                </a:gridCol>
                <a:gridCol w="1700897">
                  <a:extLst>
                    <a:ext uri="{9D8B030D-6E8A-4147-A177-3AD203B41FA5}">
                      <a16:colId xmlns:a16="http://schemas.microsoft.com/office/drawing/2014/main" val="3623131384"/>
                    </a:ext>
                  </a:extLst>
                </a:gridCol>
                <a:gridCol w="2269117">
                  <a:extLst>
                    <a:ext uri="{9D8B030D-6E8A-4147-A177-3AD203B41FA5}">
                      <a16:colId xmlns:a16="http://schemas.microsoft.com/office/drawing/2014/main" val="20454033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ECR HV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RFQ AMP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SRF (incl. LLRF)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err="1"/>
                        <a:t>Cryo</a:t>
                      </a:r>
                      <a:r>
                        <a:rPr lang="en-US" altLang="zh-CN" sz="2000" dirty="0"/>
                        <a:t>-plant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Power supply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146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Beam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trips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6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21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961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Down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time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53 min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77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min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78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min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183 min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100 min</a:t>
                      </a:r>
                      <a:endParaRPr lang="zh-CN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440641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C91CBEC-C92D-442D-B639-1E8677DAA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659621"/>
              </p:ext>
            </p:extLst>
          </p:nvPr>
        </p:nvGraphicFramePr>
        <p:xfrm>
          <a:off x="509588" y="918097"/>
          <a:ext cx="5527964" cy="17696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2989">
                  <a:extLst>
                    <a:ext uri="{9D8B030D-6E8A-4147-A177-3AD203B41FA5}">
                      <a16:colId xmlns:a16="http://schemas.microsoft.com/office/drawing/2014/main" val="882512677"/>
                    </a:ext>
                  </a:extLst>
                </a:gridCol>
                <a:gridCol w="2174975">
                  <a:extLst>
                    <a:ext uri="{9D8B030D-6E8A-4147-A177-3AD203B41FA5}">
                      <a16:colId xmlns:a16="http://schemas.microsoft.com/office/drawing/2014/main" val="2063246713"/>
                    </a:ext>
                  </a:extLst>
                </a:gridCol>
              </a:tblGrid>
              <a:tr h="44241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Beam trip required by ADS demo facility</a:t>
                      </a:r>
                      <a:endParaRPr lang="zh-CN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871859"/>
                  </a:ext>
                </a:extLst>
              </a:tr>
              <a:tr h="4424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Beam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trips</a:t>
                      </a:r>
                      <a:r>
                        <a:rPr lang="zh-CN" altLang="en-US" sz="1800" dirty="0"/>
                        <a:t>（</a:t>
                      </a:r>
                      <a:r>
                        <a:rPr lang="en-US" altLang="zh-CN" sz="1800" dirty="0"/>
                        <a:t>10s-5min</a:t>
                      </a:r>
                      <a:r>
                        <a:rPr lang="zh-CN" altLang="en-US" sz="1800" dirty="0"/>
                        <a:t>）</a:t>
                      </a:r>
                      <a:endParaRPr lang="zh-CN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2500/year</a:t>
                      </a:r>
                      <a:endParaRPr lang="zh-CN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822402"/>
                  </a:ext>
                </a:extLst>
              </a:tr>
              <a:tr h="4424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Beam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trips</a:t>
                      </a:r>
                      <a:r>
                        <a:rPr lang="zh-CN" altLang="en-US" sz="1800" dirty="0"/>
                        <a:t>（</a:t>
                      </a:r>
                      <a:r>
                        <a:rPr lang="en-US" altLang="zh-CN" sz="1800" dirty="0"/>
                        <a:t>&gt;5min</a:t>
                      </a:r>
                      <a:r>
                        <a:rPr lang="zh-CN" altLang="en-US" sz="1800" dirty="0"/>
                        <a:t>）</a:t>
                      </a:r>
                      <a:endParaRPr lang="zh-CN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300/year</a:t>
                      </a:r>
                      <a:endParaRPr lang="zh-CN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732864"/>
                  </a:ext>
                </a:extLst>
              </a:tr>
              <a:tr h="44241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Availability</a:t>
                      </a:r>
                      <a:r>
                        <a:rPr lang="zh-CN" altLang="en-US" sz="1800" dirty="0"/>
                        <a:t> </a:t>
                      </a:r>
                      <a:endParaRPr lang="zh-CN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80%</a:t>
                      </a:r>
                      <a:endParaRPr lang="zh-CN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655353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323FAE5-4D56-914B-903E-A7940FC2B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398721"/>
              </p:ext>
            </p:extLst>
          </p:nvPr>
        </p:nvGraphicFramePr>
        <p:xfrm>
          <a:off x="492523" y="3950486"/>
          <a:ext cx="11236036" cy="113693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09009">
                  <a:extLst>
                    <a:ext uri="{9D8B030D-6E8A-4147-A177-3AD203B41FA5}">
                      <a16:colId xmlns:a16="http://schemas.microsoft.com/office/drawing/2014/main" val="1685544791"/>
                    </a:ext>
                  </a:extLst>
                </a:gridCol>
                <a:gridCol w="2809009">
                  <a:extLst>
                    <a:ext uri="{9D8B030D-6E8A-4147-A177-3AD203B41FA5}">
                      <a16:colId xmlns:a16="http://schemas.microsoft.com/office/drawing/2014/main" val="175989048"/>
                    </a:ext>
                  </a:extLst>
                </a:gridCol>
                <a:gridCol w="2809009">
                  <a:extLst>
                    <a:ext uri="{9D8B030D-6E8A-4147-A177-3AD203B41FA5}">
                      <a16:colId xmlns:a16="http://schemas.microsoft.com/office/drawing/2014/main" val="2913241883"/>
                    </a:ext>
                  </a:extLst>
                </a:gridCol>
                <a:gridCol w="2809009">
                  <a:extLst>
                    <a:ext uri="{9D8B030D-6E8A-4147-A177-3AD203B41FA5}">
                      <a16:colId xmlns:a16="http://schemas.microsoft.com/office/drawing/2014/main" val="2622610958"/>
                    </a:ext>
                  </a:extLst>
                </a:gridCol>
              </a:tblGrid>
              <a:tr h="74069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Mean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time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between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failure MTBF (min)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Mean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time</a:t>
                      </a:r>
                      <a:r>
                        <a:rPr lang="zh-CN" altLang="en-US" sz="2000" dirty="0"/>
                        <a:t> </a:t>
                      </a:r>
                      <a:r>
                        <a:rPr lang="en-US" altLang="zh-CN" sz="2000" dirty="0"/>
                        <a:t>to repair</a:t>
                      </a:r>
                    </a:p>
                    <a:p>
                      <a:pPr algn="ctr"/>
                      <a:r>
                        <a:rPr lang="en-US" altLang="zh-CN" sz="2000" dirty="0"/>
                        <a:t>MTTR (min)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Beam trips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(10s-5min)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Beam trips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(&gt;5min)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58761"/>
                  </a:ext>
                </a:extLst>
              </a:tr>
              <a:tr h="38974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111.4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16.1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20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10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704035"/>
                  </a:ext>
                </a:extLst>
              </a:tr>
            </a:tbl>
          </a:graphicData>
        </a:graphic>
      </p:graphicFrame>
      <p:sp>
        <p:nvSpPr>
          <p:cNvPr id="10" name="标题 9">
            <a:extLst>
              <a:ext uri="{FF2B5EF4-FFF2-40B4-BE49-F238E27FC236}">
                <a16:creationId xmlns:a16="http://schemas.microsoft.com/office/drawing/2014/main" id="{5F2FCDBB-552B-3F41-A273-314DD15C3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Preliminary RAMI analysis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5F49D58-DACE-7449-BC85-F22F839F854D}"/>
              </a:ext>
            </a:extLst>
          </p:cNvPr>
          <p:cNvSpPr txBox="1"/>
          <p:nvPr/>
        </p:nvSpPr>
        <p:spPr>
          <a:xfrm>
            <a:off x="6400593" y="1023208"/>
            <a:ext cx="50432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long time repair failures (&gt; 5 min), such as HV, AMP, 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Cryo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-plant, PS, have very clear reason, can be avoided in the nest stage.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10s-5min-trip number is less than the requirement. Root cause of trips of SRF are still under investigation. 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幻灯片编号占位符 1">
            <a:extLst>
              <a:ext uri="{FF2B5EF4-FFF2-40B4-BE49-F238E27FC236}">
                <a16:creationId xmlns:a16="http://schemas.microsoft.com/office/drawing/2014/main" id="{01D30F13-3E52-234E-BB7E-43D54E4E6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7650" y="6538912"/>
            <a:ext cx="495300" cy="355600"/>
          </a:xfrm>
        </p:spPr>
        <p:txBody>
          <a:bodyPr/>
          <a:lstStyle/>
          <a:p>
            <a:fld id="{B7FA2BBD-743F-C946-849D-BD878E6EB367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36202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A88F28C5-E806-254F-B54E-CE1249224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MPS Trigs of phase-error during CW Beam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FE6B44A6-45FF-2B41-A382-2C9AB7E2F9B5}"/>
                  </a:ext>
                </a:extLst>
              </p:cNvPr>
              <p:cNvSpPr/>
              <p:nvPr/>
            </p:nvSpPr>
            <p:spPr>
              <a:xfrm>
                <a:off x="384201" y="1033915"/>
                <a:ext cx="417297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Statistics of MPS trig</a:t>
                </a:r>
                <a:r>
                  <a:rPr lang="zh-Han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Han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numbers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phase error trips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&gt;5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𝐷𝑒𝑔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beam: 0.2mA CW</a:t>
                </a:r>
                <a:b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Operation time: 22 h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矩形 1">
                <a:extLst>
                  <a:ext uri="{FF2B5EF4-FFF2-40B4-BE49-F238E27FC236}">
                    <a16:creationId xmlns:a16="http://schemas.microsoft.com/office/drawing/2014/main" id="{FE6B44A6-45FF-2B41-A382-2C9AB7E2F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01" y="1033915"/>
                <a:ext cx="4172978" cy="1323439"/>
              </a:xfrm>
              <a:prstGeom prst="rect">
                <a:avLst/>
              </a:prstGeom>
              <a:blipFill>
                <a:blip r:embed="rId2"/>
                <a:stretch>
                  <a:fillRect l="-1212" t="-1887" b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CEA3A340-E598-4E4D-BF6B-0C531043F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84" y="2586756"/>
            <a:ext cx="4296495" cy="2577897"/>
          </a:xfrm>
          <a:prstGeom prst="rect">
            <a:avLst/>
          </a:prstGeom>
        </p:spPr>
      </p:pic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C670E529-DD09-0149-87E0-56B2847C01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8970317"/>
              </p:ext>
            </p:extLst>
          </p:nvPr>
        </p:nvGraphicFramePr>
        <p:xfrm>
          <a:off x="4778863" y="1033915"/>
          <a:ext cx="7136045" cy="5353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536A2F0B-05A0-BA4E-B0C6-5BA8041B4D04}"/>
              </a:ext>
            </a:extLst>
          </p:cNvPr>
          <p:cNvSpPr txBox="1"/>
          <p:nvPr/>
        </p:nvSpPr>
        <p:spPr>
          <a:xfrm>
            <a:off x="384201" y="5394055"/>
            <a:ext cx="4172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Weakness FPC coupling of CM2-3, at least 1/3 of the others, means narrow bandwidth, might be the reason.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幻灯片编号占位符 1">
            <a:extLst>
              <a:ext uri="{FF2B5EF4-FFF2-40B4-BE49-F238E27FC236}">
                <a16:creationId xmlns:a16="http://schemas.microsoft.com/office/drawing/2014/main" id="{321E869C-3FE9-5A44-8354-5BC30AF7F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7650" y="6538912"/>
            <a:ext cx="495300" cy="355600"/>
          </a:xfrm>
        </p:spPr>
        <p:txBody>
          <a:bodyPr/>
          <a:lstStyle/>
          <a:p>
            <a:fld id="{B7FA2BBD-743F-C946-849D-BD878E6EB367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3776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2BBD-743F-C946-849D-BD878E6EB367}" type="slidenum">
              <a:rPr kumimoji="1" lang="zh-CN" altLang="en-US" smtClean="0"/>
              <a:t>16</a:t>
            </a:fld>
            <a:endParaRPr kumimoji="1"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Trips with phase vibrate w/o open loop</a:t>
            </a:r>
            <a:endParaRPr lang="zh-CN" altLang="en-US" dirty="0"/>
          </a:p>
        </p:txBody>
      </p:sp>
      <p:pic>
        <p:nvPicPr>
          <p:cNvPr id="12" name="Picture 2" descr="F:\20170503\CM2-3稳定闭环1小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8774" y="1274849"/>
            <a:ext cx="10260389" cy="5156942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4391845" y="905517"/>
            <a:ext cx="3294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Phase vibrate with loop-close</a:t>
            </a:r>
          </a:p>
        </p:txBody>
      </p:sp>
    </p:spTree>
    <p:extLst>
      <p:ext uri="{BB962C8B-B14F-4D97-AF65-F5344CB8AC3E}">
        <p14:creationId xmlns:p14="http://schemas.microsoft.com/office/powerpoint/2010/main" val="2762959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Outlines</a:t>
            </a:r>
          </a:p>
        </p:txBody>
      </p:sp>
      <p:sp>
        <p:nvSpPr>
          <p:cNvPr id="366" name="Shape 366"/>
          <p:cNvSpPr/>
          <p:nvPr/>
        </p:nvSpPr>
        <p:spPr>
          <a:xfrm>
            <a:off x="1352550" y="2136104"/>
            <a:ext cx="9954358" cy="290079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marL="342891" indent="-342891" defTabSz="457189">
              <a:spcBef>
                <a:spcPts val="900"/>
              </a:spcBef>
              <a:buSzPct val="100000"/>
              <a:buFont typeface="Arial" panose="020B0604020202020204"/>
              <a:buChar char="•"/>
              <a:defRPr sz="3200" b="1">
                <a:solidFill>
                  <a:schemeClr val="accent6">
                    <a:lumOff val="25392"/>
                  </a:schemeClr>
                </a:solidFill>
              </a:defRP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 status of Chinese ADS front-end Demo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 defTabSz="457189">
              <a:spcBef>
                <a:spcPts val="900"/>
              </a:spcBef>
              <a:buSzPct val="100000"/>
              <a:buFont typeface="Arial" panose="020B0604020202020204"/>
              <a:buChar char="•"/>
              <a:defRPr sz="3200" b="1">
                <a:solidFill>
                  <a:schemeClr val="accent6">
                    <a:lumOff val="25392"/>
                  </a:schemeClr>
                </a:solidFill>
              </a:defRP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Pickup-drop caused by field emission</a:t>
            </a:r>
            <a:endParaRPr sz="32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 defTabSz="457189">
              <a:spcBef>
                <a:spcPts val="900"/>
              </a:spcBef>
              <a:buSzPct val="100000"/>
              <a:buFont typeface="Arial" panose="020B0604020202020204"/>
              <a:buChar char="•"/>
              <a:defRPr sz="3200" b="1"/>
            </a:pP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Phase-error trips   </a:t>
            </a:r>
          </a:p>
          <a:p>
            <a:pPr marL="342891" indent="-342891" defTabSz="457189">
              <a:spcBef>
                <a:spcPts val="900"/>
              </a:spcBef>
              <a:buSzPct val="100000"/>
              <a:buFont typeface="Arial" panose="020B0604020202020204"/>
              <a:buChar char="•"/>
              <a:defRPr sz="3200" b="1">
                <a:solidFill>
                  <a:srgbClr val="C9CBCE"/>
                </a:solidFill>
              </a:defRPr>
            </a:pP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</a:t>
            </a:r>
            <a:endParaRPr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2BBD-743F-C946-849D-BD878E6EB367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38899272"/>
      </p:ext>
    </p:extLst>
  </p:cSld>
  <p:clrMapOvr>
    <a:masterClrMapping/>
  </p:clrMapOvr>
  <p:transition spd="slow" advClick="0" advTm="114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76400BF3-F300-E443-835A-10549A2E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2BBD-743F-C946-849D-BD878E6EB367}" type="slidenum">
              <a:rPr kumimoji="1" lang="zh-CN" altLang="en-US" smtClean="0"/>
              <a:t>18</a:t>
            </a:fld>
            <a:endParaRPr kumimoji="1"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8B65029-2E96-424A-A1D2-C5EE42A75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Summary </a:t>
            </a:r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7563811-DDDE-E84C-81BD-90D58062048B}"/>
              </a:ext>
            </a:extLst>
          </p:cNvPr>
          <p:cNvSpPr txBox="1"/>
          <p:nvPr/>
        </p:nvSpPr>
        <p:spPr>
          <a:xfrm>
            <a:off x="827225" y="1405380"/>
            <a:ext cx="1049193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Multipacting</a:t>
            </a:r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Field emission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 Power Couplers</a:t>
            </a:r>
            <a:r>
              <a:rPr kumimoji="1" lang="zh-Han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zh-Hans" alt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1" lang="en-US" altLang="zh-Han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coupler</a:t>
            </a:r>
            <a:r>
              <a:rPr kumimoji="1" lang="zh-Hans" alt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Han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 and activity at IMP, </a:t>
            </a:r>
            <a:r>
              <a:rPr kumimoji="1" lang="en-US" altLang="zh-Hans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Tiancai</a:t>
            </a:r>
            <a:r>
              <a:rPr kumimoji="1" lang="en-US" altLang="zh-Han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Jiang</a:t>
            </a:r>
            <a:r>
              <a:rPr kumimoji="1" lang="zh-Hans" alt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kumimoji="1" lang="en-US" altLang="zh-CN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Multipacting</a:t>
            </a:r>
            <a:r>
              <a:rPr kumimoji="1"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-&gt; contamination -&gt; FE -&gt; ceramic window broken -&gt; worse case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Pickup couplers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 -&gt; discharging -&gt; LLRF instability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Phase-error trips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Tuner Hysteresis </a:t>
            </a:r>
            <a:r>
              <a:rPr kumimoji="1" lang="en-US" altLang="zh-CN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(C-ADS tuner system, </a:t>
            </a:r>
            <a:r>
              <a:rPr kumimoji="1" lang="en-US" altLang="zh-CN" sz="20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Tiancai</a:t>
            </a:r>
            <a:r>
              <a:rPr kumimoji="1" lang="en-US" altLang="zh-CN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Jiang)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Microphonic and Vibration </a:t>
            </a:r>
            <a:r>
              <a:rPr kumimoji="1" lang="en-US" altLang="zh-CN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(electromagnetic-mechanical vibration , Zheng Gao)</a:t>
            </a:r>
          </a:p>
        </p:txBody>
      </p:sp>
    </p:spTree>
    <p:extLst>
      <p:ext uri="{BB962C8B-B14F-4D97-AF65-F5344CB8AC3E}">
        <p14:creationId xmlns:p14="http://schemas.microsoft.com/office/powerpoint/2010/main" val="224605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Outlines</a:t>
            </a:r>
          </a:p>
        </p:txBody>
      </p:sp>
      <p:sp>
        <p:nvSpPr>
          <p:cNvPr id="366" name="Shape 366"/>
          <p:cNvSpPr/>
          <p:nvPr/>
        </p:nvSpPr>
        <p:spPr>
          <a:xfrm>
            <a:off x="1352550" y="2136104"/>
            <a:ext cx="9954358" cy="290079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marL="342891" indent="-342891" defTabSz="457189">
              <a:spcBef>
                <a:spcPts val="900"/>
              </a:spcBef>
              <a:buSzPct val="100000"/>
              <a:buFont typeface="Arial" panose="020B0604020202020204"/>
              <a:buChar char="•"/>
              <a:defRPr sz="3200" b="1">
                <a:solidFill>
                  <a:schemeClr val="accent6">
                    <a:lumOff val="25392"/>
                  </a:schemeClr>
                </a:solidFill>
              </a:defRPr>
            </a:pP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 status of Chinese ADS front-end Demo </a:t>
            </a:r>
            <a:r>
              <a:rPr lang="en-US" sz="32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endParaRPr 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 defTabSz="457189">
              <a:spcBef>
                <a:spcPts val="900"/>
              </a:spcBef>
              <a:buSzPct val="100000"/>
              <a:buFont typeface="Arial" panose="020B0604020202020204"/>
              <a:buChar char="•"/>
              <a:defRPr sz="3200" b="1">
                <a:solidFill>
                  <a:schemeClr val="accent6">
                    <a:lumOff val="25392"/>
                  </a:schemeClr>
                </a:solidFill>
              </a:defRP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Pickup-drop caused by field emission</a:t>
            </a:r>
            <a:endParaRPr sz="32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 defTabSz="457189">
              <a:spcBef>
                <a:spcPts val="900"/>
              </a:spcBef>
              <a:buSzPct val="100000"/>
              <a:buFont typeface="Arial" panose="020B0604020202020204"/>
              <a:buChar char="•"/>
              <a:defRPr sz="3200" b="1"/>
            </a:pP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Phase-error trips   </a:t>
            </a:r>
          </a:p>
          <a:p>
            <a:pPr marL="342891" indent="-342891" defTabSz="457189">
              <a:spcBef>
                <a:spcPts val="900"/>
              </a:spcBef>
              <a:buSzPct val="100000"/>
              <a:buFont typeface="Arial" panose="020B0604020202020204"/>
              <a:buChar char="•"/>
              <a:defRPr sz="3200" b="1">
                <a:solidFill>
                  <a:srgbClr val="C9CBCE"/>
                </a:solidFill>
              </a:defRPr>
            </a:pP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</a:t>
            </a:r>
            <a:endParaRPr sz="32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2BBD-743F-C946-849D-BD878E6EB367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3253873"/>
      </p:ext>
    </p:extLst>
  </p:cSld>
  <p:clrMapOvr>
    <a:masterClrMapping/>
  </p:clrMapOvr>
  <p:transition spd="slow" advClick="0" advTm="114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187DA826-E9D4-754E-96BD-B50CC1A4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2BBD-743F-C946-849D-BD878E6EB367}" type="slidenum">
              <a:rPr kumimoji="1" lang="zh-CN" altLang="en-US" smtClean="0"/>
              <a:t>19</a:t>
            </a:fld>
            <a:endParaRPr kumimoji="1"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7D19F8FC-57ED-3A4B-A005-BA946B8D8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417" y="3613757"/>
            <a:ext cx="9533177" cy="779083"/>
          </a:xfrm>
        </p:spPr>
        <p:txBody>
          <a:bodyPr>
            <a:noAutofit/>
          </a:bodyPr>
          <a:lstStyle/>
          <a:p>
            <a:r>
              <a:rPr kumimoji="1" lang="en-US" altLang="zh-CN" sz="6000" dirty="0"/>
              <a:t>Thanks for your attention</a:t>
            </a:r>
            <a:endParaRPr kumimoji="1" lang="zh-CN" altLang="en-US" sz="6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B5E6E94-44B0-0D43-9213-BCF7C38E5ECF}"/>
              </a:ext>
            </a:extLst>
          </p:cNvPr>
          <p:cNvSpPr txBox="1"/>
          <p:nvPr/>
        </p:nvSpPr>
        <p:spPr>
          <a:xfrm>
            <a:off x="1371600" y="1288473"/>
            <a:ext cx="6558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Acknowledgement:</a:t>
            </a:r>
          </a:p>
          <a:p>
            <a:r>
              <a:rPr kumimoji="1" lang="en-US" altLang="zh-CN" dirty="0"/>
              <a:t>	ADS accelerator team at IMP and IHEP</a:t>
            </a:r>
          </a:p>
          <a:p>
            <a:r>
              <a:rPr kumimoji="1" lang="en-US" altLang="zh-CN" dirty="0"/>
              <a:t>	Helps from PKU, SINAP,  LBL, </a:t>
            </a:r>
            <a:r>
              <a:rPr kumimoji="1" lang="en-US" altLang="zh-CN" dirty="0" err="1"/>
              <a:t>JLab</a:t>
            </a:r>
            <a:r>
              <a:rPr kumimoji="1" lang="en-US" altLang="zh-CN" dirty="0"/>
              <a:t>, and Review experts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0675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2</a:t>
            </a:fld>
            <a:endParaRPr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891" indent="-342891" defTabSz="457189">
              <a:spcBef>
                <a:spcPts val="900"/>
              </a:spcBef>
              <a:defRPr sz="3200" b="1">
                <a:solidFill>
                  <a:schemeClr val="accent6">
                    <a:lumOff val="25392"/>
                  </a:schemeClr>
                </a:solidFill>
              </a:defRPr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Overview of Chinese ADS Front-end Demo </a:t>
            </a:r>
            <a:r>
              <a:rPr lang="en-US" altLang="zh-CN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Linac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86" y="941108"/>
            <a:ext cx="10850742" cy="38423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 rot="21060000">
            <a:off x="10256777" y="1672600"/>
            <a:ext cx="1177281" cy="3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ea typeface="楷体_GB2312" pitchFamily="49" charset="-122"/>
                <a:cs typeface="Times New Roman" pitchFamily="18" charset="0"/>
              </a:rPr>
              <a:t>HEBT</a:t>
            </a:r>
          </a:p>
        </p:txBody>
      </p:sp>
      <p:sp>
        <p:nvSpPr>
          <p:cNvPr id="20" name="文本框 19"/>
          <p:cNvSpPr txBox="1"/>
          <p:nvPr/>
        </p:nvSpPr>
        <p:spPr>
          <a:xfrm rot="21060000">
            <a:off x="10123578" y="976829"/>
            <a:ext cx="1177281" cy="3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ea typeface="楷体_GB2312" pitchFamily="49" charset="-122"/>
                <a:cs typeface="Times New Roman" pitchFamily="18" charset="0"/>
              </a:rPr>
              <a:t>DUMP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622F36DF-3810-3D42-8DFB-8A3041E62ED7}"/>
              </a:ext>
            </a:extLst>
          </p:cNvPr>
          <p:cNvGrpSpPr/>
          <p:nvPr/>
        </p:nvGrpSpPr>
        <p:grpSpPr>
          <a:xfrm>
            <a:off x="463137" y="1172577"/>
            <a:ext cx="5897723" cy="2437378"/>
            <a:chOff x="463137" y="1172577"/>
            <a:chExt cx="5897723" cy="2437378"/>
          </a:xfrm>
        </p:grpSpPr>
        <p:sp>
          <p:nvSpPr>
            <p:cNvPr id="28" name="Shape 170"/>
            <p:cNvSpPr/>
            <p:nvPr/>
          </p:nvSpPr>
          <p:spPr>
            <a:xfrm>
              <a:off x="4255517" y="2465373"/>
              <a:ext cx="395874" cy="837143"/>
            </a:xfrm>
            <a:prstGeom prst="line">
              <a:avLst/>
            </a:prstGeom>
            <a:noFill/>
            <a:ln w="57150" cap="flat">
              <a:solidFill>
                <a:srgbClr val="FD823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" name="Shape 171"/>
            <p:cNvSpPr/>
            <p:nvPr/>
          </p:nvSpPr>
          <p:spPr>
            <a:xfrm>
              <a:off x="4255516" y="2465374"/>
              <a:ext cx="2105344" cy="629894"/>
            </a:xfrm>
            <a:prstGeom prst="line">
              <a:avLst/>
            </a:prstGeom>
            <a:noFill/>
            <a:ln w="57150" cap="flat">
              <a:solidFill>
                <a:srgbClr val="FD823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9F99F79-D4A3-1745-BB2E-8B3CEDF16127}"/>
                </a:ext>
              </a:extLst>
            </p:cNvPr>
            <p:cNvGrpSpPr/>
            <p:nvPr/>
          </p:nvGrpSpPr>
          <p:grpSpPr>
            <a:xfrm>
              <a:off x="463137" y="1172577"/>
              <a:ext cx="3792379" cy="2437378"/>
              <a:chOff x="463137" y="1172577"/>
              <a:chExt cx="3792379" cy="2437378"/>
            </a:xfrm>
          </p:grpSpPr>
          <p:pic>
            <p:nvPicPr>
              <p:cNvPr id="17" name="image6.png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953881" y="1172577"/>
                <a:ext cx="3301635" cy="212709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2" name="Shape 174"/>
              <p:cNvSpPr/>
              <p:nvPr/>
            </p:nvSpPr>
            <p:spPr>
              <a:xfrm>
                <a:off x="463137" y="2427005"/>
                <a:ext cx="1249915" cy="4405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2200">
                    <a:solidFill>
                      <a:srgbClr val="0000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r>
                  <a:rPr dirty="0"/>
                  <a:t>Beta=0.1</a:t>
                </a: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463138" y="2886162"/>
                <a:ext cx="1512601" cy="7237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0432FF"/>
                    </a:solidFill>
                  </a:rPr>
                  <a:t>Injector II</a:t>
                </a:r>
              </a:p>
              <a:p>
                <a:r>
                  <a:rPr lang="en-US" altLang="zh-CN" sz="2000" b="1" dirty="0">
                    <a:solidFill>
                      <a:srgbClr val="0432FF"/>
                    </a:solidFill>
                  </a:rPr>
                  <a:t>IMP</a:t>
                </a:r>
                <a:endParaRPr lang="zh-CN" altLang="en-US" sz="2000" b="1" dirty="0">
                  <a:solidFill>
                    <a:srgbClr val="0432FF"/>
                  </a:solidFill>
                </a:endParaRPr>
              </a:p>
            </p:txBody>
          </p:sp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9375893-BBA0-A048-9406-344FE681CEF4}"/>
              </a:ext>
            </a:extLst>
          </p:cNvPr>
          <p:cNvGrpSpPr/>
          <p:nvPr/>
        </p:nvGrpSpPr>
        <p:grpSpPr>
          <a:xfrm>
            <a:off x="7487859" y="3798837"/>
            <a:ext cx="4179861" cy="2400894"/>
            <a:chOff x="7487859" y="3798837"/>
            <a:chExt cx="4179861" cy="2400894"/>
          </a:xfrm>
        </p:grpSpPr>
        <p:sp>
          <p:nvSpPr>
            <p:cNvPr id="31" name="Shape 173"/>
            <p:cNvSpPr/>
            <p:nvPr/>
          </p:nvSpPr>
          <p:spPr>
            <a:xfrm flipV="1">
              <a:off x="9525638" y="3798837"/>
              <a:ext cx="171542" cy="899975"/>
            </a:xfrm>
            <a:prstGeom prst="line">
              <a:avLst/>
            </a:prstGeom>
            <a:noFill/>
            <a:ln w="57150" cap="flat">
              <a:solidFill>
                <a:srgbClr val="FD823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0576171" y="4819549"/>
              <a:ext cx="783352" cy="409100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r>
                <a:rPr lang="en-US" altLang="zh-CN" sz="2000" b="1" dirty="0">
                  <a:solidFill>
                    <a:srgbClr val="0432FF"/>
                  </a:solidFill>
                </a:rPr>
                <a:t>IHEP</a:t>
              </a:r>
              <a:endParaRPr lang="zh-CN" altLang="en-US" sz="2000" b="1" dirty="0">
                <a:solidFill>
                  <a:srgbClr val="0432FF"/>
                </a:solidFill>
              </a:endParaRPr>
            </a:p>
          </p:txBody>
        </p:sp>
        <p:sp>
          <p:nvSpPr>
            <p:cNvPr id="34" name="Shape 176"/>
            <p:cNvSpPr/>
            <p:nvPr/>
          </p:nvSpPr>
          <p:spPr>
            <a:xfrm>
              <a:off x="10260977" y="4370850"/>
              <a:ext cx="1406743" cy="4405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200">
                  <a:solidFill>
                    <a:srgbClr val="0000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rPr dirty="0"/>
                <a:t>Beta=0.21</a:t>
              </a:r>
            </a:p>
          </p:txBody>
        </p:sp>
        <p:pic>
          <p:nvPicPr>
            <p:cNvPr id="18" name="image7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7487859" y="4370850"/>
              <a:ext cx="2730258" cy="18288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11DCBA5-1417-DE4F-B4AA-ACF21CBAEE4D}"/>
              </a:ext>
            </a:extLst>
          </p:cNvPr>
          <p:cNvGrpSpPr/>
          <p:nvPr/>
        </p:nvGrpSpPr>
        <p:grpSpPr>
          <a:xfrm>
            <a:off x="1779700" y="4006249"/>
            <a:ext cx="5766309" cy="2144239"/>
            <a:chOff x="1779700" y="4006249"/>
            <a:chExt cx="5766309" cy="2144239"/>
          </a:xfrm>
        </p:grpSpPr>
        <p:sp>
          <p:nvSpPr>
            <p:cNvPr id="30" name="Shape 172"/>
            <p:cNvSpPr/>
            <p:nvPr/>
          </p:nvSpPr>
          <p:spPr>
            <a:xfrm flipV="1">
              <a:off x="5930033" y="4006249"/>
              <a:ext cx="1615976" cy="1242394"/>
            </a:xfrm>
            <a:prstGeom prst="line">
              <a:avLst/>
            </a:prstGeom>
            <a:noFill/>
            <a:ln w="57150" cap="flat">
              <a:solidFill>
                <a:srgbClr val="FD8231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9F1C5B07-4DF7-624A-88AB-816D417E8339}"/>
                </a:ext>
              </a:extLst>
            </p:cNvPr>
            <p:cNvGrpSpPr/>
            <p:nvPr/>
          </p:nvGrpSpPr>
          <p:grpSpPr>
            <a:xfrm>
              <a:off x="1779700" y="4421296"/>
              <a:ext cx="4392864" cy="1729192"/>
              <a:chOff x="1779700" y="4421296"/>
              <a:chExt cx="4392864" cy="1729192"/>
            </a:xfrm>
          </p:grpSpPr>
          <p:sp>
            <p:nvSpPr>
              <p:cNvPr id="33" name="Shape 175"/>
              <p:cNvSpPr/>
              <p:nvPr/>
            </p:nvSpPr>
            <p:spPr>
              <a:xfrm>
                <a:off x="1779700" y="4698813"/>
                <a:ext cx="1406743" cy="4405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2200">
                    <a:solidFill>
                      <a:srgbClr val="0000FF"/>
                    </a:solidFill>
                    <a:latin typeface="Arial Narrow"/>
                    <a:ea typeface="Arial Narrow"/>
                    <a:cs typeface="Arial Narrow"/>
                    <a:sym typeface="Arial Narrow"/>
                  </a:defRPr>
                </a:lvl1pPr>
              </a:lstStyle>
              <a:p>
                <a:r>
                  <a:rPr dirty="0"/>
                  <a:t>Beta=0.15</a:t>
                </a: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2310030" y="5196053"/>
                <a:ext cx="679454" cy="4091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r>
                  <a:rPr lang="en-US" altLang="zh-CN" sz="2000" b="1" dirty="0">
                    <a:solidFill>
                      <a:srgbClr val="0432FF"/>
                    </a:solidFill>
                  </a:rPr>
                  <a:t>IMP</a:t>
                </a:r>
                <a:endParaRPr lang="zh-CN" altLang="en-US" sz="2000" b="1" dirty="0">
                  <a:solidFill>
                    <a:srgbClr val="0432FF"/>
                  </a:solidFill>
                </a:endParaRPr>
              </a:p>
            </p:txBody>
          </p:sp>
          <p:grpSp>
            <p:nvGrpSpPr>
              <p:cNvPr id="22" name="Group 169"/>
              <p:cNvGrpSpPr/>
              <p:nvPr/>
            </p:nvGrpSpPr>
            <p:grpSpPr>
              <a:xfrm>
                <a:off x="3194680" y="4421296"/>
                <a:ext cx="2977884" cy="1729192"/>
                <a:chOff x="-1" y="-1"/>
                <a:chExt cx="3312369" cy="2155329"/>
              </a:xfrm>
            </p:grpSpPr>
            <p:grpSp>
              <p:nvGrpSpPr>
                <p:cNvPr id="23" name="Group 167"/>
                <p:cNvGrpSpPr/>
                <p:nvPr/>
              </p:nvGrpSpPr>
              <p:grpSpPr>
                <a:xfrm>
                  <a:off x="-1" y="234957"/>
                  <a:ext cx="3312369" cy="1920371"/>
                  <a:chOff x="0" y="0"/>
                  <a:chExt cx="3312367" cy="1920370"/>
                </a:xfrm>
              </p:grpSpPr>
              <p:pic>
                <p:nvPicPr>
                  <p:cNvPr id="26" name="image8.png"/>
                  <p:cNvPicPr>
                    <a:picLocks noChangeAspect="1"/>
                  </p:cNvPicPr>
                  <p:nvPr/>
                </p:nvPicPr>
                <p:blipFill>
                  <a:blip r:embed="rId6">
                    <a:extLst/>
                  </a:blip>
                  <a:stretch>
                    <a:fillRect/>
                  </a:stretch>
                </p:blipFill>
                <p:spPr>
                  <a:xfrm>
                    <a:off x="-1" y="0"/>
                    <a:ext cx="1371846" cy="192037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7" name="image9.png"/>
                  <p:cNvPicPr>
                    <a:picLocks noChangeAspect="1"/>
                  </p:cNvPicPr>
                  <p:nvPr/>
                </p:nvPicPr>
                <p:blipFill>
                  <a:blip r:embed="rId7">
                    <a:extLst/>
                  </a:blip>
                  <a:stretch>
                    <a:fillRect/>
                  </a:stretch>
                </p:blipFill>
                <p:spPr>
                  <a:xfrm>
                    <a:off x="1260464" y="0"/>
                    <a:ext cx="2051904" cy="1903328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sp>
              <p:nvSpPr>
                <p:cNvPr id="24" name="Shape 168"/>
                <p:cNvSpPr/>
                <p:nvPr/>
              </p:nvSpPr>
              <p:spPr>
                <a:xfrm>
                  <a:off x="532863" y="-1"/>
                  <a:ext cx="2330601" cy="36380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>
                    <a:defRPr sz="1600" b="1"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lvl1pPr>
                </a:lstStyle>
                <a:p>
                  <a:r>
                    <a:rPr dirty="0"/>
                    <a:t>162.5 MHz Taper HWR</a:t>
                  </a:r>
                </a:p>
              </p:txBody>
            </p:sp>
          </p:grpSp>
        </p:grp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D2DA7742-3263-C14C-8CA1-A1AC251BC558}"/>
              </a:ext>
            </a:extLst>
          </p:cNvPr>
          <p:cNvSpPr txBox="1"/>
          <p:nvPr/>
        </p:nvSpPr>
        <p:spPr>
          <a:xfrm>
            <a:off x="4569338" y="893156"/>
            <a:ext cx="47519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Goal: to demonstrate the technology of 10 mA CW beam of superconducting front-end </a:t>
            </a:r>
            <a:r>
              <a:rPr lang="en-US" altLang="zh-CN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ADS technology.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Design: 25 MeV, 10 mA, CW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 collaboration with IHEP 2011 ~ 2017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D8A878D-2242-354F-8035-8BE42BD44419}"/>
              </a:ext>
            </a:extLst>
          </p:cNvPr>
          <p:cNvSpPr/>
          <p:nvPr/>
        </p:nvSpPr>
        <p:spPr>
          <a:xfrm>
            <a:off x="605641" y="6216688"/>
            <a:ext cx="11062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altLang="zh-CN" b="1" dirty="0"/>
              <a:t>Supported by </a:t>
            </a:r>
            <a:r>
              <a:rPr lang="en-US" altLang="zh-CN" b="1" dirty="0">
                <a:solidFill>
                  <a:srgbClr val="0000FF"/>
                </a:solidFill>
              </a:rPr>
              <a:t>“Strategic Priority Research Program” of the Chinese Academy of Sciences.</a:t>
            </a:r>
          </a:p>
        </p:txBody>
      </p:sp>
    </p:spTree>
    <p:extLst>
      <p:ext uri="{BB962C8B-B14F-4D97-AF65-F5344CB8AC3E}">
        <p14:creationId xmlns:p14="http://schemas.microsoft.com/office/powerpoint/2010/main" val="8836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7">
            <a:extLst>
              <a:ext uri="{FF2B5EF4-FFF2-40B4-BE49-F238E27FC236}">
                <a16:creationId xmlns:a16="http://schemas.microsoft.com/office/drawing/2014/main" id="{CECAC95A-A945-B048-9EE9-986EB7DC6B52}"/>
              </a:ext>
            </a:extLst>
          </p:cNvPr>
          <p:cNvGrpSpPr/>
          <p:nvPr/>
        </p:nvGrpSpPr>
        <p:grpSpPr>
          <a:xfrm>
            <a:off x="5353815" y="3690399"/>
            <a:ext cx="5850303" cy="1803633"/>
            <a:chOff x="-488635" y="3505178"/>
            <a:chExt cx="8697652" cy="2905321"/>
          </a:xfrm>
        </p:grpSpPr>
        <p:grpSp>
          <p:nvGrpSpPr>
            <p:cNvPr id="8" name="组 3">
              <a:extLst>
                <a:ext uri="{FF2B5EF4-FFF2-40B4-BE49-F238E27FC236}">
                  <a16:creationId xmlns:a16="http://schemas.microsoft.com/office/drawing/2014/main" id="{E6237C31-4A24-484B-AE56-F0BEF49C0628}"/>
                </a:ext>
              </a:extLst>
            </p:cNvPr>
            <p:cNvGrpSpPr/>
            <p:nvPr/>
          </p:nvGrpSpPr>
          <p:grpSpPr>
            <a:xfrm>
              <a:off x="124879" y="3505178"/>
              <a:ext cx="8084138" cy="2905321"/>
              <a:chOff x="124879" y="3505178"/>
              <a:chExt cx="8084138" cy="2905321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3D132C9-CE57-4842-A46F-258359A6EE3D}"/>
                  </a:ext>
                </a:extLst>
              </p:cNvPr>
              <p:cNvSpPr txBox="1"/>
              <p:nvPr/>
            </p:nvSpPr>
            <p:spPr bwMode="auto">
              <a:xfrm>
                <a:off x="3223745" y="5777985"/>
                <a:ext cx="2264505" cy="4461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rtlCol="0">
                <a:spAutoFit/>
                <a:scene3d>
                  <a:camera prst="orthographicFront">
                    <a:rot lat="0" lon="0" rev="660000"/>
                  </a:camera>
                  <a:lightRig rig="threePt" dir="t"/>
                </a:scene3d>
              </a:bodyPr>
              <a:lstStyle/>
              <a:p>
                <a:r>
                  <a:rPr lang="en-US" altLang="zh-CN" sz="1200" dirty="0">
                    <a:ea typeface="楷体_GB2312" pitchFamily="49" charset="-122"/>
                    <a:cs typeface="Times New Roman" panose="02020603050405020304" pitchFamily="18" charset="0"/>
                  </a:rPr>
                  <a:t>162.5 MHz HWR010</a:t>
                </a:r>
                <a:endParaRPr lang="zh-CN" altLang="en-US" sz="1200" dirty="0">
                  <a:ea typeface="楷体_GB2312" pitchFamily="49" charset="-122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3" name="pasted-image.png">
                <a:extLst>
                  <a:ext uri="{FF2B5EF4-FFF2-40B4-BE49-F238E27FC236}">
                    <a16:creationId xmlns:a16="http://schemas.microsoft.com/office/drawing/2014/main" id="{0B642BC3-2DAB-DA4A-98C0-5F5CC81E3C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/>
              <a:stretch>
                <a:fillRect/>
              </a:stretch>
            </p:blipFill>
            <p:spPr>
              <a:xfrm>
                <a:off x="124879" y="3505178"/>
                <a:ext cx="8084138" cy="2905321"/>
              </a:xfrm>
              <a:prstGeom prst="rect">
                <a:avLst/>
              </a:prstGeom>
              <a:ln w="12700">
                <a:miter lim="400000"/>
                <a:headEnd/>
                <a:tailEnd/>
              </a:ln>
            </p:spPr>
          </p:pic>
        </p:grpSp>
        <p:sp>
          <p:nvSpPr>
            <p:cNvPr id="10" name="TextBox 17">
              <a:extLst>
                <a:ext uri="{FF2B5EF4-FFF2-40B4-BE49-F238E27FC236}">
                  <a16:creationId xmlns:a16="http://schemas.microsoft.com/office/drawing/2014/main" id="{DC2D491F-F432-6F49-A14B-BB8B04461785}"/>
                </a:ext>
              </a:extLst>
            </p:cNvPr>
            <p:cNvSpPr txBox="1"/>
            <p:nvPr/>
          </p:nvSpPr>
          <p:spPr bwMode="auto">
            <a:xfrm>
              <a:off x="-488635" y="3977659"/>
              <a:ext cx="517628" cy="8428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latin typeface="Arial Narrow" panose="020B0606020202030204" pitchFamily="34" charset="0"/>
                  <a:ea typeface="楷体_GB2312" pitchFamily="49" charset="-122"/>
                  <a:cs typeface="Times New Roman" panose="02020603050405020304" pitchFamily="18" charset="0"/>
                </a:rPr>
                <a:t>4</a:t>
              </a:r>
            </a:p>
          </p:txBody>
        </p:sp>
      </p:grp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AD9F591-4DFB-48D7-8CEC-8C3F6E78F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643663"/>
              </p:ext>
            </p:extLst>
          </p:nvPr>
        </p:nvGraphicFramePr>
        <p:xfrm>
          <a:off x="424355" y="955481"/>
          <a:ext cx="11421747" cy="862710"/>
        </p:xfrm>
        <a:graphic>
          <a:graphicData uri="http://schemas.openxmlformats.org/drawingml/2006/table">
            <a:tbl>
              <a:tblPr/>
              <a:tblGrid>
                <a:gridCol w="2363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639">
                  <a:extLst>
                    <a:ext uri="{9D8B030D-6E8A-4147-A177-3AD203B41FA5}">
                      <a16:colId xmlns:a16="http://schemas.microsoft.com/office/drawing/2014/main" val="3464244770"/>
                    </a:ext>
                  </a:extLst>
                </a:gridCol>
                <a:gridCol w="1282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5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5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0013">
                  <a:extLst>
                    <a:ext uri="{9D8B030D-6E8A-4147-A177-3AD203B41FA5}">
                      <a16:colId xmlns:a16="http://schemas.microsoft.com/office/drawing/2014/main" val="1571641131"/>
                    </a:ext>
                  </a:extLst>
                </a:gridCol>
                <a:gridCol w="10239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53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627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Commission Stage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First beam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First CW beam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 Max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(MeV)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Beam time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(hours)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CW beam time (hours)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Pulse Current Max (mA)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CW Current Max (mA)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CW Power Max (kW)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Shape 360">
            <a:extLst>
              <a:ext uri="{FF2B5EF4-FFF2-40B4-BE49-F238E27FC236}">
                <a16:creationId xmlns:a16="http://schemas.microsoft.com/office/drawing/2014/main" id="{7D705242-618C-8D41-BDF6-7087044C8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3</a:t>
            </a:fld>
            <a:endParaRPr dirty="0"/>
          </a:p>
        </p:txBody>
      </p:sp>
      <p:sp>
        <p:nvSpPr>
          <p:cNvPr id="112700" name="标题 8">
            <a:extLst>
              <a:ext uri="{FF2B5EF4-FFF2-40B4-BE49-F238E27FC236}">
                <a16:creationId xmlns:a16="http://schemas.microsoft.com/office/drawing/2014/main" id="{2F341068-CE09-48A8-A570-17B1859BBD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35508" y="25430"/>
            <a:ext cx="9811365" cy="7790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Operation of Chinese ADS Front-end Demo </a:t>
            </a:r>
            <a:r>
              <a:rPr lang="en-US" altLang="zh-CN" sz="3200" dirty="0" err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Linac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3789" name="矩形 10">
            <a:extLst>
              <a:ext uri="{FF2B5EF4-FFF2-40B4-BE49-F238E27FC236}">
                <a16:creationId xmlns:a16="http://schemas.microsoft.com/office/drawing/2014/main" id="{EB225508-04F0-F040-AFD3-667A8A9F6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664" y="944564"/>
            <a:ext cx="6129337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700" b="1">
              <a:solidFill>
                <a:srgbClr val="F18E3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4" name="组 18">
            <a:extLst>
              <a:ext uri="{FF2B5EF4-FFF2-40B4-BE49-F238E27FC236}">
                <a16:creationId xmlns:a16="http://schemas.microsoft.com/office/drawing/2014/main" id="{1BD04680-C88B-6B40-9047-6A42F7D5D47D}"/>
              </a:ext>
            </a:extLst>
          </p:cNvPr>
          <p:cNvGrpSpPr/>
          <p:nvPr/>
        </p:nvGrpSpPr>
        <p:grpSpPr>
          <a:xfrm>
            <a:off x="488748" y="5494032"/>
            <a:ext cx="4643319" cy="1215888"/>
            <a:chOff x="431835" y="1807361"/>
            <a:chExt cx="6191092" cy="1621183"/>
          </a:xfrm>
        </p:grpSpPr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9BB67111-5227-B94B-87C4-5A9FEB093BB5}"/>
                </a:ext>
              </a:extLst>
            </p:cNvPr>
            <p:cNvSpPr txBox="1"/>
            <p:nvPr/>
          </p:nvSpPr>
          <p:spPr bwMode="auto">
            <a:xfrm>
              <a:off x="431835" y="2361585"/>
              <a:ext cx="464229" cy="6976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prstClr val="black"/>
                  </a:solidFill>
                  <a:latin typeface="Arial Narrow" panose="020B0606020202030204" pitchFamily="34" charset="0"/>
                  <a:ea typeface="楷体_GB2312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dirty="0">
                <a:solidFill>
                  <a:prstClr val="black"/>
                </a:solidFill>
                <a:latin typeface="Arial Narrow" panose="020B0606020202030204" pitchFamily="34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8" name="组 1">
              <a:extLst>
                <a:ext uri="{FF2B5EF4-FFF2-40B4-BE49-F238E27FC236}">
                  <a16:creationId xmlns:a16="http://schemas.microsoft.com/office/drawing/2014/main" id="{AB7DFAE9-666A-AF47-BEC3-B0C05A9E803A}"/>
                </a:ext>
              </a:extLst>
            </p:cNvPr>
            <p:cNvGrpSpPr/>
            <p:nvPr/>
          </p:nvGrpSpPr>
          <p:grpSpPr>
            <a:xfrm>
              <a:off x="869723" y="1807361"/>
              <a:ext cx="5753204" cy="1621183"/>
              <a:chOff x="-597948" y="2826171"/>
              <a:chExt cx="5753204" cy="1621183"/>
            </a:xfrm>
          </p:grpSpPr>
          <p:grpSp>
            <p:nvGrpSpPr>
              <p:cNvPr id="19" name="组 20">
                <a:extLst>
                  <a:ext uri="{FF2B5EF4-FFF2-40B4-BE49-F238E27FC236}">
                    <a16:creationId xmlns:a16="http://schemas.microsoft.com/office/drawing/2014/main" id="{66A58F91-DFE5-3141-805F-2702EC08886B}"/>
                  </a:ext>
                </a:extLst>
              </p:cNvPr>
              <p:cNvGrpSpPr/>
              <p:nvPr/>
            </p:nvGrpSpPr>
            <p:grpSpPr>
              <a:xfrm>
                <a:off x="-597948" y="3295764"/>
                <a:ext cx="4954094" cy="1151590"/>
                <a:chOff x="-475860" y="2284117"/>
                <a:chExt cx="4620894" cy="1224365"/>
              </a:xfrm>
            </p:grpSpPr>
            <p:pic>
              <p:nvPicPr>
                <p:cNvPr id="21" name="图片 20">
                  <a:extLst>
                    <a:ext uri="{FF2B5EF4-FFF2-40B4-BE49-F238E27FC236}">
                      <a16:creationId xmlns:a16="http://schemas.microsoft.com/office/drawing/2014/main" id="{2812903F-F31E-7D4B-9612-5EB962D607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/>
                <a:stretch>
                  <a:fillRect/>
                </a:stretch>
              </p:blipFill>
              <p:spPr>
                <a:xfrm rot="21420000">
                  <a:off x="-475860" y="2284117"/>
                  <a:ext cx="4212457" cy="1222091"/>
                </a:xfrm>
                <a:prstGeom prst="rect">
                  <a:avLst/>
                </a:prstGeom>
              </p:spPr>
            </p:pic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DCD5C053-4FBE-8D40-A99F-B07A59B4723B}"/>
                    </a:ext>
                  </a:extLst>
                </p:cNvPr>
                <p:cNvSpPr txBox="1"/>
                <p:nvPr/>
              </p:nvSpPr>
              <p:spPr bwMode="auto">
                <a:xfrm>
                  <a:off x="2250729" y="3115810"/>
                  <a:ext cx="1894305" cy="3926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rtlCol="0">
                  <a:spAutoFit/>
                  <a:scene3d>
                    <a:camera prst="orthographicFront">
                      <a:rot lat="0" lon="0" rev="660000"/>
                    </a:camera>
                    <a:lightRig rig="threePt" dir="t"/>
                  </a:scene3d>
                </a:bodyPr>
                <a:lstStyle/>
                <a:p>
                  <a:r>
                    <a:rPr lang="en-US" altLang="zh-CN" sz="1200" dirty="0">
                      <a:ea typeface="楷体_GB2312" pitchFamily="49" charset="-122"/>
                      <a:cs typeface="Times New Roman" panose="02020603050405020304" pitchFamily="18" charset="0"/>
                    </a:rPr>
                    <a:t>162.5 MHz HWR010</a:t>
                  </a:r>
                  <a:endParaRPr lang="zh-CN" altLang="en-US" sz="1200" dirty="0">
                    <a:ea typeface="楷体_GB2312" pitchFamily="49" charset="-122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20" name="pasted-image.png">
                <a:extLst>
                  <a:ext uri="{FF2B5EF4-FFF2-40B4-BE49-F238E27FC236}">
                    <a16:creationId xmlns:a16="http://schemas.microsoft.com/office/drawing/2014/main" id="{62F9704B-6F40-FF4A-8C01-B5E915F189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2941766" y="2826171"/>
                <a:ext cx="2213490" cy="1135409"/>
              </a:xfrm>
              <a:prstGeom prst="rect">
                <a:avLst/>
              </a:prstGeom>
              <a:ln w="12700">
                <a:miter lim="400000"/>
                <a:headEnd/>
                <a:tailEnd/>
              </a:ln>
            </p:spPr>
          </p:pic>
        </p:grpSp>
      </p:grpSp>
      <p:grpSp>
        <p:nvGrpSpPr>
          <p:cNvPr id="23" name="组 5">
            <a:extLst>
              <a:ext uri="{FF2B5EF4-FFF2-40B4-BE49-F238E27FC236}">
                <a16:creationId xmlns:a16="http://schemas.microsoft.com/office/drawing/2014/main" id="{29A8500E-34C7-3F45-9EB9-7CB278EAE737}"/>
              </a:ext>
            </a:extLst>
          </p:cNvPr>
          <p:cNvGrpSpPr/>
          <p:nvPr/>
        </p:nvGrpSpPr>
        <p:grpSpPr>
          <a:xfrm>
            <a:off x="510667" y="4812269"/>
            <a:ext cx="3280454" cy="902247"/>
            <a:chOff x="-101682" y="2029523"/>
            <a:chExt cx="4373939" cy="1202996"/>
          </a:xfrm>
        </p:grpSpPr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9254809B-2226-414D-A782-720F6AC36B42}"/>
                </a:ext>
              </a:extLst>
            </p:cNvPr>
            <p:cNvSpPr txBox="1"/>
            <p:nvPr/>
          </p:nvSpPr>
          <p:spPr bwMode="auto">
            <a:xfrm>
              <a:off x="-101682" y="2264128"/>
              <a:ext cx="464229" cy="6976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latin typeface="Arial Narrow" panose="020B0606020202030204" pitchFamily="34" charset="0"/>
                  <a:ea typeface="楷体_GB2312" pitchFamily="49" charset="-122"/>
                  <a:cs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27" name="组 15">
              <a:extLst>
                <a:ext uri="{FF2B5EF4-FFF2-40B4-BE49-F238E27FC236}">
                  <a16:creationId xmlns:a16="http://schemas.microsoft.com/office/drawing/2014/main" id="{8EA39988-96A7-2048-8249-D239C3261FF6}"/>
                </a:ext>
              </a:extLst>
            </p:cNvPr>
            <p:cNvGrpSpPr/>
            <p:nvPr/>
          </p:nvGrpSpPr>
          <p:grpSpPr>
            <a:xfrm>
              <a:off x="385544" y="2029523"/>
              <a:ext cx="3886713" cy="1202996"/>
              <a:chOff x="441759" y="908720"/>
              <a:chExt cx="3625302" cy="1279019"/>
            </a:xfrm>
          </p:grpSpPr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4A7DC3AB-E8CB-224D-9DEB-E04FF3A0C3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441759" y="908720"/>
                <a:ext cx="3625302" cy="1274869"/>
              </a:xfrm>
              <a:prstGeom prst="rect">
                <a:avLst/>
              </a:prstGeom>
            </p:spPr>
          </p:pic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440DAE19-B272-7642-A712-1855FD809258}"/>
                  </a:ext>
                </a:extLst>
              </p:cNvPr>
              <p:cNvSpPr txBox="1"/>
              <p:nvPr/>
            </p:nvSpPr>
            <p:spPr bwMode="auto">
              <a:xfrm>
                <a:off x="1971616" y="1795067"/>
                <a:ext cx="1894305" cy="39267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rtlCol="0">
                <a:spAutoFit/>
                <a:scene3d>
                  <a:camera prst="orthographicFront">
                    <a:rot lat="0" lon="0" rev="660000"/>
                  </a:camera>
                  <a:lightRig rig="threePt" dir="t"/>
                </a:scene3d>
              </a:bodyPr>
              <a:lstStyle/>
              <a:p>
                <a:r>
                  <a:rPr lang="en-US" altLang="zh-CN" sz="1200" dirty="0">
                    <a:ea typeface="楷体_GB2312" pitchFamily="49" charset="-122"/>
                    <a:cs typeface="Times New Roman" panose="02020603050405020304" pitchFamily="18" charset="0"/>
                  </a:rPr>
                  <a:t>162.5 MHz HWR010</a:t>
                </a:r>
                <a:endParaRPr lang="zh-CN" altLang="en-US" sz="1200" dirty="0">
                  <a:ea typeface="楷体_GB2312" pitchFamily="49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0" name="组 38">
            <a:extLst>
              <a:ext uri="{FF2B5EF4-FFF2-40B4-BE49-F238E27FC236}">
                <a16:creationId xmlns:a16="http://schemas.microsoft.com/office/drawing/2014/main" id="{5E8D7CCC-C7FC-B04B-BC32-54389A8D9F50}"/>
              </a:ext>
            </a:extLst>
          </p:cNvPr>
          <p:cNvGrpSpPr/>
          <p:nvPr/>
        </p:nvGrpSpPr>
        <p:grpSpPr>
          <a:xfrm>
            <a:off x="488748" y="3827465"/>
            <a:ext cx="2528279" cy="1007540"/>
            <a:chOff x="218025" y="1686860"/>
            <a:chExt cx="2528279" cy="1007540"/>
          </a:xfrm>
        </p:grpSpPr>
        <p:grpSp>
          <p:nvGrpSpPr>
            <p:cNvPr id="31" name="组 28">
              <a:extLst>
                <a:ext uri="{FF2B5EF4-FFF2-40B4-BE49-F238E27FC236}">
                  <a16:creationId xmlns:a16="http://schemas.microsoft.com/office/drawing/2014/main" id="{CE041D84-DC5A-0B46-A780-BDA1FF353DEB}"/>
                </a:ext>
              </a:extLst>
            </p:cNvPr>
            <p:cNvGrpSpPr/>
            <p:nvPr/>
          </p:nvGrpSpPr>
          <p:grpSpPr>
            <a:xfrm>
              <a:off x="218025" y="1686860"/>
              <a:ext cx="2528279" cy="929674"/>
              <a:chOff x="218025" y="1686860"/>
              <a:chExt cx="2528279" cy="929674"/>
            </a:xfrm>
          </p:grpSpPr>
          <p:sp>
            <p:nvSpPr>
              <p:cNvPr id="33" name="TextBox 16">
                <a:extLst>
                  <a:ext uri="{FF2B5EF4-FFF2-40B4-BE49-F238E27FC236}">
                    <a16:creationId xmlns:a16="http://schemas.microsoft.com/office/drawing/2014/main" id="{B43EDF96-5002-BC41-92B6-CCE89E032A32}"/>
                  </a:ext>
                </a:extLst>
              </p:cNvPr>
              <p:cNvSpPr txBox="1"/>
              <p:nvPr/>
            </p:nvSpPr>
            <p:spPr bwMode="auto">
              <a:xfrm>
                <a:off x="218025" y="1810019"/>
                <a:ext cx="348172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prstClr val="black"/>
                    </a:solidFill>
                    <a:latin typeface="Arial Narrow" panose="020B0606020202030204" pitchFamily="34" charset="0"/>
                    <a:ea typeface="楷体_GB2312" pitchFamily="49" charset="-122"/>
                    <a:cs typeface="Times New Roman" panose="02020603050405020304" pitchFamily="18" charset="0"/>
                  </a:rPr>
                  <a:t>1</a:t>
                </a:r>
              </a:p>
            </p:txBody>
          </p:sp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570E8643-C69C-AC4C-95E1-A9B6037A70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alphaModFix amt="98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96000"/>
                        </a14:imgEffect>
                        <a14:imgEffect>
                          <a14:brightnessContrast bright="46000" contrast="-4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1196" y="1686860"/>
                <a:ext cx="2215108" cy="929674"/>
              </a:xfrm>
              <a:prstGeom prst="rect">
                <a:avLst/>
              </a:prstGeom>
            </p:spPr>
          </p:pic>
        </p:grp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BB3FB882-1A51-144B-A6F7-949620F60053}"/>
                </a:ext>
              </a:extLst>
            </p:cNvPr>
            <p:cNvSpPr txBox="1"/>
            <p:nvPr/>
          </p:nvSpPr>
          <p:spPr bwMode="auto">
            <a:xfrm>
              <a:off x="1025966" y="2370465"/>
              <a:ext cx="1540974" cy="323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  <a:scene3d>
                <a:camera prst="orthographicFront">
                  <a:rot lat="0" lon="0" rev="660000"/>
                </a:camera>
                <a:lightRig rig="threePt" dir="t"/>
              </a:scene3d>
            </a:bodyPr>
            <a:lstStyle/>
            <a:p>
              <a:r>
                <a:rPr lang="en-US" altLang="zh-CN" sz="1505" dirty="0">
                  <a:ea typeface="楷体_GB2312" pitchFamily="49" charset="-122"/>
                  <a:cs typeface="Times New Roman" pitchFamily="18" charset="0"/>
                </a:rPr>
                <a:t>162.5 MHz RFQ</a:t>
              </a:r>
              <a:endParaRPr lang="zh-CN" altLang="en-US" sz="1505" dirty="0">
                <a:ea typeface="楷体_GB2312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36" name="组 9">
            <a:extLst>
              <a:ext uri="{FF2B5EF4-FFF2-40B4-BE49-F238E27FC236}">
                <a16:creationId xmlns:a16="http://schemas.microsoft.com/office/drawing/2014/main" id="{93D80C07-048E-6445-8FEE-D84A86C355FF}"/>
              </a:ext>
            </a:extLst>
          </p:cNvPr>
          <p:cNvGrpSpPr/>
          <p:nvPr/>
        </p:nvGrpSpPr>
        <p:grpSpPr>
          <a:xfrm>
            <a:off x="5353815" y="5295438"/>
            <a:ext cx="6761500" cy="1302190"/>
            <a:chOff x="-74376" y="4532617"/>
            <a:chExt cx="9015333" cy="1736253"/>
          </a:xfrm>
        </p:grpSpPr>
        <p:sp>
          <p:nvSpPr>
            <p:cNvPr id="38" name="TextBox 17">
              <a:extLst>
                <a:ext uri="{FF2B5EF4-FFF2-40B4-BE49-F238E27FC236}">
                  <a16:creationId xmlns:a16="http://schemas.microsoft.com/office/drawing/2014/main" id="{356EEC83-323B-3C42-A161-B023050CBF77}"/>
                </a:ext>
              </a:extLst>
            </p:cNvPr>
            <p:cNvSpPr txBox="1"/>
            <p:nvPr/>
          </p:nvSpPr>
          <p:spPr bwMode="auto">
            <a:xfrm>
              <a:off x="-74376" y="4972384"/>
              <a:ext cx="464229" cy="6976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prstClr val="black"/>
                  </a:solidFill>
                  <a:latin typeface="Arial Narrow" panose="020B0606020202030204" pitchFamily="34" charset="0"/>
                  <a:ea typeface="楷体_GB2312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800" b="1" dirty="0">
                <a:solidFill>
                  <a:prstClr val="black"/>
                </a:solidFill>
                <a:latin typeface="Arial Narrow" panose="020B0606020202030204" pitchFamily="34" charset="0"/>
                <a:ea typeface="楷体_GB2312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39" name="Picture 2" descr="D:\25MeV装配总图-脉冲束.JPG">
              <a:extLst>
                <a:ext uri="{FF2B5EF4-FFF2-40B4-BE49-F238E27FC236}">
                  <a16:creationId xmlns:a16="http://schemas.microsoft.com/office/drawing/2014/main" id="{6BC3539B-304A-D842-A620-09B6DDD16F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327956">
              <a:off x="359056" y="4532617"/>
              <a:ext cx="8581901" cy="1736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3D91B598-4EB4-334C-B085-6301661EE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621747"/>
              </p:ext>
            </p:extLst>
          </p:nvPr>
        </p:nvGraphicFramePr>
        <p:xfrm>
          <a:off x="424354" y="1814383"/>
          <a:ext cx="11421747" cy="360417"/>
        </p:xfrm>
        <a:graphic>
          <a:graphicData uri="http://schemas.openxmlformats.org/drawingml/2006/table">
            <a:tbl>
              <a:tblPr/>
              <a:tblGrid>
                <a:gridCol w="2363984">
                  <a:extLst>
                    <a:ext uri="{9D8B030D-6E8A-4147-A177-3AD203B41FA5}">
                      <a16:colId xmlns:a16="http://schemas.microsoft.com/office/drawing/2014/main" val="3653414349"/>
                    </a:ext>
                  </a:extLst>
                </a:gridCol>
                <a:gridCol w="1282639">
                  <a:extLst>
                    <a:ext uri="{9D8B030D-6E8A-4147-A177-3AD203B41FA5}">
                      <a16:colId xmlns:a16="http://schemas.microsoft.com/office/drawing/2014/main" val="3683748805"/>
                    </a:ext>
                  </a:extLst>
                </a:gridCol>
                <a:gridCol w="1282638">
                  <a:extLst>
                    <a:ext uri="{9D8B030D-6E8A-4147-A177-3AD203B41FA5}">
                      <a16:colId xmlns:a16="http://schemas.microsoft.com/office/drawing/2014/main" val="3684338570"/>
                    </a:ext>
                  </a:extLst>
                </a:gridCol>
                <a:gridCol w="1021939">
                  <a:extLst>
                    <a:ext uri="{9D8B030D-6E8A-4147-A177-3AD203B41FA5}">
                      <a16:colId xmlns:a16="http://schemas.microsoft.com/office/drawing/2014/main" val="415084777"/>
                    </a:ext>
                  </a:extLst>
                </a:gridCol>
                <a:gridCol w="1115791">
                  <a:extLst>
                    <a:ext uri="{9D8B030D-6E8A-4147-A177-3AD203B41FA5}">
                      <a16:colId xmlns:a16="http://schemas.microsoft.com/office/drawing/2014/main" val="2564273619"/>
                    </a:ext>
                  </a:extLst>
                </a:gridCol>
                <a:gridCol w="1105363">
                  <a:extLst>
                    <a:ext uri="{9D8B030D-6E8A-4147-A177-3AD203B41FA5}">
                      <a16:colId xmlns:a16="http://schemas.microsoft.com/office/drawing/2014/main" val="3230263084"/>
                    </a:ext>
                  </a:extLst>
                </a:gridCol>
                <a:gridCol w="1170013">
                  <a:extLst>
                    <a:ext uri="{9D8B030D-6E8A-4147-A177-3AD203B41FA5}">
                      <a16:colId xmlns:a16="http://schemas.microsoft.com/office/drawing/2014/main" val="3284732003"/>
                    </a:ext>
                  </a:extLst>
                </a:gridCol>
                <a:gridCol w="1023983">
                  <a:extLst>
                    <a:ext uri="{9D8B030D-6E8A-4147-A177-3AD203B41FA5}">
                      <a16:colId xmlns:a16="http://schemas.microsoft.com/office/drawing/2014/main" val="3178383161"/>
                    </a:ext>
                  </a:extLst>
                </a:gridCol>
                <a:gridCol w="1055397">
                  <a:extLst>
                    <a:ext uri="{9D8B030D-6E8A-4147-A177-3AD203B41FA5}">
                      <a16:colId xmlns:a16="http://schemas.microsoft.com/office/drawing/2014/main" val="546520094"/>
                    </a:ext>
                  </a:extLst>
                </a:gridCol>
              </a:tblGrid>
              <a:tr h="3604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RFQ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Jun. 06, 14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Jun. 21, 14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2.15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an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3007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an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105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18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212564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217695EF-387C-C54A-9B67-47B90BE75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811867"/>
              </p:ext>
            </p:extLst>
          </p:nvPr>
        </p:nvGraphicFramePr>
        <p:xfrm>
          <a:off x="424354" y="2179903"/>
          <a:ext cx="11421747" cy="360417"/>
        </p:xfrm>
        <a:graphic>
          <a:graphicData uri="http://schemas.openxmlformats.org/drawingml/2006/table">
            <a:tbl>
              <a:tblPr/>
              <a:tblGrid>
                <a:gridCol w="2363984">
                  <a:extLst>
                    <a:ext uri="{9D8B030D-6E8A-4147-A177-3AD203B41FA5}">
                      <a16:colId xmlns:a16="http://schemas.microsoft.com/office/drawing/2014/main" val="3728399896"/>
                    </a:ext>
                  </a:extLst>
                </a:gridCol>
                <a:gridCol w="1282639">
                  <a:extLst>
                    <a:ext uri="{9D8B030D-6E8A-4147-A177-3AD203B41FA5}">
                      <a16:colId xmlns:a16="http://schemas.microsoft.com/office/drawing/2014/main" val="2825323680"/>
                    </a:ext>
                  </a:extLst>
                </a:gridCol>
                <a:gridCol w="1282638">
                  <a:extLst>
                    <a:ext uri="{9D8B030D-6E8A-4147-A177-3AD203B41FA5}">
                      <a16:colId xmlns:a16="http://schemas.microsoft.com/office/drawing/2014/main" val="1908215348"/>
                    </a:ext>
                  </a:extLst>
                </a:gridCol>
                <a:gridCol w="1021939">
                  <a:extLst>
                    <a:ext uri="{9D8B030D-6E8A-4147-A177-3AD203B41FA5}">
                      <a16:colId xmlns:a16="http://schemas.microsoft.com/office/drawing/2014/main" val="3043934423"/>
                    </a:ext>
                  </a:extLst>
                </a:gridCol>
                <a:gridCol w="1115791">
                  <a:extLst>
                    <a:ext uri="{9D8B030D-6E8A-4147-A177-3AD203B41FA5}">
                      <a16:colId xmlns:a16="http://schemas.microsoft.com/office/drawing/2014/main" val="885494802"/>
                    </a:ext>
                  </a:extLst>
                </a:gridCol>
                <a:gridCol w="1105363">
                  <a:extLst>
                    <a:ext uri="{9D8B030D-6E8A-4147-A177-3AD203B41FA5}">
                      <a16:colId xmlns:a16="http://schemas.microsoft.com/office/drawing/2014/main" val="505705448"/>
                    </a:ext>
                  </a:extLst>
                </a:gridCol>
                <a:gridCol w="1170013">
                  <a:extLst>
                    <a:ext uri="{9D8B030D-6E8A-4147-A177-3AD203B41FA5}">
                      <a16:colId xmlns:a16="http://schemas.microsoft.com/office/drawing/2014/main" val="3605003391"/>
                    </a:ext>
                  </a:extLst>
                </a:gridCol>
                <a:gridCol w="1023983">
                  <a:extLst>
                    <a:ext uri="{9D8B030D-6E8A-4147-A177-3AD203B41FA5}">
                      <a16:colId xmlns:a16="http://schemas.microsoft.com/office/drawing/2014/main" val="1938565991"/>
                    </a:ext>
                  </a:extLst>
                </a:gridCol>
                <a:gridCol w="1055397">
                  <a:extLst>
                    <a:ext uri="{9D8B030D-6E8A-4147-A177-3AD203B41FA5}">
                      <a16:colId xmlns:a16="http://schemas.microsoft.com/office/drawing/2014/main" val="3583220256"/>
                    </a:ext>
                  </a:extLst>
                </a:gridCol>
              </a:tblGrid>
              <a:tr h="3604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TCM1 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Sep. 29, 14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Nov. 24, 14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2.55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208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22.5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28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766249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063439A-20B2-D645-A4BD-097FE8034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733040"/>
              </p:ext>
            </p:extLst>
          </p:nvPr>
        </p:nvGraphicFramePr>
        <p:xfrm>
          <a:off x="428761" y="2535826"/>
          <a:ext cx="11421747" cy="360417"/>
        </p:xfrm>
        <a:graphic>
          <a:graphicData uri="http://schemas.openxmlformats.org/drawingml/2006/table">
            <a:tbl>
              <a:tblPr/>
              <a:tblGrid>
                <a:gridCol w="2363984">
                  <a:extLst>
                    <a:ext uri="{9D8B030D-6E8A-4147-A177-3AD203B41FA5}">
                      <a16:colId xmlns:a16="http://schemas.microsoft.com/office/drawing/2014/main" val="470945211"/>
                    </a:ext>
                  </a:extLst>
                </a:gridCol>
                <a:gridCol w="1282639">
                  <a:extLst>
                    <a:ext uri="{9D8B030D-6E8A-4147-A177-3AD203B41FA5}">
                      <a16:colId xmlns:a16="http://schemas.microsoft.com/office/drawing/2014/main" val="3725756481"/>
                    </a:ext>
                  </a:extLst>
                </a:gridCol>
                <a:gridCol w="1282638">
                  <a:extLst>
                    <a:ext uri="{9D8B030D-6E8A-4147-A177-3AD203B41FA5}">
                      <a16:colId xmlns:a16="http://schemas.microsoft.com/office/drawing/2014/main" val="1881258185"/>
                    </a:ext>
                  </a:extLst>
                </a:gridCol>
                <a:gridCol w="1021939">
                  <a:extLst>
                    <a:ext uri="{9D8B030D-6E8A-4147-A177-3AD203B41FA5}">
                      <a16:colId xmlns:a16="http://schemas.microsoft.com/office/drawing/2014/main" val="1792840169"/>
                    </a:ext>
                  </a:extLst>
                </a:gridCol>
                <a:gridCol w="1115791">
                  <a:extLst>
                    <a:ext uri="{9D8B030D-6E8A-4147-A177-3AD203B41FA5}">
                      <a16:colId xmlns:a16="http://schemas.microsoft.com/office/drawing/2014/main" val="923940225"/>
                    </a:ext>
                  </a:extLst>
                </a:gridCol>
                <a:gridCol w="1105363">
                  <a:extLst>
                    <a:ext uri="{9D8B030D-6E8A-4147-A177-3AD203B41FA5}">
                      <a16:colId xmlns:a16="http://schemas.microsoft.com/office/drawing/2014/main" val="3458284447"/>
                    </a:ext>
                  </a:extLst>
                </a:gridCol>
                <a:gridCol w="1170013">
                  <a:extLst>
                    <a:ext uri="{9D8B030D-6E8A-4147-A177-3AD203B41FA5}">
                      <a16:colId xmlns:a16="http://schemas.microsoft.com/office/drawing/2014/main" val="995230753"/>
                    </a:ext>
                  </a:extLst>
                </a:gridCol>
                <a:gridCol w="1023983">
                  <a:extLst>
                    <a:ext uri="{9D8B030D-6E8A-4147-A177-3AD203B41FA5}">
                      <a16:colId xmlns:a16="http://schemas.microsoft.com/office/drawing/2014/main" val="3686397416"/>
                    </a:ext>
                  </a:extLst>
                </a:gridCol>
                <a:gridCol w="1055397">
                  <a:extLst>
                    <a:ext uri="{9D8B030D-6E8A-4147-A177-3AD203B41FA5}">
                      <a16:colId xmlns:a16="http://schemas.microsoft.com/office/drawing/2014/main" val="1603368499"/>
                    </a:ext>
                  </a:extLst>
                </a:gridCol>
              </a:tblGrid>
              <a:tr h="3604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TCM6 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Jun. 06, 15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Jun. 24, 15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5.30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an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438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an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7184768"/>
                  </a:ext>
                </a:extLst>
              </a:tr>
            </a:tbl>
          </a:graphicData>
        </a:graphic>
      </p:graphicFrame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88BEEFFF-913A-984B-891F-4B9F179D5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096555"/>
              </p:ext>
            </p:extLst>
          </p:nvPr>
        </p:nvGraphicFramePr>
        <p:xfrm>
          <a:off x="424353" y="2888405"/>
          <a:ext cx="11421747" cy="360417"/>
        </p:xfrm>
        <a:graphic>
          <a:graphicData uri="http://schemas.openxmlformats.org/drawingml/2006/table">
            <a:tbl>
              <a:tblPr/>
              <a:tblGrid>
                <a:gridCol w="2363984">
                  <a:extLst>
                    <a:ext uri="{9D8B030D-6E8A-4147-A177-3AD203B41FA5}">
                      <a16:colId xmlns:a16="http://schemas.microsoft.com/office/drawing/2014/main" val="17022560"/>
                    </a:ext>
                  </a:extLst>
                </a:gridCol>
                <a:gridCol w="1282639">
                  <a:extLst>
                    <a:ext uri="{9D8B030D-6E8A-4147-A177-3AD203B41FA5}">
                      <a16:colId xmlns:a16="http://schemas.microsoft.com/office/drawing/2014/main" val="1296384694"/>
                    </a:ext>
                  </a:extLst>
                </a:gridCol>
                <a:gridCol w="1282638">
                  <a:extLst>
                    <a:ext uri="{9D8B030D-6E8A-4147-A177-3AD203B41FA5}">
                      <a16:colId xmlns:a16="http://schemas.microsoft.com/office/drawing/2014/main" val="3758572845"/>
                    </a:ext>
                  </a:extLst>
                </a:gridCol>
                <a:gridCol w="1021939">
                  <a:extLst>
                    <a:ext uri="{9D8B030D-6E8A-4147-A177-3AD203B41FA5}">
                      <a16:colId xmlns:a16="http://schemas.microsoft.com/office/drawing/2014/main" val="3026715557"/>
                    </a:ext>
                  </a:extLst>
                </a:gridCol>
                <a:gridCol w="1115791">
                  <a:extLst>
                    <a:ext uri="{9D8B030D-6E8A-4147-A177-3AD203B41FA5}">
                      <a16:colId xmlns:a16="http://schemas.microsoft.com/office/drawing/2014/main" val="614672880"/>
                    </a:ext>
                  </a:extLst>
                </a:gridCol>
                <a:gridCol w="1105363">
                  <a:extLst>
                    <a:ext uri="{9D8B030D-6E8A-4147-A177-3AD203B41FA5}">
                      <a16:colId xmlns:a16="http://schemas.microsoft.com/office/drawing/2014/main" val="2115253557"/>
                    </a:ext>
                  </a:extLst>
                </a:gridCol>
                <a:gridCol w="1170013">
                  <a:extLst>
                    <a:ext uri="{9D8B030D-6E8A-4147-A177-3AD203B41FA5}">
                      <a16:colId xmlns:a16="http://schemas.microsoft.com/office/drawing/2014/main" val="3621791293"/>
                    </a:ext>
                  </a:extLst>
                </a:gridCol>
                <a:gridCol w="1023983">
                  <a:extLst>
                    <a:ext uri="{9D8B030D-6E8A-4147-A177-3AD203B41FA5}">
                      <a16:colId xmlns:a16="http://schemas.microsoft.com/office/drawing/2014/main" val="4104467633"/>
                    </a:ext>
                  </a:extLst>
                </a:gridCol>
                <a:gridCol w="1055397">
                  <a:extLst>
                    <a:ext uri="{9D8B030D-6E8A-4147-A177-3AD203B41FA5}">
                      <a16:colId xmlns:a16="http://schemas.microsoft.com/office/drawing/2014/main" val="3400792368"/>
                    </a:ext>
                  </a:extLst>
                </a:gridCol>
              </a:tblGrid>
              <a:tr h="3604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Injector II 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Sep. 09, 16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Sep. 24, 16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10.2</a:t>
                      </a:r>
                      <a:endParaRPr kumimoji="0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an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735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kumimoji="0" lang="zh-CN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10.6</a:t>
                      </a:r>
                      <a:endParaRPr kumimoji="0" lang="zh-CN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2.7</a:t>
                      </a:r>
                      <a:endParaRPr kumimoji="0" lang="zh-CN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26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32948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B955FFBE-09BD-1447-ABAA-7E69C639B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26829"/>
              </p:ext>
            </p:extLst>
          </p:nvPr>
        </p:nvGraphicFramePr>
        <p:xfrm>
          <a:off x="424352" y="3245251"/>
          <a:ext cx="11421747" cy="360417"/>
        </p:xfrm>
        <a:graphic>
          <a:graphicData uri="http://schemas.openxmlformats.org/drawingml/2006/table">
            <a:tbl>
              <a:tblPr/>
              <a:tblGrid>
                <a:gridCol w="2363984">
                  <a:extLst>
                    <a:ext uri="{9D8B030D-6E8A-4147-A177-3AD203B41FA5}">
                      <a16:colId xmlns:a16="http://schemas.microsoft.com/office/drawing/2014/main" val="638743087"/>
                    </a:ext>
                  </a:extLst>
                </a:gridCol>
                <a:gridCol w="1282639">
                  <a:extLst>
                    <a:ext uri="{9D8B030D-6E8A-4147-A177-3AD203B41FA5}">
                      <a16:colId xmlns:a16="http://schemas.microsoft.com/office/drawing/2014/main" val="1809093879"/>
                    </a:ext>
                  </a:extLst>
                </a:gridCol>
                <a:gridCol w="1282638">
                  <a:extLst>
                    <a:ext uri="{9D8B030D-6E8A-4147-A177-3AD203B41FA5}">
                      <a16:colId xmlns:a16="http://schemas.microsoft.com/office/drawing/2014/main" val="2328406126"/>
                    </a:ext>
                  </a:extLst>
                </a:gridCol>
                <a:gridCol w="1021939">
                  <a:extLst>
                    <a:ext uri="{9D8B030D-6E8A-4147-A177-3AD203B41FA5}">
                      <a16:colId xmlns:a16="http://schemas.microsoft.com/office/drawing/2014/main" val="324836941"/>
                    </a:ext>
                  </a:extLst>
                </a:gridCol>
                <a:gridCol w="1115791">
                  <a:extLst>
                    <a:ext uri="{9D8B030D-6E8A-4147-A177-3AD203B41FA5}">
                      <a16:colId xmlns:a16="http://schemas.microsoft.com/office/drawing/2014/main" val="1053310025"/>
                    </a:ext>
                  </a:extLst>
                </a:gridCol>
                <a:gridCol w="1105363">
                  <a:extLst>
                    <a:ext uri="{9D8B030D-6E8A-4147-A177-3AD203B41FA5}">
                      <a16:colId xmlns:a16="http://schemas.microsoft.com/office/drawing/2014/main" val="1223955238"/>
                    </a:ext>
                  </a:extLst>
                </a:gridCol>
                <a:gridCol w="1170013">
                  <a:extLst>
                    <a:ext uri="{9D8B030D-6E8A-4147-A177-3AD203B41FA5}">
                      <a16:colId xmlns:a16="http://schemas.microsoft.com/office/drawing/2014/main" val="1121946544"/>
                    </a:ext>
                  </a:extLst>
                </a:gridCol>
                <a:gridCol w="1023983">
                  <a:extLst>
                    <a:ext uri="{9D8B030D-6E8A-4147-A177-3AD203B41FA5}">
                      <a16:colId xmlns:a16="http://schemas.microsoft.com/office/drawing/2014/main" val="4242395714"/>
                    </a:ext>
                  </a:extLst>
                </a:gridCol>
                <a:gridCol w="1055397">
                  <a:extLst>
                    <a:ext uri="{9D8B030D-6E8A-4147-A177-3AD203B41FA5}">
                      <a16:colId xmlns:a16="http://schemas.microsoft.com/office/drawing/2014/main" val="2656323902"/>
                    </a:ext>
                  </a:extLst>
                </a:gridCol>
              </a:tblGrid>
              <a:tr h="3604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Demo front-end </a:t>
                      </a:r>
                      <a:r>
                        <a:rPr kumimoji="0" lang="en-US" altLang="zh-CN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Linac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May 23, 16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Jun. 06, 17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26.2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an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355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12.6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5.4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602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867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3610BD21-ED9B-4C47-B96D-A102A87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2BBD-743F-C946-849D-BD878E6EB367}" type="slidenum">
              <a:rPr kumimoji="1" lang="zh-CN" altLang="en-US" smtClean="0"/>
              <a:t>4</a:t>
            </a:fld>
            <a:endParaRPr kumimoji="1"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D78F0C2-E515-9C47-BA5D-4239C8372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3200" dirty="0"/>
              <a:t>Cavities configuration of first CW operation</a:t>
            </a:r>
            <a:endParaRPr kumimoji="1" lang="zh-CN" altLang="en-US" sz="32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6116329-6A7F-AB46-82BF-FA35374B9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60" t="2627"/>
          <a:stretch/>
        </p:blipFill>
        <p:spPr>
          <a:xfrm rot="16200000">
            <a:off x="5380369" y="-363323"/>
            <a:ext cx="5227092" cy="805549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DAAC9D8-FAA5-0146-9F0D-856D095BD9A7}"/>
              </a:ext>
            </a:extLst>
          </p:cNvPr>
          <p:cNvSpPr txBox="1"/>
          <p:nvPr/>
        </p:nvSpPr>
        <p:spPr>
          <a:xfrm>
            <a:off x="286602" y="1410400"/>
            <a:ext cx="36519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23 low beta cavities</a:t>
            </a:r>
          </a:p>
          <a:p>
            <a:r>
              <a:rPr kumimoji="1" lang="en-US" altLang="zh-CN" dirty="0"/>
              <a:t>AMPs for CM1 and CM2 are 12 kW</a:t>
            </a:r>
          </a:p>
          <a:p>
            <a:r>
              <a:rPr kumimoji="1" lang="en-US" altLang="zh-CN" dirty="0"/>
              <a:t>AMPs for CM3 and CM4 are 24 kW</a:t>
            </a:r>
            <a:endParaRPr kumimoji="1"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E6B86DE-270B-B14B-B37C-B970E8884768}"/>
              </a:ext>
            </a:extLst>
          </p:cNvPr>
          <p:cNvSpPr txBox="1"/>
          <p:nvPr/>
        </p:nvSpPr>
        <p:spPr>
          <a:xfrm>
            <a:off x="286602" y="2939617"/>
            <a:ext cx="3341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RF power ranges from 1 kW to 6 kW due to different coupling </a:t>
            </a:r>
            <a:r>
              <a:rPr kumimoji="1" lang="en-US" altLang="zh-CN" dirty="0" err="1"/>
              <a:t>Coef</a:t>
            </a:r>
            <a:r>
              <a:rPr kumimoji="1" lang="en-US" altLang="zh-CN" dirty="0"/>
              <a:t>. and </a:t>
            </a:r>
            <a:r>
              <a:rPr kumimoji="1" lang="en-US" altLang="zh-CN" dirty="0" err="1"/>
              <a:t>Epk</a:t>
            </a:r>
            <a:r>
              <a:rPr kumimoji="1" lang="en-US" altLang="zh-CN" dirty="0"/>
              <a:t>.</a:t>
            </a:r>
            <a:endParaRPr kumimoji="1"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63985E8-01B8-4446-A2BA-CFF0DD5DEB33}"/>
              </a:ext>
            </a:extLst>
          </p:cNvPr>
          <p:cNvSpPr txBox="1"/>
          <p:nvPr/>
        </p:nvSpPr>
        <p:spPr>
          <a:xfrm>
            <a:off x="327547" y="4421875"/>
            <a:ext cx="351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Epk</a:t>
            </a:r>
            <a:r>
              <a:rPr kumimoji="1" lang="en-US" altLang="zh-CN" dirty="0"/>
              <a:t> ranges from 18 MV/m to 38 MV/m </a:t>
            </a:r>
            <a:endParaRPr kumimoji="1"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98DEB6D-CF08-0B4B-B8ED-DC49E8704AD9}"/>
              </a:ext>
            </a:extLst>
          </p:cNvPr>
          <p:cNvSpPr/>
          <p:nvPr/>
        </p:nvSpPr>
        <p:spPr>
          <a:xfrm>
            <a:off x="4885899" y="3098042"/>
            <a:ext cx="6469038" cy="259307"/>
          </a:xfrm>
          <a:prstGeom prst="rect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1C6024B-22F6-E940-9B1F-FCF300F48FF5}"/>
              </a:ext>
            </a:extLst>
          </p:cNvPr>
          <p:cNvSpPr txBox="1"/>
          <p:nvPr/>
        </p:nvSpPr>
        <p:spPr>
          <a:xfrm>
            <a:off x="199133" y="5627134"/>
            <a:ext cx="351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/>
              <a:t>Qe</a:t>
            </a:r>
            <a:r>
              <a:rPr kumimoji="1" lang="en-US" altLang="zh-CN" dirty="0"/>
              <a:t> of CM2-3 is far from designed value. It makes troubles.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301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2BBD-743F-C946-849D-BD878E6EB367}" type="slidenum">
              <a:rPr kumimoji="1" lang="zh-CN" altLang="en-US" smtClean="0"/>
              <a:t>5</a:t>
            </a:fld>
            <a:endParaRPr kumimoji="1" lang="zh-CN" altLang="en-US"/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0BFAD2AB-5023-5B48-AA5E-220EF5761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SRF specifications in the first commission</a:t>
            </a:r>
            <a:endParaRPr kumimoji="1" lang="zh-CN" altLang="en-US" dirty="0"/>
          </a:p>
        </p:txBody>
      </p:sp>
      <p:graphicFrame>
        <p:nvGraphicFramePr>
          <p:cNvPr id="5" name="图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996039"/>
              </p:ext>
            </p:extLst>
          </p:nvPr>
        </p:nvGraphicFramePr>
        <p:xfrm>
          <a:off x="8459665" y="4021016"/>
          <a:ext cx="3732335" cy="2689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图表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526308"/>
              </p:ext>
            </p:extLst>
          </p:nvPr>
        </p:nvGraphicFramePr>
        <p:xfrm>
          <a:off x="4999086" y="3919676"/>
          <a:ext cx="3669030" cy="2690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58754" y="5857955"/>
            <a:ext cx="133074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Trips during conditioning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62534" y="5864329"/>
            <a:ext cx="176200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Trips during beam commission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2" descr="D:\Graph1.png">
            <a:extLst>
              <a:ext uri="{FF2B5EF4-FFF2-40B4-BE49-F238E27FC236}">
                <a16:creationId xmlns:a16="http://schemas.microsoft.com/office/drawing/2014/main" id="{2E2BCB97-4E12-D643-848C-92C1AED4B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410" y="1064231"/>
            <a:ext cx="3889384" cy="2917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1 工作内容\3 ADS\2 超导加速器\1 超导腔\4 HWR\1 挤压型HWR\最优beta0.101\1 内外导体挤压形\7 垂测\2 垂测结果\画图\20160621\HWR010带氦槽5.jpg">
            <a:extLst>
              <a:ext uri="{FF2B5EF4-FFF2-40B4-BE49-F238E27FC236}">
                <a16:creationId xmlns:a16="http://schemas.microsoft.com/office/drawing/2014/main" id="{4C139A67-0EAF-0A42-9925-67B23A721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"/>
          <a:stretch/>
        </p:blipFill>
        <p:spPr bwMode="auto">
          <a:xfrm>
            <a:off x="3998794" y="911432"/>
            <a:ext cx="3981405" cy="320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2">
            <a:extLst>
              <a:ext uri="{FF2B5EF4-FFF2-40B4-BE49-F238E27FC236}">
                <a16:creationId xmlns:a16="http://schemas.microsoft.com/office/drawing/2014/main" id="{4A8CC52E-9ED8-C745-AD9E-BEAB3237A3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058" y="1005442"/>
            <a:ext cx="4074892" cy="291598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EE05BA6-976B-544D-BB79-E3D3D553574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1" y="4021016"/>
            <a:ext cx="4475099" cy="251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841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Outlines</a:t>
            </a:r>
          </a:p>
        </p:txBody>
      </p:sp>
      <p:sp>
        <p:nvSpPr>
          <p:cNvPr id="366" name="Shape 366"/>
          <p:cNvSpPr/>
          <p:nvPr/>
        </p:nvSpPr>
        <p:spPr>
          <a:xfrm>
            <a:off x="1352550" y="2136104"/>
            <a:ext cx="9954358" cy="290079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marL="342891" indent="-342891" defTabSz="457189">
              <a:spcBef>
                <a:spcPts val="900"/>
              </a:spcBef>
              <a:buSzPct val="100000"/>
              <a:buFont typeface="Arial" panose="020B0604020202020204"/>
              <a:buChar char="•"/>
              <a:defRPr sz="3200" b="1">
                <a:solidFill>
                  <a:schemeClr val="accent6">
                    <a:lumOff val="25392"/>
                  </a:schemeClr>
                </a:solidFill>
              </a:defRP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 status of Chinese ADS front-end Demo </a:t>
            </a:r>
            <a:r>
              <a:rPr lang="en-US" sz="3200" dirty="0" err="1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 defTabSz="457189">
              <a:spcBef>
                <a:spcPts val="900"/>
              </a:spcBef>
              <a:buSzPct val="100000"/>
              <a:buFont typeface="Arial" panose="020B0604020202020204"/>
              <a:buChar char="•"/>
              <a:defRPr sz="3200" b="1">
                <a:solidFill>
                  <a:schemeClr val="accent6">
                    <a:lumOff val="25392"/>
                  </a:schemeClr>
                </a:solidFill>
              </a:defRPr>
            </a:pPr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Pickup-drop caused by field emission</a:t>
            </a:r>
            <a:endParaRPr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 defTabSz="457189">
              <a:spcBef>
                <a:spcPts val="900"/>
              </a:spcBef>
              <a:buSzPct val="100000"/>
              <a:buFont typeface="Arial" panose="020B0604020202020204"/>
              <a:buChar char="•"/>
              <a:defRPr sz="3200" b="1"/>
            </a:pPr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Phase-error trips   </a:t>
            </a:r>
          </a:p>
          <a:p>
            <a:pPr marL="342891" indent="-342891" defTabSz="457189">
              <a:spcBef>
                <a:spcPts val="900"/>
              </a:spcBef>
              <a:buSzPct val="100000"/>
              <a:buFont typeface="Arial" panose="020B0604020202020204"/>
              <a:buChar char="•"/>
              <a:defRPr sz="3200" b="1">
                <a:solidFill>
                  <a:srgbClr val="C9CBCE"/>
                </a:solidFill>
              </a:defRPr>
            </a:pPr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</a:t>
            </a:r>
            <a:endParaRPr sz="3200" b="1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幻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2BBD-743F-C946-849D-BD878E6EB367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57968216"/>
      </p:ext>
    </p:extLst>
  </p:cSld>
  <p:clrMapOvr>
    <a:masterClrMapping/>
  </p:clrMapOvr>
  <p:transition spd="slow" advClick="0" advTm="114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7</a:t>
            </a:fld>
            <a:endParaRPr dirty="0"/>
          </a:p>
        </p:txBody>
      </p:sp>
      <p:sp>
        <p:nvSpPr>
          <p:cNvPr id="240" name="Shape 2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zh-CN" sz="3200" dirty="0"/>
              <a:t>Typical signals of pickup-drop</a:t>
            </a:r>
            <a:endParaRPr sz="3200" dirty="0"/>
          </a:p>
        </p:txBody>
      </p:sp>
      <p:pic>
        <p:nvPicPr>
          <p:cNvPr id="4" name="内容占位符 3" descr="scope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457" y="1259843"/>
            <a:ext cx="7044788" cy="4429410"/>
          </a:xfrm>
          <a:prstGeom prst="rect">
            <a:avLst/>
          </a:prstGeom>
        </p:spPr>
      </p:pic>
      <p:sp>
        <p:nvSpPr>
          <p:cNvPr id="8" name="右箭头 7"/>
          <p:cNvSpPr/>
          <p:nvPr/>
        </p:nvSpPr>
        <p:spPr>
          <a:xfrm>
            <a:off x="2228144" y="2109018"/>
            <a:ext cx="1449279" cy="733659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zh-CN" altLang="en-U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0910" y="2142110"/>
            <a:ext cx="1337470" cy="64632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Pickup from</a:t>
            </a:r>
          </a:p>
          <a:p>
            <a:pPr hangingPunct="0"/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2228143" y="3119750"/>
            <a:ext cx="1449279" cy="733659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zh-CN" altLang="en-U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49018" y="3207080"/>
            <a:ext cx="1026305" cy="64632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hangingPunct="0"/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Forward </a:t>
            </a:r>
          </a:p>
          <a:p>
            <a:pPr hangingPunct="0"/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RF signal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2228142" y="4267977"/>
            <a:ext cx="1449281" cy="733659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zh-CN" altLang="en-US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55430" y="4259831"/>
            <a:ext cx="1026305" cy="64632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hangingPunct="0"/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Reflected</a:t>
            </a:r>
          </a:p>
          <a:p>
            <a:pPr hangingPunct="0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signal</a:t>
            </a:r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37128958-014D-4445-8BD8-3BED4F64E43A}"/>
              </a:ext>
            </a:extLst>
          </p:cNvPr>
          <p:cNvCxnSpPr>
            <a:cxnSpLocks/>
          </p:cNvCxnSpPr>
          <p:nvPr/>
        </p:nvCxnSpPr>
        <p:spPr>
          <a:xfrm>
            <a:off x="5985164" y="2842677"/>
            <a:ext cx="0" cy="312150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EB9D6C82-FC83-3345-8EC1-EB45C6557582}"/>
              </a:ext>
            </a:extLst>
          </p:cNvPr>
          <p:cNvCxnSpPr>
            <a:cxnSpLocks/>
          </p:cNvCxnSpPr>
          <p:nvPr/>
        </p:nvCxnSpPr>
        <p:spPr>
          <a:xfrm>
            <a:off x="6511637" y="3259784"/>
            <a:ext cx="0" cy="275710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7B3C0390-14C0-BF45-8089-30F9A49839B7}"/>
              </a:ext>
            </a:extLst>
          </p:cNvPr>
          <p:cNvCxnSpPr>
            <a:cxnSpLocks/>
          </p:cNvCxnSpPr>
          <p:nvPr/>
        </p:nvCxnSpPr>
        <p:spPr>
          <a:xfrm>
            <a:off x="5985164" y="6025731"/>
            <a:ext cx="526473" cy="13854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62273DD8-CD31-584D-A341-796946EFFC8F}"/>
              </a:ext>
            </a:extLst>
          </p:cNvPr>
          <p:cNvSpPr txBox="1"/>
          <p:nvPr/>
        </p:nvSpPr>
        <p:spPr>
          <a:xfrm>
            <a:off x="5846618" y="6092289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 us</a:t>
            </a:r>
            <a:endParaRPr kumimoji="1"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2D4C3EF-087C-5345-B5AC-0BFB1613BF35}"/>
              </a:ext>
            </a:extLst>
          </p:cNvPr>
          <p:cNvSpPr txBox="1"/>
          <p:nvPr/>
        </p:nvSpPr>
        <p:spPr>
          <a:xfrm>
            <a:off x="452044" y="5261292"/>
            <a:ext cx="3443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Amplitude, phase, frequency loops activated, SEL</a:t>
            </a:r>
            <a:endParaRPr kumimoji="1"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86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14000"/>
    </mc:Choice>
    <mc:Fallback xmlns="">
      <p:transition spd="med" advClick="0" advTm="11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2BBD-743F-C946-849D-BD878E6EB367}" type="slidenum">
              <a:rPr kumimoji="1" lang="zh-CN" altLang="en-US" smtClean="0"/>
              <a:t>8</a:t>
            </a:fld>
            <a:endParaRPr kumimoji="1"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Signals of pickup-drop </a:t>
            </a:r>
            <a:endParaRPr lang="zh-CN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47" y="1806759"/>
            <a:ext cx="5435782" cy="407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174" y="1811113"/>
            <a:ext cx="5429976" cy="407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35508" y="1226568"/>
            <a:ext cx="304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Generator-Drive Resonator  </a:t>
            </a:r>
            <a:endParaRPr lang="zh-CN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779484" y="1235565"/>
            <a:ext cx="304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Self-Excited loop  </a:t>
            </a:r>
            <a:endParaRPr lang="zh-CN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0438" y="2867995"/>
            <a:ext cx="43851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Pt</a:t>
            </a:r>
            <a:endParaRPr lang="zh-CN" alt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2803159" y="3826474"/>
            <a:ext cx="104737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LLRF output</a:t>
            </a:r>
            <a:endParaRPr lang="zh-CN" alt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2803159" y="4494750"/>
            <a:ext cx="104737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Power forward</a:t>
            </a:r>
            <a:endParaRPr lang="zh-CN" alt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6967470" y="3377989"/>
            <a:ext cx="43657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Pt</a:t>
            </a:r>
            <a:endParaRPr lang="zh-CN" alt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6851039" y="3768096"/>
            <a:ext cx="104274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LLRF output</a:t>
            </a:r>
            <a:endParaRPr lang="zh-CN" alt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6882669" y="4156196"/>
            <a:ext cx="104274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Power forward</a:t>
            </a:r>
            <a:endParaRPr lang="zh-CN" alt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6900070" y="2906157"/>
            <a:ext cx="87941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Pt detection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91636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4618</TotalTime>
  <Words>1084</Words>
  <Application>Microsoft Macintosh PowerPoint</Application>
  <PresentationFormat>宽屏</PresentationFormat>
  <Paragraphs>283</Paragraphs>
  <Slides>20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等线</vt:lpstr>
      <vt:lpstr>等线</vt:lpstr>
      <vt:lpstr>黑体</vt:lpstr>
      <vt:lpstr>宋体</vt:lpstr>
      <vt:lpstr>楷体_GB2312</vt:lpstr>
      <vt:lpstr>Arial</vt:lpstr>
      <vt:lpstr>Arial Narrow</vt:lpstr>
      <vt:lpstr>Calibri</vt:lpstr>
      <vt:lpstr>Cambria Math</vt:lpstr>
      <vt:lpstr>Times New Roman</vt:lpstr>
      <vt:lpstr>Office 主题</vt:lpstr>
      <vt:lpstr>Trouble Shorting of CW Operation of Superconducting Linac for Chinese ADS </vt:lpstr>
      <vt:lpstr>Outlines</vt:lpstr>
      <vt:lpstr>Overview of Chinese ADS Front-end Demo Linac</vt:lpstr>
      <vt:lpstr>Operation of Chinese ADS Front-end Demo Linac</vt:lpstr>
      <vt:lpstr>Cavities configuration of first CW operation</vt:lpstr>
      <vt:lpstr>SRF specifications in the first commission</vt:lpstr>
      <vt:lpstr>Outlines</vt:lpstr>
      <vt:lpstr>Typical signals of pickup-drop</vt:lpstr>
      <vt:lpstr>Signals of pickup-drop </vt:lpstr>
      <vt:lpstr>Experimental setup</vt:lpstr>
      <vt:lpstr> Pickup-drops Relative to FE</vt:lpstr>
      <vt:lpstr>Reason of pickup-drop</vt:lpstr>
      <vt:lpstr>Outlines</vt:lpstr>
      <vt:lpstr>Operation Reliability Test </vt:lpstr>
      <vt:lpstr>Preliminary RAMI analysis</vt:lpstr>
      <vt:lpstr>MPS Trigs of phase-error during CW Beam</vt:lpstr>
      <vt:lpstr>Trips with phase vibrate w/o open loop</vt:lpstr>
      <vt:lpstr>Outlines</vt:lpstr>
      <vt:lpstr>Summary </vt:lpstr>
      <vt:lpstr>Thanks for your attention</vt:lpstr>
    </vt:vector>
  </TitlesOfParts>
  <Manager/>
  <Company/>
  <LinksUpToDate>false</LinksUpToDate>
  <SharedDoc>false</SharedDoc>
  <HyperlinkBase/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TTC meeting 2018</dc:title>
  <dc:subject>Trouble Shorting of CW Operation of Superconducting Linac for Chinese ADS </dc:subject>
  <dc:creator>Yuan He</dc:creator>
  <cp:keywords/>
  <dc:description/>
  <cp:lastModifiedBy>Yuan He</cp:lastModifiedBy>
  <cp:revision>352</cp:revision>
  <cp:lastPrinted>2017-07-19T02:04:43Z</cp:lastPrinted>
  <dcterms:created xsi:type="dcterms:W3CDTF">2017-07-16T02:32:18Z</dcterms:created>
  <dcterms:modified xsi:type="dcterms:W3CDTF">2018-02-08T13:51:13Z</dcterms:modified>
  <cp:category/>
</cp:coreProperties>
</file>