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3" r:id="rId2"/>
  </p:sldMasterIdLst>
  <p:notesMasterIdLst>
    <p:notesMasterId r:id="rId41"/>
  </p:notesMasterIdLst>
  <p:handoutMasterIdLst>
    <p:handoutMasterId r:id="rId42"/>
  </p:handoutMasterIdLst>
  <p:sldIdLst>
    <p:sldId id="294" r:id="rId3"/>
    <p:sldId id="275" r:id="rId4"/>
    <p:sldId id="297" r:id="rId5"/>
    <p:sldId id="298" r:id="rId6"/>
    <p:sldId id="300" r:id="rId7"/>
    <p:sldId id="305" r:id="rId8"/>
    <p:sldId id="306" r:id="rId9"/>
    <p:sldId id="299" r:id="rId10"/>
    <p:sldId id="304" r:id="rId11"/>
    <p:sldId id="351" r:id="rId12"/>
    <p:sldId id="301" r:id="rId13"/>
    <p:sldId id="302" r:id="rId14"/>
    <p:sldId id="303" r:id="rId15"/>
    <p:sldId id="307" r:id="rId16"/>
    <p:sldId id="348" r:id="rId17"/>
    <p:sldId id="349" r:id="rId18"/>
    <p:sldId id="310" r:id="rId19"/>
    <p:sldId id="325" r:id="rId20"/>
    <p:sldId id="327" r:id="rId21"/>
    <p:sldId id="329" r:id="rId22"/>
    <p:sldId id="328" r:id="rId23"/>
    <p:sldId id="332" r:id="rId24"/>
    <p:sldId id="350" r:id="rId25"/>
    <p:sldId id="333" r:id="rId26"/>
    <p:sldId id="336" r:id="rId27"/>
    <p:sldId id="346" r:id="rId28"/>
    <p:sldId id="341" r:id="rId29"/>
    <p:sldId id="337" r:id="rId30"/>
    <p:sldId id="338" r:id="rId31"/>
    <p:sldId id="342" r:id="rId32"/>
    <p:sldId id="344" r:id="rId33"/>
    <p:sldId id="296" r:id="rId34"/>
    <p:sldId id="323" r:id="rId35"/>
    <p:sldId id="331" r:id="rId36"/>
    <p:sldId id="330" r:id="rId37"/>
    <p:sldId id="339" r:id="rId38"/>
    <p:sldId id="340" r:id="rId39"/>
    <p:sldId id="347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FA00"/>
    <a:srgbClr val="0432FF"/>
    <a:srgbClr val="004C97"/>
    <a:srgbClr val="50504E"/>
    <a:srgbClr val="4E4E4E"/>
    <a:srgbClr val="404040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4" autoAdjust="0"/>
    <p:restoredTop sz="94712"/>
  </p:normalViewPr>
  <p:slideViewPr>
    <p:cSldViewPr snapToGrid="0" snapToObjects="1" showGuides="1">
      <p:cViewPr>
        <p:scale>
          <a:sx n="100" d="100"/>
          <a:sy n="100" d="100"/>
        </p:scale>
        <p:origin x="808" y="59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16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see major</a:t>
            </a:r>
            <a:r>
              <a:rPr lang="en-US" baseline="0" dirty="0" smtClean="0"/>
              <a:t> difference, including 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4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17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put in backup </a:t>
            </a:r>
            <a:r>
              <a:rPr lang="mr-IN" dirty="0" smtClean="0"/>
              <a:t>–</a:t>
            </a:r>
            <a:r>
              <a:rPr lang="en-US" dirty="0" smtClean="0"/>
              <a:t> LG vs SG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472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 in 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13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31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quick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15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quick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692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Yulia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take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83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Yulia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take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800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for sure </a:t>
            </a:r>
            <a:r>
              <a:rPr lang="mr-IN" dirty="0" smtClean="0"/>
              <a:t>–</a:t>
            </a:r>
            <a:r>
              <a:rPr lang="en-US" dirty="0" smtClean="0"/>
              <a:t> very similar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092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 including</a:t>
            </a:r>
            <a:r>
              <a:rPr lang="en-US" baseline="0" dirty="0" smtClean="0"/>
              <a:t> this </a:t>
            </a:r>
            <a:r>
              <a:rPr lang="mr-IN" baseline="0" dirty="0" smtClean="0"/>
              <a:t>–</a:t>
            </a:r>
            <a:r>
              <a:rPr lang="en-US" baseline="0" dirty="0" smtClean="0"/>
              <a:t> we’re talking about tiny amounts of impurities, especially N2, O2 </a:t>
            </a:r>
            <a:r>
              <a:rPr lang="mr-IN" baseline="0" dirty="0" smtClean="0"/>
              <a:t>–</a:t>
            </a:r>
            <a:r>
              <a:rPr lang="en-US" baseline="0" dirty="0" smtClean="0"/>
              <a:t> pick just the PPM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64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89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20813FE-C938-9848-BDA4-799423EEFDB7}" type="datetime1">
              <a:rPr lang="en-US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CD96811-580E-D14E-848A-3B199929E702}" type="datetime1">
              <a:rPr lang="en-US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0A1865F-A3CE-CE4E-A763-356E66157D22}" type="datetime1">
              <a:rPr lang="en-US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D176DFD-46AE-2447-9596-64BBC27C253E}" type="datetime1">
              <a:rPr lang="en-US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495FA908-86A1-1849-8A50-150FE1D188CF}" type="datetime1">
              <a:rPr lang="en-US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99DBB3-00EC-554B-BB92-2131995A06EE}" type="datetime1">
              <a:rPr lang="en-US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74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7E94193-C8CB-9746-AA84-393DEFD3FACC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7EBD6EE-AB9E-D341-9E88-5A013E41167F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F31061CE-A750-2245-90C7-182A62628E74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F5E015F-B85B-3141-AFDB-D6F13139E7FB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E7EC4903-EDF3-E645-88DE-975CDC28BAEA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69D6BC-4459-A749-8C54-BE5BFFFB8A2A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04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C83DD3A-F1C4-A343-B039-F7AFB9D4F4D5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2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96D4578-6E26-454E-822C-B73EF61861BC}" type="datetime1">
              <a:rPr lang="en-US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037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Relationship Id="rId3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4" Type="http://schemas.openxmlformats.org/officeDocument/2006/relationships/image" Target="../media/image31.tif"/><Relationship Id="rId5" Type="http://schemas.openxmlformats.org/officeDocument/2006/relationships/image" Target="../media/image32.ti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4" Type="http://schemas.openxmlformats.org/officeDocument/2006/relationships/image" Target="../media/image34.tif"/><Relationship Id="rId5" Type="http://schemas.openxmlformats.org/officeDocument/2006/relationships/image" Target="../media/image35.tif"/><Relationship Id="rId6" Type="http://schemas.openxmlformats.org/officeDocument/2006/relationships/image" Target="../media/image36.tif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4" Type="http://schemas.openxmlformats.org/officeDocument/2006/relationships/image" Target="../media/image42.tif"/><Relationship Id="rId5" Type="http://schemas.openxmlformats.org/officeDocument/2006/relationships/image" Target="../media/image43.tif"/><Relationship Id="rId6" Type="http://schemas.openxmlformats.org/officeDocument/2006/relationships/image" Target="../media/image44.ti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4" Type="http://schemas.openxmlformats.org/officeDocument/2006/relationships/image" Target="../media/image46.tif"/><Relationship Id="rId5" Type="http://schemas.openxmlformats.org/officeDocument/2006/relationships/image" Target="../media/image32.ti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4" Type="http://schemas.openxmlformats.org/officeDocument/2006/relationships/image" Target="../media/image46.tif"/><Relationship Id="rId5" Type="http://schemas.openxmlformats.org/officeDocument/2006/relationships/image" Target="../media/image32.ti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4" Type="http://schemas.openxmlformats.org/officeDocument/2006/relationships/image" Target="../media/image48.tif"/><Relationship Id="rId5" Type="http://schemas.openxmlformats.org/officeDocument/2006/relationships/image" Target="../media/image49.tif"/><Relationship Id="rId6" Type="http://schemas.openxmlformats.org/officeDocument/2006/relationships/image" Target="../media/image50.ti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b="1" dirty="0"/>
              <a:t>Sam Posen</a:t>
            </a:r>
            <a:r>
              <a:rPr lang="en-US" dirty="0"/>
              <a:t>, </a:t>
            </a:r>
            <a:r>
              <a:rPr lang="en-US" dirty="0" err="1"/>
              <a:t>Mattia</a:t>
            </a:r>
            <a:r>
              <a:rPr lang="en-US" dirty="0"/>
              <a:t> </a:t>
            </a:r>
            <a:r>
              <a:rPr lang="en-US" dirty="0" err="1"/>
              <a:t>Checchin</a:t>
            </a:r>
            <a:r>
              <a:rPr lang="en-US" dirty="0"/>
              <a:t>, Curtis Crawford, Anna </a:t>
            </a:r>
            <a:r>
              <a:rPr lang="en-US" dirty="0" err="1"/>
              <a:t>Grassellino</a:t>
            </a:r>
            <a:r>
              <a:rPr lang="en-US" dirty="0"/>
              <a:t>, Martina </a:t>
            </a:r>
            <a:r>
              <a:rPr lang="en-US" dirty="0" err="1"/>
              <a:t>Martinello</a:t>
            </a:r>
            <a:r>
              <a:rPr lang="en-US" dirty="0"/>
              <a:t>, Alex </a:t>
            </a:r>
            <a:r>
              <a:rPr lang="en-US" dirty="0" err="1"/>
              <a:t>Melnychuk</a:t>
            </a:r>
            <a:r>
              <a:rPr lang="en-US" dirty="0"/>
              <a:t>, Alex </a:t>
            </a:r>
            <a:r>
              <a:rPr lang="en-US" dirty="0" err="1"/>
              <a:t>Romanenko</a:t>
            </a:r>
            <a:r>
              <a:rPr lang="en-US" dirty="0"/>
              <a:t>, Dmitri </a:t>
            </a:r>
            <a:r>
              <a:rPr lang="en-US" dirty="0" err="1"/>
              <a:t>Sergatskov</a:t>
            </a:r>
            <a:r>
              <a:rPr lang="en-US" dirty="0"/>
              <a:t>, </a:t>
            </a:r>
            <a:r>
              <a:rPr lang="en-US" dirty="0" err="1"/>
              <a:t>Zuhawn</a:t>
            </a:r>
            <a:r>
              <a:rPr lang="en-US" dirty="0"/>
              <a:t> Sung, </a:t>
            </a:r>
            <a:r>
              <a:rPr lang="en-US" dirty="0" err="1"/>
              <a:t>Yulia</a:t>
            </a:r>
            <a:r>
              <a:rPr lang="en-US" dirty="0"/>
              <a:t> </a:t>
            </a:r>
            <a:r>
              <a:rPr lang="en-US" dirty="0" err="1"/>
              <a:t>Trenikhina</a:t>
            </a:r>
            <a:endParaRPr lang="en-US" dirty="0"/>
          </a:p>
          <a:p>
            <a:r>
              <a:rPr lang="en-US" dirty="0" smtClean="0"/>
              <a:t>TTC Workshop Milan</a:t>
            </a:r>
            <a:endParaRPr lang="en-US" dirty="0"/>
          </a:p>
          <a:p>
            <a:r>
              <a:rPr lang="en-US" dirty="0" smtClean="0"/>
              <a:t>February 2018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Fundamental Studies of Flux Trapping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300" y="3721100"/>
            <a:ext cx="6128699" cy="31368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2794000" cy="5059363"/>
          </a:xfrm>
        </p:spPr>
        <p:txBody>
          <a:bodyPr/>
          <a:lstStyle/>
          <a:p>
            <a:r>
              <a:rPr lang="en-US" dirty="0" smtClean="0"/>
              <a:t>Top: week 1, bottom: week 2</a:t>
            </a:r>
          </a:p>
          <a:p>
            <a:r>
              <a:rPr lang="en-US" dirty="0" smtClean="0"/>
              <a:t>Note shifted board numbers for week </a:t>
            </a:r>
            <a:r>
              <a:rPr lang="en-US" dirty="0" smtClean="0"/>
              <a:t>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Week 1 to Week 2 </a:t>
            </a:r>
            <a:r>
              <a:rPr lang="mr-IN" dirty="0" smtClean="0"/>
              <a:t>–</a:t>
            </a:r>
            <a:r>
              <a:rPr lang="en-US" dirty="0" smtClean="0"/>
              <a:t> ~20 </a:t>
            </a:r>
            <a:r>
              <a:rPr lang="en-US" dirty="0" err="1" smtClean="0"/>
              <a:t>mG</a:t>
            </a:r>
            <a:r>
              <a:rPr lang="en-US" dirty="0" smtClean="0"/>
              <a:t> Medium Cool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961"/>
          <a:stretch/>
        </p:blipFill>
        <p:spPr>
          <a:xfrm>
            <a:off x="2979264" y="679629"/>
            <a:ext cx="6126635" cy="307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2250" y="3399718"/>
            <a:ext cx="2446809" cy="26776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Top-bottom asymmetry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Equator/flat asymmetry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Azimuthal asymmetry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10301" y="2646405"/>
            <a:ext cx="1054099" cy="5920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47933" y="5075957"/>
            <a:ext cx="4453067" cy="4866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76135" y="4448126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69661" y="4506954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894251" y="4448126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253758" y="5684108"/>
            <a:ext cx="1054099" cy="5920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66585" y="2043976"/>
            <a:ext cx="4453067" cy="4866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594787" y="1416145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88313" y="1474973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812903" y="1416145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9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2794000" cy="5059363"/>
          </a:xfrm>
        </p:spPr>
        <p:txBody>
          <a:bodyPr/>
          <a:lstStyle/>
          <a:p>
            <a:r>
              <a:rPr lang="en-US" dirty="0" smtClean="0"/>
              <a:t>Top: week 1, bottom: week 2</a:t>
            </a:r>
          </a:p>
          <a:p>
            <a:r>
              <a:rPr lang="en-US" dirty="0" smtClean="0"/>
              <a:t>Note shifted board numbers for week 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Week 1 to Week 2 </a:t>
            </a:r>
            <a:r>
              <a:rPr lang="mr-IN" dirty="0" smtClean="0"/>
              <a:t>–</a:t>
            </a:r>
            <a:r>
              <a:rPr lang="en-US" dirty="0" smtClean="0"/>
              <a:t> 0 </a:t>
            </a:r>
            <a:r>
              <a:rPr lang="en-US" dirty="0" err="1" smtClean="0"/>
              <a:t>mG</a:t>
            </a:r>
            <a:r>
              <a:rPr lang="en-US" dirty="0" smtClean="0"/>
              <a:t> Fast Cool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775225"/>
            <a:ext cx="5905500" cy="2997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644" y="3772765"/>
            <a:ext cx="5909356" cy="30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2794000" cy="5059363"/>
          </a:xfrm>
        </p:spPr>
        <p:txBody>
          <a:bodyPr/>
          <a:lstStyle/>
          <a:p>
            <a:r>
              <a:rPr lang="en-US" dirty="0" smtClean="0"/>
              <a:t>Top: week 1, bottom: week 2</a:t>
            </a:r>
          </a:p>
          <a:p>
            <a:r>
              <a:rPr lang="en-US" dirty="0" smtClean="0"/>
              <a:t>Note shifted board numbers for week 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Week 1 to Week 2 </a:t>
            </a:r>
            <a:r>
              <a:rPr lang="mr-IN" dirty="0" smtClean="0"/>
              <a:t>–</a:t>
            </a:r>
            <a:r>
              <a:rPr lang="en-US" dirty="0" smtClean="0"/>
              <a:t> ~20 </a:t>
            </a:r>
            <a:r>
              <a:rPr lang="en-US" dirty="0" err="1" smtClean="0"/>
              <a:t>mG</a:t>
            </a:r>
            <a:r>
              <a:rPr lang="en-US" dirty="0" smtClean="0"/>
              <a:t> Fast Cool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550" y="749713"/>
            <a:ext cx="6265400" cy="3093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619" y="3842849"/>
            <a:ext cx="6215630" cy="30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2794000" cy="5059363"/>
          </a:xfrm>
        </p:spPr>
        <p:txBody>
          <a:bodyPr/>
          <a:lstStyle/>
          <a:p>
            <a:r>
              <a:rPr lang="en-US" dirty="0" smtClean="0"/>
              <a:t>Top: week 1, bottom: week 2</a:t>
            </a:r>
          </a:p>
          <a:p>
            <a:r>
              <a:rPr lang="en-US" dirty="0" smtClean="0"/>
              <a:t>Note shifted board numbers for week 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Week 1 to Week 2 </a:t>
            </a:r>
            <a:r>
              <a:rPr lang="mr-IN" dirty="0" smtClean="0"/>
              <a:t>–</a:t>
            </a:r>
            <a:r>
              <a:rPr lang="en-US" dirty="0" smtClean="0"/>
              <a:t> ~20 </a:t>
            </a:r>
            <a:r>
              <a:rPr lang="en-US" dirty="0" err="1" smtClean="0"/>
              <a:t>mG</a:t>
            </a:r>
            <a:r>
              <a:rPr lang="en-US" dirty="0" smtClean="0"/>
              <a:t> Slow Cool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1" y="851587"/>
            <a:ext cx="6041058" cy="30134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906" y="3754128"/>
            <a:ext cx="6180093" cy="31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42" t="30594" r="28571" b="32555"/>
          <a:stretch/>
        </p:blipFill>
        <p:spPr bwMode="auto">
          <a:xfrm>
            <a:off x="6436431" y="671612"/>
            <a:ext cx="2369274" cy="2577622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</p:pic>
      <p:pic>
        <p:nvPicPr>
          <p:cNvPr id="6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</a:blip>
          <a:srcRect l="45342" t="30594" r="28571" b="51147"/>
          <a:stretch/>
        </p:blipFill>
        <p:spPr bwMode="auto">
          <a:xfrm>
            <a:off x="6436431" y="679629"/>
            <a:ext cx="2369274" cy="127717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5511842" cy="5059363"/>
          </a:xfrm>
        </p:spPr>
        <p:txBody>
          <a:bodyPr/>
          <a:lstStyle/>
          <a:p>
            <a:r>
              <a:rPr lang="en-US" dirty="0" smtClean="0"/>
              <a:t>Top-bottom asymmetry appears to be enhanced during fast and medium cooldowns </a:t>
            </a:r>
            <a:r>
              <a:rPr lang="mr-IN" dirty="0" smtClean="0"/>
              <a:t>–</a:t>
            </a:r>
            <a:r>
              <a:rPr lang="en-US" dirty="0" smtClean="0"/>
              <a:t> but not during slow</a:t>
            </a:r>
          </a:p>
          <a:p>
            <a:pPr lvl="1"/>
            <a:r>
              <a:rPr lang="en-US" dirty="0"/>
              <a:t>Possible difference in material in top and bottom? (cavity was not flipped)</a:t>
            </a:r>
          </a:p>
          <a:p>
            <a:pPr lvl="1"/>
            <a:r>
              <a:rPr lang="en-US" dirty="0" smtClean="0"/>
              <a:t>Possible </a:t>
            </a:r>
            <a:r>
              <a:rPr lang="en-US" dirty="0" smtClean="0"/>
              <a:t>influence of partial trapping</a:t>
            </a:r>
            <a:r>
              <a:rPr lang="en-US" dirty="0" smtClean="0"/>
              <a:t>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Top-Bottom Asymmetry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/>
              <a:pPr>
                <a:defRPr/>
              </a:pPr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4" y="3772401"/>
            <a:ext cx="4545266" cy="2243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961"/>
          <a:stretch/>
        </p:blipFill>
        <p:spPr>
          <a:xfrm>
            <a:off x="4672460" y="3772400"/>
            <a:ext cx="4471540" cy="2243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8165" y="3587734"/>
            <a:ext cx="233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Fast </a:t>
            </a:r>
            <a:r>
              <a:rPr lang="mr-IN" sz="1800" b="1" dirty="0" smtClean="0">
                <a:solidFill>
                  <a:srgbClr val="000000"/>
                </a:solidFill>
                <a:latin typeface="Calibri"/>
                <a:ea typeface=""/>
                <a:cs typeface="Mangal" charset="0"/>
              </a:rPr>
              <a:t>–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 16 </a:t>
            </a:r>
            <a:r>
              <a:rPr lang="en-US" sz="1800" b="1" dirty="0" err="1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mG</a:t>
            </a:r>
            <a:endParaRPr lang="en-US" sz="1800" b="1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0442" y="3652104"/>
            <a:ext cx="233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Medium </a:t>
            </a:r>
            <a:r>
              <a:rPr lang="mr-IN" sz="1800" b="1" dirty="0" smtClean="0">
                <a:solidFill>
                  <a:srgbClr val="000000"/>
                </a:solidFill>
                <a:latin typeface="Calibri"/>
                <a:ea typeface=""/>
                <a:cs typeface="Mangal" charset="0"/>
              </a:rPr>
              <a:t>–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 16 </a:t>
            </a:r>
            <a:r>
              <a:rPr lang="en-US" sz="1800" b="1" dirty="0" err="1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mG</a:t>
            </a:r>
            <a:endParaRPr lang="en-US" sz="1800" b="1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610793" y="1076608"/>
            <a:ext cx="0" cy="1664092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Curved Connector 14"/>
          <p:cNvCxnSpPr/>
          <p:nvPr/>
        </p:nvCxnSpPr>
        <p:spPr>
          <a:xfrm rot="5400000" flipH="1" flipV="1">
            <a:off x="8213193" y="2180625"/>
            <a:ext cx="803297" cy="355648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Curved Connector 15"/>
          <p:cNvCxnSpPr/>
          <p:nvPr/>
        </p:nvCxnSpPr>
        <p:spPr>
          <a:xfrm rot="16200000" flipV="1">
            <a:off x="8364835" y="1528970"/>
            <a:ext cx="776450" cy="79207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Curved Connector 16"/>
          <p:cNvCxnSpPr/>
          <p:nvPr/>
        </p:nvCxnSpPr>
        <p:spPr>
          <a:xfrm rot="5400000" flipH="1" flipV="1">
            <a:off x="7995981" y="2017444"/>
            <a:ext cx="834126" cy="674050"/>
          </a:xfrm>
          <a:prstGeom prst="curvedConnector3">
            <a:avLst>
              <a:gd name="adj1" fmla="val 39630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Curved Connector 17"/>
          <p:cNvCxnSpPr/>
          <p:nvPr/>
        </p:nvCxnSpPr>
        <p:spPr>
          <a:xfrm rot="16200000" flipV="1">
            <a:off x="8297477" y="1498034"/>
            <a:ext cx="721730" cy="185763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Curved Connector 18"/>
          <p:cNvCxnSpPr/>
          <p:nvPr/>
        </p:nvCxnSpPr>
        <p:spPr>
          <a:xfrm rot="16200000" flipV="1">
            <a:off x="6266995" y="2182971"/>
            <a:ext cx="803297" cy="360992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Curved Connector 19"/>
          <p:cNvCxnSpPr/>
          <p:nvPr/>
        </p:nvCxnSpPr>
        <p:spPr>
          <a:xfrm rot="5400000" flipH="1" flipV="1">
            <a:off x="6148802" y="1484966"/>
            <a:ext cx="816200" cy="137503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Curved Connector 20"/>
          <p:cNvCxnSpPr/>
          <p:nvPr/>
        </p:nvCxnSpPr>
        <p:spPr>
          <a:xfrm rot="16200000" flipV="1">
            <a:off x="6434600" y="2039212"/>
            <a:ext cx="829107" cy="635533"/>
          </a:xfrm>
          <a:prstGeom prst="curvedConnector3">
            <a:avLst>
              <a:gd name="adj1" fmla="val 44039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Curved Connector 21"/>
          <p:cNvCxnSpPr/>
          <p:nvPr/>
        </p:nvCxnSpPr>
        <p:spPr>
          <a:xfrm rot="5400000" flipH="1" flipV="1">
            <a:off x="6254662" y="1401772"/>
            <a:ext cx="830580" cy="279479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Arrow Connector 32"/>
          <p:cNvCxnSpPr/>
          <p:nvPr/>
        </p:nvCxnSpPr>
        <p:spPr>
          <a:xfrm flipH="1" flipV="1">
            <a:off x="8303741" y="1581665"/>
            <a:ext cx="1687" cy="1182768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Straight Arrow Connector 34"/>
          <p:cNvCxnSpPr/>
          <p:nvPr/>
        </p:nvCxnSpPr>
        <p:spPr>
          <a:xfrm flipH="1" flipV="1">
            <a:off x="6993924" y="1581665"/>
            <a:ext cx="5807" cy="1189867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9097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2" y="971550"/>
            <a:ext cx="5094266" cy="5059363"/>
          </a:xfrm>
        </p:spPr>
        <p:txBody>
          <a:bodyPr/>
          <a:lstStyle/>
          <a:p>
            <a:r>
              <a:rPr lang="en-US" dirty="0" smtClean="0"/>
              <a:t>In all cooldowns, sensors </a:t>
            </a:r>
            <a:r>
              <a:rPr lang="en-US" dirty="0"/>
              <a:t>6-10 (8 is equator) </a:t>
            </a:r>
            <a:r>
              <a:rPr lang="en-US" dirty="0" smtClean="0"/>
              <a:t>have </a:t>
            </a:r>
            <a:r>
              <a:rPr lang="en-US" dirty="0"/>
              <a:t>fairly low </a:t>
            </a:r>
            <a:r>
              <a:rPr lang="en-US" dirty="0" smtClean="0"/>
              <a:t>heating</a:t>
            </a:r>
          </a:p>
          <a:p>
            <a:r>
              <a:rPr lang="en-US" dirty="0" smtClean="0"/>
              <a:t>Possible reasons include:</a:t>
            </a:r>
          </a:p>
          <a:p>
            <a:pPr lvl="1"/>
            <a:r>
              <a:rPr lang="en-US" dirty="0" smtClean="0"/>
              <a:t>Extra heat treatment due to proximity to equator weld (for slow cooldowns, small ΔT may be sufficient to move flux away?)</a:t>
            </a:r>
            <a:endParaRPr lang="en-US" dirty="0"/>
          </a:p>
          <a:p>
            <a:pPr lvl="1"/>
            <a:r>
              <a:rPr lang="en-US" dirty="0" smtClean="0"/>
              <a:t>Surface topology relative to applied field</a:t>
            </a:r>
          </a:p>
          <a:p>
            <a:pPr lvl="1"/>
            <a:r>
              <a:rPr lang="en-US" dirty="0" smtClean="0"/>
              <a:t>Maybe </a:t>
            </a:r>
            <a:r>
              <a:rPr lang="en-US" dirty="0"/>
              <a:t>relative orientation of trapped magnetic field compared to RF </a:t>
            </a:r>
            <a:r>
              <a:rPr lang="en-US" dirty="0" smtClean="0"/>
              <a:t>current</a:t>
            </a:r>
          </a:p>
          <a:p>
            <a:pPr lvl="1"/>
            <a:r>
              <a:rPr lang="en-US" dirty="0" smtClean="0"/>
              <a:t>Material </a:t>
            </a:r>
            <a:r>
              <a:rPr lang="en-US" dirty="0"/>
              <a:t>in these regions has </a:t>
            </a:r>
            <a:r>
              <a:rPr lang="en-US" dirty="0" smtClean="0"/>
              <a:t>different stress </a:t>
            </a:r>
            <a:r>
              <a:rPr lang="en-US" dirty="0"/>
              <a:t>in </a:t>
            </a:r>
            <a:r>
              <a:rPr lang="en-US" dirty="0" smtClean="0"/>
              <a:t>forming step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Equator-Flat Asymmetry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867" y="4902200"/>
            <a:ext cx="3821133" cy="195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867" y="2873100"/>
            <a:ext cx="3821133" cy="1919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0" y="28529"/>
            <a:ext cx="3434556" cy="28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8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2786700" cy="5059363"/>
          </a:xfrm>
        </p:spPr>
        <p:txBody>
          <a:bodyPr/>
          <a:lstStyle/>
          <a:p>
            <a:r>
              <a:rPr lang="en-US" dirty="0" smtClean="0"/>
              <a:t>This appears to be real based on both weeks of testing and in most cooldowns</a:t>
            </a:r>
          </a:p>
          <a:p>
            <a:r>
              <a:rPr lang="en-US" dirty="0" smtClean="0"/>
              <a:t>It will be very interesting to compare hot to cold with material studies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Azimuthal Symmetry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300" y="3721100"/>
            <a:ext cx="6128699" cy="3136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961"/>
          <a:stretch/>
        </p:blipFill>
        <p:spPr>
          <a:xfrm>
            <a:off x="2979264" y="679629"/>
            <a:ext cx="6126635" cy="3074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35426" y="2628899"/>
            <a:ext cx="1028974" cy="6148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73525" y="5652924"/>
            <a:ext cx="990875" cy="6148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85051"/>
            <a:ext cx="8672513" cy="5059363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dirty="0" smtClean="0"/>
              <a:t>T-map </a:t>
            </a:r>
            <a:r>
              <a:rPr lang="en-US" dirty="0"/>
              <a:t>from 0 </a:t>
            </a:r>
            <a:r>
              <a:rPr lang="en-US" dirty="0" err="1"/>
              <a:t>mG</a:t>
            </a:r>
            <a:r>
              <a:rPr lang="en-US" dirty="0"/>
              <a:t> Fast as an offset</a:t>
            </a:r>
          </a:p>
          <a:p>
            <a:r>
              <a:rPr lang="en-US" dirty="0"/>
              <a:t>Subtract this from </a:t>
            </a:r>
            <a:r>
              <a:rPr lang="en-US" dirty="0" smtClean="0"/>
              <a:t>Slow and Medium T-maps</a:t>
            </a:r>
            <a:endParaRPr lang="en-US" dirty="0"/>
          </a:p>
          <a:p>
            <a:r>
              <a:rPr lang="en-US" dirty="0"/>
              <a:t>Highlight some </a:t>
            </a:r>
            <a:r>
              <a:rPr lang="en-US" b="1" dirty="0">
                <a:solidFill>
                  <a:srgbClr val="FF0000"/>
                </a:solidFill>
              </a:rPr>
              <a:t>hot</a:t>
            </a:r>
            <a:r>
              <a:rPr lang="en-US" dirty="0"/>
              <a:t> and </a:t>
            </a:r>
            <a:r>
              <a:rPr lang="en-US" b="1" dirty="0">
                <a:solidFill>
                  <a:srgbClr val="0432FF"/>
                </a:solidFill>
              </a:rPr>
              <a:t>cold</a:t>
            </a:r>
            <a:r>
              <a:rPr lang="en-US" dirty="0"/>
              <a:t> spots as well as the </a:t>
            </a:r>
            <a:r>
              <a:rPr lang="en-US" b="1" dirty="0">
                <a:solidFill>
                  <a:srgbClr val="00FA00"/>
                </a:solidFill>
              </a:rPr>
              <a:t>quench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Subtracted T-maps and Regions of Interest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78" y="4522572"/>
            <a:ext cx="4649477" cy="2335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16922"/>
            <a:ext cx="4487378" cy="2241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77" y="2313586"/>
            <a:ext cx="4545412" cy="2208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42" y="2384670"/>
            <a:ext cx="4488737" cy="2228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924" y="4411500"/>
            <a:ext cx="143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Week 2, 22 </a:t>
            </a:r>
            <a:r>
              <a:rPr lang="en-US" sz="1400" dirty="0" err="1" smtClean="0">
                <a:solidFill>
                  <a:schemeClr val="tx2"/>
                </a:solidFill>
              </a:rPr>
              <a:t>mG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Medium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2179248"/>
            <a:ext cx="143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Week 1, 16 </a:t>
            </a:r>
            <a:r>
              <a:rPr lang="en-US" sz="1400" dirty="0" err="1" smtClean="0">
                <a:solidFill>
                  <a:schemeClr val="tx2"/>
                </a:solidFill>
              </a:rPr>
              <a:t>mG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Medium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7337" y="4351623"/>
            <a:ext cx="143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Week 2, 22 </a:t>
            </a:r>
            <a:r>
              <a:rPr lang="en-US" sz="1400" dirty="0" err="1" smtClean="0">
                <a:solidFill>
                  <a:schemeClr val="tx2"/>
                </a:solidFill>
              </a:rPr>
              <a:t>mG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400" dirty="0" smtClean="0">
                <a:solidFill>
                  <a:schemeClr val="tx2"/>
                </a:solidFill>
              </a:rPr>
              <a:t>Fast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0194" y="2083449"/>
            <a:ext cx="143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Week 2, 16 </a:t>
            </a:r>
            <a:r>
              <a:rPr lang="en-US" sz="1400" dirty="0" err="1" smtClean="0">
                <a:solidFill>
                  <a:schemeClr val="tx2"/>
                </a:solidFill>
              </a:rPr>
              <a:t>mG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400" dirty="0" smtClean="0">
                <a:solidFill>
                  <a:schemeClr val="tx2"/>
                </a:solidFill>
              </a:rPr>
              <a:t>Fast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799056" cy="5059363"/>
          </a:xfrm>
        </p:spPr>
        <p:txBody>
          <a:bodyPr/>
          <a:lstStyle/>
          <a:p>
            <a:r>
              <a:rPr lang="en-US" dirty="0" smtClean="0"/>
              <a:t>What about the materials studies we’ve performed so far?</a:t>
            </a:r>
          </a:p>
          <a:p>
            <a:r>
              <a:rPr lang="en-US" dirty="0"/>
              <a:t>Whatever the key difference </a:t>
            </a:r>
            <a:r>
              <a:rPr lang="en-US" dirty="0" smtClean="0"/>
              <a:t>is between strong and weak expelling material, </a:t>
            </a:r>
            <a:r>
              <a:rPr lang="en-US" dirty="0"/>
              <a:t>it </a:t>
            </a:r>
            <a:r>
              <a:rPr lang="en-US" dirty="0" smtClean="0"/>
              <a:t>appears to be </a:t>
            </a:r>
            <a:r>
              <a:rPr lang="en-US" dirty="0"/>
              <a:t>subtle</a:t>
            </a:r>
          </a:p>
          <a:p>
            <a:r>
              <a:rPr lang="en-US" dirty="0" smtClean="0"/>
              <a:t>Several studies focusing on </a:t>
            </a:r>
            <a:r>
              <a:rPr lang="en-US" dirty="0" smtClean="0">
                <a:solidFill>
                  <a:srgbClr val="FF0000"/>
                </a:solidFill>
              </a:rPr>
              <a:t>dislocations/strain</a:t>
            </a:r>
            <a:r>
              <a:rPr lang="en-US" dirty="0" smtClean="0"/>
              <a:t> in the material, as well as </a:t>
            </a:r>
            <a:r>
              <a:rPr lang="en-US" dirty="0" smtClean="0">
                <a:solidFill>
                  <a:srgbClr val="0432FF"/>
                </a:solidFill>
              </a:rPr>
              <a:t>impurities </a:t>
            </a:r>
          </a:p>
          <a:p>
            <a:r>
              <a:rPr lang="en-US" dirty="0" smtClean="0"/>
              <a:t>Samples were prepared by 400 </a:t>
            </a:r>
            <a:r>
              <a:rPr lang="en-US" dirty="0" err="1" smtClean="0"/>
              <a:t>μm</a:t>
            </a:r>
            <a:r>
              <a:rPr lang="en-US" dirty="0" smtClean="0"/>
              <a:t> </a:t>
            </a:r>
            <a:r>
              <a:rPr lang="en-US" dirty="0"/>
              <a:t>EP </a:t>
            </a:r>
            <a:r>
              <a:rPr lang="en-US" dirty="0" smtClean="0"/>
              <a:t>to expose bulk</a:t>
            </a:r>
          </a:p>
          <a:p>
            <a:r>
              <a:rPr lang="en-US" dirty="0"/>
              <a:t>Compare </a:t>
            </a:r>
            <a:r>
              <a:rPr lang="en-US" dirty="0" smtClean="0"/>
              <a:t>samples of TD and NX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33715" y="4096589"/>
            <a:ext cx="3743901" cy="2720063"/>
            <a:chOff x="298068" y="1328640"/>
            <a:chExt cx="4006811" cy="29110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79" y="1518115"/>
              <a:ext cx="3888000" cy="272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263619" y="2438257"/>
              <a:ext cx="982200" cy="23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LCLS-II Spec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16200000">
              <a:off x="1095903" y="3604064"/>
              <a:ext cx="396000" cy="10800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3983" y="3021067"/>
              <a:ext cx="1050769" cy="44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800/140 in Low </a:t>
              </a:r>
              <a:r>
                <a:rPr lang="en-US" sz="1000" b="1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B</a:t>
              </a:r>
              <a:r>
                <a:rPr lang="en-US" sz="1000" b="1" baseline="-250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amb</a:t>
              </a:r>
              <a:endParaRPr lang="en-US" sz="1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16200000">
              <a:off x="2317933" y="3604065"/>
              <a:ext cx="396000" cy="10800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34517" y="3021241"/>
              <a:ext cx="926975" cy="44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900/200 in 5-10 </a:t>
              </a:r>
              <a:r>
                <a:rPr lang="en-US" sz="1000" b="1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mG</a:t>
              </a:r>
              <a:endParaRPr lang="en-US" sz="1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8068" y="1328640"/>
              <a:ext cx="3940185" cy="279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Cavity Q0 Performance in VT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161" y="4096589"/>
            <a:ext cx="3433495" cy="27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83751-AADB-464F-BC59-4C8C091A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curved samples </a:t>
            </a:r>
            <a:r>
              <a:rPr lang="en-US" dirty="0">
                <a:solidFill>
                  <a:srgbClr val="FF0000"/>
                </a:solidFill>
              </a:rPr>
              <a:t>before the furnace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2FA614-B002-4101-98EF-AEB01BD4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0E29F5-4C52-4427-A469-E5D856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DD4957-2C9B-477A-AAB8-35FD2807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CE8C91-39B9-4F6A-82B2-13F527FB4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84466"/>
            <a:ext cx="4283409" cy="4395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D171D1-376D-4212-B499-F2D480CF8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57" y="1356029"/>
            <a:ext cx="4311118" cy="44242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877811F-3A80-4BE2-98C3-8B53E94FA655}"/>
              </a:ext>
            </a:extLst>
          </p:cNvPr>
          <p:cNvSpPr/>
          <p:nvPr/>
        </p:nvSpPr>
        <p:spPr>
          <a:xfrm>
            <a:off x="4888147" y="889565"/>
            <a:ext cx="3773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</a:t>
            </a:r>
            <a:r>
              <a:rPr lang="en-US" b="1" dirty="0" smtClean="0"/>
              <a:t>Tokyo </a:t>
            </a:r>
            <a:r>
              <a:rPr lang="en-US" b="1" dirty="0" err="1" smtClean="0"/>
              <a:t>Denkai</a:t>
            </a:r>
            <a:r>
              <a:rPr lang="en-US" b="1" dirty="0" smtClean="0"/>
              <a:t> </a:t>
            </a:r>
            <a:r>
              <a:rPr lang="en-US" b="1" dirty="0"/>
              <a:t>10974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842BAB-7A12-458A-895D-F7A33FA76AE4}"/>
              </a:ext>
            </a:extLst>
          </p:cNvPr>
          <p:cNvSpPr/>
          <p:nvPr/>
        </p:nvSpPr>
        <p:spPr>
          <a:xfrm>
            <a:off x="889866" y="908704"/>
            <a:ext cx="296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Ningxia 11301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E4BEA8-BB13-4E90-A6A8-9E2C059B0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75" y="4791147"/>
            <a:ext cx="882316" cy="8760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E9F5D5-3222-4812-B1C5-53B88690745F}"/>
              </a:ext>
            </a:extLst>
          </p:cNvPr>
          <p:cNvSpPr txBox="1"/>
          <p:nvPr/>
        </p:nvSpPr>
        <p:spPr>
          <a:xfrm>
            <a:off x="2029780" y="1622834"/>
            <a:ext cx="517736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No significant difference </a:t>
            </a:r>
            <a:r>
              <a:rPr lang="en-US" sz="2000" b="1">
                <a:solidFill>
                  <a:srgbClr val="000000"/>
                </a:solidFill>
                <a:latin typeface="Calibri"/>
                <a:ea typeface=""/>
                <a:cs typeface=""/>
              </a:rPr>
              <a:t>in </a:t>
            </a:r>
            <a:r>
              <a:rPr lang="en-US" sz="2000" b="1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grain size observed</a:t>
            </a:r>
            <a:endParaRPr lang="en-US" sz="2000" b="1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1329CA-88AC-4EDF-84AC-C5A2E2ECEDDA}"/>
              </a:ext>
            </a:extLst>
          </p:cNvPr>
          <p:cNvSpPr txBox="1"/>
          <p:nvPr/>
        </p:nvSpPr>
        <p:spPr>
          <a:xfrm>
            <a:off x="166206" y="5881699"/>
            <a:ext cx="4452258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"/>
                <a:cs typeface=""/>
              </a:rPr>
              <a:t>First 400um of the surface was removed </a:t>
            </a:r>
          </a:p>
        </p:txBody>
      </p:sp>
    </p:spTree>
    <p:extLst>
      <p:ext uri="{BB962C8B-B14F-4D97-AF65-F5344CB8AC3E}">
        <p14:creationId xmlns:p14="http://schemas.microsoft.com/office/powerpoint/2010/main" val="17785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41" y="737682"/>
            <a:ext cx="2503162" cy="1752213"/>
          </a:xfrm>
          <a:prstGeom prst="rect">
            <a:avLst/>
          </a:prstGeom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Expulsion </a:t>
            </a:r>
            <a:r>
              <a:rPr lang="mr-IN" dirty="0" smtClean="0"/>
              <a:t>–</a:t>
            </a:r>
            <a:r>
              <a:rPr lang="en-US" dirty="0" smtClean="0"/>
              <a:t> What we know and what we don’t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AEE7C67-5FF3-4740-ADFF-8DF7A56B2B95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962793" y="1372340"/>
            <a:ext cx="613167" cy="16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LCLS-II Spec</a:t>
            </a:r>
          </a:p>
        </p:txBody>
      </p:sp>
      <p:sp>
        <p:nvSpPr>
          <p:cNvPr id="23" name="Right Arrow 22"/>
          <p:cNvSpPr/>
          <p:nvPr/>
        </p:nvSpPr>
        <p:spPr>
          <a:xfrm rot="16200000">
            <a:off x="7119512" y="2100129"/>
            <a:ext cx="247215" cy="6742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49758" y="1736176"/>
            <a:ext cx="655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800/140 in Low </a:t>
            </a:r>
            <a:r>
              <a:rPr lang="en-US" sz="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600" b="1" baseline="-25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amb</a:t>
            </a:r>
            <a:endParaRPr lang="en-US" sz="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7629506" y="2100074"/>
            <a:ext cx="247215" cy="6742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2575" y="1736229"/>
            <a:ext cx="5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900/200 in 5-10 </a:t>
            </a:r>
            <a:r>
              <a:rPr lang="en-US" sz="6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mG</a:t>
            </a:r>
            <a:endParaRPr lang="en-US" sz="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35740" y="679629"/>
            <a:ext cx="2459776" cy="217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Cavity Q0 Performance in VT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140" y="909765"/>
            <a:ext cx="6750616" cy="5355109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50504E"/>
                </a:solidFill>
              </a:rPr>
              <a:t>Expelling ambient flux substantially reduces Q-degradation due to trapped field [4]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50504E"/>
                </a:solidFill>
              </a:rPr>
              <a:t>Can avoid Q-degradation via improved expulsion by:</a:t>
            </a:r>
          </a:p>
          <a:p>
            <a:pPr marL="674370" lvl="1" indent="-274320"/>
            <a:r>
              <a:rPr lang="en-US" sz="2000" dirty="0">
                <a:solidFill>
                  <a:srgbClr val="50504E"/>
                </a:solidFill>
              </a:rPr>
              <a:t>Cooling through T</a:t>
            </a:r>
            <a:r>
              <a:rPr lang="en-US" sz="2000" baseline="-25000" dirty="0">
                <a:solidFill>
                  <a:srgbClr val="50504E"/>
                </a:solidFill>
              </a:rPr>
              <a:t>c</a:t>
            </a:r>
            <a:r>
              <a:rPr lang="en-US" sz="2000" dirty="0">
                <a:solidFill>
                  <a:srgbClr val="50504E"/>
                </a:solidFill>
              </a:rPr>
              <a:t> with a spatial thermal </a:t>
            </a:r>
            <a:r>
              <a:rPr lang="en-US" sz="2000" dirty="0" smtClean="0">
                <a:solidFill>
                  <a:srgbClr val="50504E"/>
                </a:solidFill>
              </a:rPr>
              <a:t>gradient [1,2]</a:t>
            </a:r>
            <a:endParaRPr lang="en-US" sz="2000" dirty="0">
              <a:solidFill>
                <a:srgbClr val="50504E"/>
              </a:solidFill>
            </a:endParaRPr>
          </a:p>
          <a:p>
            <a:pPr marL="674370" lvl="1" indent="-274320"/>
            <a:r>
              <a:rPr lang="en-US" sz="2000" dirty="0">
                <a:solidFill>
                  <a:srgbClr val="50504E"/>
                </a:solidFill>
              </a:rPr>
              <a:t>Furnace </a:t>
            </a:r>
            <a:r>
              <a:rPr lang="en-US" sz="2000" dirty="0" smtClean="0">
                <a:solidFill>
                  <a:srgbClr val="50504E"/>
                </a:solidFill>
              </a:rPr>
              <a:t>treatment </a:t>
            </a:r>
            <a:r>
              <a:rPr lang="en-US" sz="2000" dirty="0">
                <a:solidFill>
                  <a:srgbClr val="50504E"/>
                </a:solidFill>
              </a:rPr>
              <a:t>at high temperatures (~900 C</a:t>
            </a:r>
            <a:r>
              <a:rPr lang="en-US" sz="2000" dirty="0" smtClean="0">
                <a:solidFill>
                  <a:srgbClr val="50504E"/>
                </a:solidFill>
              </a:rPr>
              <a:t>) [3]</a:t>
            </a:r>
            <a:endParaRPr lang="en-US" sz="2000" dirty="0">
              <a:solidFill>
                <a:srgbClr val="50504E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50504E"/>
                </a:solidFill>
              </a:rPr>
              <a:t>Surface treatment: insignificant impact on expulsion [3] (though it does impact sensitivity [nΩ/</a:t>
            </a:r>
            <a:r>
              <a:rPr lang="en-US" sz="2000" dirty="0" err="1" smtClean="0">
                <a:solidFill>
                  <a:srgbClr val="50504E"/>
                </a:solidFill>
              </a:rPr>
              <a:t>mG</a:t>
            </a:r>
            <a:r>
              <a:rPr lang="en-US" sz="2000" dirty="0" smtClean="0">
                <a:solidFill>
                  <a:srgbClr val="50504E"/>
                </a:solidFill>
              </a:rPr>
              <a:t>])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50504E"/>
                </a:solidFill>
              </a:rPr>
              <a:t>Some niobium requires higher temp treatment to expel [3], but </a:t>
            </a:r>
            <a:r>
              <a:rPr lang="en-US" sz="2000" b="1" dirty="0" smtClean="0">
                <a:solidFill>
                  <a:srgbClr val="50504E"/>
                </a:solidFill>
              </a:rPr>
              <a:t>it isn’t understood why this is the case</a:t>
            </a:r>
          </a:p>
          <a:p>
            <a:pPr>
              <a:buFont typeface="LucidaGrande" charset="0"/>
              <a:buChar char="→"/>
            </a:pPr>
            <a:r>
              <a:rPr lang="en-US" sz="2000" dirty="0" smtClean="0">
                <a:solidFill>
                  <a:srgbClr val="50504E"/>
                </a:solidFill>
              </a:rPr>
              <a:t>What is primary determination of trapping vs expulsion in state-of-the-art cavities? Impurities? Lattice defects?</a:t>
            </a:r>
          </a:p>
          <a:p>
            <a:pPr>
              <a:buFont typeface="LucidaGrande" charset="0"/>
              <a:buChar char="→"/>
            </a:pPr>
            <a:r>
              <a:rPr lang="en-US" sz="2000" dirty="0" smtClean="0">
                <a:solidFill>
                  <a:srgbClr val="50504E"/>
                </a:solidFill>
              </a:rPr>
              <a:t>How can we directly measure and compare these properties in </a:t>
            </a:r>
            <a:r>
              <a:rPr lang="en-US" sz="2000" b="1" dirty="0" smtClean="0">
                <a:solidFill>
                  <a:srgbClr val="50504E"/>
                </a:solidFill>
              </a:rPr>
              <a:t>material that expels well</a:t>
            </a:r>
            <a:r>
              <a:rPr lang="en-US" sz="2000" dirty="0" smtClean="0">
                <a:solidFill>
                  <a:srgbClr val="50504E"/>
                </a:solidFill>
              </a:rPr>
              <a:t> versus in </a:t>
            </a:r>
            <a:r>
              <a:rPr lang="en-US" sz="2000" b="1" dirty="0" smtClean="0">
                <a:solidFill>
                  <a:srgbClr val="50504E"/>
                </a:solidFill>
              </a:rPr>
              <a:t>material that traps</a:t>
            </a:r>
            <a:r>
              <a:rPr lang="en-US" sz="2000" dirty="0" smtClean="0">
                <a:solidFill>
                  <a:srgbClr val="50504E"/>
                </a:solidFill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5775444"/>
            <a:ext cx="567187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[1] A</a:t>
            </a:r>
            <a:r>
              <a:rPr lang="hu-HU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. </a:t>
            </a:r>
            <a:r>
              <a:rPr lang="hu-HU" sz="1600" dirty="0" err="1">
                <a:solidFill>
                  <a:srgbClr val="003087"/>
                </a:solidFill>
                <a:latin typeface="Calibri"/>
                <a:ea typeface=""/>
                <a:cs typeface=""/>
              </a:rPr>
              <a:t>Romanenko</a:t>
            </a:r>
            <a:r>
              <a:rPr lang="hu-HU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 et </a:t>
            </a:r>
            <a:r>
              <a:rPr lang="hu-HU" sz="1600" dirty="0" err="1">
                <a:solidFill>
                  <a:srgbClr val="003087"/>
                </a:solidFill>
                <a:latin typeface="Calibri"/>
                <a:ea typeface=""/>
                <a:cs typeface=""/>
              </a:rPr>
              <a:t>al</a:t>
            </a:r>
            <a:r>
              <a:rPr lang="hu-HU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., </a:t>
            </a:r>
            <a:r>
              <a:rPr lang="hu-HU" sz="1600" dirty="0" err="1">
                <a:solidFill>
                  <a:srgbClr val="003087"/>
                </a:solidFill>
                <a:latin typeface="Calibri"/>
                <a:ea typeface=""/>
                <a:cs typeface=""/>
              </a:rPr>
              <a:t>Appl</a:t>
            </a:r>
            <a:r>
              <a:rPr lang="hu-HU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. </a:t>
            </a:r>
            <a:r>
              <a:rPr lang="hu-HU" sz="1600" dirty="0" err="1">
                <a:solidFill>
                  <a:srgbClr val="003087"/>
                </a:solidFill>
                <a:latin typeface="Calibri"/>
                <a:ea typeface=""/>
                <a:cs typeface=""/>
              </a:rPr>
              <a:t>Phys</a:t>
            </a:r>
            <a:r>
              <a:rPr lang="hu-HU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. Lett. 105, 234103 (2014</a:t>
            </a:r>
            <a:r>
              <a:rPr lang="hu-HU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)</a:t>
            </a:r>
            <a:endParaRPr lang="hu-HU" sz="1600" dirty="0">
              <a:solidFill>
                <a:srgbClr val="003087"/>
              </a:solidFill>
              <a:latin typeface="Calibri"/>
              <a:ea typeface=""/>
              <a:cs typeface="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[2] A. </a:t>
            </a:r>
            <a:r>
              <a:rPr lang="hu-HU" sz="1600" dirty="0" err="1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Romanenko</a:t>
            </a:r>
            <a:r>
              <a:rPr lang="hu-HU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 </a:t>
            </a:r>
            <a:r>
              <a:rPr lang="hu-HU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et </a:t>
            </a:r>
            <a:r>
              <a:rPr lang="hu-HU" sz="1600" dirty="0" err="1">
                <a:solidFill>
                  <a:srgbClr val="003087"/>
                </a:solidFill>
                <a:latin typeface="Calibri"/>
                <a:ea typeface=""/>
                <a:cs typeface=""/>
              </a:rPr>
              <a:t>al</a:t>
            </a:r>
            <a:r>
              <a:rPr lang="hu-HU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., J. </a:t>
            </a:r>
            <a:r>
              <a:rPr lang="hu-HU" sz="1600" dirty="0" err="1">
                <a:solidFill>
                  <a:srgbClr val="003087"/>
                </a:solidFill>
                <a:latin typeface="Calibri"/>
                <a:ea typeface=""/>
                <a:cs typeface=""/>
              </a:rPr>
              <a:t>Appl</a:t>
            </a:r>
            <a:r>
              <a:rPr lang="hu-HU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. </a:t>
            </a:r>
            <a:r>
              <a:rPr lang="hu-HU" sz="1600" dirty="0" err="1">
                <a:solidFill>
                  <a:srgbClr val="003087"/>
                </a:solidFill>
                <a:latin typeface="Calibri"/>
                <a:ea typeface=""/>
                <a:cs typeface=""/>
              </a:rPr>
              <a:t>Phys</a:t>
            </a:r>
            <a:r>
              <a:rPr lang="hu-HU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. 115, 184903 (2014</a:t>
            </a:r>
            <a:r>
              <a:rPr lang="hu-HU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[3] S</a:t>
            </a:r>
            <a:r>
              <a:rPr lang="en-US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. Posen et al., J. Appl. Phys. 119, 213903 (2016</a:t>
            </a:r>
            <a:r>
              <a:rPr lang="en-US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)</a:t>
            </a:r>
            <a:endParaRPr lang="hu-HU" sz="1600" dirty="0">
              <a:solidFill>
                <a:srgbClr val="003087"/>
              </a:solidFill>
              <a:latin typeface="Calibri"/>
              <a:ea typeface=""/>
              <a:cs typeface="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[4] D. </a:t>
            </a:r>
            <a:r>
              <a:rPr lang="hu-HU" sz="1600" dirty="0" err="1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Gonnella</a:t>
            </a:r>
            <a:r>
              <a:rPr lang="hu-HU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 et </a:t>
            </a:r>
            <a:r>
              <a:rPr lang="hu-HU" sz="1600" dirty="0" err="1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al</a:t>
            </a:r>
            <a:r>
              <a:rPr lang="hu-HU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., </a:t>
            </a:r>
            <a:r>
              <a:rPr lang="en-US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NIM </a:t>
            </a:r>
            <a:r>
              <a:rPr lang="en-US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A 883 </a:t>
            </a:r>
            <a:r>
              <a:rPr lang="en-US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143–150 </a:t>
            </a:r>
            <a:r>
              <a:rPr lang="en-US" sz="16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(2018</a:t>
            </a:r>
            <a:r>
              <a:rPr lang="en-US" sz="16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)</a:t>
            </a:r>
            <a:endParaRPr lang="en-US" sz="1600" dirty="0">
              <a:solidFill>
                <a:srgbClr val="003087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5263" y="2654518"/>
            <a:ext cx="2320530" cy="17387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975528" y="3399047"/>
            <a:ext cx="1028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Wah</a:t>
            </a:r>
            <a:r>
              <a:rPr lang="en-US" sz="14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 </a:t>
            </a:r>
            <a:r>
              <a:rPr lang="en-US" sz="1400" dirty="0">
                <a:solidFill>
                  <a:srgbClr val="003087"/>
                </a:solidFill>
                <a:latin typeface="Calibri"/>
                <a:ea typeface=""/>
                <a:cs typeface=""/>
              </a:rPr>
              <a:t>Chang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1414" t="2929" r="1357" b="1447"/>
          <a:stretch/>
        </p:blipFill>
        <p:spPr>
          <a:xfrm>
            <a:off x="6836430" y="4451353"/>
            <a:ext cx="2299364" cy="1700857"/>
          </a:xfrm>
          <a:prstGeom prst="rect">
            <a:avLst/>
          </a:prstGeom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7917979" y="4966059"/>
            <a:ext cx="1276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alibri"/>
                <a:ea typeface=""/>
                <a:cs typeface=""/>
              </a:rPr>
              <a:t>900°C- 1000°C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959167" y="4922027"/>
            <a:ext cx="0" cy="399455"/>
          </a:xfrm>
          <a:prstGeom prst="straightConnector1">
            <a:avLst/>
          </a:prstGeom>
          <a:ln w="12700">
            <a:solidFill>
              <a:srgbClr val="000000"/>
            </a:solidFill>
            <a:headEnd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9057296" y="4847886"/>
            <a:ext cx="0" cy="399455"/>
          </a:xfrm>
          <a:prstGeom prst="straightConnector1">
            <a:avLst/>
          </a:prstGeom>
          <a:ln w="12700">
            <a:solidFill>
              <a:srgbClr val="000000"/>
            </a:solidFill>
            <a:headEnd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671402" y="4333364"/>
            <a:ext cx="1636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3087"/>
                </a:solidFill>
                <a:latin typeface="Calibri"/>
                <a:ea typeface=""/>
                <a:cs typeface=""/>
              </a:rPr>
              <a:t>Tokyo </a:t>
            </a:r>
            <a:r>
              <a:rPr lang="en-US" sz="1400" dirty="0" err="1">
                <a:solidFill>
                  <a:srgbClr val="003087"/>
                </a:solidFill>
                <a:latin typeface="Calibri"/>
                <a:ea typeface=""/>
                <a:cs typeface=""/>
              </a:rPr>
              <a:t>Denkai</a:t>
            </a:r>
            <a:endParaRPr lang="en-US" sz="1400" dirty="0">
              <a:solidFill>
                <a:srgbClr val="003087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2FA614-B002-4101-98EF-AEB01BD4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0E29F5-4C52-4427-A469-E5D856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DD4957-2C9B-477A-AAB8-35FD2807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877811F-3A80-4BE2-98C3-8B53E94FA655}"/>
              </a:ext>
            </a:extLst>
          </p:cNvPr>
          <p:cNvSpPr/>
          <p:nvPr/>
        </p:nvSpPr>
        <p:spPr>
          <a:xfrm>
            <a:off x="4888147" y="714679"/>
            <a:ext cx="3773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</a:t>
            </a:r>
            <a:r>
              <a:rPr lang="en-US" b="1" dirty="0" smtClean="0"/>
              <a:t>Tokyo </a:t>
            </a:r>
            <a:r>
              <a:rPr lang="en-US" b="1" dirty="0" err="1" smtClean="0"/>
              <a:t>Denkai</a:t>
            </a:r>
            <a:r>
              <a:rPr lang="en-US" b="1" dirty="0" smtClean="0"/>
              <a:t> </a:t>
            </a:r>
            <a:r>
              <a:rPr lang="en-US" b="1" dirty="0"/>
              <a:t>10974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842BAB-7A12-458A-895D-F7A33FA76AE4}"/>
              </a:ext>
            </a:extLst>
          </p:cNvPr>
          <p:cNvSpPr/>
          <p:nvPr/>
        </p:nvSpPr>
        <p:spPr>
          <a:xfrm>
            <a:off x="350310" y="722630"/>
            <a:ext cx="296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Ningxia 11301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B659E3-23BD-44C7-BCC9-FE4B79D53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34" y="1296699"/>
            <a:ext cx="2569029" cy="2636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82C0670-A0CA-4F39-A98B-D9CADEC4E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34" y="4141063"/>
            <a:ext cx="2387037" cy="244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B5DD7A-DDAD-4266-9244-9B6B82568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311" y="1302398"/>
            <a:ext cx="2580414" cy="264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EA69CB-7DBA-46C9-ADEF-C3FA0F5AA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256" y="4158446"/>
            <a:ext cx="2370098" cy="2432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73669C-8CF8-4236-8E84-0145241E9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9252" y="4127393"/>
            <a:ext cx="1704748" cy="6689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835980-57B7-4FD7-8091-916EC7FF5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8129" y="4122165"/>
            <a:ext cx="1731391" cy="679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E9F26C-32AF-4687-8E1C-2A17777EBB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8949" y="1351230"/>
            <a:ext cx="1525051" cy="5984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CE1293C-8410-4818-8B8E-985F65B057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165" y="1351230"/>
            <a:ext cx="1574835" cy="61801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9D2D166-8644-4763-A7EF-5EF7C4A9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Comparison of curved samples </a:t>
            </a:r>
            <a:r>
              <a:rPr lang="en-US" dirty="0">
                <a:solidFill>
                  <a:srgbClr val="FF0000"/>
                </a:solidFill>
              </a:rPr>
              <a:t>before the furnace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B6CDC66-FCF3-4A90-9691-CBE5D70742D1}"/>
              </a:ext>
            </a:extLst>
          </p:cNvPr>
          <p:cNvSpPr/>
          <p:nvPr/>
        </p:nvSpPr>
        <p:spPr>
          <a:xfrm>
            <a:off x="527976" y="990238"/>
            <a:ext cx="2470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Local </a:t>
            </a:r>
            <a:r>
              <a:rPr lang="en-US" sz="2000" b="1" dirty="0" err="1" smtClean="0">
                <a:solidFill>
                  <a:srgbClr val="FF0000"/>
                </a:solidFill>
              </a:rPr>
              <a:t>Misorientations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5301400-4D87-42D8-B18F-AF89A1CDE3E4}"/>
              </a:ext>
            </a:extLst>
          </p:cNvPr>
          <p:cNvSpPr/>
          <p:nvPr/>
        </p:nvSpPr>
        <p:spPr>
          <a:xfrm>
            <a:off x="5244083" y="1001458"/>
            <a:ext cx="2470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Local </a:t>
            </a:r>
            <a:r>
              <a:rPr lang="en-US" sz="2000" b="1" dirty="0" err="1" smtClean="0">
                <a:solidFill>
                  <a:srgbClr val="FF0000"/>
                </a:solidFill>
              </a:rPr>
              <a:t>Misorientations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604D5A4-5926-492F-A8D9-289C339B41F5}"/>
              </a:ext>
            </a:extLst>
          </p:cNvPr>
          <p:cNvSpPr/>
          <p:nvPr/>
        </p:nvSpPr>
        <p:spPr>
          <a:xfrm>
            <a:off x="517179" y="3816612"/>
            <a:ext cx="2561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Recrystallized </a:t>
            </a:r>
            <a:r>
              <a:rPr lang="en-US" sz="2000" b="1" dirty="0" smtClean="0">
                <a:solidFill>
                  <a:srgbClr val="FF0000"/>
                </a:solidFill>
              </a:rPr>
              <a:t>Fraction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315BA48-8482-4B0E-B7B1-A2052749D3A4}"/>
              </a:ext>
            </a:extLst>
          </p:cNvPr>
          <p:cNvSpPr/>
          <p:nvPr/>
        </p:nvSpPr>
        <p:spPr>
          <a:xfrm>
            <a:off x="5070822" y="3852456"/>
            <a:ext cx="2561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Recrystallized </a:t>
            </a:r>
            <a:r>
              <a:rPr lang="en-US" sz="2000" b="1" dirty="0" smtClean="0">
                <a:solidFill>
                  <a:srgbClr val="FF0000"/>
                </a:solidFill>
              </a:rPr>
              <a:t>Fraction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4E9F5D5-3222-4812-B1C5-53B88690745F}"/>
              </a:ext>
            </a:extLst>
          </p:cNvPr>
          <p:cNvSpPr txBox="1"/>
          <p:nvPr/>
        </p:nvSpPr>
        <p:spPr>
          <a:xfrm>
            <a:off x="2003567" y="6421758"/>
            <a:ext cx="5314467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No significant difference in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local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misorientation</a:t>
            </a:r>
            <a:endParaRPr lang="en-US" sz="2000" b="1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2981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42B8F-51A1-4CAB-B0A7-B0C65E3D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Strain before furnace treatment (note cutoff at 1)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1E118F-1150-4B06-889A-D5485E02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17E9B9-9133-478D-A462-CB99D1E2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ECF4FE-F4C8-42F5-895C-C4EE1A6B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8F36D7-8A0F-4BA7-9E50-59FAA5B91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712" y="5501758"/>
            <a:ext cx="2174314" cy="986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D0833C8-6AA9-4420-A56C-B45AEF2E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081" y="1838724"/>
            <a:ext cx="3543442" cy="3663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709EC6-ECA8-4CFD-80A5-BF322244B6D1}"/>
              </a:ext>
            </a:extLst>
          </p:cNvPr>
          <p:cNvSpPr/>
          <p:nvPr/>
        </p:nvSpPr>
        <p:spPr>
          <a:xfrm>
            <a:off x="4841081" y="1377059"/>
            <a:ext cx="3773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</a:t>
            </a:r>
            <a:r>
              <a:rPr lang="en-US" b="1" dirty="0" smtClean="0"/>
              <a:t>Tokyo </a:t>
            </a:r>
            <a:r>
              <a:rPr lang="en-US" b="1" dirty="0" err="1" smtClean="0"/>
              <a:t>Denkai</a:t>
            </a:r>
            <a:r>
              <a:rPr lang="en-US" b="1" dirty="0" smtClean="0"/>
              <a:t> </a:t>
            </a:r>
            <a:r>
              <a:rPr lang="en-US" b="1" dirty="0"/>
              <a:t>10974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4028FC6-9A28-4CF8-A1EA-109D3AE3C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37" y="1809331"/>
            <a:ext cx="3571875" cy="3692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E21F086-33F2-4210-8033-30DC245A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41" y="5501757"/>
            <a:ext cx="2084240" cy="9460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1E08481-F81C-4AE1-A6E5-E4332DC0D827}"/>
              </a:ext>
            </a:extLst>
          </p:cNvPr>
          <p:cNvSpPr/>
          <p:nvPr/>
        </p:nvSpPr>
        <p:spPr>
          <a:xfrm>
            <a:off x="676275" y="1377058"/>
            <a:ext cx="296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Ningxia 11301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2B3F1FC-9B6A-4EBE-8E81-674CFD6B420D}"/>
              </a:ext>
            </a:extLst>
          </p:cNvPr>
          <p:cNvSpPr txBox="1"/>
          <p:nvPr/>
        </p:nvSpPr>
        <p:spPr>
          <a:xfrm>
            <a:off x="2610244" y="906268"/>
            <a:ext cx="383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Grain=50um, up to 1 for both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E9F5D5-3222-4812-B1C5-53B88690745F}"/>
              </a:ext>
            </a:extLst>
          </p:cNvPr>
          <p:cNvSpPr txBox="1"/>
          <p:nvPr/>
        </p:nvSpPr>
        <p:spPr>
          <a:xfrm>
            <a:off x="3417173" y="5633312"/>
            <a:ext cx="2100726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No significant </a:t>
            </a:r>
            <a:r>
              <a:rPr lang="en-US" sz="2000" b="1">
                <a:solidFill>
                  <a:srgbClr val="000000"/>
                </a:solidFill>
                <a:latin typeface="Calibri"/>
                <a:ea typeface=""/>
                <a:cs typeface=""/>
              </a:rPr>
              <a:t>difference </a:t>
            </a:r>
            <a:r>
              <a:rPr lang="en-US" sz="2000" b="1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observed </a:t>
            </a:r>
            <a:r>
              <a:rPr lang="en-US" sz="2000" b="1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in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strain</a:t>
            </a:r>
            <a:endParaRPr lang="en-US" sz="2000" b="1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891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D5285-E765-464A-8016-22FAA8FF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curved samples </a:t>
            </a:r>
            <a:r>
              <a:rPr lang="en-US" dirty="0">
                <a:solidFill>
                  <a:srgbClr val="FF0000"/>
                </a:solidFill>
              </a:rPr>
              <a:t>after 1000C bake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6DA848-8AF0-447E-B6DA-83A03B14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171F76-BF33-48A9-8D3E-3A922F586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01C422-5574-46FC-9E84-C7B3DF0B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CF4B1D-0E71-41D4-BAB9-60AFA1C93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26107"/>
            <a:ext cx="4295531" cy="4408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DB3E1C-F978-4E67-BE55-63F25C532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160" y="1426107"/>
            <a:ext cx="4295532" cy="44082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E9E3D8-D0F0-4794-A0A1-D20E0CCB9328}"/>
              </a:ext>
            </a:extLst>
          </p:cNvPr>
          <p:cNvSpPr/>
          <p:nvPr/>
        </p:nvSpPr>
        <p:spPr>
          <a:xfrm>
            <a:off x="4888147" y="889565"/>
            <a:ext cx="3773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</a:t>
            </a:r>
            <a:r>
              <a:rPr lang="en-US" b="1" dirty="0" smtClean="0"/>
              <a:t>Tokyo </a:t>
            </a:r>
            <a:r>
              <a:rPr lang="en-US" b="1" dirty="0" err="1" smtClean="0"/>
              <a:t>Denkai</a:t>
            </a:r>
            <a:r>
              <a:rPr lang="en-US" b="1" dirty="0" smtClean="0"/>
              <a:t> </a:t>
            </a:r>
            <a:r>
              <a:rPr lang="en-US" b="1" dirty="0"/>
              <a:t>10974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137D73E-63B9-4E8C-9874-B61D746E8CB7}"/>
              </a:ext>
            </a:extLst>
          </p:cNvPr>
          <p:cNvSpPr/>
          <p:nvPr/>
        </p:nvSpPr>
        <p:spPr>
          <a:xfrm>
            <a:off x="889866" y="908704"/>
            <a:ext cx="296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Ningxia 11301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197512-30DF-41F3-926C-5E96AC615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17" y="5880609"/>
            <a:ext cx="949565" cy="9428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785E46-4B6F-44DE-A12A-4B090CC07A20}"/>
              </a:ext>
            </a:extLst>
          </p:cNvPr>
          <p:cNvSpPr txBox="1"/>
          <p:nvPr/>
        </p:nvSpPr>
        <p:spPr>
          <a:xfrm>
            <a:off x="2578405" y="1277835"/>
            <a:ext cx="461948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Significant grain growth in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Tokyo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Denkai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and SOME areas of Ningxia</a:t>
            </a:r>
            <a:endParaRPr lang="en-US" sz="2000" b="1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589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D5285-E765-464A-8016-22FAA8FF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curved samples </a:t>
            </a:r>
            <a:r>
              <a:rPr lang="en-US" dirty="0">
                <a:solidFill>
                  <a:srgbClr val="FF0000"/>
                </a:solidFill>
              </a:rPr>
              <a:t>after 1000C bake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6DA848-8AF0-447E-B6DA-83A03B14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2/5/18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171F76-BF33-48A9-8D3E-3A922F586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01C422-5574-46FC-9E84-C7B3DF0B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CF4B1D-0E71-41D4-BAB9-60AFA1C93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26107"/>
            <a:ext cx="4295531" cy="4408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DB3E1C-F978-4E67-BE55-63F25C532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160" y="1426107"/>
            <a:ext cx="4295532" cy="44082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E9E3D8-D0F0-4794-A0A1-D20E0CCB9328}"/>
              </a:ext>
            </a:extLst>
          </p:cNvPr>
          <p:cNvSpPr/>
          <p:nvPr/>
        </p:nvSpPr>
        <p:spPr>
          <a:xfrm>
            <a:off x="4888147" y="889565"/>
            <a:ext cx="3773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</a:t>
            </a:r>
            <a:r>
              <a:rPr lang="en-US" b="1" dirty="0" smtClean="0"/>
              <a:t>Tokyo </a:t>
            </a:r>
            <a:r>
              <a:rPr lang="en-US" b="1" dirty="0" err="1" smtClean="0"/>
              <a:t>Denkai</a:t>
            </a:r>
            <a:r>
              <a:rPr lang="en-US" b="1" dirty="0" smtClean="0"/>
              <a:t> </a:t>
            </a:r>
            <a:r>
              <a:rPr lang="en-US" b="1" dirty="0"/>
              <a:t>10974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137D73E-63B9-4E8C-9874-B61D746E8CB7}"/>
              </a:ext>
            </a:extLst>
          </p:cNvPr>
          <p:cNvSpPr/>
          <p:nvPr/>
        </p:nvSpPr>
        <p:spPr>
          <a:xfrm>
            <a:off x="889866" y="908704"/>
            <a:ext cx="296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Ningxia 11301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197512-30DF-41F3-926C-5E96AC615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17" y="5880609"/>
            <a:ext cx="949565" cy="942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785E46-4B6F-44DE-A12A-4B090CC07A20}"/>
              </a:ext>
            </a:extLst>
          </p:cNvPr>
          <p:cNvSpPr txBox="1"/>
          <p:nvPr/>
        </p:nvSpPr>
        <p:spPr>
          <a:xfrm>
            <a:off x="2016209" y="3077540"/>
            <a:ext cx="21305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Strong trapping??</a:t>
            </a:r>
            <a:endParaRPr lang="en-US" sz="1800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785E46-4B6F-44DE-A12A-4B090CC07A20}"/>
              </a:ext>
            </a:extLst>
          </p:cNvPr>
          <p:cNvSpPr txBox="1"/>
          <p:nvPr/>
        </p:nvSpPr>
        <p:spPr>
          <a:xfrm>
            <a:off x="636588" y="2198904"/>
            <a:ext cx="21305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"/>
                <a:cs typeface=""/>
              </a:rPr>
              <a:t>Weak </a:t>
            </a:r>
            <a:r>
              <a:rPr lang="en-US" sz="1800" dirty="0" smtClean="0">
                <a:solidFill>
                  <a:schemeClr val="bg1"/>
                </a:solidFill>
                <a:latin typeface="Calibri"/>
                <a:ea typeface=""/>
                <a:cs typeface=""/>
              </a:rPr>
              <a:t>trapping??</a:t>
            </a:r>
            <a:endParaRPr lang="en-US" sz="1800" dirty="0">
              <a:solidFill>
                <a:schemeClr val="bg1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flipV="1">
            <a:off x="1701882" y="1854200"/>
            <a:ext cx="377827" cy="3447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98791" y="2669198"/>
            <a:ext cx="3091" cy="5226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20956" y="2706164"/>
            <a:ext cx="470490" cy="15643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419954" y="2623974"/>
            <a:ext cx="79844" cy="20686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079961" y="2568236"/>
            <a:ext cx="31997" cy="62360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061774" y="3497672"/>
            <a:ext cx="291026" cy="136642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49626" y="3446872"/>
            <a:ext cx="1641820" cy="47297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2785E46-4B6F-44DE-A12A-4B090CC07A20}"/>
              </a:ext>
            </a:extLst>
          </p:cNvPr>
          <p:cNvSpPr txBox="1"/>
          <p:nvPr/>
        </p:nvSpPr>
        <p:spPr>
          <a:xfrm>
            <a:off x="2578405" y="1277835"/>
            <a:ext cx="461948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Significant grain growth in Tokyo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ea typeface=""/>
                <a:cs typeface=""/>
              </a:rPr>
              <a:t>Denkai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 and SOME areas of Ningxia</a:t>
            </a:r>
            <a:endParaRPr lang="en-US" sz="2000" b="1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250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4B8CA9-62E4-4C50-8F08-C01207A3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750067-70F4-433E-8A85-C02E95558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8FFC31-602E-437C-8FCC-4A405200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7CAFE98B-AE16-4FC9-925B-537986D8B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Comparison of curved samples </a:t>
            </a:r>
            <a:r>
              <a:rPr lang="en-US" dirty="0">
                <a:solidFill>
                  <a:srgbClr val="FF0000"/>
                </a:solidFill>
              </a:rPr>
              <a:t>after 1000C bake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837065-09F0-4BB7-8007-89BDA1D1A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96" y="1830253"/>
            <a:ext cx="4065684" cy="42029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5071D5B-7B14-4D51-881E-B8E7414EF018}"/>
              </a:ext>
            </a:extLst>
          </p:cNvPr>
          <p:cNvSpPr/>
          <p:nvPr/>
        </p:nvSpPr>
        <p:spPr>
          <a:xfrm>
            <a:off x="4888147" y="804765"/>
            <a:ext cx="3773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</a:t>
            </a:r>
            <a:r>
              <a:rPr lang="en-US" b="1" dirty="0" smtClean="0"/>
              <a:t>Tokyo </a:t>
            </a:r>
            <a:r>
              <a:rPr lang="en-US" b="1" dirty="0" err="1" smtClean="0"/>
              <a:t>Denkai</a:t>
            </a:r>
            <a:r>
              <a:rPr lang="en-US" b="1" dirty="0" smtClean="0"/>
              <a:t> </a:t>
            </a:r>
            <a:r>
              <a:rPr lang="en-US" b="1" dirty="0"/>
              <a:t>10974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9B53B36-CAAB-43A8-8922-2B4AF0ABBA20}"/>
              </a:ext>
            </a:extLst>
          </p:cNvPr>
          <p:cNvSpPr/>
          <p:nvPr/>
        </p:nvSpPr>
        <p:spPr>
          <a:xfrm>
            <a:off x="889866" y="815805"/>
            <a:ext cx="296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Curved Ningxia 11301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10A683-BD61-450C-A80F-CA5EDE628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364" y="1139536"/>
            <a:ext cx="2064579" cy="9371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7E714F1-9399-4E64-8956-39AD01374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519" y="1830254"/>
            <a:ext cx="4065684" cy="4202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F5F2F2D-332C-46B6-AE26-D73044482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449" y="1139536"/>
            <a:ext cx="2134559" cy="968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1441E80-6AE7-4DA4-B540-03B4D7BD31F8}"/>
              </a:ext>
            </a:extLst>
          </p:cNvPr>
          <p:cNvSpPr txBox="1"/>
          <p:nvPr/>
        </p:nvSpPr>
        <p:spPr>
          <a:xfrm>
            <a:off x="3673011" y="1346993"/>
            <a:ext cx="1699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5x5 Kernel,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subgrain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=2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785E46-4B6F-44DE-A12A-4B090CC07A20}"/>
              </a:ext>
            </a:extLst>
          </p:cNvPr>
          <p:cNvSpPr txBox="1"/>
          <p:nvPr/>
        </p:nvSpPr>
        <p:spPr>
          <a:xfrm>
            <a:off x="2413777" y="6146544"/>
            <a:ext cx="461948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Significant grain growth in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Tokyo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ea typeface=""/>
                <a:cs typeface=""/>
              </a:rPr>
              <a:t>Denkai</a:t>
            </a:r>
            <a:endParaRPr lang="en-US" sz="2000" b="1" dirty="0">
              <a:solidFill>
                <a:srgbClr val="000000"/>
              </a:solidFill>
              <a:latin typeface="Calibri"/>
              <a:ea typeface=""/>
              <a:cs typeface="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No difference in local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ea typeface=""/>
                <a:cs typeface=""/>
              </a:rPr>
              <a:t>misorientations</a:t>
            </a:r>
            <a:endParaRPr lang="en-US" sz="2000" b="1" dirty="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972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4CE56-41F1-4CF9-9CA3-B6C35F0BB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Impurities in the Material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DD6D7C-9FF4-49EB-A850-D85866C35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043046"/>
            <a:ext cx="8482013" cy="4987867"/>
          </a:xfrm>
        </p:spPr>
        <p:txBody>
          <a:bodyPr/>
          <a:lstStyle/>
          <a:p>
            <a:r>
              <a:rPr lang="en-US" dirty="0" smtClean="0"/>
              <a:t>Guaranteed by niobium vendors: N&lt;10ppm, O&lt;10ppm</a:t>
            </a:r>
            <a:r>
              <a:rPr lang="en-US" dirty="0"/>
              <a:t>, C&lt;10ppm, Ta&lt;500ppm, W&lt;70ppm, </a:t>
            </a:r>
            <a:r>
              <a:rPr lang="en-US" dirty="0" err="1" smtClean="0"/>
              <a:t>Ti</a:t>
            </a:r>
            <a:r>
              <a:rPr lang="en-US" dirty="0" smtClean="0"/>
              <a:t>&lt;50 ppm, </a:t>
            </a:r>
            <a:r>
              <a:rPr lang="en-US" dirty="0"/>
              <a:t>Fe&lt;30ppm, Si&lt;30ppm, Mo&lt;50ppm, </a:t>
            </a:r>
            <a:r>
              <a:rPr lang="en-US" dirty="0" smtClean="0"/>
              <a:t>Ni&lt;30ppm</a:t>
            </a:r>
          </a:p>
          <a:p>
            <a:r>
              <a:rPr lang="en-US" dirty="0" smtClean="0"/>
              <a:t>Use secondary ion mass spectrometry (SIMS) to compare </a:t>
            </a:r>
            <a:r>
              <a:rPr lang="en-US" dirty="0" smtClean="0"/>
              <a:t>elemental makeup in TD and NX material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9AEAEE-2B67-4D3C-B82F-7ED020CF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A01DDC-1238-4261-841D-0AAC4BA2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Yulia Trenikhina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E07545-61CB-443C-AE21-41BD292F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8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B60EA2-620B-4855-B9C8-1D945190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C3765B-6F8D-4BE8-BDDF-92B85560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DD3F9D-F650-4CFB-9135-19AF524E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126EB49-85F0-4096-B310-507DC80D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87" y="-206273"/>
            <a:ext cx="8686800" cy="641739"/>
          </a:xfrm>
        </p:spPr>
        <p:txBody>
          <a:bodyPr/>
          <a:lstStyle/>
          <a:p>
            <a:r>
              <a:rPr lang="en-US" dirty="0"/>
              <a:t>Accumulated elemental images </a:t>
            </a:r>
            <a:r>
              <a:rPr lang="en-US" dirty="0" smtClean="0"/>
              <a:t>(negative polarity)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95E5940-FC05-48DD-B991-FA4CB583008A}"/>
              </a:ext>
            </a:extLst>
          </p:cNvPr>
          <p:cNvSpPr/>
          <p:nvPr/>
        </p:nvSpPr>
        <p:spPr>
          <a:xfrm>
            <a:off x="5411409" y="281444"/>
            <a:ext cx="1988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Ningxia 11301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101E58-50D8-48F4-AD16-75502AE83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86" y="693174"/>
            <a:ext cx="4199008" cy="398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78A086-F8DF-4A64-9637-09504A8CB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039"/>
          <a:stretch/>
        </p:blipFill>
        <p:spPr>
          <a:xfrm>
            <a:off x="228599" y="4613853"/>
            <a:ext cx="4190695" cy="19012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C71FCAE-AEE0-4EBF-9D3D-0AF2199CDE78}"/>
              </a:ext>
            </a:extLst>
          </p:cNvPr>
          <p:cNvSpPr/>
          <p:nvPr/>
        </p:nvSpPr>
        <p:spPr>
          <a:xfrm>
            <a:off x="1569465" y="303338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TD 10974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5A8E09-392E-451F-9CE4-6C70D499B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966" y="4623379"/>
            <a:ext cx="4208037" cy="19184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2E872C8-7462-4073-AFCB-9EB0106AD5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" r="-1"/>
          <a:stretch/>
        </p:blipFill>
        <p:spPr>
          <a:xfrm>
            <a:off x="4562897" y="693174"/>
            <a:ext cx="4131106" cy="393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7EBF0E2-17A7-4D0F-A938-313B4FED7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10" b="26233"/>
          <a:stretch/>
        </p:blipFill>
        <p:spPr>
          <a:xfrm>
            <a:off x="221378" y="3903071"/>
            <a:ext cx="6946528" cy="325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1FBE9A-00ED-4668-9B95-02B407688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73"/>
          <a:stretch/>
        </p:blipFill>
        <p:spPr>
          <a:xfrm>
            <a:off x="220928" y="728806"/>
            <a:ext cx="6946528" cy="31811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C9CCB-895E-4284-B18E-97D425E0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45873-C53C-4511-9A1F-6F4C1099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6ED10C-9FF2-4B7C-B6D6-E9CB1250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908F948-A693-4717-8792-362CAE25EF0E}"/>
              </a:ext>
            </a:extLst>
          </p:cNvPr>
          <p:cNvSpPr txBox="1">
            <a:spLocks/>
          </p:cNvSpPr>
          <p:nvPr/>
        </p:nvSpPr>
        <p:spPr>
          <a:xfrm>
            <a:off x="238273" y="10611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Ningxia vs </a:t>
            </a:r>
            <a:r>
              <a:rPr lang="en-US" dirty="0" smtClean="0"/>
              <a:t>Tokyo </a:t>
            </a:r>
            <a:r>
              <a:rPr lang="en-US" dirty="0" err="1" smtClean="0"/>
              <a:t>Denkai</a:t>
            </a:r>
            <a:r>
              <a:rPr lang="en-US" dirty="0" smtClean="0"/>
              <a:t>, negative polarity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A3E5571-A8B2-45C7-9769-2568599F89CD}"/>
              </a:ext>
            </a:extLst>
          </p:cNvPr>
          <p:cNvSpPr/>
          <p:nvPr/>
        </p:nvSpPr>
        <p:spPr>
          <a:xfrm>
            <a:off x="354012" y="1801557"/>
            <a:ext cx="6583919" cy="171450"/>
          </a:xfrm>
          <a:prstGeom prst="rect">
            <a:avLst/>
          </a:prstGeom>
          <a:solidFill>
            <a:srgbClr val="FF0000">
              <a:alpha val="27843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7934EFF-9CBF-4805-8826-D19E38F91028}"/>
              </a:ext>
            </a:extLst>
          </p:cNvPr>
          <p:cNvSpPr/>
          <p:nvPr/>
        </p:nvSpPr>
        <p:spPr>
          <a:xfrm>
            <a:off x="363537" y="2336132"/>
            <a:ext cx="6574394" cy="171450"/>
          </a:xfrm>
          <a:prstGeom prst="rect">
            <a:avLst/>
          </a:prstGeom>
          <a:solidFill>
            <a:srgbClr val="FF0000">
              <a:alpha val="27843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9C0857A-F3FB-4385-87B7-4BCBB2A0A334}"/>
              </a:ext>
            </a:extLst>
          </p:cNvPr>
          <p:cNvCxnSpPr/>
          <p:nvPr/>
        </p:nvCxnSpPr>
        <p:spPr>
          <a:xfrm flipV="1">
            <a:off x="6949723" y="1877757"/>
            <a:ext cx="417512" cy="95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904EC1D0-4635-4C29-9518-7039D9ADE34F}"/>
              </a:ext>
            </a:extLst>
          </p:cNvPr>
          <p:cNvCxnSpPr/>
          <p:nvPr/>
        </p:nvCxnSpPr>
        <p:spPr>
          <a:xfrm flipV="1">
            <a:off x="6962816" y="2390525"/>
            <a:ext cx="417512" cy="95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59C10A-F858-404F-AE29-6B21541C3FED}"/>
              </a:ext>
            </a:extLst>
          </p:cNvPr>
          <p:cNvSpPr txBox="1"/>
          <p:nvPr/>
        </p:nvSpPr>
        <p:spPr>
          <a:xfrm>
            <a:off x="7319590" y="1708480"/>
            <a:ext cx="80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ACD15DC-A066-436C-8B2E-51A3E243549B}"/>
              </a:ext>
            </a:extLst>
          </p:cNvPr>
          <p:cNvSpPr txBox="1"/>
          <p:nvPr/>
        </p:nvSpPr>
        <p:spPr>
          <a:xfrm>
            <a:off x="7319590" y="2230773"/>
            <a:ext cx="915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Nitrogen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29FE194-07AE-4B17-B08E-18CA346C05A1}"/>
              </a:ext>
            </a:extLst>
          </p:cNvPr>
          <p:cNvSpPr txBox="1"/>
          <p:nvPr/>
        </p:nvSpPr>
        <p:spPr>
          <a:xfrm>
            <a:off x="806450" y="5466009"/>
            <a:ext cx="693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Elements of interest: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carbon,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oxygen, nitrogen, chlorine, hydrogen.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03572A9-2B19-49C2-876A-5E41C445CD18}"/>
              </a:ext>
            </a:extLst>
          </p:cNvPr>
          <p:cNvSpPr txBox="1"/>
          <p:nvPr/>
        </p:nvSpPr>
        <p:spPr>
          <a:xfrm>
            <a:off x="676275" y="4541459"/>
            <a:ext cx="59800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a typeface="Raleway"/>
                <a:cs typeface="Raleway"/>
                <a:sym typeface="Raleway"/>
              </a:rPr>
              <a:t>First ~800nm was ignored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a typeface="Raleway"/>
                <a:cs typeface="Raleway"/>
                <a:sym typeface="Raleway"/>
              </a:rPr>
              <a:t>due to EP influence on the surface.  Data was reconstructed from 800nm to 1100nm.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0D1C5-FE3C-4DB4-BFED-B6813577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difference NX vs TD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514547-C869-4BE5-913F-486B1EC0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A47E96-3DF0-422F-98F1-02A3BD36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E723DF-DA46-48AD-BEE3-B49678AA6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22B190-5C61-4D61-AAA0-0B9441B44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903998"/>
            <a:ext cx="2229912" cy="1895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95346F-0536-4018-81ED-9C9827119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096" y="938653"/>
            <a:ext cx="2203089" cy="1867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5996D1-5DB7-4173-8070-45F1BCE5DE6C}"/>
              </a:ext>
            </a:extLst>
          </p:cNvPr>
          <p:cNvSpPr/>
          <p:nvPr/>
        </p:nvSpPr>
        <p:spPr>
          <a:xfrm>
            <a:off x="1716387" y="1389854"/>
            <a:ext cx="48282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O-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73B6272-C353-460A-A3F7-EA33B1394B7F}"/>
              </a:ext>
            </a:extLst>
          </p:cNvPr>
          <p:cNvSpPr/>
          <p:nvPr/>
        </p:nvSpPr>
        <p:spPr>
          <a:xfrm>
            <a:off x="3855494" y="1373811"/>
            <a:ext cx="83869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/>
              <a:t>NbN</a:t>
            </a:r>
            <a:r>
              <a:rPr lang="en-US" dirty="0"/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DE1209-D2BD-4556-BA22-F0817A072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9" y="2799043"/>
            <a:ext cx="2456697" cy="1879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0C87C6-55CD-46F1-858F-8E33E6A40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311" y="2639231"/>
            <a:ext cx="2735989" cy="20936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C4E9B47-96D5-4507-9E40-40C2414800BD}"/>
              </a:ext>
            </a:extLst>
          </p:cNvPr>
          <p:cNvSpPr txBox="1"/>
          <p:nvPr/>
        </p:nvSpPr>
        <p:spPr>
          <a:xfrm>
            <a:off x="5123224" y="1480113"/>
            <a:ext cx="364739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Some difference in light elements between TD and NX</a:t>
            </a:r>
          </a:p>
        </p:txBody>
      </p:sp>
    </p:spTree>
    <p:extLst>
      <p:ext uri="{BB962C8B-B14F-4D97-AF65-F5344CB8AC3E}">
        <p14:creationId xmlns:p14="http://schemas.microsoft.com/office/powerpoint/2010/main" val="19885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DFF0D5E-FDFA-4DBB-9B26-2A98B6869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18" y="1154395"/>
            <a:ext cx="2476641" cy="20556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9C95463-67CE-437F-B259-54972E098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931" y="3566054"/>
            <a:ext cx="2460704" cy="20560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72BDA34-F981-44C8-89A6-B413A7832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358" y="1135611"/>
            <a:ext cx="2480165" cy="2074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FA958A-0847-46F2-BF84-9EA0A6E78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238" y="1114745"/>
            <a:ext cx="2552044" cy="21252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44B0FA-81B3-4ECE-BCD0-81583E50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AD6905-65EE-4930-AEF0-4C607B9D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96D7C1-86FF-4BF6-B109-88B786F7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F89C70-4DFC-4820-94F9-085626605747}"/>
              </a:ext>
            </a:extLst>
          </p:cNvPr>
          <p:cNvSpPr/>
          <p:nvPr/>
        </p:nvSpPr>
        <p:spPr>
          <a:xfrm>
            <a:off x="1102412" y="1695753"/>
            <a:ext cx="47513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Fe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404BED6-ED8A-4806-9E7E-B6DF5F7F4D97}"/>
              </a:ext>
            </a:extLst>
          </p:cNvPr>
          <p:cNvSpPr/>
          <p:nvPr/>
        </p:nvSpPr>
        <p:spPr>
          <a:xfrm>
            <a:off x="3966644" y="4066830"/>
            <a:ext cx="82324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Mo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8D62839-776C-40BA-940D-217ED5467C1F}"/>
              </a:ext>
            </a:extLst>
          </p:cNvPr>
          <p:cNvSpPr/>
          <p:nvPr/>
        </p:nvSpPr>
        <p:spPr>
          <a:xfrm>
            <a:off x="6362381" y="1851746"/>
            <a:ext cx="39626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Si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5BA31C6-3119-4164-87B5-04B25A17315F}"/>
              </a:ext>
            </a:extLst>
          </p:cNvPr>
          <p:cNvSpPr/>
          <p:nvPr/>
        </p:nvSpPr>
        <p:spPr>
          <a:xfrm>
            <a:off x="3160314" y="1764929"/>
            <a:ext cx="40588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/>
              <a:t>Ti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BD9EBF0-1803-4DD9-AFCD-842BA8C28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66053"/>
            <a:ext cx="2426792" cy="20338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6C84BBD-0382-40FC-8821-76541FDF9BA5}"/>
              </a:ext>
            </a:extLst>
          </p:cNvPr>
          <p:cNvSpPr/>
          <p:nvPr/>
        </p:nvSpPr>
        <p:spPr>
          <a:xfrm>
            <a:off x="1608622" y="4132435"/>
            <a:ext cx="823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D3953401-ED8B-4DED-9954-24DC593D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Chemical difference NX vs TD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4A71847-53A2-4AE1-9C47-378BC970A6BA}"/>
              </a:ext>
            </a:extLst>
          </p:cNvPr>
          <p:cNvSpPr txBox="1"/>
          <p:nvPr/>
        </p:nvSpPr>
        <p:spPr>
          <a:xfrm>
            <a:off x="5008924" y="3943719"/>
            <a:ext cx="364739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"/>
                <a:cs typeface=""/>
              </a:rPr>
              <a:t>No striking difference between heavier impurities in TD and NX*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1AD758-B3ED-4FB4-9039-BD59BF5AC965}"/>
              </a:ext>
            </a:extLst>
          </p:cNvPr>
          <p:cNvSpPr txBox="1"/>
          <p:nvPr/>
        </p:nvSpPr>
        <p:spPr>
          <a:xfrm>
            <a:off x="5145938" y="6033678"/>
            <a:ext cx="2608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*Optimized analysis will be continued. </a:t>
            </a:r>
          </a:p>
        </p:txBody>
      </p:sp>
    </p:spTree>
    <p:extLst>
      <p:ext uri="{BB962C8B-B14F-4D97-AF65-F5344CB8AC3E}">
        <p14:creationId xmlns:p14="http://schemas.microsoft.com/office/powerpoint/2010/main" val="2724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92" y="3108235"/>
            <a:ext cx="3915194" cy="2740635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97409"/>
            <a:ext cx="8672513" cy="5059363"/>
          </a:xfrm>
        </p:spPr>
        <p:txBody>
          <a:bodyPr/>
          <a:lstStyle/>
          <a:p>
            <a:r>
              <a:rPr lang="en-US" dirty="0" smtClean="0"/>
              <a:t>Several 1-cell cavities were made with LCLS-II material</a:t>
            </a:r>
          </a:p>
          <a:p>
            <a:r>
              <a:rPr lang="en-US" dirty="0" smtClean="0"/>
              <a:t>We put a T-map on the 1-cell cavity that showed the worst expulsion (RDT-NX-02) and measured after different cooldowns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b="1" dirty="0" smtClean="0"/>
              <a:t>made with “stubborn” material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Experiment </a:t>
            </a:r>
            <a:r>
              <a:rPr lang="mr-IN" dirty="0" smtClean="0"/>
              <a:t>–</a:t>
            </a:r>
            <a:r>
              <a:rPr lang="en-US" dirty="0" smtClean="0"/>
              <a:t> T-map with Partial Expulsion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68" y="2613225"/>
            <a:ext cx="4855726" cy="3710445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457521" y="2923569"/>
            <a:ext cx="3572137" cy="2565463"/>
            <a:chOff x="306360" y="1191954"/>
            <a:chExt cx="3997486" cy="2870940"/>
          </a:xfrm>
        </p:grpSpPr>
        <p:sp>
          <p:nvSpPr>
            <p:cNvPr id="11" name="Right Arrow 10"/>
            <p:cNvSpPr/>
            <p:nvPr/>
          </p:nvSpPr>
          <p:spPr>
            <a:xfrm rot="16200000">
              <a:off x="845078" y="3810894"/>
              <a:ext cx="396000" cy="10800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158" y="3227896"/>
              <a:ext cx="1050769" cy="413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800/140 in Low </a:t>
              </a:r>
              <a:r>
                <a:rPr lang="en-US" sz="900" b="1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B</a:t>
              </a:r>
              <a:r>
                <a:rPr lang="en-US" sz="900" b="1" baseline="-250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amb</a:t>
              </a:r>
              <a:endParaRPr lang="en-US" sz="9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16200000">
              <a:off x="1693629" y="3805254"/>
              <a:ext cx="396000" cy="10800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0214" y="3222430"/>
              <a:ext cx="926975" cy="413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900/200 in 5-10 </a:t>
              </a:r>
              <a:r>
                <a:rPr lang="en-US" sz="900" b="1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mG</a:t>
              </a:r>
              <a:endParaRPr lang="en-US" sz="9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6360" y="1191954"/>
              <a:ext cx="3997486" cy="413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LCLS-II Cavity Performance in VT</a:t>
              </a:r>
            </a:p>
            <a:p>
              <a:pPr algn="ctr"/>
              <a:r>
                <a:rPr lang="en-US" sz="800" i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FNAL &amp; JLab data assembled by D. </a:t>
              </a:r>
              <a:r>
                <a:rPr lang="en-US" sz="800" i="1" dirty="0" err="1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Gonnella</a:t>
              </a:r>
              <a:r>
                <a:rPr lang="en-US" sz="800" i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, SLAC</a:t>
              </a:r>
              <a:endParaRPr lang="en-US" sz="8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5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substantial difference in </a:t>
            </a:r>
            <a:r>
              <a:rPr lang="en-US" dirty="0" smtClean="0">
                <a:solidFill>
                  <a:srgbClr val="FF0000"/>
                </a:solidFill>
              </a:rPr>
              <a:t>local </a:t>
            </a:r>
            <a:r>
              <a:rPr lang="en-US" dirty="0" err="1" smtClean="0">
                <a:solidFill>
                  <a:srgbClr val="FF0000"/>
                </a:solidFill>
              </a:rPr>
              <a:t>misorientation</a:t>
            </a:r>
            <a:r>
              <a:rPr lang="en-US" dirty="0" smtClean="0">
                <a:solidFill>
                  <a:srgbClr val="FF0000"/>
                </a:solidFill>
              </a:rPr>
              <a:t> angle/recrystallized fraction/strain </a:t>
            </a:r>
            <a:r>
              <a:rPr lang="en-US" dirty="0" smtClean="0"/>
              <a:t>in material as received; difficult to see any after 1000 C heat treatment</a:t>
            </a:r>
          </a:p>
          <a:p>
            <a:r>
              <a:rPr lang="en-US" dirty="0" smtClean="0"/>
              <a:t>Grain size certainly different after heat treatment</a:t>
            </a:r>
          </a:p>
          <a:p>
            <a:r>
              <a:rPr lang="en-US" dirty="0" smtClean="0"/>
              <a:t>Maybe some small differences in </a:t>
            </a:r>
            <a:r>
              <a:rPr lang="en-US" dirty="0" smtClean="0">
                <a:solidFill>
                  <a:srgbClr val="0432FF"/>
                </a:solidFill>
              </a:rPr>
              <a:t>impurity</a:t>
            </a:r>
            <a:r>
              <a:rPr lang="en-US" dirty="0" smtClean="0"/>
              <a:t> content observed, but only by a factor of 2 in most extreme cases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Microscopy on Non-Cavity Samples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2/1/18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77429" y="4308022"/>
            <a:ext cx="5589141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Difference appears to be subtle. Use cavity coupons to help bring out differences between trapping and expelling material.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915400" cy="775806"/>
          </a:xfrm>
        </p:spPr>
        <p:txBody>
          <a:bodyPr numCol="3"/>
          <a:lstStyle/>
          <a:p>
            <a:r>
              <a:rPr lang="en-US" dirty="0" smtClean="0"/>
              <a:t>Circular sample</a:t>
            </a:r>
          </a:p>
          <a:p>
            <a:r>
              <a:rPr lang="en-US" dirty="0" smtClean="0"/>
              <a:t>Tensile </a:t>
            </a:r>
            <a:r>
              <a:rPr lang="en-US" dirty="0" err="1" smtClean="0"/>
              <a:t>dogbone</a:t>
            </a:r>
            <a:endParaRPr lang="en-US" dirty="0" smtClean="0"/>
          </a:p>
          <a:p>
            <a:r>
              <a:rPr lang="en-US" dirty="0" smtClean="0"/>
              <a:t>Cylinder for PPMS</a:t>
            </a:r>
          </a:p>
          <a:p>
            <a:r>
              <a:rPr lang="en-US" dirty="0" smtClean="0"/>
              <a:t>MFM strip</a:t>
            </a:r>
          </a:p>
          <a:p>
            <a:r>
              <a:rPr lang="en-US" dirty="0" smtClean="0"/>
              <a:t>RRR strip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Sample Cut Locations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2/1/18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3950" t="15582" r="15659" b="8119"/>
          <a:stretch/>
        </p:blipFill>
        <p:spPr>
          <a:xfrm>
            <a:off x="0" y="1854592"/>
            <a:ext cx="9143999" cy="433417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850777" y="5168361"/>
            <a:ext cx="121023" cy="71269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08731" y="5168361"/>
            <a:ext cx="121023" cy="71269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366685" y="5168361"/>
            <a:ext cx="121023" cy="71269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660777" y="5168361"/>
            <a:ext cx="121023" cy="71269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418731" y="5168361"/>
            <a:ext cx="121023" cy="71269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176685" y="5168361"/>
            <a:ext cx="121023" cy="71269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411943" y="4912868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312454" y="4917350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078716" y="4368216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177727" y="4927059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745166" y="2736704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330835" y="2743653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418731" y="4648617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652469" y="4921461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888206" y="4641060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8317187" y="4921461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794539" y="5191032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684422" y="4625946"/>
            <a:ext cx="81168" cy="147222"/>
          </a:xfrm>
          <a:prstGeom prst="rect">
            <a:avLst/>
          </a:prstGeom>
          <a:solidFill>
            <a:srgbClr val="00FA00"/>
          </a:solidFill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450495" y="4913904"/>
            <a:ext cx="81168" cy="147222"/>
          </a:xfrm>
          <a:prstGeom prst="rect">
            <a:avLst/>
          </a:prstGeom>
          <a:solidFill>
            <a:srgbClr val="00FA00"/>
          </a:solidFill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50246" y="5185712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359128" y="4646402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296840" y="4368216"/>
            <a:ext cx="82932" cy="15128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959682" y="4356425"/>
            <a:ext cx="82932" cy="15128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147866" y="4924298"/>
            <a:ext cx="97914" cy="404952"/>
          </a:xfrm>
          <a:prstGeom prst="rect">
            <a:avLst/>
          </a:prstGeom>
          <a:solidFill>
            <a:srgbClr val="7030A0"/>
          </a:solidFill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865028" y="4921461"/>
            <a:ext cx="321100" cy="102330"/>
          </a:xfrm>
          <a:prstGeom prst="rect">
            <a:avLst/>
          </a:prstGeom>
          <a:solidFill>
            <a:srgbClr val="7030A0"/>
          </a:solidFill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552630" y="5178278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08815" y="1104072"/>
            <a:ext cx="356587" cy="901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201593" y="1090649"/>
            <a:ext cx="81168" cy="147222"/>
          </a:xfrm>
          <a:prstGeom prst="rect">
            <a:avLst/>
          </a:prstGeom>
          <a:solidFill>
            <a:srgbClr val="00FA00"/>
          </a:solidFill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070438" y="1548779"/>
            <a:ext cx="321100" cy="102330"/>
          </a:xfrm>
          <a:prstGeom prst="rect">
            <a:avLst/>
          </a:prstGeom>
          <a:solidFill>
            <a:srgbClr val="7030A0"/>
          </a:solidFill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30041" y="1082850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4967" y="1524749"/>
            <a:ext cx="481127" cy="1528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658258" y="3261231"/>
            <a:ext cx="1242826" cy="1242826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78497" y="4922919"/>
            <a:ext cx="81168" cy="147222"/>
          </a:xfrm>
          <a:prstGeom prst="rect">
            <a:avLst/>
          </a:prstGeom>
          <a:solidFill>
            <a:srgbClr val="00FA00"/>
          </a:solidFill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3103338" y="4637935"/>
            <a:ext cx="81168" cy="147222"/>
          </a:xfrm>
          <a:prstGeom prst="rect">
            <a:avLst/>
          </a:prstGeom>
          <a:solidFill>
            <a:srgbClr val="00FA00"/>
          </a:solidFill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462643" y="2478140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157768" y="2478142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087280" y="4099377"/>
            <a:ext cx="132108" cy="13210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104980" y="2409048"/>
            <a:ext cx="252351" cy="25235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402521" y="2412639"/>
            <a:ext cx="252351" cy="25235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009079" y="4021989"/>
            <a:ext cx="252351" cy="252351"/>
          </a:xfrm>
          <a:prstGeom prst="rect">
            <a:avLst/>
          </a:prstGeom>
          <a:noFill/>
          <a:ln w="4127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0504E"/>
                </a:solidFill>
              </a:rPr>
              <a:t>Cavity LGS: formed from 2.8 mm sliced large grain sheets</a:t>
            </a:r>
          </a:p>
          <a:p>
            <a:r>
              <a:rPr lang="en-US" dirty="0" smtClean="0">
                <a:solidFill>
                  <a:srgbClr val="50504E"/>
                </a:solidFill>
              </a:rPr>
              <a:t>Cavity LGR: formed from 5 mm sliced large grain sheets that were rolled to 2.8 mm and</a:t>
            </a:r>
            <a:r>
              <a:rPr lang="en-US" i="1" dirty="0" smtClean="0">
                <a:solidFill>
                  <a:srgbClr val="50504E"/>
                </a:solidFill>
              </a:rPr>
              <a:t> never annealed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Grain Cavity Study </a:t>
            </a:r>
            <a:r>
              <a:rPr lang="mr-IN" dirty="0" smtClean="0"/>
              <a:t>–</a:t>
            </a:r>
            <a:r>
              <a:rPr lang="en-US" dirty="0" smtClean="0"/>
              <a:t> Cavities Now Welded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921" y="2280863"/>
            <a:ext cx="4181992" cy="3908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5194" y="2665655"/>
            <a:ext cx="1940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 SRF2017 talk for more details of planned study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250" y="3225800"/>
            <a:ext cx="1940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Thanks to RI for carrying out difficult fabrication!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69637" y="4413169"/>
            <a:ext cx="213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Measurements coming soon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0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739" y="3657600"/>
            <a:ext cx="5336680" cy="266523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Partially expelling cavity made with NX material from LCLS-II has been thoroughly characterized with T-map</a:t>
            </a:r>
          </a:p>
          <a:p>
            <a:r>
              <a:rPr lang="en-US" dirty="0" smtClean="0"/>
              <a:t>Coupon study to come will focus on comparing expelling vs trapping regions </a:t>
            </a:r>
            <a:r>
              <a:rPr lang="mr-IN" dirty="0" smtClean="0"/>
              <a:t>–</a:t>
            </a:r>
            <a:r>
              <a:rPr lang="en-US" dirty="0" smtClean="0"/>
              <a:t> first coupons have been cut</a:t>
            </a:r>
          </a:p>
          <a:p>
            <a:r>
              <a:rPr lang="en-US" dirty="0" smtClean="0"/>
              <a:t>Microscopy studies to date show that difference is subtle</a:t>
            </a:r>
          </a:p>
          <a:p>
            <a:r>
              <a:rPr lang="en-US" dirty="0" smtClean="0"/>
              <a:t>Large grain cavities will be received soon and undergo first measurements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2/1/18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EF2D0B-787E-437C-8289-6F20B09D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9176A9-9951-4B5C-BCCE-CA38ABD44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9106E0-6E2D-4230-B304-FE602841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027CECF-038A-4EC7-896D-116E2089F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46882"/>
            <a:ext cx="8915400" cy="641739"/>
          </a:xfrm>
        </p:spPr>
        <p:txBody>
          <a:bodyPr/>
          <a:lstStyle/>
          <a:p>
            <a:r>
              <a:rPr lang="en-US" dirty="0"/>
              <a:t>*What Local </a:t>
            </a:r>
            <a:r>
              <a:rPr lang="en-US" dirty="0" err="1"/>
              <a:t>Misorientations</a:t>
            </a:r>
            <a:r>
              <a:rPr lang="en-US" dirty="0"/>
              <a:t> and Recrystallized Fraction are?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4102C5-6EE3-4323-8D3C-112368DED336}"/>
              </a:ext>
            </a:extLst>
          </p:cNvPr>
          <p:cNvSpPr txBox="1"/>
          <p:nvPr/>
        </p:nvSpPr>
        <p:spPr>
          <a:xfrm>
            <a:off x="1084254" y="830752"/>
            <a:ext cx="2839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</a:t>
            </a:r>
            <a:r>
              <a:rPr lang="en-US" dirty="0" err="1"/>
              <a:t>misorientations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A7862D-566D-490D-9D3B-0AD51F71B43C}"/>
              </a:ext>
            </a:extLst>
          </p:cNvPr>
          <p:cNvSpPr txBox="1"/>
          <p:nvPr/>
        </p:nvSpPr>
        <p:spPr>
          <a:xfrm>
            <a:off x="349683" y="1207086"/>
            <a:ext cx="7937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This component is for displaying small orientation changes on the map, highlighting regions of higher deformation. The component calculates the average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misorientation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between every pixel and its surrounding pixels, and assigns the mean value to that pixel.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Misorientations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over a certain value are discarded, so that the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misorientations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associated with discrete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subgrain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and grain boundaries are excluded.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0E1CA6-8B07-4149-B2AD-5D37DF198195}"/>
              </a:ext>
            </a:extLst>
          </p:cNvPr>
          <p:cNvSpPr/>
          <p:nvPr/>
        </p:nvSpPr>
        <p:spPr>
          <a:xfrm>
            <a:off x="349683" y="2441606"/>
            <a:ext cx="74703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Local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Misorientation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Maps – the average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misorientation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between each measurement and its 8 neighbors is calculated, excluding any higher angle boundaries (&gt;5 in this case). These maps will highlight local strain variations, independent from the grain size.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078B2D-BFA5-427F-A745-648256011226}"/>
              </a:ext>
            </a:extLst>
          </p:cNvPr>
          <p:cNvSpPr txBox="1"/>
          <p:nvPr/>
        </p:nvSpPr>
        <p:spPr>
          <a:xfrm>
            <a:off x="1084254" y="3399418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Recrystallized fraction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A0AC2F-827D-4ADA-9CD3-4AF79DA309FB}"/>
              </a:ext>
            </a:extLst>
          </p:cNvPr>
          <p:cNvSpPr txBox="1"/>
          <p:nvPr/>
        </p:nvSpPr>
        <p:spPr>
          <a:xfrm>
            <a:off x="354888" y="3824353"/>
            <a:ext cx="87891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What is recrystallized fraction?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1) Tango does a grain reconstruction;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2) Then it takes each grain and measures the internal average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misorientation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angle within the grain.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3) If the average angle in a grain exceeds the user-defined minimum angle to define 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subgrain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(theta), the grain is classified as being "deformed".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4) Some grains consist of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subgrains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whose internal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misorientation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is under theta but the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misorientation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from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subgrain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subgrain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is above theta. In that case the grain is classed as "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substructured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“.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5) All the remaining grains are classified as recrystallized.</a:t>
            </a:r>
          </a:p>
        </p:txBody>
      </p:sp>
    </p:spTree>
    <p:extLst>
      <p:ext uri="{BB962C8B-B14F-4D97-AF65-F5344CB8AC3E}">
        <p14:creationId xmlns:p14="http://schemas.microsoft.com/office/powerpoint/2010/main" val="17279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C142C00-217E-48F6-BCB4-C87801191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r="49557" b="50860"/>
          <a:stretch/>
        </p:blipFill>
        <p:spPr>
          <a:xfrm>
            <a:off x="5343543" y="1181253"/>
            <a:ext cx="2485418" cy="2328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AE39C-0665-4BE7-BA53-AD9A15A1A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grain vs small grain in NX (SIMS, negative 2</a:t>
            </a:r>
            <a:r>
              <a:rPr lang="en-US" baseline="30000" dirty="0"/>
              <a:t>nd</a:t>
            </a:r>
            <a:r>
              <a:rPr lang="en-US" dirty="0"/>
              <a:t> run)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683F34-C99F-42CA-8AAA-976F718C5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56D4A-A38D-49C7-A4BD-DF302C9E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Trenikhina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CC73C8-6C6B-4B03-B178-D637FDEB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8D8AE4-F6DD-47B3-9798-26A601931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09" y="802188"/>
            <a:ext cx="4931202" cy="45773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04C8664-7CE1-46EE-A8A0-109B22D68496}"/>
              </a:ext>
            </a:extLst>
          </p:cNvPr>
          <p:cNvCxnSpPr>
            <a:cxnSpLocks/>
          </p:cNvCxnSpPr>
          <p:nvPr/>
        </p:nvCxnSpPr>
        <p:spPr>
          <a:xfrm flipH="1">
            <a:off x="6730739" y="1715678"/>
            <a:ext cx="923826" cy="4619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2A729A0-70DB-4803-BC83-5C7BE380EFB9}"/>
              </a:ext>
            </a:extLst>
          </p:cNvPr>
          <p:cNvCxnSpPr>
            <a:cxnSpLocks/>
          </p:cNvCxnSpPr>
          <p:nvPr/>
        </p:nvCxnSpPr>
        <p:spPr>
          <a:xfrm flipH="1">
            <a:off x="5988100" y="992829"/>
            <a:ext cx="923826" cy="4619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C91486C-3B00-495B-A837-713DBB76C66F}"/>
              </a:ext>
            </a:extLst>
          </p:cNvPr>
          <p:cNvSpPr txBox="1"/>
          <p:nvPr/>
        </p:nvSpPr>
        <p:spPr>
          <a:xfrm>
            <a:off x="7597768" y="1517715"/>
            <a:ext cx="127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Small Grain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8F8CAA1-65B9-43ED-BFDA-A8304DEFC9C0}"/>
              </a:ext>
            </a:extLst>
          </p:cNvPr>
          <p:cNvSpPr txBox="1"/>
          <p:nvPr/>
        </p:nvSpPr>
        <p:spPr>
          <a:xfrm>
            <a:off x="6891088" y="795486"/>
            <a:ext cx="127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Large Grain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D0B43C5-BD2C-456B-87CF-5918AF38AD9A}"/>
              </a:ext>
            </a:extLst>
          </p:cNvPr>
          <p:cNvSpPr txBox="1"/>
          <p:nvPr/>
        </p:nvSpPr>
        <p:spPr>
          <a:xfrm>
            <a:off x="228600" y="5329042"/>
            <a:ext cx="485331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Normalized to </a:t>
            </a:r>
            <a:r>
              <a:rPr lang="en-US" sz="1800" dirty="0" err="1">
                <a:solidFill>
                  <a:schemeClr val="accent6"/>
                </a:solidFill>
              </a:rPr>
              <a:t>Nb</a:t>
            </a:r>
            <a:r>
              <a:rPr lang="en-US" sz="1800" dirty="0">
                <a:solidFill>
                  <a:schemeClr val="accent6"/>
                </a:solidFill>
              </a:rPr>
              <a:t>- matrix data reconstructed from large and small grains don’t show significant difference in O-, C-, </a:t>
            </a:r>
            <a:r>
              <a:rPr lang="en-US" sz="1800" dirty="0" err="1">
                <a:solidFill>
                  <a:schemeClr val="accent6"/>
                </a:solidFill>
              </a:rPr>
              <a:t>NbN</a:t>
            </a:r>
            <a:r>
              <a:rPr lang="en-US" sz="1800" dirty="0">
                <a:solidFill>
                  <a:schemeClr val="accent6"/>
                </a:solidFill>
              </a:rPr>
              <a:t>-, Cl-.</a:t>
            </a:r>
          </a:p>
        </p:txBody>
      </p:sp>
    </p:spTree>
    <p:extLst>
      <p:ext uri="{BB962C8B-B14F-4D97-AF65-F5344CB8AC3E}">
        <p14:creationId xmlns:p14="http://schemas.microsoft.com/office/powerpoint/2010/main" val="86612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5D6E4-D2CB-4EAB-A3AE-02EDF359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0B0B-E2E8-48C7-9F35-EA95A6BD9C73}" type="datetime1">
              <a:rPr lang="en-US" altLang="en-US" smtClean="0"/>
              <a:t>2/1/18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9E7B38-07E3-42A4-9249-816657F2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Yulia Trenikhina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B514A-FE7A-4312-B2E7-D8488CE5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FE30210-FE77-42CA-BA4A-508A8052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Positive polarity comparison </a:t>
            </a:r>
            <a:r>
              <a:rPr lang="en-US" dirty="0">
                <a:solidFill>
                  <a:srgbClr val="FF0000"/>
                </a:solidFill>
              </a:rPr>
              <a:t>after the furnace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8D6B75-D452-4A1C-A553-747C5DB90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73"/>
          <a:stretch/>
        </p:blipFill>
        <p:spPr>
          <a:xfrm>
            <a:off x="228600" y="843812"/>
            <a:ext cx="6570724" cy="50692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77F2D68-9209-4C67-AEC6-DDCD046C105C}"/>
              </a:ext>
            </a:extLst>
          </p:cNvPr>
          <p:cNvSpPr/>
          <p:nvPr/>
        </p:nvSpPr>
        <p:spPr>
          <a:xfrm>
            <a:off x="342782" y="3237686"/>
            <a:ext cx="6832076" cy="171450"/>
          </a:xfrm>
          <a:prstGeom prst="rect">
            <a:avLst/>
          </a:prstGeom>
          <a:solidFill>
            <a:srgbClr val="FFFF00">
              <a:alpha val="27843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5C9D06F-75D0-46DC-9EB0-5A9ADA27CF2B}"/>
              </a:ext>
            </a:extLst>
          </p:cNvPr>
          <p:cNvSpPr/>
          <p:nvPr/>
        </p:nvSpPr>
        <p:spPr>
          <a:xfrm>
            <a:off x="342782" y="3062543"/>
            <a:ext cx="6832076" cy="171450"/>
          </a:xfrm>
          <a:prstGeom prst="rect">
            <a:avLst/>
          </a:prstGeom>
          <a:solidFill>
            <a:schemeClr val="accent1">
              <a:lumMod val="40000"/>
              <a:lumOff val="60000"/>
              <a:alpha val="27843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038D792-4C10-4AC3-98C4-6442DF44659E}"/>
              </a:ext>
            </a:extLst>
          </p:cNvPr>
          <p:cNvSpPr/>
          <p:nvPr/>
        </p:nvSpPr>
        <p:spPr>
          <a:xfrm>
            <a:off x="342782" y="4835408"/>
            <a:ext cx="6832076" cy="171450"/>
          </a:xfrm>
          <a:prstGeom prst="rect">
            <a:avLst/>
          </a:prstGeom>
          <a:solidFill>
            <a:schemeClr val="accent1">
              <a:lumMod val="40000"/>
              <a:lumOff val="60000"/>
              <a:alpha val="27843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E8E04C3-D756-4CC0-9986-BF063F9F5103}"/>
              </a:ext>
            </a:extLst>
          </p:cNvPr>
          <p:cNvSpPr/>
          <p:nvPr/>
        </p:nvSpPr>
        <p:spPr>
          <a:xfrm>
            <a:off x="347906" y="5749547"/>
            <a:ext cx="6832075" cy="188146"/>
          </a:xfrm>
          <a:prstGeom prst="rect">
            <a:avLst/>
          </a:prstGeom>
          <a:solidFill>
            <a:srgbClr val="FFFF00">
              <a:alpha val="27843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745F162-BC33-4B59-B937-045E0FDAF71C}"/>
              </a:ext>
            </a:extLst>
          </p:cNvPr>
          <p:cNvSpPr/>
          <p:nvPr/>
        </p:nvSpPr>
        <p:spPr>
          <a:xfrm>
            <a:off x="347906" y="5380877"/>
            <a:ext cx="6832076" cy="171450"/>
          </a:xfrm>
          <a:prstGeom prst="rect">
            <a:avLst/>
          </a:prstGeom>
          <a:solidFill>
            <a:schemeClr val="accent1">
              <a:lumMod val="40000"/>
              <a:lumOff val="60000"/>
              <a:alpha val="27843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389F7556-2F10-4F5E-8A5C-963E7F81CE40}"/>
              </a:ext>
            </a:extLst>
          </p:cNvPr>
          <p:cNvCxnSpPr/>
          <p:nvPr/>
        </p:nvCxnSpPr>
        <p:spPr>
          <a:xfrm flipV="1">
            <a:off x="6685773" y="3138939"/>
            <a:ext cx="417512" cy="9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F35178-4F13-4FB0-A3C5-4C84649C04D6}"/>
              </a:ext>
            </a:extLst>
          </p:cNvPr>
          <p:cNvSpPr txBox="1"/>
          <p:nvPr/>
        </p:nvSpPr>
        <p:spPr>
          <a:xfrm>
            <a:off x="7055640" y="2969662"/>
            <a:ext cx="919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Titanium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E1402E65-2386-4EA9-B0DB-6693AB7200B3}"/>
              </a:ext>
            </a:extLst>
          </p:cNvPr>
          <p:cNvCxnSpPr/>
          <p:nvPr/>
        </p:nvCxnSpPr>
        <p:spPr>
          <a:xfrm flipV="1">
            <a:off x="6685773" y="3318530"/>
            <a:ext cx="417512" cy="9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8465D35-FB0C-4210-870F-ECC0ACD96B2E}"/>
              </a:ext>
            </a:extLst>
          </p:cNvPr>
          <p:cNvSpPr txBox="1"/>
          <p:nvPr/>
        </p:nvSpPr>
        <p:spPr>
          <a:xfrm>
            <a:off x="7055640" y="3149253"/>
            <a:ext cx="822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Silicone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E06312B8-9ADB-47E0-ACA1-DE008DB6D767}"/>
              </a:ext>
            </a:extLst>
          </p:cNvPr>
          <p:cNvCxnSpPr/>
          <p:nvPr/>
        </p:nvCxnSpPr>
        <p:spPr>
          <a:xfrm flipV="1">
            <a:off x="6664284" y="4924118"/>
            <a:ext cx="417512" cy="9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F56E5F3-17A6-4D31-91B7-B5AEB4F866C5}"/>
              </a:ext>
            </a:extLst>
          </p:cNvPr>
          <p:cNvSpPr txBox="1"/>
          <p:nvPr/>
        </p:nvSpPr>
        <p:spPr>
          <a:xfrm>
            <a:off x="7034151" y="4754841"/>
            <a:ext cx="952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Tantalum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3A1ADC5B-0DE9-4136-A6E0-40DFDA36001F}"/>
              </a:ext>
            </a:extLst>
          </p:cNvPr>
          <p:cNvCxnSpPr/>
          <p:nvPr/>
        </p:nvCxnSpPr>
        <p:spPr>
          <a:xfrm flipV="1">
            <a:off x="6664284" y="5140090"/>
            <a:ext cx="417512" cy="9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7F3E24-B432-41BC-8F14-A66C50702BF2}"/>
              </a:ext>
            </a:extLst>
          </p:cNvPr>
          <p:cNvSpPr txBox="1"/>
          <p:nvPr/>
        </p:nvSpPr>
        <p:spPr>
          <a:xfrm>
            <a:off x="1066984" y="4933643"/>
            <a:ext cx="2109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Tungsten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C44E4D4-8D8D-4588-A3E3-81C47EB10B23}"/>
              </a:ext>
            </a:extLst>
          </p:cNvPr>
          <p:cNvSpPr/>
          <p:nvPr/>
        </p:nvSpPr>
        <p:spPr>
          <a:xfrm>
            <a:off x="347907" y="5016206"/>
            <a:ext cx="6832075" cy="188146"/>
          </a:xfrm>
          <a:prstGeom prst="rect">
            <a:avLst/>
          </a:prstGeom>
          <a:solidFill>
            <a:srgbClr val="FFFF00">
              <a:alpha val="27843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FFACF380-BEDC-431B-8040-3B4E7A010412}"/>
              </a:ext>
            </a:extLst>
          </p:cNvPr>
          <p:cNvCxnSpPr/>
          <p:nvPr/>
        </p:nvCxnSpPr>
        <p:spPr>
          <a:xfrm flipV="1">
            <a:off x="6685773" y="5299842"/>
            <a:ext cx="417512" cy="9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C4E2134-D938-4F1B-9BF9-C0D7795670F9}"/>
              </a:ext>
            </a:extLst>
          </p:cNvPr>
          <p:cNvSpPr txBox="1"/>
          <p:nvPr/>
        </p:nvSpPr>
        <p:spPr>
          <a:xfrm>
            <a:off x="1173314" y="5130565"/>
            <a:ext cx="686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Nickel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5663F77-ADA4-45CB-8303-C11C67003897}"/>
              </a:ext>
            </a:extLst>
          </p:cNvPr>
          <p:cNvSpPr/>
          <p:nvPr/>
        </p:nvSpPr>
        <p:spPr>
          <a:xfrm>
            <a:off x="342782" y="5206386"/>
            <a:ext cx="6832075" cy="188146"/>
          </a:xfrm>
          <a:prstGeom prst="rect">
            <a:avLst/>
          </a:prstGeom>
          <a:solidFill>
            <a:srgbClr val="FFFF00">
              <a:alpha val="27843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B28DAC14-BEEF-4129-B2E2-2B4054923B2D}"/>
              </a:ext>
            </a:extLst>
          </p:cNvPr>
          <p:cNvCxnSpPr/>
          <p:nvPr/>
        </p:nvCxnSpPr>
        <p:spPr>
          <a:xfrm flipV="1">
            <a:off x="6685773" y="5479580"/>
            <a:ext cx="417512" cy="9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F408ECB-F4E7-4502-925F-F625C4D1F3F5}"/>
              </a:ext>
            </a:extLst>
          </p:cNvPr>
          <p:cNvSpPr txBox="1"/>
          <p:nvPr/>
        </p:nvSpPr>
        <p:spPr>
          <a:xfrm>
            <a:off x="7055640" y="5310303"/>
            <a:ext cx="521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Iron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A9ABAFD0-7A98-4999-AAFB-D1AFC5B58CA4}"/>
              </a:ext>
            </a:extLst>
          </p:cNvPr>
          <p:cNvCxnSpPr/>
          <p:nvPr/>
        </p:nvCxnSpPr>
        <p:spPr>
          <a:xfrm flipV="1">
            <a:off x="6709873" y="5668647"/>
            <a:ext cx="417512" cy="9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9359025-5E01-4FC8-948E-237FA09D35CF}"/>
              </a:ext>
            </a:extLst>
          </p:cNvPr>
          <p:cNvSpPr txBox="1"/>
          <p:nvPr/>
        </p:nvSpPr>
        <p:spPr>
          <a:xfrm>
            <a:off x="7079740" y="5499370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Molybdenum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6B1B1CC-C8AE-4ED5-8840-78F9FF1C0C19}"/>
              </a:ext>
            </a:extLst>
          </p:cNvPr>
          <p:cNvSpPr/>
          <p:nvPr/>
        </p:nvSpPr>
        <p:spPr>
          <a:xfrm>
            <a:off x="362651" y="5538672"/>
            <a:ext cx="6832075" cy="188146"/>
          </a:xfrm>
          <a:prstGeom prst="rect">
            <a:avLst/>
          </a:prstGeom>
          <a:solidFill>
            <a:srgbClr val="FFFF00">
              <a:alpha val="27843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372B37E-1308-4955-BDBE-4AA85A7089D0}"/>
              </a:ext>
            </a:extLst>
          </p:cNvPr>
          <p:cNvSpPr txBox="1"/>
          <p:nvPr/>
        </p:nvSpPr>
        <p:spPr>
          <a:xfrm>
            <a:off x="4478818" y="789874"/>
            <a:ext cx="44621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Elements of interest: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Ti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Si, Ta, W, Ni, Fe, Mo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8769C6D-3593-40F8-8C8F-9DE2BB60A7A0}"/>
              </a:ext>
            </a:extLst>
          </p:cNvPr>
          <p:cNvSpPr txBox="1"/>
          <p:nvPr/>
        </p:nvSpPr>
        <p:spPr>
          <a:xfrm>
            <a:off x="7034151" y="4942716"/>
            <a:ext cx="2109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Practically NO peak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899C077-9378-4037-AF50-0AD0E18F7BC6}"/>
              </a:ext>
            </a:extLst>
          </p:cNvPr>
          <p:cNvSpPr txBox="1"/>
          <p:nvPr/>
        </p:nvSpPr>
        <p:spPr>
          <a:xfrm>
            <a:off x="7055640" y="5132873"/>
            <a:ext cx="2109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Practically NO peak</a:t>
            </a:r>
          </a:p>
        </p:txBody>
      </p:sp>
    </p:spTree>
    <p:extLst>
      <p:ext uri="{BB962C8B-B14F-4D97-AF65-F5344CB8AC3E}">
        <p14:creationId xmlns:p14="http://schemas.microsoft.com/office/powerpoint/2010/main" val="14929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2/2/18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825500"/>
            <a:ext cx="70231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4783915" cy="5059363"/>
          </a:xfrm>
        </p:spPr>
        <p:txBody>
          <a:bodyPr/>
          <a:lstStyle/>
          <a:p>
            <a:r>
              <a:rPr lang="en-US" dirty="0" smtClean="0"/>
              <a:t>Instrumentation on cavity:</a:t>
            </a:r>
          </a:p>
          <a:p>
            <a:pPr lvl="1"/>
            <a:r>
              <a:rPr lang="en-US" dirty="0" smtClean="0"/>
              <a:t>T-map</a:t>
            </a:r>
          </a:p>
          <a:p>
            <a:pPr lvl="1"/>
            <a:r>
              <a:rPr lang="en-US" dirty="0" smtClean="0"/>
              <a:t>RTDs (to measure ΔT at T</a:t>
            </a:r>
            <a:r>
              <a:rPr lang="en-US" baseline="-25000" dirty="0" smtClean="0"/>
              <a:t>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Fluxgates (to measure B</a:t>
            </a:r>
            <a:r>
              <a:rPr lang="en-US" baseline="-25000" dirty="0" smtClean="0"/>
              <a:t>SC</a:t>
            </a:r>
            <a:r>
              <a:rPr lang="en-US" dirty="0" smtClean="0"/>
              <a:t>/B</a:t>
            </a:r>
            <a:r>
              <a:rPr lang="en-US" baseline="-25000" dirty="0" smtClean="0"/>
              <a:t>NC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Coils (to apply field ~20 </a:t>
            </a:r>
            <a:r>
              <a:rPr lang="en-US" dirty="0" err="1" smtClean="0"/>
              <a:t>mG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Cooldowns</a:t>
            </a:r>
          </a:p>
          <a:p>
            <a:pPr lvl="1"/>
            <a:r>
              <a:rPr lang="en-US" dirty="0" smtClean="0"/>
              <a:t>Fast in &lt;1 </a:t>
            </a:r>
            <a:r>
              <a:rPr lang="en-US" dirty="0" err="1" smtClean="0"/>
              <a:t>mG</a:t>
            </a:r>
            <a:r>
              <a:rPr lang="en-US" dirty="0" smtClean="0"/>
              <a:t> field</a:t>
            </a:r>
          </a:p>
          <a:p>
            <a:pPr lvl="1"/>
            <a:r>
              <a:rPr lang="en-US" dirty="0" smtClean="0"/>
              <a:t>Fast in ~20 </a:t>
            </a:r>
            <a:r>
              <a:rPr lang="en-US" dirty="0" err="1" smtClean="0"/>
              <a:t>mG</a:t>
            </a:r>
            <a:r>
              <a:rPr lang="en-US" dirty="0" smtClean="0"/>
              <a:t> field</a:t>
            </a:r>
          </a:p>
          <a:p>
            <a:pPr lvl="1"/>
            <a:r>
              <a:rPr lang="en-US" dirty="0" smtClean="0"/>
              <a:t>Slow in ~20 </a:t>
            </a:r>
            <a:r>
              <a:rPr lang="en-US" dirty="0" err="1" smtClean="0"/>
              <a:t>mG</a:t>
            </a:r>
            <a:r>
              <a:rPr lang="en-US" dirty="0" smtClean="0"/>
              <a:t> field</a:t>
            </a:r>
          </a:p>
          <a:p>
            <a:pPr lvl="1"/>
            <a:r>
              <a:rPr lang="en-US" dirty="0" smtClean="0"/>
              <a:t>Medium in ~20 </a:t>
            </a:r>
            <a:r>
              <a:rPr lang="en-US" dirty="0" err="1" smtClean="0"/>
              <a:t>mG</a:t>
            </a:r>
            <a:r>
              <a:rPr lang="en-US" dirty="0" smtClean="0"/>
              <a:t> field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712" r="20566" b="54069"/>
          <a:stretch/>
        </p:blipFill>
        <p:spPr>
          <a:xfrm>
            <a:off x="5141514" y="971550"/>
            <a:ext cx="3773886" cy="41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2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 </a:t>
            </a:r>
            <a:r>
              <a:rPr lang="en-US" dirty="0" err="1"/>
              <a:t>mG</a:t>
            </a:r>
            <a:r>
              <a:rPr lang="en-US" dirty="0"/>
              <a:t> Medium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961"/>
          <a:stretch/>
        </p:blipFill>
        <p:spPr>
          <a:xfrm>
            <a:off x="754744" y="2648061"/>
            <a:ext cx="8389256" cy="4209939"/>
          </a:xfrm>
          <a:prstGeom prst="rect">
            <a:avLst/>
          </a:prstGeom>
        </p:spPr>
      </p:pic>
      <p:pic>
        <p:nvPicPr>
          <p:cNvPr id="9" name="Picture 8" descr="DT-NX-02 &#10;50 &#10;— Equator [KI &#10;45 &#10;—Top iris [K] &#10;— Bottom iris [K] &#10;40 &#10;—Frame [K]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34" y="1"/>
            <a:ext cx="3336287" cy="283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7511"/>
            <a:ext cx="5697938" cy="18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 </a:t>
            </a:r>
            <a:r>
              <a:rPr lang="en-US" dirty="0" err="1"/>
              <a:t>mG</a:t>
            </a:r>
            <a:r>
              <a:rPr lang="en-US" dirty="0"/>
              <a:t> Medium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961"/>
          <a:stretch/>
        </p:blipFill>
        <p:spPr>
          <a:xfrm>
            <a:off x="754744" y="2648061"/>
            <a:ext cx="8389256" cy="4209939"/>
          </a:xfrm>
          <a:prstGeom prst="rect">
            <a:avLst/>
          </a:prstGeom>
        </p:spPr>
      </p:pic>
      <p:pic>
        <p:nvPicPr>
          <p:cNvPr id="9" name="Picture 8" descr="DT-NX-02 &#10;50 &#10;— Equator [KI &#10;45 &#10;—Top iris [K] &#10;— Bottom iris [K] &#10;40 &#10;—Frame [K]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34" y="1"/>
            <a:ext cx="3336287" cy="283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7511"/>
            <a:ext cx="5697938" cy="18925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35551" y="5338119"/>
            <a:ext cx="1544594" cy="7784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61622" y="4552929"/>
            <a:ext cx="6150139" cy="575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75935" y="3941805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40195" y="3941805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195751" y="3941805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6827" y="1809003"/>
            <a:ext cx="4064344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600" b="1" dirty="0" smtClean="0">
                <a:solidFill>
                  <a:srgbClr val="000000"/>
                </a:solidFill>
              </a:rPr>
              <a:t>Top-bottom asymmetry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 smtClean="0">
                <a:solidFill>
                  <a:srgbClr val="000000"/>
                </a:solidFill>
              </a:rPr>
              <a:t>Equator/flat asymmetry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 smtClean="0">
                <a:solidFill>
                  <a:srgbClr val="000000"/>
                </a:solidFill>
              </a:rPr>
              <a:t>Azimuthal asymmetry</a:t>
            </a:r>
            <a:endParaRPr lang="en-US" sz="2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 </a:t>
            </a:r>
            <a:r>
              <a:rPr lang="en-US" dirty="0" err="1"/>
              <a:t>mG</a:t>
            </a:r>
            <a:r>
              <a:rPr lang="en-US" dirty="0"/>
              <a:t> Medium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961"/>
          <a:stretch/>
        </p:blipFill>
        <p:spPr>
          <a:xfrm>
            <a:off x="754744" y="2648061"/>
            <a:ext cx="8389256" cy="4209939"/>
          </a:xfrm>
          <a:prstGeom prst="rect">
            <a:avLst/>
          </a:prstGeom>
        </p:spPr>
      </p:pic>
      <p:pic>
        <p:nvPicPr>
          <p:cNvPr id="9" name="Picture 8" descr="DT-NX-02 &#10;50 &#10;— Equator [KI &#10;45 &#10;—Top iris [K] &#10;— Bottom iris [K] &#10;40 &#10;—Frame [K]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34" y="1"/>
            <a:ext cx="3336287" cy="283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7511"/>
            <a:ext cx="5697938" cy="18925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35551" y="5338119"/>
            <a:ext cx="1544594" cy="7784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61622" y="4552929"/>
            <a:ext cx="6150139" cy="575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75935" y="3941805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40195" y="3941805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195751" y="3941805"/>
            <a:ext cx="0" cy="1742303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6827" y="1809003"/>
            <a:ext cx="4064344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600" b="1" dirty="0" smtClean="0">
                <a:solidFill>
                  <a:srgbClr val="000000"/>
                </a:solidFill>
              </a:rPr>
              <a:t>Top-bottom asymmetry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 smtClean="0">
                <a:solidFill>
                  <a:srgbClr val="000000"/>
                </a:solidFill>
              </a:rPr>
              <a:t>Equator/flat asymmetry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 smtClean="0">
                <a:solidFill>
                  <a:srgbClr val="000000"/>
                </a:solidFill>
              </a:rPr>
              <a:t>Azimuthal asymmetry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30603" y="2832711"/>
            <a:ext cx="6490311" cy="193899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4000" dirty="0" smtClean="0">
                <a:solidFill>
                  <a:srgbClr val="000000"/>
                </a:solidFill>
              </a:rPr>
              <a:t>Are these real differences in expulsion? Other effects? We needed a second test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6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2749377" cy="5059363"/>
          </a:xfrm>
        </p:spPr>
        <p:txBody>
          <a:bodyPr/>
          <a:lstStyle/>
          <a:p>
            <a:r>
              <a:rPr lang="en-US" dirty="0" smtClean="0"/>
              <a:t>Rotate T-map by 180 degrees</a:t>
            </a:r>
          </a:p>
          <a:p>
            <a:pPr lvl="1"/>
            <a:r>
              <a:rPr lang="en-US" dirty="0" smtClean="0"/>
              <a:t>Check against possible errors in T-map (e.g. poor contact)</a:t>
            </a:r>
          </a:p>
          <a:p>
            <a:r>
              <a:rPr lang="en-US" dirty="0" smtClean="0"/>
              <a:t>Use larger coils</a:t>
            </a:r>
          </a:p>
          <a:p>
            <a:pPr lvl="1"/>
            <a:r>
              <a:rPr lang="en-US" dirty="0" smtClean="0"/>
              <a:t>Smaller coils were pushed by T-map to larger than Helmholtz separation </a:t>
            </a:r>
            <a:br>
              <a:rPr lang="en-US" dirty="0" smtClean="0"/>
            </a:br>
            <a:r>
              <a:rPr lang="en-US" dirty="0" smtClean="0"/>
              <a:t>(d =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coil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Setup for Second Test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7E94193-C8CB-9746-AA84-393DEFD3FACC}" type="datetime1">
              <a:rPr lang="en-US" smtClean="0"/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 | TTC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712" r="20566" b="54069"/>
          <a:stretch/>
        </p:blipFill>
        <p:spPr>
          <a:xfrm>
            <a:off x="6571871" y="460418"/>
            <a:ext cx="2343529" cy="2576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441" t="7721" r="26972" b="49876"/>
          <a:stretch/>
        </p:blipFill>
        <p:spPr>
          <a:xfrm>
            <a:off x="6483216" y="3984082"/>
            <a:ext cx="2432184" cy="2520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202" y="3954672"/>
            <a:ext cx="2818738" cy="1716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202" y="983075"/>
            <a:ext cx="2723958" cy="2167729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5684582" y="3052726"/>
            <a:ext cx="999422" cy="852785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48202" y="5825964"/>
            <a:ext cx="284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Contours: [</a:t>
            </a:r>
            <a:r>
              <a:rPr lang="pt-BR" sz="1400" b="1" dirty="0" smtClean="0">
                <a:solidFill>
                  <a:srgbClr val="000000"/>
                </a:solidFill>
              </a:rPr>
              <a:t>0.50 </a:t>
            </a:r>
            <a:r>
              <a:rPr lang="pt-BR" sz="1400" b="1" dirty="0">
                <a:solidFill>
                  <a:srgbClr val="000000"/>
                </a:solidFill>
              </a:rPr>
              <a:t>0.65 </a:t>
            </a:r>
            <a:r>
              <a:rPr lang="pt-BR" sz="1400" b="1" dirty="0" smtClean="0">
                <a:solidFill>
                  <a:srgbClr val="000000"/>
                </a:solidFill>
              </a:rPr>
              <a:t>0.80 0.90 </a:t>
            </a:r>
            <a:r>
              <a:rPr lang="pt-BR" sz="1400" b="1" dirty="0">
                <a:solidFill>
                  <a:srgbClr val="000000"/>
                </a:solidFill>
              </a:rPr>
              <a:t>0.95 0.99 1.01 1.05 </a:t>
            </a:r>
            <a:r>
              <a:rPr lang="pt-BR" sz="1400" b="1" dirty="0" smtClean="0">
                <a:solidFill>
                  <a:srgbClr val="000000"/>
                </a:solidFill>
              </a:rPr>
              <a:t>1.10]</a:t>
            </a:r>
            <a:endParaRPr lang="pt-BR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300" y="3721100"/>
            <a:ext cx="6128699" cy="31368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2794000" cy="5059363"/>
          </a:xfrm>
        </p:spPr>
        <p:txBody>
          <a:bodyPr/>
          <a:lstStyle/>
          <a:p>
            <a:r>
              <a:rPr lang="en-US" dirty="0" smtClean="0"/>
              <a:t>Top: week 1, bottom: week 2</a:t>
            </a:r>
          </a:p>
          <a:p>
            <a:r>
              <a:rPr lang="en-US" dirty="0" smtClean="0"/>
              <a:t>Note shifted board numbers for week </a:t>
            </a:r>
            <a:r>
              <a:rPr lang="en-US" dirty="0" smtClean="0"/>
              <a:t>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Week 1 to Week 2 </a:t>
            </a:r>
            <a:r>
              <a:rPr lang="mr-IN" dirty="0" smtClean="0"/>
              <a:t>–</a:t>
            </a:r>
            <a:r>
              <a:rPr lang="en-US" dirty="0" smtClean="0"/>
              <a:t> ~20 </a:t>
            </a:r>
            <a:r>
              <a:rPr lang="en-US" dirty="0" err="1" smtClean="0"/>
              <a:t>mG</a:t>
            </a:r>
            <a:r>
              <a:rPr lang="en-US" dirty="0" smtClean="0"/>
              <a:t> Medium Cool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20813FE-C938-9848-BDA4-799423EEFDB7}" type="datetime1">
              <a:rPr lang="en-US" smtClean="0"/>
              <a:pPr>
                <a:defRPr/>
              </a:pPr>
              <a:t>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961"/>
          <a:stretch/>
        </p:blipFill>
        <p:spPr>
          <a:xfrm>
            <a:off x="2979264" y="679629"/>
            <a:ext cx="6126635" cy="307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90F9BF3-2F97-EE44-B494-4A01DC77FAD2}" vid="{BB151D97-DBEF-9F4F-A2B4-45F81817DE1F}"/>
    </a:ext>
  </a:extLst>
</a:theme>
</file>

<file path=ppt/theme/theme2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Template</Template>
  <TotalTime>22439</TotalTime>
  <Words>1984</Words>
  <Application>Microsoft Macintosh PowerPoint</Application>
  <PresentationFormat>On-screen Show (4:3)</PresentationFormat>
  <Paragraphs>355</Paragraphs>
  <Slides>38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Calibri</vt:lpstr>
      <vt:lpstr>Geneva</vt:lpstr>
      <vt:lpstr>Helvetica</vt:lpstr>
      <vt:lpstr>LucidaGrande</vt:lpstr>
      <vt:lpstr>Mangal</vt:lpstr>
      <vt:lpstr>ＭＳ Ｐゴシック</vt:lpstr>
      <vt:lpstr>Raleway</vt:lpstr>
      <vt:lpstr>Arial</vt:lpstr>
      <vt:lpstr>Fermilab_PPT_090815</vt:lpstr>
      <vt:lpstr>1_Fermilab_PPT_090815</vt:lpstr>
      <vt:lpstr>PowerPoint Presentation</vt:lpstr>
      <vt:lpstr>Flux Expulsion – What we know and what we don’t</vt:lpstr>
      <vt:lpstr>New Experiment – T-map with Partial Expulsion</vt:lpstr>
      <vt:lpstr>Experimental Setup</vt:lpstr>
      <vt:lpstr>16 mG Medium</vt:lpstr>
      <vt:lpstr>16 mG Medium</vt:lpstr>
      <vt:lpstr>16 mG Medium</vt:lpstr>
      <vt:lpstr>Changes to Setup for Second Test</vt:lpstr>
      <vt:lpstr>Compare Week 1 to Week 2 – ~20 mG Medium Cool</vt:lpstr>
      <vt:lpstr>Compare Week 1 to Week 2 – ~20 mG Medium Cool</vt:lpstr>
      <vt:lpstr>Compare Week 1 to Week 2 – 0 mG Fast Cool</vt:lpstr>
      <vt:lpstr>Compare Week 1 to Week 2 – ~20 mG Fast Cool</vt:lpstr>
      <vt:lpstr>Compare Week 1 to Week 2 – ~20 mG Slow Cool</vt:lpstr>
      <vt:lpstr>Top-Bottom Asymmetry</vt:lpstr>
      <vt:lpstr>Equator-Flat Asymmetry </vt:lpstr>
      <vt:lpstr>Azimuthal Symmetry</vt:lpstr>
      <vt:lpstr>Subtracted T-maps and Regions of Interest</vt:lpstr>
      <vt:lpstr>Materials Studies</vt:lpstr>
      <vt:lpstr>Comparison of curved samples before the furnace</vt:lpstr>
      <vt:lpstr>Comparison of curved samples before the furnace</vt:lpstr>
      <vt:lpstr>Strain before furnace treatment (note cutoff at 1)</vt:lpstr>
      <vt:lpstr>Comparison of curved samples after 1000C bake</vt:lpstr>
      <vt:lpstr>Comparison of curved samples after 1000C bake</vt:lpstr>
      <vt:lpstr>Comparison of curved samples after 1000C bake</vt:lpstr>
      <vt:lpstr>Impurities in the Material</vt:lpstr>
      <vt:lpstr>Accumulated elemental images (negative polarity)</vt:lpstr>
      <vt:lpstr>PowerPoint Presentation</vt:lpstr>
      <vt:lpstr>Chemical difference NX vs TD</vt:lpstr>
      <vt:lpstr>Chemical difference NX vs TD</vt:lpstr>
      <vt:lpstr>Summary of Microscopy on Non-Cavity Samples</vt:lpstr>
      <vt:lpstr>Proposed Sample Cut Locations</vt:lpstr>
      <vt:lpstr>Large Grain Cavity Study – Cavities Now Welded</vt:lpstr>
      <vt:lpstr>Summary</vt:lpstr>
      <vt:lpstr>Backup Slides</vt:lpstr>
      <vt:lpstr>*What Local Misorientations and Recrystallized Fraction are?</vt:lpstr>
      <vt:lpstr>Large grain vs small grain in NX (SIMS, negative 2nd run)</vt:lpstr>
      <vt:lpstr>Positive polarity comparison after the furnace 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Fermilab SRF</dc:creator>
  <cp:lastModifiedBy>Fermilab SRF</cp:lastModifiedBy>
  <cp:revision>135</cp:revision>
  <cp:lastPrinted>2018-02-06T08:33:50Z</cp:lastPrinted>
  <dcterms:created xsi:type="dcterms:W3CDTF">2018-01-07T23:48:30Z</dcterms:created>
  <dcterms:modified xsi:type="dcterms:W3CDTF">2018-02-06T11:09:46Z</dcterms:modified>
</cp:coreProperties>
</file>