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5" r:id="rId4"/>
    <p:sldId id="286" r:id="rId5"/>
    <p:sldId id="294" r:id="rId6"/>
    <p:sldId id="263" r:id="rId7"/>
    <p:sldId id="266" r:id="rId8"/>
    <p:sldId id="265" r:id="rId9"/>
    <p:sldId id="264" r:id="rId10"/>
    <p:sldId id="284" r:id="rId11"/>
    <p:sldId id="267" r:id="rId12"/>
    <p:sldId id="279" r:id="rId13"/>
    <p:sldId id="281" r:id="rId14"/>
    <p:sldId id="280" r:id="rId15"/>
    <p:sldId id="269" r:id="rId16"/>
    <p:sldId id="278" r:id="rId17"/>
    <p:sldId id="274" r:id="rId18"/>
    <p:sldId id="275" r:id="rId19"/>
    <p:sldId id="276" r:id="rId20"/>
    <p:sldId id="277" r:id="rId21"/>
    <p:sldId id="283" r:id="rId22"/>
    <p:sldId id="268" r:id="rId23"/>
    <p:sldId id="288" r:id="rId24"/>
    <p:sldId id="289" r:id="rId25"/>
    <p:sldId id="290" r:id="rId26"/>
    <p:sldId id="291" r:id="rId27"/>
    <p:sldId id="292" r:id="rId28"/>
    <p:sldId id="282" r:id="rId29"/>
    <p:sldId id="261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6" autoAdjust="0"/>
    <p:restoredTop sz="73186" autoAdjust="0"/>
  </p:normalViewPr>
  <p:slideViewPr>
    <p:cSldViewPr>
      <p:cViewPr varScale="1">
        <p:scale>
          <a:sx n="64" d="100"/>
          <a:sy n="64" d="100"/>
        </p:scale>
        <p:origin x="-20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3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8A237-B529-4C5C-A2C9-24EEFA3D5C61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BCE12-95F2-49AF-B49B-E0E63394425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26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Results for the LCLSII LLRF system running at Spec gradient for 8 cavities on a CM.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0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 example of what can be achieved with targeted passive controls.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561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KISS ...saves the day!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7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 EXAMPLE</a:t>
            </a:r>
            <a:r>
              <a:rPr lang="en-US" baseline="0" dirty="0" smtClean="0"/>
              <a:t> OF PASSIVE MICROPHONIC CONTROLS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76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Options for Active</a:t>
            </a:r>
            <a:r>
              <a:rPr lang="en-US" baseline="0" dirty="0" smtClean="0"/>
              <a:t> Resonance Control...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49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Pulsed system need FF algorithms for piezo</a:t>
            </a:r>
            <a:r>
              <a:rPr lang="en-US" baseline="0" dirty="0" smtClean="0"/>
              <a:t> control for LDF.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032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CW systems need to apply feedback on </a:t>
            </a:r>
            <a:r>
              <a:rPr lang="en-US" baseline="0" dirty="0" err="1" smtClean="0"/>
              <a:t>piezos</a:t>
            </a:r>
            <a:endParaRPr lang="en-US" baseline="0" dirty="0" smtClean="0"/>
          </a:p>
          <a:p>
            <a:r>
              <a:rPr lang="en-US" baseline="0" dirty="0" smtClean="0"/>
              <a:t>Slow &lt; 10 Hz PI ...integrator mostly is fine</a:t>
            </a:r>
          </a:p>
          <a:p>
            <a:r>
              <a:rPr lang="en-US" baseline="0" dirty="0" smtClean="0"/>
              <a:t>Fast &gt; 10 Hz ...need targeted </a:t>
            </a:r>
            <a:r>
              <a:rPr lang="en-US" baseline="0" dirty="0" err="1" smtClean="0"/>
              <a:t>fieedback</a:t>
            </a:r>
            <a:r>
              <a:rPr lang="en-US" baseline="0" dirty="0" smtClean="0"/>
              <a:t> for the modes ...</a:t>
            </a:r>
            <a:r>
              <a:rPr lang="en-US" baseline="0" dirty="0" err="1" smtClean="0"/>
              <a:t>filtyerbanks</a:t>
            </a:r>
            <a:r>
              <a:rPr lang="en-US" baseline="0" dirty="0" smtClean="0"/>
              <a:t>, LMS and </a:t>
            </a:r>
            <a:r>
              <a:rPr lang="en-US" baseline="0" dirty="0" err="1" smtClean="0"/>
              <a:t>Kalman</a:t>
            </a:r>
            <a:r>
              <a:rPr lang="en-US" baseline="0" dirty="0" smtClean="0"/>
              <a:t> appear to be best suited for this.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588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you can achieve.</a:t>
            </a:r>
          </a:p>
          <a:p>
            <a:r>
              <a:rPr lang="en-US" dirty="0" smtClean="0"/>
              <a:t>Easier to reduce large single mode microphonic.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microphonics</a:t>
            </a:r>
            <a:r>
              <a:rPr lang="en-US" dirty="0" smtClean="0"/>
              <a:t> decrease</a:t>
            </a:r>
            <a:r>
              <a:rPr lang="en-US" baseline="0" dirty="0" smtClean="0"/>
              <a:t> the precision of the algorithm may limit what you can achieve.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7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application</a:t>
            </a:r>
            <a:r>
              <a:rPr lang="en-US" baseline="0" dirty="0" smtClean="0"/>
              <a:t> of adapting an algorithm from another field (</a:t>
            </a:r>
            <a:r>
              <a:rPr lang="en-US" baseline="0" dirty="0" err="1" smtClean="0"/>
              <a:t>acuostics</a:t>
            </a:r>
            <a:r>
              <a:rPr lang="en-US" baseline="0" dirty="0" smtClean="0"/>
              <a:t>) that is very mature and applying it to cavity ARC.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717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can be achieved</a:t>
            </a:r>
            <a:r>
              <a:rPr lang="en-US" baseline="0" dirty="0" smtClean="0"/>
              <a:t> in a VS sum system.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462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Moving beyond </a:t>
            </a:r>
            <a:r>
              <a:rPr lang="en-US" dirty="0" err="1" smtClean="0"/>
              <a:t>pid</a:t>
            </a:r>
            <a:r>
              <a:rPr lang="en-US" dirty="0" smtClean="0"/>
              <a:t> </a:t>
            </a:r>
            <a:r>
              <a:rPr lang="en-US" dirty="0" err="1" smtClean="0"/>
              <a:t>algorythms</a:t>
            </a:r>
            <a:r>
              <a:rPr lang="en-US" dirty="0" smtClean="0"/>
              <a:t> for arc...</a:t>
            </a:r>
            <a:r>
              <a:rPr lang="en-US" dirty="0" err="1" smtClean="0"/>
              <a:t>kalman</a:t>
            </a:r>
            <a:r>
              <a:rPr lang="en-US" baseline="0" dirty="0" smtClean="0"/>
              <a:t> filter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78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Automation. Know your amplifier! Calibrate it on each start</a:t>
            </a:r>
            <a:r>
              <a:rPr lang="en-US" baseline="0" dirty="0" smtClean="0"/>
              <a:t> up.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73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TAOs need to be considered when</a:t>
            </a:r>
            <a:r>
              <a:rPr lang="en-US" baseline="0" dirty="0" smtClean="0"/>
              <a:t> designing CM cryogenic piping. CM needs to be an integrated design between scientists, mechanical and electrical engineers.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276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TAO solution on LCLSII</a:t>
            </a:r>
            <a:r>
              <a:rPr lang="en-US" baseline="0" dirty="0" smtClean="0"/>
              <a:t> CM, simple fixes yield big results.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749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Microphonics</a:t>
            </a:r>
            <a:r>
              <a:rPr lang="en-US" dirty="0" smtClean="0"/>
              <a:t> due to He pressure increase down the transfer line. Cavities at the</a:t>
            </a:r>
            <a:r>
              <a:rPr lang="en-US" baseline="0" dirty="0" smtClean="0"/>
              <a:t> end of the line see high pressure (higher bath temp).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964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Compact</a:t>
            </a:r>
            <a:r>
              <a:rPr lang="en-US" baseline="0" dirty="0" smtClean="0"/>
              <a:t> ERL.</a:t>
            </a:r>
          </a:p>
          <a:p>
            <a:r>
              <a:rPr lang="en-US" baseline="0" dirty="0" smtClean="0"/>
              <a:t>Shows that slow ARC is useful too.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946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Some</a:t>
            </a:r>
            <a:r>
              <a:rPr lang="en-GB" baseline="0" dirty="0" smtClean="0"/>
              <a:t>times you have limited ways to control your destiny! May have to limit accelerator performance to keep the system stable.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CF678-9ABC-E34E-85BF-52CD9AD6D4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84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Know your environment. Test</a:t>
            </a:r>
            <a:r>
              <a:rPr lang="en-US" baseline="0" dirty="0" smtClean="0"/>
              <a:t> facility and the accelerator tunnel will have different backgrounds and </a:t>
            </a:r>
            <a:r>
              <a:rPr lang="en-US" baseline="0" dirty="0" err="1" smtClean="0"/>
              <a:t>microphomnic</a:t>
            </a:r>
            <a:r>
              <a:rPr lang="en-US" baseline="0" dirty="0" smtClean="0"/>
              <a:t> entry points.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41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last part of my report</a:t>
            </a:r>
            <a:r>
              <a:rPr lang="en-US" altLang="zh-CN" baseline="0" dirty="0" smtClean="0"/>
              <a:t> is t</a:t>
            </a:r>
            <a:r>
              <a:rPr lang="en-US" altLang="zh-CN" dirty="0" smtClean="0"/>
              <a:t>he </a:t>
            </a:r>
            <a:r>
              <a:rPr lang="en-US" altLang="zh-CN" dirty="0" err="1" smtClean="0"/>
              <a:t>llrf</a:t>
            </a:r>
            <a:r>
              <a:rPr lang="en-US" altLang="zh-CN" baseline="0" dirty="0" smtClean="0"/>
              <a:t> control system conceptual design, this block diagram is the conceptual design architecture of 162.5 MHz and 325 MHz,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undersampling</a:t>
            </a:r>
            <a:r>
              <a:rPr lang="en-US" altLang="zh-CN" baseline="0" dirty="0" smtClean="0"/>
              <a:t> technique will be tested, it’s digital LLRF system based on high speed ADC and ZYNQ FPGA chip.</a:t>
            </a:r>
          </a:p>
          <a:p>
            <a:endParaRPr lang="en-US" altLang="zh-CN" baseline="0" dirty="0" smtClean="0"/>
          </a:p>
          <a:p>
            <a:r>
              <a:rPr lang="en-US" altLang="zh-CN" b="0" baseline="0" dirty="0" smtClean="0"/>
              <a:t>Under sampling eliminates down converter...adds other problems phase jitter increases with higher cavity frequency. may not be a problems for ads system where 0.5% and 0.5 degree field control is required.</a:t>
            </a:r>
          </a:p>
        </p:txBody>
      </p:sp>
    </p:spTree>
    <p:extLst>
      <p:ext uri="{BB962C8B-B14F-4D97-AF65-F5344CB8AC3E}">
        <p14:creationId xmlns:p14="http://schemas.microsoft.com/office/powerpoint/2010/main" val="9024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r>
              <a:rPr lang="en-US" baseline="0" dirty="0" smtClean="0"/>
              <a:t> along the XFEL CMs. </a:t>
            </a:r>
            <a:endParaRPr lang="en-US" dirty="0" smtClean="0"/>
          </a:p>
          <a:p>
            <a:r>
              <a:rPr lang="en-US" dirty="0" smtClean="0"/>
              <a:t>CW systems are not alone in the radiation issue.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61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Immediately Down stream of 100 MV CM. With Cavity gradients up to 20 MV/m. </a:t>
            </a:r>
          </a:p>
          <a:p>
            <a:r>
              <a:rPr lang="en-US" b="0" dirty="0" smtClean="0"/>
              <a:t>As</a:t>
            </a:r>
            <a:r>
              <a:rPr lang="en-US" b="0" baseline="0" dirty="0" smtClean="0"/>
              <a:t> higher gradient cavities (especially </a:t>
            </a:r>
            <a:r>
              <a:rPr lang="en-US" b="0" baseline="0" dirty="0" err="1" smtClean="0"/>
              <a:t>cw</a:t>
            </a:r>
            <a:r>
              <a:rPr lang="en-US" b="0" baseline="0" dirty="0" smtClean="0"/>
              <a:t>) become more common high energy field emitted electrons will have to be considered more carefully. this shows external damage ...what about inside </a:t>
            </a:r>
            <a:r>
              <a:rPr lang="en-US" b="0" baseline="0" dirty="0" err="1" smtClean="0"/>
              <a:t>cryomodule</a:t>
            </a:r>
            <a:r>
              <a:rPr lang="en-US" b="1" baseline="0" dirty="0" smtClean="0"/>
              <a:t>!</a:t>
            </a:r>
            <a:endParaRPr lang="de-DE" b="1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Internal issues?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38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90% overall availability</a:t>
            </a:r>
            <a:r>
              <a:rPr lang="en-US" b="0" baseline="0" dirty="0" smtClean="0"/>
              <a:t> implies very high </a:t>
            </a:r>
            <a:r>
              <a:rPr lang="en-US" b="0" baseline="0" dirty="0" err="1" smtClean="0"/>
              <a:t>rf</a:t>
            </a:r>
            <a:r>
              <a:rPr lang="en-US" b="0" baseline="0" dirty="0" smtClean="0"/>
              <a:t>/cavity availability ...notable</a:t>
            </a:r>
            <a:endParaRPr lang="en-US" b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110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operating accelerator need to be vigilant on each cavity gradient and</a:t>
            </a:r>
            <a:r>
              <a:rPr lang="en-US" baseline="0" dirty="0" smtClean="0"/>
              <a:t> its limitations.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67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PICTURE OF ALL</a:t>
            </a:r>
            <a:r>
              <a:rPr lang="en-US" baseline="0" dirty="0" smtClean="0"/>
              <a:t> THE MICROPHONIC ISSUES A CAVITY HAS TO DEAL WITH ...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BCE12-95F2-49AF-B49B-E0E63394425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67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 it is important to understand the CM mechanical modes and the microphonic environment.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AC371-0E0B-4549-8D08-12865BB5FE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0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00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82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50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8748713" y="6486628"/>
            <a:ext cx="297515" cy="3385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36" name="Shape 3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</p:spTree>
    <p:extLst>
      <p:ext uri="{BB962C8B-B14F-4D97-AF65-F5344CB8AC3E}">
        <p14:creationId xmlns:p14="http://schemas.microsoft.com/office/powerpoint/2010/main" val="3651078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Texten und Aufzä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0561" y="421217"/>
            <a:ext cx="8671689" cy="718145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561" y="1428736"/>
            <a:ext cx="5000660" cy="307777"/>
          </a:xfrm>
        </p:spPr>
        <p:txBody>
          <a:bodyPr wrap="square"/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949928" y="2643182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Clr>
                <a:srgbClr val="009EE0"/>
              </a:buClr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>
                <a:solidFill>
                  <a:srgbClr val="00589C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  Page  </a:t>
            </a:r>
            <a:fld id="{3646F17C-8E3B-4B73-BB4A-0027EA90886C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98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>
            <a:lvl1pPr>
              <a:defRPr sz="1600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692696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Page </a:t>
            </a:r>
            <a:fld id="{1EF25335-47A1-4F76-95AC-2AD488CB3B12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68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49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1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70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30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76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20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40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32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2D4AB-AAFF-4BBF-B910-CD15B8BE596A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B723-39AB-4DB2-B629-F9A921E8F7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50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WG3 Summary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568" y="3933056"/>
            <a:ext cx="7376864" cy="20406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TTC 2018 Milan</a:t>
            </a:r>
          </a:p>
          <a:p>
            <a:endParaRPr lang="en-US" dirty="0" smtClean="0"/>
          </a:p>
          <a:p>
            <a:r>
              <a:rPr lang="en-US" dirty="0" smtClean="0"/>
              <a:t>09</a:t>
            </a:r>
            <a:r>
              <a:rPr lang="en-US" dirty="0" smtClean="0"/>
              <a:t>.02.2018</a:t>
            </a:r>
            <a:endParaRPr lang="en-US" dirty="0"/>
          </a:p>
          <a:p>
            <a:r>
              <a:rPr lang="en-US" dirty="0" smtClean="0"/>
              <a:t>Curt </a:t>
            </a:r>
            <a:r>
              <a:rPr lang="en-US" dirty="0" err="1" smtClean="0"/>
              <a:t>Hovater</a:t>
            </a:r>
            <a:r>
              <a:rPr lang="en-US" dirty="0" smtClean="0"/>
              <a:t> (JLAB), Mathieu </a:t>
            </a:r>
            <a:r>
              <a:rPr lang="en-US" dirty="0" err="1" smtClean="0"/>
              <a:t>Omet</a:t>
            </a:r>
            <a:r>
              <a:rPr lang="en-US" dirty="0" smtClean="0"/>
              <a:t> (DESY)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081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8809093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352" y="116632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(JLAB)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30299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516" y="809297"/>
            <a:ext cx="1520650" cy="2184894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9386" y="18978"/>
            <a:ext cx="8671689" cy="4320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400" cap="none" dirty="0" err="1" smtClean="0"/>
              <a:t>Microphonics</a:t>
            </a:r>
            <a:r>
              <a:rPr lang="en-US" sz="2400" cap="none" dirty="0" smtClean="0"/>
              <a:t>: How does it appear? </a:t>
            </a:r>
            <a:r>
              <a:rPr lang="en-US" sz="2400" b="1" cap="none" dirty="0" smtClean="0"/>
              <a:t>(HZB)</a:t>
            </a:r>
            <a:endParaRPr lang="en-US" sz="2400" b="1" cap="non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646F17C-8E3B-4B73-BB4A-0027EA90886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1436688" y="1271568"/>
            <a:ext cx="6269037" cy="2371725"/>
            <a:chOff x="905" y="960"/>
            <a:chExt cx="3949" cy="1494"/>
          </a:xfrm>
        </p:grpSpPr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905" y="960"/>
              <a:ext cx="3949" cy="1494"/>
              <a:chOff x="249" y="1657"/>
              <a:chExt cx="5267" cy="1991"/>
            </a:xfrm>
          </p:grpSpPr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0000"/>
                  </a:clrFrom>
                  <a:clrTo>
                    <a:srgbClr val="FF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9" y="1657"/>
                <a:ext cx="5267" cy="1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336" y="2012"/>
                <a:ext cx="4961" cy="160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36" y="1785"/>
                <a:ext cx="4961" cy="256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2064" y="1440"/>
              <a:ext cx="14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dirty="0" smtClean="0"/>
                <a:t>2.5-3 </a:t>
              </a:r>
              <a:r>
                <a:rPr lang="de-DE" sz="1600" dirty="0"/>
                <a:t>mm </a:t>
              </a:r>
              <a:r>
                <a:rPr lang="de-DE" sz="1600" dirty="0" smtClean="0"/>
                <a:t>Niobium </a:t>
              </a:r>
              <a:r>
                <a:rPr lang="de-DE" sz="1600" dirty="0" err="1" smtClean="0"/>
                <a:t>walls</a:t>
              </a:r>
              <a:endParaRPr lang="de-DE" sz="1600" dirty="0"/>
            </a:p>
          </p:txBody>
        </p:sp>
      </p:grpSp>
      <p:grpSp>
        <p:nvGrpSpPr>
          <p:cNvPr id="16" name="Group 57"/>
          <p:cNvGrpSpPr>
            <a:grpSpLocks/>
          </p:cNvGrpSpPr>
          <p:nvPr/>
        </p:nvGrpSpPr>
        <p:grpSpPr bwMode="auto">
          <a:xfrm>
            <a:off x="6935786" y="3298828"/>
            <a:ext cx="1697037" cy="1201738"/>
            <a:chOff x="4393" y="2232"/>
            <a:chExt cx="1069" cy="757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 rot="12525265">
              <a:off x="4886" y="2232"/>
              <a:ext cx="576" cy="192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Text Box 38"/>
            <p:cNvSpPr txBox="1">
              <a:spLocks noChangeArrowheads="1"/>
            </p:cNvSpPr>
            <p:nvPr/>
          </p:nvSpPr>
          <p:spPr bwMode="auto">
            <a:xfrm>
              <a:off x="4393" y="2388"/>
              <a:ext cx="985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 smtClean="0"/>
                <a:t> </a:t>
              </a:r>
              <a:r>
                <a:rPr lang="de-DE" sz="1400" dirty="0" err="1" smtClean="0"/>
                <a:t>Deterministic</a:t>
              </a:r>
              <a:r>
                <a:rPr lang="de-DE" sz="1400" dirty="0" smtClean="0"/>
                <a:t>,</a:t>
              </a:r>
              <a:endParaRPr lang="de-DE" sz="1400" dirty="0"/>
            </a:p>
            <a:p>
              <a:r>
                <a:rPr lang="de-DE" sz="1400" dirty="0" smtClean="0"/>
                <a:t>   </a:t>
              </a:r>
              <a:r>
                <a:rPr lang="de-DE" sz="1400" dirty="0" err="1" smtClean="0"/>
                <a:t>narrow</a:t>
              </a:r>
              <a:r>
                <a:rPr lang="de-DE" sz="1400" dirty="0" smtClean="0"/>
                <a:t>-band</a:t>
              </a:r>
              <a:endParaRPr lang="de-DE" sz="1400" dirty="0"/>
            </a:p>
            <a:p>
              <a:r>
                <a:rPr lang="de-DE" sz="1400" dirty="0" smtClean="0"/>
                <a:t>   </a:t>
              </a:r>
              <a:r>
                <a:rPr lang="de-DE" sz="1400" dirty="0" err="1" smtClean="0"/>
                <a:t>sources</a:t>
              </a:r>
              <a:r>
                <a:rPr lang="de-DE" sz="1400" dirty="0" smtClean="0"/>
                <a:t>:</a:t>
              </a:r>
              <a:endParaRPr lang="de-DE" sz="1400" dirty="0"/>
            </a:p>
            <a:p>
              <a:r>
                <a:rPr lang="de-DE" sz="1400" dirty="0" smtClean="0"/>
                <a:t>   </a:t>
              </a:r>
              <a:r>
                <a:rPr lang="de-DE" sz="1400" dirty="0" err="1" smtClean="0"/>
                <a:t>Vacuum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pumps</a:t>
              </a:r>
              <a:endParaRPr lang="de-DE" sz="1400" dirty="0"/>
            </a:p>
          </p:txBody>
        </p:sp>
      </p:grpSp>
      <p:grpSp>
        <p:nvGrpSpPr>
          <p:cNvPr id="19" name="Group 45"/>
          <p:cNvGrpSpPr>
            <a:grpSpLocks/>
          </p:cNvGrpSpPr>
          <p:nvPr/>
        </p:nvGrpSpPr>
        <p:grpSpPr bwMode="auto">
          <a:xfrm>
            <a:off x="123826" y="2354244"/>
            <a:ext cx="1416052" cy="1217613"/>
            <a:chOff x="78" y="1642"/>
            <a:chExt cx="892" cy="767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2562766">
              <a:off x="394" y="1642"/>
              <a:ext cx="576" cy="192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Text Box 39"/>
            <p:cNvSpPr txBox="1">
              <a:spLocks noChangeArrowheads="1"/>
            </p:cNvSpPr>
            <p:nvPr/>
          </p:nvSpPr>
          <p:spPr bwMode="auto">
            <a:xfrm>
              <a:off x="78" y="1944"/>
              <a:ext cx="83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 smtClean="0"/>
                <a:t> </a:t>
              </a:r>
              <a:r>
                <a:rPr lang="de-DE" sz="1400" dirty="0" err="1" smtClean="0"/>
                <a:t>Stochastic</a:t>
              </a:r>
              <a:endParaRPr lang="de-DE" sz="1400" dirty="0"/>
            </a:p>
            <a:p>
              <a:r>
                <a:rPr lang="de-DE" sz="1400" dirty="0" smtClean="0"/>
                <a:t>   </a:t>
              </a:r>
              <a:r>
                <a:rPr lang="de-DE" sz="1400" dirty="0" err="1" smtClean="0"/>
                <a:t>background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/>
                <a:t> </a:t>
              </a:r>
              <a:r>
                <a:rPr lang="de-DE" sz="1400" dirty="0" smtClean="0"/>
                <a:t>  </a:t>
              </a:r>
              <a:r>
                <a:rPr lang="de-DE" sz="1400" dirty="0" err="1" smtClean="0"/>
                <a:t>noise</a:t>
              </a:r>
              <a:endParaRPr lang="de-DE" sz="1400" dirty="0"/>
            </a:p>
          </p:txBody>
        </p:sp>
      </p:grpSp>
      <p:grpSp>
        <p:nvGrpSpPr>
          <p:cNvPr id="22" name="Group 55"/>
          <p:cNvGrpSpPr>
            <a:grpSpLocks/>
          </p:cNvGrpSpPr>
          <p:nvPr/>
        </p:nvGrpSpPr>
        <p:grpSpPr bwMode="auto">
          <a:xfrm>
            <a:off x="179386" y="692131"/>
            <a:ext cx="4127505" cy="2455862"/>
            <a:chOff x="113" y="595"/>
            <a:chExt cx="2600" cy="1547"/>
          </a:xfrm>
        </p:grpSpPr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1424" y="991"/>
              <a:ext cx="589" cy="100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 Box 42"/>
            <p:cNvSpPr txBox="1">
              <a:spLocks noChangeArrowheads="1"/>
            </p:cNvSpPr>
            <p:nvPr/>
          </p:nvSpPr>
          <p:spPr bwMode="auto">
            <a:xfrm>
              <a:off x="113" y="595"/>
              <a:ext cx="260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 smtClean="0"/>
                <a:t> Field </a:t>
              </a:r>
              <a:r>
                <a:rPr lang="de-DE" sz="1400" dirty="0" err="1" smtClean="0"/>
                <a:t>amplitude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variation</a:t>
              </a:r>
              <a:r>
                <a:rPr lang="de-DE" sz="1400" dirty="0" smtClean="0"/>
                <a:t>:</a:t>
              </a:r>
              <a:endParaRPr lang="de-DE" sz="1400" dirty="0"/>
            </a:p>
            <a:p>
              <a:r>
                <a:rPr lang="de-DE" sz="1400" dirty="0" smtClean="0"/>
                <a:t>   Dynamic Lorentz </a:t>
              </a:r>
              <a:r>
                <a:rPr lang="de-DE" sz="1400" dirty="0" err="1" smtClean="0"/>
                <a:t>force</a:t>
              </a:r>
              <a:r>
                <a:rPr lang="de-DE" sz="1400" dirty="0" smtClean="0"/>
                <a:t>, </a:t>
              </a:r>
              <a:r>
                <a:rPr lang="de-DE" sz="1400" dirty="0" err="1" smtClean="0">
                  <a:latin typeface="Symbol" pitchFamily="18" charset="2"/>
                </a:rPr>
                <a:t>D</a:t>
              </a:r>
              <a:r>
                <a:rPr lang="de-DE" sz="1400" dirty="0" err="1" smtClean="0"/>
                <a:t>f</a:t>
              </a:r>
              <a:r>
                <a:rPr lang="de-DE" sz="1400" dirty="0" smtClean="0"/>
                <a:t>/</a:t>
              </a:r>
              <a:r>
                <a:rPr lang="de-DE" sz="1400" dirty="0" smtClean="0">
                  <a:latin typeface="Symbol" pitchFamily="18" charset="2"/>
                </a:rPr>
                <a:t>D</a:t>
              </a:r>
              <a:r>
                <a:rPr lang="de-DE" sz="1400" dirty="0" smtClean="0"/>
                <a:t>E</a:t>
              </a:r>
              <a:r>
                <a:rPr lang="de-DE" sz="1400" baseline="-25000" dirty="0" smtClean="0"/>
                <a:t>acc</a:t>
              </a:r>
              <a:r>
                <a:rPr lang="de-DE" sz="1400" dirty="0" smtClean="0"/>
                <a:t>² = 1Hz</a:t>
              </a:r>
              <a:r>
                <a:rPr lang="de-DE" sz="1400" dirty="0"/>
                <a:t>/(</a:t>
              </a:r>
              <a:r>
                <a:rPr lang="de-DE" sz="1400" dirty="0" smtClean="0"/>
                <a:t>MV/m)²</a:t>
              </a:r>
              <a:br>
                <a:rPr lang="de-DE" sz="1400" dirty="0" smtClean="0"/>
              </a:br>
              <a:r>
                <a:rPr lang="de-DE" sz="1400" dirty="0" smtClean="0">
                  <a:sym typeface="Wingdings" panose="05000000000000000000" pitchFamily="2" charset="2"/>
                </a:rPr>
                <a:t> </a:t>
              </a:r>
              <a:r>
                <a:rPr lang="de-DE" sz="1400" dirty="0" err="1" smtClean="0">
                  <a:sym typeface="Wingdings" panose="05000000000000000000" pitchFamily="2" charset="2"/>
                </a:rPr>
                <a:t>Ponderomotive</a:t>
              </a:r>
              <a:r>
                <a:rPr lang="de-DE" sz="1400" dirty="0" smtClean="0">
                  <a:sym typeface="Wingdings" panose="05000000000000000000" pitchFamily="2" charset="2"/>
                </a:rPr>
                <a:t> </a:t>
              </a:r>
              <a:r>
                <a:rPr lang="de-DE" sz="1400" dirty="0" err="1" smtClean="0">
                  <a:sym typeface="Wingdings" panose="05000000000000000000" pitchFamily="2" charset="2"/>
                </a:rPr>
                <a:t>instability</a:t>
              </a:r>
              <a:endParaRPr lang="de-DE" sz="1400" dirty="0"/>
            </a:p>
          </p:txBody>
        </p:sp>
        <p:sp>
          <p:nvSpPr>
            <p:cNvPr id="25" name="Line 48"/>
            <p:cNvSpPr>
              <a:spLocks noChangeShapeType="1"/>
            </p:cNvSpPr>
            <p:nvPr/>
          </p:nvSpPr>
          <p:spPr bwMode="auto">
            <a:xfrm>
              <a:off x="2016" y="2025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53"/>
            <p:cNvSpPr>
              <a:spLocks/>
            </p:cNvSpPr>
            <p:nvPr/>
          </p:nvSpPr>
          <p:spPr bwMode="auto">
            <a:xfrm>
              <a:off x="2016" y="2112"/>
              <a:ext cx="240" cy="30"/>
            </a:xfrm>
            <a:custGeom>
              <a:avLst/>
              <a:gdLst>
                <a:gd name="T0" fmla="*/ 0 w 240"/>
                <a:gd name="T1" fmla="*/ 30 h 30"/>
                <a:gd name="T2" fmla="*/ 114 w 240"/>
                <a:gd name="T3" fmla="*/ 0 h 30"/>
                <a:gd name="T4" fmla="*/ 240 w 240"/>
                <a:gd name="T5" fmla="*/ 30 h 30"/>
                <a:gd name="T6" fmla="*/ 0 60000 65536"/>
                <a:gd name="T7" fmla="*/ 0 60000 65536"/>
                <a:gd name="T8" fmla="*/ 0 60000 65536"/>
                <a:gd name="T9" fmla="*/ 0 w 240"/>
                <a:gd name="T10" fmla="*/ 0 h 30"/>
                <a:gd name="T11" fmla="*/ 240 w 24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0">
                  <a:moveTo>
                    <a:pt x="0" y="30"/>
                  </a:moveTo>
                  <a:cubicBezTo>
                    <a:pt x="19" y="25"/>
                    <a:pt x="74" y="0"/>
                    <a:pt x="114" y="0"/>
                  </a:cubicBezTo>
                  <a:cubicBezTo>
                    <a:pt x="154" y="0"/>
                    <a:pt x="214" y="24"/>
                    <a:pt x="240" y="3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54"/>
            <p:cNvSpPr>
              <a:spLocks/>
            </p:cNvSpPr>
            <p:nvPr/>
          </p:nvSpPr>
          <p:spPr bwMode="auto">
            <a:xfrm flipV="1">
              <a:off x="2031" y="1902"/>
              <a:ext cx="240" cy="30"/>
            </a:xfrm>
            <a:custGeom>
              <a:avLst/>
              <a:gdLst>
                <a:gd name="T0" fmla="*/ 0 w 240"/>
                <a:gd name="T1" fmla="*/ 30 h 30"/>
                <a:gd name="T2" fmla="*/ 114 w 240"/>
                <a:gd name="T3" fmla="*/ 0 h 30"/>
                <a:gd name="T4" fmla="*/ 240 w 240"/>
                <a:gd name="T5" fmla="*/ 30 h 30"/>
                <a:gd name="T6" fmla="*/ 0 60000 65536"/>
                <a:gd name="T7" fmla="*/ 0 60000 65536"/>
                <a:gd name="T8" fmla="*/ 0 60000 65536"/>
                <a:gd name="T9" fmla="*/ 0 w 240"/>
                <a:gd name="T10" fmla="*/ 0 h 30"/>
                <a:gd name="T11" fmla="*/ 240 w 24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0">
                  <a:moveTo>
                    <a:pt x="0" y="30"/>
                  </a:moveTo>
                  <a:cubicBezTo>
                    <a:pt x="19" y="25"/>
                    <a:pt x="74" y="0"/>
                    <a:pt x="114" y="0"/>
                  </a:cubicBezTo>
                  <a:cubicBezTo>
                    <a:pt x="154" y="0"/>
                    <a:pt x="214" y="24"/>
                    <a:pt x="240" y="3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51757" y="4556127"/>
            <a:ext cx="6071233" cy="1292385"/>
            <a:chOff x="251757" y="4556127"/>
            <a:chExt cx="6071233" cy="1292385"/>
          </a:xfrm>
        </p:grpSpPr>
        <p:sp>
          <p:nvSpPr>
            <p:cNvPr id="29" name="Textfeld 28"/>
            <p:cNvSpPr txBox="1"/>
            <p:nvPr/>
          </p:nvSpPr>
          <p:spPr>
            <a:xfrm>
              <a:off x="5370485" y="4958579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G. </a:t>
              </a:r>
              <a:r>
                <a:rPr lang="de-DE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Bissofi</a:t>
              </a:r>
              <a:endPara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0" name="Gruppieren 39"/>
            <p:cNvGrpSpPr/>
            <p:nvPr/>
          </p:nvGrpSpPr>
          <p:grpSpPr>
            <a:xfrm>
              <a:off x="251757" y="4556127"/>
              <a:ext cx="6055025" cy="1292385"/>
              <a:chOff x="251757" y="4556127"/>
              <a:chExt cx="6055025" cy="1292385"/>
            </a:xfrm>
          </p:grpSpPr>
          <p:grpSp>
            <p:nvGrpSpPr>
              <p:cNvPr id="31" name="Gruppieren 45"/>
              <p:cNvGrpSpPr>
                <a:grpSpLocks/>
              </p:cNvGrpSpPr>
              <p:nvPr/>
            </p:nvGrpSpPr>
            <p:grpSpPr bwMode="auto">
              <a:xfrm>
                <a:off x="349237" y="4556127"/>
                <a:ext cx="5957545" cy="1292385"/>
                <a:chOff x="50744" y="4555747"/>
                <a:chExt cx="5957272" cy="1293090"/>
              </a:xfrm>
            </p:grpSpPr>
            <p:pic>
              <p:nvPicPr>
                <p:cNvPr id="33" name="Picture 11" descr="osccavbody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89211" y="4555747"/>
                  <a:ext cx="2341219" cy="7689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12" descr="osccavbody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689211" y="5157141"/>
                  <a:ext cx="2341219" cy="6916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092381" y="4659664"/>
                  <a:ext cx="915635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/>
                    <a:t>222 Hz</a:t>
                  </a:r>
                </a:p>
              </p:txBody>
            </p:sp>
            <p:sp>
              <p:nvSpPr>
                <p:cNvPr id="3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065365" y="5340198"/>
                  <a:ext cx="915635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/>
                    <a:t>151 Hz</a:t>
                  </a:r>
                </a:p>
              </p:txBody>
            </p:sp>
            <p:sp>
              <p:nvSpPr>
                <p:cNvPr id="3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0744" y="4748767"/>
                  <a:ext cx="2575973" cy="985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dirty="0" smtClean="0">
                      <a:solidFill>
                        <a:schemeClr val="accent1"/>
                      </a:solidFill>
                      <a:sym typeface="Wingdings" pitchFamily="2" charset="2"/>
                    </a:rPr>
                    <a:t>  </a:t>
                  </a:r>
                  <a:r>
                    <a:rPr lang="de-DE" sz="1400" dirty="0" smtClean="0">
                      <a:solidFill>
                        <a:schemeClr val="accent1"/>
                      </a:solidFill>
                      <a:sym typeface="Wingdings" pitchFamily="2" charset="2"/>
                    </a:rPr>
                    <a:t> </a:t>
                  </a:r>
                  <a:r>
                    <a:rPr lang="de-DE" sz="1400" dirty="0" smtClean="0"/>
                    <a:t>Response </a:t>
                  </a:r>
                  <a:r>
                    <a:rPr lang="de-DE" sz="1400" dirty="0" err="1" smtClean="0"/>
                    <a:t>of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the</a:t>
                  </a:r>
                  <a:r>
                    <a:rPr lang="de-DE" sz="1400" dirty="0" smtClean="0"/>
                    <a:t> </a:t>
                  </a:r>
                  <a:endParaRPr lang="de-DE" sz="1400" dirty="0"/>
                </a:p>
                <a:p>
                  <a:r>
                    <a:rPr lang="de-DE" sz="1400" dirty="0" smtClean="0"/>
                    <a:t>   </a:t>
                  </a:r>
                  <a:r>
                    <a:rPr lang="de-DE" sz="1400" dirty="0" err="1" smtClean="0"/>
                    <a:t>Cavity</a:t>
                  </a:r>
                  <a:r>
                    <a:rPr lang="de-DE" sz="1400" dirty="0" smtClean="0"/>
                    <a:t>-Helium </a:t>
                  </a:r>
                  <a:r>
                    <a:rPr lang="de-DE" sz="1400" dirty="0" err="1" smtClean="0"/>
                    <a:t>vessel</a:t>
                  </a:r>
                  <a:r>
                    <a:rPr lang="de-DE" sz="1400" dirty="0" smtClean="0"/>
                    <a:t>-Tuner </a:t>
                  </a:r>
                  <a:endParaRPr lang="de-DE" sz="1400" dirty="0"/>
                </a:p>
                <a:p>
                  <a:r>
                    <a:rPr lang="de-DE" sz="1400" dirty="0" smtClean="0"/>
                    <a:t>   </a:t>
                  </a:r>
                  <a:r>
                    <a:rPr lang="de-DE" sz="1400" dirty="0" err="1" smtClean="0"/>
                    <a:t>system</a:t>
                  </a:r>
                  <a:r>
                    <a:rPr lang="de-DE" sz="1400" dirty="0" smtClean="0"/>
                    <a:t>:</a:t>
                  </a:r>
                  <a:endParaRPr lang="de-DE" sz="1400" dirty="0"/>
                </a:p>
                <a:p>
                  <a:r>
                    <a:rPr lang="de-DE" sz="1400" dirty="0" err="1" smtClean="0"/>
                    <a:t>Mechanical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Eigenmodes</a:t>
                  </a:r>
                  <a:endParaRPr lang="de-DE" sz="1400" dirty="0"/>
                </a:p>
              </p:txBody>
            </p:sp>
          </p:grpSp>
          <p:sp>
            <p:nvSpPr>
              <p:cNvPr id="32" name="Pfeil nach rechts 31"/>
              <p:cNvSpPr/>
              <p:nvPr/>
            </p:nvSpPr>
            <p:spPr>
              <a:xfrm>
                <a:off x="251757" y="4828224"/>
                <a:ext cx="285752" cy="1988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8" name="Gruppieren 37"/>
          <p:cNvGrpSpPr/>
          <p:nvPr/>
        </p:nvGrpSpPr>
        <p:grpSpPr>
          <a:xfrm>
            <a:off x="1428728" y="3861691"/>
            <a:ext cx="5197459" cy="646331"/>
            <a:chOff x="800776" y="3929066"/>
            <a:chExt cx="5197459" cy="646331"/>
          </a:xfrm>
        </p:grpSpPr>
        <p:sp>
          <p:nvSpPr>
            <p:cNvPr id="39" name="Pfeil nach rechts 38"/>
            <p:cNvSpPr/>
            <p:nvPr/>
          </p:nvSpPr>
          <p:spPr>
            <a:xfrm>
              <a:off x="800776" y="4062380"/>
              <a:ext cx="978408" cy="347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043306" y="3929066"/>
              <a:ext cx="3954929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Mechanical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oscillations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of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the</a:t>
              </a:r>
              <a:r>
                <a:rPr lang="de-DE" dirty="0" smtClean="0">
                  <a:solidFill>
                    <a:schemeClr val="bg1"/>
                  </a:solidFill>
                </a:rPr>
                <a:t> Cavity:</a:t>
              </a:r>
            </a:p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Microphonics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914400" y="709236"/>
            <a:ext cx="6858000" cy="1169552"/>
            <a:chOff x="914400" y="709236"/>
            <a:chExt cx="6858000" cy="1169552"/>
          </a:xfrm>
        </p:grpSpPr>
        <p:grpSp>
          <p:nvGrpSpPr>
            <p:cNvPr id="42" name="Gruppieren 49"/>
            <p:cNvGrpSpPr>
              <a:grpSpLocks/>
            </p:cNvGrpSpPr>
            <p:nvPr/>
          </p:nvGrpSpPr>
          <p:grpSpPr bwMode="auto">
            <a:xfrm>
              <a:off x="914400" y="709236"/>
              <a:ext cx="6858000" cy="1169552"/>
              <a:chOff x="914400" y="961652"/>
              <a:chExt cx="6858000" cy="1169569"/>
            </a:xfrm>
          </p:grpSpPr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914400" y="1866900"/>
                <a:ext cx="6858000" cy="174625"/>
              </a:xfrm>
              <a:custGeom>
                <a:avLst/>
                <a:gdLst>
                  <a:gd name="T0" fmla="*/ 2147483647 w 4320"/>
                  <a:gd name="T1" fmla="*/ 2147483647 h 56"/>
                  <a:gd name="T2" fmla="*/ 2147483647 w 4320"/>
                  <a:gd name="T3" fmla="*/ 2147483647 h 56"/>
                  <a:gd name="T4" fmla="*/ 2147483647 w 4320"/>
                  <a:gd name="T5" fmla="*/ 0 h 56"/>
                  <a:gd name="T6" fmla="*/ 2147483647 w 4320"/>
                  <a:gd name="T7" fmla="*/ 2147483647 h 56"/>
                  <a:gd name="T8" fmla="*/ 2147483647 w 4320"/>
                  <a:gd name="T9" fmla="*/ 0 h 56"/>
                  <a:gd name="T10" fmla="*/ 2147483647 w 4320"/>
                  <a:gd name="T11" fmla="*/ 2147483647 h 56"/>
                  <a:gd name="T12" fmla="*/ 2147483647 w 4320"/>
                  <a:gd name="T13" fmla="*/ 0 h 56"/>
                  <a:gd name="T14" fmla="*/ 2147483647 w 4320"/>
                  <a:gd name="T15" fmla="*/ 2147483647 h 56"/>
                  <a:gd name="T16" fmla="*/ 2147483647 w 4320"/>
                  <a:gd name="T17" fmla="*/ 0 h 56"/>
                  <a:gd name="T18" fmla="*/ 2147483647 w 4320"/>
                  <a:gd name="T19" fmla="*/ 2147483647 h 56"/>
                  <a:gd name="T20" fmla="*/ 2147483647 w 4320"/>
                  <a:gd name="T21" fmla="*/ 0 h 56"/>
                  <a:gd name="T22" fmla="*/ 2147483647 w 4320"/>
                  <a:gd name="T23" fmla="*/ 2147483647 h 56"/>
                  <a:gd name="T24" fmla="*/ 2147483647 w 4320"/>
                  <a:gd name="T25" fmla="*/ 0 h 56"/>
                  <a:gd name="T26" fmla="*/ 2147483647 w 4320"/>
                  <a:gd name="T27" fmla="*/ 2147483647 h 56"/>
                  <a:gd name="T28" fmla="*/ 2147483647 w 4320"/>
                  <a:gd name="T29" fmla="*/ 0 h 56"/>
                  <a:gd name="T30" fmla="*/ 2147483647 w 4320"/>
                  <a:gd name="T31" fmla="*/ 2147483647 h 56"/>
                  <a:gd name="T32" fmla="*/ 2147483647 w 4320"/>
                  <a:gd name="T33" fmla="*/ 0 h 56"/>
                  <a:gd name="T34" fmla="*/ 2147483647 w 4320"/>
                  <a:gd name="T35" fmla="*/ 2147483647 h 56"/>
                  <a:gd name="T36" fmla="*/ 2147483647 w 4320"/>
                  <a:gd name="T37" fmla="*/ 0 h 56"/>
                  <a:gd name="T38" fmla="*/ 2147483647 w 4320"/>
                  <a:gd name="T39" fmla="*/ 2147483647 h 56"/>
                  <a:gd name="T40" fmla="*/ 2147483647 w 4320"/>
                  <a:gd name="T41" fmla="*/ 2147483647 h 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320"/>
                  <a:gd name="T64" fmla="*/ 0 h 56"/>
                  <a:gd name="T65" fmla="*/ 4320 w 4320"/>
                  <a:gd name="T66" fmla="*/ 56 h 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320" h="56">
                    <a:moveTo>
                      <a:pt x="536" y="48"/>
                    </a:moveTo>
                    <a:cubicBezTo>
                      <a:pt x="0" y="48"/>
                      <a:pt x="560" y="56"/>
                      <a:pt x="584" y="48"/>
                    </a:cubicBezTo>
                    <a:cubicBezTo>
                      <a:pt x="608" y="40"/>
                      <a:pt x="640" y="0"/>
                      <a:pt x="680" y="0"/>
                    </a:cubicBezTo>
                    <a:cubicBezTo>
                      <a:pt x="720" y="0"/>
                      <a:pt x="776" y="48"/>
                      <a:pt x="824" y="48"/>
                    </a:cubicBezTo>
                    <a:cubicBezTo>
                      <a:pt x="872" y="48"/>
                      <a:pt x="920" y="0"/>
                      <a:pt x="968" y="0"/>
                    </a:cubicBezTo>
                    <a:cubicBezTo>
                      <a:pt x="1016" y="0"/>
                      <a:pt x="1056" y="48"/>
                      <a:pt x="1112" y="48"/>
                    </a:cubicBezTo>
                    <a:cubicBezTo>
                      <a:pt x="1168" y="48"/>
                      <a:pt x="1240" y="0"/>
                      <a:pt x="1304" y="0"/>
                    </a:cubicBezTo>
                    <a:cubicBezTo>
                      <a:pt x="1368" y="0"/>
                      <a:pt x="1432" y="48"/>
                      <a:pt x="1496" y="48"/>
                    </a:cubicBezTo>
                    <a:cubicBezTo>
                      <a:pt x="1560" y="48"/>
                      <a:pt x="1624" y="0"/>
                      <a:pt x="1688" y="0"/>
                    </a:cubicBezTo>
                    <a:cubicBezTo>
                      <a:pt x="1752" y="0"/>
                      <a:pt x="1816" y="48"/>
                      <a:pt x="1880" y="48"/>
                    </a:cubicBezTo>
                    <a:cubicBezTo>
                      <a:pt x="1944" y="48"/>
                      <a:pt x="2008" y="0"/>
                      <a:pt x="2072" y="0"/>
                    </a:cubicBezTo>
                    <a:cubicBezTo>
                      <a:pt x="2136" y="0"/>
                      <a:pt x="2208" y="48"/>
                      <a:pt x="2264" y="48"/>
                    </a:cubicBezTo>
                    <a:cubicBezTo>
                      <a:pt x="2320" y="48"/>
                      <a:pt x="2360" y="0"/>
                      <a:pt x="2408" y="0"/>
                    </a:cubicBezTo>
                    <a:cubicBezTo>
                      <a:pt x="2456" y="0"/>
                      <a:pt x="2496" y="48"/>
                      <a:pt x="2552" y="48"/>
                    </a:cubicBezTo>
                    <a:cubicBezTo>
                      <a:pt x="2608" y="48"/>
                      <a:pt x="2688" y="0"/>
                      <a:pt x="2744" y="0"/>
                    </a:cubicBezTo>
                    <a:cubicBezTo>
                      <a:pt x="2800" y="0"/>
                      <a:pt x="2816" y="48"/>
                      <a:pt x="2888" y="48"/>
                    </a:cubicBezTo>
                    <a:cubicBezTo>
                      <a:pt x="2960" y="48"/>
                      <a:pt x="3080" y="0"/>
                      <a:pt x="3176" y="0"/>
                    </a:cubicBezTo>
                    <a:cubicBezTo>
                      <a:pt x="3272" y="0"/>
                      <a:pt x="3384" y="48"/>
                      <a:pt x="3464" y="48"/>
                    </a:cubicBezTo>
                    <a:cubicBezTo>
                      <a:pt x="3544" y="48"/>
                      <a:pt x="3600" y="0"/>
                      <a:pt x="3656" y="0"/>
                    </a:cubicBezTo>
                    <a:cubicBezTo>
                      <a:pt x="3712" y="0"/>
                      <a:pt x="4320" y="40"/>
                      <a:pt x="3800" y="48"/>
                    </a:cubicBezTo>
                    <a:cubicBezTo>
                      <a:pt x="3280" y="56"/>
                      <a:pt x="1072" y="48"/>
                      <a:pt x="536" y="4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Text Box 37"/>
              <p:cNvSpPr txBox="1">
                <a:spLocks noChangeArrowheads="1"/>
              </p:cNvSpPr>
              <p:nvPr/>
            </p:nvSpPr>
            <p:spPr bwMode="auto">
              <a:xfrm>
                <a:off x="4788024" y="961652"/>
                <a:ext cx="2859359" cy="1169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  <a:buFont typeface="Wingdings" pitchFamily="2" charset="2"/>
                  <a:buChar char="§"/>
                </a:pPr>
                <a:r>
                  <a:rPr lang="de-DE" sz="1400" dirty="0" smtClean="0"/>
                  <a:t> Helium </a:t>
                </a:r>
                <a:r>
                  <a:rPr lang="de-DE" sz="1400" dirty="0" err="1" smtClean="0"/>
                  <a:t>pressure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fluctuations</a:t>
                </a:r>
                <a:endParaRPr lang="de-DE" sz="1400" dirty="0"/>
              </a:p>
              <a:p>
                <a:r>
                  <a:rPr lang="de-DE" sz="1400" dirty="0" smtClean="0"/>
                  <a:t>   </a:t>
                </a:r>
                <a:r>
                  <a:rPr lang="de-DE" sz="1400" dirty="0" err="1" smtClean="0">
                    <a:latin typeface="Symbol" pitchFamily="18" charset="2"/>
                  </a:rPr>
                  <a:t>D</a:t>
                </a:r>
                <a:r>
                  <a:rPr lang="de-DE" sz="1400" dirty="0" err="1" smtClean="0"/>
                  <a:t>f</a:t>
                </a:r>
                <a:r>
                  <a:rPr lang="de-DE" sz="1400" dirty="0" smtClean="0"/>
                  <a:t>/</a:t>
                </a:r>
                <a:r>
                  <a:rPr lang="de-DE" sz="1400" dirty="0" err="1" smtClean="0">
                    <a:latin typeface="Symbol" pitchFamily="18" charset="2"/>
                  </a:rPr>
                  <a:t>D</a:t>
                </a:r>
                <a:r>
                  <a:rPr lang="de-DE" sz="1400" dirty="0" err="1" smtClean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de-DE" sz="1400" dirty="0" smtClean="0"/>
                  <a:t> = 50-60 Hz/mbar, </a:t>
                </a:r>
                <a:br>
                  <a:rPr lang="de-DE" sz="1400" dirty="0" smtClean="0"/>
                </a:br>
                <a:r>
                  <a:rPr lang="de-DE" sz="1400" dirty="0" smtClean="0"/>
                  <a:t>   SRF Gun:30-100 Hz/mbar</a:t>
                </a:r>
              </a:p>
              <a:p>
                <a:endParaRPr lang="de-DE" sz="1400" dirty="0"/>
              </a:p>
              <a:p>
                <a:r>
                  <a:rPr lang="de-DE" sz="1400" dirty="0" smtClean="0"/>
                  <a:t>                                          </a:t>
                </a:r>
              </a:p>
            </p:txBody>
          </p:sp>
        </p:grpSp>
        <p:sp>
          <p:nvSpPr>
            <p:cNvPr id="43" name="Text Box 25"/>
            <p:cNvSpPr txBox="1">
              <a:spLocks noChangeArrowheads="1"/>
            </p:cNvSpPr>
            <p:nvPr/>
          </p:nvSpPr>
          <p:spPr bwMode="auto">
            <a:xfrm>
              <a:off x="4085582" y="1357298"/>
              <a:ext cx="1750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dirty="0" smtClean="0"/>
                <a:t>16 mbar±30 µbar</a:t>
              </a:r>
              <a:endParaRPr lang="de-DE" sz="1600" dirty="0"/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5874573" y="1786322"/>
            <a:ext cx="1028932" cy="1237879"/>
            <a:chOff x="5874573" y="1786322"/>
            <a:chExt cx="1028932" cy="1237879"/>
          </a:xfrm>
        </p:grpSpPr>
        <p:sp>
          <p:nvSpPr>
            <p:cNvPr id="48" name="Freihandform 47"/>
            <p:cNvSpPr/>
            <p:nvPr/>
          </p:nvSpPr>
          <p:spPr>
            <a:xfrm>
              <a:off x="5874573" y="1786322"/>
              <a:ext cx="183327" cy="747328"/>
            </a:xfrm>
            <a:custGeom>
              <a:avLst/>
              <a:gdLst>
                <a:gd name="connsiteX0" fmla="*/ 110937 w 183327"/>
                <a:gd name="connsiteY0" fmla="*/ 747328 h 747328"/>
                <a:gd name="connsiteX1" fmla="*/ 110937 w 183327"/>
                <a:gd name="connsiteY1" fmla="*/ 747328 h 747328"/>
                <a:gd name="connsiteX2" fmla="*/ 69027 w 183327"/>
                <a:gd name="connsiteY2" fmla="*/ 678748 h 747328"/>
                <a:gd name="connsiteX3" fmla="*/ 65217 w 183327"/>
                <a:gd name="connsiteY3" fmla="*/ 667318 h 747328"/>
                <a:gd name="connsiteX4" fmla="*/ 53787 w 183327"/>
                <a:gd name="connsiteY4" fmla="*/ 663508 h 747328"/>
                <a:gd name="connsiteX5" fmla="*/ 46167 w 183327"/>
                <a:gd name="connsiteY5" fmla="*/ 652078 h 747328"/>
                <a:gd name="connsiteX6" fmla="*/ 38547 w 183327"/>
                <a:gd name="connsiteY6" fmla="*/ 617788 h 747328"/>
                <a:gd name="connsiteX7" fmla="*/ 30927 w 183327"/>
                <a:gd name="connsiteY7" fmla="*/ 594928 h 747328"/>
                <a:gd name="connsiteX8" fmla="*/ 27117 w 183327"/>
                <a:gd name="connsiteY8" fmla="*/ 362518 h 747328"/>
                <a:gd name="connsiteX9" fmla="*/ 30927 w 183327"/>
                <a:gd name="connsiteY9" fmla="*/ 309178 h 747328"/>
                <a:gd name="connsiteX10" fmla="*/ 38547 w 183327"/>
                <a:gd name="connsiteY10" fmla="*/ 152968 h 747328"/>
                <a:gd name="connsiteX11" fmla="*/ 46167 w 183327"/>
                <a:gd name="connsiteY11" fmla="*/ 126298 h 747328"/>
                <a:gd name="connsiteX12" fmla="*/ 53787 w 183327"/>
                <a:gd name="connsiteY12" fmla="*/ 114868 h 747328"/>
                <a:gd name="connsiteX13" fmla="*/ 57597 w 183327"/>
                <a:gd name="connsiteY13" fmla="*/ 99628 h 747328"/>
                <a:gd name="connsiteX14" fmla="*/ 69027 w 183327"/>
                <a:gd name="connsiteY14" fmla="*/ 72958 h 747328"/>
                <a:gd name="connsiteX15" fmla="*/ 72837 w 183327"/>
                <a:gd name="connsiteY15" fmla="*/ 57718 h 747328"/>
                <a:gd name="connsiteX16" fmla="*/ 84267 w 183327"/>
                <a:gd name="connsiteY16" fmla="*/ 50098 h 747328"/>
                <a:gd name="connsiteX17" fmla="*/ 107127 w 183327"/>
                <a:gd name="connsiteY17" fmla="*/ 34858 h 747328"/>
                <a:gd name="connsiteX18" fmla="*/ 129987 w 183327"/>
                <a:gd name="connsiteY18" fmla="*/ 19618 h 747328"/>
                <a:gd name="connsiteX19" fmla="*/ 152847 w 183327"/>
                <a:gd name="connsiteY19" fmla="*/ 11998 h 747328"/>
                <a:gd name="connsiteX20" fmla="*/ 164277 w 183327"/>
                <a:gd name="connsiteY20" fmla="*/ 8188 h 747328"/>
                <a:gd name="connsiteX21" fmla="*/ 183327 w 183327"/>
                <a:gd name="connsiteY21" fmla="*/ 568 h 747328"/>
                <a:gd name="connsiteX22" fmla="*/ 183327 w 183327"/>
                <a:gd name="connsiteY22" fmla="*/ 568 h 7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3327" h="747328">
                  <a:moveTo>
                    <a:pt x="110937" y="747328"/>
                  </a:moveTo>
                  <a:lnTo>
                    <a:pt x="110937" y="747328"/>
                  </a:lnTo>
                  <a:cubicBezTo>
                    <a:pt x="96967" y="724468"/>
                    <a:pt x="82319" y="702009"/>
                    <a:pt x="69027" y="678748"/>
                  </a:cubicBezTo>
                  <a:cubicBezTo>
                    <a:pt x="67034" y="675261"/>
                    <a:pt x="68057" y="670158"/>
                    <a:pt x="65217" y="667318"/>
                  </a:cubicBezTo>
                  <a:cubicBezTo>
                    <a:pt x="62377" y="664478"/>
                    <a:pt x="57597" y="664778"/>
                    <a:pt x="53787" y="663508"/>
                  </a:cubicBezTo>
                  <a:cubicBezTo>
                    <a:pt x="51247" y="659698"/>
                    <a:pt x="48215" y="656174"/>
                    <a:pt x="46167" y="652078"/>
                  </a:cubicBezTo>
                  <a:cubicBezTo>
                    <a:pt x="40717" y="641177"/>
                    <a:pt x="41474" y="629495"/>
                    <a:pt x="38547" y="617788"/>
                  </a:cubicBezTo>
                  <a:cubicBezTo>
                    <a:pt x="36599" y="609996"/>
                    <a:pt x="30927" y="594928"/>
                    <a:pt x="30927" y="594928"/>
                  </a:cubicBezTo>
                  <a:cubicBezTo>
                    <a:pt x="23169" y="369934"/>
                    <a:pt x="0" y="443870"/>
                    <a:pt x="27117" y="362518"/>
                  </a:cubicBezTo>
                  <a:cubicBezTo>
                    <a:pt x="28387" y="344738"/>
                    <a:pt x="29956" y="326977"/>
                    <a:pt x="30927" y="309178"/>
                  </a:cubicBezTo>
                  <a:cubicBezTo>
                    <a:pt x="33766" y="257123"/>
                    <a:pt x="25903" y="203543"/>
                    <a:pt x="38547" y="152968"/>
                  </a:cubicBezTo>
                  <a:cubicBezTo>
                    <a:pt x="39768" y="148085"/>
                    <a:pt x="43434" y="131764"/>
                    <a:pt x="46167" y="126298"/>
                  </a:cubicBezTo>
                  <a:cubicBezTo>
                    <a:pt x="48215" y="122202"/>
                    <a:pt x="51247" y="118678"/>
                    <a:pt x="53787" y="114868"/>
                  </a:cubicBezTo>
                  <a:cubicBezTo>
                    <a:pt x="55057" y="109788"/>
                    <a:pt x="55758" y="104531"/>
                    <a:pt x="57597" y="99628"/>
                  </a:cubicBezTo>
                  <a:cubicBezTo>
                    <a:pt x="69789" y="67116"/>
                    <a:pt x="61458" y="99449"/>
                    <a:pt x="69027" y="72958"/>
                  </a:cubicBezTo>
                  <a:cubicBezTo>
                    <a:pt x="70466" y="67923"/>
                    <a:pt x="69932" y="62075"/>
                    <a:pt x="72837" y="57718"/>
                  </a:cubicBezTo>
                  <a:cubicBezTo>
                    <a:pt x="75377" y="53908"/>
                    <a:pt x="80749" y="53029"/>
                    <a:pt x="84267" y="50098"/>
                  </a:cubicBezTo>
                  <a:cubicBezTo>
                    <a:pt x="124853" y="16276"/>
                    <a:pt x="70970" y="54945"/>
                    <a:pt x="107127" y="34858"/>
                  </a:cubicBezTo>
                  <a:cubicBezTo>
                    <a:pt x="115133" y="30410"/>
                    <a:pt x="121299" y="22514"/>
                    <a:pt x="129987" y="19618"/>
                  </a:cubicBezTo>
                  <a:lnTo>
                    <a:pt x="152847" y="11998"/>
                  </a:lnTo>
                  <a:cubicBezTo>
                    <a:pt x="156657" y="10728"/>
                    <a:pt x="160685" y="9984"/>
                    <a:pt x="164277" y="8188"/>
                  </a:cubicBezTo>
                  <a:cubicBezTo>
                    <a:pt x="180653" y="0"/>
                    <a:pt x="173837" y="568"/>
                    <a:pt x="183327" y="568"/>
                  </a:cubicBezTo>
                  <a:lnTo>
                    <a:pt x="183327" y="568"/>
                  </a:lnTo>
                </a:path>
              </a:pathLst>
            </a:cu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>
              <a:spLocks noChangeAspect="1"/>
            </p:cNvSpPr>
            <p:nvPr/>
          </p:nvSpPr>
          <p:spPr>
            <a:xfrm rot="2460000">
              <a:off x="5983225" y="2496710"/>
              <a:ext cx="34746" cy="1094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>
              <a:spLocks noChangeAspect="1"/>
            </p:cNvSpPr>
            <p:nvPr/>
          </p:nvSpPr>
          <p:spPr>
            <a:xfrm>
              <a:off x="6012167" y="2537655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>
              <a:spLocks noChangeAspect="1"/>
            </p:cNvSpPr>
            <p:nvPr/>
          </p:nvSpPr>
          <p:spPr>
            <a:xfrm>
              <a:off x="6034638" y="257595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lipse 51"/>
            <p:cNvSpPr>
              <a:spLocks noChangeAspect="1"/>
            </p:cNvSpPr>
            <p:nvPr/>
          </p:nvSpPr>
          <p:spPr>
            <a:xfrm>
              <a:off x="6050260" y="262167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>
              <a:spLocks noChangeAspect="1"/>
            </p:cNvSpPr>
            <p:nvPr/>
          </p:nvSpPr>
          <p:spPr>
            <a:xfrm>
              <a:off x="6084168" y="266358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>
              <a:spLocks noChangeAspect="1"/>
            </p:cNvSpPr>
            <p:nvPr/>
          </p:nvSpPr>
          <p:spPr>
            <a:xfrm>
              <a:off x="6122268" y="2719389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>
              <a:spLocks noChangeAspect="1"/>
            </p:cNvSpPr>
            <p:nvPr/>
          </p:nvSpPr>
          <p:spPr>
            <a:xfrm>
              <a:off x="6156176" y="2773308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/>
            <p:cNvSpPr>
              <a:spLocks noChangeAspect="1"/>
            </p:cNvSpPr>
            <p:nvPr/>
          </p:nvSpPr>
          <p:spPr>
            <a:xfrm>
              <a:off x="6228184" y="2815218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>
              <a:spLocks noChangeAspect="1"/>
            </p:cNvSpPr>
            <p:nvPr/>
          </p:nvSpPr>
          <p:spPr>
            <a:xfrm>
              <a:off x="6300192" y="2852936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/>
            <p:cNvSpPr>
              <a:spLocks noChangeAspect="1"/>
            </p:cNvSpPr>
            <p:nvPr/>
          </p:nvSpPr>
          <p:spPr>
            <a:xfrm>
              <a:off x="6372200" y="2883416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lipse 58"/>
            <p:cNvSpPr>
              <a:spLocks noChangeAspect="1"/>
            </p:cNvSpPr>
            <p:nvPr/>
          </p:nvSpPr>
          <p:spPr>
            <a:xfrm>
              <a:off x="6444208" y="2924944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llipse 59"/>
            <p:cNvSpPr>
              <a:spLocks noChangeAspect="1"/>
            </p:cNvSpPr>
            <p:nvPr/>
          </p:nvSpPr>
          <p:spPr>
            <a:xfrm>
              <a:off x="6516216" y="2969703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/>
            <p:cNvSpPr>
              <a:spLocks noChangeAspect="1"/>
            </p:cNvSpPr>
            <p:nvPr/>
          </p:nvSpPr>
          <p:spPr>
            <a:xfrm>
              <a:off x="6588224" y="299695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llipse 61"/>
            <p:cNvSpPr>
              <a:spLocks noChangeAspect="1"/>
            </p:cNvSpPr>
            <p:nvPr/>
          </p:nvSpPr>
          <p:spPr>
            <a:xfrm>
              <a:off x="6660232" y="299695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llipse 62"/>
            <p:cNvSpPr>
              <a:spLocks noChangeAspect="1"/>
            </p:cNvSpPr>
            <p:nvPr/>
          </p:nvSpPr>
          <p:spPr>
            <a:xfrm>
              <a:off x="6776999" y="299695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llipse 63"/>
            <p:cNvSpPr>
              <a:spLocks noChangeAspect="1"/>
            </p:cNvSpPr>
            <p:nvPr/>
          </p:nvSpPr>
          <p:spPr>
            <a:xfrm>
              <a:off x="6876256" y="2996952"/>
              <a:ext cx="27249" cy="272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feil nach rechts 2"/>
          <p:cNvSpPr/>
          <p:nvPr/>
        </p:nvSpPr>
        <p:spPr>
          <a:xfrm>
            <a:off x="2930399" y="6020480"/>
            <a:ext cx="2139873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093645" y="601915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C00000"/>
                </a:solidFill>
              </a:rPr>
              <a:t>Is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that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the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whole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story</a:t>
            </a:r>
            <a:r>
              <a:rPr lang="de-DE" b="1" dirty="0" smtClean="0">
                <a:solidFill>
                  <a:srgbClr val="C00000"/>
                </a:solidFill>
              </a:rPr>
              <a:t>?</a:t>
            </a:r>
            <a:endParaRPr lang="de-DE" b="1" dirty="0">
              <a:solidFill>
                <a:srgbClr val="C00000"/>
              </a:solidFill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6369740" y="4733741"/>
            <a:ext cx="2170881" cy="914400"/>
            <a:chOff x="6369740" y="4733741"/>
            <a:chExt cx="2170881" cy="914400"/>
          </a:xfrm>
        </p:grpSpPr>
        <p:sp>
          <p:nvSpPr>
            <p:cNvPr id="8" name="Geschweifte Klammer rechts 7"/>
            <p:cNvSpPr/>
            <p:nvPr/>
          </p:nvSpPr>
          <p:spPr>
            <a:xfrm>
              <a:off x="6369740" y="4733741"/>
              <a:ext cx="155448" cy="914400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804248" y="4847423"/>
              <a:ext cx="1736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Lowest</a:t>
              </a:r>
              <a:r>
                <a:rPr lang="de-DE" dirty="0" smtClean="0"/>
                <a:t> </a:t>
              </a:r>
              <a:r>
                <a:rPr lang="de-DE" dirty="0" err="1" smtClean="0"/>
                <a:t>modes</a:t>
              </a:r>
              <a:r>
                <a:rPr lang="de-DE" dirty="0" smtClean="0"/>
                <a:t>:</a:t>
              </a:r>
            </a:p>
            <a:p>
              <a:r>
                <a:rPr lang="de-DE" dirty="0" smtClean="0"/>
                <a:t>Transverse</a:t>
              </a:r>
              <a:endParaRPr lang="de-DE" dirty="0"/>
            </a:p>
          </p:txBody>
        </p:sp>
      </p:grpSp>
      <p:sp>
        <p:nvSpPr>
          <p:cNvPr id="71" name="Textfeld 70"/>
          <p:cNvSpPr txBox="1"/>
          <p:nvPr/>
        </p:nvSpPr>
        <p:spPr>
          <a:xfrm>
            <a:off x="7269463" y="1897894"/>
            <a:ext cx="1805302" cy="138499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Heat</a:t>
            </a:r>
            <a:r>
              <a:rPr lang="de-DE" sz="1400" dirty="0" smtClean="0"/>
              <a:t> </a:t>
            </a:r>
            <a:r>
              <a:rPr lang="de-DE" sz="1400" dirty="0" err="1" smtClean="0"/>
              <a:t>transport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err="1" smtClean="0"/>
              <a:t>dynamics</a:t>
            </a:r>
            <a:r>
              <a:rPr lang="de-DE" sz="1400" dirty="0" smtClean="0"/>
              <a:t> in </a:t>
            </a:r>
            <a:r>
              <a:rPr lang="de-DE" sz="1400" dirty="0" err="1" smtClean="0"/>
              <a:t>LHe</a:t>
            </a:r>
            <a:endParaRPr lang="de-DE" sz="1400" dirty="0" smtClean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Thermo-</a:t>
            </a:r>
            <a:r>
              <a:rPr lang="de-DE" sz="1400" dirty="0" err="1" smtClean="0"/>
              <a:t>acoustic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err="1" smtClean="0"/>
              <a:t>oscillations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cryo</a:t>
            </a:r>
            <a:r>
              <a:rPr lang="de-DE" sz="1400" dirty="0"/>
              <a:t> </a:t>
            </a:r>
            <a:r>
              <a:rPr lang="de-DE" sz="1400" dirty="0" err="1" smtClean="0"/>
              <a:t>valves</a:t>
            </a:r>
            <a:r>
              <a:rPr lang="de-DE" sz="1400" dirty="0" smtClean="0"/>
              <a:t>…)</a:t>
            </a:r>
          </a:p>
          <a:p>
            <a:endParaRPr lang="de-DE" sz="1400" dirty="0"/>
          </a:p>
        </p:txBody>
      </p:sp>
      <p:sp>
        <p:nvSpPr>
          <p:cNvPr id="75" name="Textfeld 74"/>
          <p:cNvSpPr txBox="1"/>
          <p:nvPr/>
        </p:nvSpPr>
        <p:spPr>
          <a:xfrm>
            <a:off x="3009967" y="6390480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G.P. </a:t>
            </a:r>
            <a:r>
              <a:rPr lang="de-DE" sz="1100" dirty="0" err="1" smtClean="0"/>
              <a:t>Gelata</a:t>
            </a:r>
            <a:r>
              <a:rPr lang="de-DE" sz="1100" dirty="0" smtClean="0"/>
              <a:t> et al. International Journal </a:t>
            </a:r>
            <a:r>
              <a:rPr lang="de-DE" sz="1100" dirty="0" err="1" smtClean="0"/>
              <a:t>of</a:t>
            </a:r>
            <a:r>
              <a:rPr lang="de-DE" sz="1100" dirty="0" smtClean="0"/>
              <a:t> Thermal </a:t>
            </a:r>
            <a:r>
              <a:rPr lang="de-DE" sz="1100" dirty="0" err="1" smtClean="0"/>
              <a:t>Sciences</a:t>
            </a:r>
            <a:endParaRPr lang="de-DE" sz="1100" dirty="0" smtClean="0"/>
          </a:p>
          <a:p>
            <a:r>
              <a:rPr lang="de-DE" sz="1100" dirty="0" smtClean="0"/>
              <a:t>Volume 58, August 2012, Pages 1-8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056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5642" y="1057394"/>
            <a:ext cx="2268958" cy="3570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Overlap of high Q transfer functions and narrow band excitation is problematic, even if they do not exactly overlap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Transfer function source term location was beam pipe at cavity 8 end of cryomodule.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351" y="4977110"/>
            <a:ext cx="8957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Overlay of background microphonics (RED) and transfer function (BLUE) for Cavity 1 of the LCLS II string.  Data taken with cryogenics in a quiet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End effects and adjacent cryogenic piping vibrations transmitted from machinery are suspects.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29.8 and 41 Hz were driven by machinery vibrations coupled through the cryogenic piping.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r>
              <a:rPr lang="en-US" sz="1600" b="1" dirty="0" smtClean="0"/>
              <a:t>*Cavity </a:t>
            </a:r>
            <a:r>
              <a:rPr lang="en-US" sz="1600" b="1" dirty="0"/>
              <a:t>1, LCLS II Prototype </a:t>
            </a:r>
            <a:r>
              <a:rPr lang="en-US" sz="1600" b="1" dirty="0" err="1"/>
              <a:t>Cryomodule</a:t>
            </a:r>
            <a:r>
              <a:rPr lang="en-US" sz="1600" b="1" dirty="0"/>
              <a:t> </a:t>
            </a:r>
            <a:r>
              <a:rPr lang="en-US" sz="1600" b="1" dirty="0" smtClean="0"/>
              <a:t>In </a:t>
            </a:r>
            <a:r>
              <a:rPr lang="en-US" sz="1600" b="1" dirty="0"/>
              <a:t>JLAB </a:t>
            </a:r>
            <a:r>
              <a:rPr lang="en-US" sz="1600" b="1" dirty="0" err="1"/>
              <a:t>Cryomodule</a:t>
            </a:r>
            <a:r>
              <a:rPr lang="en-US" sz="1600" b="1" dirty="0"/>
              <a:t> Test Facility, Low Power Test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76600" y="1021834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Transfer function from cavity 8 </a:t>
            </a:r>
            <a:r>
              <a:rPr lang="en-US" b="1" dirty="0" err="1" smtClean="0"/>
              <a:t>beampipe</a:t>
            </a:r>
            <a:r>
              <a:rPr lang="en-US" b="1" dirty="0" smtClean="0"/>
              <a:t> to </a:t>
            </a:r>
            <a:r>
              <a:rPr lang="en-US" b="1" dirty="0" err="1" smtClean="0"/>
              <a:t>deltaF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02"/>
          <a:stretch/>
        </p:blipFill>
        <p:spPr>
          <a:xfrm>
            <a:off x="2583426" y="707886"/>
            <a:ext cx="6324600" cy="43764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9247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Example Excited Modal Resonances </a:t>
            </a:r>
            <a:r>
              <a:rPr lang="en-US" sz="2400" b="1" dirty="0" smtClean="0"/>
              <a:t>(JLAB)</a:t>
            </a:r>
            <a:endParaRPr lang="en-US" sz="2400" b="1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 smtClean="0"/>
              <a:t>TTC Milan, IT     6 Feb.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78" y="-76200"/>
            <a:ext cx="8719521" cy="96653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Comparison of a Hardened (SL24) and </a:t>
            </a:r>
            <a:br>
              <a:rPr lang="en-US" sz="2400" dirty="0" smtClean="0"/>
            </a:br>
            <a:r>
              <a:rPr lang="en-US" sz="2400" dirty="0" smtClean="0"/>
              <a:t>Zone With No Improvements (SL25) During Truck Drive </a:t>
            </a:r>
            <a:r>
              <a:rPr lang="en-US" sz="2400" dirty="0"/>
              <a:t>By </a:t>
            </a:r>
            <a:r>
              <a:rPr lang="en-US" sz="2400" b="1" dirty="0"/>
              <a:t>(CEBAF, JLAB)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30" y="3215734"/>
            <a:ext cx="7772400" cy="3352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66" y="3223835"/>
            <a:ext cx="8229600" cy="166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b="1668"/>
          <a:stretch/>
        </p:blipFill>
        <p:spPr bwMode="auto">
          <a:xfrm>
            <a:off x="-38066" y="4783676"/>
            <a:ext cx="8229600" cy="165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5851" y="3333943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SL 24 Hardened Cryomodule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8251" y="5848543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SL25 No Improvements</a:t>
            </a:r>
            <a:endParaRPr lang="en-US" b="1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 smtClean="0"/>
              <a:t>TTC Milan, IT     6 Feb. 2018</a:t>
            </a:r>
            <a:endParaRPr lang="en-US" dirty="0"/>
          </a:p>
        </p:txBody>
      </p:sp>
      <p:pic>
        <p:nvPicPr>
          <p:cNvPr id="12" name="Content Placeholder 3"/>
          <p:cNvPicPr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69"/>
          <a:stretch/>
        </p:blipFill>
        <p:spPr>
          <a:xfrm>
            <a:off x="4788024" y="948786"/>
            <a:ext cx="2448272" cy="275431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144" r="4196" b="-2"/>
          <a:stretch/>
        </p:blipFill>
        <p:spPr>
          <a:xfrm>
            <a:off x="2667553" y="948786"/>
            <a:ext cx="2013896" cy="23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38" y="151201"/>
            <a:ext cx="8464378" cy="48749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Simple Fix, Move the Frequency of the Mode </a:t>
            </a:r>
            <a:r>
              <a:rPr lang="en-US" sz="2400" b="1" dirty="0" smtClean="0"/>
              <a:t>(CEBAF, JLAB)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850145"/>
            <a:ext cx="8464379" cy="336013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After installing tuner dampers, waveguide struts and waveguide dampers we found that there was a 41 Hz vibration on all of the cavities in SL24.  </a:t>
            </a:r>
          </a:p>
          <a:p>
            <a:r>
              <a:rPr lang="en-US" sz="1800" b="1" dirty="0" smtClean="0"/>
              <a:t>41 +/- 1 Hz is a known excitation the source being a very large compressor in the central helium liquefier.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08" t="16398" r="968" b="19489"/>
          <a:stretch/>
        </p:blipFill>
        <p:spPr>
          <a:xfrm>
            <a:off x="4074163" y="2153265"/>
            <a:ext cx="4815128" cy="422745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8918" y="2046862"/>
            <a:ext cx="3685902" cy="4500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The first approach was to move an accelerometer around the structure looking for excessive 41 Hz.  We found it on some of the waveguide window vacuum ion pumps. </a:t>
            </a:r>
          </a:p>
          <a:p>
            <a:r>
              <a:rPr lang="en-US" sz="1800" b="1" dirty="0" smtClean="0"/>
              <a:t>We did impulse transfer function measurements of the ion pump assembly and found a ~40 Hz resonance.</a:t>
            </a:r>
          </a:p>
          <a:p>
            <a:r>
              <a:rPr lang="en-US" sz="1800" b="1" dirty="0" smtClean="0"/>
              <a:t>After insuring that they were properly installed, torqued, etc. we added a lead brick to each pump in order to move the resonance.</a:t>
            </a:r>
            <a:endParaRPr lang="en-US" sz="1800" b="1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576998" y="6456292"/>
            <a:ext cx="391788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TTC Milan, IT     6 Feb.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" y="0"/>
            <a:ext cx="9109104" cy="663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00035" y="116632"/>
            <a:ext cx="159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(</a:t>
            </a:r>
            <a:r>
              <a:rPr lang="en-US" sz="2400" b="1" dirty="0" err="1" smtClean="0">
                <a:solidFill>
                  <a:srgbClr val="0000FF"/>
                </a:solidFill>
              </a:rPr>
              <a:t>cERL</a:t>
            </a:r>
            <a:r>
              <a:rPr lang="en-US" sz="2400" b="1" dirty="0" smtClean="0">
                <a:solidFill>
                  <a:srgbClr val="0000FF"/>
                </a:solidFill>
              </a:rPr>
              <a:t>, KEK)</a:t>
            </a:r>
            <a:endParaRPr lang="de-DE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" y="19106"/>
            <a:ext cx="9105499" cy="68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0352" y="116632"/>
            <a:ext cx="129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(DESY)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6" y="590522"/>
            <a:ext cx="1447919" cy="11310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1FCC516E-F2AE-4763-93A0-A089AFCE9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6749" y="63331"/>
            <a:ext cx="74234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Arial Rounded MT Bold" panose="020F0704030504030204" pitchFamily="34" charset="0"/>
              </a:rPr>
              <a:t>PIP II specific requirements for SRF Cavities Resonance </a:t>
            </a:r>
            <a:r>
              <a:rPr lang="en-US" sz="2400" dirty="0" smtClean="0">
                <a:highlight>
                  <a:srgbClr val="FFFF00"/>
                </a:highlight>
                <a:latin typeface="Arial Rounded MT Bold" panose="020F0704030504030204" pitchFamily="34" charset="0"/>
              </a:rPr>
              <a:t>Control </a:t>
            </a:r>
            <a:r>
              <a:rPr lang="en-US" sz="2400" b="1" dirty="0" smtClean="0">
                <a:highlight>
                  <a:srgbClr val="FFFF00"/>
                </a:highlight>
                <a:latin typeface="Arial Rounded MT Bold" panose="020F0704030504030204" pitchFamily="34" charset="0"/>
              </a:rPr>
              <a:t>(FNAL)</a:t>
            </a:r>
            <a:endParaRPr lang="en-US" sz="2400" b="1" dirty="0">
              <a:highlight>
                <a:srgbClr val="FFFF00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B684BC-9E82-4170-8F80-F1300E45E5BD}"/>
              </a:ext>
            </a:extLst>
          </p:cNvPr>
          <p:cNvSpPr txBox="1"/>
          <p:nvPr/>
        </p:nvSpPr>
        <p:spPr>
          <a:xfrm>
            <a:off x="1820741" y="973718"/>
            <a:ext cx="481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Low beam loading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narrow bandwidth of the cavities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High accelerating gradient (~20MV/m)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large Lorentz Force Detuning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significant residual vibration/ excessive </a:t>
            </a:r>
            <a:r>
              <a:rPr kumimoji="0" lang="en-US" sz="1200" b="0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sym typeface="Wingdings" panose="05000000000000000000" pitchFamily="2" charset="2"/>
              </a:rPr>
              <a:t>microphonics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F48B1772-0640-4D8F-905A-7A200A736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7453" r="1575" b="4026"/>
          <a:stretch/>
        </p:blipFill>
        <p:spPr>
          <a:xfrm>
            <a:off x="6982695" y="521228"/>
            <a:ext cx="1452508" cy="14265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DE99062-BD2D-4C4D-B44D-FB7A3FCB35A7}"/>
              </a:ext>
            </a:extLst>
          </p:cNvPr>
          <p:cNvSpPr txBox="1"/>
          <p:nvPr/>
        </p:nvSpPr>
        <p:spPr>
          <a:xfrm>
            <a:off x="1112483" y="5514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SSR1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3C580C-A5A1-49F1-A908-F6EE7763B887}"/>
              </a:ext>
            </a:extLst>
          </p:cNvPr>
          <p:cNvSpPr txBox="1"/>
          <p:nvPr/>
        </p:nvSpPr>
        <p:spPr>
          <a:xfrm>
            <a:off x="7863580" y="59052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650MHz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775C4A-DA37-4D14-92AE-AFF15FD8E3EF}"/>
              </a:ext>
            </a:extLst>
          </p:cNvPr>
          <p:cNvSpPr/>
          <p:nvPr/>
        </p:nvSpPr>
        <p:spPr>
          <a:xfrm>
            <a:off x="600980" y="2093801"/>
            <a:ext cx="8039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Resonance control of the PIP II  (SSR1) cavity operated at Pulse mode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9A680F8-5AA8-4263-BD3E-8C96E4CD5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194" y="3298631"/>
            <a:ext cx="3214333" cy="24460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C3CACDD-B2ED-43DC-AF96-FA28313672C7}"/>
              </a:ext>
            </a:extLst>
          </p:cNvPr>
          <p:cNvSpPr/>
          <p:nvPr/>
        </p:nvSpPr>
        <p:spPr>
          <a:xfrm>
            <a:off x="406213" y="2636912"/>
            <a:ext cx="475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Removing the ponderomotive instability by driving piezo feed-forward with amplitude proportional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acc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D66D9F-9AB6-4A9F-AC69-B34F681DD59B}"/>
              </a:ext>
            </a:extLst>
          </p:cNvPr>
          <p:cNvSpPr/>
          <p:nvPr/>
        </p:nvSpPr>
        <p:spPr>
          <a:xfrm>
            <a:off x="395536" y="3801750"/>
            <a:ext cx="5477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Adaptive LS LFD algorithm (feed-forward)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Large dynamic detuning of the cavity by RF-pulses (LFD)</a:t>
            </a:r>
            <a:endParaRPr kumimoji="0" lang="en-US" b="1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1CE973-4F7B-450F-A8C0-30FBE1B23E1D}"/>
              </a:ext>
            </a:extLst>
          </p:cNvPr>
          <p:cNvSpPr/>
          <p:nvPr/>
        </p:nvSpPr>
        <p:spPr>
          <a:xfrm>
            <a:off x="395536" y="5127569"/>
            <a:ext cx="54774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Feed-back ..bank of filters targeting dominant driving terms (20Hz&amp;200Hz)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significant residual vibration/excessive </a:t>
            </a:r>
            <a:r>
              <a:rPr lang="en-US" i="1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microphonics</a:t>
            </a:r>
            <a:endParaRPr kumimoji="0" lang="en-US" b="1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872" y="1268760"/>
            <a:ext cx="3725902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Non-Deterministic (Microphonics)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449" y="1388991"/>
            <a:ext cx="3515455" cy="436054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8834" y="2276280"/>
            <a:ext cx="3496214" cy="350112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Online detuning calculation fed to filter bank</a:t>
            </a:r>
          </a:p>
          <a:p>
            <a:r>
              <a:rPr lang="en-US" dirty="0"/>
              <a:t>Frequency, decay time and gain can set for each filter in the bank</a:t>
            </a:r>
          </a:p>
          <a:p>
            <a:r>
              <a:rPr lang="en-US" dirty="0"/>
              <a:t>Outputs summed and fed to piezo</a:t>
            </a:r>
          </a:p>
          <a:p>
            <a:r>
              <a:rPr lang="en-US" dirty="0"/>
              <a:t>0 Hz stabilizes cavity against pressure drift</a:t>
            </a:r>
          </a:p>
          <a:p>
            <a:r>
              <a:rPr lang="en-US" dirty="0"/>
              <a:t>Dominant resonances observed at 20 and 200 Hz</a:t>
            </a:r>
          </a:p>
          <a:p>
            <a:r>
              <a:rPr lang="en-US" dirty="0"/>
              <a:t>Filter parameters set manually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5" cy="76129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Feedback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(FNAL)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2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688A8-BDB0-4EA9-84C3-C9811EE8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67458"/>
            <a:ext cx="9145016" cy="408598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Active Resonance Control 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compensation)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(using LYRTECH  stand-alone R&amp;D system)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(FNAL)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3BE495-CFA3-45F3-BEC7-D8560887C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74" y="1142009"/>
            <a:ext cx="3729711" cy="5422561"/>
          </a:xfrm>
        </p:spPr>
        <p:txBody>
          <a:bodyPr>
            <a:noAutofit/>
          </a:bodyPr>
          <a:lstStyle/>
          <a:p>
            <a:pPr marL="0" lvl="0"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The forward/reflected and probe signals are down-converted to base-band and used to calculate the cavity detuning. </a:t>
            </a:r>
          </a:p>
          <a:p>
            <a:pPr marL="0" lvl="0"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latin typeface="Arial Rounded MT Bold" panose="020F0704030504030204" pitchFamily="34" charset="0"/>
            </a:endParaRPr>
          </a:p>
          <a:p>
            <a:pPr marL="0" lvl="0"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The detuning is fed to a bank of up to 16 parallel 2</a:t>
            </a:r>
            <a:r>
              <a:rPr lang="en-US" altLang="en-US" sz="1800" baseline="30000" dirty="0">
                <a:latin typeface="Arial Rounded MT Bold" panose="020F0704030504030204" pitchFamily="34" charset="0"/>
              </a:rPr>
              <a:t>nd</a:t>
            </a:r>
            <a:r>
              <a:rPr lang="en-US" altLang="en-US" sz="1800" dirty="0">
                <a:latin typeface="Arial Rounded MT Bold" panose="020F0704030504030204" pitchFamily="34" charset="0"/>
              </a:rPr>
              <a:t> order IIR filters with programmable coefficients. The output of the filter bank is fed to a DAC and drives the piezo actuator through an amplifier.</a:t>
            </a:r>
          </a:p>
          <a:p>
            <a:pPr marL="0" lvl="0"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 </a:t>
            </a:r>
          </a:p>
          <a:p>
            <a:pPr marL="0" lvl="0" indent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Arial Rounded MT Bold" panose="020F0704030504030204" pitchFamily="34" charset="0"/>
              </a:rPr>
              <a:t>During tests of CM2 (F-1.3-02) we were  able </a:t>
            </a:r>
            <a:r>
              <a:rPr lang="en-US" altLang="en-US" sz="18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 manually tune the filter coefficients </a:t>
            </a:r>
            <a:r>
              <a:rPr lang="en-US" altLang="en-US" sz="1800" dirty="0">
                <a:latin typeface="Arial Rounded MT Bold" panose="020F0704030504030204" pitchFamily="34" charset="0"/>
              </a:rPr>
              <a:t>and reduce RMS detuning in Cavity 2 (the second worst cavity in CM2) from  3.7 Hz to 1.0 Hz</a:t>
            </a:r>
            <a:endParaRPr lang="en-US" sz="1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1BA19-BC2F-450D-A96A-A442C79B1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3" r="6098"/>
          <a:stretch/>
        </p:blipFill>
        <p:spPr>
          <a:xfrm>
            <a:off x="4237630" y="1491297"/>
            <a:ext cx="4534469" cy="41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Experience, LLRF &amp; </a:t>
            </a:r>
            <a:r>
              <a:rPr lang="de-DE" dirty="0" err="1"/>
              <a:t>Microphonics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en-US" dirty="0" smtClean="0"/>
          </a:p>
          <a:p>
            <a:r>
              <a:rPr lang="en-US" dirty="0" smtClean="0"/>
              <a:t>4 Sessions over 2 days</a:t>
            </a:r>
          </a:p>
          <a:p>
            <a:r>
              <a:rPr lang="en-US" dirty="0" smtClean="0"/>
              <a:t>16 Speakers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10 </a:t>
            </a:r>
            <a:r>
              <a:rPr lang="de-DE" dirty="0" err="1" smtClean="0"/>
              <a:t>labs</a:t>
            </a:r>
            <a:r>
              <a:rPr lang="de-DE" dirty="0" smtClean="0"/>
              <a:t> </a:t>
            </a:r>
            <a:r>
              <a:rPr lang="de-DE" dirty="0" err="1" smtClean="0"/>
              <a:t>covering</a:t>
            </a:r>
            <a:r>
              <a:rPr lang="de-DE" dirty="0" smtClean="0"/>
              <a:t> </a:t>
            </a:r>
            <a:r>
              <a:rPr lang="de-DE" dirty="0" err="1" smtClean="0"/>
              <a:t>America</a:t>
            </a:r>
            <a:r>
              <a:rPr lang="de-DE" dirty="0" smtClean="0"/>
              <a:t>, </a:t>
            </a:r>
            <a:r>
              <a:rPr lang="de-DE" dirty="0" err="1" smtClean="0"/>
              <a:t>Asia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Europe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01" y="4676035"/>
            <a:ext cx="911088" cy="88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9185"/>
            <a:ext cx="2134598" cy="61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580"/>
            <a:ext cx="2155256" cy="7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52" y="4544433"/>
            <a:ext cx="1208036" cy="11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05" y="5674083"/>
            <a:ext cx="1741191" cy="72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31"/>
            <a:ext cx="1368592" cy="7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20" y="4804262"/>
            <a:ext cx="2314839" cy="62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09" y="5687581"/>
            <a:ext cx="2551047" cy="69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5" y="5507051"/>
            <a:ext cx="1207069" cy="105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26842"/>
            <a:ext cx="863847" cy="81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03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" y="12676"/>
            <a:ext cx="9116656" cy="68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352" y="116632"/>
            <a:ext cx="129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(DESY)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3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8" y="0"/>
            <a:ext cx="905603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38230" y="116632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(DMCS)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02669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740" y="36934"/>
            <a:ext cx="8916756" cy="439738"/>
          </a:xfrm>
        </p:spPr>
        <p:txBody>
          <a:bodyPr>
            <a:noAutofit/>
          </a:bodyPr>
          <a:lstStyle/>
          <a:p>
            <a:r>
              <a:rPr lang="en-US" sz="2400" dirty="0" smtClean="0"/>
              <a:t>Model based controller: Fit of the system </a:t>
            </a:r>
            <a:r>
              <a:rPr lang="en-US" sz="2400" b="1" dirty="0" smtClean="0"/>
              <a:t>(HZB)</a:t>
            </a:r>
            <a:endParaRPr lang="en-US" sz="24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EF25335-47A1-4F76-95AC-2AD488CB3B12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476672"/>
            <a:ext cx="70707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" y="1124744"/>
            <a:ext cx="5711825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7"/>
          <p:cNvSpPr txBox="1">
            <a:spLocks noChangeArrowheads="1"/>
          </p:cNvSpPr>
          <p:nvPr/>
        </p:nvSpPr>
        <p:spPr bwMode="auto">
          <a:xfrm>
            <a:off x="1857375" y="5929313"/>
            <a:ext cx="218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Relevant for tuning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4000500" y="6143625"/>
            <a:ext cx="1428750" cy="1588"/>
          </a:xfrm>
          <a:prstGeom prst="straightConnector1">
            <a:avLst/>
          </a:prstGeom>
          <a:ln w="22225">
            <a:solidFill>
              <a:srgbClr val="005C9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10860000" flipV="1">
            <a:off x="571500" y="6118225"/>
            <a:ext cx="1143000" cy="25400"/>
          </a:xfrm>
          <a:prstGeom prst="straightConnector1">
            <a:avLst/>
          </a:prstGeom>
          <a:ln w="22225">
            <a:solidFill>
              <a:srgbClr val="005C9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9"/>
          <p:cNvSpPr txBox="1">
            <a:spLocks noChangeArrowheads="1"/>
          </p:cNvSpPr>
          <p:nvPr/>
        </p:nvSpPr>
        <p:spPr bwMode="auto">
          <a:xfrm>
            <a:off x="5643563" y="1678831"/>
            <a:ext cx="28956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5C9C"/>
              </a:buClr>
              <a:buFont typeface="Wingdings" pitchFamily="2" charset="2"/>
              <a:buChar char="§"/>
            </a:pPr>
            <a:r>
              <a:rPr lang="de-DE" sz="1600" dirty="0"/>
              <a:t> </a:t>
            </a:r>
            <a:r>
              <a:rPr lang="de-DE" sz="1400" dirty="0"/>
              <a:t>Fit: Parallel </a:t>
            </a:r>
            <a:r>
              <a:rPr lang="de-DE" sz="1400" dirty="0" err="1"/>
              <a:t>acting</a:t>
            </a:r>
            <a:r>
              <a:rPr lang="de-DE" sz="1400" dirty="0"/>
              <a:t> 2</a:t>
            </a:r>
            <a:r>
              <a:rPr lang="de-DE" sz="1400" baseline="30000" dirty="0"/>
              <a:t>nd </a:t>
            </a:r>
            <a:br>
              <a:rPr lang="de-DE" sz="1400" baseline="30000" dirty="0"/>
            </a:br>
            <a:r>
              <a:rPr lang="de-DE" sz="1400" dirty="0"/>
              <a:t>   order </a:t>
            </a:r>
            <a:r>
              <a:rPr lang="de-DE" sz="1400" dirty="0" err="1"/>
              <a:t>systems</a:t>
            </a:r>
            <a:r>
              <a:rPr lang="de-DE" sz="1400" dirty="0"/>
              <a:t> 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endParaRPr lang="de-DE" sz="1400" dirty="0"/>
          </a:p>
          <a:p>
            <a:pPr>
              <a:buClr>
                <a:srgbClr val="005C9C"/>
              </a:buClr>
              <a:buFont typeface="Wingdings" pitchFamily="2" charset="2"/>
              <a:buChar char="§"/>
            </a:pPr>
            <a:r>
              <a:rPr lang="de-DE" sz="1400" dirty="0"/>
              <a:t> </a:t>
            </a:r>
            <a:r>
              <a:rPr lang="de-DE" sz="1400" dirty="0" err="1"/>
              <a:t>Evaluate</a:t>
            </a:r>
            <a:r>
              <a:rPr lang="de-DE" sz="1400" dirty="0"/>
              <a:t> </a:t>
            </a:r>
            <a:r>
              <a:rPr lang="de-DE" sz="1400" dirty="0" err="1"/>
              <a:t>response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higher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/>
              <a:t>   </a:t>
            </a:r>
            <a:r>
              <a:rPr lang="de-DE" sz="1400" dirty="0" err="1"/>
              <a:t>modes</a:t>
            </a:r>
            <a:r>
              <a:rPr lang="de-DE" sz="1400" dirty="0"/>
              <a:t> </a:t>
            </a:r>
            <a:r>
              <a:rPr lang="de-DE" sz="1400" dirty="0" err="1"/>
              <a:t>at</a:t>
            </a:r>
            <a:r>
              <a:rPr lang="de-DE" sz="1400" dirty="0"/>
              <a:t> 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frequencies</a:t>
            </a:r>
            <a:endParaRPr lang="de-DE" sz="1400" dirty="0"/>
          </a:p>
          <a:p>
            <a:pPr>
              <a:buClr>
                <a:schemeClr val="accent1"/>
              </a:buClr>
              <a:buFont typeface="Arial" charset="0"/>
              <a:buChar char="•"/>
            </a:pPr>
            <a:endParaRPr lang="de-DE" sz="1400" dirty="0"/>
          </a:p>
          <a:p>
            <a:pPr>
              <a:buClr>
                <a:srgbClr val="005C9C"/>
              </a:buClr>
              <a:buFont typeface="Wingdings" pitchFamily="2" charset="2"/>
              <a:buChar char="§"/>
            </a:pPr>
            <a:r>
              <a:rPr lang="de-DE" sz="1400" dirty="0"/>
              <a:t> &gt;20 </a:t>
            </a:r>
            <a:r>
              <a:rPr lang="de-DE" sz="1400" dirty="0" err="1"/>
              <a:t>modes</a:t>
            </a:r>
            <a:r>
              <a:rPr lang="de-DE" sz="1400" dirty="0"/>
              <a:t> </a:t>
            </a:r>
            <a:r>
              <a:rPr lang="de-DE" sz="1400" dirty="0" err="1"/>
              <a:t>needed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fit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endParaRPr lang="de-DE" sz="1400" dirty="0"/>
          </a:p>
          <a:p>
            <a:pPr>
              <a:buClr>
                <a:srgbClr val="005C9C"/>
              </a:buClr>
              <a:buFont typeface="Wingdings" pitchFamily="2" charset="2"/>
              <a:buChar char="§"/>
            </a:pPr>
            <a:r>
              <a:rPr lang="de-DE" sz="1400" dirty="0"/>
              <a:t> Systems </a:t>
            </a:r>
            <a:r>
              <a:rPr lang="de-DE" sz="1400" dirty="0" err="1"/>
              <a:t>complexity</a:t>
            </a:r>
            <a:r>
              <a:rPr lang="de-DE" sz="1400" dirty="0"/>
              <a:t> </a:t>
            </a:r>
            <a:r>
              <a:rPr lang="de-DE" sz="1400" dirty="0" err="1"/>
              <a:t>complicates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/>
              <a:t>   </a:t>
            </a:r>
            <a:r>
              <a:rPr lang="de-DE" sz="1400" dirty="0" err="1"/>
              <a:t>use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model </a:t>
            </a:r>
            <a:r>
              <a:rPr lang="de-DE" sz="1400" dirty="0" err="1"/>
              <a:t>based</a:t>
            </a:r>
            <a:r>
              <a:rPr lang="de-DE" sz="1400" dirty="0"/>
              <a:t> </a:t>
            </a:r>
            <a:r>
              <a:rPr lang="de-DE" sz="1400" dirty="0" err="1"/>
              <a:t>feedbacks</a:t>
            </a:r>
            <a:endParaRPr lang="de-DE" sz="1400" dirty="0"/>
          </a:p>
          <a:p>
            <a:pPr>
              <a:buClr>
                <a:srgbClr val="005C9C"/>
              </a:buClr>
            </a:pPr>
            <a:r>
              <a:rPr lang="de-DE" sz="1400" dirty="0"/>
              <a:t>   (e.g. Kalman filter) </a:t>
            </a:r>
          </a:p>
        </p:txBody>
      </p:sp>
      <p:grpSp>
        <p:nvGrpSpPr>
          <p:cNvPr id="15" name="Gruppieren 26"/>
          <p:cNvGrpSpPr>
            <a:grpSpLocks/>
          </p:cNvGrpSpPr>
          <p:nvPr/>
        </p:nvGrpSpPr>
        <p:grpSpPr bwMode="auto">
          <a:xfrm>
            <a:off x="5808062" y="4271117"/>
            <a:ext cx="2963183" cy="2254227"/>
            <a:chOff x="6260849" y="5286425"/>
            <a:chExt cx="2963001" cy="2254812"/>
          </a:xfrm>
        </p:grpSpPr>
        <p:sp>
          <p:nvSpPr>
            <p:cNvPr id="16" name="Pfeil nach unten 15"/>
            <p:cNvSpPr/>
            <p:nvPr/>
          </p:nvSpPr>
          <p:spPr>
            <a:xfrm>
              <a:off x="7467724" y="5286425"/>
              <a:ext cx="484158" cy="500193"/>
            </a:xfrm>
            <a:prstGeom prst="downArrow">
              <a:avLst/>
            </a:prstGeom>
            <a:solidFill>
              <a:srgbClr val="005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6260849" y="5786456"/>
              <a:ext cx="2963001" cy="1754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800" dirty="0"/>
                <a:t>Transfer </a:t>
              </a:r>
              <a:r>
                <a:rPr lang="de-DE" sz="1800" dirty="0" err="1"/>
                <a:t>function</a:t>
              </a:r>
              <a:r>
                <a:rPr lang="de-DE" sz="1800" dirty="0"/>
                <a:t> </a:t>
              </a:r>
              <a:r>
                <a:rPr lang="de-DE" sz="1800" dirty="0" err="1"/>
                <a:t>as</a:t>
              </a:r>
              <a:endParaRPr lang="de-DE" sz="1800" dirty="0"/>
            </a:p>
            <a:p>
              <a:pPr algn="ctr"/>
              <a:r>
                <a:rPr lang="de-DE" sz="1800" dirty="0" err="1"/>
                <a:t>look-up</a:t>
              </a:r>
              <a:r>
                <a:rPr lang="de-DE" sz="1800" dirty="0"/>
                <a:t> </a:t>
              </a:r>
              <a:r>
                <a:rPr lang="de-DE" sz="1800" dirty="0" err="1" smtClean="0"/>
                <a:t>table</a:t>
              </a:r>
              <a:endParaRPr lang="de-DE" sz="1800" dirty="0" smtClean="0"/>
            </a:p>
            <a:p>
              <a:pPr algn="ctr"/>
              <a:r>
                <a:rPr lang="de-DE" sz="1800" dirty="0" smtClean="0"/>
                <a:t>Kalman </a:t>
              </a:r>
              <a:r>
                <a:rPr lang="de-DE" sz="1800" dirty="0" err="1" smtClean="0"/>
                <a:t>approach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tested</a:t>
              </a:r>
              <a:endParaRPr lang="de-DE" sz="1800" dirty="0" smtClean="0"/>
            </a:p>
            <a:p>
              <a:pPr algn="ctr"/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dirty="0" err="1" smtClean="0"/>
                <a:t>cavity</a:t>
              </a:r>
              <a:r>
                <a:rPr lang="de-DE" dirty="0" smtClean="0"/>
                <a:t> </a:t>
              </a:r>
              <a:r>
                <a:rPr lang="de-DE" dirty="0" err="1" smtClean="0"/>
                <a:t>simulator</a:t>
              </a:r>
              <a:endParaRPr lang="de-DE" dirty="0" smtClean="0"/>
            </a:p>
            <a:p>
              <a:pPr algn="ctr"/>
              <a:r>
                <a:rPr lang="de-DE" sz="1800" dirty="0" err="1" smtClean="0"/>
                <a:t>Cav</a:t>
              </a:r>
              <a:r>
                <a:rPr lang="de-DE" sz="1800" dirty="0" smtClean="0"/>
                <a:t>. Test in </a:t>
              </a:r>
              <a:r>
                <a:rPr lang="de-DE" sz="1800" dirty="0" err="1" smtClean="0"/>
                <a:t>preparation</a:t>
              </a:r>
              <a:endParaRPr lang="de-DE" sz="1800" dirty="0" smtClean="0"/>
            </a:p>
            <a:p>
              <a:pPr algn="ctr"/>
              <a:r>
                <a:rPr lang="de-DE" dirty="0" smtClean="0"/>
                <a:t>See Ushakov et al. IPAC17</a:t>
              </a:r>
              <a:endParaRPr lang="de-DE" sz="18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2915816" y="1196752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TESLA  Cavity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2696291"/>
            <a:ext cx="3550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Individual </a:t>
            </a:r>
            <a:r>
              <a:rPr lang="de-DE" dirty="0" err="1" smtClean="0"/>
              <a:t>for</a:t>
            </a:r>
            <a:r>
              <a:rPr lang="de-DE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tuner</a:t>
            </a:r>
            <a:r>
              <a:rPr lang="de-DE" dirty="0" smtClean="0"/>
              <a:t> </a:t>
            </a:r>
            <a:r>
              <a:rPr lang="de-DE" dirty="0" err="1" smtClean="0"/>
              <a:t>combination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coarse</a:t>
            </a:r>
            <a:r>
              <a:rPr lang="de-DE" dirty="0" smtClean="0"/>
              <a:t> </a:t>
            </a:r>
            <a:r>
              <a:rPr lang="de-DE" dirty="0" err="1" smtClean="0"/>
              <a:t>tuning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Affected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cav</a:t>
            </a:r>
            <a:r>
              <a:rPr lang="de-DE" dirty="0" smtClean="0"/>
              <a:t>. </a:t>
            </a:r>
            <a:r>
              <a:rPr lang="de-DE" dirty="0" err="1" smtClean="0"/>
              <a:t>mech</a:t>
            </a:r>
            <a:r>
              <a:rPr lang="de-DE" dirty="0" smtClean="0"/>
              <a:t>. design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69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1EA7E0B-F4E0-4197-8E34-85BCA4D4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370"/>
            <a:ext cx="7886700" cy="458964"/>
          </a:xfrm>
        </p:spPr>
        <p:txBody>
          <a:bodyPr>
            <a:noAutofit/>
          </a:bodyPr>
          <a:lstStyle/>
          <a:p>
            <a:r>
              <a:rPr lang="en-US" sz="2100" dirty="0" err="1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Thermoacoustic</a:t>
            </a:r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Oscillations (Brief Introduction) 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(FNAL)</a:t>
            </a:r>
            <a:endParaRPr lang="en-US" sz="21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C17CBF-D490-47B0-B7C3-03B9032C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2" y="629468"/>
            <a:ext cx="8390348" cy="36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3B543A-D46E-48B8-9CBF-B3AE2585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692" y="1412776"/>
            <a:ext cx="1559187" cy="22291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10977D-B46D-4ADA-B450-63EFB59C64CE}"/>
              </a:ext>
            </a:extLst>
          </p:cNvPr>
          <p:cNvSpPr/>
          <p:nvPr/>
        </p:nvSpPr>
        <p:spPr>
          <a:xfrm>
            <a:off x="433917" y="839802"/>
            <a:ext cx="5509683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Thermoacoustic oscillations generally occur in long gas-filled tubes with a large temperature gradient.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Acoustic modes couple to mass transport up and down column especially well when gas density is strongly tied to temperature.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E.g. Warm gas from the top of a valve column moving to the cold bottom contracts, reducing pressure at warm region, driving the now cold gas back.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Long valves and very low speed of sound in cold helium can easily give lowest acoustic modes at dangerous frequencies.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Signs of TAOs: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0"/>
              </a:rPr>
              <a:t>High heat loads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0"/>
              </a:rPr>
              <a:t>Ice-balls at vacuum side of oscillating line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0"/>
              </a:rPr>
              <a:t>Disturbances in temp or pressure measurements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0"/>
              </a:rPr>
              <a:t>Mechanical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Taking into account sensitivity of the SRF cavities to vibrations (10 Hz detuning == ~3nm of cavity length change) TOAs can significantly dynamically detuning the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C37AD5-CD16-41E1-80EC-041C247036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" r="7623"/>
          <a:stretch/>
        </p:blipFill>
        <p:spPr>
          <a:xfrm>
            <a:off x="6099817" y="3068961"/>
            <a:ext cx="2571750" cy="29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AC3DC1-52E7-4251-8209-237B19E54C5C}"/>
              </a:ext>
            </a:extLst>
          </p:cNvPr>
          <p:cNvSpPr/>
          <p:nvPr/>
        </p:nvSpPr>
        <p:spPr>
          <a:xfrm>
            <a:off x="117088" y="3785571"/>
            <a:ext cx="6010247" cy="29865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E56677-4909-4B0D-9AEA-DBF842F4F419}"/>
              </a:ext>
            </a:extLst>
          </p:cNvPr>
          <p:cNvSpPr/>
          <p:nvPr/>
        </p:nvSpPr>
        <p:spPr>
          <a:xfrm>
            <a:off x="117088" y="356839"/>
            <a:ext cx="8881946" cy="3334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13">
            <a:extLst>
              <a:ext uri="{FF2B5EF4-FFF2-40B4-BE49-F238E27FC236}">
                <a16:creationId xmlns:a16="http://schemas.microsoft.com/office/drawing/2014/main" xmlns="" id="{E4CEB1D0-4ECF-4B99-BF8A-370E17661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5699"/>
          <a:stretch/>
        </p:blipFill>
        <p:spPr>
          <a:xfrm>
            <a:off x="3025084" y="464469"/>
            <a:ext cx="2661299" cy="3134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449CBA-3A0D-41AC-9628-30CC07A8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47" y="479897"/>
            <a:ext cx="2833752" cy="3119374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xmlns="" id="{350C9C49-1F78-4A2C-9CD7-765752F41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2" r="6805"/>
          <a:stretch/>
        </p:blipFill>
        <p:spPr>
          <a:xfrm>
            <a:off x="5686384" y="476140"/>
            <a:ext cx="2837165" cy="3123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38B444-5CB5-4B5F-A3EB-3E3007561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599" y="3850230"/>
            <a:ext cx="2626784" cy="2755051"/>
          </a:xfrm>
          <a:prstGeom prst="rect">
            <a:avLst/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xmlns="" id="{59129DBF-082E-4472-B347-E278F19AA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7047"/>
          <a:stretch/>
        </p:blipFill>
        <p:spPr>
          <a:xfrm>
            <a:off x="274430" y="3850230"/>
            <a:ext cx="2695818" cy="2755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18943C-326F-4F3F-925C-B9E2A6558775}"/>
              </a:ext>
            </a:extLst>
          </p:cNvPr>
          <p:cNvSpPr txBox="1"/>
          <p:nvPr/>
        </p:nvSpPr>
        <p:spPr>
          <a:xfrm>
            <a:off x="1256551" y="417136"/>
            <a:ext cx="10550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No-wipers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40C007-54DB-49C0-89A5-BBFA1A91B8EE}"/>
              </a:ext>
            </a:extLst>
          </p:cNvPr>
          <p:cNvSpPr txBox="1"/>
          <p:nvPr/>
        </p:nvSpPr>
        <p:spPr>
          <a:xfrm>
            <a:off x="3761434" y="442441"/>
            <a:ext cx="17764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Single-wipers    </a:t>
            </a:r>
            <a:r>
              <a:rPr lang="en-US" b="1" dirty="0"/>
              <a:t>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1C7240-7767-4E7B-B0B7-D1C812DB9A9E}"/>
              </a:ext>
            </a:extLst>
          </p:cNvPr>
          <p:cNvSpPr txBox="1"/>
          <p:nvPr/>
        </p:nvSpPr>
        <p:spPr>
          <a:xfrm>
            <a:off x="6248765" y="408863"/>
            <a:ext cx="1360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Five-wipers   </a:t>
            </a:r>
            <a:r>
              <a:rPr lang="en-US" b="1" dirty="0"/>
              <a:t>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2EB7AB-FB04-4E13-AE57-48F4FB759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996" y="4298108"/>
            <a:ext cx="2572039" cy="18592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42F680-9D2D-4B81-A14D-AFC15EEB63C4}"/>
              </a:ext>
            </a:extLst>
          </p:cNvPr>
          <p:cNvSpPr txBox="1"/>
          <p:nvPr/>
        </p:nvSpPr>
        <p:spPr>
          <a:xfrm>
            <a:off x="8588167" y="755691"/>
            <a:ext cx="461665" cy="247163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i="1" dirty="0">
                <a:latin typeface="Arial Rounded MT Bold" panose="020F0704030504030204" pitchFamily="34" charset="0"/>
              </a:rPr>
              <a:t>NON-reversed  Valve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7CB4EF-A0E1-49D9-8962-A0124DB42261}"/>
              </a:ext>
            </a:extLst>
          </p:cNvPr>
          <p:cNvSpPr txBox="1"/>
          <p:nvPr/>
        </p:nvSpPr>
        <p:spPr>
          <a:xfrm>
            <a:off x="5739959" y="4314744"/>
            <a:ext cx="461665" cy="192822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b="1" i="1" dirty="0">
                <a:latin typeface="Arial Rounded MT Bold" panose="020F0704030504030204" pitchFamily="34" charset="0"/>
              </a:rPr>
              <a:t>Reversed  Valve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50A00F-EB0A-414E-9218-A425FB3EDA9F}"/>
              </a:ext>
            </a:extLst>
          </p:cNvPr>
          <p:cNvSpPr txBox="1"/>
          <p:nvPr/>
        </p:nvSpPr>
        <p:spPr>
          <a:xfrm>
            <a:off x="1122796" y="3785571"/>
            <a:ext cx="10550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No-wipers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E1756F-2ED7-417E-BB6F-3099CD70FFF2}"/>
              </a:ext>
            </a:extLst>
          </p:cNvPr>
          <p:cNvSpPr txBox="1"/>
          <p:nvPr/>
        </p:nvSpPr>
        <p:spPr>
          <a:xfrm>
            <a:off x="3746315" y="3785571"/>
            <a:ext cx="1112651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Five-wipers </a:t>
            </a:r>
            <a:r>
              <a:rPr lang="en-US" b="1" dirty="0"/>
              <a:t>   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5950E27-575B-456F-8481-83A208FC144C}"/>
              </a:ext>
            </a:extLst>
          </p:cNvPr>
          <p:cNvSpPr/>
          <p:nvPr/>
        </p:nvSpPr>
        <p:spPr>
          <a:xfrm>
            <a:off x="8204609" y="5647572"/>
            <a:ext cx="826757" cy="5098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F26156-F784-4E9E-BFBA-38C13D64DC89}"/>
              </a:ext>
            </a:extLst>
          </p:cNvPr>
          <p:cNvSpPr txBox="1"/>
          <p:nvPr/>
        </p:nvSpPr>
        <p:spPr>
          <a:xfrm>
            <a:off x="6426996" y="6242964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Average for cavities 2-8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EB2E9-E71C-489F-AE46-3D3D384B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54" y="-8492"/>
            <a:ext cx="7886700" cy="440093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level at LCLS II CMs for different modifications of Cryogenic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Valve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(FNAL)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0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5344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en-US" sz="2300" b="0" kern="0" dirty="0">
                <a:latin typeface="+mj-lt"/>
              </a:rPr>
              <a:t>Critical Heat Flow </a:t>
            </a:r>
            <a:r>
              <a:rPr lang="en-US" sz="2300" b="0" kern="0" dirty="0" smtClean="0">
                <a:latin typeface="+mj-lt"/>
              </a:rPr>
              <a:t>HV Riser </a:t>
            </a:r>
            <a:r>
              <a:rPr lang="en-US" sz="2300" b="0" kern="0" dirty="0">
                <a:latin typeface="+mj-lt"/>
              </a:rPr>
              <a:t>&amp; Pressure </a:t>
            </a:r>
            <a:r>
              <a:rPr lang="en-US" sz="2300" b="0" kern="0" dirty="0" smtClean="0">
                <a:latin typeface="+mj-lt"/>
              </a:rPr>
              <a:t>vs Temperature </a:t>
            </a:r>
            <a:r>
              <a:rPr lang="en-US" sz="2300" kern="0" dirty="0" smtClean="0">
                <a:latin typeface="+mj-lt"/>
              </a:rPr>
              <a:t>(CEBAF, JLAB)</a:t>
            </a:r>
            <a:endParaRPr lang="en-US" sz="2300" kern="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95064" y="2849441"/>
            <a:ext cx="5469424" cy="3819919"/>
            <a:chOff x="833499" y="985984"/>
            <a:chExt cx="7550637" cy="51862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99" y="985984"/>
              <a:ext cx="7550637" cy="5186216"/>
            </a:xfrm>
            <a:prstGeom prst="rect">
              <a:avLst/>
            </a:prstGeom>
            <a:noFill/>
          </p:spPr>
        </p:pic>
        <p:sp>
          <p:nvSpPr>
            <p:cNvPr id="2" name="Curved Right Arrow 1"/>
            <p:cNvSpPr/>
            <p:nvPr/>
          </p:nvSpPr>
          <p:spPr bwMode="auto">
            <a:xfrm>
              <a:off x="3276600" y="2362200"/>
              <a:ext cx="304800" cy="838200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6" name="Curved Right Arrow 5"/>
            <p:cNvSpPr/>
            <p:nvPr/>
          </p:nvSpPr>
          <p:spPr bwMode="auto">
            <a:xfrm rot="10800000">
              <a:off x="5562600" y="2209799"/>
              <a:ext cx="304800" cy="1295400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grpSp>
        <p:nvGrpSpPr>
          <p:cNvPr id="334" name="Group 341"/>
          <p:cNvGrpSpPr>
            <a:grpSpLocks/>
          </p:cNvGrpSpPr>
          <p:nvPr/>
        </p:nvGrpSpPr>
        <p:grpSpPr bwMode="auto">
          <a:xfrm>
            <a:off x="48594" y="566618"/>
            <a:ext cx="6168720" cy="3438446"/>
            <a:chOff x="996555" y="1790700"/>
            <a:chExt cx="7309245" cy="4457698"/>
          </a:xfrm>
        </p:grpSpPr>
        <p:grpSp>
          <p:nvGrpSpPr>
            <p:cNvPr id="335" name="Group 327"/>
            <p:cNvGrpSpPr>
              <a:grpSpLocks/>
            </p:cNvGrpSpPr>
            <p:nvPr/>
          </p:nvGrpSpPr>
          <p:grpSpPr bwMode="auto">
            <a:xfrm>
              <a:off x="996555" y="1790700"/>
              <a:ext cx="6394281" cy="4457698"/>
              <a:chOff x="134940" y="1524000"/>
              <a:chExt cx="6354760" cy="4610105"/>
            </a:xfrm>
          </p:grpSpPr>
          <p:grpSp>
            <p:nvGrpSpPr>
              <p:cNvPr id="339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642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644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645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6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08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8 h 130"/>
                      <a:gd name="T8" fmla="*/ 89 w 89"/>
                      <a:gd name="T9" fmla="*/ 108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7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08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8 h 130"/>
                      <a:gd name="T8" fmla="*/ 89 w 89"/>
                      <a:gd name="T9" fmla="*/ 108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8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5 h 117"/>
                      <a:gd name="T4" fmla="*/ 89 w 323"/>
                      <a:gd name="T5" fmla="*/ 95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9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5 h 117"/>
                      <a:gd name="T4" fmla="*/ 89 w 323"/>
                      <a:gd name="T5" fmla="*/ 95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0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48 h 180"/>
                      <a:gd name="T2" fmla="*/ 0 w 236"/>
                      <a:gd name="T3" fmla="*/ 79 h 180"/>
                      <a:gd name="T4" fmla="*/ 236 w 236"/>
                      <a:gd name="T5" fmla="*/ 0 h 180"/>
                      <a:gd name="T6" fmla="*/ 234 w 236"/>
                      <a:gd name="T7" fmla="*/ 76 h 180"/>
                      <a:gd name="T8" fmla="*/ 0 w 236"/>
                      <a:gd name="T9" fmla="*/ 148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1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48 h 180"/>
                      <a:gd name="T2" fmla="*/ 0 w 236"/>
                      <a:gd name="T3" fmla="*/ 79 h 180"/>
                      <a:gd name="T4" fmla="*/ 236 w 236"/>
                      <a:gd name="T5" fmla="*/ 0 h 180"/>
                      <a:gd name="T6" fmla="*/ 234 w 236"/>
                      <a:gd name="T7" fmla="*/ 76 h 180"/>
                      <a:gd name="T8" fmla="*/ 0 w 236"/>
                      <a:gd name="T9" fmla="*/ 148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2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2 h 108"/>
                      <a:gd name="T14" fmla="*/ 66 w 90"/>
                      <a:gd name="T15" fmla="*/ 41 h 108"/>
                      <a:gd name="T16" fmla="*/ 66 w 90"/>
                      <a:gd name="T17" fmla="*/ 52 h 108"/>
                      <a:gd name="T18" fmla="*/ 64 w 90"/>
                      <a:gd name="T19" fmla="*/ 62 h 108"/>
                      <a:gd name="T20" fmla="*/ 61 w 90"/>
                      <a:gd name="T21" fmla="*/ 69 h 108"/>
                      <a:gd name="T22" fmla="*/ 55 w 90"/>
                      <a:gd name="T23" fmla="*/ 72 h 108"/>
                      <a:gd name="T24" fmla="*/ 50 w 90"/>
                      <a:gd name="T25" fmla="*/ 73 h 108"/>
                      <a:gd name="T26" fmla="*/ 42 w 90"/>
                      <a:gd name="T27" fmla="*/ 74 h 108"/>
                      <a:gd name="T28" fmla="*/ 20 w 90"/>
                      <a:gd name="T29" fmla="*/ 74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6 h 108"/>
                      <a:gd name="T40" fmla="*/ 46 w 90"/>
                      <a:gd name="T41" fmla="*/ 86 h 108"/>
                      <a:gd name="T42" fmla="*/ 61 w 90"/>
                      <a:gd name="T43" fmla="*/ 82 h 108"/>
                      <a:gd name="T44" fmla="*/ 72 w 90"/>
                      <a:gd name="T45" fmla="*/ 78 h 108"/>
                      <a:gd name="T46" fmla="*/ 81 w 90"/>
                      <a:gd name="T47" fmla="*/ 73 h 108"/>
                      <a:gd name="T48" fmla="*/ 89 w 90"/>
                      <a:gd name="T49" fmla="*/ 60 h 108"/>
                      <a:gd name="T50" fmla="*/ 90 w 90"/>
                      <a:gd name="T51" fmla="*/ 39 h 108"/>
                      <a:gd name="T52" fmla="*/ 89 w 90"/>
                      <a:gd name="T53" fmla="*/ 32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3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3 h 70"/>
                      <a:gd name="T20" fmla="*/ 41 w 46"/>
                      <a:gd name="T21" fmla="*/ 50 h 70"/>
                      <a:gd name="T22" fmla="*/ 35 w 46"/>
                      <a:gd name="T23" fmla="*/ 56 h 70"/>
                      <a:gd name="T24" fmla="*/ 30 w 46"/>
                      <a:gd name="T25" fmla="*/ 57 h 70"/>
                      <a:gd name="T26" fmla="*/ 22 w 46"/>
                      <a:gd name="T27" fmla="*/ 59 h 70"/>
                      <a:gd name="T28" fmla="*/ 0 w 46"/>
                      <a:gd name="T29" fmla="*/ 59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4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6 h 108"/>
                      <a:gd name="T6" fmla="*/ 46 w 90"/>
                      <a:gd name="T7" fmla="*/ 86 h 108"/>
                      <a:gd name="T8" fmla="*/ 61 w 90"/>
                      <a:gd name="T9" fmla="*/ 82 h 108"/>
                      <a:gd name="T10" fmla="*/ 72 w 90"/>
                      <a:gd name="T11" fmla="*/ 78 h 108"/>
                      <a:gd name="T12" fmla="*/ 81 w 90"/>
                      <a:gd name="T13" fmla="*/ 73 h 108"/>
                      <a:gd name="T14" fmla="*/ 89 w 90"/>
                      <a:gd name="T15" fmla="*/ 60 h 108"/>
                      <a:gd name="T16" fmla="*/ 90 w 90"/>
                      <a:gd name="T17" fmla="*/ 39 h 108"/>
                      <a:gd name="T18" fmla="*/ 89 w 90"/>
                      <a:gd name="T19" fmla="*/ 32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5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08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8 h 130"/>
                      <a:gd name="T8" fmla="*/ 89 w 89"/>
                      <a:gd name="T9" fmla="*/ 108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6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08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8 h 130"/>
                      <a:gd name="T8" fmla="*/ 89 w 89"/>
                      <a:gd name="T9" fmla="*/ 108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7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0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8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99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5 h 121"/>
                      <a:gd name="T8" fmla="*/ 0 w 87"/>
                      <a:gd name="T9" fmla="*/ 99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9" name="Freeform 328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0 h 106"/>
                      <a:gd name="T16" fmla="*/ 78 w 238"/>
                      <a:gd name="T17" fmla="*/ 53 h 106"/>
                      <a:gd name="T18" fmla="*/ 67 w 238"/>
                      <a:gd name="T19" fmla="*/ 72 h 106"/>
                      <a:gd name="T20" fmla="*/ 45 w 238"/>
                      <a:gd name="T21" fmla="*/ 58 h 106"/>
                      <a:gd name="T22" fmla="*/ 32 w 238"/>
                      <a:gd name="T23" fmla="*/ 85 h 106"/>
                      <a:gd name="T24" fmla="*/ 15 w 238"/>
                      <a:gd name="T25" fmla="*/ 67 h 106"/>
                      <a:gd name="T26" fmla="*/ 0 w 238"/>
                      <a:gd name="T27" fmla="*/ 95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0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3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40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450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51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452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454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5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6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7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8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9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2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3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4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5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6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7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9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0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4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6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7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8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9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0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1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6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7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8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9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1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2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3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4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5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6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7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8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9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0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1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3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5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6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7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8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9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0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1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5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7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9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0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2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3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4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5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6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7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9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0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1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2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4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6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8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0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1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2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4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5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6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7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8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9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1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2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4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6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7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8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9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0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1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2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3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5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6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7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8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9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0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1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2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3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5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6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7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98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613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4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5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6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8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19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0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2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3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5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6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7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8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9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0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1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2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3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4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5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6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7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8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9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0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1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99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0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1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2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3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4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5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6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7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8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9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0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1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2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3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en-US" sz="1200">
                        <a:solidFill>
                          <a:srgbClr val="000000"/>
                        </a:solidFill>
                        <a:latin typeface="Arial" panose="020B0604020202020204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341" name="Group 432"/>
              <p:cNvGrpSpPr>
                <a:grpSpLocks/>
              </p:cNvGrpSpPr>
              <p:nvPr/>
            </p:nvGrpSpPr>
            <p:grpSpPr bwMode="auto">
              <a:xfrm>
                <a:off x="134940" y="2346326"/>
                <a:ext cx="6130925" cy="3787779"/>
                <a:chOff x="85" y="1478"/>
                <a:chExt cx="3862" cy="2386"/>
              </a:xfrm>
            </p:grpSpPr>
            <p:grpSp>
              <p:nvGrpSpPr>
                <p:cNvPr id="342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433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35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436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7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4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5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6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7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8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9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43" name="Group 431"/>
                <p:cNvGrpSpPr>
                  <a:grpSpLocks/>
                </p:cNvGrpSpPr>
                <p:nvPr/>
              </p:nvGrpSpPr>
              <p:grpSpPr bwMode="auto">
                <a:xfrm>
                  <a:off x="85" y="1478"/>
                  <a:ext cx="3862" cy="2386"/>
                  <a:chOff x="85" y="1478"/>
                  <a:chExt cx="3862" cy="2386"/>
                </a:xfrm>
              </p:grpSpPr>
              <p:grpSp>
                <p:nvGrpSpPr>
                  <p:cNvPr id="34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85" y="2742"/>
                    <a:ext cx="1626" cy="1122"/>
                    <a:chOff x="85" y="2742"/>
                    <a:chExt cx="1626" cy="1122"/>
                  </a:xfrm>
                </p:grpSpPr>
                <p:sp>
                  <p:nvSpPr>
                    <p:cNvPr id="360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" y="3514"/>
                      <a:ext cx="1128" cy="3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/>
                      <a:r>
                        <a:rPr lang="en-US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Enhanced capabilities</a:t>
                      </a:r>
                    </a:p>
                    <a:p>
                      <a:pPr algn="ctr"/>
                      <a:r>
                        <a:rPr lang="en-US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36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338" y="1478"/>
                    <a:ext cx="1123" cy="457"/>
                    <a:chOff x="1377" y="1430"/>
                    <a:chExt cx="1123" cy="457"/>
                  </a:xfrm>
                </p:grpSpPr>
                <p:sp>
                  <p:nvSpPr>
                    <p:cNvPr id="357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77" y="1430"/>
                      <a:ext cx="1123" cy="3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12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Add 5 </a:t>
                      </a:r>
                      <a:r>
                        <a:rPr lang="en-US" altLang="en-US" sz="1200" b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cryomodules</a:t>
                      </a:r>
                      <a:endParaRPr lang="en-US" altLang="en-US" sz="12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12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2014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4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425" y="2792"/>
                    <a:ext cx="187" cy="146"/>
                    <a:chOff x="2464" y="2744"/>
                    <a:chExt cx="187" cy="146"/>
                  </a:xfrm>
                </p:grpSpPr>
                <p:sp>
                  <p:nvSpPr>
                    <p:cNvPr id="355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4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352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 cryomodules</a:t>
                      </a:r>
                    </a:p>
                  </p:txBody>
                </p:sp>
              </p:grpSp>
              <p:grpSp>
                <p:nvGrpSpPr>
                  <p:cNvPr id="34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349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0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 cryomodules</a:t>
                      </a:r>
                    </a:p>
                  </p:txBody>
                </p:sp>
              </p:grpSp>
            </p:grpSp>
          </p:grpSp>
        </p:grpSp>
        <p:sp>
          <p:nvSpPr>
            <p:cNvPr id="336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latin typeface="Arial" panose="020B0604020202020204" pitchFamily="34" charset="0"/>
                </a:rPr>
                <a:t>Upgrade arc magnets </a:t>
              </a:r>
            </a:p>
            <a:p>
              <a:pPr algn="ctr" eaLnBrk="1" hangingPunct="1"/>
              <a:r>
                <a:rPr lang="en-US" altLang="en-US" sz="1200">
                  <a:latin typeface="Arial" panose="020B0604020202020204" pitchFamily="34" charset="0"/>
                </a:rPr>
                <a:t>and supplies</a:t>
              </a:r>
            </a:p>
          </p:txBody>
        </p:sp>
        <p:sp>
          <p:nvSpPr>
            <p:cNvPr id="337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9414957 h 176"/>
                <a:gd name="T4" fmla="*/ 0 w 144"/>
                <a:gd name="T5" fmla="*/ 40013569 h 176"/>
                <a:gd name="T6" fmla="*/ 0 w 144"/>
                <a:gd name="T7" fmla="*/ 77674932 h 176"/>
                <a:gd name="T8" fmla="*/ 7660145 w 144"/>
                <a:gd name="T9" fmla="*/ 131810937 h 176"/>
                <a:gd name="T10" fmla="*/ 28087732 w 144"/>
                <a:gd name="T11" fmla="*/ 183594736 h 176"/>
                <a:gd name="T12" fmla="*/ 51068167 w 144"/>
                <a:gd name="T13" fmla="*/ 240084480 h 176"/>
                <a:gd name="T14" fmla="*/ 89370491 w 144"/>
                <a:gd name="T15" fmla="*/ 287160800 h 176"/>
                <a:gd name="T16" fmla="*/ 135331362 w 144"/>
                <a:gd name="T17" fmla="*/ 331881848 h 176"/>
                <a:gd name="T18" fmla="*/ 201721417 w 144"/>
                <a:gd name="T19" fmla="*/ 367189472 h 176"/>
                <a:gd name="T20" fmla="*/ 183848278 w 144"/>
                <a:gd name="T21" fmla="*/ 397788083 h 176"/>
                <a:gd name="T22" fmla="*/ 367694958 w 144"/>
                <a:gd name="T23" fmla="*/ 414264259 h 176"/>
                <a:gd name="T24" fmla="*/ 301304902 w 144"/>
                <a:gd name="T25" fmla="*/ 240084480 h 176"/>
                <a:gd name="T26" fmla="*/ 278324467 w 144"/>
                <a:gd name="T27" fmla="*/ 284807061 h 176"/>
                <a:gd name="T28" fmla="*/ 273217171 w 144"/>
                <a:gd name="T29" fmla="*/ 284807061 h 176"/>
                <a:gd name="T30" fmla="*/ 255344032 w 144"/>
                <a:gd name="T31" fmla="*/ 284807061 h 176"/>
                <a:gd name="T32" fmla="*/ 229809149 w 144"/>
                <a:gd name="T33" fmla="*/ 280099582 h 176"/>
                <a:gd name="T34" fmla="*/ 201721417 w 144"/>
                <a:gd name="T35" fmla="*/ 270684625 h 176"/>
                <a:gd name="T36" fmla="*/ 163420692 w 144"/>
                <a:gd name="T37" fmla="*/ 249499438 h 176"/>
                <a:gd name="T38" fmla="*/ 122565519 w 144"/>
                <a:gd name="T39" fmla="*/ 218900826 h 176"/>
                <a:gd name="T40" fmla="*/ 79155899 w 144"/>
                <a:gd name="T41" fmla="*/ 164764821 h 176"/>
                <a:gd name="T42" fmla="*/ 35747877 w 144"/>
                <a:gd name="T43" fmla="*/ 96504847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CHL 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4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" y="188640"/>
            <a:ext cx="8876323" cy="620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0035" y="116632"/>
            <a:ext cx="159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(</a:t>
            </a:r>
            <a:r>
              <a:rPr lang="en-US" sz="2400" b="1" dirty="0" err="1" smtClean="0">
                <a:solidFill>
                  <a:srgbClr val="0000FF"/>
                </a:solidFill>
              </a:rPr>
              <a:t>cERL</a:t>
            </a:r>
            <a:r>
              <a:rPr lang="en-US" sz="2400" b="1" dirty="0" smtClean="0">
                <a:solidFill>
                  <a:srgbClr val="0000FF"/>
                </a:solidFill>
              </a:rPr>
              <a:t>, KEK)</a:t>
            </a:r>
            <a:endParaRPr lang="de-DE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140962"/>
            <a:ext cx="11906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432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2500" dirty="0"/>
              <a:t>Profit from the thick FWD power margin </a:t>
            </a:r>
            <a:r>
              <a:rPr lang="en-US" sz="2500" b="1" dirty="0" smtClean="0"/>
              <a:t>(HIE-Isolde, CERN)</a:t>
            </a:r>
            <a:endParaRPr lang="en-US" sz="25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074203" y="6362377"/>
            <a:ext cx="101569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7.2.2018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264674" y="6356350"/>
            <a:ext cx="3813681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The challenge of operating superconducting cavity at 5 Hz bandwidth. </a:t>
            </a:r>
            <a:r>
              <a:rPr lang="en-US" dirty="0"/>
              <a:t>TTC 2018 meeting Milano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2B90BF-2BAF-4C49-B9E0-604BB1153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" y="1053147"/>
            <a:ext cx="8978167" cy="423407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105" y="5269114"/>
            <a:ext cx="8888879" cy="78765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dirty="0"/>
              <a:t>Let the excessive power to keep the field stable, do not touch the tuner!!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FB7D9B9-856D-7447-8998-CA5E4CC693EC}"/>
              </a:ext>
            </a:extLst>
          </p:cNvPr>
          <p:cNvCxnSpPr/>
          <p:nvPr/>
        </p:nvCxnSpPr>
        <p:spPr>
          <a:xfrm>
            <a:off x="3195873" y="4581053"/>
            <a:ext cx="185596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="" id="{6AD10220-1F5B-4F4E-A2D9-66565F5C535D}"/>
              </a:ext>
            </a:extLst>
          </p:cNvPr>
          <p:cNvSpPr txBox="1">
            <a:spLocks/>
          </p:cNvSpPr>
          <p:nvPr/>
        </p:nvSpPr>
        <p:spPr>
          <a:xfrm>
            <a:off x="3195873" y="4581789"/>
            <a:ext cx="2521390" cy="354555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Baseline ~20W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C1CFCEA7-2A6B-DC48-A054-AC5EA55857CD}"/>
              </a:ext>
            </a:extLst>
          </p:cNvPr>
          <p:cNvSpPr txBox="1">
            <a:spLocks/>
          </p:cNvSpPr>
          <p:nvPr/>
        </p:nvSpPr>
        <p:spPr>
          <a:xfrm>
            <a:off x="2530444" y="3825826"/>
            <a:ext cx="2521390" cy="354555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Average ~30W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144D54A-02C1-BC42-9920-C796D84C990E}"/>
              </a:ext>
            </a:extLst>
          </p:cNvPr>
          <p:cNvCxnSpPr/>
          <p:nvPr/>
        </p:nvCxnSpPr>
        <p:spPr>
          <a:xfrm>
            <a:off x="2654067" y="4235513"/>
            <a:ext cx="1855961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C4E9EE25-2A6B-E04F-965C-0E1441D48074}"/>
              </a:ext>
            </a:extLst>
          </p:cNvPr>
          <p:cNvSpPr txBox="1">
            <a:spLocks/>
          </p:cNvSpPr>
          <p:nvPr/>
        </p:nvSpPr>
        <p:spPr>
          <a:xfrm>
            <a:off x="3004299" y="1908113"/>
            <a:ext cx="2047535" cy="354555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Peaks &gt;100W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0CED2B-51AD-0947-89B5-BCB0E10CE53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584356" y="2085391"/>
            <a:ext cx="1419943" cy="342502"/>
          </a:xfrm>
          <a:prstGeom prst="line">
            <a:avLst/>
          </a:prstGeom>
          <a:ln w="28575">
            <a:solidFill>
              <a:srgbClr val="FF0000"/>
            </a:solidFill>
            <a:prstDash val="solid"/>
            <a:headEnd type="stealth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3BFE937-9906-9F46-AB2B-6C14C0542ED7}"/>
              </a:ext>
            </a:extLst>
          </p:cNvPr>
          <p:cNvCxnSpPr>
            <a:cxnSpLocks/>
          </p:cNvCxnSpPr>
          <p:nvPr/>
        </p:nvCxnSpPr>
        <p:spPr>
          <a:xfrm flipH="1">
            <a:off x="4825497" y="1632729"/>
            <a:ext cx="2833735" cy="397530"/>
          </a:xfrm>
          <a:prstGeom prst="line">
            <a:avLst/>
          </a:prstGeom>
          <a:ln w="28575">
            <a:solidFill>
              <a:srgbClr val="FF0000"/>
            </a:solidFill>
            <a:prstDash val="solid"/>
            <a:headEnd type="stealth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32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769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3168352" cy="182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43915"/>
            <a:ext cx="3305175" cy="16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40352" y="116632"/>
            <a:ext cx="129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(DESY)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24554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Common Themes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Obsolescence</a:t>
            </a:r>
          </a:p>
          <a:p>
            <a:r>
              <a:rPr lang="en-US" dirty="0" smtClean="0"/>
              <a:t>Automation is the key to smooth commissioning and operation</a:t>
            </a:r>
          </a:p>
          <a:p>
            <a:r>
              <a:rPr lang="en-US" dirty="0" smtClean="0"/>
              <a:t>Reach high availability and keep it this way means constant effort</a:t>
            </a:r>
          </a:p>
          <a:p>
            <a:r>
              <a:rPr lang="en-US" dirty="0" smtClean="0"/>
              <a:t>Fault diagnostics</a:t>
            </a:r>
          </a:p>
          <a:p>
            <a:r>
              <a:rPr lang="en-US" dirty="0" smtClean="0"/>
              <a:t>Typical sources of </a:t>
            </a:r>
            <a:r>
              <a:rPr lang="en-US" dirty="0" err="1" smtClean="0"/>
              <a:t>microphonics</a:t>
            </a:r>
            <a:r>
              <a:rPr lang="en-US" dirty="0" smtClean="0"/>
              <a:t> (e.g. pumps, poor suspension, etc.)</a:t>
            </a:r>
          </a:p>
          <a:p>
            <a:r>
              <a:rPr lang="en-US" dirty="0" smtClean="0"/>
              <a:t>Several ways to detect </a:t>
            </a:r>
            <a:r>
              <a:rPr lang="en-US" dirty="0" err="1" smtClean="0"/>
              <a:t>microphonics</a:t>
            </a:r>
            <a:endParaRPr lang="en-US" dirty="0" smtClean="0"/>
          </a:p>
          <a:p>
            <a:r>
              <a:rPr lang="en-US" dirty="0" smtClean="0"/>
              <a:t>Several ways to mitigate microphonic disturbances</a:t>
            </a:r>
          </a:p>
          <a:p>
            <a:pPr lvl="1"/>
            <a:r>
              <a:rPr lang="en-US" dirty="0" smtClean="0"/>
              <a:t>Passive measures (e.g. </a:t>
            </a:r>
            <a:r>
              <a:rPr lang="en-US" dirty="0"/>
              <a:t>m</a:t>
            </a:r>
            <a:r>
              <a:rPr lang="en-US" dirty="0" smtClean="0"/>
              <a:t>echanical changes)</a:t>
            </a:r>
          </a:p>
          <a:p>
            <a:pPr lvl="1"/>
            <a:r>
              <a:rPr lang="en-US" dirty="0" smtClean="0"/>
              <a:t>Active measured (e.g. adaptive FF, ANC, etc.)</a:t>
            </a:r>
          </a:p>
          <a:p>
            <a:pPr lvl="1"/>
            <a:r>
              <a:rPr lang="en-US" dirty="0" smtClean="0"/>
              <a:t>Use power overhead</a:t>
            </a:r>
          </a:p>
          <a:p>
            <a:r>
              <a:rPr lang="en-US" dirty="0"/>
              <a:t>Sometimes it is hard to track down sources of </a:t>
            </a:r>
            <a:r>
              <a:rPr lang="en-US" dirty="0" err="1"/>
              <a:t>microphonics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175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54462EA-472F-5A4C-8C73-5C7EA4E5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6" y="1653903"/>
            <a:ext cx="4757041" cy="2418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98" y="11826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F1.3-07 resonance control </a:t>
            </a:r>
            <a:r>
              <a:rPr lang="en-US" sz="3600" dirty="0" smtClean="0"/>
              <a:t>results </a:t>
            </a:r>
            <a:r>
              <a:rPr lang="en-US" sz="3600" b="1" dirty="0"/>
              <a:t>(SLAC)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AutoShape 12" descr="https://www-bd.fnal.gov/Elog/api/get/file/binary?fileId=142906">
            <a:extLst>
              <a:ext uri="{FF2B5EF4-FFF2-40B4-BE49-F238E27FC236}">
                <a16:creationId xmlns:a16="http://schemas.microsoft.com/office/drawing/2014/main" xmlns="" id="{A49A01F8-0E3C-2143-8236-D1E64906E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50" y="0"/>
            <a:ext cx="897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4" descr="https://www-bd.fnal.gov/Elog/api/get/file/binary?fileId=142906">
            <a:extLst>
              <a:ext uri="{FF2B5EF4-FFF2-40B4-BE49-F238E27FC236}">
                <a16:creationId xmlns:a16="http://schemas.microsoft.com/office/drawing/2014/main" xmlns="" id="{E1FC4E87-EEBA-9541-93DA-1C2188DA2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4950" y="152400"/>
            <a:ext cx="897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AC00A3-42B4-9648-A021-507917973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734" y="2750637"/>
            <a:ext cx="5379224" cy="410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140114-44DB-BA43-83C7-226C4E93A99A}"/>
              </a:ext>
            </a:extLst>
          </p:cNvPr>
          <p:cNvSpPr txBox="1"/>
          <p:nvPr/>
        </p:nvSpPr>
        <p:spPr>
          <a:xfrm>
            <a:off x="234950" y="126126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CMTS1 </a:t>
            </a:r>
            <a:r>
              <a:rPr lang="en-US" dirty="0" err="1"/>
              <a:t>elog</a:t>
            </a:r>
            <a:r>
              <a:rPr lang="en-US" dirty="0"/>
              <a:t>: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2992B56-3B20-AD42-8D22-1765BF960A06}"/>
              </a:ext>
            </a:extLst>
          </p:cNvPr>
          <p:cNvCxnSpPr>
            <a:cxnSpLocks/>
          </p:cNvCxnSpPr>
          <p:nvPr/>
        </p:nvCxnSpPr>
        <p:spPr>
          <a:xfrm>
            <a:off x="982133" y="3499108"/>
            <a:ext cx="2768601" cy="1140625"/>
          </a:xfrm>
          <a:prstGeom prst="straightConnector1">
            <a:avLst/>
          </a:prstGeom>
          <a:ln w="3175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TTC, Feb. 6-9, 2018 Milano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0045" y="1704941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All 8 Cavities in GDR mode at nominal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16 MV/m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598" y="5754468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Chase, L. Doolittle,</a:t>
            </a:r>
          </a:p>
          <a:p>
            <a:r>
              <a:rPr lang="en-US" dirty="0" smtClean="0"/>
              <a:t>C. Serrano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61" y="1441453"/>
            <a:ext cx="4825739" cy="48257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SSA Characteristics </a:t>
            </a:r>
            <a:r>
              <a:rPr lang="en-US" b="1" dirty="0" smtClean="0"/>
              <a:t>(SLAC)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TTC, Feb. 6-9, 2018 Milano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6484"/>
            <a:ext cx="4989250" cy="4229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1442" y="621613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Doolittle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8"/>
            <a:ext cx="9169677" cy="68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38230" y="-13042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(DMCS)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0606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xfrm>
            <a:off x="8748713" y="6486628"/>
            <a:ext cx="196811" cy="3200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000" dirty="0" smtClean="0"/>
              <a:t>The LLRF design for </a:t>
            </a:r>
            <a:r>
              <a:rPr lang="en-US" altLang="zh-CN" sz="3000" b="1" dirty="0" err="1" smtClean="0"/>
              <a:t>CiADS</a:t>
            </a:r>
            <a:r>
              <a:rPr lang="en-US" altLang="zh-CN" sz="3000" b="1" dirty="0" smtClean="0"/>
              <a:t> SC </a:t>
            </a:r>
            <a:r>
              <a:rPr lang="en-US" altLang="zh-CN" sz="3000" b="1" dirty="0" err="1" smtClean="0"/>
              <a:t>linac</a:t>
            </a:r>
            <a:r>
              <a:rPr lang="en-US" altLang="zh-CN" sz="3000" b="1" dirty="0" smtClean="0"/>
              <a:t> (IMP)</a:t>
            </a:r>
            <a:endParaRPr sz="3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1638" y="11165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82802"/>
              </p:ext>
            </p:extLst>
          </p:nvPr>
        </p:nvGraphicFramePr>
        <p:xfrm>
          <a:off x="471638" y="1116531"/>
          <a:ext cx="5273675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Visio" r:id="rId4" imgW="9030544" imgH="6443550" progId="Visio.Drawing.11">
                  <p:embed/>
                </p:oleObj>
              </mc:Choice>
              <mc:Fallback>
                <p:oleObj name="Visio" r:id="rId4" imgW="9030544" imgH="644355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38" y="1116531"/>
                        <a:ext cx="5273675" cy="374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409" y="1523418"/>
            <a:ext cx="3230115" cy="2591001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902588"/>
              </p:ext>
            </p:extLst>
          </p:nvPr>
        </p:nvGraphicFramePr>
        <p:xfrm>
          <a:off x="-222885" y="4765454"/>
          <a:ext cx="6662720" cy="178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Visio" r:id="rId7" imgW="9884975" imgH="2627370" progId="Visio.Drawing.11">
                  <p:embed/>
                </p:oleObj>
              </mc:Choice>
              <mc:Fallback>
                <p:oleObj name="Visio" r:id="rId7" imgW="9884975" imgH="262737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885" y="4765454"/>
                        <a:ext cx="6662720" cy="1783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660589" y="4486614"/>
            <a:ext cx="3398687" cy="18466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n-US" altLang="zh-CN" sz="1900" dirty="0"/>
              <a:t>The </a:t>
            </a:r>
            <a:r>
              <a:rPr lang="en-US" altLang="zh-CN" sz="1900" dirty="0" err="1"/>
              <a:t>llrf</a:t>
            </a:r>
            <a:r>
              <a:rPr lang="en-US" altLang="zh-CN" sz="1900" dirty="0"/>
              <a:t> control system conceptual design </a:t>
            </a:r>
            <a:r>
              <a:rPr lang="en-US" altLang="zh-CN" sz="1900" dirty="0" smtClean="0"/>
              <a:t>is implementing, the under-sampling technique will be tested and as a </a:t>
            </a:r>
            <a:r>
              <a:rPr lang="en-US" altLang="zh-CN" sz="1900" dirty="0" err="1" smtClean="0"/>
              <a:t>altenative</a:t>
            </a:r>
            <a:r>
              <a:rPr lang="en-US" altLang="zh-CN" sz="1900" dirty="0" smtClean="0"/>
              <a:t> choice of replacing the analog RF </a:t>
            </a:r>
            <a:r>
              <a:rPr lang="en-US" altLang="zh-CN" sz="1900" dirty="0" err="1" smtClean="0"/>
              <a:t>downconverter</a:t>
            </a:r>
            <a:r>
              <a:rPr lang="en-US" altLang="zh-CN" sz="1900" dirty="0" smtClean="0"/>
              <a:t> architecture.</a:t>
            </a:r>
            <a:endParaRPr kumimoji="0" lang="zh-CN" altLang="en-US" sz="1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imes New 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45943" y="4099905"/>
            <a:ext cx="1791514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4U LLRF crate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04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14000"/>
    </mc:Choice>
    <mc:Fallback xmlns="">
      <p:transition spd="med" advClick="0" advTm="11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468442"/>
            <a:ext cx="8926198" cy="396901"/>
          </a:xfrm>
        </p:spPr>
        <p:txBody>
          <a:bodyPr anchor="t">
            <a:noAutofit/>
          </a:bodyPr>
          <a:lstStyle/>
          <a:p>
            <a:r>
              <a:rPr lang="en-GB" sz="3200" dirty="0" smtClean="0"/>
              <a:t>Radiation Measurements </a:t>
            </a:r>
            <a:r>
              <a:rPr lang="en-GB" sz="3200" b="1" dirty="0" smtClean="0"/>
              <a:t>(European XFEL, DESY)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7921625" cy="4660376"/>
          </a:xfrm>
        </p:spPr>
        <p:txBody>
          <a:bodyPr>
            <a:noAutofit/>
          </a:bodyPr>
          <a:lstStyle/>
          <a:p>
            <a:r>
              <a:rPr lang="en-GB" sz="1800" dirty="0" err="1"/>
              <a:t>Marwin</a:t>
            </a:r>
            <a:r>
              <a:rPr lang="en-GB" sz="1800" dirty="0"/>
              <a:t>-Pandora on 26.09.2017 vs </a:t>
            </a:r>
            <a:r>
              <a:rPr lang="en-GB" sz="1800" dirty="0" err="1"/>
              <a:t>TLD</a:t>
            </a:r>
            <a:r>
              <a:rPr lang="en-GB" sz="1800" dirty="0"/>
              <a:t> data and residual </a:t>
            </a:r>
            <a:r>
              <a:rPr lang="en-GB" sz="1800" dirty="0" smtClean="0"/>
              <a:t>activity</a:t>
            </a:r>
          </a:p>
          <a:p>
            <a:endParaRPr lang="en-GB" sz="1800" dirty="0"/>
          </a:p>
          <a:p>
            <a:endParaRPr lang="en-GB" sz="1800" dirty="0" smtClean="0"/>
          </a:p>
          <a:p>
            <a:endParaRPr lang="en-GB" sz="1800" dirty="0"/>
          </a:p>
          <a:p>
            <a:endParaRPr lang="en-GB" sz="1800" dirty="0" smtClean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US" sz="1800" dirty="0"/>
              <a:t>One </a:t>
            </a:r>
            <a:r>
              <a:rPr lang="en-US" sz="1800" dirty="0" err="1"/>
              <a:t>SSD</a:t>
            </a:r>
            <a:r>
              <a:rPr lang="en-US" sz="1800" dirty="0"/>
              <a:t> of </a:t>
            </a:r>
            <a:r>
              <a:rPr lang="en-US" sz="1800" dirty="0" err="1"/>
              <a:t>LLRF</a:t>
            </a:r>
            <a:r>
              <a:rPr lang="en-US" sz="1800" dirty="0"/>
              <a:t> system failed </a:t>
            </a:r>
            <a:br>
              <a:rPr lang="en-US" sz="1800" dirty="0"/>
            </a:br>
            <a:r>
              <a:rPr lang="en-US" sz="1800" dirty="0" smtClean="0"/>
              <a:t>so far, for </a:t>
            </a:r>
            <a:r>
              <a:rPr lang="en-US" sz="1800" dirty="0"/>
              <a:t>now no correlation </a:t>
            </a:r>
            <a:r>
              <a:rPr lang="en-US" sz="1800" dirty="0" smtClean="0"/>
              <a:t>to </a:t>
            </a:r>
            <a:br>
              <a:rPr lang="en-US" sz="1800" dirty="0" smtClean="0"/>
            </a:br>
            <a:r>
              <a:rPr lang="en-US" sz="1800" dirty="0" smtClean="0"/>
              <a:t>radiation </a:t>
            </a:r>
            <a:r>
              <a:rPr lang="en-US" sz="1800" dirty="0"/>
              <a:t>spikes, more statistics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needed</a:t>
            </a:r>
            <a:endParaRPr lang="en-US" sz="1800" dirty="0"/>
          </a:p>
          <a:p>
            <a:r>
              <a:rPr lang="en-US" sz="1800" dirty="0" smtClean="0"/>
              <a:t>1 </a:t>
            </a:r>
            <a:r>
              <a:rPr lang="en-US" sz="1800" dirty="0" err="1"/>
              <a:t>mG</a:t>
            </a:r>
            <a:r>
              <a:rPr lang="en-US" sz="1800" dirty="0"/>
              <a:t>/year for </a:t>
            </a:r>
            <a:r>
              <a:rPr lang="en-US" sz="1800" dirty="0" smtClean="0"/>
              <a:t>electronics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6698" r="8265" b="7566"/>
          <a:stretch/>
        </p:blipFill>
        <p:spPr>
          <a:xfrm>
            <a:off x="419572" y="1772816"/>
            <a:ext cx="7947666" cy="2378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9555" y="66689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2233" r="1185" b="1240"/>
          <a:stretch/>
        </p:blipFill>
        <p:spPr bwMode="auto">
          <a:xfrm>
            <a:off x="3707904" y="4293096"/>
            <a:ext cx="5325023" cy="215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06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TTC 6-9, February 2018, Milan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13" descr="100_1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1" b="19489"/>
          <a:stretch>
            <a:fillRect/>
          </a:stretch>
        </p:blipFill>
        <p:spPr bwMode="auto">
          <a:xfrm>
            <a:off x="5396721" y="1216186"/>
            <a:ext cx="3260330" cy="26424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5804313" y="1538286"/>
            <a:ext cx="551975" cy="8561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035964" y="1208086"/>
            <a:ext cx="1243012" cy="738664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>
                <a:latin typeface="+mn-lt"/>
              </a:rPr>
              <a:t>Viewer &amp; pump drop cross</a:t>
            </a: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 flipH="1">
            <a:off x="6777963" y="1239950"/>
            <a:ext cx="306388" cy="11128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481063" y="769132"/>
            <a:ext cx="1150524" cy="95410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>
                <a:latin typeface="+mn-lt"/>
              </a:rPr>
              <a:t>H&amp;V nested </a:t>
            </a:r>
            <a:r>
              <a:rPr lang="en-US" altLang="en-US" sz="1400" i="1" dirty="0">
                <a:latin typeface="+mn-lt"/>
              </a:rPr>
              <a:t>Air Core</a:t>
            </a:r>
            <a:r>
              <a:rPr lang="en-US" altLang="en-US" sz="1400" dirty="0">
                <a:latin typeface="+mn-lt"/>
              </a:rPr>
              <a:t> correctors over BPM</a:t>
            </a: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 flipH="1">
            <a:off x="7304501" y="1418830"/>
            <a:ext cx="904202" cy="7925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7898700" y="1102953"/>
            <a:ext cx="731838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>
                <a:latin typeface="+mn-lt"/>
              </a:rPr>
              <a:t>Quad</a:t>
            </a: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>
            <a:off x="4816096" y="1954850"/>
            <a:ext cx="746561" cy="53361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071038"/>
            <a:ext cx="48613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emission heats </a:t>
            </a:r>
            <a:r>
              <a:rPr lang="en-US" sz="2000" dirty="0" err="1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en-US" sz="2000" dirty="0" smtClean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pump faults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interlock drops cryomodule out of RF</a:t>
            </a:r>
          </a:p>
          <a:p>
            <a:endParaRPr lang="en-US" dirty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3565148" y="1598728"/>
            <a:ext cx="1250948" cy="523220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 smtClean="0">
                <a:latin typeface="+mn-lt"/>
              </a:rPr>
              <a:t>End of </a:t>
            </a:r>
            <a:r>
              <a:rPr lang="en-US" altLang="en-US" sz="1400" dirty="0" err="1" smtClean="0">
                <a:latin typeface="+mn-lt"/>
              </a:rPr>
              <a:t>Cryomodule</a:t>
            </a:r>
            <a:endParaRPr lang="en-US" altLang="en-US" sz="1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3955" y="3787231"/>
            <a:ext cx="648488" cy="164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C100-10 Cav 6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0436" y="3768473"/>
            <a:ext cx="648488" cy="164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C100-10 Cav 7</a:t>
            </a:r>
            <a:endParaRPr lang="en-US" sz="1400" b="1" dirty="0">
              <a:solidFill>
                <a:schemeClr val="accent1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3030" y="3473662"/>
            <a:ext cx="1914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BEAMLINE VACUUM</a:t>
            </a:r>
            <a:endParaRPr lang="en-US" sz="16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94" y="4773776"/>
            <a:ext cx="349791" cy="280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GMES</a:t>
            </a:r>
          </a:p>
          <a:p>
            <a:r>
              <a:rPr lang="en-US" sz="1400" b="1" dirty="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MV/m</a:t>
            </a:r>
            <a:endParaRPr lang="en-US" sz="1400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4332" y="3155437"/>
            <a:ext cx="3597856" cy="247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Cavity Gradients impacting </a:t>
            </a:r>
            <a:r>
              <a:rPr lang="en-US" dirty="0" err="1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Beamline</a:t>
            </a: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+mn-lt"/>
              </a:rPr>
              <a:t> Vacuum activity</a:t>
            </a:r>
            <a:endParaRPr lang="en-US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4" y="4150320"/>
            <a:ext cx="4356101" cy="202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2789629" y="3985426"/>
            <a:ext cx="1364285" cy="7012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endCxn id="16" idx="2"/>
          </p:cNvCxnSpPr>
          <p:nvPr/>
        </p:nvCxnSpPr>
        <p:spPr bwMode="auto">
          <a:xfrm flipV="1">
            <a:off x="2629761" y="3952125"/>
            <a:ext cx="38438" cy="475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1581698" y="3642939"/>
            <a:ext cx="517173" cy="15799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1138790" y="3768009"/>
            <a:ext cx="520305" cy="16589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" descr="http://opsweb.acc.jlab.org/CSUEApps/atlis/view_attachment.php?attachment_id=81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08" y="4061281"/>
            <a:ext cx="3263634" cy="18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/>
          <p:nvPr/>
        </p:nvSpPr>
        <p:spPr>
          <a:xfrm>
            <a:off x="6777963" y="4521319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804313" y="6010278"/>
            <a:ext cx="1741844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 smtClean="0">
                <a:latin typeface="+mn-lt"/>
              </a:rPr>
              <a:t>Radiation Damage</a:t>
            </a:r>
            <a:endParaRPr lang="en-US" altLang="en-US" sz="1400" dirty="0">
              <a:latin typeface="+mn-lt"/>
            </a:endParaRP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V="1">
            <a:off x="6591300" y="5320900"/>
            <a:ext cx="346977" cy="68937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07985" y="146360"/>
            <a:ext cx="8530389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nion Pro"/>
              </a:rPr>
              <a:t>Operational Experience: Field Emission </a:t>
            </a:r>
            <a:r>
              <a:rPr lang="en-US" sz="240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nion Pro"/>
              </a:rPr>
              <a:t>(CEBAF, JLAB)</a:t>
            </a:r>
            <a:endParaRPr lang="en-US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61665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SNS</a:t>
            </a:r>
            <a:r>
              <a:rPr lang="en-US" sz="2800" dirty="0"/>
              <a:t> Accelerator Availability is </a:t>
            </a:r>
            <a:r>
              <a:rPr lang="en-US" sz="2800" dirty="0" smtClean="0"/>
              <a:t>Excellent </a:t>
            </a:r>
            <a:r>
              <a:rPr lang="en-US" sz="2800" b="1" dirty="0" smtClean="0"/>
              <a:t>(Oak Ridge)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66135"/>
            <a:ext cx="4572000" cy="3705516"/>
          </a:xfrm>
        </p:spPr>
        <p:txBody>
          <a:bodyPr/>
          <a:lstStyle/>
          <a:p>
            <a:r>
              <a:rPr lang="en-US" sz="2200" dirty="0"/>
              <a:t>Operational goals:</a:t>
            </a:r>
          </a:p>
          <a:p>
            <a:pPr lvl="1"/>
            <a:r>
              <a:rPr lang="en-US" sz="1800" dirty="0"/>
              <a:t>4500 hours of neutron production</a:t>
            </a:r>
          </a:p>
          <a:p>
            <a:pPr lvl="1"/>
            <a:r>
              <a:rPr lang="en-US" sz="1800" dirty="0"/>
              <a:t>Greater than 90% availability</a:t>
            </a:r>
            <a:endParaRPr lang="en-US" sz="2200" dirty="0"/>
          </a:p>
          <a:p>
            <a:r>
              <a:rPr lang="en-US" sz="2200" dirty="0"/>
              <a:t>1.2 MW operation is routine, accelerator is 1.4 MW capable</a:t>
            </a:r>
          </a:p>
          <a:p>
            <a:r>
              <a:rPr lang="en-US" sz="2200" dirty="0"/>
              <a:t>During the run completed on December 22</a:t>
            </a:r>
            <a:r>
              <a:rPr lang="en-US" sz="2200" baseline="30000" dirty="0"/>
              <a:t>nd</a:t>
            </a:r>
            <a:r>
              <a:rPr lang="en-US" sz="2200" dirty="0"/>
              <a:t> 2017 availability of the accelerator was 93.4% over 63 days</a:t>
            </a:r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3CA6B806-6C5F-43E8-B391-054237EDD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206530"/>
              </p:ext>
            </p:extLst>
          </p:nvPr>
        </p:nvGraphicFramePr>
        <p:xfrm>
          <a:off x="313267" y="4267200"/>
          <a:ext cx="8600728" cy="146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4" imgW="5524500" imgH="838200" progId="Excel.Sheet.8">
                  <p:embed/>
                </p:oleObj>
              </mc:Choice>
              <mc:Fallback>
                <p:oleObj name="Worksheet" r:id="rId4" imgW="5524500" imgH="8382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267" y="4267200"/>
                        <a:ext cx="8600728" cy="1468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177803-AAE3-4763-B8D8-1BB331A81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3068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57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1911</Words>
  <Application>Microsoft Office PowerPoint</Application>
  <PresentationFormat>On-screen Show (4:3)</PresentationFormat>
  <Paragraphs>289</Paragraphs>
  <Slides>29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Visio</vt:lpstr>
      <vt:lpstr>Worksheet</vt:lpstr>
      <vt:lpstr>WG3 Summary</vt:lpstr>
      <vt:lpstr>Overview</vt:lpstr>
      <vt:lpstr>F1.3-07 resonance control results (SLAC)</vt:lpstr>
      <vt:lpstr>Measuring SSA Characteristics (SLAC)</vt:lpstr>
      <vt:lpstr>PowerPoint Presentation</vt:lpstr>
      <vt:lpstr>The LLRF design for CiADS SC linac (IMP)</vt:lpstr>
      <vt:lpstr>Radiation Measurements (European XFEL, DESY)</vt:lpstr>
      <vt:lpstr>PowerPoint Presentation</vt:lpstr>
      <vt:lpstr>SNS Accelerator Availability is Excellent (Oak Ridge)</vt:lpstr>
      <vt:lpstr>PowerPoint Presentation</vt:lpstr>
      <vt:lpstr>PowerPoint Presentation</vt:lpstr>
      <vt:lpstr>PowerPoint Presentation</vt:lpstr>
      <vt:lpstr>Comparison of a Hardened (SL24) and  Zone With No Improvements (SL25) During Truck Drive By (CEBAF, JLAB)</vt:lpstr>
      <vt:lpstr>Simple Fix, Move the Frequency of the Mode (CEBAF, JLAB)</vt:lpstr>
      <vt:lpstr>PowerPoint Presentation</vt:lpstr>
      <vt:lpstr>PowerPoint Presentation</vt:lpstr>
      <vt:lpstr>PIP II specific requirements for SRF Cavities Resonance Control (FNAL)</vt:lpstr>
      <vt:lpstr>Feedback (FNAL)</vt:lpstr>
      <vt:lpstr>Active Resonance Control (microphonics compensation)  (using LYRTECH  stand-alone R&amp;D system)  (FNAL) </vt:lpstr>
      <vt:lpstr>PowerPoint Presentation</vt:lpstr>
      <vt:lpstr>PowerPoint Presentation</vt:lpstr>
      <vt:lpstr>Model based controller: Fit of the system (HZB)</vt:lpstr>
      <vt:lpstr>Thermoacoustic Oscillations (Brief Introduction) (FNAL)</vt:lpstr>
      <vt:lpstr>Microphonics level at LCLS II CMs for different modifications of Cryogenic Valve (FNAL)</vt:lpstr>
      <vt:lpstr>PowerPoint Presentation</vt:lpstr>
      <vt:lpstr>PowerPoint Presentation</vt:lpstr>
      <vt:lpstr>Profit from the thick FWD power margin (HIE-Isolde, CERN)</vt:lpstr>
      <vt:lpstr>PowerPoint Presentation</vt:lpstr>
      <vt:lpstr>Some Common Themes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WG3 Summary</dc:title>
  <dc:creator>Omet, Mathieu</dc:creator>
  <cp:lastModifiedBy>Omet, Mathieu</cp:lastModifiedBy>
  <cp:revision>38</cp:revision>
  <dcterms:created xsi:type="dcterms:W3CDTF">2018-02-07T08:10:09Z</dcterms:created>
  <dcterms:modified xsi:type="dcterms:W3CDTF">2018-02-08T23:06:39Z</dcterms:modified>
</cp:coreProperties>
</file>