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325" r:id="rId3"/>
    <p:sldId id="258" r:id="rId4"/>
    <p:sldId id="326" r:id="rId5"/>
    <p:sldId id="327" r:id="rId6"/>
    <p:sldId id="287" r:id="rId7"/>
    <p:sldId id="259" r:id="rId8"/>
    <p:sldId id="318" r:id="rId9"/>
    <p:sldId id="319" r:id="rId10"/>
    <p:sldId id="328" r:id="rId11"/>
    <p:sldId id="310" r:id="rId12"/>
    <p:sldId id="311" r:id="rId13"/>
    <p:sldId id="331" r:id="rId14"/>
    <p:sldId id="332" r:id="rId15"/>
    <p:sldId id="334" r:id="rId16"/>
    <p:sldId id="335" r:id="rId17"/>
    <p:sldId id="330" r:id="rId18"/>
    <p:sldId id="329" r:id="rId19"/>
    <p:sldId id="321" r:id="rId20"/>
    <p:sldId id="322" r:id="rId21"/>
    <p:sldId id="323" r:id="rId22"/>
    <p:sldId id="279" r:id="rId23"/>
    <p:sldId id="320" r:id="rId24"/>
    <p:sldId id="314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479" autoAdjust="0"/>
    <p:restoredTop sz="94660"/>
  </p:normalViewPr>
  <p:slideViewPr>
    <p:cSldViewPr>
      <p:cViewPr varScale="1">
        <p:scale>
          <a:sx n="44" d="100"/>
          <a:sy n="44" d="100"/>
        </p:scale>
        <p:origin x="542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5.5586737833965193E-2"/>
          <c:w val="0.88237193650813905"/>
          <c:h val="0.9325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</c:v>
                </c:pt>
              </c:strCache>
            </c:strRef>
          </c:tx>
          <c:spPr>
            <a:ln w="47625">
              <a:noFill/>
            </a:ln>
            <a:effectLst/>
          </c:spPr>
          <c:marker>
            <c:symbol val="circle"/>
            <c:size val="2"/>
            <c:spPr>
              <a:solidFill>
                <a:schemeClr val="tx1"/>
              </a:solidFill>
              <a:ln>
                <a:noFill/>
              </a:ln>
              <a:effectLst/>
            </c:spPr>
          </c:marker>
          <c:trendline>
            <c:trendlineType val="movingAvg"/>
            <c:period val="16"/>
            <c:dispRSqr val="0"/>
            <c:dispEq val="0"/>
          </c:trendline>
          <c:xVal>
            <c:numRef>
              <c:f>Sheet1!$A$2:$A$257</c:f>
              <c:numCache>
                <c:formatCode>General</c:formatCode>
                <c:ptCount val="256"/>
                <c:pt idx="0">
                  <c:v>0</c:v>
                </c:pt>
                <c:pt idx="1">
                  <c:v>4.0899999999999999E-2</c:v>
                </c:pt>
                <c:pt idx="2">
                  <c:v>8.1699999999999995E-2</c:v>
                </c:pt>
                <c:pt idx="3">
                  <c:v>0.1226</c:v>
                </c:pt>
                <c:pt idx="4">
                  <c:v>0.16350000000000001</c:v>
                </c:pt>
                <c:pt idx="5">
                  <c:v>0.20430000000000001</c:v>
                </c:pt>
                <c:pt idx="6">
                  <c:v>0.2452</c:v>
                </c:pt>
                <c:pt idx="7">
                  <c:v>0.28599999999999998</c:v>
                </c:pt>
                <c:pt idx="8">
                  <c:v>0.32690000000000002</c:v>
                </c:pt>
                <c:pt idx="9">
                  <c:v>0.36780000000000002</c:v>
                </c:pt>
                <c:pt idx="10">
                  <c:v>0.40860000000000002</c:v>
                </c:pt>
                <c:pt idx="11">
                  <c:v>0.44950000000000001</c:v>
                </c:pt>
                <c:pt idx="12">
                  <c:v>0.4904</c:v>
                </c:pt>
                <c:pt idx="13">
                  <c:v>0.53120000000000001</c:v>
                </c:pt>
                <c:pt idx="14">
                  <c:v>0.57210000000000005</c:v>
                </c:pt>
                <c:pt idx="15">
                  <c:v>0.61299999999999999</c:v>
                </c:pt>
                <c:pt idx="16">
                  <c:v>0.65380000000000005</c:v>
                </c:pt>
                <c:pt idx="17">
                  <c:v>0.69469999999999998</c:v>
                </c:pt>
                <c:pt idx="18">
                  <c:v>0.73560000000000003</c:v>
                </c:pt>
                <c:pt idx="19">
                  <c:v>0.77639999999999998</c:v>
                </c:pt>
                <c:pt idx="20">
                  <c:v>0.81730000000000003</c:v>
                </c:pt>
                <c:pt idx="21">
                  <c:v>0.85809999999999997</c:v>
                </c:pt>
                <c:pt idx="22">
                  <c:v>0.89900000000000002</c:v>
                </c:pt>
                <c:pt idx="23">
                  <c:v>0.93989999999999996</c:v>
                </c:pt>
                <c:pt idx="24">
                  <c:v>0.98070000000000002</c:v>
                </c:pt>
                <c:pt idx="25">
                  <c:v>1.0216000000000001</c:v>
                </c:pt>
                <c:pt idx="26">
                  <c:v>1.0625</c:v>
                </c:pt>
                <c:pt idx="27">
                  <c:v>1.1032999999999999</c:v>
                </c:pt>
                <c:pt idx="28">
                  <c:v>1.1442000000000001</c:v>
                </c:pt>
                <c:pt idx="29">
                  <c:v>1.1851</c:v>
                </c:pt>
                <c:pt idx="30">
                  <c:v>1.2259</c:v>
                </c:pt>
                <c:pt idx="31">
                  <c:v>1.2667999999999999</c:v>
                </c:pt>
                <c:pt idx="32">
                  <c:v>1.3077000000000001</c:v>
                </c:pt>
                <c:pt idx="33">
                  <c:v>1.3485</c:v>
                </c:pt>
                <c:pt idx="34">
                  <c:v>1.3894</c:v>
                </c:pt>
                <c:pt idx="35">
                  <c:v>1.4301999999999999</c:v>
                </c:pt>
                <c:pt idx="36">
                  <c:v>1.4711000000000001</c:v>
                </c:pt>
                <c:pt idx="37">
                  <c:v>1.512</c:v>
                </c:pt>
                <c:pt idx="38">
                  <c:v>1.5528</c:v>
                </c:pt>
                <c:pt idx="39">
                  <c:v>1.5936999999999999</c:v>
                </c:pt>
                <c:pt idx="40">
                  <c:v>1.6346000000000001</c:v>
                </c:pt>
                <c:pt idx="41">
                  <c:v>1.6754</c:v>
                </c:pt>
                <c:pt idx="42">
                  <c:v>1.7162999999999999</c:v>
                </c:pt>
                <c:pt idx="43">
                  <c:v>1.7572000000000001</c:v>
                </c:pt>
                <c:pt idx="44">
                  <c:v>1.798</c:v>
                </c:pt>
                <c:pt idx="45">
                  <c:v>1.8389</c:v>
                </c:pt>
                <c:pt idx="46">
                  <c:v>1.8796999999999999</c:v>
                </c:pt>
                <c:pt idx="47">
                  <c:v>1.9206000000000001</c:v>
                </c:pt>
                <c:pt idx="48">
                  <c:v>1.9615</c:v>
                </c:pt>
                <c:pt idx="49">
                  <c:v>2.0023</c:v>
                </c:pt>
                <c:pt idx="50">
                  <c:v>2.0432000000000001</c:v>
                </c:pt>
                <c:pt idx="51">
                  <c:v>2.0840999999999998</c:v>
                </c:pt>
                <c:pt idx="52">
                  <c:v>2.1248999999999998</c:v>
                </c:pt>
                <c:pt idx="53">
                  <c:v>2.1657999999999999</c:v>
                </c:pt>
                <c:pt idx="54">
                  <c:v>2.2067000000000001</c:v>
                </c:pt>
                <c:pt idx="55">
                  <c:v>2.2475000000000001</c:v>
                </c:pt>
                <c:pt idx="56">
                  <c:v>2.2884000000000002</c:v>
                </c:pt>
                <c:pt idx="57">
                  <c:v>2.3292999999999999</c:v>
                </c:pt>
                <c:pt idx="58">
                  <c:v>2.3700999999999999</c:v>
                </c:pt>
                <c:pt idx="59">
                  <c:v>2.411</c:v>
                </c:pt>
                <c:pt idx="60">
                  <c:v>2.4518</c:v>
                </c:pt>
                <c:pt idx="61">
                  <c:v>2.4927000000000001</c:v>
                </c:pt>
                <c:pt idx="62">
                  <c:v>2.5335999999999999</c:v>
                </c:pt>
                <c:pt idx="63">
                  <c:v>2.5743999999999998</c:v>
                </c:pt>
                <c:pt idx="64">
                  <c:v>2.6153</c:v>
                </c:pt>
                <c:pt idx="65">
                  <c:v>2.6562000000000001</c:v>
                </c:pt>
                <c:pt idx="66">
                  <c:v>2.6970000000000001</c:v>
                </c:pt>
                <c:pt idx="67">
                  <c:v>2.7378999999999998</c:v>
                </c:pt>
                <c:pt idx="68">
                  <c:v>2.7787999999999999</c:v>
                </c:pt>
                <c:pt idx="69">
                  <c:v>2.819599999999999</c:v>
                </c:pt>
                <c:pt idx="70">
                  <c:v>2.8605</c:v>
                </c:pt>
                <c:pt idx="71">
                  <c:v>2.9014000000000002</c:v>
                </c:pt>
                <c:pt idx="72">
                  <c:v>2.9422000000000001</c:v>
                </c:pt>
                <c:pt idx="73">
                  <c:v>2.9830999999999999</c:v>
                </c:pt>
                <c:pt idx="74">
                  <c:v>3.0238999999999998</c:v>
                </c:pt>
                <c:pt idx="75">
                  <c:v>3.0648</c:v>
                </c:pt>
                <c:pt idx="76">
                  <c:v>3.1057000000000001</c:v>
                </c:pt>
                <c:pt idx="77">
                  <c:v>3.1465000000000001</c:v>
                </c:pt>
                <c:pt idx="78">
                  <c:v>3.1873999999999998</c:v>
                </c:pt>
                <c:pt idx="79">
                  <c:v>3.2282999999999999</c:v>
                </c:pt>
                <c:pt idx="80">
                  <c:v>3.2690999999999999</c:v>
                </c:pt>
                <c:pt idx="81">
                  <c:v>3.31</c:v>
                </c:pt>
                <c:pt idx="82">
                  <c:v>3.3509000000000002</c:v>
                </c:pt>
                <c:pt idx="83">
                  <c:v>3.3917000000000002</c:v>
                </c:pt>
                <c:pt idx="84">
                  <c:v>3.432599999999999</c:v>
                </c:pt>
                <c:pt idx="85">
                  <c:v>3.4733999999999998</c:v>
                </c:pt>
                <c:pt idx="86">
                  <c:v>3.5143</c:v>
                </c:pt>
                <c:pt idx="87">
                  <c:v>3.5552000000000001</c:v>
                </c:pt>
                <c:pt idx="88">
                  <c:v>3.5960000000000001</c:v>
                </c:pt>
                <c:pt idx="89">
                  <c:v>3.6368999999999998</c:v>
                </c:pt>
                <c:pt idx="90">
                  <c:v>3.6778</c:v>
                </c:pt>
                <c:pt idx="91">
                  <c:v>3.7185999999999999</c:v>
                </c:pt>
                <c:pt idx="92">
                  <c:v>3.7595000000000001</c:v>
                </c:pt>
                <c:pt idx="93">
                  <c:v>3.8003999999999998</c:v>
                </c:pt>
                <c:pt idx="94">
                  <c:v>3.8412000000000002</c:v>
                </c:pt>
                <c:pt idx="95">
                  <c:v>3.8820999999999999</c:v>
                </c:pt>
                <c:pt idx="96">
                  <c:v>3.923</c:v>
                </c:pt>
                <c:pt idx="97">
                  <c:v>3.9638</c:v>
                </c:pt>
                <c:pt idx="98">
                  <c:v>4.0046999999999997</c:v>
                </c:pt>
                <c:pt idx="99">
                  <c:v>4.0454999999999997</c:v>
                </c:pt>
                <c:pt idx="100">
                  <c:v>4.0864000000000003</c:v>
                </c:pt>
                <c:pt idx="101">
                  <c:v>4.1272999999999964</c:v>
                </c:pt>
                <c:pt idx="102">
                  <c:v>4.1680999999999946</c:v>
                </c:pt>
                <c:pt idx="103">
                  <c:v>4.2089999999999996</c:v>
                </c:pt>
                <c:pt idx="104">
                  <c:v>4.2499000000000002</c:v>
                </c:pt>
                <c:pt idx="105">
                  <c:v>4.2907000000000002</c:v>
                </c:pt>
                <c:pt idx="106">
                  <c:v>4.3315999999999999</c:v>
                </c:pt>
                <c:pt idx="107">
                  <c:v>4.3724999999999996</c:v>
                </c:pt>
                <c:pt idx="108">
                  <c:v>4.4132999999999996</c:v>
                </c:pt>
                <c:pt idx="109">
                  <c:v>4.4542000000000002</c:v>
                </c:pt>
                <c:pt idx="110">
                  <c:v>4.4950999999999999</c:v>
                </c:pt>
                <c:pt idx="111">
                  <c:v>4.5358999999999998</c:v>
                </c:pt>
                <c:pt idx="112">
                  <c:v>4.5768000000000004</c:v>
                </c:pt>
                <c:pt idx="113">
                  <c:v>4.6175999999999879</c:v>
                </c:pt>
                <c:pt idx="114">
                  <c:v>4.6584999999999956</c:v>
                </c:pt>
                <c:pt idx="115">
                  <c:v>4.6993999999999998</c:v>
                </c:pt>
                <c:pt idx="116">
                  <c:v>4.7401999999999997</c:v>
                </c:pt>
                <c:pt idx="117">
                  <c:v>4.7811000000000003</c:v>
                </c:pt>
                <c:pt idx="118">
                  <c:v>4.8219999999999956</c:v>
                </c:pt>
                <c:pt idx="119">
                  <c:v>4.8627999999999956</c:v>
                </c:pt>
                <c:pt idx="120">
                  <c:v>4.9036999999999997</c:v>
                </c:pt>
                <c:pt idx="121">
                  <c:v>4.9446000000000003</c:v>
                </c:pt>
                <c:pt idx="122">
                  <c:v>4.9854000000000003</c:v>
                </c:pt>
                <c:pt idx="123">
                  <c:v>5.0263</c:v>
                </c:pt>
                <c:pt idx="124">
                  <c:v>5.0670999999999946</c:v>
                </c:pt>
                <c:pt idx="125">
                  <c:v>5.1079999999999997</c:v>
                </c:pt>
                <c:pt idx="126">
                  <c:v>5.1488999999999976</c:v>
                </c:pt>
                <c:pt idx="127">
                  <c:v>5.1897000000000002</c:v>
                </c:pt>
                <c:pt idx="128">
                  <c:v>5.2305999999999999</c:v>
                </c:pt>
                <c:pt idx="129">
                  <c:v>5.2714999999999996</c:v>
                </c:pt>
                <c:pt idx="130">
                  <c:v>5.3122999999999996</c:v>
                </c:pt>
                <c:pt idx="131">
                  <c:v>5.3532000000000002</c:v>
                </c:pt>
                <c:pt idx="132">
                  <c:v>5.3940999999999937</c:v>
                </c:pt>
                <c:pt idx="133">
                  <c:v>5.4348999999999998</c:v>
                </c:pt>
                <c:pt idx="134">
                  <c:v>5.4757999999999996</c:v>
                </c:pt>
                <c:pt idx="135">
                  <c:v>5.5167000000000002</c:v>
                </c:pt>
                <c:pt idx="136">
                  <c:v>5.5574999999999974</c:v>
                </c:pt>
                <c:pt idx="137">
                  <c:v>5.5983999999999998</c:v>
                </c:pt>
                <c:pt idx="138">
                  <c:v>5.6391999999999998</c:v>
                </c:pt>
                <c:pt idx="139">
                  <c:v>5.6800999999999977</c:v>
                </c:pt>
                <c:pt idx="140">
                  <c:v>5.7210000000000001</c:v>
                </c:pt>
                <c:pt idx="141">
                  <c:v>5.7618</c:v>
                </c:pt>
                <c:pt idx="142">
                  <c:v>5.8026999999999997</c:v>
                </c:pt>
                <c:pt idx="143">
                  <c:v>5.8436000000000003</c:v>
                </c:pt>
                <c:pt idx="144">
                  <c:v>5.8843999999999976</c:v>
                </c:pt>
                <c:pt idx="145">
                  <c:v>5.9253</c:v>
                </c:pt>
                <c:pt idx="146">
                  <c:v>5.9661999999999997</c:v>
                </c:pt>
                <c:pt idx="147">
                  <c:v>6.0069999999999997</c:v>
                </c:pt>
                <c:pt idx="148">
                  <c:v>6.0478999999999976</c:v>
                </c:pt>
                <c:pt idx="149">
                  <c:v>6.0888</c:v>
                </c:pt>
                <c:pt idx="150">
                  <c:v>6.1295999999999999</c:v>
                </c:pt>
                <c:pt idx="151">
                  <c:v>6.1704999999999997</c:v>
                </c:pt>
                <c:pt idx="152">
                  <c:v>6.2112999999999996</c:v>
                </c:pt>
                <c:pt idx="153">
                  <c:v>6.2522000000000002</c:v>
                </c:pt>
                <c:pt idx="154">
                  <c:v>6.2930999999999999</c:v>
                </c:pt>
                <c:pt idx="155">
                  <c:v>6.3338999999999999</c:v>
                </c:pt>
                <c:pt idx="156">
                  <c:v>6.3747999999999996</c:v>
                </c:pt>
                <c:pt idx="157">
                  <c:v>6.4157000000000002</c:v>
                </c:pt>
                <c:pt idx="158">
                  <c:v>6.4565000000000001</c:v>
                </c:pt>
                <c:pt idx="159">
                  <c:v>6.4973999999999998</c:v>
                </c:pt>
                <c:pt idx="160">
                  <c:v>6.5382999999999996</c:v>
                </c:pt>
                <c:pt idx="161">
                  <c:v>6.5791000000000004</c:v>
                </c:pt>
                <c:pt idx="162">
                  <c:v>6.6199999999999957</c:v>
                </c:pt>
                <c:pt idx="163">
                  <c:v>6.6607999999999956</c:v>
                </c:pt>
                <c:pt idx="164">
                  <c:v>6.7016999999999998</c:v>
                </c:pt>
                <c:pt idx="165">
                  <c:v>6.7426000000000004</c:v>
                </c:pt>
                <c:pt idx="166">
                  <c:v>6.7834000000000003</c:v>
                </c:pt>
                <c:pt idx="167">
                  <c:v>6.8242999999999956</c:v>
                </c:pt>
                <c:pt idx="168">
                  <c:v>6.8651999999999997</c:v>
                </c:pt>
                <c:pt idx="169">
                  <c:v>6.9059999999999997</c:v>
                </c:pt>
                <c:pt idx="170">
                  <c:v>6.9469000000000003</c:v>
                </c:pt>
                <c:pt idx="171">
                  <c:v>6.9878</c:v>
                </c:pt>
                <c:pt idx="172">
                  <c:v>7.0286</c:v>
                </c:pt>
                <c:pt idx="173">
                  <c:v>7.0694999999999997</c:v>
                </c:pt>
                <c:pt idx="174">
                  <c:v>7.1103999999999976</c:v>
                </c:pt>
                <c:pt idx="175">
                  <c:v>7.1512000000000002</c:v>
                </c:pt>
                <c:pt idx="176">
                  <c:v>7.1920999999999946</c:v>
                </c:pt>
                <c:pt idx="177">
                  <c:v>7.2328999999999999</c:v>
                </c:pt>
                <c:pt idx="178">
                  <c:v>7.2737999999999996</c:v>
                </c:pt>
                <c:pt idx="179">
                  <c:v>7.3146999999999966</c:v>
                </c:pt>
                <c:pt idx="180">
                  <c:v>7.3554999999999966</c:v>
                </c:pt>
                <c:pt idx="181">
                  <c:v>7.3963999999999999</c:v>
                </c:pt>
                <c:pt idx="182">
                  <c:v>7.4372999999999996</c:v>
                </c:pt>
                <c:pt idx="183">
                  <c:v>7.4781000000000004</c:v>
                </c:pt>
                <c:pt idx="184">
                  <c:v>7.5190000000000001</c:v>
                </c:pt>
                <c:pt idx="185">
                  <c:v>7.5598999999999998</c:v>
                </c:pt>
                <c:pt idx="186">
                  <c:v>7.6006999999999998</c:v>
                </c:pt>
                <c:pt idx="187">
                  <c:v>7.6416000000000004</c:v>
                </c:pt>
                <c:pt idx="188">
                  <c:v>7.6824999999999957</c:v>
                </c:pt>
                <c:pt idx="189">
                  <c:v>7.7233000000000001</c:v>
                </c:pt>
                <c:pt idx="190">
                  <c:v>7.7641999999999998</c:v>
                </c:pt>
                <c:pt idx="191">
                  <c:v>7.8049999999999997</c:v>
                </c:pt>
                <c:pt idx="192">
                  <c:v>7.8458999999999977</c:v>
                </c:pt>
                <c:pt idx="193">
                  <c:v>7.8868</c:v>
                </c:pt>
                <c:pt idx="194">
                  <c:v>7.9276</c:v>
                </c:pt>
                <c:pt idx="195">
                  <c:v>7.9684999999999997</c:v>
                </c:pt>
                <c:pt idx="196">
                  <c:v>8.0093999999999994</c:v>
                </c:pt>
                <c:pt idx="197">
                  <c:v>8.0502000000000002</c:v>
                </c:pt>
                <c:pt idx="198">
                  <c:v>8.0911000000000008</c:v>
                </c:pt>
                <c:pt idx="199">
                  <c:v>8.1319999999999997</c:v>
                </c:pt>
                <c:pt idx="200">
                  <c:v>8.1728000000000005</c:v>
                </c:pt>
                <c:pt idx="201">
                  <c:v>8.2136999999999993</c:v>
                </c:pt>
                <c:pt idx="202">
                  <c:v>8.2545000000000002</c:v>
                </c:pt>
                <c:pt idx="203">
                  <c:v>8.2954000000000008</c:v>
                </c:pt>
                <c:pt idx="204">
                  <c:v>8.3362999999999996</c:v>
                </c:pt>
                <c:pt idx="205">
                  <c:v>8.3771000000000004</c:v>
                </c:pt>
                <c:pt idx="206">
                  <c:v>8.4179999999999993</c:v>
                </c:pt>
                <c:pt idx="207">
                  <c:v>8.4588999999999999</c:v>
                </c:pt>
                <c:pt idx="208">
                  <c:v>8.4997000000000007</c:v>
                </c:pt>
                <c:pt idx="209">
                  <c:v>8.5405999999999995</c:v>
                </c:pt>
                <c:pt idx="210">
                  <c:v>8.5815000000000001</c:v>
                </c:pt>
                <c:pt idx="211">
                  <c:v>8.6222999999999992</c:v>
                </c:pt>
                <c:pt idx="212">
                  <c:v>8.6631999999999998</c:v>
                </c:pt>
                <c:pt idx="213">
                  <c:v>8.7040999999999986</c:v>
                </c:pt>
                <c:pt idx="214">
                  <c:v>8.7448999999999977</c:v>
                </c:pt>
                <c:pt idx="215">
                  <c:v>8.7858000000000001</c:v>
                </c:pt>
                <c:pt idx="216">
                  <c:v>8.8265999999999991</c:v>
                </c:pt>
                <c:pt idx="217">
                  <c:v>8.8674999999999997</c:v>
                </c:pt>
                <c:pt idx="218">
                  <c:v>8.9084000000000003</c:v>
                </c:pt>
                <c:pt idx="219">
                  <c:v>8.9491999999999994</c:v>
                </c:pt>
                <c:pt idx="220">
                  <c:v>8.9901</c:v>
                </c:pt>
                <c:pt idx="221">
                  <c:v>9.0310000000000006</c:v>
                </c:pt>
                <c:pt idx="222">
                  <c:v>9.0717999999999996</c:v>
                </c:pt>
                <c:pt idx="223">
                  <c:v>9.1127000000000002</c:v>
                </c:pt>
                <c:pt idx="224">
                  <c:v>9.1536000000000008</c:v>
                </c:pt>
                <c:pt idx="225">
                  <c:v>9.1943999999999999</c:v>
                </c:pt>
                <c:pt idx="226">
                  <c:v>9.2352999999999987</c:v>
                </c:pt>
                <c:pt idx="227">
                  <c:v>9.2760999999999996</c:v>
                </c:pt>
                <c:pt idx="228">
                  <c:v>9.3170000000000002</c:v>
                </c:pt>
                <c:pt idx="229">
                  <c:v>9.3579000000000008</c:v>
                </c:pt>
                <c:pt idx="230">
                  <c:v>9.3986999999999998</c:v>
                </c:pt>
                <c:pt idx="231">
                  <c:v>9.4396000000000004</c:v>
                </c:pt>
                <c:pt idx="232">
                  <c:v>9.4804999999999993</c:v>
                </c:pt>
                <c:pt idx="233">
                  <c:v>9.5212999999999983</c:v>
                </c:pt>
                <c:pt idx="234">
                  <c:v>9.5622000000000007</c:v>
                </c:pt>
                <c:pt idx="235">
                  <c:v>9.6030999999999995</c:v>
                </c:pt>
                <c:pt idx="236">
                  <c:v>9.6438999999999986</c:v>
                </c:pt>
                <c:pt idx="237">
                  <c:v>9.6847999999999992</c:v>
                </c:pt>
                <c:pt idx="238">
                  <c:v>9.7256999999999998</c:v>
                </c:pt>
                <c:pt idx="239">
                  <c:v>9.7665000000000006</c:v>
                </c:pt>
                <c:pt idx="240">
                  <c:v>9.8073999999999995</c:v>
                </c:pt>
                <c:pt idx="241">
                  <c:v>9.8481999999999985</c:v>
                </c:pt>
                <c:pt idx="242">
                  <c:v>9.8890999999999991</c:v>
                </c:pt>
                <c:pt idx="243">
                  <c:v>9.93</c:v>
                </c:pt>
                <c:pt idx="244">
                  <c:v>9.9708000000000006</c:v>
                </c:pt>
                <c:pt idx="245">
                  <c:v>10.011699999999999</c:v>
                </c:pt>
                <c:pt idx="246">
                  <c:v>10.0526</c:v>
                </c:pt>
                <c:pt idx="247">
                  <c:v>10.093400000000001</c:v>
                </c:pt>
                <c:pt idx="248">
                  <c:v>10.1343</c:v>
                </c:pt>
                <c:pt idx="249">
                  <c:v>10.1752</c:v>
                </c:pt>
                <c:pt idx="250">
                  <c:v>10.215999999999999</c:v>
                </c:pt>
                <c:pt idx="251">
                  <c:v>10.2569</c:v>
                </c:pt>
                <c:pt idx="252">
                  <c:v>10.297800000000001</c:v>
                </c:pt>
                <c:pt idx="253">
                  <c:v>10.3386</c:v>
                </c:pt>
                <c:pt idx="254">
                  <c:v>10.3795</c:v>
                </c:pt>
                <c:pt idx="255">
                  <c:v>10.420299999999999</c:v>
                </c:pt>
              </c:numCache>
            </c:numRef>
          </c:xVal>
          <c:yVal>
            <c:numRef>
              <c:f>Sheet1!$B$2:$B$257</c:f>
              <c:numCache>
                <c:formatCode>0.00%</c:formatCode>
                <c:ptCount val="256"/>
                <c:pt idx="0">
                  <c:v>0.23414099999999999</c:v>
                </c:pt>
                <c:pt idx="1">
                  <c:v>0.246726</c:v>
                </c:pt>
                <c:pt idx="2">
                  <c:v>0.24601300000000001</c:v>
                </c:pt>
                <c:pt idx="3">
                  <c:v>0.2515</c:v>
                </c:pt>
                <c:pt idx="4">
                  <c:v>0.20824699999999999</c:v>
                </c:pt>
                <c:pt idx="5">
                  <c:v>0.24654599999999999</c:v>
                </c:pt>
                <c:pt idx="6">
                  <c:v>0.24534700000000001</c:v>
                </c:pt>
                <c:pt idx="7">
                  <c:v>0.27175100000000002</c:v>
                </c:pt>
                <c:pt idx="8">
                  <c:v>0.25314900000000001</c:v>
                </c:pt>
                <c:pt idx="9">
                  <c:v>0.264901</c:v>
                </c:pt>
                <c:pt idx="10">
                  <c:v>0.262573</c:v>
                </c:pt>
                <c:pt idx="11">
                  <c:v>0.23851900000000001</c:v>
                </c:pt>
                <c:pt idx="12">
                  <c:v>0.25484899999999999</c:v>
                </c:pt>
                <c:pt idx="13">
                  <c:v>0.25551699999999999</c:v>
                </c:pt>
                <c:pt idx="14">
                  <c:v>0.231881</c:v>
                </c:pt>
                <c:pt idx="15">
                  <c:v>0.22724900000000001</c:v>
                </c:pt>
                <c:pt idx="16">
                  <c:v>0.24565899999999999</c:v>
                </c:pt>
                <c:pt idx="17">
                  <c:v>0.235878</c:v>
                </c:pt>
                <c:pt idx="18">
                  <c:v>0.24460100000000001</c:v>
                </c:pt>
                <c:pt idx="19">
                  <c:v>0.225963</c:v>
                </c:pt>
                <c:pt idx="20">
                  <c:v>0.25517400000000001</c:v>
                </c:pt>
                <c:pt idx="21">
                  <c:v>0.27032699999999998</c:v>
                </c:pt>
                <c:pt idx="22">
                  <c:v>0.23017299999999999</c:v>
                </c:pt>
                <c:pt idx="23">
                  <c:v>0.23366000000000001</c:v>
                </c:pt>
                <c:pt idx="24">
                  <c:v>0.26363799999999998</c:v>
                </c:pt>
                <c:pt idx="25">
                  <c:v>0.24948300000000001</c:v>
                </c:pt>
                <c:pt idx="26">
                  <c:v>0.22902800000000001</c:v>
                </c:pt>
                <c:pt idx="27">
                  <c:v>0.26056499999999999</c:v>
                </c:pt>
                <c:pt idx="28">
                  <c:v>0.23754800000000001</c:v>
                </c:pt>
                <c:pt idx="29">
                  <c:v>0.23567099999999999</c:v>
                </c:pt>
                <c:pt idx="30">
                  <c:v>0.22020100000000001</c:v>
                </c:pt>
                <c:pt idx="31">
                  <c:v>0.25476500000000002</c:v>
                </c:pt>
                <c:pt idx="32">
                  <c:v>0.232459</c:v>
                </c:pt>
                <c:pt idx="33">
                  <c:v>0.229104</c:v>
                </c:pt>
                <c:pt idx="34">
                  <c:v>0.26202999999999999</c:v>
                </c:pt>
                <c:pt idx="35">
                  <c:v>0.24962799999999999</c:v>
                </c:pt>
                <c:pt idx="36">
                  <c:v>0.24404999999999999</c:v>
                </c:pt>
                <c:pt idx="37">
                  <c:v>0.23977799999999999</c:v>
                </c:pt>
                <c:pt idx="38">
                  <c:v>0.219025</c:v>
                </c:pt>
                <c:pt idx="39">
                  <c:v>0.226495</c:v>
                </c:pt>
                <c:pt idx="40">
                  <c:v>0.22903799999999999</c:v>
                </c:pt>
                <c:pt idx="41">
                  <c:v>0.23946999999999999</c:v>
                </c:pt>
                <c:pt idx="42">
                  <c:v>0.26634999999999998</c:v>
                </c:pt>
                <c:pt idx="43">
                  <c:v>0.26391599999999998</c:v>
                </c:pt>
                <c:pt idx="44">
                  <c:v>0.27611799999999997</c:v>
                </c:pt>
                <c:pt idx="45">
                  <c:v>0.28090599999999999</c:v>
                </c:pt>
                <c:pt idx="46">
                  <c:v>0.239285</c:v>
                </c:pt>
                <c:pt idx="47">
                  <c:v>0.24460100000000001</c:v>
                </c:pt>
                <c:pt idx="48">
                  <c:v>0.26020799999999999</c:v>
                </c:pt>
                <c:pt idx="49">
                  <c:v>0.23832999999999999</c:v>
                </c:pt>
                <c:pt idx="50">
                  <c:v>0.237066</c:v>
                </c:pt>
                <c:pt idx="51">
                  <c:v>0.26355499999999998</c:v>
                </c:pt>
                <c:pt idx="52">
                  <c:v>0.26763300000000001</c:v>
                </c:pt>
                <c:pt idx="53">
                  <c:v>0.210091</c:v>
                </c:pt>
                <c:pt idx="54">
                  <c:v>0.29536600000000002</c:v>
                </c:pt>
                <c:pt idx="55">
                  <c:v>0.215118</c:v>
                </c:pt>
                <c:pt idx="56">
                  <c:v>0.19589799999999999</c:v>
                </c:pt>
                <c:pt idx="57">
                  <c:v>0.24984400000000001</c:v>
                </c:pt>
                <c:pt idx="58">
                  <c:v>0.246111</c:v>
                </c:pt>
                <c:pt idx="59">
                  <c:v>0.21709899999999999</c:v>
                </c:pt>
                <c:pt idx="60">
                  <c:v>0.21398300000000001</c:v>
                </c:pt>
                <c:pt idx="61">
                  <c:v>0.20699500000000001</c:v>
                </c:pt>
                <c:pt idx="62">
                  <c:v>0.27303699999999997</c:v>
                </c:pt>
                <c:pt idx="63">
                  <c:v>0.25335999999999997</c:v>
                </c:pt>
                <c:pt idx="64">
                  <c:v>0.24210100000000001</c:v>
                </c:pt>
                <c:pt idx="65">
                  <c:v>0.246144</c:v>
                </c:pt>
                <c:pt idx="66">
                  <c:v>0.211254</c:v>
                </c:pt>
                <c:pt idx="67">
                  <c:v>0.24407599999999999</c:v>
                </c:pt>
                <c:pt idx="68">
                  <c:v>0.21255099999999999</c:v>
                </c:pt>
                <c:pt idx="69">
                  <c:v>0.221498</c:v>
                </c:pt>
                <c:pt idx="70">
                  <c:v>0.21799399999999999</c:v>
                </c:pt>
                <c:pt idx="71">
                  <c:v>0.224658</c:v>
                </c:pt>
                <c:pt idx="72">
                  <c:v>0.26374399999999998</c:v>
                </c:pt>
                <c:pt idx="73">
                  <c:v>0.23725599999999999</c:v>
                </c:pt>
                <c:pt idx="74">
                  <c:v>0.22192200000000001</c:v>
                </c:pt>
                <c:pt idx="75">
                  <c:v>0.242119</c:v>
                </c:pt>
                <c:pt idx="76">
                  <c:v>0.23017299999999999</c:v>
                </c:pt>
                <c:pt idx="77">
                  <c:v>0.28672300000000001</c:v>
                </c:pt>
                <c:pt idx="78">
                  <c:v>0.215118</c:v>
                </c:pt>
                <c:pt idx="79">
                  <c:v>0.25543300000000002</c:v>
                </c:pt>
                <c:pt idx="80">
                  <c:v>0.23851900000000001</c:v>
                </c:pt>
                <c:pt idx="81">
                  <c:v>0.222525</c:v>
                </c:pt>
                <c:pt idx="82">
                  <c:v>0.21857699999999999</c:v>
                </c:pt>
                <c:pt idx="83">
                  <c:v>0.220336</c:v>
                </c:pt>
                <c:pt idx="84">
                  <c:v>0.240701</c:v>
                </c:pt>
                <c:pt idx="85">
                  <c:v>0.24961</c:v>
                </c:pt>
                <c:pt idx="86">
                  <c:v>0.223632</c:v>
                </c:pt>
                <c:pt idx="87">
                  <c:v>0.23672299999999999</c:v>
                </c:pt>
                <c:pt idx="88">
                  <c:v>0.26135700000000001</c:v>
                </c:pt>
                <c:pt idx="89">
                  <c:v>0.26619999999999999</c:v>
                </c:pt>
                <c:pt idx="90">
                  <c:v>0.25874999999999998</c:v>
                </c:pt>
                <c:pt idx="91">
                  <c:v>0.24912400000000001</c:v>
                </c:pt>
                <c:pt idx="92">
                  <c:v>0.252913</c:v>
                </c:pt>
                <c:pt idx="93">
                  <c:v>0.20002200000000001</c:v>
                </c:pt>
                <c:pt idx="94">
                  <c:v>0.22087399999999999</c:v>
                </c:pt>
                <c:pt idx="95">
                  <c:v>0.255075</c:v>
                </c:pt>
                <c:pt idx="96">
                  <c:v>0.223742</c:v>
                </c:pt>
                <c:pt idx="97">
                  <c:v>0.236183</c:v>
                </c:pt>
                <c:pt idx="98">
                  <c:v>0.25657999999999997</c:v>
                </c:pt>
                <c:pt idx="99">
                  <c:v>0.29824000000000001</c:v>
                </c:pt>
                <c:pt idx="100">
                  <c:v>0.22432099999999999</c:v>
                </c:pt>
                <c:pt idx="101">
                  <c:v>0.26455800000000002</c:v>
                </c:pt>
                <c:pt idx="102">
                  <c:v>0.25559900000000002</c:v>
                </c:pt>
                <c:pt idx="103">
                  <c:v>0.22350800000000001</c:v>
                </c:pt>
                <c:pt idx="104">
                  <c:v>0.21584800000000001</c:v>
                </c:pt>
                <c:pt idx="105">
                  <c:v>0.218664</c:v>
                </c:pt>
                <c:pt idx="106">
                  <c:v>0.19984499999999999</c:v>
                </c:pt>
                <c:pt idx="107">
                  <c:v>0.234593</c:v>
                </c:pt>
                <c:pt idx="108">
                  <c:v>0.25855400000000001</c:v>
                </c:pt>
                <c:pt idx="109">
                  <c:v>0.225159</c:v>
                </c:pt>
                <c:pt idx="110">
                  <c:v>0.225054</c:v>
                </c:pt>
                <c:pt idx="111">
                  <c:v>0.26018999999999998</c:v>
                </c:pt>
                <c:pt idx="112">
                  <c:v>0.22925599999999999</c:v>
                </c:pt>
                <c:pt idx="113">
                  <c:v>0.22814100000000001</c:v>
                </c:pt>
                <c:pt idx="114">
                  <c:v>0.24806800000000001</c:v>
                </c:pt>
                <c:pt idx="115">
                  <c:v>0.20167099999999999</c:v>
                </c:pt>
                <c:pt idx="116">
                  <c:v>0.25591900000000001</c:v>
                </c:pt>
                <c:pt idx="117">
                  <c:v>0.23677300000000001</c:v>
                </c:pt>
                <c:pt idx="118">
                  <c:v>0.25755400000000001</c:v>
                </c:pt>
                <c:pt idx="119">
                  <c:v>0.217922</c:v>
                </c:pt>
                <c:pt idx="120">
                  <c:v>0.24535699999999999</c:v>
                </c:pt>
                <c:pt idx="121">
                  <c:v>0.20158599999999999</c:v>
                </c:pt>
                <c:pt idx="122">
                  <c:v>0.20355599999999999</c:v>
                </c:pt>
                <c:pt idx="123">
                  <c:v>0.215118</c:v>
                </c:pt>
                <c:pt idx="124">
                  <c:v>0.22047800000000001</c:v>
                </c:pt>
                <c:pt idx="125">
                  <c:v>0.22390499999999999</c:v>
                </c:pt>
                <c:pt idx="126">
                  <c:v>0.20478499999999999</c:v>
                </c:pt>
                <c:pt idx="127">
                  <c:v>0.23056599999999999</c:v>
                </c:pt>
                <c:pt idx="128">
                  <c:v>0.22070600000000001</c:v>
                </c:pt>
                <c:pt idx="129">
                  <c:v>0.23319999999999999</c:v>
                </c:pt>
                <c:pt idx="130">
                  <c:v>0.22350800000000001</c:v>
                </c:pt>
                <c:pt idx="131">
                  <c:v>0.23832100000000001</c:v>
                </c:pt>
                <c:pt idx="132">
                  <c:v>0.213199</c:v>
                </c:pt>
                <c:pt idx="133">
                  <c:v>0.21101800000000001</c:v>
                </c:pt>
                <c:pt idx="134">
                  <c:v>0.22007299999999999</c:v>
                </c:pt>
                <c:pt idx="135">
                  <c:v>0.23567099999999999</c:v>
                </c:pt>
                <c:pt idx="136">
                  <c:v>0.23915400000000001</c:v>
                </c:pt>
                <c:pt idx="137">
                  <c:v>0.21814800000000001</c:v>
                </c:pt>
                <c:pt idx="138">
                  <c:v>0.25043799999999999</c:v>
                </c:pt>
                <c:pt idx="139">
                  <c:v>0.21942400000000001</c:v>
                </c:pt>
                <c:pt idx="140">
                  <c:v>0.23157700000000001</c:v>
                </c:pt>
                <c:pt idx="141">
                  <c:v>0.21953600000000001</c:v>
                </c:pt>
                <c:pt idx="142">
                  <c:v>0.255741</c:v>
                </c:pt>
                <c:pt idx="143">
                  <c:v>0.23414099999999999</c:v>
                </c:pt>
                <c:pt idx="144">
                  <c:v>0.228573</c:v>
                </c:pt>
                <c:pt idx="145">
                  <c:v>0.21398300000000001</c:v>
                </c:pt>
                <c:pt idx="146">
                  <c:v>0.24563199999999999</c:v>
                </c:pt>
                <c:pt idx="147">
                  <c:v>0.20505899999999999</c:v>
                </c:pt>
                <c:pt idx="148">
                  <c:v>0.25797900000000001</c:v>
                </c:pt>
                <c:pt idx="149">
                  <c:v>0.26493800000000001</c:v>
                </c:pt>
                <c:pt idx="150">
                  <c:v>0.20699500000000001</c:v>
                </c:pt>
                <c:pt idx="151">
                  <c:v>0.30357899999999999</c:v>
                </c:pt>
                <c:pt idx="152">
                  <c:v>0.25002600000000003</c:v>
                </c:pt>
                <c:pt idx="153">
                  <c:v>0.237486</c:v>
                </c:pt>
                <c:pt idx="154">
                  <c:v>0.22509100000000001</c:v>
                </c:pt>
                <c:pt idx="155">
                  <c:v>0.20618900000000001</c:v>
                </c:pt>
                <c:pt idx="156">
                  <c:v>0.23727500000000001</c:v>
                </c:pt>
                <c:pt idx="157">
                  <c:v>0.24240999999999999</c:v>
                </c:pt>
                <c:pt idx="158">
                  <c:v>0.21179300000000001</c:v>
                </c:pt>
                <c:pt idx="159">
                  <c:v>0.22292899999999999</c:v>
                </c:pt>
                <c:pt idx="160">
                  <c:v>0.22583900000000001</c:v>
                </c:pt>
                <c:pt idx="161">
                  <c:v>0.229792</c:v>
                </c:pt>
                <c:pt idx="162">
                  <c:v>0.22789400000000001</c:v>
                </c:pt>
                <c:pt idx="163">
                  <c:v>0.25697999999999999</c:v>
                </c:pt>
                <c:pt idx="164">
                  <c:v>0.25304700000000002</c:v>
                </c:pt>
                <c:pt idx="165">
                  <c:v>0.219859</c:v>
                </c:pt>
                <c:pt idx="166">
                  <c:v>0.22301299999999999</c:v>
                </c:pt>
                <c:pt idx="167">
                  <c:v>0.22164200000000001</c:v>
                </c:pt>
                <c:pt idx="168">
                  <c:v>0.23132900000000001</c:v>
                </c:pt>
                <c:pt idx="169">
                  <c:v>0.23486899999999999</c:v>
                </c:pt>
                <c:pt idx="170">
                  <c:v>0.22603200000000001</c:v>
                </c:pt>
                <c:pt idx="171">
                  <c:v>0.23074700000000001</c:v>
                </c:pt>
                <c:pt idx="172">
                  <c:v>0.26455800000000002</c:v>
                </c:pt>
                <c:pt idx="173">
                  <c:v>0.22058800000000001</c:v>
                </c:pt>
                <c:pt idx="174">
                  <c:v>0.19997699999999999</c:v>
                </c:pt>
                <c:pt idx="175">
                  <c:v>0.20532400000000001</c:v>
                </c:pt>
                <c:pt idx="176">
                  <c:v>0.23039999999999999</c:v>
                </c:pt>
                <c:pt idx="177">
                  <c:v>0.200299</c:v>
                </c:pt>
                <c:pt idx="178">
                  <c:v>0.219004</c:v>
                </c:pt>
                <c:pt idx="179">
                  <c:v>0.21673600000000001</c:v>
                </c:pt>
                <c:pt idx="180">
                  <c:v>0.21579000000000001</c:v>
                </c:pt>
                <c:pt idx="181">
                  <c:v>0.21778900000000001</c:v>
                </c:pt>
                <c:pt idx="182">
                  <c:v>0.24804200000000001</c:v>
                </c:pt>
                <c:pt idx="183">
                  <c:v>0.245092</c:v>
                </c:pt>
                <c:pt idx="184">
                  <c:v>0.214897</c:v>
                </c:pt>
                <c:pt idx="185">
                  <c:v>0.242982</c:v>
                </c:pt>
                <c:pt idx="186">
                  <c:v>0.23214499999999999</c:v>
                </c:pt>
                <c:pt idx="187">
                  <c:v>0.242064</c:v>
                </c:pt>
                <c:pt idx="188">
                  <c:v>0.228598</c:v>
                </c:pt>
                <c:pt idx="189">
                  <c:v>0.204152</c:v>
                </c:pt>
                <c:pt idx="190">
                  <c:v>0.215334</c:v>
                </c:pt>
                <c:pt idx="191">
                  <c:v>0.190862</c:v>
                </c:pt>
                <c:pt idx="192">
                  <c:v>0.23735899999999999</c:v>
                </c:pt>
                <c:pt idx="193">
                  <c:v>0.195627</c:v>
                </c:pt>
                <c:pt idx="194">
                  <c:v>0.22785900000000001</c:v>
                </c:pt>
                <c:pt idx="195">
                  <c:v>0.21123800000000001</c:v>
                </c:pt>
                <c:pt idx="196">
                  <c:v>0.21404699999999999</c:v>
                </c:pt>
                <c:pt idx="197">
                  <c:v>0.20236199999999999</c:v>
                </c:pt>
                <c:pt idx="198">
                  <c:v>0.21993599999999999</c:v>
                </c:pt>
                <c:pt idx="199">
                  <c:v>0.214916</c:v>
                </c:pt>
                <c:pt idx="200">
                  <c:v>0.23344000000000001</c:v>
                </c:pt>
                <c:pt idx="201">
                  <c:v>0.22478500000000001</c:v>
                </c:pt>
                <c:pt idx="202">
                  <c:v>0.261822</c:v>
                </c:pt>
                <c:pt idx="203">
                  <c:v>0.21640499999999999</c:v>
                </c:pt>
                <c:pt idx="204">
                  <c:v>0.21993599999999999</c:v>
                </c:pt>
                <c:pt idx="205">
                  <c:v>0.22132199999999999</c:v>
                </c:pt>
                <c:pt idx="206">
                  <c:v>0.20774599999999999</c:v>
                </c:pt>
                <c:pt idx="207">
                  <c:v>0.23638700000000001</c:v>
                </c:pt>
                <c:pt idx="208">
                  <c:v>0.228293</c:v>
                </c:pt>
                <c:pt idx="209">
                  <c:v>0.25059700000000001</c:v>
                </c:pt>
                <c:pt idx="210">
                  <c:v>0.222497</c:v>
                </c:pt>
                <c:pt idx="211">
                  <c:v>0.239562</c:v>
                </c:pt>
                <c:pt idx="212">
                  <c:v>0.25591900000000001</c:v>
                </c:pt>
                <c:pt idx="213">
                  <c:v>0.234235</c:v>
                </c:pt>
                <c:pt idx="214">
                  <c:v>0.22848599999999999</c:v>
                </c:pt>
                <c:pt idx="215">
                  <c:v>0.23777999999999999</c:v>
                </c:pt>
                <c:pt idx="216">
                  <c:v>0.247978</c:v>
                </c:pt>
                <c:pt idx="217">
                  <c:v>0.26681199999999999</c:v>
                </c:pt>
                <c:pt idx="218">
                  <c:v>0.234566</c:v>
                </c:pt>
                <c:pt idx="219">
                  <c:v>0.23605000000000001</c:v>
                </c:pt>
                <c:pt idx="220">
                  <c:v>0.22281999999999999</c:v>
                </c:pt>
                <c:pt idx="221">
                  <c:v>0.214063</c:v>
                </c:pt>
                <c:pt idx="222">
                  <c:v>0.23700299999999999</c:v>
                </c:pt>
                <c:pt idx="223">
                  <c:v>0.219913</c:v>
                </c:pt>
                <c:pt idx="224">
                  <c:v>0.219225</c:v>
                </c:pt>
                <c:pt idx="225">
                  <c:v>0.22852900000000001</c:v>
                </c:pt>
                <c:pt idx="226">
                  <c:v>0.240041</c:v>
                </c:pt>
                <c:pt idx="227">
                  <c:v>0.20203399999999999</c:v>
                </c:pt>
                <c:pt idx="228">
                  <c:v>0.220053</c:v>
                </c:pt>
                <c:pt idx="229">
                  <c:v>0.23413600000000001</c:v>
                </c:pt>
                <c:pt idx="230">
                  <c:v>0.23588700000000001</c:v>
                </c:pt>
                <c:pt idx="231">
                  <c:v>0.23567099999999999</c:v>
                </c:pt>
                <c:pt idx="232">
                  <c:v>0.23597799999999999</c:v>
                </c:pt>
                <c:pt idx="233">
                  <c:v>0.237762</c:v>
                </c:pt>
                <c:pt idx="234">
                  <c:v>0.22031400000000001</c:v>
                </c:pt>
                <c:pt idx="235">
                  <c:v>0.21791099999999999</c:v>
                </c:pt>
                <c:pt idx="236">
                  <c:v>0.246779</c:v>
                </c:pt>
                <c:pt idx="237">
                  <c:v>0.22686500000000001</c:v>
                </c:pt>
                <c:pt idx="238">
                  <c:v>0.23968700000000001</c:v>
                </c:pt>
                <c:pt idx="239">
                  <c:v>0.21552299999999999</c:v>
                </c:pt>
                <c:pt idx="240">
                  <c:v>0.21227299999999999</c:v>
                </c:pt>
                <c:pt idx="241">
                  <c:v>0.23160700000000001</c:v>
                </c:pt>
                <c:pt idx="242">
                  <c:v>0.21338199999999999</c:v>
                </c:pt>
                <c:pt idx="243">
                  <c:v>0.22473199999999999</c:v>
                </c:pt>
                <c:pt idx="244">
                  <c:v>0.22476599999999999</c:v>
                </c:pt>
                <c:pt idx="245">
                  <c:v>0.232794</c:v>
                </c:pt>
                <c:pt idx="246">
                  <c:v>0.22373000000000001</c:v>
                </c:pt>
                <c:pt idx="247">
                  <c:v>0.25785200000000003</c:v>
                </c:pt>
                <c:pt idx="248">
                  <c:v>0.20674699999999999</c:v>
                </c:pt>
                <c:pt idx="249">
                  <c:v>0.24781900000000001</c:v>
                </c:pt>
                <c:pt idx="250">
                  <c:v>0.257824</c:v>
                </c:pt>
                <c:pt idx="251">
                  <c:v>0.20916999999999999</c:v>
                </c:pt>
                <c:pt idx="252">
                  <c:v>0.219611</c:v>
                </c:pt>
                <c:pt idx="253">
                  <c:v>0.21443899999999999</c:v>
                </c:pt>
                <c:pt idx="254">
                  <c:v>0.21410799999999999</c:v>
                </c:pt>
                <c:pt idx="255">
                  <c:v>0.238875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F5A-4CFC-B1A0-59DDC7F1DA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745248656"/>
        <c:axId val="-1745871824"/>
      </c:scatterChart>
      <c:valAx>
        <c:axId val="-1745248656"/>
        <c:scaling>
          <c:orientation val="minMax"/>
          <c:max val="10.420299999999999"/>
          <c:min val="0"/>
        </c:scaling>
        <c:delete val="1"/>
        <c:axPos val="b"/>
        <c:numFmt formatCode="General" sourceLinked="1"/>
        <c:majorTickMark val="none"/>
        <c:minorTickMark val="none"/>
        <c:tickLblPos val="none"/>
        <c:crossAx val="-1745871824"/>
        <c:crosses val="autoZero"/>
        <c:crossBetween val="midCat"/>
      </c:valAx>
      <c:valAx>
        <c:axId val="-1745871824"/>
        <c:scaling>
          <c:orientation val="minMax"/>
          <c:min val="0.18"/>
        </c:scaling>
        <c:delete val="0"/>
        <c:axPos val="l"/>
        <c:numFmt formatCode="0%" sourceLinked="0"/>
        <c:majorTickMark val="none"/>
        <c:minorTickMark val="none"/>
        <c:tickLblPos val="high"/>
        <c:crossAx val="-1745248656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6F5C35-207E-4CF6-BBEE-C80066EA4839}" type="datetimeFigureOut">
              <a:rPr lang="en-GB" smtClean="0"/>
              <a:t>07/02/2018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55564-ADE4-4F8D-A7AF-101B9EB1A1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8977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95609-F15B-49DD-A7F3-B8778228ACF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2863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95609-F15B-49DD-A7F3-B8778228ACF1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5919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A55564-ADE4-4F8D-A7AF-101B9EB1A1C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36209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A55564-ADE4-4F8D-A7AF-101B9EB1A1C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9404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A55564-ADE4-4F8D-A7AF-101B9EB1A1C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849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95609-F15B-49DD-A7F3-B8778228ACF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9920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D95609-F15B-49DD-A7F3-B8778228ACF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9005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A55564-ADE4-4F8D-A7AF-101B9EB1A1C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8150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A55564-ADE4-4F8D-A7AF-101B9EB1A1C8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4949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A55564-ADE4-4F8D-A7AF-101B9EB1A1C8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2141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A9864-A743-4F16-8BF8-43CD4F6A56CE}" type="datetimeFigureOut">
              <a:rPr lang="en-GB" smtClean="0"/>
              <a:t>07/02/2018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6519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A9864-A743-4F16-8BF8-43CD4F6A56CE}" type="datetimeFigureOut">
              <a:rPr lang="en-GB" smtClean="0"/>
              <a:t>07/02/2018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5256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516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5165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A9864-A743-4F16-8BF8-43CD4F6A56CE}" type="datetimeFigureOut">
              <a:rPr lang="en-GB" smtClean="0"/>
              <a:t>07/02/2018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8096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A9864-A743-4F16-8BF8-43CD4F6A56CE}" type="datetimeFigureOut">
              <a:rPr lang="en-GB" smtClean="0"/>
              <a:t>07/02/2018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6043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A9864-A743-4F16-8BF8-43CD4F6A56CE}" type="datetimeFigureOut">
              <a:rPr lang="en-GB" smtClean="0"/>
              <a:t>07/02/2018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4153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A9864-A743-4F16-8BF8-43CD4F6A56CE}" type="datetimeFigureOut">
              <a:rPr lang="en-GB" smtClean="0"/>
              <a:t>07/02/2018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1323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68580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447800"/>
            <a:ext cx="4040188" cy="46783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68580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7800"/>
            <a:ext cx="4041775" cy="46783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A9864-A743-4F16-8BF8-43CD4F6A56CE}" type="datetimeFigureOut">
              <a:rPr lang="en-GB" smtClean="0"/>
              <a:t>07/02/2018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6194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A9864-A743-4F16-8BF8-43CD4F6A56CE}" type="datetimeFigureOut">
              <a:rPr lang="en-GB" smtClean="0"/>
              <a:t>07/02/2018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5207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A9864-A743-4F16-8BF8-43CD4F6A56CE}" type="datetimeFigureOut">
              <a:rPr lang="en-GB" smtClean="0"/>
              <a:t>07/02/2018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3922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685800"/>
            <a:ext cx="5111750" cy="5440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05000"/>
            <a:ext cx="3008313" cy="42211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A9864-A743-4F16-8BF8-43CD4F6A56CE}" type="datetimeFigureOut">
              <a:rPr lang="en-GB" smtClean="0"/>
              <a:t>07/02/2018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9969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A9864-A743-4F16-8BF8-43CD4F6A56CE}" type="datetimeFigureOut">
              <a:rPr lang="en-GB" smtClean="0"/>
              <a:t>07/02/2018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DBAE2-7DA5-433F-94A3-C02DB4BDDE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8961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685800"/>
            <a:ext cx="8229600" cy="5440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A9864-A743-4F16-8BF8-43CD4F6A56CE}" type="datetimeFigureOut">
              <a:rPr lang="en-GB" smtClean="0"/>
              <a:t>07/02/2018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DBAE2-7DA5-433F-94A3-C02DB4BDDEE6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69"/>
          <a:stretch/>
        </p:blipFill>
        <p:spPr>
          <a:xfrm>
            <a:off x="0" y="0"/>
            <a:ext cx="2771776" cy="49193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1233488" cy="3339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799" y="0"/>
            <a:ext cx="4648201" cy="4919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959"/>
          <a:stretch/>
        </p:blipFill>
        <p:spPr>
          <a:xfrm>
            <a:off x="2514600" y="0"/>
            <a:ext cx="2790825" cy="49193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00199" y="0"/>
            <a:ext cx="6096001" cy="4919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6806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Nb</a:t>
            </a:r>
            <a:r>
              <a:rPr lang="en-GB" baseline="-25000" dirty="0"/>
              <a:t>3</a:t>
            </a:r>
            <a:r>
              <a:rPr lang="en-GB" dirty="0"/>
              <a:t>Sn Coatings from Cornell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3733800"/>
            <a:ext cx="7543800" cy="2743200"/>
          </a:xfrm>
        </p:spPr>
        <p:txBody>
          <a:bodyPr>
            <a:normAutofit fontScale="47500" lnSpcReduction="20000"/>
          </a:bodyPr>
          <a:lstStyle/>
          <a:p>
            <a:r>
              <a:rPr lang="en-GB" sz="5900" dirty="0"/>
              <a:t>Ryan Porter</a:t>
            </a:r>
            <a:br>
              <a:rPr lang="en-GB" sz="5900" dirty="0"/>
            </a:br>
            <a:r>
              <a:rPr lang="en-GB" sz="5900" dirty="0"/>
              <a:t>Cornell University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Supported by: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U.S. DOE award DE-SC0008431.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This works make use of: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Center for Bright Beams , NSF Award PHY-1549132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ea typeface="ＭＳ Ｐゴシック" charset="0"/>
                <a:cs typeface="ＭＳ Ｐゴシック" charset="0"/>
              </a:rPr>
              <a:t>Cornell Center for Materials Research, NSF MRSEC program (DMR-1120296)</a:t>
            </a:r>
          </a:p>
        </p:txBody>
      </p:sp>
      <p:pic>
        <p:nvPicPr>
          <p:cNvPr id="4" name="Picture 3" descr="nsfe">
            <a:extLst>
              <a:ext uri="{FF2B5EF4-FFF2-40B4-BE49-F238E27FC236}">
                <a16:creationId xmlns:a16="http://schemas.microsoft.com/office/drawing/2014/main" id="{FA035A1B-7F95-4537-8620-9B23415F7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488" y1="29412" x2="5488" y2="29412"/>
                        <a14:foregroundMark x1="10671" y1="25077" x2="10671" y2="25077"/>
                        <a14:foregroundMark x1="17378" y1="21362" x2="17378" y2="21362"/>
                        <a14:foregroundMark x1="24695" y1="10836" x2="24695" y2="10836"/>
                        <a14:foregroundMark x1="33841" y1="8359" x2="33841" y2="8359"/>
                        <a14:foregroundMark x1="43293" y1="6502" x2="43293" y2="6502"/>
                        <a14:foregroundMark x1="56402" y1="3715" x2="56402" y2="3715"/>
                        <a14:foregroundMark x1="69512" y1="8978" x2="69512" y2="8978"/>
                        <a14:foregroundMark x1="74085" y1="13313" x2="74085" y2="13313"/>
                        <a14:foregroundMark x1="83537" y1="18576" x2="83537" y2="18576"/>
                        <a14:foregroundMark x1="86890" y1="22291" x2="86890" y2="22291"/>
                        <a14:foregroundMark x1="92073" y1="30031" x2="92073" y2="30031"/>
                        <a14:foregroundMark x1="92378" y1="41486" x2="92378" y2="41486"/>
                        <a14:foregroundMark x1="93598" y1="50464" x2="93598" y2="50464"/>
                        <a14:foregroundMark x1="93293" y1="64396" x2="93293" y2="64396"/>
                        <a14:foregroundMark x1="84756" y1="75542" x2="84756" y2="75542"/>
                        <a14:foregroundMark x1="81707" y1="81424" x2="81707" y2="81424"/>
                        <a14:foregroundMark x1="71951" y1="86997" x2="71951" y2="86997"/>
                        <a14:foregroundMark x1="65244" y1="89164" x2="65244" y2="89164"/>
                        <a14:foregroundMark x1="57012" y1="91641" x2="57012" y2="91641"/>
                        <a14:foregroundMark x1="49390" y1="93808" x2="49390" y2="93808"/>
                        <a14:foregroundMark x1="39024" y1="93498" x2="39024" y2="93498"/>
                        <a14:foregroundMark x1="27744" y1="90402" x2="27744" y2="90402"/>
                        <a14:foregroundMark x1="19207" y1="84211" x2="19207" y2="84211"/>
                        <a14:foregroundMark x1="10366" y1="72136" x2="10366" y2="72136"/>
                        <a14:foregroundMark x1="6707" y1="64706" x2="6707" y2="64706"/>
                        <a14:foregroundMark x1="6098" y1="50155" x2="6098" y2="50155"/>
                        <a14:foregroundMark x1="6098" y1="43034" x2="6098" y2="43034"/>
                        <a14:backgroundMark x1="26220" y1="43344" x2="26220" y2="43344"/>
                        <a14:backgroundMark x1="31707" y1="39319" x2="31707" y2="39319"/>
                        <a14:backgroundMark x1="32622" y1="30031" x2="32622" y2="30031"/>
                        <a14:backgroundMark x1="39939" y1="31579" x2="39939" y2="31579"/>
                        <a14:backgroundMark x1="44207" y1="23839" x2="44207" y2="23839"/>
                        <a14:backgroundMark x1="50305" y1="28483" x2="50305" y2="28483"/>
                        <a14:backgroundMark x1="56402" y1="25077" x2="56402" y2="25077"/>
                        <a14:backgroundMark x1="60671" y1="30650" x2="60671" y2="30650"/>
                        <a14:backgroundMark x1="70427" y1="30341" x2="70427" y2="30341"/>
                        <a14:backgroundMark x1="69512" y1="38390" x2="69512" y2="38390"/>
                        <a14:backgroundMark x1="76220" y1="42724" x2="76220" y2="42724"/>
                        <a14:backgroundMark x1="71646" y1="48916" x2="71646" y2="48916"/>
                        <a14:backgroundMark x1="74390" y1="55418" x2="74390" y2="55418"/>
                        <a14:backgroundMark x1="68293" y1="59133" x2="68293" y2="59133"/>
                        <a14:backgroundMark x1="68293" y1="66563" x2="68293" y2="66563"/>
                        <a14:backgroundMark x1="60671" y1="67492" x2="60671" y2="67492"/>
                        <a14:backgroundMark x1="56402" y1="73375" x2="56402" y2="73375"/>
                        <a14:backgroundMark x1="50000" y1="69969" x2="50000" y2="69969"/>
                        <a14:backgroundMark x1="45427" y1="72446" x2="45427" y2="72446"/>
                        <a14:backgroundMark x1="39634" y1="67183" x2="39634" y2="67183"/>
                        <a14:backgroundMark x1="31098" y1="67492" x2="31098" y2="67492"/>
                        <a14:backgroundMark x1="31707" y1="60062" x2="31707" y2="60062"/>
                        <a14:backgroundMark x1="23476" y1="56347" x2="23476" y2="56347"/>
                        <a14:backgroundMark x1="23780" y1="41796" x2="23780" y2="41796"/>
                        <a14:backgroundMark x1="5183" y1="40557" x2="5183" y2="40557"/>
                        <a14:backgroundMark x1="57012" y1="94737" x2="57012" y2="94737"/>
                        <a14:backgroundMark x1="35671" y1="6192" x2="35671" y2="6192"/>
                        <a14:backgroundMark x1="27134" y1="10217" x2="27134" y2="10217"/>
                        <a14:backgroundMark x1="28963" y1="49536" x2="28963" y2="495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5958840"/>
            <a:ext cx="542237" cy="5334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764668-2376-468C-95C6-E7F7B6EA2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720" y="5963920"/>
            <a:ext cx="513080" cy="513080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020CC929-2DB6-4F13-A6A2-79022A789A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55" b="98347" l="2973" r="97838">
                        <a14:foregroundMark x1="37297" y1="23691" x2="37297" y2="23691"/>
                        <a14:foregroundMark x1="29189" y1="33884" x2="29189" y2="33884"/>
                        <a14:foregroundMark x1="34865" y1="44077" x2="34865" y2="44077"/>
                        <a14:foregroundMark x1="37297" y1="56749" x2="37297" y2="56749"/>
                        <a14:foregroundMark x1="30270" y1="66116" x2="30270" y2="66116"/>
                        <a14:foregroundMark x1="55135" y1="64738" x2="55135" y2="64738"/>
                        <a14:foregroundMark x1="74324" y1="51515" x2="74324" y2="51515"/>
                        <a14:foregroundMark x1="55135" y1="76309" x2="55135" y2="76309"/>
                        <a14:foregroundMark x1="58378" y1="26446" x2="58378" y2="26446"/>
                        <a14:foregroundMark x1="64122" y1="8594" x2="64122" y2="8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187" y="5958840"/>
            <a:ext cx="543013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964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Localised quench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79" y="1828800"/>
            <a:ext cx="8821442" cy="3703638"/>
          </a:xfrm>
        </p:spPr>
      </p:pic>
      <p:sp>
        <p:nvSpPr>
          <p:cNvPr id="5" name="TextBox 4"/>
          <p:cNvSpPr txBox="1"/>
          <p:nvPr/>
        </p:nvSpPr>
        <p:spPr>
          <a:xfrm>
            <a:off x="0" y="762000"/>
            <a:ext cx="9144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Nb</a:t>
            </a:r>
            <a:r>
              <a:rPr lang="en-GB" sz="3200" baseline="-25000" dirty="0"/>
              <a:t>3</a:t>
            </a:r>
            <a:r>
              <a:rPr lang="en-GB" sz="3200" dirty="0"/>
              <a:t>Sn cavities are limited by a quench at a defect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5791200"/>
            <a:ext cx="9144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What sort of defect could be at fault?</a:t>
            </a:r>
          </a:p>
        </p:txBody>
      </p:sp>
    </p:spTree>
    <p:extLst>
      <p:ext uri="{BB962C8B-B14F-4D97-AF65-F5344CB8AC3E}">
        <p14:creationId xmlns:p14="http://schemas.microsoft.com/office/powerpoint/2010/main" val="2951891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i="1" dirty="0"/>
              <a:t>T</a:t>
            </a:r>
            <a:r>
              <a:rPr lang="en-GB" i="1" baseline="-25000" dirty="0"/>
              <a:t>c</a:t>
            </a:r>
            <a:r>
              <a:rPr lang="en-GB" dirty="0"/>
              <a:t> suppression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1525" y="1752600"/>
            <a:ext cx="3692475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920233"/>
            <a:ext cx="5276099" cy="34899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" y="1045780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 tin depletion of only </a:t>
            </a:r>
            <a:r>
              <a:rPr lang="en-US" sz="3200" b="1" dirty="0"/>
              <a:t>3%</a:t>
            </a:r>
            <a:r>
              <a:rPr lang="en-US" sz="3200" dirty="0"/>
              <a:t> reduces </a:t>
            </a:r>
            <a:r>
              <a:rPr lang="en-US" sz="3200" dirty="0" err="1"/>
              <a:t>H</a:t>
            </a:r>
            <a:r>
              <a:rPr lang="en-US" sz="3200" baseline="-25000" dirty="0" err="1"/>
              <a:t>sh</a:t>
            </a:r>
            <a:r>
              <a:rPr lang="en-US" sz="3200" dirty="0"/>
              <a:t> by </a:t>
            </a:r>
            <a:r>
              <a:rPr lang="en-US" sz="3200" b="1" dirty="0"/>
              <a:t>75%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096000" y="3048000"/>
            <a:ext cx="1600200" cy="0"/>
          </a:xfrm>
          <a:prstGeom prst="line">
            <a:avLst/>
          </a:prstGeom>
          <a:ln w="381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696200" y="3048000"/>
            <a:ext cx="0" cy="1752600"/>
          </a:xfrm>
          <a:prstGeom prst="line">
            <a:avLst/>
          </a:prstGeom>
          <a:ln w="381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905000" y="4343400"/>
            <a:ext cx="0" cy="381000"/>
          </a:xfrm>
          <a:prstGeom prst="line">
            <a:avLst/>
          </a:prstGeom>
          <a:ln w="381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38200" y="4343400"/>
            <a:ext cx="1066800" cy="0"/>
          </a:xfrm>
          <a:prstGeom prst="line">
            <a:avLst/>
          </a:prstGeom>
          <a:ln w="38100">
            <a:solidFill>
              <a:srgbClr val="00B0F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0" y="5701724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Flux entry could occur at </a:t>
            </a:r>
            <a:r>
              <a:rPr lang="en-US" sz="3200" b="1" dirty="0">
                <a:solidFill>
                  <a:srgbClr val="FF0000"/>
                </a:solidFill>
              </a:rPr>
              <a:t>tin-depleted surface defects</a:t>
            </a:r>
          </a:p>
        </p:txBody>
      </p:sp>
    </p:spTree>
    <p:extLst>
      <p:ext uri="{BB962C8B-B14F-4D97-AF65-F5344CB8AC3E}">
        <p14:creationId xmlns:p14="http://schemas.microsoft.com/office/powerpoint/2010/main" val="386841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Tin-depletion in grains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" y="1401762"/>
            <a:ext cx="9131724" cy="4008438"/>
          </a:xfrm>
        </p:spPr>
      </p:pic>
      <p:cxnSp>
        <p:nvCxnSpPr>
          <p:cNvPr id="6" name="Straight Connector 5"/>
          <p:cNvCxnSpPr/>
          <p:nvPr/>
        </p:nvCxnSpPr>
        <p:spPr>
          <a:xfrm>
            <a:off x="5715000" y="3048000"/>
            <a:ext cx="533400" cy="1295400"/>
          </a:xfrm>
          <a:prstGeom prst="line">
            <a:avLst/>
          </a:prstGeom>
          <a:ln w="381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248400" y="4343400"/>
            <a:ext cx="266700" cy="762000"/>
          </a:xfrm>
          <a:prstGeom prst="line">
            <a:avLst/>
          </a:prstGeom>
          <a:ln w="381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086600" y="3124200"/>
            <a:ext cx="133350" cy="990600"/>
          </a:xfrm>
          <a:prstGeom prst="line">
            <a:avLst/>
          </a:prstGeom>
          <a:ln w="381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6581775" y="4191000"/>
            <a:ext cx="638175" cy="990600"/>
          </a:xfrm>
          <a:prstGeom prst="line">
            <a:avLst/>
          </a:prstGeom>
          <a:ln w="381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797088" y="3545681"/>
            <a:ext cx="89112" cy="1635919"/>
          </a:xfrm>
          <a:prstGeom prst="line">
            <a:avLst/>
          </a:prstGeom>
          <a:ln w="381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345564" y="3606800"/>
            <a:ext cx="77894" cy="1574800"/>
          </a:xfrm>
          <a:prstGeom prst="line">
            <a:avLst/>
          </a:prstGeom>
          <a:ln w="3810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66700" y="710625"/>
            <a:ext cx="861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Cross-section of the Nb</a:t>
            </a:r>
            <a:r>
              <a:rPr lang="en-US" sz="3200" baseline="-25000" dirty="0"/>
              <a:t>3</a:t>
            </a:r>
            <a:r>
              <a:rPr lang="en-US" sz="3200" dirty="0"/>
              <a:t>Sn RF surface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579843" y="5181600"/>
            <a:ext cx="4114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Grain boundary</a:t>
            </a:r>
          </a:p>
        </p:txBody>
      </p:sp>
      <p:cxnSp>
        <p:nvCxnSpPr>
          <p:cNvPr id="21" name="Straight Arrow Connector 20"/>
          <p:cNvCxnSpPr>
            <a:stCxn id="19" idx="0"/>
          </p:cNvCxnSpPr>
          <p:nvPr/>
        </p:nvCxnSpPr>
        <p:spPr>
          <a:xfrm flipV="1">
            <a:off x="5637244" y="4166175"/>
            <a:ext cx="609601" cy="1015425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75F6C2E-9B32-4DE5-AFFA-46EB512ED191}"/>
              </a:ext>
            </a:extLst>
          </p:cNvPr>
          <p:cNvSpPr txBox="1"/>
          <p:nvPr/>
        </p:nvSpPr>
        <p:spPr>
          <a:xfrm>
            <a:off x="263590" y="5879812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Have only about 1% Sn depletion → more statistics needed</a:t>
            </a:r>
            <a:endParaRPr lang="en-US" sz="3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624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6D3A6-A8C5-4CFE-8BC2-CD9490264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Near quench behavior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03461-E130-4FA4-A0E2-859A96F34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5867400"/>
          </a:xfrm>
        </p:spPr>
        <p:txBody>
          <a:bodyPr/>
          <a:lstStyle/>
          <a:p>
            <a:r>
              <a:rPr lang="en-US" dirty="0"/>
              <a:t>Measure temperature of sensor near the quench point as field is increased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Sudden </a:t>
            </a:r>
            <a:r>
              <a:rPr lang="en-US" u="sng" dirty="0"/>
              <a:t>jumps in temperature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E1FABA2C-D9C8-4566-8DAC-707753824F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13" y="1863535"/>
            <a:ext cx="5236887" cy="39276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F00A96-B14A-4338-8748-3217848D23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1557" y="2171700"/>
            <a:ext cx="3267075" cy="34671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AC4C716-A351-4660-B9C8-AE101A85E1CE}"/>
              </a:ext>
            </a:extLst>
          </p:cNvPr>
          <p:cNvCxnSpPr>
            <a:cxnSpLocks/>
          </p:cNvCxnSpPr>
          <p:nvPr/>
        </p:nvCxnSpPr>
        <p:spPr>
          <a:xfrm>
            <a:off x="4800600" y="3733800"/>
            <a:ext cx="1735810" cy="660317"/>
          </a:xfrm>
          <a:prstGeom prst="straightConnector1">
            <a:avLst/>
          </a:prstGeom>
          <a:ln w="10160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1719C0F-3520-4042-BE0D-2FEE4CBAA004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964383"/>
            <a:ext cx="762001" cy="230833"/>
          </a:xfrm>
          <a:prstGeom prst="straightConnector1">
            <a:avLst/>
          </a:prstGeom>
          <a:ln w="76200">
            <a:solidFill>
              <a:srgbClr val="1E03E5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1268EA5-5F53-4DB4-BD30-1F8B4FE95847}"/>
              </a:ext>
            </a:extLst>
          </p:cNvPr>
          <p:cNvSpPr txBox="1"/>
          <p:nvPr/>
        </p:nvSpPr>
        <p:spPr>
          <a:xfrm>
            <a:off x="2209800" y="4964383"/>
            <a:ext cx="18288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E03E5"/>
                </a:solidFill>
              </a:rPr>
              <a:t>Temperature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5CB3618-1E1C-4BF3-9487-3D9C1B424824}"/>
              </a:ext>
            </a:extLst>
          </p:cNvPr>
          <p:cNvCxnSpPr>
            <a:cxnSpLocks/>
          </p:cNvCxnSpPr>
          <p:nvPr/>
        </p:nvCxnSpPr>
        <p:spPr>
          <a:xfrm flipH="1" flipV="1">
            <a:off x="3352800" y="2744347"/>
            <a:ext cx="313925" cy="108373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851CDD1-AEBF-4088-B554-9533015CC2F4}"/>
              </a:ext>
            </a:extLst>
          </p:cNvPr>
          <p:cNvSpPr txBox="1"/>
          <p:nvPr/>
        </p:nvSpPr>
        <p:spPr>
          <a:xfrm>
            <a:off x="3505200" y="3819151"/>
            <a:ext cx="152400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Max Field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80576DF-7BCA-432D-A95C-A157547AF251}"/>
              </a:ext>
            </a:extLst>
          </p:cNvPr>
          <p:cNvCxnSpPr>
            <a:cxnSpLocks/>
          </p:cNvCxnSpPr>
          <p:nvPr/>
        </p:nvCxnSpPr>
        <p:spPr>
          <a:xfrm>
            <a:off x="3200400" y="5834214"/>
            <a:ext cx="1563086" cy="0"/>
          </a:xfrm>
          <a:prstGeom prst="line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FE6B424-765F-404D-96C3-3B1A197A034C}"/>
              </a:ext>
            </a:extLst>
          </p:cNvPr>
          <p:cNvSpPr txBox="1"/>
          <p:nvPr/>
        </p:nvSpPr>
        <p:spPr>
          <a:xfrm>
            <a:off x="1486886" y="5619690"/>
            <a:ext cx="2590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Time</a:t>
            </a:r>
            <a:endParaRPr lang="en-GB" sz="2000" b="1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FF76243-45D0-44BA-B90B-28BD9D3C37EE}"/>
              </a:ext>
            </a:extLst>
          </p:cNvPr>
          <p:cNvCxnSpPr>
            <a:cxnSpLocks/>
          </p:cNvCxnSpPr>
          <p:nvPr/>
        </p:nvCxnSpPr>
        <p:spPr>
          <a:xfrm>
            <a:off x="990600" y="5834214"/>
            <a:ext cx="1371600" cy="0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6641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Near quench behaviour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71" y="685800"/>
            <a:ext cx="7513058" cy="5989638"/>
          </a:xfrm>
        </p:spPr>
      </p:pic>
      <p:cxnSp>
        <p:nvCxnSpPr>
          <p:cNvPr id="6" name="Straight Arrow Connector 5"/>
          <p:cNvCxnSpPr/>
          <p:nvPr/>
        </p:nvCxnSpPr>
        <p:spPr>
          <a:xfrm flipV="1">
            <a:off x="4800599" y="5181600"/>
            <a:ext cx="2667001" cy="68580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2971800" y="4987735"/>
            <a:ext cx="2743200" cy="536765"/>
          </a:xfrm>
          <a:prstGeom prst="straightConnector1">
            <a:avLst/>
          </a:prstGeom>
          <a:ln w="762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7825543" y="1676400"/>
            <a:ext cx="23057" cy="314721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6248400" y="1360091"/>
            <a:ext cx="1219200" cy="174694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47800" y="1752600"/>
            <a:ext cx="47777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The </a:t>
            </a:r>
            <a:r>
              <a:rPr lang="en-GB" sz="3200" b="1" dirty="0"/>
              <a:t>sudden nature </a:t>
            </a:r>
            <a:r>
              <a:rPr lang="en-GB" sz="3200" dirty="0"/>
              <a:t>of these jumps and </a:t>
            </a:r>
            <a:r>
              <a:rPr lang="en-GB" sz="3200" b="1" dirty="0"/>
              <a:t>hysteresis</a:t>
            </a:r>
            <a:r>
              <a:rPr lang="en-GB" sz="3200" dirty="0"/>
              <a:t> strongly suggests </a:t>
            </a:r>
            <a:r>
              <a:rPr lang="en-GB" sz="3200" b="1" dirty="0">
                <a:solidFill>
                  <a:srgbClr val="FF0000"/>
                </a:solidFill>
              </a:rPr>
              <a:t>flux entry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88B3AE-DB70-46A2-90F8-A66215DBBDF4}"/>
              </a:ext>
            </a:extLst>
          </p:cNvPr>
          <p:cNvSpPr txBox="1"/>
          <p:nvPr/>
        </p:nvSpPr>
        <p:spPr>
          <a:xfrm>
            <a:off x="7978914" y="685800"/>
            <a:ext cx="6992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2 K</a:t>
            </a:r>
          </a:p>
        </p:txBody>
      </p:sp>
    </p:spTree>
    <p:extLst>
      <p:ext uri="{BB962C8B-B14F-4D97-AF65-F5344CB8AC3E}">
        <p14:creationId xmlns:p14="http://schemas.microsoft.com/office/powerpoint/2010/main" val="30136952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Grain boundary flux penetration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85800"/>
            <a:ext cx="7358653" cy="31242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962400"/>
            <a:ext cx="1981200" cy="2792897"/>
          </a:xfrm>
          <a:prstGeom prst="rect">
            <a:avLst/>
          </a:prstGeom>
        </p:spPr>
      </p:pic>
      <p:cxnSp>
        <p:nvCxnSpPr>
          <p:cNvPr id="7" name="Straight Connector 6"/>
          <p:cNvCxnSpPr>
            <a:cxnSpLocks/>
          </p:cNvCxnSpPr>
          <p:nvPr/>
        </p:nvCxnSpPr>
        <p:spPr>
          <a:xfrm>
            <a:off x="3733800" y="4176356"/>
            <a:ext cx="914400" cy="0"/>
          </a:xfrm>
          <a:prstGeom prst="line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371600" y="3822413"/>
            <a:ext cx="2590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Increasing current across boundary</a:t>
            </a:r>
            <a:endParaRPr lang="en-GB" sz="2000" b="1" dirty="0"/>
          </a:p>
        </p:txBody>
      </p: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990600" y="4176356"/>
            <a:ext cx="609599" cy="0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 rot="16200000">
            <a:off x="-809655" y="2117408"/>
            <a:ext cx="2590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Power dissipated</a:t>
            </a:r>
            <a:endParaRPr lang="en-GB" sz="2000" b="1" dirty="0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485745" y="685802"/>
            <a:ext cx="0" cy="564862"/>
          </a:xfrm>
          <a:prstGeom prst="line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85745" y="3384262"/>
            <a:ext cx="0" cy="425738"/>
          </a:xfrm>
          <a:prstGeom prst="line">
            <a:avLst/>
          </a:prstGeom>
          <a:ln w="7620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52400" y="5376480"/>
            <a:ext cx="64405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Ahmad </a:t>
            </a:r>
            <a:r>
              <a:rPr lang="en-US" sz="2800" b="1" dirty="0" err="1"/>
              <a:t>Sheikhzada</a:t>
            </a:r>
            <a:r>
              <a:rPr lang="en-US" sz="2800" b="1" dirty="0"/>
              <a:t> </a:t>
            </a:r>
            <a:r>
              <a:rPr lang="en-US" sz="2800" dirty="0"/>
              <a:t>and</a:t>
            </a:r>
            <a:r>
              <a:rPr lang="en-US" sz="2800" b="1" dirty="0"/>
              <a:t> Alex </a:t>
            </a:r>
            <a:r>
              <a:rPr lang="en-US" sz="2800" b="1" dirty="0" err="1"/>
              <a:t>Gurevich</a:t>
            </a:r>
            <a:endParaRPr lang="en-US" sz="2800" b="1" dirty="0"/>
          </a:p>
          <a:p>
            <a:r>
              <a:rPr lang="en-US" sz="2800" dirty="0"/>
              <a:t>Physical Review B </a:t>
            </a:r>
            <a:r>
              <a:rPr lang="en-US" sz="2800" b="1" dirty="0"/>
              <a:t>95</a:t>
            </a:r>
            <a:r>
              <a:rPr lang="en-US" sz="2800" dirty="0"/>
              <a:t>, 214507 (2017)</a:t>
            </a:r>
          </a:p>
          <a:p>
            <a:r>
              <a:rPr lang="en-US" sz="2800" i="1" dirty="0"/>
              <a:t>arXiv:1702.02843 </a:t>
            </a:r>
            <a:endParaRPr lang="en-GB" sz="2800" i="1" dirty="0"/>
          </a:p>
        </p:txBody>
      </p:sp>
      <p:pic>
        <p:nvPicPr>
          <p:cNvPr id="13" name="Content Placeholder 3">
            <a:extLst>
              <a:ext uri="{FF2B5EF4-FFF2-40B4-BE49-F238E27FC236}">
                <a16:creationId xmlns:a16="http://schemas.microsoft.com/office/drawing/2014/main" id="{2BBC0C42-05A7-4184-ACC0-BDD9C49836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222" y="685800"/>
            <a:ext cx="3959442" cy="315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3643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F92C7-07D1-4BA3-9791-869725DEC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Grain Boundaries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F33C7-64D2-49B6-9F4A-1B7E3AC64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85801"/>
            <a:ext cx="8229600" cy="185344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Looking at grain boundaries</a:t>
            </a:r>
          </a:p>
          <a:p>
            <a:pPr lvl="1"/>
            <a:r>
              <a:rPr lang="en-US" dirty="0"/>
              <a:t>SEM scan with atomic resolution</a:t>
            </a:r>
          </a:p>
          <a:p>
            <a:pPr lvl="1"/>
            <a:r>
              <a:rPr lang="en-US" dirty="0"/>
              <a:t>Sn concentration across grain boundaries</a:t>
            </a:r>
          </a:p>
          <a:p>
            <a:pPr lvl="1"/>
            <a:r>
              <a:rPr lang="en-US" u="sng" dirty="0">
                <a:solidFill>
                  <a:srgbClr val="FF0000"/>
                </a:solidFill>
              </a:rPr>
              <a:t>More investigation needed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ADDC04A-7D29-47D5-953A-D90E26FFC3DC}"/>
              </a:ext>
            </a:extLst>
          </p:cNvPr>
          <p:cNvGrpSpPr/>
          <p:nvPr/>
        </p:nvGrpSpPr>
        <p:grpSpPr>
          <a:xfrm>
            <a:off x="4827518" y="2596665"/>
            <a:ext cx="4087882" cy="3904829"/>
            <a:chOff x="4495800" y="2415198"/>
            <a:chExt cx="4087882" cy="390482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322FB10-25A1-9B46-AEC9-4C232B538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>
              <a:off x="4535767" y="2375231"/>
              <a:ext cx="3904829" cy="3984764"/>
            </a:xfrm>
            <a:prstGeom prst="rect">
              <a:avLst/>
            </a:prstGeom>
          </p:spPr>
        </p:pic>
        <p:sp>
          <p:nvSpPr>
            <p:cNvPr id="5" name="TextBox 24">
              <a:extLst>
                <a:ext uri="{FF2B5EF4-FFF2-40B4-BE49-F238E27FC236}">
                  <a16:creationId xmlns:a16="http://schemas.microsoft.com/office/drawing/2014/main" id="{ABA1F70E-8E6C-9D40-AD6C-88489132EAA5}"/>
                </a:ext>
              </a:extLst>
            </p:cNvPr>
            <p:cNvSpPr txBox="1"/>
            <p:nvPr/>
          </p:nvSpPr>
          <p:spPr>
            <a:xfrm>
              <a:off x="7551019" y="5837418"/>
              <a:ext cx="1032663" cy="349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dirty="0">
                  <a:solidFill>
                    <a:srgbClr val="FFFFFF"/>
                  </a:solidFill>
                </a:rPr>
                <a:t>1 nm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C1E90819-440F-4E17-8923-29626B89E725}"/>
                </a:ext>
              </a:extLst>
            </p:cNvPr>
            <p:cNvCxnSpPr/>
            <p:nvPr/>
          </p:nvCxnSpPr>
          <p:spPr>
            <a:xfrm>
              <a:off x="7961407" y="6180395"/>
              <a:ext cx="214964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A4AD809-4B82-463A-8289-B9179418F105}"/>
              </a:ext>
            </a:extLst>
          </p:cNvPr>
          <p:cNvGrpSpPr/>
          <p:nvPr/>
        </p:nvGrpSpPr>
        <p:grpSpPr>
          <a:xfrm>
            <a:off x="381000" y="2596665"/>
            <a:ext cx="4139198" cy="3956535"/>
            <a:chOff x="117606" y="103509"/>
            <a:chExt cx="8889267" cy="6748866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BC73C6DD-F4B1-465E-B369-D31E6B6ED087}"/>
                </a:ext>
              </a:extLst>
            </p:cNvPr>
            <p:cNvGrpSpPr/>
            <p:nvPr/>
          </p:nvGrpSpPr>
          <p:grpSpPr>
            <a:xfrm>
              <a:off x="117606" y="103509"/>
              <a:ext cx="8889267" cy="6748866"/>
              <a:chOff x="101687" y="103509"/>
              <a:chExt cx="7686053" cy="6748866"/>
            </a:xfrm>
          </p:grpSpPr>
          <p:pic>
            <p:nvPicPr>
              <p:cNvPr id="13" name="Picture 12" descr="09_reload_alongAxisGB02_HAADF_1p3Mx_spot3_300mm_3us_1024.png">
                <a:extLst>
                  <a:ext uri="{FF2B5EF4-FFF2-40B4-BE49-F238E27FC236}">
                    <a16:creationId xmlns:a16="http://schemas.microsoft.com/office/drawing/2014/main" id="{86B50F67-2BC6-47F6-A0F3-8C266093A19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-1"/>
              <a:stretch/>
            </p:blipFill>
            <p:spPr>
              <a:xfrm>
                <a:off x="101687" y="103509"/>
                <a:ext cx="6481021" cy="6650922"/>
              </a:xfrm>
              <a:prstGeom prst="rect">
                <a:avLst/>
              </a:prstGeom>
            </p:spPr>
          </p:pic>
          <p:graphicFrame>
            <p:nvGraphicFramePr>
              <p:cNvPr id="14" name="Chart 13">
                <a:extLst>
                  <a:ext uri="{FF2B5EF4-FFF2-40B4-BE49-F238E27FC236}">
                    <a16:creationId xmlns:a16="http://schemas.microsoft.com/office/drawing/2014/main" id="{8C4CFB11-3B02-4DFA-A769-53714BADA9CE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541093073"/>
                  </p:ext>
                </p:extLst>
              </p:nvPr>
            </p:nvGraphicFramePr>
            <p:xfrm>
              <a:off x="101689" y="2413362"/>
              <a:ext cx="7686051" cy="4439013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</p:grp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281734C-FC4F-4925-B7D8-4B765EEF17FA}"/>
                </a:ext>
              </a:extLst>
            </p:cNvPr>
            <p:cNvCxnSpPr/>
            <p:nvPr/>
          </p:nvCxnSpPr>
          <p:spPr>
            <a:xfrm>
              <a:off x="527812" y="274638"/>
              <a:ext cx="457200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A2761B1-A606-4D2E-9ABB-B9A82746DFA8}"/>
                </a:ext>
              </a:extLst>
            </p:cNvPr>
            <p:cNvSpPr txBox="1"/>
            <p:nvPr/>
          </p:nvSpPr>
          <p:spPr>
            <a:xfrm>
              <a:off x="211918" y="240817"/>
              <a:ext cx="1579152" cy="6530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FFFF"/>
                  </a:solidFill>
                </a:rPr>
                <a:t>5 nm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48050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Layer growth during ramp</a:t>
            </a:r>
          </a:p>
        </p:txBody>
      </p:sp>
      <p:grpSp>
        <p:nvGrpSpPr>
          <p:cNvPr id="33" name="Step One"/>
          <p:cNvGrpSpPr/>
          <p:nvPr/>
        </p:nvGrpSpPr>
        <p:grpSpPr>
          <a:xfrm>
            <a:off x="226443" y="1978120"/>
            <a:ext cx="8691114" cy="4803680"/>
            <a:chOff x="241651" y="1978120"/>
            <a:chExt cx="8691114" cy="4803680"/>
          </a:xfrm>
        </p:grpSpPr>
        <p:grpSp>
          <p:nvGrpSpPr>
            <p:cNvPr id="28" name="Group 27"/>
            <p:cNvGrpSpPr/>
            <p:nvPr/>
          </p:nvGrpSpPr>
          <p:grpSpPr>
            <a:xfrm>
              <a:off x="241651" y="1978120"/>
              <a:ext cx="8691114" cy="2872498"/>
              <a:chOff x="241651" y="1978120"/>
              <a:chExt cx="8691114" cy="2872498"/>
            </a:xfrm>
          </p:grpSpPr>
          <p:pic>
            <p:nvPicPr>
              <p:cNvPr id="19" name="Picture 2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86" t="12963" r="8586" b="12963"/>
              <a:stretch/>
            </p:blipFill>
            <p:spPr bwMode="auto">
              <a:xfrm>
                <a:off x="241651" y="1978120"/>
                <a:ext cx="4282588" cy="28724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23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173" t="12963" b="12963"/>
              <a:stretch/>
            </p:blipFill>
            <p:spPr bwMode="auto">
              <a:xfrm>
                <a:off x="4650177" y="1978120"/>
                <a:ext cx="4282588" cy="28724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1" name="Rectangle 20"/>
            <p:cNvSpPr>
              <a:spLocks noChangeAspect="1"/>
            </p:cNvSpPr>
            <p:nvPr/>
          </p:nvSpPr>
          <p:spPr>
            <a:xfrm>
              <a:off x="3682435" y="4972253"/>
              <a:ext cx="1809547" cy="1809547"/>
            </a:xfrm>
            <a:prstGeom prst="rect">
              <a:avLst/>
            </a:prstGeom>
            <a:solidFill>
              <a:srgbClr val="F6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4" name="Step Two"/>
          <p:cNvGrpSpPr/>
          <p:nvPr/>
        </p:nvGrpSpPr>
        <p:grpSpPr>
          <a:xfrm>
            <a:off x="209832" y="1978120"/>
            <a:ext cx="8724337" cy="4803680"/>
            <a:chOff x="12720668" y="1978120"/>
            <a:chExt cx="8724337" cy="4803680"/>
          </a:xfrm>
        </p:grpSpPr>
        <p:grpSp>
          <p:nvGrpSpPr>
            <p:cNvPr id="29" name="Group 28"/>
            <p:cNvGrpSpPr/>
            <p:nvPr/>
          </p:nvGrpSpPr>
          <p:grpSpPr>
            <a:xfrm>
              <a:off x="12720668" y="1978120"/>
              <a:ext cx="8724337" cy="2872498"/>
              <a:chOff x="12720668" y="1978120"/>
              <a:chExt cx="8724337" cy="2872498"/>
            </a:xfrm>
          </p:grpSpPr>
          <p:pic>
            <p:nvPicPr>
              <p:cNvPr id="4" name="Picture 19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881" t="16931" r="2024" b="8995"/>
              <a:stretch/>
            </p:blipFill>
            <p:spPr bwMode="auto">
              <a:xfrm>
                <a:off x="17148567" y="1978120"/>
                <a:ext cx="4296438" cy="28724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" name="Picture 20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139" t="16931" r="1766" b="8995"/>
              <a:stretch/>
            </p:blipFill>
            <p:spPr bwMode="auto">
              <a:xfrm>
                <a:off x="12720668" y="1978120"/>
                <a:ext cx="4296438" cy="28724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" name="Rectangle 5"/>
            <p:cNvSpPr>
              <a:spLocks noChangeAspect="1"/>
            </p:cNvSpPr>
            <p:nvPr/>
          </p:nvSpPr>
          <p:spPr>
            <a:xfrm>
              <a:off x="16178063" y="4972253"/>
              <a:ext cx="1809547" cy="1809547"/>
            </a:xfrm>
            <a:prstGeom prst="rect">
              <a:avLst/>
            </a:prstGeom>
            <a:solidFill>
              <a:srgbClr val="F6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5" name="Step Three"/>
          <p:cNvGrpSpPr/>
          <p:nvPr/>
        </p:nvGrpSpPr>
        <p:grpSpPr>
          <a:xfrm>
            <a:off x="218296" y="1978118"/>
            <a:ext cx="8707409" cy="4577488"/>
            <a:chOff x="25067474" y="1978118"/>
            <a:chExt cx="8707409" cy="4577488"/>
          </a:xfrm>
        </p:grpSpPr>
        <p:grpSp>
          <p:nvGrpSpPr>
            <p:cNvPr id="30" name="Group 29"/>
            <p:cNvGrpSpPr/>
            <p:nvPr/>
          </p:nvGrpSpPr>
          <p:grpSpPr>
            <a:xfrm>
              <a:off x="25067474" y="1978118"/>
              <a:ext cx="8707409" cy="2872499"/>
              <a:chOff x="25067474" y="1978118"/>
              <a:chExt cx="8707409" cy="2872499"/>
            </a:xfrm>
          </p:grpSpPr>
          <p:pic>
            <p:nvPicPr>
              <p:cNvPr id="8" name="Picture 17"/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28" t="12293" r="9072" b="15018"/>
              <a:stretch/>
            </p:blipFill>
            <p:spPr bwMode="auto">
              <a:xfrm>
                <a:off x="29512301" y="1978118"/>
                <a:ext cx="4262582" cy="28724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18"/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59" t="5455" r="1199" b="8483"/>
              <a:stretch/>
            </p:blipFill>
            <p:spPr bwMode="auto">
              <a:xfrm>
                <a:off x="25067474" y="1978119"/>
                <a:ext cx="4296436" cy="28724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0" name="Rectangle 9"/>
            <p:cNvSpPr>
              <a:spLocks noChangeAspect="1"/>
            </p:cNvSpPr>
            <p:nvPr/>
          </p:nvSpPr>
          <p:spPr>
            <a:xfrm>
              <a:off x="28685330" y="5198446"/>
              <a:ext cx="1357160" cy="1357160"/>
            </a:xfrm>
            <a:prstGeom prst="rect">
              <a:avLst/>
            </a:prstGeom>
            <a:solidFill>
              <a:srgbClr val="F6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6" name="Step Four"/>
          <p:cNvGrpSpPr/>
          <p:nvPr/>
        </p:nvGrpSpPr>
        <p:grpSpPr>
          <a:xfrm>
            <a:off x="209832" y="1978118"/>
            <a:ext cx="8724336" cy="4351295"/>
            <a:chOff x="37338082" y="1978118"/>
            <a:chExt cx="8724336" cy="4351295"/>
          </a:xfrm>
        </p:grpSpPr>
        <p:grpSp>
          <p:nvGrpSpPr>
            <p:cNvPr id="31" name="Group 30"/>
            <p:cNvGrpSpPr/>
            <p:nvPr/>
          </p:nvGrpSpPr>
          <p:grpSpPr>
            <a:xfrm>
              <a:off x="37338082" y="1978118"/>
              <a:ext cx="8724336" cy="2872498"/>
              <a:chOff x="37338082" y="1978118"/>
              <a:chExt cx="8724336" cy="2872498"/>
            </a:xfrm>
          </p:grpSpPr>
          <p:pic>
            <p:nvPicPr>
              <p:cNvPr id="12" name="Picture 15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510" t="20703" r="6947" b="30499"/>
              <a:stretch/>
            </p:blipFill>
            <p:spPr bwMode="auto">
              <a:xfrm>
                <a:off x="41765980" y="1978118"/>
                <a:ext cx="4296438" cy="28724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" name="Picture 16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155" t="4357" r="4888" b="49999"/>
              <a:stretch/>
            </p:blipFill>
            <p:spPr bwMode="auto">
              <a:xfrm>
                <a:off x="37338082" y="1990942"/>
                <a:ext cx="4296436" cy="28468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4" name="Rectangle 13"/>
            <p:cNvSpPr>
              <a:spLocks noChangeAspect="1"/>
            </p:cNvSpPr>
            <p:nvPr/>
          </p:nvSpPr>
          <p:spPr>
            <a:xfrm>
              <a:off x="41182131" y="5424639"/>
              <a:ext cx="904774" cy="904774"/>
            </a:xfrm>
            <a:prstGeom prst="rect">
              <a:avLst/>
            </a:prstGeom>
            <a:solidFill>
              <a:srgbClr val="F6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Step Five"/>
          <p:cNvGrpSpPr/>
          <p:nvPr/>
        </p:nvGrpSpPr>
        <p:grpSpPr>
          <a:xfrm>
            <a:off x="212611" y="1990942"/>
            <a:ext cx="8718779" cy="4112278"/>
            <a:chOff x="49774937" y="1990942"/>
            <a:chExt cx="8718779" cy="4112278"/>
          </a:xfrm>
        </p:grpSpPr>
        <p:grpSp>
          <p:nvGrpSpPr>
            <p:cNvPr id="32" name="Group 31"/>
            <p:cNvGrpSpPr/>
            <p:nvPr/>
          </p:nvGrpSpPr>
          <p:grpSpPr>
            <a:xfrm>
              <a:off x="49774937" y="1990942"/>
              <a:ext cx="8718779" cy="2872498"/>
              <a:chOff x="49774937" y="1990942"/>
              <a:chExt cx="8718779" cy="2872498"/>
            </a:xfrm>
          </p:grpSpPr>
          <p:pic>
            <p:nvPicPr>
              <p:cNvPr id="16" name="Picture 13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605" b="21780"/>
              <a:stretch/>
            </p:blipFill>
            <p:spPr bwMode="auto">
              <a:xfrm>
                <a:off x="54180694" y="1990942"/>
                <a:ext cx="4313022" cy="28724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21"/>
              <p:cNvPicPr>
                <a:picLocks noChangeAspect="1" noChangeArrowheads="1"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550" t="22705" r="10177" b="30149"/>
              <a:stretch/>
            </p:blipFill>
            <p:spPr bwMode="auto">
              <a:xfrm>
                <a:off x="49774937" y="1990942"/>
                <a:ext cx="4268738" cy="28724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8" name="Rectangle 17"/>
            <p:cNvSpPr>
              <a:spLocks noChangeAspect="1"/>
            </p:cNvSpPr>
            <p:nvPr/>
          </p:nvSpPr>
          <p:spPr>
            <a:xfrm>
              <a:off x="53725900" y="5650833"/>
              <a:ext cx="452387" cy="452387"/>
            </a:xfrm>
            <a:prstGeom prst="rect">
              <a:avLst/>
            </a:prstGeom>
            <a:solidFill>
              <a:srgbClr val="F6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478171" y="5439939"/>
            <a:ext cx="1809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 </a:t>
            </a:r>
            <a:r>
              <a:rPr kumimoji="0" lang="el-GR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μ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</a:t>
            </a: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1562" y="762000"/>
            <a:ext cx="37227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Pre-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anodised</a:t>
            </a: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44599" y="762000"/>
            <a:ext cx="37203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Not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anodised</a:t>
            </a: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Start"/>
          <p:cNvSpPr txBox="1"/>
          <p:nvPr/>
        </p:nvSpPr>
        <p:spPr>
          <a:xfrm>
            <a:off x="6601333" y="5439938"/>
            <a:ext cx="1809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Start</a:t>
            </a: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500"/>
          <p:cNvSpPr txBox="1"/>
          <p:nvPr/>
        </p:nvSpPr>
        <p:spPr>
          <a:xfrm>
            <a:off x="6601333" y="5439938"/>
            <a:ext cx="1809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500°C</a:t>
            </a: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800"/>
          <p:cNvSpPr txBox="1"/>
          <p:nvPr/>
        </p:nvSpPr>
        <p:spPr>
          <a:xfrm>
            <a:off x="6601333" y="5439938"/>
            <a:ext cx="1809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800°C</a:t>
            </a: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950"/>
          <p:cNvSpPr txBox="1"/>
          <p:nvPr/>
        </p:nvSpPr>
        <p:spPr>
          <a:xfrm>
            <a:off x="6601333" y="5439938"/>
            <a:ext cx="1809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950°C</a:t>
            </a: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1120"/>
          <p:cNvSpPr txBox="1"/>
          <p:nvPr/>
        </p:nvSpPr>
        <p:spPr>
          <a:xfrm>
            <a:off x="6258026" y="5439938"/>
            <a:ext cx="2152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1120°C</a:t>
            </a:r>
            <a:endParaRPr kumimoji="0" lang="en-GB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5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"/>
                            </p:stCondLst>
                            <p:childTnLst>
                              <p:par>
                                <p:cTn id="1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  <p:bldP spid="4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D1B57-D7CE-49A3-8177-E76EEFB15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happening at the surface?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7A4985-DFA1-46ED-B81D-8B1E5858AE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cut out this region and examined it with microscopy</a:t>
            </a:r>
          </a:p>
          <a:p>
            <a:r>
              <a:rPr lang="en-US" dirty="0"/>
              <a:t>Nothing suspicious except jump</a:t>
            </a:r>
          </a:p>
          <a:p>
            <a:pPr lvl="1"/>
            <a:r>
              <a:rPr lang="en-US" dirty="0"/>
              <a:t>Rough Surface</a:t>
            </a:r>
          </a:p>
        </p:txBody>
      </p:sp>
      <p:pic>
        <p:nvPicPr>
          <p:cNvPr id="4" name="Picture 2" descr="C:\Users\dlh269\AppData\Local\Temp\IMG_20170531_095849111.jpg">
            <a:extLst>
              <a:ext uri="{FF2B5EF4-FFF2-40B4-BE49-F238E27FC236}">
                <a16:creationId xmlns:a16="http://schemas.microsoft.com/office/drawing/2014/main" id="{556CAACC-D7D6-46CE-B1D0-C76102797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84222"/>
            <a:ext cx="4191000" cy="2359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A7AE92-B354-4F47-9EA8-F74E73591D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2631559"/>
            <a:ext cx="3581399" cy="39978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5FAE52-C4B8-4C5A-A1B7-2DEF98D17412}"/>
              </a:ext>
            </a:extLst>
          </p:cNvPr>
          <p:cNvSpPr txBox="1"/>
          <p:nvPr/>
        </p:nvSpPr>
        <p:spPr>
          <a:xfrm>
            <a:off x="4571997" y="2631559"/>
            <a:ext cx="41148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Nb</a:t>
            </a:r>
            <a:r>
              <a:rPr lang="en-US" sz="2400" b="1" baseline="-25000" dirty="0">
                <a:solidFill>
                  <a:srgbClr val="FFFF00"/>
                </a:solidFill>
              </a:rPr>
              <a:t>3</a:t>
            </a:r>
            <a:r>
              <a:rPr lang="en-US" sz="2400" b="1" dirty="0">
                <a:solidFill>
                  <a:srgbClr val="FFFF00"/>
                </a:solidFill>
              </a:rPr>
              <a:t>Sn surface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CAD4F5-C00E-4E0D-99E3-2846AA133606}"/>
              </a:ext>
            </a:extLst>
          </p:cNvPr>
          <p:cNvSpPr txBox="1"/>
          <p:nvPr/>
        </p:nvSpPr>
        <p:spPr>
          <a:xfrm>
            <a:off x="5867400" y="5575840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FF00"/>
                </a:solidFill>
              </a:rPr>
              <a:t>Nb</a:t>
            </a:r>
            <a:r>
              <a:rPr lang="en-US" sz="2400" b="1" dirty="0">
                <a:solidFill>
                  <a:srgbClr val="FFFF00"/>
                </a:solidFill>
              </a:rPr>
              <a:t> substrate grain boundary?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0850943-4144-4669-BAF4-D96EC65DBADA}"/>
              </a:ext>
            </a:extLst>
          </p:cNvPr>
          <p:cNvCxnSpPr>
            <a:stCxn id="6" idx="2"/>
          </p:cNvCxnSpPr>
          <p:nvPr/>
        </p:nvCxnSpPr>
        <p:spPr>
          <a:xfrm flipH="1">
            <a:off x="6324598" y="3093224"/>
            <a:ext cx="304800" cy="833736"/>
          </a:xfrm>
          <a:prstGeom prst="straightConnector1">
            <a:avLst/>
          </a:prstGeom>
          <a:ln w="7620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164019A-E152-43B9-B96B-DE561C274786}"/>
              </a:ext>
            </a:extLst>
          </p:cNvPr>
          <p:cNvCxnSpPr>
            <a:stCxn id="7" idx="0"/>
          </p:cNvCxnSpPr>
          <p:nvPr/>
        </p:nvCxnSpPr>
        <p:spPr>
          <a:xfrm flipH="1" flipV="1">
            <a:off x="7239000" y="4748346"/>
            <a:ext cx="152400" cy="827494"/>
          </a:xfrm>
          <a:prstGeom prst="straightConnector1">
            <a:avLst/>
          </a:prstGeom>
          <a:ln w="7620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8DE7DFF-2A2D-442E-9576-BE354D082A81}"/>
              </a:ext>
            </a:extLst>
          </p:cNvPr>
          <p:cNvCxnSpPr>
            <a:cxnSpLocks/>
          </p:cNvCxnSpPr>
          <p:nvPr/>
        </p:nvCxnSpPr>
        <p:spPr>
          <a:xfrm flipH="1" flipV="1">
            <a:off x="2667001" y="4876801"/>
            <a:ext cx="332823" cy="128198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9FC83A6-BF6B-4099-A64A-042ADDB598F5}"/>
              </a:ext>
            </a:extLst>
          </p:cNvPr>
          <p:cNvCxnSpPr>
            <a:cxnSpLocks/>
          </p:cNvCxnSpPr>
          <p:nvPr/>
        </p:nvCxnSpPr>
        <p:spPr>
          <a:xfrm flipV="1">
            <a:off x="4648199" y="4742104"/>
            <a:ext cx="1905001" cy="141668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71B5B671-F7A5-4F07-AFF6-0157F4383051}"/>
              </a:ext>
            </a:extLst>
          </p:cNvPr>
          <p:cNvSpPr/>
          <p:nvPr/>
        </p:nvSpPr>
        <p:spPr>
          <a:xfrm>
            <a:off x="6553201" y="4114800"/>
            <a:ext cx="609600" cy="62730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4250BD-BEB4-466F-B712-1D63EC888948}"/>
              </a:ext>
            </a:extLst>
          </p:cNvPr>
          <p:cNvSpPr txBox="1"/>
          <p:nvPr/>
        </p:nvSpPr>
        <p:spPr>
          <a:xfrm>
            <a:off x="2999825" y="6050552"/>
            <a:ext cx="1724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Quench Site</a:t>
            </a:r>
          </a:p>
        </p:txBody>
      </p:sp>
    </p:spTree>
    <p:extLst>
      <p:ext uri="{BB962C8B-B14F-4D97-AF65-F5344CB8AC3E}">
        <p14:creationId xmlns:p14="http://schemas.microsoft.com/office/powerpoint/2010/main" val="12565939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52834-A726-45A7-B34D-83B9D4250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Surface Roughness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2BE58-F232-449C-A2AC-738198BFFE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85801"/>
            <a:ext cx="8229600" cy="25146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Nb</a:t>
            </a:r>
            <a:r>
              <a:rPr lang="en-US" baseline="-25000" dirty="0"/>
              <a:t>3</a:t>
            </a:r>
            <a:r>
              <a:rPr lang="en-US" dirty="0"/>
              <a:t>Sn we create is rougher than electropolished </a:t>
            </a:r>
            <a:r>
              <a:rPr lang="en-US" dirty="0" err="1"/>
              <a:t>Nb</a:t>
            </a:r>
            <a:endParaRPr lang="en-US" dirty="0"/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dirty="0"/>
              <a:t>1 µm peak to peak</a:t>
            </a:r>
          </a:p>
          <a:p>
            <a:r>
              <a:rPr lang="en-US" dirty="0"/>
              <a:t>This causes large enhancement of the surface magnetic field</a:t>
            </a: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8B20E9CC-1B39-4CFB-86E6-5011A2395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124200"/>
            <a:ext cx="6085354" cy="359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462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6F60E-4FC5-44B4-9301-7D8D7FF83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1D299E-F3C1-4345-9E76-BD474CC69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57150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Introduce Nb</a:t>
            </a:r>
            <a:r>
              <a:rPr lang="en-US" baseline="-25000" dirty="0"/>
              <a:t>3</a:t>
            </a:r>
            <a:r>
              <a:rPr lang="en-US" dirty="0"/>
              <a:t>Sn—why we care and how we make it</a:t>
            </a:r>
          </a:p>
          <a:p>
            <a:endParaRPr lang="en-US" dirty="0"/>
          </a:p>
          <a:p>
            <a:r>
              <a:rPr lang="en-US" dirty="0"/>
              <a:t>How it currently performs</a:t>
            </a:r>
          </a:p>
          <a:p>
            <a:pPr lvl="1"/>
            <a:r>
              <a:rPr lang="en-US" dirty="0"/>
              <a:t>Current quality factors</a:t>
            </a:r>
          </a:p>
          <a:p>
            <a:pPr lvl="1"/>
            <a:r>
              <a:rPr lang="en-US" dirty="0"/>
              <a:t>Current field limits</a:t>
            </a:r>
          </a:p>
          <a:p>
            <a:endParaRPr lang="en-US" dirty="0"/>
          </a:p>
          <a:p>
            <a:r>
              <a:rPr lang="en-US" dirty="0"/>
              <a:t>Advancing maximum fields and current work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Conclusion/Future outlook</a:t>
            </a:r>
          </a:p>
        </p:txBody>
      </p:sp>
    </p:spTree>
    <p:extLst>
      <p:ext uri="{BB962C8B-B14F-4D97-AF65-F5344CB8AC3E}">
        <p14:creationId xmlns:p14="http://schemas.microsoft.com/office/powerpoint/2010/main" val="6595211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5A06B-D11F-478B-9A75-4FAEFBF93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Field Enhancement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6E3A8D-6198-4C84-B8E5-63BD25F3B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85800"/>
            <a:ext cx="8229600" cy="215751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1% of the surface has </a:t>
            </a:r>
            <a:r>
              <a:rPr lang="en-US" b="1" dirty="0">
                <a:solidFill>
                  <a:srgbClr val="FF0000"/>
                </a:solidFill>
              </a:rPr>
              <a:t>surface fields at least 50% higher </a:t>
            </a:r>
            <a:r>
              <a:rPr lang="en-US" dirty="0"/>
              <a:t>than for a flat surface</a:t>
            </a:r>
          </a:p>
          <a:p>
            <a:pPr lvl="1"/>
            <a:r>
              <a:rPr lang="en-US" dirty="0"/>
              <a:t>Limits maximum quench fields 60 MV/m for perfect surface</a:t>
            </a:r>
          </a:p>
          <a:p>
            <a:pPr lvl="1"/>
            <a:r>
              <a:rPr lang="en-US" dirty="0"/>
              <a:t>Lowers field before defects become an issue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DF88AA-1AE1-430F-BCC8-E6B310319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366" y="2912328"/>
            <a:ext cx="2988234" cy="37170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E543FE-B35C-4B93-B6F9-A4A5A67AF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0" y="2843319"/>
            <a:ext cx="4724400" cy="381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927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3F3F1-AFEB-47BD-A6E8-EB892F61F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Surface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BB9D7-01A0-4D73-A75B-78A5D71D4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85801"/>
            <a:ext cx="8229600" cy="2743200"/>
          </a:xfrm>
        </p:spPr>
        <p:txBody>
          <a:bodyPr/>
          <a:lstStyle/>
          <a:p>
            <a:r>
              <a:rPr lang="en-US" dirty="0"/>
              <a:t>Developing surface treatments to reduce surface roughness</a:t>
            </a:r>
          </a:p>
          <a:p>
            <a:r>
              <a:rPr lang="en-US" dirty="0"/>
              <a:t>Early results found </a:t>
            </a:r>
            <a:r>
              <a:rPr lang="en-US" dirty="0" err="1"/>
              <a:t>oxypolishing</a:t>
            </a:r>
            <a:r>
              <a:rPr lang="en-US" dirty="0"/>
              <a:t> could </a:t>
            </a:r>
            <a:r>
              <a:rPr lang="en-US" b="1" dirty="0">
                <a:solidFill>
                  <a:srgbClr val="FF0000"/>
                </a:solidFill>
              </a:rPr>
              <a:t>half roughness and surface field enhancement </a:t>
            </a:r>
            <a:r>
              <a:rPr lang="en-US" dirty="0"/>
              <a:t>while removing &lt; 1 µm</a:t>
            </a:r>
            <a:endParaRPr lang="en-US" u="sng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208F37-2C83-4CD4-AA27-F790FFF8D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78" y="3505200"/>
            <a:ext cx="4514422" cy="28956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A3ABD31E-E955-4869-9817-A306FA0A3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417475"/>
            <a:ext cx="3974703" cy="305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76626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Conclusions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609600"/>
            <a:ext cx="8686800" cy="6019800"/>
          </a:xfrm>
        </p:spPr>
        <p:txBody>
          <a:bodyPr>
            <a:normAutofit/>
          </a:bodyPr>
          <a:lstStyle/>
          <a:p>
            <a:endParaRPr lang="en-GB" dirty="0"/>
          </a:p>
          <a:p>
            <a:r>
              <a:rPr lang="en-GB" dirty="0"/>
              <a:t>Can reach </a:t>
            </a:r>
            <a:r>
              <a:rPr lang="en-GB" b="1" dirty="0">
                <a:solidFill>
                  <a:srgbClr val="FF0000"/>
                </a:solidFill>
              </a:rPr>
              <a:t>2·10</a:t>
            </a:r>
            <a:r>
              <a:rPr lang="en-GB" b="1" baseline="30000" dirty="0">
                <a:solidFill>
                  <a:srgbClr val="FF0000"/>
                </a:solidFill>
              </a:rPr>
              <a:t>10</a:t>
            </a:r>
            <a:r>
              <a:rPr lang="en-GB" b="1" dirty="0">
                <a:solidFill>
                  <a:srgbClr val="FF0000"/>
                </a:solidFill>
              </a:rPr>
              <a:t> at </a:t>
            </a:r>
            <a:r>
              <a:rPr lang="en-GB" b="1" u="sng" dirty="0">
                <a:solidFill>
                  <a:srgbClr val="FF0000"/>
                </a:solidFill>
              </a:rPr>
              <a:t>4.2 K</a:t>
            </a:r>
          </a:p>
          <a:p>
            <a:r>
              <a:rPr lang="en-GB" dirty="0"/>
              <a:t>Achieve 16-17 MV/m in continuous mode</a:t>
            </a:r>
          </a:p>
          <a:p>
            <a:r>
              <a:rPr lang="en-GB" dirty="0"/>
              <a:t>Achieve </a:t>
            </a:r>
            <a:r>
              <a:rPr lang="en-GB" b="1" u="sng" dirty="0">
                <a:solidFill>
                  <a:srgbClr val="0070C0"/>
                </a:solidFill>
              </a:rPr>
              <a:t>26 MV/m</a:t>
            </a:r>
            <a:r>
              <a:rPr lang="en-GB" dirty="0"/>
              <a:t> in pulsed mode</a:t>
            </a:r>
          </a:p>
          <a:p>
            <a:endParaRPr lang="en-GB" dirty="0"/>
          </a:p>
          <a:p>
            <a:r>
              <a:rPr lang="en-GB" dirty="0"/>
              <a:t>Have identified main sources of performance limitations</a:t>
            </a:r>
          </a:p>
          <a:p>
            <a:pPr lvl="1"/>
            <a:r>
              <a:rPr lang="en-GB" dirty="0"/>
              <a:t>Quench Fields</a:t>
            </a:r>
          </a:p>
          <a:p>
            <a:pPr lvl="2"/>
            <a:r>
              <a:rPr lang="en-GB" dirty="0"/>
              <a:t>Surface roughness</a:t>
            </a:r>
          </a:p>
          <a:p>
            <a:pPr lvl="2"/>
            <a:r>
              <a:rPr lang="en-GB" dirty="0"/>
              <a:t>Vortex entry (at grain boundaries?)</a:t>
            </a:r>
          </a:p>
        </p:txBody>
      </p:sp>
    </p:spTree>
    <p:extLst>
      <p:ext uri="{BB962C8B-B14F-4D97-AF65-F5344CB8AC3E}">
        <p14:creationId xmlns:p14="http://schemas.microsoft.com/office/powerpoint/2010/main" val="6555525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1EAB0-3D57-4A57-9A2F-9146D4539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Looking Forward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20266-165F-48DC-846E-ECEA5FD93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84237"/>
            <a:ext cx="8229600" cy="5440363"/>
          </a:xfrm>
        </p:spPr>
        <p:txBody>
          <a:bodyPr>
            <a:normAutofit/>
          </a:bodyPr>
          <a:lstStyle/>
          <a:p>
            <a:r>
              <a:rPr lang="en-US" dirty="0"/>
              <a:t>Reducing surface roughness may gain us 50% improvement in quench fields</a:t>
            </a:r>
          </a:p>
          <a:p>
            <a:pPr lvl="1"/>
            <a:r>
              <a:rPr lang="en-US" dirty="0"/>
              <a:t>Continuous: </a:t>
            </a:r>
            <a:r>
              <a:rPr lang="en-US" b="1" dirty="0">
                <a:solidFill>
                  <a:srgbClr val="00B0F0"/>
                </a:solidFill>
              </a:rPr>
              <a:t>17 MV/m </a:t>
            </a:r>
            <a:r>
              <a:rPr lang="en-US" dirty="0"/>
              <a:t>→</a:t>
            </a:r>
            <a:r>
              <a:rPr lang="en-US" b="1" dirty="0">
                <a:solidFill>
                  <a:srgbClr val="00B0F0"/>
                </a:solidFill>
              </a:rPr>
              <a:t> 25 MV/m</a:t>
            </a:r>
          </a:p>
          <a:p>
            <a:pPr lvl="1"/>
            <a:r>
              <a:rPr lang="en-US" dirty="0"/>
              <a:t>Pulsed: </a:t>
            </a:r>
            <a:r>
              <a:rPr lang="en-US" b="1" dirty="0">
                <a:solidFill>
                  <a:srgbClr val="00B0F0"/>
                </a:solidFill>
              </a:rPr>
              <a:t>26 MV/m </a:t>
            </a:r>
            <a:r>
              <a:rPr lang="en-US" dirty="0"/>
              <a:t>→</a:t>
            </a:r>
            <a:r>
              <a:rPr lang="en-US" b="1" dirty="0">
                <a:solidFill>
                  <a:srgbClr val="00B0F0"/>
                </a:solidFill>
              </a:rPr>
              <a:t> </a:t>
            </a:r>
            <a:r>
              <a:rPr lang="en-US" b="1" u="sng" dirty="0">
                <a:solidFill>
                  <a:srgbClr val="00B0F0"/>
                </a:solidFill>
              </a:rPr>
              <a:t>39 MV/m</a:t>
            </a:r>
            <a:endParaRPr lang="en-US" dirty="0"/>
          </a:p>
          <a:p>
            <a:endParaRPr lang="en-US" dirty="0"/>
          </a:p>
          <a:p>
            <a:r>
              <a:rPr lang="en-US" dirty="0"/>
              <a:t>If we can fix grain boundaries</a:t>
            </a:r>
          </a:p>
          <a:p>
            <a:pPr lvl="1"/>
            <a:r>
              <a:rPr lang="en-US" dirty="0"/>
              <a:t>Continuous &amp; pulsed: → </a:t>
            </a:r>
            <a:r>
              <a:rPr lang="en-US" b="1" dirty="0">
                <a:solidFill>
                  <a:srgbClr val="00B0F0"/>
                </a:solidFill>
              </a:rPr>
              <a:t>90 MV/m</a:t>
            </a:r>
            <a:r>
              <a:rPr lang="en-US" dirty="0"/>
              <a:t>?</a:t>
            </a:r>
          </a:p>
          <a:p>
            <a:pPr lvl="1"/>
            <a:endParaRPr lang="en-US" dirty="0"/>
          </a:p>
          <a:p>
            <a:r>
              <a:rPr lang="en-US" dirty="0"/>
              <a:t>Improving in magnetic shielding and cooldown could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b="1" dirty="0">
                <a:solidFill>
                  <a:srgbClr val="FF0000"/>
                </a:solidFill>
              </a:rPr>
              <a:t>1.5x Q</a:t>
            </a:r>
            <a:r>
              <a:rPr lang="en-US" dirty="0"/>
              <a:t> at 4.2 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7460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Acknowledgements</a:t>
            </a:r>
          </a:p>
        </p:txBody>
      </p:sp>
      <p:pic>
        <p:nvPicPr>
          <p:cNvPr id="2050" name="Picture 2" descr="Center for Bright Beam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681222"/>
            <a:ext cx="8229600" cy="1176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52600" y="2438400"/>
            <a:ext cx="6629400" cy="4144963"/>
          </a:xfrm>
        </p:spPr>
        <p:txBody>
          <a:bodyPr numCol="2">
            <a:noAutofit/>
          </a:bodyPr>
          <a:lstStyle/>
          <a:p>
            <a:pPr marL="0" indent="0">
              <a:buNone/>
            </a:pPr>
            <a:r>
              <a:rPr lang="en-GB" sz="2400" dirty="0" err="1"/>
              <a:t>Prof.</a:t>
            </a:r>
            <a:r>
              <a:rPr lang="en-GB" sz="2400" dirty="0"/>
              <a:t> Matthias Liepe</a:t>
            </a:r>
          </a:p>
          <a:p>
            <a:pPr marL="0" indent="0">
              <a:buNone/>
            </a:pPr>
            <a:r>
              <a:rPr lang="en-GB" sz="2400" dirty="0" err="1"/>
              <a:t>Prof.</a:t>
            </a:r>
            <a:r>
              <a:rPr lang="en-GB" sz="2400" dirty="0"/>
              <a:t> Tomas Arias</a:t>
            </a:r>
          </a:p>
          <a:p>
            <a:pPr marL="0" indent="0">
              <a:buNone/>
            </a:pPr>
            <a:r>
              <a:rPr lang="en-GB" sz="2400" dirty="0" err="1"/>
              <a:t>Prof.</a:t>
            </a:r>
            <a:r>
              <a:rPr lang="en-GB" sz="2400" dirty="0"/>
              <a:t> David A. Muller</a:t>
            </a:r>
          </a:p>
          <a:p>
            <a:pPr marL="0" indent="0">
              <a:buNone/>
            </a:pPr>
            <a:r>
              <a:rPr lang="en-GB" sz="2400" dirty="0" err="1"/>
              <a:t>Prof.</a:t>
            </a:r>
            <a:r>
              <a:rPr lang="en-GB" sz="2400" dirty="0"/>
              <a:t> James P. </a:t>
            </a:r>
            <a:r>
              <a:rPr lang="en-GB" sz="2400" dirty="0" err="1"/>
              <a:t>Sethna</a:t>
            </a:r>
            <a:endParaRPr lang="en-GB" sz="2400" dirty="0"/>
          </a:p>
          <a:p>
            <a:pPr marL="0" indent="0">
              <a:buNone/>
            </a:pPr>
            <a:r>
              <a:rPr lang="en-GB" sz="2400" dirty="0"/>
              <a:t>Danilo </a:t>
            </a:r>
            <a:r>
              <a:rPr lang="en-GB" sz="2400" dirty="0" err="1"/>
              <a:t>Liarte</a:t>
            </a:r>
            <a:endParaRPr lang="en-GB" sz="2400" dirty="0"/>
          </a:p>
          <a:p>
            <a:pPr marL="0" indent="0">
              <a:buNone/>
            </a:pPr>
            <a:r>
              <a:rPr lang="en-GB" sz="2400" dirty="0"/>
              <a:t>Daniel Hall</a:t>
            </a:r>
          </a:p>
          <a:p>
            <a:pPr marL="0" indent="0">
              <a:buNone/>
            </a:pPr>
            <a:r>
              <a:rPr lang="en-GB" sz="2400" dirty="0"/>
              <a:t>Paul Cueva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Nathan </a:t>
            </a:r>
            <a:r>
              <a:rPr lang="en-GB" sz="2400" dirty="0" err="1"/>
              <a:t>Sitaraman</a:t>
            </a:r>
            <a:endParaRPr lang="en-GB" sz="2400" dirty="0"/>
          </a:p>
          <a:p>
            <a:pPr marL="0" indent="0">
              <a:buNone/>
            </a:pPr>
            <a:r>
              <a:rPr lang="en-GB" sz="2400" dirty="0"/>
              <a:t>James </a:t>
            </a:r>
            <a:r>
              <a:rPr lang="en-GB" sz="2400" dirty="0" err="1"/>
              <a:t>Maniscalco</a:t>
            </a:r>
            <a:endParaRPr lang="en-GB" sz="2400" dirty="0"/>
          </a:p>
          <a:p>
            <a:pPr marL="0" indent="0">
              <a:buNone/>
            </a:pPr>
            <a:r>
              <a:rPr lang="en-GB" sz="2400" dirty="0"/>
              <a:t>James Sears</a:t>
            </a:r>
          </a:p>
          <a:p>
            <a:pPr marL="0" indent="0">
              <a:buNone/>
            </a:pPr>
            <a:r>
              <a:rPr lang="en-GB" sz="2400" dirty="0"/>
              <a:t>Greg </a:t>
            </a:r>
            <a:r>
              <a:rPr lang="en-GB" sz="2400" dirty="0" err="1"/>
              <a:t>Kulina</a:t>
            </a:r>
            <a:endParaRPr lang="en-GB" sz="2400" dirty="0"/>
          </a:p>
          <a:p>
            <a:pPr marL="0" indent="0">
              <a:buNone/>
            </a:pPr>
            <a:r>
              <a:rPr lang="en-GB" sz="2400" dirty="0"/>
              <a:t>John Kaufman</a:t>
            </a:r>
          </a:p>
          <a:p>
            <a:pPr marL="0" indent="0">
              <a:buNone/>
            </a:pPr>
            <a:r>
              <a:rPr lang="en-GB" sz="2400" dirty="0"/>
              <a:t>Holly Conklin</a:t>
            </a:r>
          </a:p>
          <a:p>
            <a:pPr marL="0" indent="0">
              <a:buNone/>
            </a:pPr>
            <a:r>
              <a:rPr lang="en-GB" sz="2400" dirty="0"/>
              <a:t>Terri Gruber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2514599" y="1828800"/>
            <a:ext cx="4114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with special thanks to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" y="659571"/>
            <a:ext cx="8839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The Cornell Nb</a:t>
            </a:r>
            <a:r>
              <a:rPr lang="en-US" sz="3200" baseline="-25000" dirty="0"/>
              <a:t>3</a:t>
            </a:r>
            <a:r>
              <a:rPr lang="en-US" sz="3200" dirty="0"/>
              <a:t>Sn program is primarily supported by the U.S. Department of Energy</a:t>
            </a:r>
          </a:p>
        </p:txBody>
      </p:sp>
    </p:spTree>
    <p:extLst>
      <p:ext uri="{BB962C8B-B14F-4D97-AF65-F5344CB8AC3E}">
        <p14:creationId xmlns:p14="http://schemas.microsoft.com/office/powerpoint/2010/main" val="753543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Properties of Nb</a:t>
            </a:r>
            <a:r>
              <a:rPr lang="en-GB" baseline="-25000" dirty="0"/>
              <a:t>3</a:t>
            </a:r>
            <a:r>
              <a:rPr lang="en-GB" dirty="0"/>
              <a:t>Sn</a:t>
            </a:r>
          </a:p>
        </p:txBody>
      </p:sp>
      <p:graphicFrame>
        <p:nvGraphicFramePr>
          <p:cNvPr id="4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4794307"/>
              </p:ext>
            </p:extLst>
          </p:nvPr>
        </p:nvGraphicFramePr>
        <p:xfrm>
          <a:off x="76201" y="4033520"/>
          <a:ext cx="5074919" cy="259588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24353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97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97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Parameter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Niobium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Nb</a:t>
                      </a:r>
                      <a:r>
                        <a:rPr lang="en-GB" baseline="-25000" dirty="0"/>
                        <a:t>3</a:t>
                      </a:r>
                      <a:r>
                        <a:rPr lang="en-GB" dirty="0"/>
                        <a:t>Sn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/>
                        <a:t>Transition 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9.2 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18 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/>
                        <a:t>Superheating field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219 </a:t>
                      </a:r>
                      <a:r>
                        <a:rPr lang="en-GB" b="1" dirty="0" err="1"/>
                        <a:t>mT</a:t>
                      </a:r>
                      <a:endParaRPr lang="en-GB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/>
                        <a:t>425 </a:t>
                      </a:r>
                      <a:r>
                        <a:rPr lang="en-GB" b="1" dirty="0" err="1"/>
                        <a:t>mT</a:t>
                      </a:r>
                      <a:endParaRPr lang="en-GB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Energy gap </a:t>
                      </a:r>
                      <a:r>
                        <a:rPr lang="el-GR" dirty="0"/>
                        <a:t>Δ</a:t>
                      </a:r>
                      <a:r>
                        <a:rPr lang="en-GB" dirty="0"/>
                        <a:t>/</a:t>
                      </a:r>
                      <a:r>
                        <a:rPr lang="en-GB" dirty="0" err="1"/>
                        <a:t>k</a:t>
                      </a:r>
                      <a:r>
                        <a:rPr lang="en-GB" baseline="-25000" dirty="0" err="1"/>
                        <a:t>b</a:t>
                      </a:r>
                      <a:r>
                        <a:rPr lang="en-GB" dirty="0" err="1"/>
                        <a:t>T</a:t>
                      </a:r>
                      <a:r>
                        <a:rPr lang="en-GB" baseline="-25000" dirty="0" err="1"/>
                        <a:t>c</a:t>
                      </a:r>
                      <a:endParaRPr lang="en-GB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λ</a:t>
                      </a:r>
                      <a:r>
                        <a:rPr lang="en-GB" baseline="0" dirty="0"/>
                        <a:t> at T = 0 K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50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111 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l-GR" dirty="0"/>
                        <a:t>ξ</a:t>
                      </a:r>
                      <a:r>
                        <a:rPr lang="en-GB" dirty="0"/>
                        <a:t> at T = 0 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22 nm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4.2 nm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GL parameter κ</a:t>
                      </a:r>
                      <a:endParaRPr lang="en-GB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861077" y="3194593"/>
            <a:ext cx="297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0070C0"/>
                </a:solidFill>
              </a:rPr>
              <a:t>Blue</a:t>
            </a:r>
            <a:r>
              <a:rPr lang="en-GB" sz="2400" b="1" dirty="0"/>
              <a:t>: tin</a:t>
            </a:r>
          </a:p>
          <a:p>
            <a:pPr algn="ctr"/>
            <a:r>
              <a:rPr lang="en-GB" sz="2400" b="1" dirty="0">
                <a:solidFill>
                  <a:srgbClr val="FF0000"/>
                </a:solidFill>
              </a:rPr>
              <a:t>Red</a:t>
            </a:r>
            <a:r>
              <a:rPr lang="en-GB" sz="2400" b="1" dirty="0"/>
              <a:t>: niobium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828" y="1010550"/>
            <a:ext cx="603117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/>
              <a:t>Higher critical temperature</a:t>
            </a:r>
          </a:p>
          <a:p>
            <a:r>
              <a:rPr lang="en-GB" sz="3600" b="1" dirty="0"/>
              <a:t>→</a:t>
            </a:r>
            <a:r>
              <a:rPr lang="en-GB" sz="3600" dirty="0"/>
              <a:t> Operation at 4.2 K</a:t>
            </a:r>
          </a:p>
          <a:p>
            <a:r>
              <a:rPr lang="en-GB" sz="3600" b="1" dirty="0"/>
              <a:t>Higher superheating field</a:t>
            </a:r>
          </a:p>
          <a:p>
            <a:r>
              <a:rPr lang="en-GB" sz="3600" b="1" dirty="0"/>
              <a:t>→</a:t>
            </a:r>
            <a:r>
              <a:rPr lang="en-GB" sz="3600" dirty="0"/>
              <a:t> Double the limit of niobium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91200" y="4267200"/>
            <a:ext cx="3316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70C0"/>
                </a:solidFill>
              </a:rPr>
              <a:t>Lower losses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91200" y="5181600"/>
            <a:ext cx="3316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</a:rPr>
              <a:t>Higher gradients</a:t>
            </a:r>
          </a:p>
          <a:p>
            <a:r>
              <a:rPr lang="en-GB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GB" sz="3600" b="1" dirty="0">
                <a:solidFill>
                  <a:srgbClr val="FF0000"/>
                </a:solidFill>
              </a:rPr>
              <a:t>90 MV/m</a:t>
            </a:r>
          </a:p>
        </p:txBody>
      </p:sp>
      <p:cxnSp>
        <p:nvCxnSpPr>
          <p:cNvPr id="9" name="Straight Arrow Connector 8"/>
          <p:cNvCxnSpPr>
            <a:stCxn id="7" idx="1"/>
          </p:cNvCxnSpPr>
          <p:nvPr/>
        </p:nvCxnSpPr>
        <p:spPr>
          <a:xfrm flipH="1">
            <a:off x="4876800" y="4590366"/>
            <a:ext cx="914400" cy="0"/>
          </a:xfrm>
          <a:prstGeom prst="straightConnector1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/>
          <p:cNvCxnSpPr>
            <a:stCxn id="8" idx="1"/>
          </p:cNvCxnSpPr>
          <p:nvPr/>
        </p:nvCxnSpPr>
        <p:spPr>
          <a:xfrm rot="10800000">
            <a:off x="4876800" y="4953001"/>
            <a:ext cx="914400" cy="828765"/>
          </a:xfrm>
          <a:prstGeom prst="bentConnector3">
            <a:avLst/>
          </a:prstGeom>
          <a:ln w="571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http://iopscience.iop.org/0953-2048/30/3/033004/downloadHRFigure/figure/sustaa4e32f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841" y="979316"/>
            <a:ext cx="2302272" cy="2195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602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F5F9B-9383-4B0D-AEE3-BEE5B0756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Cornell Nb</a:t>
            </a:r>
            <a:r>
              <a:rPr lang="en-US" baseline="-25000" dirty="0"/>
              <a:t>3</a:t>
            </a:r>
            <a:r>
              <a:rPr lang="en-US" dirty="0"/>
              <a:t>Sn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D1BD2E-1861-4E56-B0FC-2DDD2B771A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685801"/>
            <a:ext cx="8534400" cy="1066800"/>
          </a:xfrm>
        </p:spPr>
        <p:txBody>
          <a:bodyPr>
            <a:normAutofit/>
          </a:bodyPr>
          <a:lstStyle/>
          <a:p>
            <a:r>
              <a:rPr lang="en-US" dirty="0"/>
              <a:t>We have a program at Cornell for creating Nb</a:t>
            </a:r>
            <a:r>
              <a:rPr lang="en-US" baseline="-25000" dirty="0"/>
              <a:t>3</a:t>
            </a:r>
            <a:r>
              <a:rPr lang="en-US" dirty="0"/>
              <a:t>Sn coatings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25349FE-4645-476F-8DCE-DA26680009C2}"/>
              </a:ext>
            </a:extLst>
          </p:cNvPr>
          <p:cNvSpPr txBox="1">
            <a:spLocks/>
          </p:cNvSpPr>
          <p:nvPr/>
        </p:nvSpPr>
        <p:spPr>
          <a:xfrm>
            <a:off x="304800" y="1697651"/>
            <a:ext cx="4267200" cy="47031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Coat </a:t>
            </a:r>
            <a:r>
              <a:rPr lang="en-US" dirty="0" err="1"/>
              <a:t>Nb</a:t>
            </a:r>
            <a:r>
              <a:rPr lang="en-US" dirty="0"/>
              <a:t> with 2-3 µm of Nb</a:t>
            </a:r>
            <a:r>
              <a:rPr lang="en-US" baseline="-25000" dirty="0"/>
              <a:t>3</a:t>
            </a:r>
            <a:r>
              <a:rPr lang="en-US" dirty="0"/>
              <a:t>Sn</a:t>
            </a:r>
          </a:p>
          <a:p>
            <a:pPr lvl="1"/>
            <a:r>
              <a:rPr lang="en-US" dirty="0"/>
              <a:t>Vaporize tin in high temperature vacuum furnace</a:t>
            </a:r>
          </a:p>
          <a:p>
            <a:r>
              <a:rPr lang="en-US" dirty="0"/>
              <a:t>Can (currently) coat:</a:t>
            </a:r>
          </a:p>
          <a:p>
            <a:pPr lvl="1"/>
            <a:r>
              <a:rPr lang="en-US" dirty="0"/>
              <a:t>samples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dirty="0"/>
              <a:t>1.3 GHz single cells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8C2DD2-C5D1-402E-ACB0-213EC9D50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1371600"/>
            <a:ext cx="3581400" cy="511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808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80A54-B709-4795-8438-7DA2674C1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Before/After Coating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91D83-DC38-4799-B532-EEE6052DB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Doesn’t look that much different than before coating…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60B5F7-2D3C-4449-A066-D5A3357F2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785155"/>
            <a:ext cx="2101477" cy="47264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696B0F-DF3C-4A82-A01D-60B9BE77D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4595" y="1421245"/>
            <a:ext cx="3381375" cy="25411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5E1FD0-0953-47E0-B77C-78A746B0A8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4595" y="4142173"/>
            <a:ext cx="3381375" cy="2533477"/>
          </a:xfrm>
          <a:prstGeom prst="rect">
            <a:avLst/>
          </a:prstGeom>
        </p:spPr>
      </p:pic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001E9003-6491-4706-87CA-6204204BE1E9}"/>
              </a:ext>
            </a:extLst>
          </p:cNvPr>
          <p:cNvCxnSpPr>
            <a:cxnSpLocks/>
            <a:stCxn id="6" idx="1"/>
            <a:endCxn id="7" idx="1"/>
          </p:cNvCxnSpPr>
          <p:nvPr/>
        </p:nvCxnSpPr>
        <p:spPr>
          <a:xfrm rot="10800000" flipV="1">
            <a:off x="5124595" y="2691822"/>
            <a:ext cx="12700" cy="2717089"/>
          </a:xfrm>
          <a:prstGeom prst="bentConnector3">
            <a:avLst>
              <a:gd name="adj1" fmla="val 6281630"/>
            </a:avLst>
          </a:prstGeom>
          <a:ln w="1143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4B77E05-954E-4A56-A3B9-0725073693CE}"/>
              </a:ext>
            </a:extLst>
          </p:cNvPr>
          <p:cNvSpPr txBox="1"/>
          <p:nvPr/>
        </p:nvSpPr>
        <p:spPr>
          <a:xfrm>
            <a:off x="3352800" y="1785155"/>
            <a:ext cx="15908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Before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CF379B-1CE2-41DF-8919-78ED998F070F}"/>
              </a:ext>
            </a:extLst>
          </p:cNvPr>
          <p:cNvSpPr txBox="1"/>
          <p:nvPr/>
        </p:nvSpPr>
        <p:spPr>
          <a:xfrm>
            <a:off x="3414785" y="5772220"/>
            <a:ext cx="12700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36483742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Comparison to niobium</a:t>
            </a:r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9552" y="767005"/>
            <a:ext cx="7523848" cy="594140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2105477" y="2620329"/>
            <a:ext cx="323028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84" charset="0"/>
                <a:ea typeface="ＭＳ Ｐゴシック" pitchFamily="-84" charset="-128"/>
                <a:cs typeface="ＭＳ Ｐゴシック" pitchFamily="-84" charset="-128"/>
              </a:defRPr>
            </a:lvl9pPr>
          </a:lstStyle>
          <a:p>
            <a:pPr>
              <a:defRPr/>
            </a:pPr>
            <a:r>
              <a:rPr lang="en-US" sz="3600" b="1" kern="0" dirty="0">
                <a:solidFill>
                  <a:schemeClr val="tx1"/>
                </a:solidFill>
                <a:latin typeface="Calibri"/>
                <a:cs typeface="Calibri"/>
              </a:rPr>
              <a:t>20× more efficient than </a:t>
            </a:r>
            <a:r>
              <a:rPr lang="en-US" sz="3600" b="1" kern="0" dirty="0" err="1">
                <a:solidFill>
                  <a:schemeClr val="tx1"/>
                </a:solidFill>
                <a:latin typeface="Calibri"/>
                <a:cs typeface="Calibri"/>
              </a:rPr>
              <a:t>Nb</a:t>
            </a:r>
            <a:r>
              <a:rPr lang="en-US" sz="3600" b="1" kern="0" dirty="0">
                <a:solidFill>
                  <a:schemeClr val="tx1"/>
                </a:solidFill>
                <a:latin typeface="Calibri"/>
                <a:cs typeface="Calibri"/>
              </a:rPr>
              <a:t> at 4.2 K!</a:t>
            </a:r>
          </a:p>
        </p:txBody>
      </p:sp>
      <p:sp>
        <p:nvSpPr>
          <p:cNvPr id="7" name="Right Arrow 6"/>
          <p:cNvSpPr/>
          <p:nvPr/>
        </p:nvSpPr>
        <p:spPr>
          <a:xfrm rot="16200000">
            <a:off x="5624284" y="3366407"/>
            <a:ext cx="1638300" cy="468086"/>
          </a:xfrm>
          <a:prstGeom prst="rightArrow">
            <a:avLst>
              <a:gd name="adj1" fmla="val 50000"/>
              <a:gd name="adj2" fmla="val 85821"/>
            </a:avLst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8696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Current performance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67" y="1072187"/>
            <a:ext cx="8211433" cy="5176213"/>
          </a:xfrm>
        </p:spPr>
      </p:pic>
      <p:sp>
        <p:nvSpPr>
          <p:cNvPr id="5" name="TextBox 4"/>
          <p:cNvSpPr txBox="1"/>
          <p:nvPr/>
        </p:nvSpPr>
        <p:spPr>
          <a:xfrm>
            <a:off x="2761553" y="4120187"/>
            <a:ext cx="55927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/>
              <a:t>Data taken at 4.2 K</a:t>
            </a:r>
          </a:p>
          <a:p>
            <a:pPr algn="r"/>
            <a:r>
              <a:rPr lang="en-US" sz="4000" dirty="0"/>
              <a:t>1.3 GHz ILC single-cells</a:t>
            </a:r>
          </a:p>
        </p:txBody>
      </p:sp>
    </p:spTree>
    <p:extLst>
      <p:ext uri="{BB962C8B-B14F-4D97-AF65-F5344CB8AC3E}">
        <p14:creationId xmlns:p14="http://schemas.microsoft.com/office/powerpoint/2010/main" val="40997123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Limitations in quench field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Nb</a:t>
            </a:r>
            <a:r>
              <a:rPr lang="en-GB" baseline="-25000" dirty="0"/>
              <a:t>3</a:t>
            </a:r>
            <a:r>
              <a:rPr lang="en-GB" dirty="0"/>
              <a:t>Sn cavities quench consistently at fields between </a:t>
            </a:r>
            <a:r>
              <a:rPr lang="en-GB" b="1" dirty="0">
                <a:solidFill>
                  <a:srgbClr val="FF0000"/>
                </a:solidFill>
              </a:rPr>
              <a:t>14 and 18 MV/m in continuous wave operation</a:t>
            </a:r>
            <a:r>
              <a:rPr lang="en-GB" dirty="0"/>
              <a:t>, even in spite of some perturbations to the coating recipe.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099" y="2608212"/>
            <a:ext cx="5079501" cy="40394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3276600"/>
            <a:ext cx="3581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The superheating field suggests we can achieve fields up to </a:t>
            </a:r>
            <a:r>
              <a:rPr lang="en-US" sz="3200" b="1" dirty="0">
                <a:solidFill>
                  <a:srgbClr val="0070C0"/>
                </a:solidFill>
              </a:rPr>
              <a:t>90 MV/m</a:t>
            </a:r>
            <a:r>
              <a:rPr lang="en-US" sz="3200" dirty="0"/>
              <a:t>!</a:t>
            </a:r>
            <a:endParaRPr lang="en-US" sz="3200" b="1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4624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Pulsed quench field</a:t>
            </a:r>
          </a:p>
        </p:txBody>
      </p:sp>
      <p:pic>
        <p:nvPicPr>
          <p:cNvPr id="4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53" y="838200"/>
            <a:ext cx="6976494" cy="5702971"/>
          </a:xfrm>
        </p:spPr>
      </p:pic>
      <p:sp>
        <p:nvSpPr>
          <p:cNvPr id="5" name="TextBox 4"/>
          <p:cNvSpPr txBox="1"/>
          <p:nvPr/>
        </p:nvSpPr>
        <p:spPr>
          <a:xfrm>
            <a:off x="1066800" y="3530025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Continuous→</a:t>
            </a:r>
            <a:r>
              <a:rPr lang="en-US" sz="3200" b="1" dirty="0">
                <a:solidFill>
                  <a:srgbClr val="FF0000"/>
                </a:solidFill>
              </a:rPr>
              <a:t>17 MV/m</a:t>
            </a:r>
            <a:endParaRPr lang="en-US" sz="3200" b="1" baseline="-250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05200" y="1752600"/>
            <a:ext cx="571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Pulsed→</a:t>
            </a:r>
            <a:r>
              <a:rPr lang="en-US" sz="3200" b="1" u="sng" dirty="0">
                <a:solidFill>
                  <a:srgbClr val="0070C0"/>
                </a:solidFill>
              </a:rPr>
              <a:t>26 MV/m</a:t>
            </a:r>
            <a:endParaRPr lang="en-US" sz="3200" b="1" u="sng" baseline="-25000" dirty="0">
              <a:solidFill>
                <a:srgbClr val="0070C0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438400" y="1295400"/>
            <a:ext cx="2743200" cy="0"/>
          </a:xfrm>
          <a:prstGeom prst="straightConnector1">
            <a:avLst/>
          </a:prstGeom>
          <a:ln w="76200" cap="sq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5181600" y="1295400"/>
            <a:ext cx="0" cy="381000"/>
          </a:xfrm>
          <a:prstGeom prst="line">
            <a:avLst/>
          </a:prstGeom>
          <a:ln w="7620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209800" y="2819400"/>
            <a:ext cx="1828800" cy="0"/>
          </a:xfrm>
          <a:prstGeom prst="straightConnector1">
            <a:avLst/>
          </a:prstGeom>
          <a:ln w="76200" cap="sq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038600" y="2819400"/>
            <a:ext cx="0" cy="710625"/>
          </a:xfrm>
          <a:prstGeom prst="line">
            <a:avLst/>
          </a:prstGeom>
          <a:ln w="7620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33006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7962</TotalTime>
  <Words>736</Words>
  <Application>Microsoft Office PowerPoint</Application>
  <PresentationFormat>On-screen Show (4:3)</PresentationFormat>
  <Paragraphs>187</Paragraphs>
  <Slides>24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ＭＳ Ｐゴシック</vt:lpstr>
      <vt:lpstr>Arial</vt:lpstr>
      <vt:lpstr>Calibri</vt:lpstr>
      <vt:lpstr>Times New Roman</vt:lpstr>
      <vt:lpstr>Office Theme</vt:lpstr>
      <vt:lpstr>Nb3Sn Coatings from Cornell</vt:lpstr>
      <vt:lpstr>Outline</vt:lpstr>
      <vt:lpstr>Properties of Nb3Sn</vt:lpstr>
      <vt:lpstr>Cornell Nb3Sn Program</vt:lpstr>
      <vt:lpstr>Before/After Coating</vt:lpstr>
      <vt:lpstr>Comparison to niobium</vt:lpstr>
      <vt:lpstr>Current performance</vt:lpstr>
      <vt:lpstr>Limitations in quench field</vt:lpstr>
      <vt:lpstr>Pulsed quench field</vt:lpstr>
      <vt:lpstr>Localised quench</vt:lpstr>
      <vt:lpstr>Tc suppression</vt:lpstr>
      <vt:lpstr>Tin-depletion in grains</vt:lpstr>
      <vt:lpstr>Near quench behavior</vt:lpstr>
      <vt:lpstr>Near quench behaviour</vt:lpstr>
      <vt:lpstr>Grain boundary flux penetration</vt:lpstr>
      <vt:lpstr>Grain Boundaries</vt:lpstr>
      <vt:lpstr>Layer growth during ramp</vt:lpstr>
      <vt:lpstr>What is happening at the surface?</vt:lpstr>
      <vt:lpstr>Surface Roughness</vt:lpstr>
      <vt:lpstr>Field Enhancement</vt:lpstr>
      <vt:lpstr>Surface Treatment</vt:lpstr>
      <vt:lpstr>Conclusions</vt:lpstr>
      <vt:lpstr>Looking Forward</vt:lpstr>
      <vt:lpstr>Acknowledgements</vt:lpstr>
    </vt:vector>
  </TitlesOfParts>
  <Company>LEPP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L. Hall</dc:creator>
  <cp:lastModifiedBy>Ryan Douglas Porter</cp:lastModifiedBy>
  <cp:revision>170</cp:revision>
  <dcterms:created xsi:type="dcterms:W3CDTF">2016-05-23T12:44:58Z</dcterms:created>
  <dcterms:modified xsi:type="dcterms:W3CDTF">2018-02-07T11:40:55Z</dcterms:modified>
</cp:coreProperties>
</file>