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93" r:id="rId2"/>
    <p:sldId id="295" r:id="rId3"/>
    <p:sldId id="300" r:id="rId4"/>
    <p:sldId id="301" r:id="rId5"/>
    <p:sldId id="337" r:id="rId6"/>
    <p:sldId id="299" r:id="rId7"/>
    <p:sldId id="303" r:id="rId8"/>
    <p:sldId id="304" r:id="rId9"/>
    <p:sldId id="306" r:id="rId10"/>
    <p:sldId id="305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46" r:id="rId19"/>
    <p:sldId id="345" r:id="rId20"/>
    <p:sldId id="323" r:id="rId21"/>
    <p:sldId id="324" r:id="rId22"/>
    <p:sldId id="325" r:id="rId23"/>
    <p:sldId id="339" r:id="rId24"/>
    <p:sldId id="364" r:id="rId25"/>
    <p:sldId id="321" r:id="rId26"/>
    <p:sldId id="347" r:id="rId27"/>
    <p:sldId id="332" r:id="rId28"/>
    <p:sldId id="333" r:id="rId29"/>
    <p:sldId id="334" r:id="rId30"/>
    <p:sldId id="330" r:id="rId31"/>
    <p:sldId id="355" r:id="rId32"/>
    <p:sldId id="340" r:id="rId33"/>
    <p:sldId id="357" r:id="rId34"/>
    <p:sldId id="358" r:id="rId35"/>
    <p:sldId id="354" r:id="rId36"/>
    <p:sldId id="352" r:id="rId37"/>
    <p:sldId id="349" r:id="rId38"/>
    <p:sldId id="360" r:id="rId39"/>
    <p:sldId id="363" r:id="rId40"/>
    <p:sldId id="348" r:id="rId41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75" userDrawn="1">
          <p15:clr>
            <a:srgbClr val="A4A3A4"/>
          </p15:clr>
        </p15:guide>
        <p15:guide id="2" pos="2767" userDrawn="1">
          <p15:clr>
            <a:srgbClr val="A4A3A4"/>
          </p15:clr>
        </p15:guide>
        <p15:guide id="3" pos="2993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-1464" y="-102"/>
      </p:cViewPr>
      <p:guideLst>
        <p:guide orient="horz" pos="1275"/>
        <p:guide orient="horz" pos="3725"/>
        <p:guide pos="2767"/>
        <p:guide pos="2993"/>
        <p:guide pos="5375"/>
        <p:guide pos="3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omet\Documents\DESY\Documents\X-FEL\Maximum%20Gradient%20Task%20Force\XFEL%20VS%20comparison%20201801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met\Documents\DESY\Documents\X-FEL\Maximum%20Gradient%20Task%20Force\XFEL%20VS%20comparison%2020180117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omet\Documents\DESY\Documents\X-FEL\Maximum%20Gradient%20Task%20Force\XFEL%20VS%20comparison%20201801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2"/>
          <c:tx>
            <c:strRef>
              <c:f>Sheet1!$E$46</c:f>
              <c:strCache>
                <c:ptCount val="1"/>
                <c:pt idx="0">
                  <c:v>Max Energy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12.7 GeV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182076935022743E-2"/>
                  <c:y val="4.64576244277847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15.2 GeV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1030210624968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16.2 GeV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Sheet1!$D$51:$D$53</c:f>
              <c:strCache>
                <c:ptCount val="3"/>
                <c:pt idx="0">
                  <c:v>18.5.2017 (up to CS7)</c:v>
                </c:pt>
                <c:pt idx="1">
                  <c:v>23.6.2017 (up tp CS8)</c:v>
                </c:pt>
                <c:pt idx="2">
                  <c:v>31.01.2018 (during MGTF)</c:v>
                </c:pt>
              </c:strCache>
            </c:strRef>
          </c:cat>
          <c:val>
            <c:numRef>
              <c:f>Sheet1!$E$51:$E$53</c:f>
              <c:numCache>
                <c:formatCode>0.00</c:formatCode>
                <c:ptCount val="3"/>
                <c:pt idx="0">
                  <c:v>12.762265693714211</c:v>
                </c:pt>
                <c:pt idx="1">
                  <c:v>15.22146569371421</c:v>
                </c:pt>
                <c:pt idx="2">
                  <c:v>16.179467693714209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52576"/>
        <c:axId val="52039680"/>
      </c:lineChart>
      <c:scatterChart>
        <c:scatterStyle val="lineMarker"/>
        <c:varyColors val="0"/>
        <c:ser>
          <c:idx val="1"/>
          <c:order val="0"/>
          <c:tx>
            <c:strRef>
              <c:f>Sheet1!$D$47</c:f>
              <c:strCache>
                <c:ptCount val="1"/>
                <c:pt idx="0">
                  <c:v>Regarding AMTF tests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xVal>
            <c:numRef>
              <c:f>Sheet1!$F$47:$F$48</c:f>
              <c:numCache>
                <c:formatCode>0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Sheet1!$E$47:$E$48</c:f>
              <c:numCache>
                <c:formatCode>0.00</c:formatCode>
                <c:ptCount val="2"/>
                <c:pt idx="0">
                  <c:v>18.938199235337063</c:v>
                </c:pt>
                <c:pt idx="1">
                  <c:v>18.938199235337063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Sheet1!$D$49</c:f>
              <c:strCache>
                <c:ptCount val="1"/>
                <c:pt idx="0">
                  <c:v>17.5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xVal>
            <c:numRef>
              <c:f>Sheet1!$F$49:$F$50</c:f>
              <c:numCache>
                <c:formatCode>0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Sheet1!$E$49:$E$50</c:f>
              <c:numCache>
                <c:formatCode>0.00</c:formatCode>
                <c:ptCount val="2"/>
                <c:pt idx="0">
                  <c:v>17.5</c:v>
                </c:pt>
                <c:pt idx="1">
                  <c:v>17.5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052352"/>
        <c:axId val="52041600"/>
      </c:scatterChart>
      <c:catAx>
        <c:axId val="5215257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52039680"/>
        <c:crosses val="autoZero"/>
        <c:auto val="1"/>
        <c:lblAlgn val="ctr"/>
        <c:lblOffset val="100"/>
        <c:noMultiLvlLbl val="0"/>
      </c:catAx>
      <c:valAx>
        <c:axId val="52039680"/>
        <c:scaling>
          <c:orientation val="minMax"/>
          <c:max val="20"/>
          <c:min val="11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max [GeV]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52152576"/>
        <c:crosses val="autoZero"/>
        <c:crossBetween val="between"/>
        <c:majorUnit val="2"/>
      </c:valAx>
      <c:valAx>
        <c:axId val="52041600"/>
        <c:scaling>
          <c:orientation val="minMax"/>
          <c:min val="10"/>
        </c:scaling>
        <c:delete val="1"/>
        <c:axPos val="r"/>
        <c:numFmt formatCode="0.00" sourceLinked="1"/>
        <c:majorTickMark val="out"/>
        <c:minorTickMark val="none"/>
        <c:tickLblPos val="nextTo"/>
        <c:crossAx val="52052352"/>
        <c:crosses val="max"/>
        <c:crossBetween val="midCat"/>
      </c:valAx>
      <c:valAx>
        <c:axId val="52052352"/>
        <c:scaling>
          <c:orientation val="minMax"/>
          <c:max val="0.9"/>
          <c:min val="0.1"/>
        </c:scaling>
        <c:delete val="1"/>
        <c:axPos val="t"/>
        <c:numFmt formatCode="0" sourceLinked="1"/>
        <c:majorTickMark val="out"/>
        <c:minorTickMark val="none"/>
        <c:tickLblPos val="nextTo"/>
        <c:crossAx val="52041600"/>
        <c:crosses val="max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1698685161375"/>
          <c:y val="9.5745685420607338E-2"/>
          <c:w val="0.62512485765174053"/>
          <c:h val="0.7170991260501039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Max VS regarding AMTF tests [MV]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val>
            <c:numRef>
              <c:f>Sheet1!$C$9:$C$26</c:f>
              <c:numCache>
                <c:formatCode>General</c:formatCode>
                <c:ptCount val="18"/>
                <c:pt idx="0">
                  <c:v>827</c:v>
                </c:pt>
                <c:pt idx="1">
                  <c:v>753</c:v>
                </c:pt>
                <c:pt idx="2">
                  <c:v>843</c:v>
                </c:pt>
                <c:pt idx="3">
                  <c:v>827</c:v>
                </c:pt>
                <c:pt idx="4">
                  <c:v>860</c:v>
                </c:pt>
                <c:pt idx="5">
                  <c:v>939</c:v>
                </c:pt>
                <c:pt idx="6">
                  <c:v>880</c:v>
                </c:pt>
                <c:pt idx="7">
                  <c:v>843</c:v>
                </c:pt>
                <c:pt idx="8">
                  <c:v>748</c:v>
                </c:pt>
                <c:pt idx="9">
                  <c:v>770</c:v>
                </c:pt>
                <c:pt idx="10">
                  <c:v>919</c:v>
                </c:pt>
                <c:pt idx="11">
                  <c:v>842</c:v>
                </c:pt>
                <c:pt idx="12">
                  <c:v>911</c:v>
                </c:pt>
                <c:pt idx="13">
                  <c:v>858</c:v>
                </c:pt>
                <c:pt idx="14">
                  <c:v>920</c:v>
                </c:pt>
                <c:pt idx="15">
                  <c:v>893</c:v>
                </c:pt>
                <c:pt idx="16">
                  <c:v>870</c:v>
                </c:pt>
                <c:pt idx="17">
                  <c:v>919</c:v>
                </c:pt>
              </c:numCache>
            </c:numRef>
          </c:val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Max VS in XFEL as of 18.5.2017 (up to CS7) [MV]</c:v>
                </c:pt>
              </c:strCache>
            </c:strRef>
          </c:tx>
          <c:spPr>
            <a:solidFill>
              <a:srgbClr val="FF0000"/>
            </a:solidFill>
            <a:ln w="28575">
              <a:noFill/>
            </a:ln>
          </c:spPr>
          <c:invertIfNegative val="0"/>
          <c:cat>
            <c:strRef>
              <c:f>Sheet1!$B$9:$B$26</c:f>
              <c:strCache>
                <c:ptCount val="18"/>
                <c:pt idx="0">
                  <c:v>A6</c:v>
                </c:pt>
                <c:pt idx="1">
                  <c:v>A7</c:v>
                </c:pt>
                <c:pt idx="2">
                  <c:v>A8</c:v>
                </c:pt>
                <c:pt idx="3">
                  <c:v>A9</c:v>
                </c:pt>
                <c:pt idx="4">
                  <c:v>A10</c:v>
                </c:pt>
                <c:pt idx="5">
                  <c:v>A11</c:v>
                </c:pt>
                <c:pt idx="6">
                  <c:v>A12</c:v>
                </c:pt>
                <c:pt idx="7">
                  <c:v>A13</c:v>
                </c:pt>
                <c:pt idx="8">
                  <c:v>A14</c:v>
                </c:pt>
                <c:pt idx="9">
                  <c:v>A15</c:v>
                </c:pt>
                <c:pt idx="10">
                  <c:v>A16</c:v>
                </c:pt>
                <c:pt idx="11">
                  <c:v>A17</c:v>
                </c:pt>
                <c:pt idx="12">
                  <c:v>A18</c:v>
                </c:pt>
                <c:pt idx="13">
                  <c:v>A19</c:v>
                </c:pt>
                <c:pt idx="14">
                  <c:v>A20</c:v>
                </c:pt>
                <c:pt idx="15">
                  <c:v>A21</c:v>
                </c:pt>
                <c:pt idx="16">
                  <c:v>A22</c:v>
                </c:pt>
                <c:pt idx="17">
                  <c:v>A23</c:v>
                </c:pt>
              </c:strCache>
            </c:strRef>
          </c:cat>
          <c:val>
            <c:numRef>
              <c:f>Sheet1!$D$9:$D$26</c:f>
              <c:numCache>
                <c:formatCode>General</c:formatCode>
                <c:ptCount val="18"/>
                <c:pt idx="0">
                  <c:v>770</c:v>
                </c:pt>
                <c:pt idx="1">
                  <c:v>690</c:v>
                </c:pt>
                <c:pt idx="2">
                  <c:v>744</c:v>
                </c:pt>
                <c:pt idx="3">
                  <c:v>720</c:v>
                </c:pt>
                <c:pt idx="4">
                  <c:v>640</c:v>
                </c:pt>
                <c:pt idx="5">
                  <c:v>500</c:v>
                </c:pt>
                <c:pt idx="6">
                  <c:v>680</c:v>
                </c:pt>
                <c:pt idx="7">
                  <c:v>750</c:v>
                </c:pt>
                <c:pt idx="8">
                  <c:v>500</c:v>
                </c:pt>
                <c:pt idx="9">
                  <c:v>480</c:v>
                </c:pt>
                <c:pt idx="10">
                  <c:v>800</c:v>
                </c:pt>
                <c:pt idx="11">
                  <c:v>580</c:v>
                </c:pt>
                <c:pt idx="12">
                  <c:v>560</c:v>
                </c:pt>
                <c:pt idx="13">
                  <c:v>700</c:v>
                </c:pt>
                <c:pt idx="14">
                  <c:v>620</c:v>
                </c:pt>
              </c:numCache>
            </c:numRef>
          </c:val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Max VS in XFEL as of 23.6.2017 (including CS8) [MV]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val>
            <c:numRef>
              <c:f>Sheet1!$F$9:$F$26</c:f>
              <c:numCache>
                <c:formatCode>General</c:formatCode>
                <c:ptCount val="18"/>
                <c:pt idx="0">
                  <c:v>770</c:v>
                </c:pt>
                <c:pt idx="1">
                  <c:v>690</c:v>
                </c:pt>
                <c:pt idx="2">
                  <c:v>744</c:v>
                </c:pt>
                <c:pt idx="3">
                  <c:v>720</c:v>
                </c:pt>
                <c:pt idx="4">
                  <c:v>640</c:v>
                </c:pt>
                <c:pt idx="5">
                  <c:v>500</c:v>
                </c:pt>
                <c:pt idx="6">
                  <c:v>680</c:v>
                </c:pt>
                <c:pt idx="7">
                  <c:v>750</c:v>
                </c:pt>
                <c:pt idx="8">
                  <c:v>500</c:v>
                </c:pt>
                <c:pt idx="9">
                  <c:v>480</c:v>
                </c:pt>
                <c:pt idx="10">
                  <c:v>800</c:v>
                </c:pt>
                <c:pt idx="11">
                  <c:v>620</c:v>
                </c:pt>
                <c:pt idx="12">
                  <c:v>560</c:v>
                </c:pt>
                <c:pt idx="13">
                  <c:v>700</c:v>
                </c:pt>
                <c:pt idx="14">
                  <c:v>620</c:v>
                </c:pt>
                <c:pt idx="15">
                  <c:v>730</c:v>
                </c:pt>
                <c:pt idx="16">
                  <c:v>770</c:v>
                </c:pt>
                <c:pt idx="17">
                  <c:v>780</c:v>
                </c:pt>
              </c:numCache>
            </c:numRef>
          </c:val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Max VS in XFEL during MGTF as of 05.12.2018 [MV]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val>
            <c:numRef>
              <c:f>Sheet1!$H$9:$H$26</c:f>
              <c:numCache>
                <c:formatCode>General</c:formatCode>
                <c:ptCount val="18"/>
                <c:pt idx="0">
                  <c:v>847.00000000000011</c:v>
                </c:pt>
                <c:pt idx="1">
                  <c:v>767.97</c:v>
                </c:pt>
                <c:pt idx="2">
                  <c:v>790.87199999999996</c:v>
                </c:pt>
                <c:pt idx="3">
                  <c:v>768.96</c:v>
                </c:pt>
                <c:pt idx="4">
                  <c:v>770</c:v>
                </c:pt>
                <c:pt idx="5">
                  <c:v>800</c:v>
                </c:pt>
                <c:pt idx="6">
                  <c:v>697.68000000000006</c:v>
                </c:pt>
                <c:pt idx="7">
                  <c:v>750</c:v>
                </c:pt>
                <c:pt idx="8">
                  <c:v>620</c:v>
                </c:pt>
                <c:pt idx="9">
                  <c:v>710</c:v>
                </c:pt>
                <c:pt idx="10">
                  <c:v>873.6</c:v>
                </c:pt>
                <c:pt idx="11">
                  <c:v>668.98</c:v>
                </c:pt>
                <c:pt idx="12">
                  <c:v>750</c:v>
                </c:pt>
                <c:pt idx="13">
                  <c:v>703</c:v>
                </c:pt>
                <c:pt idx="14">
                  <c:v>620</c:v>
                </c:pt>
                <c:pt idx="15">
                  <c:v>870</c:v>
                </c:pt>
                <c:pt idx="16">
                  <c:v>845</c:v>
                </c:pt>
                <c:pt idx="17">
                  <c:v>882.18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812608"/>
        <c:axId val="51822976"/>
      </c:barChart>
      <c:catAx>
        <c:axId val="51812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RF </a:t>
                </a:r>
                <a:r>
                  <a:rPr lang="en-US" dirty="0" smtClean="0"/>
                  <a:t>Station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1822976"/>
        <c:crosses val="autoZero"/>
        <c:auto val="1"/>
        <c:lblAlgn val="ctr"/>
        <c:lblOffset val="100"/>
        <c:noMultiLvlLbl val="0"/>
      </c:catAx>
      <c:valAx>
        <c:axId val="51822976"/>
        <c:scaling>
          <c:orientation val="minMax"/>
          <c:max val="100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VS [MV]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812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552309726162858"/>
          <c:y val="0.14554538433589478"/>
          <c:w val="0.2465163186318256"/>
          <c:h val="0.70441503974232245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2"/>
          <c:tx>
            <c:strRef>
              <c:f>Sheet1!$E$46</c:f>
              <c:strCache>
                <c:ptCount val="1"/>
                <c:pt idx="0">
                  <c:v>Max Energy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12.7 GeV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182076935022743E-2"/>
                  <c:y val="4.64576244277847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15.2 GeV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1030210624968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16.2 GeV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Sheet1!$D$51:$D$53</c:f>
              <c:strCache>
                <c:ptCount val="3"/>
                <c:pt idx="0">
                  <c:v>18.5.2017 (up to CS7)</c:v>
                </c:pt>
                <c:pt idx="1">
                  <c:v>23.6.2017 (up tp CS8)</c:v>
                </c:pt>
                <c:pt idx="2">
                  <c:v>31.01.2018 (during MGTF)</c:v>
                </c:pt>
              </c:strCache>
            </c:strRef>
          </c:cat>
          <c:val>
            <c:numRef>
              <c:f>Sheet1!$E$51:$E$53</c:f>
              <c:numCache>
                <c:formatCode>0.00</c:formatCode>
                <c:ptCount val="3"/>
                <c:pt idx="0">
                  <c:v>12.762265693714211</c:v>
                </c:pt>
                <c:pt idx="1">
                  <c:v>15.22146569371421</c:v>
                </c:pt>
                <c:pt idx="2">
                  <c:v>16.179467693714209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62912"/>
        <c:axId val="51864704"/>
      </c:lineChart>
      <c:scatterChart>
        <c:scatterStyle val="lineMarker"/>
        <c:varyColors val="0"/>
        <c:ser>
          <c:idx val="1"/>
          <c:order val="0"/>
          <c:tx>
            <c:strRef>
              <c:f>Sheet1!$D$47</c:f>
              <c:strCache>
                <c:ptCount val="1"/>
                <c:pt idx="0">
                  <c:v>Regarding AMTF tests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xVal>
            <c:numRef>
              <c:f>Sheet1!$F$47:$F$48</c:f>
              <c:numCache>
                <c:formatCode>0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Sheet1!$E$47:$E$48</c:f>
              <c:numCache>
                <c:formatCode>0.00</c:formatCode>
                <c:ptCount val="2"/>
                <c:pt idx="0">
                  <c:v>18.938199235337063</c:v>
                </c:pt>
                <c:pt idx="1">
                  <c:v>18.938199235337063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Sheet1!$D$49</c:f>
              <c:strCache>
                <c:ptCount val="1"/>
                <c:pt idx="0">
                  <c:v>17.5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xVal>
            <c:numRef>
              <c:f>Sheet1!$F$49:$F$50</c:f>
              <c:numCache>
                <c:formatCode>0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Sheet1!$E$49:$E$50</c:f>
              <c:numCache>
                <c:formatCode>0.00</c:formatCode>
                <c:ptCount val="2"/>
                <c:pt idx="0">
                  <c:v>17.5</c:v>
                </c:pt>
                <c:pt idx="1">
                  <c:v>17.5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80704"/>
        <c:axId val="51866624"/>
      </c:scatterChart>
      <c:catAx>
        <c:axId val="5186291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51864704"/>
        <c:crosses val="autoZero"/>
        <c:auto val="1"/>
        <c:lblAlgn val="ctr"/>
        <c:lblOffset val="100"/>
        <c:noMultiLvlLbl val="0"/>
      </c:catAx>
      <c:valAx>
        <c:axId val="51864704"/>
        <c:scaling>
          <c:orientation val="minMax"/>
          <c:max val="20"/>
          <c:min val="11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max [GeV]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51862912"/>
        <c:crosses val="autoZero"/>
        <c:crossBetween val="between"/>
        <c:majorUnit val="1"/>
      </c:valAx>
      <c:valAx>
        <c:axId val="51866624"/>
        <c:scaling>
          <c:orientation val="minMax"/>
          <c:min val="10"/>
        </c:scaling>
        <c:delete val="1"/>
        <c:axPos val="r"/>
        <c:numFmt formatCode="0.00" sourceLinked="1"/>
        <c:majorTickMark val="out"/>
        <c:minorTickMark val="none"/>
        <c:tickLblPos val="nextTo"/>
        <c:crossAx val="51880704"/>
        <c:crosses val="max"/>
        <c:crossBetween val="midCat"/>
      </c:valAx>
      <c:valAx>
        <c:axId val="51880704"/>
        <c:scaling>
          <c:orientation val="minMax"/>
          <c:max val="0.9"/>
          <c:min val="0.1"/>
        </c:scaling>
        <c:delete val="1"/>
        <c:axPos val="t"/>
        <c:numFmt formatCode="0" sourceLinked="1"/>
        <c:majorTickMark val="out"/>
        <c:minorTickMark val="none"/>
        <c:tickLblPos val="nextTo"/>
        <c:crossAx val="51866624"/>
        <c:crosses val="max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0.22443</cdr:x>
      <cdr:y>0.15999</cdr:y>
    </cdr:from>
    <cdr:to>
      <cdr:x>0.53721</cdr:x>
      <cdr:y>0.23729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31255" y="437373"/>
          <a:ext cx="1019126" cy="211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b="1" dirty="0">
              <a:solidFill>
                <a:srgbClr val="C00000"/>
              </a:solidFill>
            </a:rPr>
            <a:t>17.5 GeV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0.22454</cdr:x>
      <cdr:y>0.04569</cdr:y>
    </cdr:from>
    <cdr:to>
      <cdr:x>0.53732</cdr:x>
      <cdr:y>0.123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1614" y="124894"/>
          <a:ext cx="1019125" cy="211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chemeClr val="accent1"/>
              </a:solidFill>
            </a:rPr>
            <a:t>AMTF</a:t>
          </a:r>
          <a:r>
            <a:rPr lang="en-US" sz="1100" b="1" baseline="0">
              <a:solidFill>
                <a:schemeClr val="accent1"/>
              </a:solidFill>
            </a:rPr>
            <a:t> tests</a:t>
          </a:r>
          <a:endParaRPr lang="en-US" sz="1100" b="1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0.22443</cdr:x>
      <cdr:y>0.15999</cdr:y>
    </cdr:from>
    <cdr:to>
      <cdr:x>0.53721</cdr:x>
      <cdr:y>0.23729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31255" y="437373"/>
          <a:ext cx="1019126" cy="211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rgbClr val="C00000"/>
              </a:solidFill>
            </a:rPr>
            <a:t>17.5 GeV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50AC80-9589-41A1-8ED2-EC2076B0E8E8}" type="datetimeFigureOut">
              <a:rPr lang="de-DE" smtClean="0"/>
              <a:t>07.02.2018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4492030-5346-4222-B1C0-77ABA51E04BA}" type="datetimeFigureOut">
              <a:rPr lang="de-DE" smtClean="0"/>
              <a:t>07.02.2018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/>
          <a:lstStyle/>
          <a:p>
            <a:pPr marL="0" indent="0" defTabSz="990478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r>
              <a:rPr lang="en-US" sz="1300" dirty="0"/>
              <a:t> A18.M4.C4   (1e-2 </a:t>
            </a:r>
            <a:r>
              <a:rPr lang="en-US" sz="1300" dirty="0" err="1"/>
              <a:t>mGy</a:t>
            </a:r>
            <a:r>
              <a:rPr lang="en-US" sz="1300" dirty="0"/>
              <a:t>/min)  @ 23 MV/m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DDC25-8BC0-4ED9-B237-ADADBD1865D9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80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/>
          <a:lstStyle/>
          <a:p>
            <a:pPr marL="0" indent="0" defTabSz="990478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r>
              <a:rPr lang="en-US" sz="1300" dirty="0"/>
              <a:t> A18.M4.C4   (1e-2 </a:t>
            </a:r>
            <a:r>
              <a:rPr lang="en-US" sz="1300" dirty="0" err="1"/>
              <a:t>mGy</a:t>
            </a:r>
            <a:r>
              <a:rPr lang="en-US" sz="1300" dirty="0"/>
              <a:t>/min)  @ 23 MV/m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DDC25-8BC0-4ED9-B237-ADADBD1865D9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80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/>
          <a:lstStyle/>
          <a:p>
            <a:pPr marL="0" indent="0" defTabSz="990478" fontAlgn="base">
              <a:spcBef>
                <a:spcPct val="30000"/>
              </a:spcBef>
              <a:spcAft>
                <a:spcPct val="0"/>
              </a:spcAft>
              <a:buNone/>
              <a:defRPr/>
            </a:pPr>
            <a:r>
              <a:rPr lang="en-US" sz="1300" dirty="0"/>
              <a:t> A18.M4.C4   (1e-2 </a:t>
            </a:r>
            <a:r>
              <a:rPr lang="en-US" sz="1300" dirty="0" err="1"/>
              <a:t>mGy</a:t>
            </a:r>
            <a:r>
              <a:rPr lang="en-US" sz="1300" dirty="0"/>
              <a:t>/min)  @ 23 MV/m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DDC25-8BC0-4ED9-B237-ADADBD1865D9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80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1120779"/>
            <a:ext cx="5877529" cy="1050925"/>
          </a:xfrm>
        </p:spPr>
        <p:txBody>
          <a:bodyPr anchor="b"/>
          <a:lstStyle>
            <a:lvl1pPr algn="l">
              <a:defRPr sz="2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2583180"/>
            <a:ext cx="5886446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pic>
        <p:nvPicPr>
          <p:cNvPr id="8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23" y="771527"/>
            <a:ext cx="1423988" cy="1422341"/>
          </a:xfrm>
          <a:prstGeom prst="rect">
            <a:avLst/>
          </a:prstGeom>
        </p:spPr>
      </p:pic>
      <p:pic>
        <p:nvPicPr>
          <p:cNvPr id="6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4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7"/>
            <a:ext cx="5932487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5913441"/>
            <a:ext cx="593248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53224" y="2033593"/>
            <a:ext cx="1779590" cy="3879847"/>
          </a:xfrm>
        </p:spPr>
        <p:txBody>
          <a:bodyPr/>
          <a:lstStyle>
            <a:lvl1pPr marL="200020" indent="-200020">
              <a:defRPr sz="1050"/>
            </a:lvl1pPr>
            <a:lvl2pPr marL="407184" indent="-207164">
              <a:defRPr sz="1050"/>
            </a:lvl2pPr>
            <a:lvl3pPr marL="607204" indent="-200020">
              <a:defRPr sz="1050"/>
            </a:lvl3pPr>
            <a:lvl4pPr marL="742931" indent="-135728">
              <a:defRPr sz="1050"/>
            </a:lvl4pPr>
            <a:lvl5pPr marL="871517" indent="-128585"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552576"/>
            <a:ext cx="7921626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5448300"/>
            <a:ext cx="79216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6"/>
            <a:ext cx="7921625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828678"/>
            <a:ext cx="7921625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1190" y="5913441"/>
            <a:ext cx="79216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7" y="1196979"/>
            <a:ext cx="37814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51388" y="1196979"/>
            <a:ext cx="3781426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5913441"/>
            <a:ext cx="3781428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51387" y="5913441"/>
            <a:ext cx="37814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3"/>
            <a:ext cx="37814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51388" y="2024063"/>
            <a:ext cx="37814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90" y="5086354"/>
            <a:ext cx="37814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51385" y="5086354"/>
            <a:ext cx="37814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8" y="712232"/>
            <a:ext cx="7921625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2024067"/>
            <a:ext cx="7921625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532814" y="293577"/>
            <a:ext cx="385763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11187" y="339297"/>
            <a:ext cx="37814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4751388" y="339297"/>
            <a:ext cx="37814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611188" y="381001"/>
            <a:ext cx="37814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XFEL commissioning and operation</a:t>
            </a:r>
            <a:endParaRPr lang="en-US" sz="900" dirty="0"/>
          </a:p>
        </p:txBody>
      </p:sp>
      <p:sp>
        <p:nvSpPr>
          <p:cNvPr id="8" name="Rechteck 7"/>
          <p:cNvSpPr/>
          <p:nvPr/>
        </p:nvSpPr>
        <p:spPr>
          <a:xfrm>
            <a:off x="4751388" y="381001"/>
            <a:ext cx="37814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Julien Branlard, TTC, 08.02.2018</a:t>
            </a:r>
            <a:endParaRPr lang="en-US" sz="9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4" y="6413956"/>
            <a:ext cx="2275200" cy="120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0" y="6103785"/>
            <a:ext cx="1468392" cy="57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61" y="597311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884" indent="-267884" algn="l" defTabSz="685783" rtl="0" eaLnBrk="1" latinLnBrk="0" hangingPunct="1">
        <a:lnSpc>
          <a:spcPct val="114000"/>
        </a:lnSpc>
        <a:spcBef>
          <a:spcPts val="1350"/>
        </a:spcBef>
        <a:buClr>
          <a:schemeClr val="bg2"/>
        </a:buClr>
        <a:buFontTx/>
        <a:buBlip>
          <a:blip r:embed="rId15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35768" indent="-267884" algn="l" defTabSz="685783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6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6979" indent="-201211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71517" indent="-129776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10816" indent="-135728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75" userDrawn="1">
          <p15:clr>
            <a:srgbClr val="F26B43"/>
          </p15:clr>
        </p15:guide>
        <p15:guide id="2" pos="2767" userDrawn="1">
          <p15:clr>
            <a:srgbClr val="F26B43"/>
          </p15:clr>
        </p15:guide>
        <p15:guide id="3" pos="2993" userDrawn="1">
          <p15:clr>
            <a:srgbClr val="F26B43"/>
          </p15:clr>
        </p15:guide>
        <p15:guide id="4" pos="385" userDrawn="1">
          <p15:clr>
            <a:srgbClr val="F26B43"/>
          </p15:clr>
        </p15:guide>
        <p15:guide id="5" pos="5375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7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7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12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0" Type="http://schemas.openxmlformats.org/officeDocument/2006/relationships/hyperlink" Target="https://www.youtube.com/watch?v=p3G90p4glQA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6.gif"/><Relationship Id="rId18" Type="http://schemas.openxmlformats.org/officeDocument/2006/relationships/image" Target="../media/image98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3.png"/><Relationship Id="rId17" Type="http://schemas.openxmlformats.org/officeDocument/2006/relationships/image" Target="../media/image97.png"/><Relationship Id="rId2" Type="http://schemas.openxmlformats.org/officeDocument/2006/relationships/tags" Target="../tags/tag3.xml"/><Relationship Id="rId16" Type="http://schemas.openxmlformats.org/officeDocument/2006/relationships/image" Target="../media/image9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92.png"/><Relationship Id="rId5" Type="http://schemas.openxmlformats.org/officeDocument/2006/relationships/tags" Target="../tags/tag6.xml"/><Relationship Id="rId15" Type="http://schemas.openxmlformats.org/officeDocument/2006/relationships/image" Target="../media/image95.png"/><Relationship Id="rId10" Type="http://schemas.openxmlformats.org/officeDocument/2006/relationships/image" Target="../media/image91.png"/><Relationship Id="rId4" Type="http://schemas.openxmlformats.org/officeDocument/2006/relationships/tags" Target="../tags/tag5.xml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XFEL commissioning and operation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Julien Branlard</a:t>
            </a:r>
            <a:endParaRPr lang="en-GB" dirty="0"/>
          </a:p>
          <a:p>
            <a:r>
              <a:rPr lang="en-GB" dirty="0" smtClean="0"/>
              <a:t>MSK, DESY</a:t>
            </a:r>
          </a:p>
          <a:p>
            <a:r>
              <a:rPr lang="en-GB" dirty="0" smtClean="0"/>
              <a:t>on behalf of the LLRF group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TTC 2018, Milan, 08.02.2018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44" y="2585095"/>
            <a:ext cx="1308099" cy="1308099"/>
          </a:xfrm>
          <a:prstGeom prst="rect">
            <a:avLst/>
          </a:prstGeom>
        </p:spPr>
      </p:pic>
      <p:pic>
        <p:nvPicPr>
          <p:cNvPr id="5" name="Picture 257" descr="Helmholtz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55" y="4465155"/>
            <a:ext cx="1793875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SLA Technology Collabo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60367"/>
            <a:ext cx="9144000" cy="7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7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RF COMMISSIONING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6254" y="1417030"/>
            <a:ext cx="9026526" cy="4459287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12/16	Linac cool down to 4K</a:t>
            </a:r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01/17	Injector to 130 MeV  (3 RF stations)</a:t>
            </a:r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01/17	Linac 1                      (+1 RF station)</a:t>
            </a:r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02/17	Linac 2                      (+3 RF stations)</a:t>
            </a:r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02-04/17	Linac 3                      (+15 </a:t>
            </a:r>
            <a:r>
              <a:rPr lang="en-US" dirty="0"/>
              <a:t>+ 3 </a:t>
            </a:r>
            <a:r>
              <a:rPr lang="en-US" dirty="0" smtClean="0"/>
              <a:t>RF </a:t>
            </a:r>
            <a:r>
              <a:rPr lang="en-US" dirty="0"/>
              <a:t>stations)</a:t>
            </a:r>
            <a:endParaRPr lang="en-US" dirty="0" smtClean="0"/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04/17	First beam through undulator section (SASE1) </a:t>
            </a:r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05/17	First lasing</a:t>
            </a:r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05-08/17 	SASE1 photon beamline + experimental hall</a:t>
            </a:r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09/17	First users (total 800 hours)</a:t>
            </a:r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2018	Further commissioning + 2000 hours users</a:t>
            </a:r>
          </a:p>
          <a:p>
            <a:pPr>
              <a:lnSpc>
                <a:spcPct val="100000"/>
              </a:lnSpc>
              <a:buClr>
                <a:srgbClr val="00A5EB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 2019	Nominal operation with 6 experiments + 4000 hours users</a:t>
            </a:r>
          </a:p>
          <a:p>
            <a:pPr>
              <a:lnSpc>
                <a:spcPct val="100000"/>
              </a:lnSpc>
              <a:buClr>
                <a:srgbClr val="00A5EB"/>
              </a:buClr>
            </a:pPr>
            <a:endParaRPr lang="en-US" dirty="0"/>
          </a:p>
        </p:txBody>
      </p:sp>
      <p:pic>
        <p:nvPicPr>
          <p:cNvPr id="8" name="Picture 2" descr="D:\Talks\diagrams\checkmar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9" y="1649922"/>
            <a:ext cx="300431" cy="3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Talks\diagrams\checkmar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9" y="1995767"/>
            <a:ext cx="300431" cy="3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Talks\diagrams\checkmar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6" y="2381636"/>
            <a:ext cx="300431" cy="3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Talks\diagrams\checkmar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9" y="2795888"/>
            <a:ext cx="300431" cy="3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Talks\diagrams\checkmar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7" y="1304077"/>
            <a:ext cx="300431" cy="3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Talks\diagrams\schedul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5371" y="4378155"/>
            <a:ext cx="1171483" cy="147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95041" y="5841947"/>
            <a:ext cx="84391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" dirty="0" smtClean="0"/>
              <a:t>Photo: shutterstock.com</a:t>
            </a:r>
            <a:endParaRPr lang="en-US" sz="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95" y="1220271"/>
            <a:ext cx="448819" cy="481407"/>
          </a:xfrm>
          <a:prstGeom prst="rect">
            <a:avLst/>
          </a:prstGeom>
        </p:spPr>
      </p:pic>
      <p:pic>
        <p:nvPicPr>
          <p:cNvPr id="18" name="Picture 2" descr="D:\Talks\diagrams\checkmar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8" y="3184436"/>
            <a:ext cx="300431" cy="3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alks\diagrams\checkmar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5" y="3547533"/>
            <a:ext cx="300431" cy="3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Talks\diagrams\checkmar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4" y="3932214"/>
            <a:ext cx="300431" cy="3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Talks\diagrams\checkmar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9" y="4362711"/>
            <a:ext cx="300431" cy="3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36235" y="1339724"/>
            <a:ext cx="914400" cy="27454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200" dirty="0" smtClean="0"/>
              <a:t>2 weeks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36235" y="1758047"/>
            <a:ext cx="914400" cy="27454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200" dirty="0" smtClean="0"/>
              <a:t>2 weeks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36235" y="2169833"/>
            <a:ext cx="914400" cy="27454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200" dirty="0" smtClean="0"/>
              <a:t>1 month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36235" y="2554796"/>
            <a:ext cx="914400" cy="27454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200" dirty="0" smtClean="0"/>
              <a:t>2 weeks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36235" y="2942932"/>
            <a:ext cx="914400" cy="27454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200" dirty="0" smtClean="0"/>
              <a:t>2 months</a:t>
            </a:r>
          </a:p>
        </p:txBody>
      </p:sp>
      <p:sp>
        <p:nvSpPr>
          <p:cNvPr id="4" name="Down Arrow 3"/>
          <p:cNvSpPr/>
          <p:nvPr/>
        </p:nvSpPr>
        <p:spPr>
          <a:xfrm>
            <a:off x="6630116" y="1340984"/>
            <a:ext cx="258793" cy="1876497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28" name="Down Arrow 27"/>
          <p:cNvSpPr/>
          <p:nvPr/>
        </p:nvSpPr>
        <p:spPr>
          <a:xfrm>
            <a:off x="7441717" y="1340984"/>
            <a:ext cx="258793" cy="2379471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29" name="Down Arrow 28"/>
          <p:cNvSpPr/>
          <p:nvPr/>
        </p:nvSpPr>
        <p:spPr>
          <a:xfrm>
            <a:off x="8295744" y="1370856"/>
            <a:ext cx="258793" cy="307174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30" name="TextBox 29"/>
          <p:cNvSpPr txBox="1"/>
          <p:nvPr/>
        </p:nvSpPr>
        <p:spPr>
          <a:xfrm>
            <a:off x="6307340" y="1568763"/>
            <a:ext cx="910089" cy="7307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200" b="1" dirty="0" smtClean="0"/>
              <a:t>Milestone</a:t>
            </a:r>
            <a:r>
              <a:rPr lang="en-US" sz="1200" dirty="0" smtClean="0"/>
              <a:t>: </a:t>
            </a:r>
          </a:p>
          <a:p>
            <a:pPr algn="ctr">
              <a:lnSpc>
                <a:spcPct val="112000"/>
              </a:lnSpc>
            </a:pPr>
            <a:r>
              <a:rPr lang="en-US" sz="1200" dirty="0" smtClean="0"/>
              <a:t>RF ready </a:t>
            </a:r>
          </a:p>
          <a:p>
            <a:pPr algn="ctr">
              <a:lnSpc>
                <a:spcPct val="112000"/>
              </a:lnSpc>
            </a:pPr>
            <a:r>
              <a:rPr lang="en-US" sz="1200" dirty="0" smtClean="0"/>
              <a:t>4 months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11038" y="2392203"/>
            <a:ext cx="920150" cy="73836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200" b="1" dirty="0" smtClean="0"/>
              <a:t>Milestone</a:t>
            </a:r>
            <a:r>
              <a:rPr lang="en-US" sz="1200" dirty="0" smtClean="0"/>
              <a:t>: </a:t>
            </a:r>
          </a:p>
          <a:p>
            <a:pPr algn="ctr">
              <a:lnSpc>
                <a:spcPct val="112000"/>
              </a:lnSpc>
            </a:pPr>
            <a:r>
              <a:rPr lang="en-US" sz="1200" dirty="0" smtClean="0"/>
              <a:t>First lasing </a:t>
            </a:r>
          </a:p>
          <a:p>
            <a:pPr algn="ctr">
              <a:lnSpc>
                <a:spcPct val="112000"/>
              </a:lnSpc>
            </a:pPr>
            <a:r>
              <a:rPr lang="en-US" sz="1200" dirty="0" smtClean="0"/>
              <a:t>5 months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50150" y="3218803"/>
            <a:ext cx="949980" cy="7197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200" b="1" dirty="0" smtClean="0"/>
              <a:t>Milestone</a:t>
            </a:r>
            <a:r>
              <a:rPr lang="en-US" sz="1200" dirty="0" smtClean="0"/>
              <a:t>: </a:t>
            </a:r>
          </a:p>
          <a:p>
            <a:pPr algn="ctr">
              <a:lnSpc>
                <a:spcPct val="112000"/>
              </a:lnSpc>
            </a:pPr>
            <a:r>
              <a:rPr lang="en-US" sz="1200" dirty="0" smtClean="0"/>
              <a:t>First users</a:t>
            </a:r>
          </a:p>
          <a:p>
            <a:pPr algn="ctr">
              <a:lnSpc>
                <a:spcPct val="112000"/>
              </a:lnSpc>
            </a:pPr>
            <a:r>
              <a:rPr lang="en-US" sz="1200" dirty="0" smtClean="0"/>
              <a:t>9 months</a:t>
            </a:r>
          </a:p>
        </p:txBody>
      </p:sp>
    </p:spTree>
    <p:extLst>
      <p:ext uri="{BB962C8B-B14F-4D97-AF65-F5344CB8AC3E}">
        <p14:creationId xmlns:p14="http://schemas.microsoft.com/office/powerpoint/2010/main" val="71901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COMMISSIONING: tool automation</a:t>
            </a:r>
          </a:p>
        </p:txBody>
      </p:sp>
      <p:pic>
        <p:nvPicPr>
          <p:cNvPr id="6" name="Far_tuning_1_fast_low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4849" y="1436050"/>
            <a:ext cx="7734300" cy="43053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3354" r="532" b="-1465"/>
          <a:stretch/>
        </p:blipFill>
        <p:spPr bwMode="auto">
          <a:xfrm>
            <a:off x="485144" y="1436050"/>
            <a:ext cx="8173709" cy="439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55" y="2066924"/>
            <a:ext cx="2812416" cy="281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40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COMMISSIONING: tool 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332000"/>
            <a:ext cx="7921625" cy="3600000"/>
          </a:xfrm>
        </p:spPr>
        <p:txBody>
          <a:bodyPr/>
          <a:lstStyle/>
          <a:p>
            <a:r>
              <a:rPr lang="en-US" b="1" dirty="0"/>
              <a:t>Cavity tuning</a:t>
            </a:r>
          </a:p>
          <a:p>
            <a:endParaRPr lang="en-US" dirty="0"/>
          </a:p>
        </p:txBody>
      </p:sp>
      <p:pic>
        <p:nvPicPr>
          <p:cNvPr id="6" name="Auto tune_low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932244" y="1143537"/>
            <a:ext cx="5031025" cy="4930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90" y="2333624"/>
            <a:ext cx="2812416" cy="281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83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COMMISSIONING: </a:t>
            </a:r>
            <a:r>
              <a:rPr lang="en-US" dirty="0" smtClean="0"/>
              <a:t>tool 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332000"/>
            <a:ext cx="7929245" cy="4459287"/>
          </a:xfrm>
        </p:spPr>
        <p:txBody>
          <a:bodyPr/>
          <a:lstStyle/>
          <a:p>
            <a:r>
              <a:rPr lang="en-US" b="1" dirty="0" smtClean="0"/>
              <a:t>RF signal checks (1/2)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7" y="1969579"/>
            <a:ext cx="4272939" cy="3875456"/>
          </a:xfrm>
          <a:prstGeom prst="rect">
            <a:avLst/>
          </a:prstGeom>
          <a:solidFill>
            <a:schemeClr val="bg1">
              <a:alpha val="34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31" y="1969579"/>
            <a:ext cx="4272939" cy="3875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203277" y="2328823"/>
            <a:ext cx="8636493" cy="1578483"/>
          </a:xfrm>
          <a:prstGeom prst="rect">
            <a:avLst/>
          </a:prstGeom>
          <a:solidFill>
            <a:schemeClr val="bg1">
              <a:alpha val="66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385053" y="3841050"/>
            <a:ext cx="2091163" cy="2015795"/>
          </a:xfrm>
          <a:prstGeom prst="rect">
            <a:avLst/>
          </a:prstGeom>
          <a:solidFill>
            <a:schemeClr val="bg1">
              <a:alpha val="66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748607" y="3868273"/>
            <a:ext cx="2091163" cy="2015795"/>
          </a:xfrm>
          <a:prstGeom prst="rect">
            <a:avLst/>
          </a:prstGeom>
          <a:solidFill>
            <a:schemeClr val="bg1">
              <a:alpha val="66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3277" y="3907307"/>
            <a:ext cx="2136469" cy="1937728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66831" y="3919118"/>
            <a:ext cx="2136469" cy="1937728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5106" y="1600247"/>
            <a:ext cx="3463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“what’s wrong with this picture?”</a:t>
            </a:r>
          </a:p>
        </p:txBody>
      </p:sp>
    </p:spTree>
    <p:extLst>
      <p:ext uri="{BB962C8B-B14F-4D97-AF65-F5344CB8AC3E}">
        <p14:creationId xmlns:p14="http://schemas.microsoft.com/office/powerpoint/2010/main" val="140224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COMMISSIONING: tool 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332000"/>
            <a:ext cx="5325793" cy="4459287"/>
          </a:xfrm>
        </p:spPr>
        <p:txBody>
          <a:bodyPr/>
          <a:lstStyle/>
          <a:p>
            <a:r>
              <a:rPr lang="en-US" b="1" dirty="0" smtClean="0"/>
              <a:t>RF signal checks (2/2)</a:t>
            </a:r>
          </a:p>
          <a:p>
            <a:pPr lvl="1"/>
            <a:r>
              <a:rPr lang="en-US" dirty="0" smtClean="0"/>
              <a:t>3-4 mins per RF station</a:t>
            </a:r>
          </a:p>
          <a:p>
            <a:pPr lvl="1"/>
            <a:r>
              <a:rPr lang="en-US" dirty="0" smtClean="0"/>
              <a:t>Verify phase shifter functionality (32x)</a:t>
            </a:r>
          </a:p>
          <a:p>
            <a:pPr lvl="1"/>
            <a:r>
              <a:rPr lang="en-US" dirty="0" smtClean="0"/>
              <a:t>Identify cabling errors:</a:t>
            </a:r>
          </a:p>
          <a:p>
            <a:pPr lvl="2"/>
            <a:r>
              <a:rPr lang="en-US" sz="1200" dirty="0" smtClean="0"/>
              <a:t>FORW </a:t>
            </a:r>
            <a:r>
              <a:rPr lang="en-US" sz="1200" dirty="0" smtClean="0">
                <a:sym typeface="Wingdings" panose="05000000000000000000" pitchFamily="2" charset="2"/>
              </a:rPr>
              <a:t>↔ REFL</a:t>
            </a:r>
          </a:p>
          <a:p>
            <a:pPr lvl="2"/>
            <a:r>
              <a:rPr lang="en-US" sz="1200" dirty="0" smtClean="0">
                <a:sym typeface="Wingdings" panose="05000000000000000000" pitchFamily="2" charset="2"/>
              </a:rPr>
              <a:t>C1 </a:t>
            </a:r>
            <a:r>
              <a:rPr lang="en-US" sz="1200" dirty="0">
                <a:sym typeface="Wingdings" panose="05000000000000000000" pitchFamily="2" charset="2"/>
              </a:rPr>
              <a:t>↔ </a:t>
            </a:r>
            <a:r>
              <a:rPr lang="en-US" sz="1200" dirty="0" smtClean="0">
                <a:sym typeface="Wingdings" panose="05000000000000000000" pitchFamily="2" charset="2"/>
              </a:rPr>
              <a:t>C2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Reminder:</a:t>
            </a:r>
          </a:p>
          <a:p>
            <a:pPr lvl="1"/>
            <a:r>
              <a:rPr lang="en-US" dirty="0" smtClean="0"/>
              <a:t>LLRF has 2500+ RF signals  </a:t>
            </a:r>
          </a:p>
          <a:p>
            <a:pPr lvl="2"/>
            <a:r>
              <a:rPr lang="en-US" dirty="0" smtClean="0"/>
              <a:t>Probe</a:t>
            </a:r>
          </a:p>
          <a:p>
            <a:pPr lvl="2"/>
            <a:r>
              <a:rPr lang="en-US" dirty="0" smtClean="0"/>
              <a:t>Forward</a:t>
            </a:r>
          </a:p>
          <a:p>
            <a:pPr lvl="2"/>
            <a:r>
              <a:rPr lang="en-US" dirty="0" smtClean="0"/>
              <a:t>Reflected</a:t>
            </a:r>
          </a:p>
          <a:p>
            <a:pPr lvl="1"/>
            <a:r>
              <a:rPr lang="en-US" dirty="0" smtClean="0"/>
              <a:t>x2 counting </a:t>
            </a:r>
            <a:r>
              <a:rPr lang="en-US" dirty="0" err="1" smtClean="0"/>
              <a:t>int</a:t>
            </a:r>
            <a:r>
              <a:rPr lang="en-US" dirty="0" smtClean="0"/>
              <a:t>/</a:t>
            </a:r>
            <a:r>
              <a:rPr lang="en-US" dirty="0" err="1" smtClean="0"/>
              <a:t>ext</a:t>
            </a:r>
            <a:r>
              <a:rPr lang="en-US" dirty="0" smtClean="0"/>
              <a:t> cabling</a:t>
            </a:r>
          </a:p>
          <a:p>
            <a:pPr lvl="1"/>
            <a:endParaRPr lang="en-US" dirty="0"/>
          </a:p>
          <a:p>
            <a:r>
              <a:rPr lang="en-US" b="1" dirty="0"/>
              <a:t>Cabling issues</a:t>
            </a:r>
          </a:p>
          <a:p>
            <a:pPr lvl="1"/>
            <a:r>
              <a:rPr lang="en-US" b="1" dirty="0"/>
              <a:t>15 cabling issues </a:t>
            </a:r>
            <a:r>
              <a:rPr lang="en-US" dirty="0"/>
              <a:t>(outer rack)</a:t>
            </a:r>
            <a:r>
              <a:rPr lang="en-US" b="1" dirty="0"/>
              <a:t> </a:t>
            </a:r>
            <a:r>
              <a:rPr lang="en-US" dirty="0"/>
              <a:t>identified </a:t>
            </a:r>
            <a:r>
              <a:rPr lang="en-US" u="sng" dirty="0"/>
              <a:t>before</a:t>
            </a:r>
            <a:r>
              <a:rPr lang="en-US" dirty="0"/>
              <a:t> cool down</a:t>
            </a:r>
          </a:p>
          <a:p>
            <a:pPr lvl="1"/>
            <a:r>
              <a:rPr lang="en-US" b="1" dirty="0"/>
              <a:t>11 cabling issues </a:t>
            </a:r>
            <a:r>
              <a:rPr lang="en-US" dirty="0"/>
              <a:t>(outer rack)</a:t>
            </a:r>
            <a:r>
              <a:rPr lang="en-US" b="1" dirty="0"/>
              <a:t> </a:t>
            </a:r>
            <a:r>
              <a:rPr lang="en-US" dirty="0"/>
              <a:t>identified </a:t>
            </a:r>
            <a:r>
              <a:rPr lang="en-US" u="sng" dirty="0"/>
              <a:t>after</a:t>
            </a:r>
            <a:r>
              <a:rPr lang="en-US" dirty="0"/>
              <a:t> cool down</a:t>
            </a:r>
          </a:p>
          <a:p>
            <a:pPr lvl="1"/>
            <a:r>
              <a:rPr lang="en-US" b="1" dirty="0"/>
              <a:t>  0 cabling issues</a:t>
            </a:r>
            <a:r>
              <a:rPr lang="en-US" dirty="0"/>
              <a:t> (inner rack) identified so far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074" name="Picture 2" descr="http://ttfinfo.desy.de/XFELelog/data/2017/11/15.03_a/2017-03-15T18:58:23-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944"/>
          <a:stretch/>
        </p:blipFill>
        <p:spPr bwMode="auto">
          <a:xfrm>
            <a:off x="5330081" y="2979867"/>
            <a:ext cx="3636474" cy="1799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330081" y="1133471"/>
            <a:ext cx="3647498" cy="1654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7729475" y="1610215"/>
            <a:ext cx="0" cy="855879"/>
          </a:xfrm>
          <a:prstGeom prst="straightConnector1">
            <a:avLst/>
          </a:prstGeom>
          <a:ln w="3810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 bwMode="auto">
          <a:xfrm>
            <a:off x="5888533" y="5210099"/>
            <a:ext cx="228600" cy="922282"/>
          </a:xfrm>
          <a:prstGeom prst="rightBrace">
            <a:avLst>
              <a:gd name="adj1" fmla="val 32471"/>
              <a:gd name="adj2" fmla="val 49145"/>
            </a:avLst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0959" y="5486574"/>
            <a:ext cx="81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&lt; 1%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9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17" y="4417652"/>
            <a:ext cx="1987312" cy="211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COMMISSIONING: </a:t>
            </a:r>
            <a:r>
              <a:rPr lang="en-US" dirty="0" err="1"/>
              <a:t>multipacting</a:t>
            </a:r>
            <a:r>
              <a:rPr lang="en-US" dirty="0"/>
              <a:t> </a:t>
            </a:r>
            <a:r>
              <a:rPr lang="en-US" dirty="0" smtClean="0"/>
              <a:t>conditioning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332000"/>
            <a:ext cx="8629865" cy="4459287"/>
          </a:xfrm>
        </p:spPr>
        <p:txBody>
          <a:bodyPr/>
          <a:lstStyle/>
          <a:p>
            <a:r>
              <a:rPr lang="en-US" b="1" dirty="0" err="1" smtClean="0"/>
              <a:t>Multipacting</a:t>
            </a:r>
            <a:endParaRPr lang="en-US" b="1" dirty="0" smtClean="0"/>
          </a:p>
          <a:p>
            <a:pPr lvl="1"/>
            <a:r>
              <a:rPr lang="en-US" sz="1200" dirty="0" smtClean="0"/>
              <a:t>Observed on nearly all stations tested so far (A2-A23)</a:t>
            </a:r>
          </a:p>
          <a:p>
            <a:pPr lvl="1"/>
            <a:r>
              <a:rPr lang="en-US" sz="1200" dirty="0" smtClean="0"/>
              <a:t>Start </a:t>
            </a:r>
            <a:r>
              <a:rPr lang="en-US" sz="1200" dirty="0"/>
              <a:t>appearing </a:t>
            </a:r>
            <a:r>
              <a:rPr lang="en-US" sz="1200" dirty="0" smtClean="0"/>
              <a:t>around 17-18 MV/m </a:t>
            </a:r>
          </a:p>
          <a:p>
            <a:pPr lvl="1"/>
            <a:r>
              <a:rPr lang="en-US" sz="1200" dirty="0" err="1" smtClean="0"/>
              <a:t>Conditionable</a:t>
            </a:r>
            <a:r>
              <a:rPr lang="en-US" sz="1200" dirty="0" smtClean="0"/>
              <a:t> on all stations</a:t>
            </a:r>
          </a:p>
          <a:p>
            <a:pPr lvl="1"/>
            <a:r>
              <a:rPr lang="en-US" sz="1200" dirty="0" smtClean="0"/>
              <a:t>Required couple of hours per station (@10 Hz)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0" y="2499956"/>
            <a:ext cx="5047289" cy="199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5283" y="2515710"/>
            <a:ext cx="1362974" cy="2932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Courtesy D. Kostin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7" y="4505092"/>
            <a:ext cx="2941609" cy="189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23445" y="3789002"/>
            <a:ext cx="1943100" cy="1785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See Talk: </a:t>
            </a:r>
          </a:p>
          <a:p>
            <a:endParaRPr lang="en-US" sz="1100" dirty="0" smtClean="0"/>
          </a:p>
          <a:p>
            <a:r>
              <a:rPr lang="en-US" sz="1100" dirty="0" smtClean="0"/>
              <a:t>Denis Kostin</a:t>
            </a:r>
            <a:br>
              <a:rPr lang="en-US" sz="1100" dirty="0" smtClean="0"/>
            </a:br>
            <a:r>
              <a:rPr lang="en-US" sz="1100" dirty="0" smtClean="0"/>
              <a:t>[</a:t>
            </a:r>
            <a:r>
              <a:rPr lang="en-US" sz="1100" dirty="0"/>
              <a:t>HT Session </a:t>
            </a:r>
            <a:r>
              <a:rPr lang="en-US" sz="1100" dirty="0" smtClean="0"/>
              <a:t>]</a:t>
            </a:r>
          </a:p>
          <a:p>
            <a:r>
              <a:rPr lang="en-US" sz="1100" dirty="0" smtClean="0"/>
              <a:t>Wednesday PM</a:t>
            </a:r>
          </a:p>
          <a:p>
            <a:r>
              <a:rPr lang="en-US" sz="1100" dirty="0"/>
              <a:t/>
            </a:r>
            <a:br>
              <a:rPr lang="en-US" sz="1100" dirty="0"/>
            </a:br>
            <a:r>
              <a:rPr lang="en-US" sz="1100" b="1" dirty="0" err="1"/>
              <a:t>Multipacting</a:t>
            </a:r>
            <a:r>
              <a:rPr lang="en-US" sz="1100" b="1" dirty="0"/>
              <a:t> and conditioning cases for EU-XFEL</a:t>
            </a:r>
            <a:endParaRPr lang="en-US" sz="1100" dirty="0"/>
          </a:p>
          <a:p>
            <a:endParaRPr lang="en-US" sz="1100" b="1" dirty="0"/>
          </a:p>
        </p:txBody>
      </p:sp>
      <p:sp>
        <p:nvSpPr>
          <p:cNvPr id="12" name="Down Arrow 11"/>
          <p:cNvSpPr/>
          <p:nvPr/>
        </p:nvSpPr>
        <p:spPr>
          <a:xfrm>
            <a:off x="7222467" y="3355321"/>
            <a:ext cx="345056" cy="36230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111277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COMMISSIONING: </a:t>
            </a:r>
            <a:r>
              <a:rPr lang="en-US" dirty="0" err="1" smtClean="0"/>
              <a:t>multipacting</a:t>
            </a:r>
            <a:r>
              <a:rPr lang="en-US" dirty="0" smtClean="0"/>
              <a:t> conditioning (2/2)</a:t>
            </a:r>
            <a:endParaRPr lang="en-US" dirty="0"/>
          </a:p>
        </p:txBody>
      </p:sp>
      <p:pic>
        <p:nvPicPr>
          <p:cNvPr id="3" name="Multipacting_v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5926" y="1104901"/>
            <a:ext cx="5919273" cy="4972050"/>
          </a:xfrm>
          <a:prstGeom prst="rect">
            <a:avLst/>
          </a:prstGeom>
        </p:spPr>
      </p:pic>
      <p:pic>
        <p:nvPicPr>
          <p:cNvPr id="1228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5926" y="1208413"/>
            <a:ext cx="6093281" cy="496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15" y="2410273"/>
            <a:ext cx="2812416" cy="281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99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COMMISSIONING: coupler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237372"/>
            <a:ext cx="9026526" cy="4459287"/>
          </a:xfrm>
        </p:spPr>
        <p:txBody>
          <a:bodyPr/>
          <a:lstStyle/>
          <a:p>
            <a:r>
              <a:rPr lang="en-US" sz="1600" b="1" dirty="0" smtClean="0"/>
              <a:t> 5 out of 720 </a:t>
            </a:r>
            <a:r>
              <a:rPr lang="en-US" sz="1600" dirty="0" smtClean="0"/>
              <a:t> couplers shorted after test in XTL</a:t>
            </a:r>
          </a:p>
          <a:p>
            <a:pPr lvl="1"/>
            <a:r>
              <a:rPr lang="en-US" sz="1200" dirty="0" smtClean="0"/>
              <a:t>A4.M4.C4		</a:t>
            </a:r>
            <a:r>
              <a:rPr lang="en-US" sz="1200" dirty="0"/>
              <a:t>coupler problem: T70K [shorted]</a:t>
            </a:r>
            <a:endParaRPr lang="en-US" sz="1200" dirty="0" smtClean="0"/>
          </a:p>
          <a:p>
            <a:pPr lvl="1"/>
            <a:r>
              <a:rPr lang="en-US" sz="1200" dirty="0" smtClean="0"/>
              <a:t>A12.M4.C1</a:t>
            </a:r>
            <a:r>
              <a:rPr lang="en-US" sz="1200" dirty="0"/>
              <a:t>    </a:t>
            </a:r>
            <a:r>
              <a:rPr lang="en-US" sz="1200" dirty="0" smtClean="0"/>
              <a:t>	</a:t>
            </a:r>
            <a:r>
              <a:rPr lang="en-US" sz="1200" dirty="0"/>
              <a:t>coupler problem: T70K [shorted]</a:t>
            </a:r>
            <a:endParaRPr lang="en-US" sz="1200" dirty="0" smtClean="0"/>
          </a:p>
          <a:p>
            <a:pPr lvl="1"/>
            <a:r>
              <a:rPr lang="en-US" sz="1200" dirty="0" smtClean="0"/>
              <a:t>A16.M2.C1</a:t>
            </a:r>
            <a:r>
              <a:rPr lang="en-US" sz="1200" dirty="0"/>
              <a:t>    </a:t>
            </a:r>
            <a:r>
              <a:rPr lang="en-US" sz="1200" dirty="0" smtClean="0"/>
              <a:t>	</a:t>
            </a:r>
            <a:r>
              <a:rPr lang="en-US" sz="1200" dirty="0"/>
              <a:t>coupler problem: T70K [shorted]</a:t>
            </a:r>
            <a:endParaRPr lang="en-US" sz="1200" dirty="0" smtClean="0"/>
          </a:p>
          <a:p>
            <a:pPr lvl="1"/>
            <a:r>
              <a:rPr lang="en-US" sz="1200" dirty="0" smtClean="0"/>
              <a:t>A20.M4.C1</a:t>
            </a:r>
            <a:r>
              <a:rPr lang="en-US" sz="1200" dirty="0"/>
              <a:t>   </a:t>
            </a:r>
            <a:r>
              <a:rPr lang="en-US" sz="1200" dirty="0" smtClean="0"/>
              <a:t>	</a:t>
            </a:r>
            <a:r>
              <a:rPr lang="en-US" sz="1200" dirty="0"/>
              <a:t>coupler problem: T70K [shorted</a:t>
            </a:r>
            <a:r>
              <a:rPr lang="en-US" sz="1200" dirty="0" smtClean="0"/>
              <a:t>]</a:t>
            </a:r>
          </a:p>
          <a:p>
            <a:pPr lvl="1"/>
            <a:r>
              <a:rPr lang="en-US" sz="1200" dirty="0" smtClean="0"/>
              <a:t>A21.M2.C5</a:t>
            </a:r>
            <a:r>
              <a:rPr lang="en-US" sz="1200" dirty="0"/>
              <a:t>   	coupler problem: T70K [shorted]</a:t>
            </a:r>
          </a:p>
          <a:p>
            <a:pPr lvl="1"/>
            <a:endParaRPr lang="en-US" sz="1200" dirty="0" smtClean="0"/>
          </a:p>
          <a:p>
            <a:pPr marL="267884" lvl="1" indent="0">
              <a:buNone/>
            </a:pPr>
            <a:endParaRPr lang="en-US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573164"/>
            <a:ext cx="6494871" cy="352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14098" y="2359457"/>
            <a:ext cx="1362974" cy="2932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Courtesy D. Kostin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4651" y="4399607"/>
            <a:ext cx="1979324" cy="14465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See Talk: </a:t>
            </a:r>
          </a:p>
          <a:p>
            <a:endParaRPr lang="en-US" sz="1100" dirty="0" smtClean="0"/>
          </a:p>
          <a:p>
            <a:r>
              <a:rPr lang="en-US" sz="1100" dirty="0"/>
              <a:t>Denis </a:t>
            </a:r>
            <a:r>
              <a:rPr lang="en-US" sz="1100" dirty="0" smtClean="0"/>
              <a:t>Kostin </a:t>
            </a:r>
            <a:br>
              <a:rPr lang="en-US" sz="1100" dirty="0" smtClean="0"/>
            </a:br>
            <a:r>
              <a:rPr lang="en-US" sz="1100" dirty="0" smtClean="0"/>
              <a:t>[</a:t>
            </a:r>
            <a:r>
              <a:rPr lang="en-US" sz="1100" dirty="0"/>
              <a:t>WG-2 Session 1</a:t>
            </a:r>
            <a:r>
              <a:rPr lang="en-US" sz="1100" dirty="0" smtClean="0"/>
              <a:t>]</a:t>
            </a:r>
            <a:br>
              <a:rPr lang="en-US" sz="1100" dirty="0" smtClean="0"/>
            </a:br>
            <a:r>
              <a:rPr lang="en-US" sz="1100" dirty="0" smtClean="0"/>
              <a:t>Thursday AM</a:t>
            </a:r>
          </a:p>
          <a:p>
            <a:r>
              <a:rPr lang="en-US" sz="1100" dirty="0"/>
              <a:t/>
            </a:r>
            <a:br>
              <a:rPr lang="en-US" sz="1100" dirty="0"/>
            </a:br>
            <a:r>
              <a:rPr lang="en-US" sz="1100" b="1" dirty="0"/>
              <a:t>Main coupler R&amp;D at DESY</a:t>
            </a:r>
          </a:p>
          <a:p>
            <a:endParaRPr lang="en-US" sz="1100" b="1" dirty="0"/>
          </a:p>
        </p:txBody>
      </p:sp>
      <p:sp>
        <p:nvSpPr>
          <p:cNvPr id="7" name="Down Arrow 6"/>
          <p:cNvSpPr/>
          <p:nvPr/>
        </p:nvSpPr>
        <p:spPr>
          <a:xfrm>
            <a:off x="7781785" y="3938321"/>
            <a:ext cx="345056" cy="36230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4" name="TextBox 3"/>
          <p:cNvSpPr txBox="1"/>
          <p:nvPr/>
        </p:nvSpPr>
        <p:spPr>
          <a:xfrm>
            <a:off x="5248275" y="1228726"/>
            <a:ext cx="752475" cy="404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&lt; 1%</a:t>
            </a:r>
          </a:p>
        </p:txBody>
      </p:sp>
    </p:spTree>
    <p:extLst>
      <p:ext uri="{BB962C8B-B14F-4D97-AF65-F5344CB8AC3E}">
        <p14:creationId xmlns:p14="http://schemas.microsoft.com/office/powerpoint/2010/main" val="28553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COMMISSIONING: field emission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237372"/>
            <a:ext cx="9026526" cy="4459287"/>
          </a:xfrm>
        </p:spPr>
        <p:txBody>
          <a:bodyPr/>
          <a:lstStyle/>
          <a:p>
            <a:r>
              <a:rPr lang="en-US" sz="1600" b="1" dirty="0" smtClean="0"/>
              <a:t> 5 </a:t>
            </a:r>
            <a:r>
              <a:rPr lang="en-US" sz="1600" b="1" dirty="0"/>
              <a:t>out of </a:t>
            </a:r>
            <a:r>
              <a:rPr lang="en-US" sz="1600" b="1" dirty="0" smtClean="0"/>
              <a:t>720  </a:t>
            </a:r>
            <a:r>
              <a:rPr lang="en-US" sz="1600" dirty="0" smtClean="0"/>
              <a:t>cavities </a:t>
            </a:r>
            <a:r>
              <a:rPr lang="en-US" sz="1600" dirty="0"/>
              <a:t>not used due to AMTF results  </a:t>
            </a:r>
          </a:p>
          <a:p>
            <a:pPr lvl="1"/>
            <a:r>
              <a:rPr lang="en-US" sz="1200" dirty="0"/>
              <a:t>A5.M1.C5 	</a:t>
            </a:r>
            <a:r>
              <a:rPr lang="en-US" sz="1200" dirty="0" smtClean="0"/>
              <a:t>	temporary</a:t>
            </a:r>
            <a:r>
              <a:rPr lang="en-US" sz="1200" dirty="0"/>
              <a:t>, shorted pick up</a:t>
            </a:r>
          </a:p>
          <a:p>
            <a:pPr lvl="1"/>
            <a:r>
              <a:rPr lang="en-US" sz="1200" dirty="0"/>
              <a:t>A6.M3.C1  	</a:t>
            </a:r>
            <a:r>
              <a:rPr lang="en-US" sz="1200" dirty="0" smtClean="0"/>
              <a:t>	high </a:t>
            </a:r>
            <a:r>
              <a:rPr lang="en-US" sz="1200" dirty="0"/>
              <a:t>FE/X-ray 		(10 MV/m limit)</a:t>
            </a:r>
          </a:p>
          <a:p>
            <a:pPr lvl="1"/>
            <a:r>
              <a:rPr lang="en-US" sz="1200" dirty="0"/>
              <a:t>A7.M2.C7  	</a:t>
            </a:r>
            <a:r>
              <a:rPr lang="en-US" sz="1200" dirty="0" smtClean="0"/>
              <a:t>	high </a:t>
            </a:r>
            <a:r>
              <a:rPr lang="en-US" sz="1200" dirty="0"/>
              <a:t>FE/X-ray 		(11 MV/m limit)</a:t>
            </a:r>
          </a:p>
          <a:p>
            <a:pPr lvl="1"/>
            <a:r>
              <a:rPr lang="en-US" sz="1200" dirty="0"/>
              <a:t>A10.M1.C3  	low </a:t>
            </a:r>
            <a:r>
              <a:rPr lang="en-US" sz="1200" dirty="0" err="1"/>
              <a:t>Eacc</a:t>
            </a:r>
            <a:r>
              <a:rPr lang="en-US" sz="1200" dirty="0"/>
              <a:t> BD (no FE) 	(13 MV/m limit)</a:t>
            </a:r>
          </a:p>
          <a:p>
            <a:pPr lvl="1"/>
            <a:r>
              <a:rPr lang="en-US" sz="1200" dirty="0"/>
              <a:t>A18.M4.C4  	high FE/X-ray 		(23 MV/m limit + wrong P</a:t>
            </a:r>
            <a:r>
              <a:rPr lang="en-US" sz="1200" baseline="-25000" dirty="0"/>
              <a:t>FORW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248275" y="1228726"/>
            <a:ext cx="752475" cy="404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&lt; 1%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0" y="2882412"/>
            <a:ext cx="5442192" cy="296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2559705" y="4754877"/>
            <a:ext cx="379095" cy="828900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"/>
          <a:stretch/>
        </p:blipFill>
        <p:spPr bwMode="auto">
          <a:xfrm>
            <a:off x="5706633" y="2882412"/>
            <a:ext cx="3284968" cy="194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34" y="5048463"/>
            <a:ext cx="3284967" cy="80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06634" y="4543955"/>
            <a:ext cx="3284968" cy="2798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16" name="Rectangle 15"/>
          <p:cNvSpPr/>
          <p:nvPr/>
        </p:nvSpPr>
        <p:spPr>
          <a:xfrm>
            <a:off x="5706634" y="5048918"/>
            <a:ext cx="3284968" cy="8019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12" name="Right Arrow 11"/>
          <p:cNvSpPr/>
          <p:nvPr/>
        </p:nvSpPr>
        <p:spPr>
          <a:xfrm rot="5400000">
            <a:off x="7236536" y="4787765"/>
            <a:ext cx="225162" cy="29714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18" name="TextBox 17"/>
          <p:cNvSpPr txBox="1"/>
          <p:nvPr/>
        </p:nvSpPr>
        <p:spPr>
          <a:xfrm>
            <a:off x="182320" y="5850845"/>
            <a:ext cx="1362974" cy="2932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Courtesy N. Walker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4508" y="5173273"/>
            <a:ext cx="914400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A7.M2.C7</a:t>
            </a:r>
          </a:p>
        </p:txBody>
      </p:sp>
    </p:spTree>
    <p:extLst>
      <p:ext uri="{BB962C8B-B14F-4D97-AF65-F5344CB8AC3E}">
        <p14:creationId xmlns:p14="http://schemas.microsoft.com/office/powerpoint/2010/main" val="1490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COMMISSIONING: how many cavities per RF stations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711" y="1156494"/>
            <a:ext cx="9026526" cy="4459287"/>
          </a:xfrm>
        </p:spPr>
        <p:txBody>
          <a:bodyPr/>
          <a:lstStyle/>
          <a:p>
            <a:r>
              <a:rPr lang="en-US" b="1" dirty="0" smtClean="0"/>
              <a:t>11 out </a:t>
            </a:r>
            <a:r>
              <a:rPr lang="en-US" b="1" dirty="0"/>
              <a:t>of </a:t>
            </a:r>
            <a:r>
              <a:rPr lang="en-US" b="1" dirty="0" smtClean="0"/>
              <a:t>22   </a:t>
            </a:r>
            <a:r>
              <a:rPr lang="en-US" dirty="0" smtClean="0"/>
              <a:t>RF </a:t>
            </a:r>
            <a:r>
              <a:rPr lang="en-US" dirty="0"/>
              <a:t>stations </a:t>
            </a:r>
            <a:r>
              <a:rPr lang="en-US" dirty="0" smtClean="0"/>
              <a:t>actually operate all 32 cavities	(50%)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14 GeV </a:t>
            </a:r>
          </a:p>
          <a:p>
            <a:pPr lvl="1"/>
            <a:r>
              <a:rPr lang="en-US" dirty="0" smtClean="0"/>
              <a:t>~ 80% of maximum reachable based on cryomodule HTS results</a:t>
            </a:r>
          </a:p>
          <a:p>
            <a:pPr lvl="1"/>
            <a:r>
              <a:rPr lang="en-US" dirty="0" smtClean="0"/>
              <a:t>Cavities operated at 21.4 MV/m on average 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467559"/>
              </p:ext>
            </p:extLst>
          </p:nvPr>
        </p:nvGraphicFramePr>
        <p:xfrm>
          <a:off x="249880" y="1517581"/>
          <a:ext cx="8723302" cy="2788989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649852"/>
                <a:gridCol w="366975"/>
                <a:gridCol w="366975"/>
                <a:gridCol w="366975"/>
                <a:gridCol w="366975"/>
                <a:gridCol w="366975"/>
                <a:gridCol w="366975"/>
                <a:gridCol w="366975"/>
                <a:gridCol w="366975"/>
                <a:gridCol w="366975"/>
                <a:gridCol w="366975"/>
                <a:gridCol w="366975"/>
                <a:gridCol w="366975"/>
                <a:gridCol w="366975"/>
                <a:gridCol w="366975"/>
                <a:gridCol w="366975"/>
                <a:gridCol w="377443"/>
                <a:gridCol w="356507"/>
                <a:gridCol w="366975"/>
                <a:gridCol w="366975"/>
                <a:gridCol w="366975"/>
                <a:gridCol w="366975"/>
                <a:gridCol w="366975"/>
              </a:tblGrid>
              <a:tr h="263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Linac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L1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L2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 gridSpan="18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L3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solidFill>
                      <a:srgbClr val="002060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Station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A2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A3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A4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A5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A6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A7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A8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A9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A10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A11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A12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A13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A14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A15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A16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A17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A18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A19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A20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A21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A22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A23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449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Cav. in operation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49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AMTF gradient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989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753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</a:tr>
              <a:tr h="449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Typ. operation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616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630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718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</a:tr>
              <a:tr h="449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Ratio to AMTF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71%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64%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86%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84%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87%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79%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82%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71%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81%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69%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87%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76%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82%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</a:tr>
              <a:tr h="449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Avg</a:t>
                      </a:r>
                      <a:r>
                        <a:rPr lang="en-US" sz="1100" u="none" strike="noStrike" dirty="0">
                          <a:effectLst/>
                        </a:rPr>
                        <a:t> gradient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19.3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18.5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19.1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18.5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22.9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22.4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19.4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26.0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18.8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26.7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07" marR="5207" marT="5207" marB="0" anchor="ctr"/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228599" y="3000375"/>
            <a:ext cx="8734425" cy="2000250"/>
            <a:chOff x="228599" y="3000375"/>
            <a:chExt cx="8734425" cy="2000250"/>
          </a:xfrm>
        </p:grpSpPr>
        <p:sp>
          <p:nvSpPr>
            <p:cNvPr id="14" name="Rectangle 13"/>
            <p:cNvSpPr/>
            <p:nvPr/>
          </p:nvSpPr>
          <p:spPr>
            <a:xfrm>
              <a:off x="228599" y="3000375"/>
              <a:ext cx="8734425" cy="3905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US" sz="1400" dirty="0" err="1" smtClean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57262" y="4348162"/>
              <a:ext cx="8005762" cy="652463"/>
              <a:chOff x="957262" y="4567237"/>
              <a:chExt cx="8005762" cy="652463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V="1">
                <a:off x="2362200" y="4567237"/>
                <a:ext cx="0" cy="223838"/>
              </a:xfrm>
              <a:prstGeom prst="straightConnector1">
                <a:avLst/>
              </a:prstGeom>
              <a:ln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957262" y="4857750"/>
                <a:ext cx="1419225" cy="36195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dirty="0" smtClean="0"/>
                  <a:t>2.4 GeV at BC2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8963024" y="4567238"/>
                <a:ext cx="0" cy="223837"/>
              </a:xfrm>
              <a:prstGeom prst="straightConnector1">
                <a:avLst/>
              </a:prstGeom>
              <a:ln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8191500" y="4857750"/>
                <a:ext cx="771524" cy="36195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 algn="r">
                  <a:lnSpc>
                    <a:spcPct val="112000"/>
                  </a:lnSpc>
                </a:pPr>
                <a:r>
                  <a:rPr lang="en-US" sz="1400" dirty="0" smtClean="0"/>
                  <a:t>14 GeV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7146472" y="1268186"/>
            <a:ext cx="1877786" cy="3891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lnSpc>
                <a:spcPct val="112000"/>
              </a:lnSpc>
            </a:pPr>
            <a:r>
              <a:rPr lang="de-DE" sz="1050" dirty="0" err="1" smtClean="0"/>
              <a:t>data</a:t>
            </a:r>
            <a:r>
              <a:rPr lang="de-DE" sz="1050" dirty="0" smtClean="0"/>
              <a:t> </a:t>
            </a:r>
            <a:r>
              <a:rPr lang="de-DE" sz="1050" dirty="0" err="1" smtClean="0"/>
              <a:t>from</a:t>
            </a:r>
            <a:r>
              <a:rPr lang="de-DE" sz="1050" dirty="0" smtClean="0"/>
              <a:t> 05.02.2018</a:t>
            </a:r>
            <a:endParaRPr lang="de-DE" sz="1050" dirty="0" smtClean="0"/>
          </a:p>
        </p:txBody>
      </p:sp>
    </p:spTree>
    <p:extLst>
      <p:ext uri="{BB962C8B-B14F-4D97-AF65-F5344CB8AC3E}">
        <p14:creationId xmlns:p14="http://schemas.microsoft.com/office/powerpoint/2010/main" val="19516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7" y="1333687"/>
            <a:ext cx="7921625" cy="4853753"/>
          </a:xfrm>
        </p:spPr>
        <p:txBody>
          <a:bodyPr>
            <a:normAutofit/>
          </a:bodyPr>
          <a:lstStyle/>
          <a:p>
            <a:r>
              <a:rPr lang="en-US" b="1" dirty="0" smtClean="0"/>
              <a:t>Introduction: the European XFEL accelerator</a:t>
            </a:r>
          </a:p>
          <a:p>
            <a:pPr lvl="1"/>
            <a:r>
              <a:rPr lang="en-US" dirty="0" smtClean="0"/>
              <a:t>Key figures</a:t>
            </a:r>
          </a:p>
          <a:p>
            <a:pPr lvl="1"/>
            <a:r>
              <a:rPr lang="en-US" dirty="0" smtClean="0"/>
              <a:t>An RF station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RF commissioning</a:t>
            </a:r>
          </a:p>
          <a:p>
            <a:pPr lvl="1"/>
            <a:r>
              <a:rPr lang="en-US" dirty="0" smtClean="0"/>
              <a:t>Organization</a:t>
            </a:r>
            <a:endParaRPr lang="en-US" dirty="0"/>
          </a:p>
          <a:p>
            <a:pPr lvl="1"/>
            <a:r>
              <a:rPr lang="en-US" dirty="0" smtClean="0"/>
              <a:t>Tool automation</a:t>
            </a:r>
          </a:p>
          <a:p>
            <a:pPr lvl="1"/>
            <a:r>
              <a:rPr lang="en-US" dirty="0" smtClean="0"/>
              <a:t>Issues: </a:t>
            </a:r>
            <a:r>
              <a:rPr lang="en-US" dirty="0" err="1" smtClean="0"/>
              <a:t>multipacting</a:t>
            </a:r>
            <a:r>
              <a:rPr lang="en-US" dirty="0" smtClean="0"/>
              <a:t>, coupler heating, field emission </a:t>
            </a:r>
          </a:p>
          <a:p>
            <a:pPr lvl="1"/>
            <a:r>
              <a:rPr lang="en-US" dirty="0" smtClean="0"/>
              <a:t>From commissioning to user run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Operation</a:t>
            </a:r>
          </a:p>
          <a:p>
            <a:pPr lvl="1"/>
            <a:r>
              <a:rPr lang="en-US" dirty="0" smtClean="0"/>
              <a:t>Energy reach</a:t>
            </a:r>
          </a:p>
          <a:p>
            <a:pPr lvl="1"/>
            <a:r>
              <a:rPr lang="en-US" dirty="0" smtClean="0"/>
              <a:t>Radiation</a:t>
            </a:r>
          </a:p>
          <a:p>
            <a:pPr lvl="1"/>
            <a:r>
              <a:rPr lang="en-US" dirty="0" smtClean="0"/>
              <a:t>Availability</a:t>
            </a:r>
          </a:p>
          <a:p>
            <a:pPr lvl="1"/>
            <a:r>
              <a:rPr lang="en-US" dirty="0" smtClean="0"/>
              <a:t>Cryo-RF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Summary and outlook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14" r="5151" b="10714"/>
          <a:stretch/>
        </p:blipFill>
        <p:spPr bwMode="auto">
          <a:xfrm>
            <a:off x="6097523" y="1059387"/>
            <a:ext cx="2125844" cy="126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50000" r="50000" b="2203"/>
          <a:stretch/>
        </p:blipFill>
        <p:spPr>
          <a:xfrm>
            <a:off x="6097523" y="2532518"/>
            <a:ext cx="2125844" cy="144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51075"/>
          <a:stretch/>
        </p:blipFill>
        <p:spPr>
          <a:xfrm>
            <a:off x="6097523" y="4223120"/>
            <a:ext cx="2125844" cy="132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1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First RESULTS: </a:t>
            </a:r>
            <a:r>
              <a:rPr lang="en-US" dirty="0"/>
              <a:t>Lasing!</a:t>
            </a:r>
          </a:p>
        </p:txBody>
      </p:sp>
      <p:pic>
        <p:nvPicPr>
          <p:cNvPr id="13" name="XFEL_first_lasing_lowres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6" y="4106022"/>
            <a:ext cx="4295774" cy="204144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1078230"/>
            <a:ext cx="4295774" cy="302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6" y="1047749"/>
            <a:ext cx="4219574" cy="49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7" y="1541448"/>
            <a:ext cx="4219574" cy="35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7543800" y="2276475"/>
            <a:ext cx="1333500" cy="25336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3927" y="4002426"/>
            <a:ext cx="4143374" cy="224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0026" y="5276458"/>
            <a:ext cx="2535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b="1" dirty="0" smtClean="0"/>
              <a:t>First lasing 02-03 May 2017</a:t>
            </a:r>
          </a:p>
          <a:p>
            <a:r>
              <a:rPr lang="en-US" sz="1100" dirty="0" smtClean="0"/>
              <a:t> E = 6.4 GeV</a:t>
            </a:r>
          </a:p>
          <a:p>
            <a:r>
              <a:rPr lang="en-US" sz="1100" dirty="0" smtClean="0"/>
              <a:t> K = 3.5</a:t>
            </a:r>
          </a:p>
          <a:p>
            <a:r>
              <a:rPr lang="en-US" sz="1100" dirty="0" smtClean="0"/>
              <a:t> 1.3 </a:t>
            </a:r>
            <a:r>
              <a:rPr lang="en-US" sz="1100" dirty="0" err="1" smtClean="0"/>
              <a:t>keV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662">
            <a:off x="3652716" y="1590949"/>
            <a:ext cx="4427281" cy="271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51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User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332000"/>
            <a:ext cx="8748938" cy="4459287"/>
          </a:xfrm>
        </p:spPr>
        <p:txBody>
          <a:bodyPr/>
          <a:lstStyle/>
          <a:p>
            <a:r>
              <a:rPr lang="en-US" dirty="0" smtClean="0"/>
              <a:t>May 2017: more than 1000 participants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9" y="1628775"/>
            <a:ext cx="6563569" cy="437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3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smtClean="0"/>
              <a:t>INAUGURATION: Sept. 1st 2017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" b="8144"/>
          <a:stretch/>
        </p:blipFill>
        <p:spPr bwMode="auto">
          <a:xfrm>
            <a:off x="152400" y="3876676"/>
            <a:ext cx="4181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6"/>
          <a:stretch/>
        </p:blipFill>
        <p:spPr>
          <a:xfrm>
            <a:off x="128398" y="1071756"/>
            <a:ext cx="4205477" cy="2757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74" y="1083451"/>
            <a:ext cx="4576000" cy="2745600"/>
          </a:xfrm>
          <a:prstGeom prst="rect">
            <a:avLst/>
          </a:prstGeom>
        </p:spPr>
      </p:pic>
      <p:pic>
        <p:nvPicPr>
          <p:cNvPr id="10" name="Picture 2" descr="https://www.xfel.eu/e35178/e35455/e35456/media/4794/2017-09-01_XFEL_Start-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" b="10988"/>
          <a:stretch/>
        </p:blipFill>
        <p:spPr bwMode="auto">
          <a:xfrm>
            <a:off x="4457700" y="3876676"/>
            <a:ext cx="4560074" cy="25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8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14" r="5151" b="10714"/>
          <a:stretch/>
        </p:blipFill>
        <p:spPr bwMode="auto">
          <a:xfrm>
            <a:off x="612464" y="838200"/>
            <a:ext cx="8024939" cy="478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" y="840104"/>
            <a:ext cx="8027803" cy="4787265"/>
          </a:xfrm>
          <a:prstGeom prst="rect">
            <a:avLst/>
          </a:prstGeom>
          <a:solidFill>
            <a:schemeClr val="accent6">
              <a:alpha val="79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3087" y="1178247"/>
            <a:ext cx="7921625" cy="388937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rgbClr val="0070C0"/>
                </a:solidFill>
              </a:rPr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287183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some statistics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11187" y="3914775"/>
            <a:ext cx="7921625" cy="1998667"/>
          </a:xfrm>
        </p:spPr>
        <p:txBody>
          <a:bodyPr/>
          <a:lstStyle/>
          <a:p>
            <a:r>
              <a:rPr lang="en-US" dirty="0" smtClean="0"/>
              <a:t>Data taken during machine setup, just as an example (Feb. 6</a:t>
            </a:r>
            <a:r>
              <a:rPr lang="en-US" baseline="30000" dirty="0" smtClean="0"/>
              <a:t>th</a:t>
            </a:r>
            <a:r>
              <a:rPr lang="en-US" dirty="0" smtClean="0"/>
              <a:t> 2018) </a:t>
            </a:r>
          </a:p>
          <a:p>
            <a:r>
              <a:rPr lang="en-US" dirty="0" smtClean="0"/>
              <a:t>Data “as is” : no particular effort made to optimize parameters</a:t>
            </a:r>
          </a:p>
          <a:p>
            <a:r>
              <a:rPr lang="en-US" dirty="0" smtClean="0"/>
              <a:t>14 GeV total energy </a:t>
            </a:r>
            <a:r>
              <a:rPr lang="en-US" dirty="0" smtClean="0">
                <a:sym typeface="Wingdings" panose="05000000000000000000" pitchFamily="2" charset="2"/>
              </a:rPr>
              <a:t> “only” 19 MV/m average energy  (up to 28 MV/m)</a:t>
            </a:r>
            <a:endParaRPr lang="en-US" dirty="0" smtClean="0"/>
          </a:p>
          <a:p>
            <a:r>
              <a:rPr lang="en-US" dirty="0" smtClean="0"/>
              <a:t>Detuning offset + large spread </a:t>
            </a:r>
            <a:r>
              <a:rPr lang="en-US" dirty="0" smtClean="0">
                <a:sym typeface="Wingdings" panose="05000000000000000000" pitchFamily="2" charset="2"/>
              </a:rPr>
              <a:t> clearly piezo compensation is missing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Coupler temperature spread, within acceptable range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r="-1"/>
          <a:stretch/>
        </p:blipFill>
        <p:spPr>
          <a:xfrm>
            <a:off x="0" y="1286633"/>
            <a:ext cx="3155065" cy="2399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93" y="1286633"/>
            <a:ext cx="3196749" cy="2399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"/>
          <a:stretch/>
        </p:blipFill>
        <p:spPr>
          <a:xfrm>
            <a:off x="6018557" y="1286633"/>
            <a:ext cx="3134322" cy="23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0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OPERATION: Energy </a:t>
            </a:r>
            <a:r>
              <a:rPr lang="en-US" dirty="0" smtClean="0"/>
              <a:t>reach (1/2)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6" y="1132418"/>
            <a:ext cx="6301302" cy="50212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26717" y="1176255"/>
            <a:ext cx="1548945" cy="276999"/>
          </a:xfrm>
          <a:prstGeom prst="rect">
            <a:avLst/>
          </a:prstGeom>
        </p:spPr>
        <p:txBody>
          <a:bodyPr wrap="none" lIns="0" rIns="7200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FD930A"/>
                </a:solidFill>
              </a:rPr>
              <a:t>21 </a:t>
            </a:r>
            <a:r>
              <a:rPr lang="en-US" sz="1200" dirty="0">
                <a:solidFill>
                  <a:srgbClr val="FD930A"/>
                </a:solidFill>
              </a:rPr>
              <a:t>GeV (AMTF max)</a:t>
            </a:r>
          </a:p>
        </p:txBody>
      </p:sp>
      <p:sp>
        <p:nvSpPr>
          <p:cNvPr id="7" name="Rectangle 6"/>
          <p:cNvSpPr/>
          <p:nvPr/>
        </p:nvSpPr>
        <p:spPr>
          <a:xfrm>
            <a:off x="6926717" y="1480651"/>
            <a:ext cx="2197076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92D050"/>
                </a:solidFill>
              </a:rPr>
              <a:t>19 </a:t>
            </a:r>
            <a:r>
              <a:rPr lang="en-US" sz="1200" dirty="0">
                <a:solidFill>
                  <a:srgbClr val="92D050"/>
                </a:solidFill>
              </a:rPr>
              <a:t>GeV (AMTF max, nom. BC)</a:t>
            </a:r>
          </a:p>
        </p:txBody>
      </p:sp>
      <p:sp>
        <p:nvSpPr>
          <p:cNvPr id="8" name="Rectangle 7"/>
          <p:cNvSpPr/>
          <p:nvPr/>
        </p:nvSpPr>
        <p:spPr>
          <a:xfrm>
            <a:off x="6926717" y="1804501"/>
            <a:ext cx="2004716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B050"/>
                </a:solidFill>
              </a:rPr>
              <a:t>18 GeV (as above w/o CS9)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6717" y="2147806"/>
            <a:ext cx="1841210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buNone/>
            </a:pPr>
            <a:r>
              <a:rPr lang="en-US" sz="1200" dirty="0" smtClean="0"/>
              <a:t>16 GeV (current possible)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6926717" y="2471657"/>
            <a:ext cx="1918154" cy="27699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buNone/>
            </a:pPr>
            <a:r>
              <a:rPr lang="en-US" sz="1200" dirty="0" smtClean="0"/>
              <a:t>14 GeV (current operation)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813601" y="5047870"/>
            <a:ext cx="1762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CS9 not commissioned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89450" y="5478638"/>
            <a:ext cx="1402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Operational spare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667" y="3600449"/>
            <a:ext cx="341760" cy="2616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b="1" dirty="0" smtClean="0"/>
              <a:t>L1</a:t>
            </a:r>
            <a:endParaRPr lang="en-US" sz="105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9649" y="3600449"/>
            <a:ext cx="565149" cy="2616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b="1" smtClean="0"/>
              <a:t>L2</a:t>
            </a:r>
            <a:endParaRPr lang="en-US" sz="105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76400" y="3600449"/>
            <a:ext cx="4732866" cy="2616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b="1" dirty="0" smtClean="0"/>
              <a:t>L3</a:t>
            </a:r>
            <a:endParaRPr lang="en-US" sz="1050" b="1" dirty="0"/>
          </a:p>
        </p:txBody>
      </p:sp>
      <p:sp>
        <p:nvSpPr>
          <p:cNvPr id="16" name="Rectangle 15"/>
          <p:cNvSpPr/>
          <p:nvPr/>
        </p:nvSpPr>
        <p:spPr>
          <a:xfrm>
            <a:off x="696881" y="1342965"/>
            <a:ext cx="26379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XFEL design 17.5 GeV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84200" y="1665301"/>
            <a:ext cx="5858933" cy="0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5915318" y="1611788"/>
            <a:ext cx="499621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endCxn id="6" idx="1"/>
          </p:cNvCxnSpPr>
          <p:nvPr/>
        </p:nvCxnSpPr>
        <p:spPr bwMode="auto">
          <a:xfrm>
            <a:off x="6474730" y="1312666"/>
            <a:ext cx="451987" cy="2089"/>
          </a:xfrm>
          <a:prstGeom prst="line">
            <a:avLst/>
          </a:prstGeom>
          <a:noFill/>
          <a:ln w="9525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>
            <a:endCxn id="7" idx="1"/>
          </p:cNvCxnSpPr>
          <p:nvPr/>
        </p:nvCxnSpPr>
        <p:spPr bwMode="auto">
          <a:xfrm>
            <a:off x="6463057" y="1468309"/>
            <a:ext cx="463660" cy="150842"/>
          </a:xfrm>
          <a:prstGeom prst="line">
            <a:avLst/>
          </a:prstGeom>
          <a:noFill/>
          <a:ln w="9525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endCxn id="8" idx="1"/>
          </p:cNvCxnSpPr>
          <p:nvPr/>
        </p:nvCxnSpPr>
        <p:spPr bwMode="auto">
          <a:xfrm>
            <a:off x="6463057" y="1608387"/>
            <a:ext cx="463660" cy="334614"/>
          </a:xfrm>
          <a:prstGeom prst="line">
            <a:avLst/>
          </a:prstGeom>
          <a:noFill/>
          <a:ln w="9525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endCxn id="9" idx="1"/>
          </p:cNvCxnSpPr>
          <p:nvPr/>
        </p:nvCxnSpPr>
        <p:spPr bwMode="auto">
          <a:xfrm>
            <a:off x="6470839" y="1822396"/>
            <a:ext cx="455878" cy="463910"/>
          </a:xfrm>
          <a:prstGeom prst="line">
            <a:avLst/>
          </a:prstGeom>
          <a:noFill/>
          <a:ln w="9525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endCxn id="10" idx="1"/>
          </p:cNvCxnSpPr>
          <p:nvPr/>
        </p:nvCxnSpPr>
        <p:spPr bwMode="auto">
          <a:xfrm>
            <a:off x="6466948" y="2001385"/>
            <a:ext cx="459769" cy="608772"/>
          </a:xfrm>
          <a:prstGeom prst="line">
            <a:avLst/>
          </a:prstGeom>
          <a:noFill/>
          <a:ln w="9525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>
            <a:stCxn id="11" idx="1"/>
          </p:cNvCxnSpPr>
          <p:nvPr/>
        </p:nvCxnSpPr>
        <p:spPr bwMode="auto">
          <a:xfrm flipH="1" flipV="1">
            <a:off x="6106602" y="5183091"/>
            <a:ext cx="706999" cy="3279"/>
          </a:xfrm>
          <a:prstGeom prst="line">
            <a:avLst/>
          </a:prstGeom>
          <a:noFill/>
          <a:ln w="12700" cap="rnd" cmpd="sng" algn="ctr">
            <a:solidFill>
              <a:schemeClr val="folHlink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12" idx="1"/>
          </p:cNvCxnSpPr>
          <p:nvPr/>
        </p:nvCxnSpPr>
        <p:spPr bwMode="auto">
          <a:xfrm flipH="1">
            <a:off x="2878372" y="5617138"/>
            <a:ext cx="3911078" cy="3275"/>
          </a:xfrm>
          <a:prstGeom prst="line">
            <a:avLst/>
          </a:prstGeom>
          <a:noFill/>
          <a:ln w="12700" cap="rnd" cmpd="sng" algn="ctr">
            <a:solidFill>
              <a:schemeClr val="folHlink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5244412" y="928677"/>
            <a:ext cx="1362974" cy="2932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dirty="0" smtClean="0"/>
              <a:t>Courtesy N. Walker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71647" y="4961401"/>
            <a:ext cx="235214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CS9 soon to be commissioned (A24, A25)</a:t>
            </a:r>
          </a:p>
        </p:txBody>
      </p:sp>
    </p:spTree>
    <p:extLst>
      <p:ext uri="{BB962C8B-B14F-4D97-AF65-F5344CB8AC3E}">
        <p14:creationId xmlns:p14="http://schemas.microsoft.com/office/powerpoint/2010/main" val="205536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OPERATION: Energy </a:t>
            </a:r>
            <a:r>
              <a:rPr lang="en-US" dirty="0" smtClean="0"/>
              <a:t>reach (2/2)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6412" y="1215073"/>
            <a:ext cx="7921625" cy="50829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en-US" dirty="0"/>
              <a:t>On-going effort to assess the maximum operation gradient for every RF </a:t>
            </a:r>
            <a:r>
              <a:rPr lang="en-US" dirty="0" smtClean="0"/>
              <a:t>station</a:t>
            </a:r>
          </a:p>
          <a:p>
            <a:pPr>
              <a:lnSpc>
                <a:spcPts val="1300"/>
              </a:lnSpc>
            </a:pPr>
            <a:r>
              <a:rPr lang="en-US" dirty="0" smtClean="0"/>
              <a:t>Note: gradient calibration </a:t>
            </a:r>
            <a:r>
              <a:rPr lang="en-US" dirty="0"/>
              <a:t>at AMTF and XFEL are different  (power-based vs beam-based)</a:t>
            </a:r>
          </a:p>
          <a:p>
            <a:pPr>
              <a:lnSpc>
                <a:spcPts val="1300"/>
              </a:lnSpc>
            </a:pPr>
            <a:endParaRPr lang="en-US" dirty="0" smtClean="0"/>
          </a:p>
          <a:p>
            <a:pPr>
              <a:lnSpc>
                <a:spcPts val="1300"/>
              </a:lnSpc>
            </a:pPr>
            <a:endParaRPr lang="en-US" dirty="0"/>
          </a:p>
          <a:p>
            <a:pPr>
              <a:lnSpc>
                <a:spcPts val="1300"/>
              </a:lnSpc>
            </a:pPr>
            <a:endParaRPr lang="en-US" dirty="0" smtClean="0"/>
          </a:p>
          <a:p>
            <a:pPr>
              <a:lnSpc>
                <a:spcPts val="1300"/>
              </a:lnSpc>
            </a:pPr>
            <a:endParaRPr lang="en-US" dirty="0"/>
          </a:p>
          <a:p>
            <a:pPr>
              <a:lnSpc>
                <a:spcPts val="1300"/>
              </a:lnSpc>
            </a:pPr>
            <a:endParaRPr lang="en-US" sz="1050" dirty="0" smtClean="0"/>
          </a:p>
          <a:p>
            <a:pPr>
              <a:lnSpc>
                <a:spcPts val="1300"/>
              </a:lnSpc>
            </a:pPr>
            <a:endParaRPr lang="en-US" sz="1050" dirty="0"/>
          </a:p>
          <a:p>
            <a:pPr>
              <a:lnSpc>
                <a:spcPts val="1300"/>
              </a:lnSpc>
            </a:pPr>
            <a:endParaRPr lang="en-US" sz="1050" dirty="0" smtClean="0"/>
          </a:p>
          <a:p>
            <a:pPr>
              <a:lnSpc>
                <a:spcPts val="1300"/>
              </a:lnSpc>
            </a:pPr>
            <a:endParaRPr lang="en-US" sz="1050" dirty="0" smtClean="0"/>
          </a:p>
          <a:p>
            <a:pPr marL="0" indent="0">
              <a:lnSpc>
                <a:spcPts val="1300"/>
              </a:lnSpc>
              <a:buNone/>
            </a:pPr>
            <a:endParaRPr lang="en-US" sz="1050" dirty="0" smtClean="0"/>
          </a:p>
          <a:p>
            <a:pPr>
              <a:lnSpc>
                <a:spcPts val="1300"/>
              </a:lnSpc>
            </a:pPr>
            <a:endParaRPr lang="en-US" sz="1050" baseline="30000" dirty="0" smtClean="0">
              <a:sym typeface="Wingdings"/>
            </a:endParaRPr>
          </a:p>
          <a:p>
            <a:pPr>
              <a:lnSpc>
                <a:spcPts val="1300"/>
              </a:lnSpc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74" y="4991644"/>
            <a:ext cx="1826273" cy="50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39723" y="1772919"/>
            <a:ext cx="1362974" cy="2932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dirty="0" smtClean="0"/>
              <a:t>Courtesy M. </a:t>
            </a:r>
            <a:r>
              <a:rPr lang="en-US" sz="1000" dirty="0" err="1" smtClean="0"/>
              <a:t>Omet</a:t>
            </a:r>
            <a:endParaRPr lang="en-US" sz="1000" dirty="0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585956"/>
              </p:ext>
            </p:extLst>
          </p:nvPr>
        </p:nvGraphicFramePr>
        <p:xfrm>
          <a:off x="484187" y="2001519"/>
          <a:ext cx="8191501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52"/>
                <a:gridCol w="1047750"/>
                <a:gridCol w="1276350"/>
                <a:gridCol w="1219200"/>
                <a:gridCol w="3676649"/>
              </a:tblGrid>
              <a:tr h="23382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RF</a:t>
                      </a:r>
                      <a:r>
                        <a:rPr lang="en-US" sz="1100" baseline="0" dirty="0" smtClean="0"/>
                        <a:t> station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AMTF  [MeV]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XFEL   [MeV]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XFEL / AMTF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Limitation</a:t>
                      </a:r>
                      <a:endParaRPr lang="en-US" sz="1100" dirty="0"/>
                    </a:p>
                  </a:txBody>
                  <a:tcPr/>
                </a:tc>
              </a:tr>
              <a:tr h="23382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A10 </a:t>
                      </a:r>
                      <a:r>
                        <a:rPr lang="en-US" sz="1100" baseline="0" dirty="0" smtClean="0">
                          <a:sym typeface="Wingdings"/>
                        </a:rPr>
                        <a:t>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860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770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89.5%</a:t>
                      </a:r>
                      <a:endParaRPr lang="en-US" sz="1100" b="1" baseline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smtClean="0"/>
                        <a:t>M3.C8 quenches at 19.8 MV</a:t>
                      </a:r>
                      <a:endParaRPr lang="en-US" sz="110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3382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A11</a:t>
                      </a:r>
                      <a:endParaRPr lang="en-US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smtClean="0"/>
                        <a:t>939</a:t>
                      </a:r>
                      <a:endParaRPr lang="en-US" sz="110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800</a:t>
                      </a:r>
                      <a:endParaRPr lang="en-US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85.2% </a:t>
                      </a:r>
                      <a:endParaRPr lang="en-US" sz="1100" b="1" baseline="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Coupler heating </a:t>
                      </a:r>
                      <a:endParaRPr lang="en-US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33822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A13 </a:t>
                      </a:r>
                      <a:r>
                        <a:rPr lang="en-US" sz="1100" baseline="0" dirty="0" smtClean="0">
                          <a:sym typeface="Wingdings"/>
                        </a:rPr>
                        <a:t></a:t>
                      </a:r>
                      <a:endParaRPr lang="en-US" sz="1100" baseline="0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843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750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89.0%</a:t>
                      </a:r>
                      <a:endParaRPr lang="en-US" sz="1100" b="1" baseline="0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M4.C1</a:t>
                      </a:r>
                      <a:r>
                        <a:rPr lang="en-US" sz="1100" dirty="0" smtClean="0"/>
                        <a:t> quenches at 25.4 MV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3382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A14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748</a:t>
                      </a:r>
                      <a:endParaRPr lang="en-US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620</a:t>
                      </a:r>
                      <a:endParaRPr lang="en-US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82.9%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Soft quench + field emission at M3.C5 and M3.C7</a:t>
                      </a:r>
                      <a:endParaRPr lang="en-US" sz="1100" dirty="0" smtClean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3382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A15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770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710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92.2%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M4.C2 quenches at 19.4 MV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3382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A18</a:t>
                      </a:r>
                      <a:endParaRPr lang="en-US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911</a:t>
                      </a:r>
                      <a:endParaRPr lang="en-US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750</a:t>
                      </a:r>
                      <a:endParaRPr lang="en-US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82.3% </a:t>
                      </a:r>
                      <a:endParaRPr lang="en-US" sz="11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Klystron interlock</a:t>
                      </a:r>
                      <a:endParaRPr lang="en-US" sz="11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33822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A19 </a:t>
                      </a:r>
                      <a:r>
                        <a:rPr lang="en-US" sz="1100" baseline="0" dirty="0" smtClean="0">
                          <a:sym typeface="Wingdings"/>
                        </a:rPr>
                        <a:t></a:t>
                      </a:r>
                      <a:endParaRPr lang="en-US" sz="1100" baseline="0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858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703 </a:t>
                      </a:r>
                      <a:endParaRPr lang="en-US" sz="1100" baseline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81.9%</a:t>
                      </a:r>
                      <a:endParaRPr lang="en-US" sz="1100" b="1" baseline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M3.C8 quenches at 18 MV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3382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A20</a:t>
                      </a:r>
                      <a:endParaRPr 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smtClean="0"/>
                        <a:t>920</a:t>
                      </a:r>
                      <a:endParaRPr lang="en-US" sz="11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620</a:t>
                      </a:r>
                      <a:endParaRPr 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67.4%</a:t>
                      </a:r>
                      <a:endParaRPr lang="en-US" sz="11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Waveguide sparking</a:t>
                      </a:r>
                      <a:endParaRPr 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382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A21 </a:t>
                      </a:r>
                      <a:r>
                        <a:rPr lang="en-US" sz="1400" b="1" dirty="0" smtClean="0"/>
                        <a:t>†</a:t>
                      </a:r>
                      <a:endParaRPr lang="en-US" sz="14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893</a:t>
                      </a:r>
                      <a:endParaRPr 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870</a:t>
                      </a:r>
                      <a:endParaRPr lang="en-US" sz="1100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97.4%</a:t>
                      </a:r>
                      <a:endParaRPr lang="en-US" sz="11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Missing piezo</a:t>
                      </a:r>
                      <a:r>
                        <a:rPr lang="en-US" sz="1100" baseline="0" dirty="0" smtClean="0"/>
                        <a:t> operation, M1.C5 quench at 30.3 MV</a:t>
                      </a:r>
                      <a:endParaRPr lang="en-US" sz="1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3822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A22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870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845</a:t>
                      </a:r>
                      <a:endParaRPr lang="en-US" sz="1100" baseline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97.1%</a:t>
                      </a:r>
                      <a:endParaRPr lang="en-US" sz="11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M3.C5</a:t>
                      </a:r>
                      <a:r>
                        <a:rPr lang="en-US" sz="1100" dirty="0" smtClean="0"/>
                        <a:t> quenches at 19.9</a:t>
                      </a:r>
                      <a:r>
                        <a:rPr lang="en-US" sz="1100" baseline="0" dirty="0" smtClean="0"/>
                        <a:t> MV</a:t>
                      </a:r>
                      <a:endParaRPr lang="en-US" sz="11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047875" y="5655965"/>
            <a:ext cx="5772150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See Talk:  Mathieu </a:t>
            </a:r>
            <a:r>
              <a:rPr lang="en-US" sz="1100" dirty="0" err="1" smtClean="0"/>
              <a:t>Omet</a:t>
            </a:r>
            <a:r>
              <a:rPr lang="en-US" sz="1100" dirty="0" smtClean="0"/>
              <a:t>  [</a:t>
            </a:r>
            <a:r>
              <a:rPr lang="en-US" sz="1100" dirty="0"/>
              <a:t>WG-4 Session 3] </a:t>
            </a:r>
            <a:r>
              <a:rPr lang="en-US" sz="1100" dirty="0" smtClean="0"/>
              <a:t>Thursday </a:t>
            </a:r>
            <a:r>
              <a:rPr lang="en-US" sz="1100" dirty="0"/>
              <a:t>PM </a:t>
            </a:r>
            <a:br>
              <a:rPr lang="en-US" sz="1100" dirty="0"/>
            </a:br>
            <a:r>
              <a:rPr lang="en-US" sz="1100" b="1" dirty="0"/>
              <a:t>Experience with </a:t>
            </a:r>
            <a:r>
              <a:rPr lang="en-US" sz="1100" b="1" dirty="0" smtClean="0"/>
              <a:t>Commissioning </a:t>
            </a:r>
            <a:r>
              <a:rPr lang="en-US" sz="1100" b="1" dirty="0"/>
              <a:t>of </a:t>
            </a:r>
            <a:r>
              <a:rPr lang="en-US" sz="1100" b="1" dirty="0" smtClean="0"/>
              <a:t>High-Gradient Cryomodules </a:t>
            </a:r>
            <a:r>
              <a:rPr lang="en-US" sz="1100" b="1" dirty="0"/>
              <a:t>for Euro-XFEL</a:t>
            </a:r>
          </a:p>
        </p:txBody>
      </p:sp>
      <p:sp>
        <p:nvSpPr>
          <p:cNvPr id="11" name="Down Arrow 10"/>
          <p:cNvSpPr/>
          <p:nvPr/>
        </p:nvSpPr>
        <p:spPr>
          <a:xfrm rot="16200000">
            <a:off x="1552484" y="5674608"/>
            <a:ext cx="345056" cy="36230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12" name="TextBox 11"/>
          <p:cNvSpPr txBox="1"/>
          <p:nvPr/>
        </p:nvSpPr>
        <p:spPr>
          <a:xfrm>
            <a:off x="506412" y="4950267"/>
            <a:ext cx="7019926" cy="7399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300"/>
              </a:lnSpc>
            </a:pPr>
            <a:r>
              <a:rPr lang="en-US" sz="1200" dirty="0" smtClean="0">
                <a:sym typeface="Wingdings"/>
              </a:rPr>
              <a:t></a:t>
            </a:r>
            <a:r>
              <a:rPr lang="en-US" sz="1200" baseline="30000" dirty="0" smtClean="0">
                <a:sym typeface="Wingdings"/>
              </a:rPr>
              <a:t> </a:t>
            </a:r>
            <a:r>
              <a:rPr lang="en-US" sz="1200" dirty="0" smtClean="0">
                <a:sym typeface="Wingdings"/>
              </a:rPr>
              <a:t>Could be improved with waveguide modifications</a:t>
            </a:r>
            <a:endParaRPr lang="en-US" sz="1200" dirty="0" smtClean="0"/>
          </a:p>
          <a:p>
            <a:pPr>
              <a:lnSpc>
                <a:spcPts val="1300"/>
              </a:lnSpc>
            </a:pPr>
            <a:endParaRPr lang="en-US" sz="1200" dirty="0"/>
          </a:p>
          <a:p>
            <a:pPr>
              <a:lnSpc>
                <a:spcPts val="1300"/>
              </a:lnSpc>
            </a:pPr>
            <a:r>
              <a:rPr lang="en-US" sz="1200" b="1" dirty="0"/>
              <a:t>†</a:t>
            </a:r>
            <a:r>
              <a:rPr lang="en-US" sz="1200" baseline="30000" dirty="0"/>
              <a:t>  </a:t>
            </a:r>
            <a:r>
              <a:rPr lang="en-US" sz="1200" dirty="0"/>
              <a:t>Cavity gradient degradation  (M4.C2: &gt; 31 MV </a:t>
            </a:r>
            <a:r>
              <a:rPr lang="en-US" sz="1200" dirty="0">
                <a:sym typeface="Wingdings"/>
              </a:rPr>
              <a:t> </a:t>
            </a:r>
            <a:r>
              <a:rPr lang="en-US" sz="1200" dirty="0"/>
              <a:t>22.3 MV) </a:t>
            </a:r>
            <a:r>
              <a:rPr lang="en-US" sz="1200" dirty="0" smtClean="0"/>
              <a:t> </a:t>
            </a:r>
            <a:r>
              <a:rPr lang="en-US" sz="1200" dirty="0">
                <a:sym typeface="Wingdings" panose="05000000000000000000" pitchFamily="2" charset="2"/>
              </a:rPr>
              <a:t> excluded from VS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en-US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21576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	LLRF system, isolated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926" y="1293811"/>
            <a:ext cx="7921625" cy="3889375"/>
          </a:xfrm>
        </p:spPr>
        <p:txBody>
          <a:bodyPr/>
          <a:lstStyle/>
          <a:p>
            <a:r>
              <a:rPr lang="en-US" b="1" dirty="0" smtClean="0"/>
              <a:t>SSDs exchange</a:t>
            </a:r>
          </a:p>
          <a:p>
            <a:pPr lvl="1"/>
            <a:r>
              <a:rPr lang="en-US" dirty="0" smtClean="0"/>
              <a:t>RAID redundancy lost, slow writing to disk</a:t>
            </a:r>
          </a:p>
          <a:p>
            <a:pPr lvl="1"/>
            <a:r>
              <a:rPr lang="en-US" dirty="0" smtClean="0"/>
              <a:t>5 occurrences so far: </a:t>
            </a:r>
          </a:p>
          <a:p>
            <a:pPr lvl="1"/>
            <a:r>
              <a:rPr lang="en-US" i="1" dirty="0" smtClean="0">
                <a:solidFill>
                  <a:srgbClr val="00A5EB"/>
                </a:solidFill>
              </a:rPr>
              <a:t>FLASH: 20 occurrences in 6 years</a:t>
            </a:r>
          </a:p>
          <a:p>
            <a:r>
              <a:rPr lang="en-US" b="1" dirty="0" smtClean="0"/>
              <a:t>Device needs to be reprogrammed</a:t>
            </a:r>
          </a:p>
          <a:p>
            <a:pPr lvl="1"/>
            <a:r>
              <a:rPr lang="en-US" dirty="0" smtClean="0"/>
              <a:t>MCH (x1)</a:t>
            </a:r>
          </a:p>
          <a:p>
            <a:pPr lvl="1"/>
            <a:r>
              <a:rPr lang="en-US" dirty="0" smtClean="0"/>
              <a:t>TCK7 (x1)</a:t>
            </a:r>
          </a:p>
          <a:p>
            <a:pPr lvl="1"/>
            <a:r>
              <a:rPr lang="en-US" i="1" dirty="0" smtClean="0">
                <a:solidFill>
                  <a:srgbClr val="00A5EB"/>
                </a:solidFill>
              </a:rPr>
              <a:t>FLASH: 2-3 occurrences</a:t>
            </a:r>
          </a:p>
          <a:p>
            <a:r>
              <a:rPr lang="en-US" b="1" dirty="0" smtClean="0"/>
              <a:t>Lost Ethernet communication with device </a:t>
            </a:r>
          </a:p>
          <a:p>
            <a:pPr lvl="1"/>
            <a:r>
              <a:rPr lang="en-US" dirty="0" smtClean="0"/>
              <a:t>1 occurrence so far: (Nov. 2017 TMCB REFM-OPT)</a:t>
            </a:r>
          </a:p>
          <a:p>
            <a:pPr lvl="1"/>
            <a:r>
              <a:rPr lang="en-US" i="1" dirty="0" smtClean="0">
                <a:solidFill>
                  <a:srgbClr val="00A5EB"/>
                </a:solidFill>
              </a:rPr>
              <a:t>FLASH: 5-6 times (PDU)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 bwMode="auto">
          <a:xfrm>
            <a:off x="7164527" y="1193800"/>
            <a:ext cx="406400" cy="3363570"/>
          </a:xfrm>
          <a:prstGeom prst="rightBrace">
            <a:avLst>
              <a:gd name="adj1" fmla="val 33333"/>
              <a:gd name="adj2" fmla="val 49705"/>
            </a:avLst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1123" y="2583197"/>
            <a:ext cx="149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5EB"/>
                </a:solidFill>
              </a:rPr>
              <a:t>radiation related ?</a:t>
            </a:r>
            <a:endParaRPr lang="en-US" b="1" dirty="0">
              <a:solidFill>
                <a:srgbClr val="00A5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2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	is radiation an issue ?</a:t>
            </a:r>
            <a:endParaRPr lang="en-US" dirty="0"/>
          </a:p>
        </p:txBody>
      </p:sp>
      <p:pic>
        <p:nvPicPr>
          <p:cNvPr id="2051" name="Picture 3" descr="D:\XFEL\Pictures\Dirk Noelle\20161011-MX2_0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68" y="1351562"/>
            <a:ext cx="5017026" cy="33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XFEL\Pictures\2015_05_27 -Injector racks\Photo00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4" b="10038"/>
          <a:stretch/>
        </p:blipFill>
        <p:spPr bwMode="auto">
          <a:xfrm>
            <a:off x="5859475" y="1335420"/>
            <a:ext cx="2824718" cy="457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6669" y="4904059"/>
            <a:ext cx="501702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Regular TLD read 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On-line dark current beam loss monitors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Weekly survey (MARWIN)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2087782" y="2679974"/>
            <a:ext cx="3425912" cy="2104371"/>
          </a:xfrm>
          <a:prstGeom prst="roundRect">
            <a:avLst/>
          </a:prstGeom>
          <a:noFill/>
          <a:ln w="76200" cap="flat" cmpd="sng" algn="ctr">
            <a:solidFill>
              <a:srgbClr val="00A5E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366529" y="2485634"/>
            <a:ext cx="2445372" cy="2464267"/>
          </a:xfrm>
          <a:prstGeom prst="roundRect">
            <a:avLst/>
          </a:prstGeom>
          <a:noFill/>
          <a:ln w="76200" cap="flat" cmpd="sng" algn="ctr">
            <a:solidFill>
              <a:srgbClr val="00A5E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220" y="4088036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XTL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5057" y="5334947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1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	is radiation an issue 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56" y="1135176"/>
            <a:ext cx="7921625" cy="3889375"/>
          </a:xfrm>
        </p:spPr>
        <p:txBody>
          <a:bodyPr/>
          <a:lstStyle/>
          <a:p>
            <a:r>
              <a:rPr lang="en-US" b="1" dirty="0" smtClean="0"/>
              <a:t>Radiation</a:t>
            </a:r>
          </a:p>
          <a:p>
            <a:pPr lvl="1"/>
            <a:r>
              <a:rPr lang="en-US" dirty="0" smtClean="0"/>
              <a:t>Online monitor</a:t>
            </a:r>
          </a:p>
          <a:p>
            <a:pPr lvl="1"/>
            <a:r>
              <a:rPr lang="en-US" dirty="0" smtClean="0"/>
              <a:t>Regular survey</a:t>
            </a:r>
          </a:p>
          <a:p>
            <a:pPr lvl="1"/>
            <a:r>
              <a:rPr lang="en-US" dirty="0" smtClean="0"/>
              <a:t>XFEL : MARWIN </a:t>
            </a:r>
          </a:p>
          <a:p>
            <a:endParaRPr lang="en-US" dirty="0" smtClean="0"/>
          </a:p>
          <a:p>
            <a:pPr lvl="1"/>
            <a:endParaRPr lang="de-DE" dirty="0"/>
          </a:p>
        </p:txBody>
      </p:sp>
      <p:pic>
        <p:nvPicPr>
          <p:cNvPr id="7" name="Picture 2" descr="D:\Personnal\Pictures\Cell phone pictures\2016_10_27\20161011_102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7" y="2121751"/>
            <a:ext cx="327660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w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6421" y="708085"/>
            <a:ext cx="1831924" cy="3256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213" y="3852434"/>
            <a:ext cx="3437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MARWIN: </a:t>
            </a:r>
            <a:r>
              <a:rPr lang="en-US" sz="800" b="1" dirty="0" err="1" smtClean="0"/>
              <a:t>M</a:t>
            </a:r>
            <a:r>
              <a:rPr lang="en-US" sz="800" dirty="0" err="1" smtClean="0"/>
              <a:t>obiler</a:t>
            </a:r>
            <a:r>
              <a:rPr lang="en-US" sz="800" dirty="0" smtClean="0"/>
              <a:t> und </a:t>
            </a:r>
            <a:r>
              <a:rPr lang="en-US" sz="800" b="1" dirty="0" err="1" smtClean="0"/>
              <a:t>A</a:t>
            </a:r>
            <a:r>
              <a:rPr lang="en-US" sz="800" dirty="0" err="1" smtClean="0"/>
              <a:t>utonomer</a:t>
            </a:r>
            <a:r>
              <a:rPr lang="en-US" sz="800" dirty="0" smtClean="0"/>
              <a:t> </a:t>
            </a:r>
            <a:r>
              <a:rPr lang="en-US" sz="800" b="1" dirty="0" err="1" smtClean="0"/>
              <a:t>R</a:t>
            </a:r>
            <a:r>
              <a:rPr lang="en-US" sz="800" dirty="0" err="1" smtClean="0"/>
              <a:t>oboter</a:t>
            </a:r>
            <a:r>
              <a:rPr lang="en-US" sz="800" dirty="0" smtClean="0"/>
              <a:t> </a:t>
            </a:r>
            <a:r>
              <a:rPr lang="en-US" sz="800" dirty="0" err="1" smtClean="0"/>
              <a:t>für</a:t>
            </a:r>
            <a:r>
              <a:rPr lang="en-US" sz="800" dirty="0" smtClean="0"/>
              <a:t> </a:t>
            </a:r>
            <a:r>
              <a:rPr lang="en-US" sz="800" b="1" dirty="0" err="1" smtClean="0"/>
              <a:t>W</a:t>
            </a:r>
            <a:r>
              <a:rPr lang="en-US" sz="800" dirty="0" err="1" smtClean="0"/>
              <a:t>artung</a:t>
            </a:r>
            <a:r>
              <a:rPr lang="en-US" sz="800" dirty="0" smtClean="0"/>
              <a:t> und </a:t>
            </a:r>
            <a:r>
              <a:rPr lang="en-US" sz="800" b="1" dirty="0" err="1" smtClean="0"/>
              <a:t>IN</a:t>
            </a:r>
            <a:r>
              <a:rPr lang="en-US" sz="800" dirty="0" err="1" smtClean="0"/>
              <a:t>spektion</a:t>
            </a:r>
            <a:endParaRPr lang="en-US" sz="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-24043" y="4078486"/>
            <a:ext cx="9193736" cy="2194016"/>
            <a:chOff x="-49736" y="2395702"/>
            <a:chExt cx="9193736" cy="219401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01" y="2395702"/>
              <a:ext cx="8981799" cy="190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0520" y="2400300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A6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0" y="2400300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A7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04963" y="2409989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A8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33625" y="2423160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A9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95609" y="2426970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A10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09984" y="2423160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A11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26402" y="2426970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A12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1585" y="2426970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A13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76907" y="2409989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A14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96045" y="2423160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A15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62813" y="2419514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A16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10512" y="2423160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A17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72512" y="2419514"/>
              <a:ext cx="396240" cy="2590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A18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-499792" y="3162295"/>
              <a:ext cx="1238250" cy="33813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Dose rate  [</a:t>
              </a:r>
              <a:r>
                <a:rPr lang="en-US" sz="1050" dirty="0" smtClean="0">
                  <a:sym typeface="Symbol"/>
                </a:rPr>
                <a:t></a:t>
              </a:r>
              <a:r>
                <a:rPr lang="en-US" sz="1050" dirty="0" err="1" smtClean="0"/>
                <a:t>Sv</a:t>
              </a:r>
              <a:r>
                <a:rPr lang="en-US" sz="1050" dirty="0" smtClean="0"/>
                <a:t>/h]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07164" y="4251581"/>
              <a:ext cx="1238250" cy="33813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50" dirty="0" smtClean="0"/>
                <a:t>Tunnel position    [m]</a:t>
              </a:r>
            </a:p>
          </p:txBody>
        </p:sp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47" y="1925921"/>
            <a:ext cx="2973209" cy="211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502445" y="2031496"/>
            <a:ext cx="1883725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800" dirty="0" smtClean="0"/>
              <a:t>2 month period: </a:t>
            </a:r>
          </a:p>
          <a:p>
            <a:pPr>
              <a:lnSpc>
                <a:spcPct val="112000"/>
              </a:lnSpc>
            </a:pPr>
            <a:r>
              <a:rPr lang="en-US" sz="800" dirty="0" smtClean="0"/>
              <a:t>12.10.2017 – 13.12.2017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6260" y="1759646"/>
            <a:ext cx="1382373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100" b="1" dirty="0" smtClean="0"/>
              <a:t>TLD readouts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4095" y="5956784"/>
            <a:ext cx="1362974" cy="2932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700" dirty="0" smtClean="0"/>
              <a:t>Courtesy N. Walker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00720" y="1828453"/>
            <a:ext cx="1362974" cy="2932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700" dirty="0" smtClean="0"/>
              <a:t>Courtesy M. Hoffmann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3354465" y="2655864"/>
            <a:ext cx="1406363" cy="3381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Dose rate  [</a:t>
            </a:r>
            <a:r>
              <a:rPr lang="en-US" sz="1050" dirty="0" smtClean="0">
                <a:sym typeface="Symbol"/>
              </a:rPr>
              <a:t></a:t>
            </a:r>
            <a:r>
              <a:rPr lang="en-US" sz="1050" dirty="0" smtClean="0"/>
              <a:t>Sv/day]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1798" y="1185063"/>
            <a:ext cx="3766180" cy="31455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dirty="0" smtClean="0"/>
              <a:t>Limit for electronics : 1 </a:t>
            </a:r>
            <a:r>
              <a:rPr lang="en-US" sz="1400" dirty="0" err="1" smtClean="0"/>
              <a:t>Gy</a:t>
            </a:r>
            <a:r>
              <a:rPr lang="en-US" sz="1400" dirty="0" smtClean="0"/>
              <a:t> / year </a:t>
            </a:r>
          </a:p>
        </p:txBody>
      </p:sp>
      <p:sp>
        <p:nvSpPr>
          <p:cNvPr id="7168" name="TextBox 7167"/>
          <p:cNvSpPr txBox="1"/>
          <p:nvPr/>
        </p:nvSpPr>
        <p:spPr>
          <a:xfrm>
            <a:off x="8457129" y="3825214"/>
            <a:ext cx="541216" cy="1998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500" dirty="0" smtClean="0"/>
              <a:t>Film: M. </a:t>
            </a:r>
            <a:r>
              <a:rPr lang="en-US" sz="500" dirty="0" err="1" smtClean="0"/>
              <a:t>Omet</a:t>
            </a:r>
            <a:endParaRPr lang="en-US" sz="500" dirty="0" smtClean="0"/>
          </a:p>
        </p:txBody>
      </p:sp>
    </p:spTree>
    <p:extLst>
      <p:ext uri="{BB962C8B-B14F-4D97-AF65-F5344CB8AC3E}">
        <p14:creationId xmlns:p14="http://schemas.microsoft.com/office/powerpoint/2010/main" val="16479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INTRODUCTION: the European XFEL</a:t>
            </a:r>
            <a:endParaRPr lang="en-US" dirty="0"/>
          </a:p>
        </p:txBody>
      </p:sp>
      <p:pic>
        <p:nvPicPr>
          <p:cNvPr id="1026" name="Picture 2" descr="http://www.eiroforum.org/media/photo_galleries/xfel/xfel_01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02" y="1116231"/>
            <a:ext cx="5911684" cy="1882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54" y="1757129"/>
            <a:ext cx="620716" cy="620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1598" y="1757129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3.4 km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File:Germany in Europe (-rivers -mini map).sv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4" r="36935"/>
          <a:stretch/>
        </p:blipFill>
        <p:spPr bwMode="auto">
          <a:xfrm>
            <a:off x="394761" y="1126100"/>
            <a:ext cx="1994014" cy="186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 flipV="1">
            <a:off x="1590935" y="1672518"/>
            <a:ext cx="1764824" cy="50251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17" y="1211630"/>
            <a:ext cx="714776" cy="714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9976" y="1880137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517115" y="1636323"/>
            <a:ext cx="73819" cy="7239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4373" y="1709335"/>
            <a:ext cx="5774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Hamburg</a:t>
            </a:r>
            <a:endParaRPr lang="en-US" sz="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2" descr="https://mail.desy.de/service/home/~/?auth=co&amp;loc=en_US&amp;id=77151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315" name="Picture 3" descr="C:\Users\branlard\Desktop\XFEL_Principl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9"/>
          <a:stretch/>
        </p:blipFill>
        <p:spPr bwMode="auto">
          <a:xfrm>
            <a:off x="394761" y="5086204"/>
            <a:ext cx="4219587" cy="126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23" y="3168662"/>
            <a:ext cx="4235426" cy="19175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The European X-ray Free Electron Laser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100" dirty="0" smtClean="0">
                <a:solidFill>
                  <a:schemeClr val="bg1"/>
                </a:solidFill>
              </a:rPr>
              <a:t>17.5 GeV light source user facility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100" dirty="0" smtClean="0">
                <a:solidFill>
                  <a:schemeClr val="bg1"/>
                </a:solidFill>
              </a:rPr>
              <a:t>TESLA superconducting  1.3 GHz RF cavities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100" dirty="0" smtClean="0">
                <a:solidFill>
                  <a:schemeClr val="bg1"/>
                </a:solidFill>
              </a:rPr>
              <a:t>1.4 </a:t>
            </a:r>
            <a:r>
              <a:rPr lang="en-US" sz="1100" dirty="0" err="1" smtClean="0">
                <a:solidFill>
                  <a:schemeClr val="bg1"/>
                </a:solidFill>
              </a:rPr>
              <a:t>msec</a:t>
            </a:r>
            <a:r>
              <a:rPr lang="en-US" sz="1100" dirty="0" smtClean="0">
                <a:solidFill>
                  <a:schemeClr val="bg1"/>
                </a:solidFill>
              </a:rPr>
              <a:t> RF pulses at </a:t>
            </a:r>
            <a:r>
              <a:rPr lang="en-US" sz="1100" dirty="0">
                <a:solidFill>
                  <a:schemeClr val="bg1"/>
                </a:solidFill>
              </a:rPr>
              <a:t>10 </a:t>
            </a:r>
            <a:r>
              <a:rPr lang="en-US" sz="1100" dirty="0" smtClean="0">
                <a:solidFill>
                  <a:schemeClr val="bg1"/>
                </a:solidFill>
              </a:rPr>
              <a:t>Hz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100" dirty="0" smtClean="0">
                <a:solidFill>
                  <a:schemeClr val="bg1"/>
                </a:solidFill>
              </a:rPr>
              <a:t>e- beam 1.35 mA nom., up to 500kW beam power</a:t>
            </a:r>
          </a:p>
          <a:p>
            <a:pPr marL="266700" lvl="1" indent="-180975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The XFEL accelerator 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100" dirty="0" smtClean="0">
                <a:solidFill>
                  <a:schemeClr val="bg1"/>
                </a:solidFill>
              </a:rPr>
              <a:t>800 SRF cavities, couplers, tuners  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100" dirty="0" smtClean="0">
                <a:solidFill>
                  <a:schemeClr val="bg1"/>
                </a:solidFill>
              </a:rPr>
              <a:t>(720 in operation for now) + 64 next months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100" dirty="0" smtClean="0">
                <a:solidFill>
                  <a:schemeClr val="bg1"/>
                </a:solidFill>
              </a:rPr>
              <a:t>101 </a:t>
            </a:r>
            <a:r>
              <a:rPr lang="en-US" sz="1100" dirty="0" err="1" smtClean="0">
                <a:solidFill>
                  <a:schemeClr val="bg1"/>
                </a:solidFill>
              </a:rPr>
              <a:t>cryomodules</a:t>
            </a:r>
            <a:r>
              <a:rPr lang="en-US" sz="1100" dirty="0" smtClean="0">
                <a:solidFill>
                  <a:schemeClr val="bg1"/>
                </a:solidFill>
              </a:rPr>
              <a:t>, 26 RF stations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100" dirty="0" smtClean="0">
                <a:solidFill>
                  <a:schemeClr val="bg1"/>
                </a:solidFill>
              </a:rPr>
              <a:t>2 </a:t>
            </a:r>
            <a:r>
              <a:rPr lang="en-US" sz="1100" dirty="0" smtClean="0">
                <a:solidFill>
                  <a:schemeClr val="bg1"/>
                </a:solidFill>
              </a:rPr>
              <a:t>years of cavity / </a:t>
            </a:r>
            <a:r>
              <a:rPr lang="en-US" sz="1100" dirty="0" err="1" smtClean="0">
                <a:solidFill>
                  <a:schemeClr val="bg1"/>
                </a:solidFill>
              </a:rPr>
              <a:t>cryomodules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</a:rPr>
              <a:t>tests / tunnel installation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pic>
        <p:nvPicPr>
          <p:cNvPr id="6" name="XTLtimelaps_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8844" y="3166696"/>
            <a:ext cx="4202830" cy="2364092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702916" y="5882164"/>
            <a:ext cx="358385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None/>
            </a:pPr>
            <a:r>
              <a:rPr lang="en-US" altLang="en-US" sz="1100" dirty="0">
                <a:solidFill>
                  <a:srgbClr val="1155CC"/>
                </a:solidFill>
                <a:cs typeface="Arial" charset="0"/>
                <a:hlinkClick r:id="rId10"/>
              </a:rPr>
              <a:t>https://</a:t>
            </a:r>
            <a:r>
              <a:rPr lang="en-US" altLang="en-US" sz="1100" dirty="0" smtClean="0">
                <a:solidFill>
                  <a:srgbClr val="1155CC"/>
                </a:solidFill>
                <a:cs typeface="Arial" charset="0"/>
                <a:hlinkClick r:id="rId10"/>
              </a:rPr>
              <a:t>www.youtube.com/watch?v=p3G90p4glQA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3068" y="5682853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dirty="0" smtClean="0"/>
              <a:t>watch online:</a:t>
            </a:r>
            <a:endParaRPr lang="en-US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90" y="5672256"/>
            <a:ext cx="497905" cy="25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Talks\2018_02_08 - TTC - J.Branlard - XFEL commissioning and operation\work files\XFELtunnellap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16" y="3150979"/>
            <a:ext cx="4248758" cy="23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first look at availability</a:t>
            </a:r>
            <a:endParaRPr lang="en-US" dirty="0"/>
          </a:p>
        </p:txBody>
      </p:sp>
      <p:pic>
        <p:nvPicPr>
          <p:cNvPr id="4" name="Picture 2" descr="C:\Users\momet\Documents\DESY\Documents\X-FEL\FSM logs 2017\cropped\tripsperrfstationandcatego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0" y="2215910"/>
            <a:ext cx="6275364" cy="418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1026" y="4636524"/>
            <a:ext cx="1362974" cy="2932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dirty="0" smtClean="0"/>
              <a:t>Courtesy M. </a:t>
            </a:r>
            <a:r>
              <a:rPr lang="en-US" sz="1000" dirty="0" err="1" smtClean="0"/>
              <a:t>Omet</a:t>
            </a:r>
            <a:endParaRPr lang="en-US" sz="1000" dirty="0" smtClean="0"/>
          </a:p>
        </p:txBody>
      </p:sp>
      <p:grpSp>
        <p:nvGrpSpPr>
          <p:cNvPr id="33" name="Group 32"/>
          <p:cNvGrpSpPr/>
          <p:nvPr/>
        </p:nvGrpSpPr>
        <p:grpSpPr>
          <a:xfrm>
            <a:off x="4527956" y="1897408"/>
            <a:ext cx="4494669" cy="2788725"/>
            <a:chOff x="4527956" y="1509713"/>
            <a:chExt cx="4494669" cy="2788725"/>
          </a:xfrm>
        </p:grpSpPr>
        <p:pic>
          <p:nvPicPr>
            <p:cNvPr id="7" name="Picture 3" descr="C:\Users\momet\Documents\DESY\Documents\X-FEL\FSM logs 2017\cropped\tripsovertime_al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206" y="1632879"/>
              <a:ext cx="4399419" cy="2424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4637495" y="3815635"/>
              <a:ext cx="4385130" cy="482803"/>
              <a:chOff x="4637495" y="3815635"/>
              <a:chExt cx="4385130" cy="48280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681538" y="3883453"/>
                <a:ext cx="4341087" cy="225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lang="en-US" sz="1400" dirty="0" err="1" smtClean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637495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Jan.  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20324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Feb. 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53165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Mar.  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675720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Apr.  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997284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May  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376346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Jun.  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712843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Jul. 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53670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Aug. 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396570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Sep. 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99820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Nov.  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380820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Dec.  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673940" y="3815635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dirty="0" smtClean="0"/>
                  <a:t>Oct.  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12843" y="3976569"/>
                <a:ext cx="460858" cy="32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900" b="1" dirty="0" smtClean="0"/>
                  <a:t>2017 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4562475" y="1632880"/>
              <a:ext cx="262582" cy="2250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US" sz="1400" dirty="0" err="1" smtClean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27956" y="3712424"/>
              <a:ext cx="382829" cy="3218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12000"/>
                </a:lnSpc>
              </a:pPr>
              <a:r>
                <a:rPr lang="en-US" sz="900" dirty="0" smtClean="0"/>
                <a:t>0 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27956" y="3433878"/>
              <a:ext cx="382829" cy="3218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12000"/>
                </a:lnSpc>
              </a:pPr>
              <a:r>
                <a:rPr lang="en-US" sz="900" dirty="0" smtClean="0"/>
                <a:t>50 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27956" y="3136164"/>
              <a:ext cx="382829" cy="3218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12000"/>
                </a:lnSpc>
              </a:pPr>
              <a:r>
                <a:rPr lang="en-US" sz="900" dirty="0" smtClean="0"/>
                <a:t>100 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27956" y="2819058"/>
              <a:ext cx="382829" cy="3218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12000"/>
                </a:lnSpc>
              </a:pPr>
              <a:r>
                <a:rPr lang="en-US" sz="900" dirty="0" smtClean="0"/>
                <a:t>150 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27956" y="2515357"/>
              <a:ext cx="382829" cy="3218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12000"/>
                </a:lnSpc>
              </a:pPr>
              <a:r>
                <a:rPr lang="en-US" sz="900" dirty="0" smtClean="0"/>
                <a:t>200  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27956" y="2212540"/>
              <a:ext cx="382829" cy="3218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12000"/>
                </a:lnSpc>
              </a:pPr>
              <a:r>
                <a:rPr lang="en-US" sz="900" dirty="0" smtClean="0"/>
                <a:t>250 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27956" y="1907438"/>
              <a:ext cx="382829" cy="3218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12000"/>
                </a:lnSpc>
              </a:pPr>
              <a:r>
                <a:rPr lang="en-US" sz="900" dirty="0" smtClean="0"/>
                <a:t>300 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27956" y="1613083"/>
              <a:ext cx="382829" cy="3218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12000"/>
                </a:lnSpc>
              </a:pPr>
              <a:r>
                <a:rPr lang="en-US" sz="900" dirty="0" smtClean="0"/>
                <a:t>350 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10785" y="1509713"/>
              <a:ext cx="3690293" cy="1931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800" b="1" dirty="0" smtClean="0"/>
                <a:t>Trips per day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777594" y="2066244"/>
            <a:ext cx="2362809" cy="38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85456" y="1135177"/>
            <a:ext cx="6911113" cy="1541114"/>
          </a:xfrm>
        </p:spPr>
        <p:txBody>
          <a:bodyPr/>
          <a:lstStyle/>
          <a:p>
            <a:r>
              <a:rPr lang="en-GB" b="1" dirty="0" smtClean="0"/>
              <a:t>First time analysis</a:t>
            </a:r>
          </a:p>
          <a:p>
            <a:pPr lvl="1"/>
            <a:r>
              <a:rPr lang="en-GB" dirty="0" smtClean="0"/>
              <a:t>Data </a:t>
            </a:r>
            <a:r>
              <a:rPr lang="en-GB" dirty="0"/>
              <a:t>source: FSM log files of RF stations A1 to A23 for </a:t>
            </a:r>
            <a:r>
              <a:rPr lang="en-GB" dirty="0" smtClean="0"/>
              <a:t>2017</a:t>
            </a:r>
          </a:p>
          <a:p>
            <a:pPr lvl="1"/>
            <a:r>
              <a:rPr lang="en-GB" dirty="0" smtClean="0"/>
              <a:t>Total </a:t>
            </a:r>
            <a:r>
              <a:rPr lang="en-GB" dirty="0"/>
              <a:t>trip count: </a:t>
            </a:r>
            <a:r>
              <a:rPr lang="en-GB" b="1" dirty="0" smtClean="0"/>
              <a:t>4236	</a:t>
            </a:r>
          </a:p>
          <a:p>
            <a:pPr lvl="1"/>
            <a:r>
              <a:rPr lang="en-GB" dirty="0" smtClean="0"/>
              <a:t>8 </a:t>
            </a:r>
            <a:r>
              <a:rPr lang="en-GB" dirty="0"/>
              <a:t>categories of </a:t>
            </a:r>
            <a:r>
              <a:rPr lang="en-GB" dirty="0" smtClean="0"/>
              <a:t>failures</a:t>
            </a:r>
          </a:p>
          <a:p>
            <a:pPr lvl="1"/>
            <a:r>
              <a:rPr lang="en-GB" dirty="0" smtClean="0"/>
              <a:t>Mean </a:t>
            </a:r>
            <a:r>
              <a:rPr lang="en-GB" dirty="0"/>
              <a:t>time between failure: </a:t>
            </a:r>
            <a:r>
              <a:rPr lang="en-GB" b="1" dirty="0" smtClean="0"/>
              <a:t>1h 08m 43s</a:t>
            </a:r>
            <a:endParaRPr lang="en-GB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00" y="6103785"/>
            <a:ext cx="1468392" cy="5760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72890" y="2450936"/>
            <a:ext cx="1724559" cy="399442"/>
            <a:chOff x="2415843" y="2623234"/>
            <a:chExt cx="1724559" cy="399442"/>
          </a:xfrm>
        </p:grpSpPr>
        <p:sp>
          <p:nvSpPr>
            <p:cNvPr id="41" name="Rectangle 40"/>
            <p:cNvSpPr/>
            <p:nvPr/>
          </p:nvSpPr>
          <p:spPr>
            <a:xfrm>
              <a:off x="2415843" y="2623234"/>
              <a:ext cx="1724559" cy="36738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US" sz="1400" dirty="0" err="1" smtClean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98140" y="2641203"/>
              <a:ext cx="1433779" cy="38147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 smtClean="0"/>
                <a:t>detuning related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57986" y="2784324"/>
            <a:ext cx="1894633" cy="367385"/>
            <a:chOff x="2472541" y="3041228"/>
            <a:chExt cx="1894633" cy="367385"/>
          </a:xfrm>
        </p:grpSpPr>
        <p:sp>
          <p:nvSpPr>
            <p:cNvPr id="42" name="Rectangle 41"/>
            <p:cNvSpPr/>
            <p:nvPr/>
          </p:nvSpPr>
          <p:spPr>
            <a:xfrm>
              <a:off x="2516431" y="3041228"/>
              <a:ext cx="1850743" cy="36738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US" sz="1400" dirty="0" err="1" smtClean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2541" y="3066790"/>
              <a:ext cx="1865376" cy="31710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 smtClean="0"/>
                <a:t>high power RF related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58364" y="4929822"/>
            <a:ext cx="1784908" cy="389330"/>
            <a:chOff x="5158364" y="4929822"/>
            <a:chExt cx="1784908" cy="389330"/>
          </a:xfrm>
        </p:grpSpPr>
        <p:sp>
          <p:nvSpPr>
            <p:cNvPr id="43" name="Rectangle 42"/>
            <p:cNvSpPr/>
            <p:nvPr/>
          </p:nvSpPr>
          <p:spPr>
            <a:xfrm>
              <a:off x="5158364" y="4929822"/>
              <a:ext cx="1784908" cy="367385"/>
            </a:xfrm>
            <a:prstGeom prst="rect">
              <a:avLst/>
            </a:prstGeom>
            <a:solidFill>
              <a:srgbClr val="B2B17B"/>
            </a:solidFill>
            <a:ln>
              <a:solidFill>
                <a:schemeClr val="tx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US" sz="1400" dirty="0" err="1" smtClean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31218" y="4946077"/>
              <a:ext cx="1441095" cy="3730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 smtClean="0"/>
                <a:t>quench related</a:t>
              </a:r>
            </a:p>
          </p:txBody>
        </p:sp>
      </p:grpSp>
      <p:cxnSp>
        <p:nvCxnSpPr>
          <p:cNvPr id="48" name="Straight Arrow Connector 47"/>
          <p:cNvCxnSpPr>
            <a:stCxn id="38" idx="2"/>
          </p:cNvCxnSpPr>
          <p:nvPr/>
        </p:nvCxnSpPr>
        <p:spPr>
          <a:xfrm>
            <a:off x="1072077" y="2850378"/>
            <a:ext cx="559213" cy="2954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2" idx="2"/>
          </p:cNvCxnSpPr>
          <p:nvPr/>
        </p:nvCxnSpPr>
        <p:spPr>
          <a:xfrm flipH="1">
            <a:off x="1945844" y="3151709"/>
            <a:ext cx="1181404" cy="3769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3" idx="1"/>
          </p:cNvCxnSpPr>
          <p:nvPr/>
        </p:nvCxnSpPr>
        <p:spPr>
          <a:xfrm flipH="1">
            <a:off x="3935579" y="5113515"/>
            <a:ext cx="1222785" cy="2631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ight Brace 57"/>
          <p:cNvSpPr/>
          <p:nvPr/>
        </p:nvSpPr>
        <p:spPr>
          <a:xfrm>
            <a:off x="6606775" y="5760244"/>
            <a:ext cx="84538" cy="226219"/>
          </a:xfrm>
          <a:prstGeom prst="rightBrace">
            <a:avLst>
              <a:gd name="adj1" fmla="val 50586"/>
              <a:gd name="adj2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790731" y="5736597"/>
            <a:ext cx="752475" cy="404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&gt;</a:t>
            </a: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</a:rPr>
              <a:t> 90%</a:t>
            </a:r>
          </a:p>
        </p:txBody>
      </p:sp>
      <p:sp>
        <p:nvSpPr>
          <p:cNvPr id="49" name="TextBox 48"/>
          <p:cNvSpPr txBox="1"/>
          <p:nvPr/>
        </p:nvSpPr>
        <p:spPr>
          <a:xfrm rot="19719057">
            <a:off x="925973" y="4532245"/>
            <a:ext cx="328647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Preliminary results </a:t>
            </a:r>
            <a:r>
              <a:rPr lang="en-US" sz="1400" dirty="0" smtClean="0">
                <a:sym typeface="Wingdings" panose="05000000000000000000" pitchFamily="2" charset="2"/>
              </a:rPr>
              <a:t> not p</a:t>
            </a:r>
            <a:r>
              <a:rPr lang="en-US" sz="1400" dirty="0" smtClean="0"/>
              <a:t>ublished yet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65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He pressure – RF tuning correlation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5" y="3597086"/>
            <a:ext cx="3867690" cy="2705478"/>
          </a:xfrm>
        </p:spPr>
      </p:pic>
      <p:grpSp>
        <p:nvGrpSpPr>
          <p:cNvPr id="11" name="Group 10"/>
          <p:cNvGrpSpPr/>
          <p:nvPr/>
        </p:nvGrpSpPr>
        <p:grpSpPr>
          <a:xfrm>
            <a:off x="244984" y="1207086"/>
            <a:ext cx="3810532" cy="2279064"/>
            <a:chOff x="597409" y="1197561"/>
            <a:chExt cx="3810532" cy="22790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61"/>
            <a:stretch/>
          </p:blipFill>
          <p:spPr>
            <a:xfrm>
              <a:off x="597409" y="1197561"/>
              <a:ext cx="3810532" cy="2279064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981075" y="3476625"/>
              <a:ext cx="3238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19125" y="3546768"/>
            <a:ext cx="1333500" cy="2415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b="1" dirty="0" smtClean="0"/>
              <a:t>Detuning M1.A2.L1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525" y="1533525"/>
            <a:ext cx="2238375" cy="4476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 smtClean="0"/>
              <a:t>cryo event (cold compressor stops)</a:t>
            </a:r>
          </a:p>
          <a:p>
            <a:pPr>
              <a:lnSpc>
                <a:spcPct val="112000"/>
              </a:lnSpc>
            </a:pPr>
            <a:r>
              <a:rPr lang="en-US" sz="1050" dirty="0"/>
              <a:t>i</a:t>
            </a:r>
            <a:r>
              <a:rPr lang="en-US" sz="1050" dirty="0" smtClean="0"/>
              <a:t>nitial burst (shockwave ?)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28825" y="2057400"/>
            <a:ext cx="2667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3739" r="7113" b="3972"/>
          <a:stretch/>
        </p:blipFill>
        <p:spPr>
          <a:xfrm>
            <a:off x="3960265" y="1285874"/>
            <a:ext cx="5166614" cy="39173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60" y="5525610"/>
            <a:ext cx="2107184" cy="2760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2951" y="3181789"/>
            <a:ext cx="752474" cy="26626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050" dirty="0" smtClean="0"/>
              <a:t>nominal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76526" y="2476719"/>
            <a:ext cx="1038224" cy="4665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050" dirty="0" smtClean="0"/>
              <a:t>He pressure </a:t>
            </a:r>
            <a:br>
              <a:rPr lang="en-US" sz="1050" dirty="0" smtClean="0"/>
            </a:br>
            <a:r>
              <a:rPr lang="en-US" sz="1050" dirty="0" smtClean="0"/>
              <a:t>increase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6287" y="3962400"/>
            <a:ext cx="1057275" cy="304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50" dirty="0"/>
              <a:t>d</a:t>
            </a:r>
            <a:r>
              <a:rPr lang="en-US" sz="1050" dirty="0" smtClean="0"/>
              <a:t>etuning </a:t>
            </a:r>
            <a:r>
              <a:rPr lang="en-US" sz="1050" dirty="0" smtClean="0"/>
              <a:t>burst</a:t>
            </a: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1304925" y="4267200"/>
            <a:ext cx="585787" cy="542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4863" y="5715439"/>
            <a:ext cx="752474" cy="26626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050" dirty="0" smtClean="0"/>
              <a:t>nominal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8438" y="5010369"/>
            <a:ext cx="1038224" cy="4665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050" dirty="0"/>
              <a:t>d</a:t>
            </a:r>
            <a:r>
              <a:rPr lang="en-US" sz="1050" dirty="0" smtClean="0"/>
              <a:t>etuning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increase</a:t>
            </a:r>
          </a:p>
        </p:txBody>
      </p:sp>
    </p:spTree>
    <p:extLst>
      <p:ext uri="{BB962C8B-B14F-4D97-AF65-F5344CB8AC3E}">
        <p14:creationId xmlns:p14="http://schemas.microsoft.com/office/powerpoint/2010/main" val="14673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14" r="5151" b="10714"/>
          <a:stretch/>
        </p:blipFill>
        <p:spPr bwMode="auto">
          <a:xfrm>
            <a:off x="612464" y="838200"/>
            <a:ext cx="8024939" cy="478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840104"/>
            <a:ext cx="8027803" cy="4787265"/>
          </a:xfrm>
          <a:prstGeom prst="rect">
            <a:avLst/>
          </a:prstGeom>
          <a:solidFill>
            <a:schemeClr val="accent6">
              <a:alpha val="79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7" y="1178247"/>
            <a:ext cx="7921625" cy="3889375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rgbClr val="0070C0"/>
                </a:solidFill>
              </a:rPr>
              <a:t>SUMMARY </a:t>
            </a:r>
          </a:p>
          <a:p>
            <a:pPr marL="0" indent="0" algn="ctr">
              <a:buNone/>
            </a:pPr>
            <a:r>
              <a:rPr lang="en-US" sz="6600" b="1" dirty="0" smtClean="0">
                <a:solidFill>
                  <a:srgbClr val="0070C0"/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sz="6600" b="1" dirty="0" smtClean="0">
                <a:solidFill>
                  <a:srgbClr val="0070C0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87183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707" y="1193487"/>
            <a:ext cx="7921625" cy="3889375"/>
          </a:xfrm>
        </p:spPr>
        <p:txBody>
          <a:bodyPr/>
          <a:lstStyle/>
          <a:p>
            <a:r>
              <a:rPr lang="en-US" b="1" dirty="0" smtClean="0"/>
              <a:t>Very fast commissioning </a:t>
            </a:r>
          </a:p>
          <a:p>
            <a:pPr lvl="1"/>
            <a:r>
              <a:rPr lang="en-US" dirty="0"/>
              <a:t>No fundamental issues (cryo, vacuum, RF)</a:t>
            </a:r>
            <a:endParaRPr lang="en-US" dirty="0" smtClean="0"/>
          </a:p>
          <a:p>
            <a:pPr lvl="1"/>
            <a:r>
              <a:rPr lang="en-US" dirty="0" smtClean="0"/>
              <a:t>Automation + large team</a:t>
            </a:r>
          </a:p>
          <a:p>
            <a:r>
              <a:rPr lang="en-US" b="1" dirty="0" smtClean="0"/>
              <a:t>2 successful user runs last year</a:t>
            </a:r>
          </a:p>
          <a:p>
            <a:pPr lvl="1"/>
            <a:r>
              <a:rPr lang="en-US" dirty="0" smtClean="0"/>
              <a:t>Sep. and Dec. 2017 (3 weeks each)</a:t>
            </a:r>
          </a:p>
          <a:p>
            <a:pPr lvl="1"/>
            <a:r>
              <a:rPr lang="en-US" dirty="0" smtClean="0"/>
              <a:t>Beam delivery above expectation </a:t>
            </a:r>
            <a:br>
              <a:rPr lang="en-US" dirty="0" smtClean="0"/>
            </a:br>
            <a:r>
              <a:rPr lang="en-US" dirty="0" smtClean="0"/>
              <a:t>(beam power, beam time)</a:t>
            </a:r>
          </a:p>
          <a:p>
            <a:pPr marL="0" indent="0">
              <a:buNone/>
            </a:pPr>
            <a:r>
              <a:rPr lang="en-US" b="1" dirty="0" smtClean="0"/>
              <a:t>                          BUT</a:t>
            </a:r>
          </a:p>
          <a:p>
            <a:r>
              <a:rPr lang="en-US" b="1" dirty="0" smtClean="0"/>
              <a:t>Commissioning </a:t>
            </a:r>
            <a:r>
              <a:rPr lang="en-US" b="1" dirty="0"/>
              <a:t>NOT complete</a:t>
            </a:r>
          </a:p>
          <a:p>
            <a:pPr lvl="1"/>
            <a:r>
              <a:rPr lang="en-US" dirty="0" smtClean="0"/>
              <a:t>Multi beamline</a:t>
            </a:r>
          </a:p>
          <a:p>
            <a:pPr lvl="1"/>
            <a:r>
              <a:rPr lang="en-US" dirty="0" smtClean="0"/>
              <a:t>LLRF : missing piezos drivers</a:t>
            </a:r>
          </a:p>
          <a:p>
            <a:pPr lvl="1"/>
            <a:r>
              <a:rPr lang="en-US" dirty="0" smtClean="0"/>
              <a:t>Performance commissioning</a:t>
            </a:r>
          </a:p>
          <a:p>
            <a:pPr lvl="1"/>
            <a:r>
              <a:rPr lang="en-US" dirty="0" smtClean="0"/>
              <a:t>Weekly study time reserved</a:t>
            </a:r>
          </a:p>
          <a:p>
            <a:r>
              <a:rPr lang="en-US" b="1" dirty="0" smtClean="0"/>
              <a:t>Data analysis starts</a:t>
            </a:r>
          </a:p>
          <a:p>
            <a:pPr lvl="1"/>
            <a:r>
              <a:rPr lang="en-US" dirty="0" smtClean="0"/>
              <a:t>Big data analysis </a:t>
            </a:r>
          </a:p>
          <a:p>
            <a:pPr lvl="1"/>
            <a:r>
              <a:rPr lang="en-US" dirty="0" smtClean="0"/>
              <a:t>Availability analysis</a:t>
            </a:r>
          </a:p>
          <a:p>
            <a:pPr lvl="1"/>
            <a:r>
              <a:rPr lang="en-US" dirty="0" smtClean="0"/>
              <a:t>Smarter diagnostics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086" y="1879480"/>
            <a:ext cx="3250006" cy="12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21578" y="2765077"/>
            <a:ext cx="20810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Femtosecond X-ray 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Experiment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1372" y="2046904"/>
            <a:ext cx="195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FXE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5"/>
          <a:stretch/>
        </p:blipFill>
        <p:spPr bwMode="auto">
          <a:xfrm>
            <a:off x="5657851" y="837759"/>
            <a:ext cx="3330477" cy="120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538629"/>
              </p:ext>
            </p:extLst>
          </p:nvPr>
        </p:nvGraphicFramePr>
        <p:xfrm>
          <a:off x="5572120" y="3077409"/>
          <a:ext cx="3424940" cy="1913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4"/>
          <p:cNvSpPr/>
          <p:nvPr/>
        </p:nvSpPr>
        <p:spPr>
          <a:xfrm>
            <a:off x="6174028" y="4615897"/>
            <a:ext cx="2728569" cy="287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5093745"/>
            <a:ext cx="1168400" cy="998982"/>
          </a:xfrm>
          <a:prstGeom prst="rect">
            <a:avLst/>
          </a:prstGeom>
        </p:spPr>
      </p:pic>
      <p:pic>
        <p:nvPicPr>
          <p:cNvPr id="10" name="Picture 2" descr="Image result for stethoscop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238" y="4948090"/>
            <a:ext cx="1050261" cy="109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61165" y="5854275"/>
            <a:ext cx="11711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LLRF - METER </a:t>
            </a:r>
            <a:endParaRPr lang="en-US" sz="9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99" y="5082540"/>
            <a:ext cx="1459101" cy="828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61" y="5973115"/>
            <a:ext cx="720000" cy="72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76661" y="4574065"/>
            <a:ext cx="2525936" cy="2905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800" dirty="0" smtClean="0"/>
              <a:t>May 2017                 Jun. 2017              Jan. 2018</a:t>
            </a:r>
          </a:p>
        </p:txBody>
      </p:sp>
    </p:spTree>
    <p:extLst>
      <p:ext uri="{BB962C8B-B14F-4D97-AF65-F5344CB8AC3E}">
        <p14:creationId xmlns:p14="http://schemas.microsoft.com/office/powerpoint/2010/main" val="417746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P spid="11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THANK YOU FOR YOUR ATTENTION!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14" r="5151" b="10714"/>
          <a:stretch/>
        </p:blipFill>
        <p:spPr bwMode="auto">
          <a:xfrm>
            <a:off x="612464" y="1120138"/>
            <a:ext cx="8024939" cy="478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73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COMMISSIONING: tool 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15" y="1209671"/>
            <a:ext cx="5292725" cy="4113351"/>
          </a:xfrm>
        </p:spPr>
        <p:txBody>
          <a:bodyPr/>
          <a:lstStyle/>
          <a:p>
            <a:r>
              <a:rPr lang="en-US" b="1" dirty="0" smtClean="0"/>
              <a:t>Power-based calibration</a:t>
            </a:r>
          </a:p>
          <a:p>
            <a:endParaRPr lang="en-US" b="1" dirty="0" smtClean="0"/>
          </a:p>
          <a:p>
            <a:pPr marL="300037" lvl="1" indent="0">
              <a:buNone/>
            </a:pPr>
            <a:r>
              <a:rPr lang="en-US" sz="1600" b="1" dirty="0" smtClean="0"/>
              <a:t>1. </a:t>
            </a:r>
            <a:r>
              <a:rPr lang="en-US" b="1" dirty="0" smtClean="0"/>
              <a:t>Dynamic range optimization</a:t>
            </a:r>
          </a:p>
          <a:p>
            <a:pPr marL="300037" lvl="1" indent="0">
              <a:buNone/>
            </a:pPr>
            <a:r>
              <a:rPr lang="en-US" i="1" dirty="0" smtClean="0">
                <a:solidFill>
                  <a:srgbClr val="00B0F0"/>
                </a:solidFill>
              </a:rPr>
              <a:t>“Adjust attenuation so that available signal uses the optimal range of the digitizers”</a:t>
            </a:r>
          </a:p>
          <a:p>
            <a:pPr marL="757237" lvl="1" indent="-457200">
              <a:buAutoNum type="arabicPeriod"/>
            </a:pPr>
            <a:endParaRPr lang="en-US" sz="1600" dirty="0" smtClean="0"/>
          </a:p>
          <a:p>
            <a:pPr marL="757237" lvl="1" indent="-457200">
              <a:buAutoNum type="arabicPeriod"/>
            </a:pPr>
            <a:endParaRPr lang="en-US" sz="1600" dirty="0" smtClean="0"/>
          </a:p>
          <a:p>
            <a:pPr marL="300037" lvl="1" indent="0">
              <a:buNone/>
            </a:pPr>
            <a:r>
              <a:rPr lang="en-US" b="1" dirty="0" smtClean="0"/>
              <a:t>2. Forward power calibration</a:t>
            </a:r>
          </a:p>
          <a:p>
            <a:pPr marL="300037" lvl="1" indent="0">
              <a:buNone/>
            </a:pPr>
            <a:r>
              <a:rPr lang="en-US" i="1" dirty="0" smtClean="0">
                <a:solidFill>
                  <a:srgbClr val="00B0F0"/>
                </a:solidFill>
              </a:rPr>
              <a:t>“Scale forward power signals so they read actual kW, based on the power meter measurements”</a:t>
            </a:r>
          </a:p>
          <a:p>
            <a:pPr marL="300037" lvl="1" indent="0">
              <a:buNone/>
            </a:pPr>
            <a:endParaRPr lang="en-US" sz="1600" dirty="0" smtClean="0"/>
          </a:p>
          <a:p>
            <a:pPr marL="300037" lvl="1" indent="0">
              <a:buNone/>
            </a:pPr>
            <a:endParaRPr lang="en-US" sz="1600" dirty="0" smtClean="0"/>
          </a:p>
          <a:p>
            <a:pPr marL="300037" lvl="1" indent="0">
              <a:buNone/>
            </a:pPr>
            <a:r>
              <a:rPr lang="en-US" b="1" dirty="0" smtClean="0"/>
              <a:t>3. Probe and Reflected signal calibration</a:t>
            </a:r>
          </a:p>
          <a:p>
            <a:pPr marL="300037" lvl="1" indent="0">
              <a:buNone/>
            </a:pPr>
            <a:r>
              <a:rPr lang="en-US" i="1" dirty="0" smtClean="0">
                <a:solidFill>
                  <a:srgbClr val="00B0F0"/>
                </a:solidFill>
              </a:rPr>
              <a:t>“Scale reflected and probe signals so </a:t>
            </a:r>
            <a:br>
              <a:rPr lang="en-US" i="1" dirty="0" smtClean="0">
                <a:solidFill>
                  <a:srgbClr val="00B0F0"/>
                </a:solidFill>
              </a:rPr>
            </a:br>
            <a:r>
              <a:rPr lang="en-US" i="1" dirty="0" smtClean="0">
                <a:solidFill>
                  <a:srgbClr val="00B0F0"/>
                </a:solidFill>
              </a:rPr>
              <a:t>that Probe = Forward – Reflected”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4" r="8559"/>
          <a:stretch/>
        </p:blipFill>
        <p:spPr>
          <a:xfrm>
            <a:off x="5687539" y="4049229"/>
            <a:ext cx="2375357" cy="188142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687539" y="2093413"/>
            <a:ext cx="3456461" cy="1866166"/>
            <a:chOff x="5687539" y="2550613"/>
            <a:chExt cx="3456461" cy="1866166"/>
          </a:xfrm>
        </p:grpSpPr>
        <p:pic>
          <p:nvPicPr>
            <p:cNvPr id="10" name="Picture 2" descr="D:\Talks\2017_05_08 - MAC - LLRF commissioning\work files\WEIOA6-fig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539" y="2550613"/>
              <a:ext cx="3435009" cy="1857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6221752" y="3723547"/>
              <a:ext cx="2922248" cy="69323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2" name="Picture 2" descr="D:\Talks\2017_05_08 - MAC - LLRF commissioning\work files\WEIOA6-fig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02" t="65145" r="883" b="2444"/>
            <a:stretch/>
          </p:blipFill>
          <p:spPr bwMode="auto">
            <a:xfrm>
              <a:off x="7169147" y="3816601"/>
              <a:ext cx="1121176" cy="511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6966944" y="4179091"/>
              <a:ext cx="257175" cy="15983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pic>
        <p:nvPicPr>
          <p:cNvPr id="4099" name="Picture 3" descr="D:\XFEL\Commissioning\Documents for presentations\calibrated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50000" r="49794" b="4044"/>
          <a:stretch/>
        </p:blipFill>
        <p:spPr bwMode="auto">
          <a:xfrm>
            <a:off x="8127025" y="5074080"/>
            <a:ext cx="966945" cy="8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XFEL\Commissioning\Documents for presentations\uncalibrated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t="50000" r="49983" b="3372"/>
          <a:stretch/>
        </p:blipFill>
        <p:spPr bwMode="auto">
          <a:xfrm>
            <a:off x="8127024" y="4042313"/>
            <a:ext cx="966946" cy="87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4" r="865"/>
          <a:stretch/>
        </p:blipFill>
        <p:spPr>
          <a:xfrm>
            <a:off x="5738842" y="939800"/>
            <a:ext cx="3303559" cy="11215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927725" y="1462490"/>
            <a:ext cx="3025774" cy="76200"/>
          </a:xfrm>
          <a:prstGeom prst="rect">
            <a:avLst/>
          </a:prstGeom>
          <a:noFill/>
          <a:ln w="190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27725" y="1382713"/>
            <a:ext cx="3025774" cy="76200"/>
          </a:xfrm>
          <a:prstGeom prst="rect">
            <a:avLst/>
          </a:prstGeom>
          <a:noFill/>
          <a:ln w="190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8533920" y="4930799"/>
            <a:ext cx="185108" cy="123233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9" r="865" b="74851"/>
          <a:stretch/>
        </p:blipFill>
        <p:spPr>
          <a:xfrm>
            <a:off x="5738843" y="620065"/>
            <a:ext cx="3303558" cy="319735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 flipV="1">
            <a:off x="5166360" y="1382713"/>
            <a:ext cx="521179" cy="54514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018561" y="3304447"/>
            <a:ext cx="597379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166360" y="4913909"/>
            <a:ext cx="449580" cy="38961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98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RF performance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21"/>
          <a:stretch/>
        </p:blipFill>
        <p:spPr>
          <a:xfrm>
            <a:off x="390524" y="1699259"/>
            <a:ext cx="4380936" cy="3727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0207" y="5594621"/>
            <a:ext cx="12907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 smtClean="0"/>
              <a:t>Courtesy S. Pfeiffer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 rot="19719057">
            <a:off x="937753" y="3125995"/>
            <a:ext cx="328647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Preliminary results </a:t>
            </a:r>
            <a:r>
              <a:rPr lang="en-US" sz="1400" dirty="0" smtClean="0">
                <a:sym typeface="Wingdings" panose="05000000000000000000" pitchFamily="2" charset="2"/>
              </a:rPr>
              <a:t> not p</a:t>
            </a:r>
            <a:r>
              <a:rPr lang="en-US" sz="1400" dirty="0" smtClean="0"/>
              <a:t>ublished yet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2" y="2098620"/>
            <a:ext cx="2286431" cy="255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1460" y="2101227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Intra-pulse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771460" y="2439781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Pulse-to-pulse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83" y="2510647"/>
            <a:ext cx="2286000" cy="2529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83" y="3927648"/>
            <a:ext cx="2223935" cy="256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71460" y="3927648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Intra-pulse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771460" y="4266202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Pulse-to-pulse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14" y="4339675"/>
            <a:ext cx="2223516" cy="254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7" y="5423134"/>
            <a:ext cx="714776" cy="7147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26509" y="5430270"/>
            <a:ext cx="150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Specifications: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01" y="5471167"/>
            <a:ext cx="2033399" cy="2567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43" y="5804549"/>
            <a:ext cx="1971354" cy="257795"/>
          </a:xfrm>
          <a:prstGeom prst="rect">
            <a:avLst/>
          </a:prstGeom>
        </p:spPr>
      </p:pic>
      <p:pic>
        <p:nvPicPr>
          <p:cNvPr id="21" name="Picture 2 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70" y="929390"/>
            <a:ext cx="1266855" cy="1012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 bwMode="auto">
          <a:xfrm>
            <a:off x="5667375" y="1038860"/>
            <a:ext cx="463550" cy="98425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 bwMode="auto">
          <a:xfrm flipH="1">
            <a:off x="4584700" y="1088073"/>
            <a:ext cx="1082675" cy="76993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71" y="2835910"/>
            <a:ext cx="1209654" cy="99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5643368" y="3230670"/>
            <a:ext cx="463550" cy="98425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 bwMode="auto">
          <a:xfrm flipH="1">
            <a:off x="4560693" y="3279883"/>
            <a:ext cx="1082675" cy="76993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21" y="5402202"/>
            <a:ext cx="231149" cy="2660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21" y="5745102"/>
            <a:ext cx="231149" cy="266090"/>
          </a:xfrm>
          <a:prstGeom prst="rect">
            <a:avLst/>
          </a:prstGeom>
        </p:spPr>
      </p:pic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580707" y="1361127"/>
            <a:ext cx="7921625" cy="3889375"/>
          </a:xfrm>
        </p:spPr>
        <p:txBody>
          <a:bodyPr/>
          <a:lstStyle/>
          <a:p>
            <a:r>
              <a:rPr lang="en-US" b="1" dirty="0" smtClean="0"/>
              <a:t>RF stability (in-loop)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98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6" y="1051071"/>
            <a:ext cx="9198834" cy="169689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0025"/>
            <a:ext cx="4020880" cy="279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beam stability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/>
          <a:p>
            <a:fld id="{14E62500-1DB8-423D-81AE-6A0C84B7CCFF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7" name="TextBox 1"/>
          <p:cNvSpPr txBox="1"/>
          <p:nvPr/>
        </p:nvSpPr>
        <p:spPr>
          <a:xfrm>
            <a:off x="148202" y="3187415"/>
            <a:ext cx="331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1400" dirty="0" smtClean="0"/>
              <a:t>05.16.2017  16:15:42  600 </a:t>
            </a:r>
            <a:r>
              <a:rPr lang="de-DE" sz="1400" dirty="0" err="1" smtClean="0"/>
              <a:t>shots</a:t>
            </a:r>
            <a:r>
              <a:rPr lang="de-DE" sz="1400" dirty="0" smtClean="0"/>
              <a:t>  10Hz</a:t>
            </a:r>
            <a:endParaRPr lang="de-DE" sz="1400" dirty="0"/>
          </a:p>
        </p:txBody>
      </p:sp>
      <p:sp>
        <p:nvSpPr>
          <p:cNvPr id="9" name="TextBox 9"/>
          <p:cNvSpPr txBox="1"/>
          <p:nvPr/>
        </p:nvSpPr>
        <p:spPr>
          <a:xfrm>
            <a:off x="6889985" y="5524522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1200" dirty="0" err="1" smtClean="0"/>
              <a:t>Courtesy</a:t>
            </a:r>
            <a:r>
              <a:rPr lang="de-DE" sz="1200" dirty="0" smtClean="0"/>
              <a:t>: L. Fröhlich</a:t>
            </a:r>
            <a:endParaRPr lang="de-DE" sz="1200" dirty="0"/>
          </a:p>
        </p:txBody>
      </p:sp>
      <p:sp>
        <p:nvSpPr>
          <p:cNvPr id="10" name="TextBox 4"/>
          <p:cNvSpPr txBox="1"/>
          <p:nvPr/>
        </p:nvSpPr>
        <p:spPr>
          <a:xfrm>
            <a:off x="411228" y="5524522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1200" b="1" dirty="0" smtClean="0">
                <a:solidFill>
                  <a:srgbClr val="FF0000"/>
                </a:solidFill>
              </a:rPr>
              <a:t>BC0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25"/>
          <p:cNvSpPr txBox="1"/>
          <p:nvPr/>
        </p:nvSpPr>
        <p:spPr>
          <a:xfrm>
            <a:off x="1762218" y="4032245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1200" b="1" dirty="0" smtClean="0">
                <a:solidFill>
                  <a:srgbClr val="0000FF"/>
                </a:solidFill>
              </a:rPr>
              <a:t>BC1</a:t>
            </a:r>
            <a:endParaRPr lang="de-DE" sz="1200" b="1" dirty="0">
              <a:solidFill>
                <a:srgbClr val="0000FF"/>
              </a:solidFill>
            </a:endParaRPr>
          </a:p>
        </p:txBody>
      </p:sp>
      <p:sp>
        <p:nvSpPr>
          <p:cNvPr id="12" name="TextBox 26"/>
          <p:cNvSpPr txBox="1"/>
          <p:nvPr/>
        </p:nvSpPr>
        <p:spPr>
          <a:xfrm>
            <a:off x="2796374" y="3444979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1200" b="1" dirty="0" smtClean="0"/>
              <a:t>BC2</a:t>
            </a:r>
            <a:endParaRPr lang="de-DE" sz="1200" b="1" dirty="0"/>
          </a:p>
        </p:txBody>
      </p:sp>
      <p:sp>
        <p:nvSpPr>
          <p:cNvPr id="3" name="Oval 2"/>
          <p:cNvSpPr/>
          <p:nvPr/>
        </p:nvSpPr>
        <p:spPr bwMode="auto">
          <a:xfrm>
            <a:off x="3402746" y="1935708"/>
            <a:ext cx="649545" cy="477292"/>
          </a:xfrm>
          <a:prstGeom prst="ellipse">
            <a:avLst/>
          </a:prstGeom>
          <a:noFill/>
          <a:ln w="28575" cap="flat" cmpd="sng" algn="ctr">
            <a:solidFill>
              <a:srgbClr val="25155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10975" y="4479657"/>
            <a:ext cx="492125" cy="53222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3529746" y="3517923"/>
            <a:ext cx="5447325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Energy measurements: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BC0:</a:t>
            </a:r>
            <a:r>
              <a:rPr lang="en-US" sz="1400" dirty="0" smtClean="0"/>
              <a:t> </a:t>
            </a:r>
            <a:r>
              <a:rPr lang="en-US" sz="1400" dirty="0" smtClean="0">
                <a:sym typeface="Symbol"/>
              </a:rPr>
              <a:t></a:t>
            </a:r>
            <a:r>
              <a:rPr lang="en-US" sz="1400" baseline="-25000" dirty="0" smtClean="0"/>
              <a:t>y</a:t>
            </a:r>
            <a:r>
              <a:rPr lang="en-US" sz="1400" dirty="0" smtClean="0"/>
              <a:t> = 147 </a:t>
            </a:r>
            <a:r>
              <a:rPr lang="en-US" sz="1400" dirty="0" smtClean="0">
                <a:sym typeface="Symbol"/>
              </a:rPr>
              <a:t></a:t>
            </a:r>
            <a:r>
              <a:rPr lang="en-US" sz="1400" dirty="0" smtClean="0"/>
              <a:t>m, </a:t>
            </a:r>
            <a:r>
              <a:rPr lang="en-US" sz="1400" dirty="0" err="1" smtClean="0"/>
              <a:t>D</a:t>
            </a:r>
            <a:r>
              <a:rPr lang="en-US" sz="1400" baseline="-25000" dirty="0" err="1" smtClean="0"/>
              <a:t>y</a:t>
            </a:r>
            <a:r>
              <a:rPr lang="en-US" sz="1400" dirty="0" smtClean="0"/>
              <a:t>= -222 mm </a:t>
            </a:r>
            <a:r>
              <a:rPr lang="en-US" sz="1400" dirty="0" smtClean="0">
                <a:sym typeface="Symbol"/>
              </a:rPr>
              <a:t> </a:t>
            </a:r>
            <a:r>
              <a:rPr lang="en-US" sz="1400" b="1" dirty="0" smtClean="0">
                <a:sym typeface="Symbol"/>
              </a:rPr>
              <a:t></a:t>
            </a:r>
            <a:r>
              <a:rPr lang="en-US" sz="1400" b="1" baseline="-25000" dirty="0" smtClean="0"/>
              <a:t>E</a:t>
            </a:r>
            <a:r>
              <a:rPr lang="en-US" sz="1400" b="1" dirty="0" smtClean="0"/>
              <a:t>/E = 6.6e-4</a:t>
            </a:r>
            <a:r>
              <a:rPr lang="en-US" sz="1400" dirty="0" smtClean="0"/>
              <a:t>    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BC1:</a:t>
            </a:r>
            <a:r>
              <a:rPr lang="en-US" sz="1400" dirty="0" smtClean="0"/>
              <a:t> </a:t>
            </a:r>
            <a:r>
              <a:rPr lang="en-US" sz="1400" dirty="0" smtClean="0">
                <a:sym typeface="Symbol"/>
              </a:rPr>
              <a:t></a:t>
            </a:r>
            <a:r>
              <a:rPr lang="en-US" sz="1400" baseline="-25000" dirty="0" smtClean="0"/>
              <a:t>y</a:t>
            </a:r>
            <a:r>
              <a:rPr lang="en-US" sz="1400" dirty="0" smtClean="0"/>
              <a:t> = 225 </a:t>
            </a:r>
            <a:r>
              <a:rPr lang="en-US" sz="1400" dirty="0" smtClean="0">
                <a:sym typeface="Symbol"/>
              </a:rPr>
              <a:t></a:t>
            </a:r>
            <a:r>
              <a:rPr lang="en-US" sz="1400" dirty="0" smtClean="0"/>
              <a:t>m, </a:t>
            </a:r>
            <a:r>
              <a:rPr lang="en-US" sz="1400" dirty="0" err="1" smtClean="0"/>
              <a:t>D</a:t>
            </a:r>
            <a:r>
              <a:rPr lang="en-US" sz="1400" baseline="-25000" dirty="0" err="1" smtClean="0"/>
              <a:t>y</a:t>
            </a:r>
            <a:r>
              <a:rPr lang="en-US" sz="1400" dirty="0" smtClean="0"/>
              <a:t>= -490 mm </a:t>
            </a:r>
            <a:r>
              <a:rPr lang="en-US" sz="1400" dirty="0" smtClean="0">
                <a:sym typeface="Symbol"/>
              </a:rPr>
              <a:t> </a:t>
            </a:r>
            <a:r>
              <a:rPr lang="en-US" sz="1400" b="1" dirty="0" smtClean="0">
                <a:sym typeface="Symbol"/>
              </a:rPr>
              <a:t></a:t>
            </a:r>
            <a:r>
              <a:rPr lang="en-US" sz="1400" b="1" baseline="-25000" dirty="0" smtClean="0"/>
              <a:t>E</a:t>
            </a:r>
            <a:r>
              <a:rPr lang="en-US" sz="1400" b="1" dirty="0" smtClean="0"/>
              <a:t>/E = 4.6e-4</a:t>
            </a:r>
            <a:r>
              <a:rPr lang="en-US" sz="1400" dirty="0" smtClean="0"/>
              <a:t>    </a:t>
            </a:r>
            <a:r>
              <a:rPr lang="en-US" sz="1400" dirty="0" smtClean="0">
                <a:solidFill>
                  <a:srgbClr val="00B050"/>
                </a:solidFill>
              </a:rPr>
              <a:t> 	             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smtClean="0"/>
              <a:t>BC2:</a:t>
            </a:r>
            <a:r>
              <a:rPr lang="en-US" sz="1400" dirty="0" smtClean="0"/>
              <a:t> </a:t>
            </a:r>
            <a:r>
              <a:rPr lang="en-US" sz="1400" dirty="0" smtClean="0">
                <a:sym typeface="Symbol"/>
              </a:rPr>
              <a:t></a:t>
            </a:r>
            <a:r>
              <a:rPr lang="en-US" sz="1400" baseline="-25000" dirty="0" smtClean="0"/>
              <a:t>y</a:t>
            </a:r>
            <a:r>
              <a:rPr lang="en-US" sz="1400" dirty="0" smtClean="0"/>
              <a:t> = 149 </a:t>
            </a:r>
            <a:r>
              <a:rPr lang="en-US" sz="1400" dirty="0" smtClean="0">
                <a:sym typeface="Symbol"/>
              </a:rPr>
              <a:t></a:t>
            </a:r>
            <a:r>
              <a:rPr lang="en-US" sz="1400" dirty="0" smtClean="0"/>
              <a:t>m, </a:t>
            </a:r>
            <a:r>
              <a:rPr lang="en-US" sz="1400" dirty="0" err="1" smtClean="0"/>
              <a:t>D</a:t>
            </a:r>
            <a:r>
              <a:rPr lang="en-US" sz="1400" baseline="-25000" dirty="0" err="1" smtClean="0"/>
              <a:t>y</a:t>
            </a:r>
            <a:r>
              <a:rPr lang="en-US" sz="1400" dirty="0" smtClean="0"/>
              <a:t>= -382 mm </a:t>
            </a:r>
            <a:r>
              <a:rPr lang="en-US" sz="1400" dirty="0" smtClean="0">
                <a:sym typeface="Symbol"/>
              </a:rPr>
              <a:t> </a:t>
            </a:r>
            <a:r>
              <a:rPr lang="en-US" sz="1400" b="1" dirty="0" smtClean="0">
                <a:sym typeface="Symbol"/>
              </a:rPr>
              <a:t></a:t>
            </a:r>
            <a:r>
              <a:rPr lang="en-US" sz="1400" b="1" baseline="-25000" dirty="0" smtClean="0"/>
              <a:t>E</a:t>
            </a:r>
            <a:r>
              <a:rPr lang="en-US" sz="1400" b="1" dirty="0" smtClean="0"/>
              <a:t>/E = 3.9e-4</a:t>
            </a:r>
            <a:endParaRPr lang="en-US" sz="1400" dirty="0" smtClean="0">
              <a:solidFill>
                <a:srgbClr val="FFC00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611498" y="1929358"/>
            <a:ext cx="625381" cy="426136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10353" y="1535658"/>
            <a:ext cx="572123" cy="4772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21" name="Straight Arrow Connector 20"/>
          <p:cNvCxnSpPr>
            <a:stCxn id="20" idx="4"/>
            <a:endCxn id="10" idx="0"/>
          </p:cNvCxnSpPr>
          <p:nvPr/>
        </p:nvCxnSpPr>
        <p:spPr bwMode="auto">
          <a:xfrm flipH="1">
            <a:off x="656648" y="2012950"/>
            <a:ext cx="339767" cy="351157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stCxn id="19" idx="4"/>
          </p:cNvCxnSpPr>
          <p:nvPr/>
        </p:nvCxnSpPr>
        <p:spPr bwMode="auto">
          <a:xfrm>
            <a:off x="1924189" y="2355494"/>
            <a:ext cx="64399" cy="1556106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>
            <a:stCxn id="3" idx="4"/>
            <a:endCxn id="12" idx="3"/>
          </p:cNvCxnSpPr>
          <p:nvPr/>
        </p:nvCxnSpPr>
        <p:spPr bwMode="auto">
          <a:xfrm flipH="1">
            <a:off x="3287214" y="2413000"/>
            <a:ext cx="440305" cy="1170479"/>
          </a:xfrm>
          <a:prstGeom prst="straightConnector1">
            <a:avLst/>
          </a:prstGeom>
          <a:noFill/>
          <a:ln w="28575" cap="flat" cmpd="sng" algn="ctr">
            <a:solidFill>
              <a:srgbClr val="100F2E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3617537" y="5061840"/>
            <a:ext cx="2417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>
                <a:latin typeface="Arial" pitchFamily="34" charset="0"/>
                <a:ea typeface="+mn-ea"/>
              </a:rPr>
              <a:t>Energy stability</a:t>
            </a:r>
            <a:r>
              <a:rPr lang="en-US" sz="1600" b="1" dirty="0" smtClean="0">
                <a:latin typeface="Arial" pitchFamily="34" charset="0"/>
                <a:ea typeface="+mn-ea"/>
              </a:rPr>
              <a:t>:</a:t>
            </a:r>
          </a:p>
          <a:p>
            <a:pPr>
              <a:buNone/>
            </a:pPr>
            <a:r>
              <a:rPr lang="en-US" sz="1400" dirty="0" smtClean="0">
                <a:latin typeface="Arial" pitchFamily="34" charset="0"/>
                <a:ea typeface="+mn-ea"/>
              </a:rPr>
              <a:t>1.6e-4 </a:t>
            </a:r>
            <a:r>
              <a:rPr lang="en-US" sz="1400" dirty="0">
                <a:latin typeface="Arial" pitchFamily="34" charset="0"/>
                <a:ea typeface="+mn-ea"/>
              </a:rPr>
              <a:t>after the </a:t>
            </a:r>
            <a:r>
              <a:rPr lang="en-US" sz="1400" dirty="0" smtClean="0">
                <a:latin typeface="Arial" pitchFamily="34" charset="0"/>
                <a:ea typeface="+mn-ea"/>
              </a:rPr>
              <a:t>injector</a:t>
            </a:r>
          </a:p>
          <a:p>
            <a:pPr>
              <a:buNone/>
            </a:pPr>
            <a:r>
              <a:rPr lang="en-US" sz="1400" dirty="0" smtClean="0">
                <a:latin typeface="Arial" pitchFamily="34" charset="0"/>
                <a:ea typeface="+mn-ea"/>
              </a:rPr>
              <a:t>1.1e-4 </a:t>
            </a:r>
            <a:r>
              <a:rPr lang="en-US" sz="1400" dirty="0">
                <a:latin typeface="Arial" pitchFamily="34" charset="0"/>
                <a:ea typeface="+mn-ea"/>
              </a:rPr>
              <a:t>after L3</a:t>
            </a:r>
          </a:p>
        </p:txBody>
      </p:sp>
      <p:sp>
        <p:nvSpPr>
          <p:cNvPr id="25" name="TextBox 24"/>
          <p:cNvSpPr txBox="1"/>
          <p:nvPr/>
        </p:nvSpPr>
        <p:spPr>
          <a:xfrm rot="19719057">
            <a:off x="593640" y="4744030"/>
            <a:ext cx="328647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Preliminary results </a:t>
            </a:r>
            <a:r>
              <a:rPr lang="en-US" sz="1400" dirty="0" smtClean="0">
                <a:sym typeface="Wingdings" panose="05000000000000000000" pitchFamily="2" charset="2"/>
              </a:rPr>
              <a:t> not p</a:t>
            </a:r>
            <a:r>
              <a:rPr lang="en-US" sz="1400" dirty="0" smtClean="0"/>
              <a:t>ublished yet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730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waveguide sparks</a:t>
            </a:r>
            <a:endParaRPr lang="en-US" dirty="0"/>
          </a:p>
        </p:txBody>
      </p:sp>
      <p:pic>
        <p:nvPicPr>
          <p:cNvPr id="4" name="Picture 2" descr="http://ttfinfo.desy.de/XFELelog/data/2017/44/01.11_M/2017-11-01T14:20: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56935" r="51275" b="10714"/>
          <a:stretch/>
        </p:blipFill>
        <p:spPr bwMode="auto">
          <a:xfrm>
            <a:off x="561975" y="2964086"/>
            <a:ext cx="3462260" cy="177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ttfinfo.desy.de/XFELelog/data/2017/44/01.11_M/2017-11-01T13:31: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2" t="55863" r="51056" b="10861"/>
          <a:stretch/>
        </p:blipFill>
        <p:spPr bwMode="auto">
          <a:xfrm>
            <a:off x="594497" y="1206498"/>
            <a:ext cx="3429738" cy="17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tfinfo.desy.de/XFELelog/data/2017/45/07.11_a/2017-11-07T16:40:08-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0" t="40989"/>
          <a:stretch/>
        </p:blipFill>
        <p:spPr bwMode="auto">
          <a:xfrm>
            <a:off x="574675" y="4742087"/>
            <a:ext cx="3449560" cy="18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ttfinfo.desy.de/XFELelog/data/2017/45/07.11_a/2017-11-07T16:44:36-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7" r="48485" b="10629"/>
          <a:stretch/>
        </p:blipFill>
        <p:spPr bwMode="auto">
          <a:xfrm>
            <a:off x="4232180" y="1206498"/>
            <a:ext cx="3649593" cy="23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ttfinfo.desy.de/XFELelog/data/2017/45/07.11_a/2017-11-07T16:44:36-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8" t="46977" b="10629"/>
          <a:stretch/>
        </p:blipFill>
        <p:spPr bwMode="auto">
          <a:xfrm>
            <a:off x="4292408" y="3533775"/>
            <a:ext cx="366376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14538" y="6124575"/>
            <a:ext cx="1809750" cy="333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dirty="0" smtClean="0"/>
              <a:t>Data from A13 – 7.11.2017   12:48</a:t>
            </a:r>
          </a:p>
          <a:p>
            <a:pPr>
              <a:lnSpc>
                <a:spcPct val="112000"/>
              </a:lnSpc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7423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" y="1244765"/>
            <a:ext cx="8888929" cy="1587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INTRODUCTION: an RF station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13575" r="5325"/>
          <a:stretch/>
        </p:blipFill>
        <p:spPr bwMode="auto">
          <a:xfrm>
            <a:off x="2587" y="3240889"/>
            <a:ext cx="9144000" cy="7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44682" y="3494521"/>
            <a:ext cx="101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KLYSTRON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5308" y="3006795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CM1 (8 cav.)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29796" y="3029723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CM2 (8 cav.)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19247" y="3029723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CM3 (8 cav.)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02035" y="3037815"/>
            <a:ext cx="1165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CM4 (8cav.)</a:t>
            </a:r>
            <a:endParaRPr lang="en-US" sz="1400" b="1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3965506" y="1856548"/>
            <a:ext cx="384244" cy="82391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flipH="1">
            <a:off x="102671" y="2890011"/>
            <a:ext cx="3869255" cy="2238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4349750" y="2890011"/>
            <a:ext cx="4702879" cy="270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>
            <a:off x="3965506" y="2680461"/>
            <a:ext cx="0" cy="2095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82" name="Straight Connector 81"/>
          <p:cNvCxnSpPr/>
          <p:nvPr/>
        </p:nvCxnSpPr>
        <p:spPr bwMode="auto">
          <a:xfrm>
            <a:off x="4349750" y="2656649"/>
            <a:ext cx="0" cy="23336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1338264" y="426128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endParaRPr lang="en-US" sz="1400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102671" y="4339850"/>
            <a:ext cx="154781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endParaRPr lang="en-US" sz="1400" dirty="0" err="1" smtClean="0"/>
          </a:p>
        </p:txBody>
      </p:sp>
      <p:sp>
        <p:nvSpPr>
          <p:cNvPr id="17" name="TextBox 16"/>
          <p:cNvSpPr txBox="1"/>
          <p:nvPr/>
        </p:nvSpPr>
        <p:spPr>
          <a:xfrm>
            <a:off x="294397" y="4020254"/>
            <a:ext cx="8503374" cy="227401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One RF station comprises: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1x 10 MW klystron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32x TESLA type cavities housed in 4 cryomodules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32x motorized power couplers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32x motorized tuners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64x piezo (actuator / sensor)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36x motorized phase shifters (1/ </a:t>
            </a:r>
            <a:r>
              <a:rPr lang="en-US" sz="1400" dirty="0" err="1" smtClean="0"/>
              <a:t>cav</a:t>
            </a:r>
            <a:r>
              <a:rPr lang="en-US" sz="1400" dirty="0" smtClean="0"/>
              <a:t> + 1/ cryomodule)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100+ RF channels (probe, forward, reflected)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600+ RF connections  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endParaRPr lang="en-US" sz="1400" dirty="0" smtClean="0"/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endParaRPr lang="en-US" sz="1400" dirty="0" err="1" smtClean="0"/>
          </a:p>
        </p:txBody>
      </p:sp>
      <p:sp>
        <p:nvSpPr>
          <p:cNvPr id="69" name="Right Arrow 68"/>
          <p:cNvSpPr/>
          <p:nvPr/>
        </p:nvSpPr>
        <p:spPr bwMode="auto">
          <a:xfrm>
            <a:off x="390609" y="4600326"/>
            <a:ext cx="436434" cy="40965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56510" y="4600326"/>
            <a:ext cx="730804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 Technical commissioning represents &gt;50% of the commissioning time</a:t>
            </a:r>
          </a:p>
        </p:txBody>
      </p:sp>
      <p:sp>
        <p:nvSpPr>
          <p:cNvPr id="71" name="Right Arrow 70"/>
          <p:cNvSpPr/>
          <p:nvPr/>
        </p:nvSpPr>
        <p:spPr bwMode="auto">
          <a:xfrm>
            <a:off x="390609" y="5123073"/>
            <a:ext cx="436434" cy="40965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43212" y="5143233"/>
            <a:ext cx="73213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 Intersystem commissioning is a key factor of the commissioning time</a:t>
            </a:r>
          </a:p>
        </p:txBody>
      </p:sp>
    </p:spTree>
    <p:extLst>
      <p:ext uri="{BB962C8B-B14F-4D97-AF65-F5344CB8AC3E}">
        <p14:creationId xmlns:p14="http://schemas.microsoft.com/office/powerpoint/2010/main" val="120659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9" grpId="0" animBg="1"/>
      <p:bldP spid="17" grpId="0"/>
      <p:bldP spid="69" grpId="0" animBg="1"/>
      <p:bldP spid="70" grpId="0" animBg="1"/>
      <p:bldP spid="71" grpId="0" animBg="1"/>
      <p:bldP spid="7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OPERATION: Energy 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67" y="4637727"/>
            <a:ext cx="7921625" cy="3889375"/>
          </a:xfrm>
        </p:spPr>
        <p:txBody>
          <a:bodyPr/>
          <a:lstStyle/>
          <a:p>
            <a:r>
              <a:rPr lang="en-US" dirty="0" smtClean="0"/>
              <a:t>On-going effort to assess the maximum operation gradient for every RF station</a:t>
            </a:r>
          </a:p>
          <a:p>
            <a:r>
              <a:rPr lang="en-US" dirty="0" smtClean="0"/>
              <a:t>CS9 soon to be commissioned (A24, A25)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355090"/>
              </p:ext>
            </p:extLst>
          </p:nvPr>
        </p:nvGraphicFramePr>
        <p:xfrm>
          <a:off x="3505199" y="1235765"/>
          <a:ext cx="5638801" cy="328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065184"/>
              </p:ext>
            </p:extLst>
          </p:nvPr>
        </p:nvGraphicFramePr>
        <p:xfrm>
          <a:off x="267459" y="1453226"/>
          <a:ext cx="3258282" cy="273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91107" y="1319801"/>
            <a:ext cx="1221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 smtClean="0"/>
              <a:t>Courtesy M. </a:t>
            </a:r>
            <a:r>
              <a:rPr lang="en-US" sz="1000" dirty="0" err="1" smtClean="0"/>
              <a:t>Omet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812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14" r="5151" b="10714"/>
          <a:stretch/>
        </p:blipFill>
        <p:spPr bwMode="auto">
          <a:xfrm>
            <a:off x="612464" y="838200"/>
            <a:ext cx="8024939" cy="478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" y="840104"/>
            <a:ext cx="8027803" cy="4787265"/>
          </a:xfrm>
          <a:prstGeom prst="rect">
            <a:avLst/>
          </a:prstGeom>
          <a:solidFill>
            <a:schemeClr val="accent6">
              <a:alpha val="79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3087" y="1178247"/>
            <a:ext cx="7921625" cy="38893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6600" b="1" dirty="0" smtClean="0">
                <a:solidFill>
                  <a:srgbClr val="0070C0"/>
                </a:solidFill>
              </a:rPr>
              <a:t>COMMISSIONING</a:t>
            </a:r>
          </a:p>
        </p:txBody>
      </p:sp>
    </p:spTree>
    <p:extLst>
      <p:ext uri="{BB962C8B-B14F-4D97-AF65-F5344CB8AC3E}">
        <p14:creationId xmlns:p14="http://schemas.microsoft.com/office/powerpoint/2010/main" val="287183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984" y="1633925"/>
            <a:ext cx="3968319" cy="887767"/>
          </a:xfrm>
          <a:prstGeom prst="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COMMISSIONING of the European XFEL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7" y="1704905"/>
            <a:ext cx="7921625" cy="3889375"/>
          </a:xfrm>
        </p:spPr>
        <p:txBody>
          <a:bodyPr/>
          <a:lstStyle/>
          <a:p>
            <a:r>
              <a:rPr lang="en-US" dirty="0" smtClean="0"/>
              <a:t>RF </a:t>
            </a:r>
          </a:p>
          <a:p>
            <a:pPr lvl="1"/>
            <a:r>
              <a:rPr lang="en-US" dirty="0" smtClean="0"/>
              <a:t>First RF</a:t>
            </a:r>
          </a:p>
          <a:p>
            <a:pPr lvl="1"/>
            <a:r>
              <a:rPr lang="en-US" dirty="0" smtClean="0"/>
              <a:t>Required RF gradient and stability</a:t>
            </a:r>
          </a:p>
          <a:p>
            <a:r>
              <a:rPr lang="en-US" dirty="0" smtClean="0"/>
              <a:t>Beam</a:t>
            </a:r>
          </a:p>
          <a:p>
            <a:pPr lvl="1"/>
            <a:r>
              <a:rPr lang="en-US" dirty="0" smtClean="0"/>
              <a:t>First beam</a:t>
            </a:r>
          </a:p>
          <a:p>
            <a:pPr lvl="1"/>
            <a:r>
              <a:rPr lang="en-US" dirty="0" smtClean="0"/>
              <a:t>Required beam transmission at desired current</a:t>
            </a:r>
          </a:p>
          <a:p>
            <a:r>
              <a:rPr lang="en-US" dirty="0" smtClean="0"/>
              <a:t>Photons</a:t>
            </a:r>
          </a:p>
          <a:p>
            <a:pPr lvl="1"/>
            <a:r>
              <a:rPr lang="en-US" dirty="0" smtClean="0"/>
              <a:t>First lasing</a:t>
            </a:r>
          </a:p>
          <a:p>
            <a:pPr lvl="1"/>
            <a:r>
              <a:rPr lang="en-US" dirty="0" smtClean="0"/>
              <a:t>Required photon energy for user</a:t>
            </a:r>
          </a:p>
          <a:p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5141343" y="2639698"/>
            <a:ext cx="284672" cy="160451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81290" y="3312559"/>
            <a:ext cx="1984075" cy="37956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Not covered in this talk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0227" y="5167221"/>
            <a:ext cx="7504981" cy="5392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100" dirty="0" smtClean="0"/>
              <a:t>[MOXAA1] 	“</a:t>
            </a:r>
            <a:r>
              <a:rPr lang="en-US" sz="1100" i="1" dirty="0" smtClean="0"/>
              <a:t>Commissioning of the European XFEL Accelerator</a:t>
            </a:r>
            <a:r>
              <a:rPr lang="en-US" sz="1100" dirty="0" smtClean="0"/>
              <a:t>”, W. Decking, H. Weise</a:t>
            </a:r>
          </a:p>
          <a:p>
            <a:pPr>
              <a:lnSpc>
                <a:spcPct val="112000"/>
              </a:lnSpc>
            </a:pPr>
            <a:r>
              <a:rPr lang="en-US" sz="1100" dirty="0" smtClean="0"/>
              <a:t>[THOAA3] 	“</a:t>
            </a:r>
            <a:r>
              <a:rPr lang="en-US" sz="1100" i="1" dirty="0" smtClean="0"/>
              <a:t>Installation and first Commissioning of the LLRF System for the European XFEL</a:t>
            </a:r>
            <a:r>
              <a:rPr lang="en-US" sz="1100" dirty="0" smtClean="0"/>
              <a:t>”, J. Branlard </a:t>
            </a:r>
            <a:r>
              <a:rPr lang="en-US" sz="1100" i="1" dirty="0" smtClean="0"/>
              <a:t>et al.</a:t>
            </a:r>
          </a:p>
          <a:p>
            <a:pPr>
              <a:lnSpc>
                <a:spcPct val="112000"/>
              </a:lnSpc>
            </a:pPr>
            <a:endParaRPr lang="en-US" sz="1100" dirty="0" smtClean="0"/>
          </a:p>
        </p:txBody>
      </p:sp>
      <p:pic>
        <p:nvPicPr>
          <p:cNvPr id="2050" name="Picture 2" descr="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3" y="5167221"/>
            <a:ext cx="1002306" cy="5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4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RF </a:t>
            </a:r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719" y="1302143"/>
            <a:ext cx="5394325" cy="4459287"/>
          </a:xfrm>
        </p:spPr>
        <p:txBody>
          <a:bodyPr/>
          <a:lstStyle/>
          <a:p>
            <a:r>
              <a:rPr lang="en-US" b="1" dirty="0" smtClean="0"/>
              <a:t>Pre-commissioning</a:t>
            </a:r>
          </a:p>
          <a:p>
            <a:pPr lvl="1"/>
            <a:r>
              <a:rPr lang="en-US" dirty="0" smtClean="0"/>
              <a:t> Board level</a:t>
            </a:r>
          </a:p>
          <a:p>
            <a:pPr lvl="1"/>
            <a:r>
              <a:rPr lang="en-US" dirty="0" smtClean="0"/>
              <a:t> Crate level</a:t>
            </a:r>
          </a:p>
          <a:p>
            <a:pPr lvl="1"/>
            <a:r>
              <a:rPr lang="en-US" dirty="0" smtClean="0"/>
              <a:t> Rack level</a:t>
            </a:r>
          </a:p>
          <a:p>
            <a:pPr lvl="1"/>
            <a:endParaRPr lang="en-US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Large machine </a:t>
            </a:r>
            <a:r>
              <a:rPr lang="en-US" b="1" dirty="0" smtClean="0">
                <a:sym typeface="Wingdings" panose="05000000000000000000" pitchFamily="2" charset="2"/>
              </a:rPr>
              <a:t> large team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 e.g. for XFEL 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 20 people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 8 LLRF experts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 Support from other institutes</a:t>
            </a:r>
          </a:p>
          <a:p>
            <a:r>
              <a:rPr lang="en-US" b="1" dirty="0" smtClean="0"/>
              <a:t>Parallel </a:t>
            </a:r>
            <a:r>
              <a:rPr lang="en-US" b="1" dirty="0"/>
              <a:t>work</a:t>
            </a:r>
          </a:p>
          <a:p>
            <a:pPr lvl="1"/>
            <a:r>
              <a:rPr lang="en-US" dirty="0" smtClean="0"/>
              <a:t> RF </a:t>
            </a:r>
            <a:r>
              <a:rPr lang="en-US" dirty="0"/>
              <a:t>station </a:t>
            </a:r>
            <a:r>
              <a:rPr lang="en-US" dirty="0" smtClean="0"/>
              <a:t>wise</a:t>
            </a:r>
            <a:endParaRPr lang="en-US" dirty="0"/>
          </a:p>
        </p:txBody>
      </p:sp>
      <p:pic>
        <p:nvPicPr>
          <p:cNvPr id="6" name="Picture 2" descr="D:\Talks\2015_11_03 - LLRF15 - XFEL LLRF commissioning\work files\MTCA-A1AH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46236" r="16115" b="11565"/>
          <a:stretch/>
        </p:blipFill>
        <p:spPr bwMode="auto">
          <a:xfrm>
            <a:off x="4926053" y="1083068"/>
            <a:ext cx="1922738" cy="150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ranlard\Desktop\SIS8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79" y="1302143"/>
            <a:ext cx="1376841" cy="111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XFEL\Pictures\2016_10_05 - Crates and XFEL\IMG_43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r="6151"/>
          <a:stretch/>
        </p:blipFill>
        <p:spPr bwMode="auto">
          <a:xfrm>
            <a:off x="6824320" y="892570"/>
            <a:ext cx="2212025" cy="1666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XFEL\Commissioning\Documents for presentations\20170308_1130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3"/>
          <a:stretch/>
        </p:blipFill>
        <p:spPr bwMode="auto">
          <a:xfrm>
            <a:off x="4859866" y="3254553"/>
            <a:ext cx="4176479" cy="262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24576" y="2677823"/>
            <a:ext cx="2880876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dirty="0" smtClean="0"/>
              <a:t>INTEGRATION TEST !!!</a:t>
            </a:r>
            <a:endParaRPr lang="en-US" sz="1600" b="1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5357930" y="2668298"/>
            <a:ext cx="548640" cy="40965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133850" y="1893176"/>
            <a:ext cx="4286250" cy="35707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9652" y="2785193"/>
            <a:ext cx="2368247" cy="938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See Talk: </a:t>
            </a:r>
          </a:p>
          <a:p>
            <a:endParaRPr lang="en-US" sz="1100" dirty="0" smtClean="0"/>
          </a:p>
          <a:p>
            <a:r>
              <a:rPr lang="en-US" sz="1100" dirty="0"/>
              <a:t>Mathieu </a:t>
            </a:r>
            <a:r>
              <a:rPr lang="en-US" sz="1100" dirty="0" err="1"/>
              <a:t>Omet</a:t>
            </a:r>
            <a:r>
              <a:rPr lang="en-US" sz="1100" dirty="0"/>
              <a:t>: [WG-3 Session 1] </a:t>
            </a:r>
            <a:r>
              <a:rPr lang="en-US" sz="1100" dirty="0" smtClean="0"/>
              <a:t>Monday </a:t>
            </a:r>
            <a:r>
              <a:rPr lang="en-US" sz="1100" dirty="0"/>
              <a:t>AM</a:t>
            </a:r>
            <a:br>
              <a:rPr lang="en-US" sz="1100" dirty="0"/>
            </a:br>
            <a:r>
              <a:rPr lang="en-US" sz="1100" b="1" dirty="0"/>
              <a:t>LLRF of the European </a:t>
            </a:r>
            <a:r>
              <a:rPr lang="en-US" sz="1100" b="1" dirty="0" smtClean="0"/>
              <a:t>XFEL</a:t>
            </a:r>
            <a:endParaRPr lang="en-US" sz="1100" b="1" dirty="0"/>
          </a:p>
        </p:txBody>
      </p:sp>
      <p:sp>
        <p:nvSpPr>
          <p:cNvPr id="15" name="Down Arrow 14"/>
          <p:cNvSpPr/>
          <p:nvPr/>
        </p:nvSpPr>
        <p:spPr>
          <a:xfrm>
            <a:off x="1487312" y="2378022"/>
            <a:ext cx="345056" cy="36230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95596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4970" b="15789"/>
          <a:stretch/>
        </p:blipFill>
        <p:spPr bwMode="auto">
          <a:xfrm>
            <a:off x="119645" y="1100826"/>
            <a:ext cx="8904718" cy="29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6010" y="1880776"/>
            <a:ext cx="1127232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IN operation </a:t>
            </a:r>
          </a:p>
          <a:p>
            <a:pPr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ON beam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4423" y="1820744"/>
            <a:ext cx="1415772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IN</a:t>
            </a:r>
            <a:r>
              <a:rPr lang="en-US" sz="1200" dirty="0" smtClean="0">
                <a:solidFill>
                  <a:schemeClr val="bg1"/>
                </a:solidFill>
              </a:rPr>
              <a:t> operation but</a:t>
            </a:r>
          </a:p>
          <a:p>
            <a:pPr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shifted </a:t>
            </a:r>
            <a:r>
              <a:rPr lang="en-US" sz="1200" b="1" dirty="0" smtClean="0">
                <a:solidFill>
                  <a:schemeClr val="bg1"/>
                </a:solidFill>
              </a:rPr>
              <a:t>OFF</a:t>
            </a:r>
            <a:r>
              <a:rPr lang="en-US" sz="1200" dirty="0" smtClean="0">
                <a:solidFill>
                  <a:schemeClr val="bg1"/>
                </a:solidFill>
              </a:rPr>
              <a:t> beam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750646" y="1813065"/>
            <a:ext cx="1337234" cy="634020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604422" y="1783058"/>
            <a:ext cx="1415773" cy="634020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528841" y="1776984"/>
            <a:ext cx="1561999" cy="676255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4940" y="1806909"/>
            <a:ext cx="1739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bg1"/>
                </a:solidFill>
              </a:rPr>
              <a:t>Not ready for beam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operation hence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shifted </a:t>
            </a:r>
            <a:r>
              <a:rPr lang="en-US" sz="1200" b="1" dirty="0">
                <a:solidFill>
                  <a:schemeClr val="bg1"/>
                </a:solidFill>
              </a:rPr>
              <a:t>OFF</a:t>
            </a:r>
            <a:r>
              <a:rPr lang="en-US" sz="1200" dirty="0">
                <a:solidFill>
                  <a:schemeClr val="bg1"/>
                </a:solidFill>
              </a:rPr>
              <a:t> beam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419263" y="2453240"/>
            <a:ext cx="0" cy="532326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3065183" y="2453240"/>
            <a:ext cx="0" cy="532326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5838863" y="2453240"/>
            <a:ext cx="0" cy="532326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" b="59905"/>
          <a:stretch/>
        </p:blipFill>
        <p:spPr bwMode="auto">
          <a:xfrm>
            <a:off x="119644" y="4179474"/>
            <a:ext cx="4637713" cy="175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56382"/>
          <a:stretch/>
        </p:blipFill>
        <p:spPr bwMode="auto">
          <a:xfrm>
            <a:off x="4803422" y="4179473"/>
            <a:ext cx="4220941" cy="17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 bwMode="auto">
          <a:xfrm>
            <a:off x="3312308" y="4487815"/>
            <a:ext cx="810112" cy="480060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7655708" y="4438285"/>
            <a:ext cx="810112" cy="480060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300788" y="4250909"/>
            <a:ext cx="271462" cy="214313"/>
          </a:xfrm>
          <a:prstGeom prst="rect">
            <a:avLst/>
          </a:prstGeom>
          <a:solidFill>
            <a:srgbClr val="0019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1174" y="4258293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A21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RF COMMISSIONING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5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3" grpId="0" animBg="1"/>
      <p:bldP spid="14" grpId="0" animBg="1"/>
      <p:bldP spid="15" grpId="0" animBg="1"/>
      <p:bldP spid="8" grpId="0"/>
      <p:bldP spid="16" grpId="0" animBg="1"/>
      <p:bldP spid="26" grpId="0" animBg="1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2232"/>
            <a:ext cx="7921625" cy="780540"/>
          </a:xfrm>
        </p:spPr>
        <p:txBody>
          <a:bodyPr anchor="t"/>
          <a:lstStyle/>
          <a:p>
            <a:r>
              <a:rPr lang="en-US" dirty="0" smtClean="0"/>
              <a:t>RF COMMISSIONING 			LLRF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78" y="1537104"/>
            <a:ext cx="7988733" cy="5243233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GB" b="1" dirty="0" smtClean="0"/>
              <a:t> Initial checks. 					</a:t>
            </a:r>
            <a:r>
              <a:rPr lang="en-GB" sz="1100" dirty="0" smtClean="0"/>
              <a:t>LLRF </a:t>
            </a:r>
            <a:r>
              <a:rPr lang="en-GB" sz="1100" dirty="0"/>
              <a:t>system ready for commissioning </a:t>
            </a:r>
            <a:r>
              <a:rPr lang="en-GB" sz="1100" dirty="0" smtClean="0"/>
              <a:t>?</a:t>
            </a:r>
          </a:p>
          <a:p>
            <a:pPr>
              <a:lnSpc>
                <a:spcPts val="1800"/>
              </a:lnSpc>
            </a:pPr>
            <a:r>
              <a:rPr lang="en-GB" b="1" dirty="0" smtClean="0"/>
              <a:t> RF </a:t>
            </a:r>
            <a:r>
              <a:rPr lang="en-GB" b="1" dirty="0"/>
              <a:t>signal checks: </a:t>
            </a:r>
            <a:r>
              <a:rPr lang="en-GB" b="1" u="sng" dirty="0"/>
              <a:t>Forward</a:t>
            </a:r>
            <a:r>
              <a:rPr lang="en-GB" b="1" dirty="0"/>
              <a:t> and </a:t>
            </a:r>
            <a:r>
              <a:rPr lang="en-GB" b="1" u="sng" dirty="0" smtClean="0"/>
              <a:t>Reflected</a:t>
            </a:r>
            <a:r>
              <a:rPr lang="en-GB" b="1" dirty="0" smtClean="0"/>
              <a:t>. 		</a:t>
            </a:r>
            <a:r>
              <a:rPr lang="en-GB" sz="1100" dirty="0" smtClean="0"/>
              <a:t>Cabling </a:t>
            </a:r>
            <a:r>
              <a:rPr lang="en-GB" sz="1100" dirty="0"/>
              <a:t>issues? </a:t>
            </a:r>
            <a:r>
              <a:rPr lang="en-GB" sz="1100" dirty="0" smtClean="0"/>
              <a:t>Signal </a:t>
            </a:r>
            <a:r>
              <a:rPr lang="en-GB" sz="1100" dirty="0"/>
              <a:t>saturation?</a:t>
            </a:r>
          </a:p>
          <a:p>
            <a:pPr>
              <a:lnSpc>
                <a:spcPts val="1800"/>
              </a:lnSpc>
            </a:pPr>
            <a:r>
              <a:rPr lang="en-GB" b="1" dirty="0" smtClean="0"/>
              <a:t> Frequency tuning.</a:t>
            </a:r>
            <a:r>
              <a:rPr lang="en-GB" dirty="0" smtClean="0"/>
              <a:t> 					</a:t>
            </a:r>
            <a:r>
              <a:rPr lang="en-GB" sz="1100" dirty="0" smtClean="0"/>
              <a:t>From </a:t>
            </a:r>
            <a:r>
              <a:rPr lang="en-GB" sz="1100" dirty="0"/>
              <a:t>parking </a:t>
            </a:r>
            <a:r>
              <a:rPr lang="en-GB" sz="1100" dirty="0" smtClean="0"/>
              <a:t>position to resonance.</a:t>
            </a:r>
            <a:endParaRPr lang="en-GB" sz="1100" dirty="0"/>
          </a:p>
          <a:p>
            <a:pPr>
              <a:lnSpc>
                <a:spcPts val="1800"/>
              </a:lnSpc>
            </a:pPr>
            <a:r>
              <a:rPr lang="en-GB" b="1" dirty="0" smtClean="0"/>
              <a:t> RF </a:t>
            </a:r>
            <a:r>
              <a:rPr lang="en-GB" b="1" dirty="0"/>
              <a:t>signal </a:t>
            </a:r>
            <a:r>
              <a:rPr lang="en-GB" b="1" dirty="0" smtClean="0"/>
              <a:t>checks: </a:t>
            </a:r>
            <a:r>
              <a:rPr lang="en-GB" b="1" u="sng" dirty="0" smtClean="0"/>
              <a:t>Probe.</a:t>
            </a:r>
            <a:r>
              <a:rPr lang="en-GB" b="1" dirty="0" smtClean="0"/>
              <a:t> 				</a:t>
            </a:r>
            <a:r>
              <a:rPr lang="en-GB" sz="1100" dirty="0" smtClean="0"/>
              <a:t>Cabling </a:t>
            </a:r>
            <a:r>
              <a:rPr lang="en-GB" sz="1100" dirty="0"/>
              <a:t>issues? </a:t>
            </a:r>
            <a:r>
              <a:rPr lang="en-GB" sz="1100" dirty="0" smtClean="0"/>
              <a:t>Signal </a:t>
            </a:r>
            <a:r>
              <a:rPr lang="en-GB" sz="1100" dirty="0"/>
              <a:t>saturation?</a:t>
            </a:r>
          </a:p>
          <a:p>
            <a:pPr>
              <a:lnSpc>
                <a:spcPts val="1800"/>
              </a:lnSpc>
            </a:pPr>
            <a:r>
              <a:rPr lang="en-GB" b="1" dirty="0" smtClean="0"/>
              <a:t> Coupler tuning. 					</a:t>
            </a:r>
            <a:r>
              <a:rPr lang="en-GB" sz="1100" dirty="0" smtClean="0"/>
              <a:t>Target </a:t>
            </a:r>
            <a:r>
              <a:rPr lang="en-GB" sz="1100" dirty="0"/>
              <a:t>Q</a:t>
            </a:r>
            <a:r>
              <a:rPr lang="en-GB" sz="1100" baseline="-25000" dirty="0"/>
              <a:t>L</a:t>
            </a:r>
            <a:r>
              <a:rPr lang="en-GB" sz="1100" dirty="0"/>
              <a:t> = </a:t>
            </a:r>
            <a:r>
              <a:rPr lang="en-GB" sz="1100" dirty="0" smtClean="0"/>
              <a:t>4.6e6.</a:t>
            </a:r>
            <a:endParaRPr lang="en-GB" sz="1100" dirty="0"/>
          </a:p>
          <a:p>
            <a:pPr>
              <a:lnSpc>
                <a:spcPts val="1800"/>
              </a:lnSpc>
            </a:pPr>
            <a:r>
              <a:rPr lang="en-GB" b="1" dirty="0" smtClean="0"/>
              <a:t> Power-based </a:t>
            </a:r>
            <a:r>
              <a:rPr lang="en-GB" b="1" dirty="0"/>
              <a:t>gradient </a:t>
            </a:r>
            <a:r>
              <a:rPr lang="en-GB" b="1" dirty="0" smtClean="0"/>
              <a:t>calibration. 			</a:t>
            </a:r>
            <a:r>
              <a:rPr lang="en-GB" sz="1100" dirty="0" smtClean="0"/>
              <a:t>Coarse </a:t>
            </a:r>
            <a:endParaRPr lang="en-GB" dirty="0"/>
          </a:p>
          <a:p>
            <a:pPr>
              <a:lnSpc>
                <a:spcPts val="1800"/>
              </a:lnSpc>
            </a:pPr>
            <a:r>
              <a:rPr lang="en-GB" b="1" dirty="0" smtClean="0"/>
              <a:t> Closed-loop operation.				</a:t>
            </a:r>
            <a:r>
              <a:rPr lang="en-GB" sz="1100" dirty="0" smtClean="0"/>
              <a:t>Feedback</a:t>
            </a:r>
            <a:r>
              <a:rPr lang="en-GB" sz="1100" dirty="0"/>
              <a:t>, learning feedforward, </a:t>
            </a:r>
            <a:r>
              <a:rPr lang="en-GB" sz="1100" dirty="0" smtClean="0"/>
              <a:t>… </a:t>
            </a:r>
          </a:p>
          <a:p>
            <a:pPr>
              <a:lnSpc>
                <a:spcPts val="1800"/>
              </a:lnSpc>
            </a:pPr>
            <a:endParaRPr lang="en-GB" b="1" dirty="0" smtClean="0"/>
          </a:p>
          <a:p>
            <a:pPr>
              <a:lnSpc>
                <a:spcPts val="1800"/>
              </a:lnSpc>
            </a:pPr>
            <a:r>
              <a:rPr lang="en-GB" b="1" dirty="0" smtClean="0"/>
              <a:t> Establish </a:t>
            </a:r>
            <a:r>
              <a:rPr lang="en-GB" b="1" dirty="0"/>
              <a:t>beam </a:t>
            </a:r>
            <a:r>
              <a:rPr lang="en-GB" b="1" dirty="0" smtClean="0"/>
              <a:t>transport.				</a:t>
            </a:r>
            <a:r>
              <a:rPr lang="en-GB" sz="1100" dirty="0" smtClean="0"/>
              <a:t>30 </a:t>
            </a:r>
            <a:r>
              <a:rPr lang="en-GB" sz="1100" dirty="0"/>
              <a:t>bunches, </a:t>
            </a:r>
            <a:r>
              <a:rPr lang="en-GB" sz="1100" dirty="0" smtClean="0"/>
              <a:t>0.5nC.</a:t>
            </a:r>
            <a:endParaRPr lang="en-GB" sz="1100" dirty="0"/>
          </a:p>
          <a:p>
            <a:pPr>
              <a:lnSpc>
                <a:spcPts val="1800"/>
              </a:lnSpc>
            </a:pPr>
            <a:r>
              <a:rPr lang="en-GB" b="1" dirty="0" smtClean="0"/>
              <a:t> Cavity phasing.					</a:t>
            </a:r>
            <a:r>
              <a:rPr lang="en-GB" sz="1100" dirty="0" smtClean="0"/>
              <a:t>Using </a:t>
            </a:r>
            <a:r>
              <a:rPr lang="en-GB" sz="1100" dirty="0"/>
              <a:t>waveguide phase </a:t>
            </a:r>
            <a:r>
              <a:rPr lang="en-GB" sz="1100" dirty="0" smtClean="0"/>
              <a:t>shifters.</a:t>
            </a:r>
            <a:endParaRPr lang="en-GB" sz="1100" dirty="0"/>
          </a:p>
          <a:p>
            <a:pPr>
              <a:lnSpc>
                <a:spcPts val="1800"/>
              </a:lnSpc>
            </a:pPr>
            <a:r>
              <a:rPr lang="en-GB" b="1" dirty="0" smtClean="0"/>
              <a:t> Beam-based </a:t>
            </a:r>
            <a:r>
              <a:rPr lang="en-GB" b="1" dirty="0"/>
              <a:t>gradient </a:t>
            </a:r>
            <a:r>
              <a:rPr lang="en-GB" b="1" dirty="0" smtClean="0"/>
              <a:t>calibration.			</a:t>
            </a:r>
            <a:r>
              <a:rPr lang="en-GB" sz="1100" dirty="0" smtClean="0"/>
              <a:t>Fine </a:t>
            </a:r>
            <a:r>
              <a:rPr lang="en-GB" sz="1100" dirty="0"/>
              <a:t>relative </a:t>
            </a:r>
            <a:r>
              <a:rPr lang="en-GB" sz="1100" dirty="0" smtClean="0"/>
              <a:t>calibration.</a:t>
            </a:r>
            <a:br>
              <a:rPr lang="en-GB" sz="1100" dirty="0" smtClean="0"/>
            </a:br>
            <a:r>
              <a:rPr lang="en-GB" sz="1100" dirty="0" smtClean="0"/>
              <a:t>							Absolute </a:t>
            </a:r>
            <a:r>
              <a:rPr lang="en-GB" sz="1100" dirty="0"/>
              <a:t>validation using energy </a:t>
            </a:r>
            <a:r>
              <a:rPr lang="en-GB" sz="1100" dirty="0" smtClean="0"/>
              <a:t>server.</a:t>
            </a:r>
            <a:endParaRPr lang="en-GB" sz="1100" dirty="0"/>
          </a:p>
          <a:p>
            <a:pPr lvl="1"/>
            <a:endParaRPr lang="en-GB" sz="1050" dirty="0"/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62227" y="1100481"/>
            <a:ext cx="2969971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 smtClean="0"/>
              <a:t>RF ONLY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2227" y="4334131"/>
            <a:ext cx="2969971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 smtClean="0"/>
              <a:t>READY FOR BEAM</a:t>
            </a:r>
            <a:endParaRPr lang="en-US" sz="1400" b="1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280470" y="4287964"/>
            <a:ext cx="308199" cy="40011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1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.75"/>
  <p:tag name="ORIGINALWIDTH" val="1219.5"/>
  <p:tag name="OUTPUTDPI" val="1200"/>
  <p:tag name="LATEXADDIN" val="\documentclass{article}&#10;\usepackage{amsmath}&#10;\pagestyle{empty}&#10;\begin{document}&#10;$&lt;\frac{df}{dP}&gt;=40~\text{Hz/mBar}$&#10;\end{document}"/>
  <p:tag name="IGUANATEXSIZE" val="20"/>
  <p:tag name="IGUANATEXCURSOR" val="96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"/>
  <p:tag name="ORIGINALWIDTH" val="1125"/>
  <p:tag name="OUTPUTDPI" val="1200"/>
  <p:tag name="LATEXADDIN" val="\documentclass{article}&#10;\usepackage{amsmath}&#10;\pagestyle{empty}&#10;\begin{document}&#10;&#10;$\sigma(dA/A) = 0.0057$ \% &#10;&#10;&#10;&#10;\end{document}"/>
  <p:tag name="IGUANATEXSIZE" val="20"/>
  <p:tag name="IGUANATEXCURSOR" val="110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"/>
  <p:tag name="ORIGINALWIDTH" val="1125"/>
  <p:tag name="OUTPUTDPI" val="1200"/>
  <p:tag name="LATEXADDIN" val="\documentclass{article}&#10;\usepackage{amsmath}&#10;\pagestyle{empty}&#10;\begin{document}&#10;&#10;$\sigma(dA/A) = 0.0056$ \%&#10;&#10;&#10;\end{document}"/>
  <p:tag name="IGUANATEXSIZE" val="20"/>
  <p:tag name="IGUANATEXCURSOR" val="107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"/>
  <p:tag name="ORIGINALWIDTH" val="1094,25"/>
  <p:tag name="OUTPUTDPI" val="1200"/>
  <p:tag name="LATEXADDIN" val="\documentclass{article}&#10;\usepackage{amsmath}&#10;\pagestyle{empty}&#10;\begin{document}&#10;&#10;$\sigma(dP) = 0.0051$ deg.&#10;&#10;&#10;&#10;\end{document}"/>
  <p:tag name="IGUANATEXSIZE" val="20"/>
  <p:tag name="IGUANATEXCURSOR" val="107"/>
  <p:tag name="TRANSPARENCY" val="True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"/>
  <p:tag name="ORIGINALWIDTH" val="1094,25"/>
  <p:tag name="OUTPUTDPI" val="1200"/>
  <p:tag name="LATEXADDIN" val="\documentclass{article}&#10;\usepackage{amsmath}&#10;\pagestyle{empty}&#10;\begin{document}&#10;&#10;$\sigma(dP) = 0.0024$ deg.&#10;&#10;&#10;\end{document}"/>
  <p:tag name="IGUANATEXSIZE" val="20"/>
  <p:tag name="IGUANATEXCURSOR" val="101"/>
  <p:tag name="TRANSPARENCY" val="True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"/>
  <p:tag name="ORIGINALWIDTH" val="1000,5"/>
  <p:tag name="OUTPUTDPI" val="1200"/>
  <p:tag name="LATEXADDIN" val="\documentclass{article}&#10;\usepackage{amsmath}&#10;\pagestyle{empty}&#10;\begin{document}&#10;&#10;$\sigma(dA/A) = 0.01$ \% &#10;&#10;&#10;&#10;\end{document}"/>
  <p:tag name="IGUANATEXSIZE" val="20"/>
  <p:tag name="IGUANATEXCURSOR" val="101"/>
  <p:tag name="TRANSPARENCY" val="Tru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"/>
  <p:tag name="ORIGINALWIDTH" val="969,75"/>
  <p:tag name="OUTPUTDPI" val="1200"/>
  <p:tag name="LATEXADDIN" val="\documentclass{article}&#10;\usepackage{amsmath}&#10;\pagestyle{empty}&#10;\begin{document}&#10;&#10;$\sigma(dP) = 0.01$ deg.&#10;&#10;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 2017 presentation template 4x3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XFEL_PowerPoint_4x3.potx" id="{BC191F8A-93AC-4D54-B0A3-61F02C6C23C2}" vid="{3786C33C-45D4-4C30-B0CA-267E7E45770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 2017 presentation template 4x3</Template>
  <TotalTime>0</TotalTime>
  <Words>1794</Words>
  <Application>Microsoft Office PowerPoint</Application>
  <PresentationFormat>On-screen Show (4:3)</PresentationFormat>
  <Paragraphs>641</Paragraphs>
  <Slides>40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XFEL 2017 presentation template 4x3</vt:lpstr>
      <vt:lpstr>XFEL commissioning and operation</vt:lpstr>
      <vt:lpstr>OUTLINE</vt:lpstr>
      <vt:lpstr>INTRODUCTION: the European XFEL</vt:lpstr>
      <vt:lpstr>INTRODUCTION: an RF station</vt:lpstr>
      <vt:lpstr>PowerPoint Presentation</vt:lpstr>
      <vt:lpstr>COMMISSIONING of the European XFEL</vt:lpstr>
      <vt:lpstr>RF COMMISSIONING</vt:lpstr>
      <vt:lpstr>RF COMMISSIONING</vt:lpstr>
      <vt:lpstr>RF COMMISSIONING    LLRF milestones</vt:lpstr>
      <vt:lpstr>RF COMMISSIONING</vt:lpstr>
      <vt:lpstr>COMMISSIONING: tool automation</vt:lpstr>
      <vt:lpstr>COMMISSIONING: tool automation</vt:lpstr>
      <vt:lpstr>COMMISSIONING: tool automation</vt:lpstr>
      <vt:lpstr>COMMISSIONING: tool automation</vt:lpstr>
      <vt:lpstr>COMMISSIONING: multipacting conditioning (1/2)</vt:lpstr>
      <vt:lpstr>COMMISSIONING: multipacting conditioning (2/2)</vt:lpstr>
      <vt:lpstr>COMMISSIONING: coupler issues</vt:lpstr>
      <vt:lpstr>COMMISSIONING: field emission</vt:lpstr>
      <vt:lpstr>COMMISSIONING: how many cavities per RF stations </vt:lpstr>
      <vt:lpstr>First RESULTS: Lasing!</vt:lpstr>
      <vt:lpstr>User meeting</vt:lpstr>
      <vt:lpstr>INAUGURATION: Sept. 1st 2017</vt:lpstr>
      <vt:lpstr>PowerPoint Presentation</vt:lpstr>
      <vt:lpstr>OPERATION: some statistics</vt:lpstr>
      <vt:lpstr>OPERATION: Energy reach (1/2)</vt:lpstr>
      <vt:lpstr>OPERATION: Energy reach (2/2)</vt:lpstr>
      <vt:lpstr>OPERATION:  LLRF system, isolated failures</vt:lpstr>
      <vt:lpstr>OPERATION:  is radiation an issue ?</vt:lpstr>
      <vt:lpstr>OPERATION:  is radiation an issue ?</vt:lpstr>
      <vt:lpstr>OPERATION: first look at availability</vt:lpstr>
      <vt:lpstr>OPERATION: He pressure – RF tuning correlation</vt:lpstr>
      <vt:lpstr>PowerPoint Presentation</vt:lpstr>
      <vt:lpstr>SUMMARY and OUTLOOK</vt:lpstr>
      <vt:lpstr>THANK YOU FOR YOUR ATTENTION! </vt:lpstr>
      <vt:lpstr>BACKUP SLIDES</vt:lpstr>
      <vt:lpstr>COMMISSIONING: tool automation</vt:lpstr>
      <vt:lpstr>OPERATION: RF performance</vt:lpstr>
      <vt:lpstr>OPERATION: beam stability</vt:lpstr>
      <vt:lpstr>OPERATION: waveguide sparks</vt:lpstr>
      <vt:lpstr>OPERATION: Energy reach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XFEL commissioning and operation</dc:title>
  <dc:creator>branlard</dc:creator>
  <cp:lastModifiedBy>Barbanotti, Serena</cp:lastModifiedBy>
  <cp:revision>80</cp:revision>
  <cp:lastPrinted>2018-02-06T19:22:20Z</cp:lastPrinted>
  <dcterms:created xsi:type="dcterms:W3CDTF">2018-01-04T12:09:03Z</dcterms:created>
  <dcterms:modified xsi:type="dcterms:W3CDTF">2018-02-07T21:42:04Z</dcterms:modified>
</cp:coreProperties>
</file>