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11" r:id="rId5"/>
  </p:sldMasterIdLst>
  <p:notesMasterIdLst>
    <p:notesMasterId r:id="rId29"/>
  </p:notesMasterIdLst>
  <p:handoutMasterIdLst>
    <p:handoutMasterId r:id="rId30"/>
  </p:handoutMasterIdLst>
  <p:sldIdLst>
    <p:sldId id="656" r:id="rId6"/>
    <p:sldId id="657" r:id="rId7"/>
    <p:sldId id="701" r:id="rId8"/>
    <p:sldId id="678" r:id="rId9"/>
    <p:sldId id="637" r:id="rId10"/>
    <p:sldId id="697" r:id="rId11"/>
    <p:sldId id="698" r:id="rId12"/>
    <p:sldId id="706" r:id="rId13"/>
    <p:sldId id="715" r:id="rId14"/>
    <p:sldId id="704" r:id="rId15"/>
    <p:sldId id="708" r:id="rId16"/>
    <p:sldId id="713" r:id="rId17"/>
    <p:sldId id="714" r:id="rId18"/>
    <p:sldId id="709" r:id="rId19"/>
    <p:sldId id="710" r:id="rId20"/>
    <p:sldId id="722" r:id="rId21"/>
    <p:sldId id="723" r:id="rId22"/>
    <p:sldId id="727" r:id="rId23"/>
    <p:sldId id="725" r:id="rId24"/>
    <p:sldId id="726" r:id="rId25"/>
    <p:sldId id="731" r:id="rId26"/>
    <p:sldId id="729" r:id="rId27"/>
    <p:sldId id="730" r:id="rId28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319742"/>
    <a:srgbClr val="B3D6AC"/>
    <a:srgbClr val="439A2E"/>
    <a:srgbClr val="5F5F5F"/>
    <a:srgbClr val="009999"/>
    <a:srgbClr val="006600"/>
    <a:srgbClr val="003366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8" autoAdjust="0"/>
    <p:restoredTop sz="95394" autoAdjust="0"/>
  </p:normalViewPr>
  <p:slideViewPr>
    <p:cSldViewPr snapToObjects="1">
      <p:cViewPr varScale="1">
        <p:scale>
          <a:sx n="54" d="100"/>
          <a:sy n="54" d="100"/>
        </p:scale>
        <p:origin x="13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508"/>
    </p:cViewPr>
  </p:sorter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2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26833" cy="464106"/>
          </a:xfrm>
          <a:prstGeom prst="rect">
            <a:avLst/>
          </a:prstGeom>
        </p:spPr>
        <p:txBody>
          <a:bodyPr vert="horz" wrap="square" lIns="92365" tIns="46181" rIns="92365" bIns="4618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4" y="2"/>
            <a:ext cx="3026833" cy="464106"/>
          </a:xfrm>
          <a:prstGeom prst="rect">
            <a:avLst/>
          </a:prstGeom>
        </p:spPr>
        <p:txBody>
          <a:bodyPr vert="horz" wrap="square" lIns="92365" tIns="46181" rIns="92365" bIns="4618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65" tIns="46181" rIns="92365" bIns="4618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801"/>
            <a:ext cx="5588000" cy="4176947"/>
          </a:xfrm>
          <a:prstGeom prst="rect">
            <a:avLst/>
          </a:prstGeom>
        </p:spPr>
        <p:txBody>
          <a:bodyPr vert="horz" wrap="square" lIns="92365" tIns="46181" rIns="92365" bIns="4618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18004"/>
            <a:ext cx="3026833" cy="464105"/>
          </a:xfrm>
          <a:prstGeom prst="rect">
            <a:avLst/>
          </a:prstGeom>
        </p:spPr>
        <p:txBody>
          <a:bodyPr vert="horz" wrap="square" lIns="92365" tIns="46181" rIns="92365" bIns="4618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4" y="8818004"/>
            <a:ext cx="3026833" cy="464105"/>
          </a:xfrm>
          <a:prstGeom prst="rect">
            <a:avLst/>
          </a:prstGeom>
        </p:spPr>
        <p:txBody>
          <a:bodyPr vert="horz" wrap="square" lIns="92365" tIns="46181" rIns="92365" bIns="4618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6034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2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5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18" y="553859"/>
            <a:ext cx="1548387" cy="18227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48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pic>
        <p:nvPicPr>
          <p:cNvPr id="10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8" y="0"/>
            <a:ext cx="9001881" cy="640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63" y="553859"/>
            <a:ext cx="1548387" cy="1822708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0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8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832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45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1882"/>
            <a:ext cx="8991598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48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0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257800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5867400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257800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128016"/>
            <a:ext cx="8991598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0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6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0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" y="6148026"/>
            <a:ext cx="9144000" cy="725424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8016"/>
            <a:ext cx="8991600" cy="804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l-NL" smtClean="0"/>
              <a:t>T. Xu, December 2016 DOE OPA Review – B03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8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20" r:id="rId9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6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6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0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4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</p:sldLayoutIdLst>
  <p:hf hdr="0" dt="0"/>
  <p:txStyles>
    <p:titleStyle>
      <a:lvl1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0" fontAlgn="base" hangingPunct="0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0" fontAlgn="base" hangingPunct="0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audio" Target="../media/media14.m4a"/><Relationship Id="rId16" Type="http://schemas.openxmlformats.org/officeDocument/2006/relationships/image" Target="../media/image46.jpeg"/><Relationship Id="rId1" Type="http://schemas.microsoft.com/office/2007/relationships/media" Target="../media/media14.m4a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2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emf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12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71628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K. Saito on behalf of FRIB Cryomodule Department</a:t>
            </a:r>
            <a:b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dirty="0" smtClean="0">
                <a:latin typeface="Arial" pitchFamily="34" charset="0"/>
                <a:ea typeface="ＭＳ Ｐゴシック"/>
                <a:cs typeface="ＭＳ Ｐゴシック"/>
              </a:rPr>
              <a:t>MSU/FRIB  SRF Development Manager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1438" y="2930621"/>
            <a:ext cx="9001124" cy="911935"/>
          </a:xfrm>
        </p:spPr>
        <p:txBody>
          <a:bodyPr/>
          <a:lstStyle/>
          <a:p>
            <a:r>
              <a:rPr lang="en-US" dirty="0" smtClean="0"/>
              <a:t>Recent Progress in SRF Cavity Components and Module Test at FRIB</a:t>
            </a: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4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0"/>
    </mc:Choice>
    <mc:Fallback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3243"/>
            <a:ext cx="8991600" cy="803649"/>
          </a:xfrm>
        </p:spPr>
        <p:txBody>
          <a:bodyPr/>
          <a:lstStyle/>
          <a:p>
            <a:r>
              <a:rPr lang="en-US" dirty="0" smtClean="0"/>
              <a:t>Cavity VTA Performance </a:t>
            </a:r>
            <a:r>
              <a:rPr lang="en-US" dirty="0" err="1" smtClean="0"/>
              <a:t>Staticstics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Comfortable Performance Margin above FRIB Goals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888FC917-2F4D-45AC-AA7A-EF80FFB23A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221" t="24318" r="65833" b="20370"/>
          <a:stretch/>
        </p:blipFill>
        <p:spPr>
          <a:xfrm>
            <a:off x="438132" y="1003047"/>
            <a:ext cx="7943867" cy="458613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506654"/>
              </p:ext>
            </p:extLst>
          </p:nvPr>
        </p:nvGraphicFramePr>
        <p:xfrm>
          <a:off x="-2082" y="5418088"/>
          <a:ext cx="5714999" cy="1295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3559"/>
                <a:gridCol w="960956"/>
                <a:gridCol w="991334"/>
                <a:gridCol w="991334"/>
                <a:gridCol w="1027816"/>
              </a:tblGrid>
              <a:tr h="247491"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cavity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0.041 QWR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0.085 QWR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0.29 HWR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0. 53 HWR</a:t>
                      </a:r>
                      <a:endParaRPr lang="it-IT" sz="1100" dirty="0"/>
                    </a:p>
                  </a:txBody>
                  <a:tcPr/>
                </a:tc>
              </a:tr>
              <a:tr h="247491">
                <a:tc>
                  <a:txBody>
                    <a:bodyPr/>
                    <a:lstStyle/>
                    <a:p>
                      <a:r>
                        <a:rPr lang="it-IT" sz="1050" dirty="0" smtClean="0"/>
                        <a:t>E</a:t>
                      </a:r>
                      <a:r>
                        <a:rPr lang="it-IT" sz="1050" baseline="-25000" dirty="0" smtClean="0"/>
                        <a:t>a  </a:t>
                      </a:r>
                      <a:r>
                        <a:rPr lang="it-IT" sz="1050" baseline="0" dirty="0" smtClean="0"/>
                        <a:t>  (MV/m)</a:t>
                      </a:r>
                      <a:endParaRPr lang="it-IT" sz="105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&gt;5.1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&gt;5.6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&gt;7.7</a:t>
                      </a:r>
                      <a:endParaRPr lang="it-IT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&gt;7.4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7491">
                <a:tc>
                  <a:txBody>
                    <a:bodyPr/>
                    <a:lstStyle/>
                    <a:p>
                      <a:r>
                        <a:rPr lang="it-IT" sz="1050" dirty="0" smtClean="0"/>
                        <a:t>Q</a:t>
                      </a:r>
                      <a:r>
                        <a:rPr lang="it-IT" sz="1050" baseline="-25000" dirty="0" smtClean="0"/>
                        <a:t>0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&gt;1.4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it-IT" sz="110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&gt;2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it-IT" sz="110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&gt;6.7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it-IT" sz="110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it-IT" sz="11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&gt;9.2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it-IT" sz="1100" baseline="30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7491">
                <a:tc>
                  <a:txBody>
                    <a:bodyPr/>
                    <a:lstStyle/>
                    <a:p>
                      <a:r>
                        <a:rPr lang="it-IT" sz="1050" dirty="0" smtClean="0"/>
                        <a:t>Df/dP (Hz/mBar)</a:t>
                      </a:r>
                      <a:endParaRPr lang="it-IT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-2.7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-1.85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-6.7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7491">
                <a:tc>
                  <a:txBody>
                    <a:bodyPr/>
                    <a:lstStyle/>
                    <a:p>
                      <a:r>
                        <a:rPr lang="it-IT" sz="1050" dirty="0" smtClean="0"/>
                        <a:t>LFD (Hz/(MV/m</a:t>
                      </a:r>
                      <a:r>
                        <a:rPr lang="it-IT" sz="1050" baseline="0" dirty="0" smtClean="0"/>
                        <a:t>)</a:t>
                      </a:r>
                      <a:r>
                        <a:rPr lang="it-IT" sz="1050" baseline="30000" dirty="0" smtClean="0"/>
                        <a:t>2</a:t>
                      </a:r>
                      <a:r>
                        <a:rPr lang="it-IT" sz="1050" baseline="0" dirty="0" smtClean="0"/>
                        <a:t>)</a:t>
                      </a:r>
                      <a:endParaRPr lang="it-IT" sz="1050" i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-3</a:t>
                      </a:r>
                      <a:endParaRPr lang="it-IT" sz="1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-2.9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-5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</a:t>
                      </a:r>
                      <a:r>
                        <a:rPr lang="it-IT" sz="1100" dirty="0" smtClean="0">
                          <a:solidFill>
                            <a:schemeClr val="tx1"/>
                          </a:solidFill>
                          <a:sym typeface="Symbol"/>
                        </a:rPr>
                        <a:t>  -4</a:t>
                      </a:r>
                      <a:endParaRPr lang="it-IT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14"/>
    </mc:Choice>
    <mc:Fallback>
      <p:transition spd="slow" advTm="3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52400" y="75105"/>
            <a:ext cx="89916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/>
              <a:t>R</a:t>
            </a:r>
            <a:r>
              <a:rPr lang="en-US" kern="0" dirty="0" smtClean="0"/>
              <a:t>esolved Low Q issue in the Production 0.085QWRs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25" r="7813"/>
          <a:stretch/>
        </p:blipFill>
        <p:spPr>
          <a:xfrm>
            <a:off x="152400" y="987053"/>
            <a:ext cx="4343400" cy="2483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556" t="-118" r="6944" b="118"/>
          <a:stretch/>
        </p:blipFill>
        <p:spPr>
          <a:xfrm>
            <a:off x="4690729" y="987053"/>
            <a:ext cx="4038601" cy="23880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469313"/>
            <a:ext cx="7696200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64308"/>
                </a:solidFill>
                <a:latin typeface="+mn-lt"/>
              </a:rPr>
              <a:t>Re-torqueing resolved this issue practically.</a:t>
            </a:r>
          </a:p>
          <a:p>
            <a:pPr marL="627063" indent="-28733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The 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bottom flanges have been always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re-torqued </a:t>
            </a:r>
            <a:r>
              <a:rPr lang="en-US" dirty="0">
                <a:solidFill>
                  <a:srgbClr val="064308"/>
                </a:solidFill>
                <a:latin typeface="+mn-lt"/>
              </a:rPr>
              <a:t>before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 </a:t>
            </a:r>
            <a:r>
              <a:rPr lang="en-US" smtClean="0">
                <a:solidFill>
                  <a:srgbClr val="064308"/>
                </a:solidFill>
                <a:latin typeface="+mn-lt"/>
              </a:rPr>
              <a:t>installing VTA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.</a:t>
            </a:r>
            <a:endParaRPr lang="en-US" dirty="0">
              <a:solidFill>
                <a:srgbClr val="064308"/>
              </a:solidFill>
              <a:latin typeface="+mn-lt"/>
            </a:endParaRPr>
          </a:p>
          <a:p>
            <a:pPr marL="627063" indent="-2873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4308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hermal cycle test up to room temperature was reaped several times with one cavity and the high Q performance was confirmed to be kept.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64308"/>
                </a:solidFill>
                <a:latin typeface="+mn-lt"/>
              </a:rPr>
              <a:t>Indium RF contact is the cause.</a:t>
            </a:r>
          </a:p>
          <a:p>
            <a:pPr marL="630238" lvl="1" indent="-28416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Continues investigation</a:t>
            </a:r>
          </a:p>
          <a:p>
            <a:pPr marL="627063" lvl="1" indent="-28098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64308"/>
                </a:solidFill>
                <a:latin typeface="+mn-lt"/>
              </a:rPr>
              <a:t>Indium RF contact resistance happened about ~ 30</a:t>
            </a:r>
            <a:r>
              <a:rPr lang="en-US" dirty="0" smtClean="0">
                <a:solidFill>
                  <a:srgbClr val="064308"/>
                </a:solidFill>
                <a:latin typeface="Symbol" panose="05050102010706020507" pitchFamily="18" charset="2"/>
              </a:rPr>
              <a:t>mW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at </a:t>
            </a:r>
            <a:r>
              <a:rPr lang="en-US" dirty="0" err="1" smtClean="0">
                <a:solidFill>
                  <a:srgbClr val="064308"/>
                </a:solidFill>
                <a:latin typeface="+mn-lt"/>
              </a:rPr>
              <a:t>Qo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 = 2x10</a:t>
            </a:r>
            <a:r>
              <a:rPr lang="en-US" baseline="30000" dirty="0" smtClean="0">
                <a:solidFill>
                  <a:srgbClr val="064308"/>
                </a:solidFill>
                <a:latin typeface="+mn-lt"/>
              </a:rPr>
              <a:t>9 </a:t>
            </a:r>
            <a:r>
              <a:rPr lang="en-US" dirty="0" smtClean="0">
                <a:solidFill>
                  <a:srgbClr val="064308"/>
                </a:solidFill>
                <a:latin typeface="+mn-lt"/>
              </a:rPr>
              <a:t>(2.5W additional heating).</a:t>
            </a:r>
            <a:endParaRPr lang="en-US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0102" r="8682"/>
          <a:stretch/>
        </p:blipFill>
        <p:spPr>
          <a:xfrm>
            <a:off x="7848600" y="3364513"/>
            <a:ext cx="1066800" cy="2883887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69"/>
    </mc:Choice>
    <mc:Fallback>
      <p:transition spd="slow" advTm="9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038" y="564783"/>
            <a:ext cx="4472762" cy="4630806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SCM502 test without coupler bias</a:t>
            </a:r>
          </a:p>
          <a:p>
            <a:pPr lvl="1"/>
            <a:r>
              <a:rPr lang="en-US" dirty="0" smtClean="0"/>
              <a:t>Multipacting free (MPF) coupler works fine on on-resonance operation, </a:t>
            </a:r>
            <a:r>
              <a:rPr lang="en-US" dirty="0" err="1" smtClean="0"/>
              <a:t>Eacc</a:t>
            </a:r>
            <a:r>
              <a:rPr lang="en-US" dirty="0" smtClean="0"/>
              <a:t> ~ 7.4 MV/m</a:t>
            </a:r>
          </a:p>
          <a:p>
            <a:pPr lvl="1"/>
            <a:r>
              <a:rPr lang="en-US" dirty="0" smtClean="0"/>
              <a:t>Multipacting  burst happens on off-resonance operation below 7.4 MV/m</a:t>
            </a:r>
          </a:p>
          <a:p>
            <a:r>
              <a:rPr lang="en-US" dirty="0" smtClean="0"/>
              <a:t>High magnetic field around antenna tip by more standing wave on off-resonance operation</a:t>
            </a:r>
          </a:p>
          <a:p>
            <a:pPr lvl="1"/>
            <a:r>
              <a:rPr lang="en-US" dirty="0" smtClean="0"/>
              <a:t>More investigation with beam operation condition</a:t>
            </a:r>
          </a:p>
          <a:p>
            <a:r>
              <a:rPr lang="en-US" dirty="0" smtClean="0"/>
              <a:t>Bias could mitigate the problem</a:t>
            </a:r>
          </a:p>
          <a:p>
            <a:pPr lvl="1"/>
            <a:r>
              <a:rPr lang="en-US" dirty="0" smtClean="0"/>
              <a:t>Bias resolve the problem but additional cost ~ 0.7M$ for FRIB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13218"/>
            <a:ext cx="8991600" cy="424506"/>
          </a:xfrm>
        </p:spPr>
        <p:txBody>
          <a:bodyPr/>
          <a:lstStyle/>
          <a:p>
            <a:r>
              <a:rPr lang="en-US" sz="2800" dirty="0" smtClean="0"/>
              <a:t>HWR MPF Coupler Validation in FRIB Cryomodule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70000" t="51430" r="14310" b="11380"/>
          <a:stretch/>
        </p:blipFill>
        <p:spPr>
          <a:xfrm>
            <a:off x="4425172" y="564783"/>
            <a:ext cx="4718827" cy="3084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33805" b="19389"/>
          <a:stretch/>
        </p:blipFill>
        <p:spPr>
          <a:xfrm>
            <a:off x="426720" y="5479312"/>
            <a:ext cx="3840480" cy="13716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31525" b="19068"/>
          <a:stretch/>
        </p:blipFill>
        <p:spPr>
          <a:xfrm>
            <a:off x="5207699" y="3987162"/>
            <a:ext cx="3517243" cy="132594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5058813" y="3707073"/>
                <a:ext cx="396627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=+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𝑩𝑾</m:t>
                    </m:r>
                  </m:oMath>
                </a14:m>
                <a:r>
                  <a:rPr lang="en-US" sz="1400" i="1" dirty="0" smtClean="0"/>
                  <a:t> ,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i="1" dirty="0" smtClean="0"/>
                  <a:t> , </a:t>
                </a:r>
                <a:r>
                  <a:rPr lang="en-US" sz="1400" b="1" dirty="0" smtClean="0">
                    <a:solidFill>
                      <a:srgbClr val="FF0000"/>
                    </a:solidFill>
                  </a:rPr>
                  <a:t>Higher MP Onset</a:t>
                </a:r>
                <a:endParaRPr lang="en-US" sz="1400" b="1" dirty="0">
                  <a:solidFill>
                    <a:srgbClr val="FF0000"/>
                  </a:solidFill>
                </a:endParaRP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813" y="3707073"/>
                <a:ext cx="3966276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1628654" y="5195589"/>
            <a:ext cx="1436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On Resonance</a:t>
            </a:r>
            <a:endParaRPr lang="en-US" sz="1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b="47233"/>
          <a:stretch/>
        </p:blipFill>
        <p:spPr>
          <a:xfrm>
            <a:off x="5207699" y="5349478"/>
            <a:ext cx="3817390" cy="142973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5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54"/>
    </mc:Choice>
    <mc:Fallback>
      <p:transition spd="slow" advTm="10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93" y="24299"/>
            <a:ext cx="8991600" cy="803649"/>
          </a:xfrm>
        </p:spPr>
        <p:txBody>
          <a:bodyPr/>
          <a:lstStyle/>
          <a:p>
            <a:r>
              <a:rPr lang="en-US" dirty="0" smtClean="0"/>
              <a:t>Assembly Ready Delivery Validation</a:t>
            </a:r>
            <a:br>
              <a:rPr lang="en-US" dirty="0" smtClean="0"/>
            </a:br>
            <a:r>
              <a:rPr lang="en-US" sz="2400" dirty="0" smtClean="0"/>
              <a:t>Validated successfully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766" t="43949" r="12864" b="22707"/>
          <a:stretch/>
        </p:blipFill>
        <p:spPr>
          <a:xfrm>
            <a:off x="5354647" y="3599963"/>
            <a:ext cx="3810000" cy="2888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827948"/>
            <a:ext cx="5410200" cy="581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69863" indent="-169863">
              <a:buFont typeface="Wingdings" panose="05000000000000000000" pitchFamily="2" charset="2"/>
              <a:buChar char="§"/>
            </a:pPr>
            <a:r>
              <a:rPr lang="en-US" dirty="0" smtClean="0"/>
              <a:t>Vendor investment</a:t>
            </a:r>
          </a:p>
          <a:p>
            <a:pPr marL="509588" lvl="1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Cleaning system, Cleanroom , 200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baking system, Clean shipping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n-US" dirty="0" smtClean="0"/>
              <a:t>FRIB responsibility</a:t>
            </a:r>
          </a:p>
          <a:p>
            <a:pPr marL="509588" lvl="1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RF conditioning boxes, RF amplifier (20kW), RF conditioning control system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n-US" dirty="0" smtClean="0"/>
              <a:t>FRIB early validation at RT conditioning</a:t>
            </a:r>
          </a:p>
          <a:p>
            <a:pPr marL="509588" lvl="1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Contamination issue in shipping tool</a:t>
            </a:r>
          </a:p>
          <a:p>
            <a:pPr marL="795338" lvl="2" indent="-285750">
              <a:buFont typeface="Arial" panose="020B0604020202020204" pitchFamily="34" charset="0"/>
              <a:buChar char="»"/>
            </a:pPr>
            <a:r>
              <a:rPr lang="en-US" sz="1400" dirty="0"/>
              <a:t>C</a:t>
            </a:r>
            <a:r>
              <a:rPr lang="en-US" sz="1400" dirty="0" smtClean="0"/>
              <a:t>oupler flange contaminated by high density polyethylene</a:t>
            </a:r>
          </a:p>
          <a:p>
            <a:pPr marL="795338" lvl="2" indent="-285750">
              <a:buFont typeface="Arial" panose="020B0604020202020204" pitchFamily="34" charset="0"/>
              <a:buChar char="»"/>
            </a:pPr>
            <a:r>
              <a:rPr lang="en-US" sz="1400" dirty="0" smtClean="0"/>
              <a:t>Contaminated vacuum seal by Silicon </a:t>
            </a:r>
            <a:r>
              <a:rPr lang="en-US" sz="1400" dirty="0" err="1" smtClean="0"/>
              <a:t>Oring</a:t>
            </a:r>
            <a:endParaRPr lang="en-US" sz="1400" dirty="0" smtClean="0"/>
          </a:p>
          <a:p>
            <a:pPr marL="509588" lvl="2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FRIB RF condition for decontaminated couplers at vendor, condition time 2 - 7 </a:t>
            </a:r>
            <a:r>
              <a:rPr lang="en-US" sz="1600" dirty="0" err="1" smtClean="0"/>
              <a:t>hr</a:t>
            </a:r>
            <a:endParaRPr lang="en-US" sz="1600" dirty="0" smtClean="0"/>
          </a:p>
          <a:p>
            <a:pPr marL="509588" lvl="2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Refined coupler assembly procedure by help from KEK</a:t>
            </a:r>
          </a:p>
          <a:p>
            <a:pPr marL="169863" lvl="1" indent="-222250">
              <a:buFont typeface="Wingdings" panose="05000000000000000000" pitchFamily="2" charset="2"/>
              <a:buChar char="§"/>
            </a:pPr>
            <a:r>
              <a:rPr lang="en-US" dirty="0" smtClean="0"/>
              <a:t>Validation of assembly ready delivery in   SCM502</a:t>
            </a:r>
          </a:p>
          <a:p>
            <a:pPr marL="509588" lvl="2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Three couplers for assembly ready deliver : #2, #7, and #8</a:t>
            </a:r>
          </a:p>
          <a:p>
            <a:pPr marL="509588" lvl="2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Very smooth cavity RF conditioning up to FRIB operation gradient goal</a:t>
            </a:r>
          </a:p>
          <a:p>
            <a:pPr marL="509588" lvl="2" indent="-222250">
              <a:buFont typeface="Arial" panose="020B0604020202020204" pitchFamily="34" charset="0"/>
              <a:buChar char="•"/>
            </a:pPr>
            <a:r>
              <a:rPr lang="en-US" sz="1600" dirty="0" smtClean="0"/>
              <a:t>“Assembly ready delivery” has been successfully validated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"/>
          <a:stretch/>
        </p:blipFill>
        <p:spPr bwMode="auto">
          <a:xfrm>
            <a:off x="5410201" y="846511"/>
            <a:ext cx="3698892" cy="2734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5354647" y="4648200"/>
            <a:ext cx="284153" cy="1524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54647" y="5943600"/>
            <a:ext cx="284153" cy="1524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34000" y="6248400"/>
            <a:ext cx="284153" cy="15240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02400" y="5940295"/>
            <a:ext cx="1778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Non contaminated  </a:t>
            </a:r>
            <a:endParaRPr lang="en-US" sz="1000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02161" y="6186516"/>
            <a:ext cx="1778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Non contaminated  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6477000" y="5658976"/>
            <a:ext cx="1778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Non contaminated  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02161" y="4365700"/>
            <a:ext cx="1778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Non contaminated  </a:t>
            </a:r>
            <a:endParaRPr lang="en-US" sz="10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4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39"/>
    </mc:Choice>
    <mc:Fallback>
      <p:transition spd="slow" advTm="13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9"/>
            <a:ext cx="8991600" cy="478608"/>
          </a:xfrm>
        </p:spPr>
        <p:txBody>
          <a:bodyPr/>
          <a:lstStyle/>
          <a:p>
            <a:r>
              <a:rPr lang="en-US" dirty="0" smtClean="0"/>
              <a:t>Cryomodule Assembly Sequence (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=0.53)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7077" y="1073419"/>
            <a:ext cx="102869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39101" y="1028921"/>
            <a:ext cx="10286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1600" y="1058753"/>
            <a:ext cx="1828800" cy="137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601" y="2827443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1256" y="3723995"/>
            <a:ext cx="461771" cy="304800"/>
            <a:chOff x="158366" y="1752600"/>
            <a:chExt cx="457199" cy="304800"/>
          </a:xfrm>
        </p:grpSpPr>
        <p:sp>
          <p:nvSpPr>
            <p:cNvPr id="20" name="Right Arrow 19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3</a:t>
              </a:r>
              <a:endParaRPr lang="en-US" sz="11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527" y="2814058"/>
            <a:ext cx="1828800" cy="13736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6" y="4508590"/>
            <a:ext cx="1828800" cy="13736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2400" y="2407803"/>
            <a:ext cx="1418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Completed cold mass assembly in clean room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8321" y="2394074"/>
            <a:ext cx="1300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Baseplate ready for cold </a:t>
            </a:r>
            <a:r>
              <a:rPr lang="en-US" sz="10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</a:t>
            </a:r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ass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6214" y="2407803"/>
            <a:ext cx="2013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Cold mass assembly transport to cryomodule assembly area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170" y="4174813"/>
            <a:ext cx="14622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Cold mass on baseplate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7908" y="4151852"/>
            <a:ext cx="1734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Completed cryogenic circuit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571" y="5831278"/>
            <a:ext cx="1503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V</a:t>
            </a:r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essel cover installation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2262" y="2814058"/>
            <a:ext cx="1828797" cy="137363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86158" y="3412521"/>
            <a:ext cx="457199" cy="304800"/>
            <a:chOff x="158366" y="1752600"/>
            <a:chExt cx="457199" cy="304800"/>
          </a:xfrm>
        </p:grpSpPr>
        <p:sp>
          <p:nvSpPr>
            <p:cNvPr id="39" name="Right Arrow 38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4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286719" y="3381001"/>
            <a:ext cx="457199" cy="304800"/>
            <a:chOff x="158366" y="1752600"/>
            <a:chExt cx="457199" cy="304800"/>
          </a:xfrm>
        </p:grpSpPr>
        <p:sp>
          <p:nvSpPr>
            <p:cNvPr id="42" name="Right Arrow 41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5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03893" y="3376714"/>
            <a:ext cx="457199" cy="304800"/>
            <a:chOff x="158366" y="1752600"/>
            <a:chExt cx="457199" cy="304800"/>
          </a:xfrm>
        </p:grpSpPr>
        <p:sp>
          <p:nvSpPr>
            <p:cNvPr id="45" name="Right Arrow 44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6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819176" y="4194650"/>
            <a:ext cx="1656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Thermal shield installation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17034" y="1071389"/>
            <a:ext cx="1828797" cy="137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72673" y="1058753"/>
            <a:ext cx="1828797" cy="137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-11309" y="1664819"/>
            <a:ext cx="461771" cy="304800"/>
            <a:chOff x="122154" y="1752600"/>
            <a:chExt cx="457199" cy="304800"/>
          </a:xfrm>
        </p:grpSpPr>
        <p:sp>
          <p:nvSpPr>
            <p:cNvPr id="51" name="Right Arrow 50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154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</a:t>
              </a:r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1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290001" y="1633112"/>
            <a:ext cx="461771" cy="304800"/>
            <a:chOff x="122154" y="1752600"/>
            <a:chExt cx="457199" cy="304800"/>
          </a:xfrm>
        </p:grpSpPr>
        <p:sp>
          <p:nvSpPr>
            <p:cNvPr id="54" name="Right Arrow 53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2154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</a:t>
              </a:r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40026" y="1664819"/>
            <a:ext cx="461771" cy="304800"/>
            <a:chOff x="131833" y="1752600"/>
            <a:chExt cx="457199" cy="304800"/>
          </a:xfrm>
        </p:grpSpPr>
        <p:sp>
          <p:nvSpPr>
            <p:cNvPr id="57" name="Right Arrow 56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1833" y="1786896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</a:t>
              </a:r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3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3574260" y="2430837"/>
            <a:ext cx="2126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Cold mass ready for baseplate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5590037" y="1597635"/>
            <a:ext cx="461771" cy="304800"/>
            <a:chOff x="158366" y="1752600"/>
            <a:chExt cx="457199" cy="304800"/>
          </a:xfrm>
        </p:grpSpPr>
        <p:sp>
          <p:nvSpPr>
            <p:cNvPr id="61" name="Right Arrow 60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1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734398" y="1585247"/>
            <a:ext cx="461771" cy="304800"/>
            <a:chOff x="158366" y="1752600"/>
            <a:chExt cx="457199" cy="304800"/>
          </a:xfrm>
        </p:grpSpPr>
        <p:sp>
          <p:nvSpPr>
            <p:cNvPr id="64" name="Right Arrow 63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2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180211" y="2424416"/>
            <a:ext cx="1744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Start baseplate assembly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-1780" y="3141254"/>
            <a:ext cx="461771" cy="304800"/>
            <a:chOff x="131207" y="1752600"/>
            <a:chExt cx="457199" cy="304800"/>
          </a:xfrm>
        </p:grpSpPr>
        <p:sp>
          <p:nvSpPr>
            <p:cNvPr id="68" name="Right Arrow 67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1207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</a:t>
              </a:r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4</a:t>
              </a:r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38541" y="4506124"/>
            <a:ext cx="1028699" cy="137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1974835" y="5064691"/>
            <a:ext cx="457211" cy="304800"/>
            <a:chOff x="173606" y="1752600"/>
            <a:chExt cx="457211" cy="304800"/>
          </a:xfrm>
        </p:grpSpPr>
        <p:sp>
          <p:nvSpPr>
            <p:cNvPr id="72" name="Right Arrow 71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73618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8</a:t>
              </a: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790946" y="5861050"/>
            <a:ext cx="2040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Tuner valve manifold installation 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540" y="4472315"/>
            <a:ext cx="1828797" cy="1373630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3343392" y="5106185"/>
            <a:ext cx="457199" cy="304800"/>
            <a:chOff x="158366" y="1752600"/>
            <a:chExt cx="457199" cy="304800"/>
          </a:xfrm>
        </p:grpSpPr>
        <p:sp>
          <p:nvSpPr>
            <p:cNvPr id="77" name="Right Arrow 76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9</a:t>
              </a: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1999" y="5836564"/>
            <a:ext cx="17075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Transport to SRF High Bay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33"/>
          <a:stretch/>
        </p:blipFill>
        <p:spPr>
          <a:xfrm>
            <a:off x="5514927" y="4472316"/>
            <a:ext cx="1447800" cy="137362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643" y="4479124"/>
            <a:ext cx="1828797" cy="1371597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6901934" y="5067544"/>
            <a:ext cx="457199" cy="304800"/>
            <a:chOff x="158366" y="1752600"/>
            <a:chExt cx="457199" cy="304800"/>
          </a:xfrm>
        </p:grpSpPr>
        <p:sp>
          <p:nvSpPr>
            <p:cNvPr id="84" name="Right Arrow 83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8366" y="1771650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10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7446605" y="5831278"/>
            <a:ext cx="16482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Transport into test bunker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pic>
        <p:nvPicPr>
          <p:cNvPr id="87" name="Picture 86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32" y="2808470"/>
            <a:ext cx="1833525" cy="1379218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8604639" y="3364602"/>
            <a:ext cx="457199" cy="304800"/>
            <a:chOff x="124574" y="1752600"/>
            <a:chExt cx="457199" cy="304800"/>
          </a:xfrm>
        </p:grpSpPr>
        <p:sp>
          <p:nvSpPr>
            <p:cNvPr id="89" name="Right Arrow 88"/>
            <p:cNvSpPr/>
            <p:nvPr/>
          </p:nvSpPr>
          <p:spPr>
            <a:xfrm>
              <a:off x="173606" y="1752600"/>
              <a:ext cx="274320" cy="304800"/>
            </a:xfrm>
            <a:prstGeom prst="right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4574" y="1762934"/>
              <a:ext cx="457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7</a:t>
              </a:r>
              <a:endParaRPr lang="en-US" sz="11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268214" y="4186127"/>
            <a:ext cx="9284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ea typeface="Helvetica" charset="0"/>
                <a:cs typeface="Times New Roman" panose="02020603050405020304" pitchFamily="18" charset="0"/>
              </a:rPr>
              <a:t>MIL dressing</a:t>
            </a:r>
            <a:endParaRPr lang="en-US" sz="1000" b="1" dirty="0">
              <a:latin typeface="Times New Roman" panose="02020603050405020304" pitchFamily="18" charset="0"/>
              <a:ea typeface="Helvetica" charset="0"/>
              <a:cs typeface="Times New Roman" panose="02020603050405020304" pitchFamily="18" charset="0"/>
            </a:endParaRPr>
          </a:p>
        </p:txBody>
      </p:sp>
      <p:sp>
        <p:nvSpPr>
          <p:cNvPr id="9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11"/>
    </mc:Choice>
    <mc:Fallback>
      <p:transition spd="slow" advTm="6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98" y="83736"/>
            <a:ext cx="8385133" cy="478624"/>
          </a:xfrm>
        </p:spPr>
        <p:txBody>
          <a:bodyPr/>
          <a:lstStyle/>
          <a:p>
            <a:pPr algn="l"/>
            <a:r>
              <a:rPr lang="en-US" dirty="0" smtClean="0"/>
              <a:t>Cryomodule Assembly and Bunker Test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888FC917-2F4D-45AC-AA7A-EF80FFB23A8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C:\Users\xuti\AppData\Local\Microsoft\Windows\Temporary Internet Files\Content.Word\IMG_55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7400" y="580623"/>
            <a:ext cx="7086600" cy="4014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505200" y="1630968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#4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10200" y="1630968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#3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62400" y="3307368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#2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781800" y="3383568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#1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" y="4800600"/>
            <a:ext cx="6212586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Five assembly bays ongoing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in parallel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Two commissioned cryomodule test bunkers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Additional assembly space for subcomponents (solenoid leads, </a:t>
            </a:r>
            <a:r>
              <a:rPr lang="en-US" sz="1600" b="1" dirty="0">
                <a:solidFill>
                  <a:schemeClr val="tx1"/>
                </a:solidFill>
              </a:rPr>
              <a:t>O</a:t>
            </a:r>
            <a:r>
              <a:rPr lang="en-US" sz="1600" b="1" dirty="0" smtClean="0">
                <a:solidFill>
                  <a:schemeClr val="tx1"/>
                </a:solidFill>
              </a:rPr>
              <a:t>-rings, G-10 posts)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2 overhead cranes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2 loading bays for transport of </a:t>
            </a:r>
            <a:r>
              <a:rPr lang="en-US" sz="1600" b="1" dirty="0" err="1" smtClean="0">
                <a:solidFill>
                  <a:schemeClr val="tx1"/>
                </a:solidFill>
              </a:rPr>
              <a:t>coldmass</a:t>
            </a:r>
            <a:r>
              <a:rPr lang="en-US" sz="1600" b="1" dirty="0" smtClean="0">
                <a:solidFill>
                  <a:schemeClr val="tx1"/>
                </a:solidFill>
              </a:rPr>
              <a:t> in and completed </a:t>
            </a:r>
            <a:r>
              <a:rPr lang="en-US" sz="1600" b="1" dirty="0" err="1" smtClean="0">
                <a:solidFill>
                  <a:schemeClr val="tx1"/>
                </a:solidFill>
              </a:rPr>
              <a:t>cryomodule</a:t>
            </a:r>
            <a:r>
              <a:rPr lang="en-US" sz="1600" b="1" dirty="0" smtClean="0">
                <a:solidFill>
                  <a:schemeClr val="tx1"/>
                </a:solidFill>
              </a:rPr>
              <a:t> out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607" y="614429"/>
            <a:ext cx="2436500" cy="1827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52" y="2824529"/>
            <a:ext cx="2160914" cy="1620686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84711" y="681244"/>
            <a:ext cx="822960" cy="327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Bay #5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7120" y="4183950"/>
            <a:ext cx="1447178" cy="616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Subassembly Fabrication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820" y="4848648"/>
            <a:ext cx="1468154" cy="1491787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514253" y="1414131"/>
            <a:ext cx="1447178" cy="616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4">
                <a:lumMod val="60000"/>
                <a:lumOff val="40000"/>
              </a:schemeClr>
            </a:contourClr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rgbClr val="00206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/>
                <a:ea typeface="Times New Roman"/>
              </a:rPr>
              <a:t>Cryomodule Test Bunker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2007" r="20451"/>
          <a:stretch/>
        </p:blipFill>
        <p:spPr>
          <a:xfrm>
            <a:off x="6293411" y="4832632"/>
            <a:ext cx="1371600" cy="1523818"/>
          </a:xfrm>
          <a:prstGeom prst="rect">
            <a:avLst/>
          </a:prstGeom>
        </p:spPr>
      </p:pic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65"/>
    </mc:Choice>
    <mc:Fallback>
      <p:transition spd="slow" advTm="5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/>
              <a:t>Cryomodule Bunker Test Procedure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594" t="29847" r="67500" b="14446"/>
          <a:stretch/>
        </p:blipFill>
        <p:spPr>
          <a:xfrm>
            <a:off x="94587" y="1066800"/>
            <a:ext cx="8954826" cy="5027613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84"/>
    </mc:Choice>
    <mc:Fallback>
      <p:transition spd="slow" advTm="5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/>
              <a:t>Bunker Test Performance Example: SCM801 (FRIB First 0.085QWR Cryomodule)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59" t="27586" r="67323" b="12481"/>
          <a:stretch/>
        </p:blipFill>
        <p:spPr>
          <a:xfrm>
            <a:off x="227692" y="1056343"/>
            <a:ext cx="8688615" cy="5208824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6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86"/>
    </mc:Choice>
    <mc:Fallback>
      <p:transition spd="slow" advTm="6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 smtClean="0"/>
              <a:t>=0.041</a:t>
            </a:r>
            <a:r>
              <a:rPr lang="en-US" dirty="0"/>
              <a:t>: 3 </a:t>
            </a:r>
            <a:r>
              <a:rPr lang="en-US" dirty="0" smtClean="0"/>
              <a:t>Cryomodules </a:t>
            </a:r>
            <a:r>
              <a:rPr lang="en-US" dirty="0"/>
              <a:t>C</a:t>
            </a:r>
            <a:r>
              <a:rPr lang="en-US" dirty="0" smtClean="0"/>
              <a:t>ertified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1 more spare is built and ready for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840" t="29478" r="67987" b="16092"/>
          <a:stretch/>
        </p:blipFill>
        <p:spPr>
          <a:xfrm>
            <a:off x="4282966" y="957423"/>
            <a:ext cx="4784834" cy="5192692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766" y="998786"/>
            <a:ext cx="432763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smtClean="0"/>
              <a:t>No X-ray in the b=0.041 cavities other than some transient X-ray during RF processing which conditioned very easily.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 smtClean="0"/>
              <a:t>All cavities RF locked to reference within FRIB specification for at least one hour at 4 K.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smtClean="0"/>
              <a:t>2 K dynamic heat load confirms heat load is much less than the design value.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79"/>
    </mc:Choice>
    <mc:Fallback>
      <p:transition spd="slow" advTm="3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2" y="228600"/>
            <a:ext cx="8991600" cy="424506"/>
          </a:xfrm>
        </p:spPr>
        <p:txBody>
          <a:bodyPr/>
          <a:lstStyle/>
          <a:p>
            <a:r>
              <a:rPr lang="en-US" sz="2800" dirty="0"/>
              <a:t>SCM501 (FRIB First </a:t>
            </a:r>
            <a:r>
              <a:rPr lang="en-US" sz="2800" dirty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</a:t>
            </a:r>
            <a:r>
              <a:rPr lang="en-US" sz="2800" dirty="0"/>
              <a:t>= 0.53 </a:t>
            </a:r>
            <a:r>
              <a:rPr lang="en-US" sz="2800" dirty="0" smtClean="0"/>
              <a:t>HWR Cryomodule</a:t>
            </a:r>
            <a:r>
              <a:rPr lang="en-US" sz="28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10" t="28611" r="67303" b="9556"/>
          <a:stretch/>
        </p:blipFill>
        <p:spPr>
          <a:xfrm>
            <a:off x="0" y="799678"/>
            <a:ext cx="9142228" cy="54102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4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46"/>
    </mc:Choice>
    <mc:Fallback>
      <p:transition spd="slow" advTm="5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419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 smtClean="0"/>
              <a:t>FRIB SRF Scope, Baseline Schedule, and SRF Overall Status</a:t>
            </a:r>
          </a:p>
          <a:p>
            <a:r>
              <a:rPr lang="en-US" sz="2400" dirty="0" smtClean="0"/>
              <a:t>Progress with FRIB Cavity </a:t>
            </a:r>
            <a:r>
              <a:rPr lang="en-US" sz="2400" dirty="0"/>
              <a:t>C</a:t>
            </a:r>
            <a:r>
              <a:rPr lang="en-US" sz="2400" dirty="0" smtClean="0"/>
              <a:t>omponents</a:t>
            </a:r>
          </a:p>
          <a:p>
            <a:pPr lvl="1"/>
            <a:r>
              <a:rPr lang="en-US" dirty="0" smtClean="0"/>
              <a:t>Cavity</a:t>
            </a:r>
          </a:p>
          <a:p>
            <a:pPr lvl="2"/>
            <a:r>
              <a:rPr lang="en-US" dirty="0" smtClean="0"/>
              <a:t>Low Q issue in the 0.085QWR production cavities and the resolution</a:t>
            </a:r>
          </a:p>
          <a:p>
            <a:pPr lvl="2"/>
            <a:r>
              <a:rPr lang="en-US" dirty="0" smtClean="0"/>
              <a:t>Certification yield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HWR coupler</a:t>
            </a:r>
          </a:p>
          <a:p>
            <a:pPr lvl="2"/>
            <a:r>
              <a:rPr lang="en-US" dirty="0" smtClean="0"/>
              <a:t>MPF coupler</a:t>
            </a:r>
          </a:p>
          <a:p>
            <a:pPr lvl="2"/>
            <a:r>
              <a:rPr lang="en-US" dirty="0" smtClean="0"/>
              <a:t>Delivery ready for assembly </a:t>
            </a:r>
          </a:p>
          <a:p>
            <a:r>
              <a:rPr lang="en-US" sz="2400" dirty="0" smtClean="0"/>
              <a:t>Cryomodule </a:t>
            </a:r>
            <a:r>
              <a:rPr lang="en-US" sz="2400" dirty="0"/>
              <a:t>T</a:t>
            </a:r>
            <a:r>
              <a:rPr lang="en-US" sz="2400" dirty="0" smtClean="0"/>
              <a:t>est</a:t>
            </a:r>
          </a:p>
          <a:p>
            <a:pPr lvl="1"/>
            <a:r>
              <a:rPr lang="en-US" dirty="0" smtClean="0"/>
              <a:t>Module assembly</a:t>
            </a:r>
          </a:p>
          <a:p>
            <a:pPr lvl="1"/>
            <a:r>
              <a:rPr lang="en-US" dirty="0" smtClean="0"/>
              <a:t>Bunker test</a:t>
            </a:r>
          </a:p>
          <a:p>
            <a:pPr lvl="1"/>
            <a:endParaRPr lang="en-US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9214"/>
            <a:ext cx="8991600" cy="80467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3"/>
    </mc:Choice>
    <mc:Fallback>
      <p:transition spd="slow" advTm="2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b="0" dirty="0"/>
              <a:t>β</a:t>
            </a:r>
            <a:r>
              <a:rPr lang="en-US" dirty="0"/>
              <a:t>=0.53 HWR LLRF Locking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553" t="29308" r="67500" b="14446"/>
          <a:stretch/>
        </p:blipFill>
        <p:spPr>
          <a:xfrm>
            <a:off x="76200" y="1066800"/>
            <a:ext cx="8991600" cy="5089868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3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1"/>
    </mc:Choice>
    <mc:Fallback>
      <p:transition spd="slow" advTm="5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28527"/>
            <a:ext cx="8991600" cy="803649"/>
          </a:xfrm>
        </p:spPr>
        <p:txBody>
          <a:bodyPr/>
          <a:lstStyle/>
          <a:p>
            <a:r>
              <a:rPr lang="en-US" dirty="0" smtClean="0"/>
              <a:t>Solenoid Package</a:t>
            </a:r>
            <a:br>
              <a:rPr lang="en-US" dirty="0" smtClean="0"/>
            </a:br>
            <a:r>
              <a:rPr lang="en-US" sz="2400" dirty="0" smtClean="0"/>
              <a:t>Very robust, no quench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26" y="2971745"/>
            <a:ext cx="5789428" cy="2987222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1" b="15541"/>
          <a:stretch/>
        </p:blipFill>
        <p:spPr bwMode="auto">
          <a:xfrm>
            <a:off x="5055019" y="1177771"/>
            <a:ext cx="4087209" cy="1184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02268"/>
            <a:ext cx="51816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Solenoid package (solenoid and dipoles for beam steering):</a:t>
            </a:r>
          </a:p>
          <a:p>
            <a:pPr marL="573088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Solenoid field 8T (25cm/50cm )</a:t>
            </a:r>
          </a:p>
          <a:p>
            <a:pPr marL="573088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Dipole field 0.032 Tm (25cm), 0.064Tm (50cm)</a:t>
            </a:r>
          </a:p>
          <a:p>
            <a:pPr marL="573088" indent="-285750">
              <a:buFont typeface="Arial" panose="020B0604020202020204" pitchFamily="34" charset="0"/>
              <a:buChar char="•"/>
            </a:pPr>
            <a:r>
              <a:rPr lang="en-US" sz="1600" dirty="0"/>
              <a:t>Vendor production completed on January </a:t>
            </a:r>
            <a:r>
              <a:rPr lang="en-US" sz="1600" dirty="0" smtClean="0"/>
              <a:t>2017</a:t>
            </a:r>
          </a:p>
          <a:p>
            <a:pPr marL="287338" indent="-287338">
              <a:buFont typeface="Wingdings" panose="05000000000000000000" pitchFamily="2" charset="2"/>
              <a:buChar char="§"/>
            </a:pPr>
            <a:r>
              <a:rPr lang="en-US" dirty="0" smtClean="0"/>
              <a:t>Cold tested at vendor</a:t>
            </a:r>
          </a:p>
          <a:p>
            <a:pPr marL="568325" lvl="1" indent="-284163">
              <a:buFont typeface="Arial" panose="020B0604020202020204" pitchFamily="34" charset="0"/>
              <a:buChar char="•"/>
            </a:pPr>
            <a:r>
              <a:rPr lang="en-US" sz="1600" dirty="0" smtClean="0"/>
              <a:t>Measurement of field distribution</a:t>
            </a:r>
          </a:p>
          <a:p>
            <a:pPr marL="568325" lvl="1" indent="-284163">
              <a:buFont typeface="Arial" panose="020B0604020202020204" pitchFamily="34" charset="0"/>
              <a:buChar char="•"/>
            </a:pPr>
            <a:r>
              <a:rPr lang="en-US" sz="1600" dirty="0" smtClean="0"/>
              <a:t>Measurement of error between solenoid field center and mechanical center</a:t>
            </a:r>
          </a:p>
          <a:p>
            <a:pPr marL="287338" indent="-287338">
              <a:buFont typeface="Wingdings" panose="05000000000000000000" pitchFamily="2" charset="2"/>
              <a:buChar char="§"/>
            </a:pPr>
            <a:r>
              <a:rPr lang="en-US" dirty="0" smtClean="0"/>
              <a:t>Bunker test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sz="1600" dirty="0" smtClean="0"/>
              <a:t>Magnet excitation test, never quenched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sz="1600" dirty="0" smtClean="0"/>
              <a:t>Magnet mutual operation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sz="1600" dirty="0" smtClean="0"/>
              <a:t>Magnets/cavity integrated operation</a:t>
            </a:r>
          </a:p>
          <a:p>
            <a:pPr marL="574675" lvl="1" indent="-287338">
              <a:buFont typeface="Arial" panose="020B0604020202020204" pitchFamily="34" charset="0"/>
              <a:buChar char="•"/>
            </a:pPr>
            <a:r>
              <a:rPr lang="en-US" sz="1600" dirty="0" smtClean="0"/>
              <a:t>Degaussing</a:t>
            </a:r>
          </a:p>
          <a:p>
            <a:pPr marL="117475" indent="-287338">
              <a:buFont typeface="Wingdings" panose="05000000000000000000" pitchFamily="2" charset="2"/>
              <a:buChar char="§"/>
            </a:pPr>
            <a:r>
              <a:rPr lang="en-US" dirty="0" smtClean="0"/>
              <a:t>Successful demonstrated </a:t>
            </a:r>
          </a:p>
          <a:p>
            <a:r>
              <a:rPr lang="en-US" dirty="0"/>
              <a:t> </a:t>
            </a:r>
            <a:r>
              <a:rPr lang="en-US" dirty="0" smtClean="0"/>
              <a:t>    very robust operation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Confirmed high Q cavity </a:t>
            </a:r>
          </a:p>
          <a:p>
            <a:r>
              <a:rPr lang="en-US" dirty="0" smtClean="0"/>
              <a:t>     Performance by thermal </a:t>
            </a:r>
          </a:p>
          <a:p>
            <a:r>
              <a:rPr lang="en-US" dirty="0"/>
              <a:t> </a:t>
            </a:r>
            <a:r>
              <a:rPr lang="en-US" dirty="0" smtClean="0"/>
              <a:t>    cycling up to 30K (SCM501)</a:t>
            </a:r>
          </a:p>
          <a:p>
            <a:endParaRPr lang="en-US" dirty="0" smtClean="0"/>
          </a:p>
          <a:p>
            <a:pPr marL="573088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2453" y="237627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SCM8-sires cryomodule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48300" y="5901934"/>
            <a:ext cx="2933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Bunker test (SCM806 S#3)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1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58"/>
    </mc:Choice>
    <mc:Fallback>
      <p:transition spd="slow" advTm="27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875" y="105742"/>
            <a:ext cx="8991600" cy="478624"/>
          </a:xfrm>
        </p:spPr>
        <p:txBody>
          <a:bodyPr/>
          <a:lstStyle/>
          <a:p>
            <a:r>
              <a:rPr lang="en-US" dirty="0" smtClean="0"/>
              <a:t>FRIB Cryomodule Static Heat 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5014" y="776344"/>
            <a:ext cx="3975569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4.5 K static heat load is ~ 10 W higher than FRIB goal at early SCM8 family (SCM801-804) cryomodules.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Since SCM805, </a:t>
            </a:r>
            <a:r>
              <a:rPr lang="en-US" dirty="0"/>
              <a:t>the 4.5 K static heat load </a:t>
            </a:r>
            <a:r>
              <a:rPr lang="en-US" dirty="0" smtClean="0"/>
              <a:t>becomes reasonable value by applying  helium gas flow cooling for solenoid current leads (realistic situation in cryomodule operating in FRIB tunnel)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2 K static heat load is </a:t>
            </a:r>
            <a:r>
              <a:rPr lang="en-US" dirty="0"/>
              <a:t>little bit </a:t>
            </a:r>
            <a:r>
              <a:rPr lang="en-US" dirty="0" smtClean="0"/>
              <a:t>higher </a:t>
            </a:r>
            <a:r>
              <a:rPr lang="en-US" dirty="0"/>
              <a:t>than </a:t>
            </a:r>
            <a:r>
              <a:rPr lang="en-US" dirty="0" smtClean="0"/>
              <a:t>FRIB goal but the high Q cavity performance could manage this issue, for example the  measured 0.53HWR dynamic loss is 32.8W per cryomodule compared to FRIB spec (63.2 W). The 30 </a:t>
            </a:r>
            <a:r>
              <a:rPr lang="en-US" dirty="0"/>
              <a:t>W</a:t>
            </a:r>
            <a:r>
              <a:rPr lang="en-US" dirty="0" smtClean="0"/>
              <a:t> in RF dynamic loss can compensate the excessive 2K static loss.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3638" t="31425" r="14795" b="13267"/>
          <a:stretch/>
        </p:blipFill>
        <p:spPr>
          <a:xfrm>
            <a:off x="3962432" y="776344"/>
            <a:ext cx="5136043" cy="459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0315" y="2362200"/>
            <a:ext cx="4945085" cy="1066800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73"/>
    </mc:Choice>
    <mc:Fallback>
      <p:transition spd="slow" advTm="5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3138" y="651616"/>
            <a:ext cx="9157138" cy="54861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FRIB cavities and the cavity components are well produced and meet FRIB specifications.</a:t>
            </a:r>
          </a:p>
          <a:p>
            <a:r>
              <a:rPr lang="en-US" dirty="0" smtClean="0"/>
              <a:t>Low Q issue with production 0.085QWRs has been solved by re-torqueing practically. </a:t>
            </a:r>
          </a:p>
          <a:p>
            <a:r>
              <a:rPr lang="en-US" dirty="0" smtClean="0"/>
              <a:t>FRIB strategy for  “assembly ready delivery” with HWR coupler has been successfully validated.</a:t>
            </a:r>
          </a:p>
          <a:p>
            <a:r>
              <a:rPr lang="en-US" dirty="0" smtClean="0"/>
              <a:t>MPF coupler will be more investigated with necessity of bias to retire FRIB cost risk. </a:t>
            </a:r>
          </a:p>
          <a:p>
            <a:r>
              <a:rPr lang="en-US" dirty="0" smtClean="0"/>
              <a:t>Cavity high Q/high gradient performance is preserved in the cryomodule. So far FRIB has no issue for cavity coldmass and cryomodule assembly.</a:t>
            </a:r>
          </a:p>
          <a:p>
            <a:r>
              <a:rPr lang="en-US" dirty="0" smtClean="0"/>
              <a:t>Totally 20 </a:t>
            </a:r>
            <a:r>
              <a:rPr lang="en-US" dirty="0"/>
              <a:t>CMs were </a:t>
            </a:r>
            <a:r>
              <a:rPr lang="en-US" dirty="0" smtClean="0"/>
              <a:t>built </a:t>
            </a:r>
            <a:r>
              <a:rPr lang="en-US" dirty="0"/>
              <a:t>so </a:t>
            </a:r>
            <a:r>
              <a:rPr lang="en-US" dirty="0" smtClean="0"/>
              <a:t>far, 1 CM in 2015, 6 CMs in 2016, and 13 CMs in 2017, 14 CMs in 2018 and 13 CMs are planned to build.</a:t>
            </a:r>
          </a:p>
          <a:p>
            <a:r>
              <a:rPr lang="en-US" dirty="0"/>
              <a:t>Cryomodule assembly </a:t>
            </a:r>
            <a:r>
              <a:rPr lang="en-US" dirty="0" smtClean="0"/>
              <a:t>is on track for the FRIB  </a:t>
            </a:r>
            <a:r>
              <a:rPr lang="en-US" dirty="0"/>
              <a:t>baseline </a:t>
            </a:r>
            <a:r>
              <a:rPr lang="en-US" dirty="0" smtClean="0"/>
              <a:t>schedule.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15198"/>
            <a:ext cx="8991600" cy="47862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88"/>
    </mc:Choice>
    <mc:Fallback>
      <p:transition spd="slow" advTm="8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56778"/>
            <a:ext cx="8991600" cy="478624"/>
          </a:xfrm>
        </p:spPr>
        <p:txBody>
          <a:bodyPr/>
          <a:lstStyle/>
          <a:p>
            <a:r>
              <a:rPr lang="en-US" dirty="0" smtClean="0"/>
              <a:t>FRIB SRF 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Wei, June 2015 ASAC Review - 03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4"/>
          <a:srcRect l="26329" t="40800" r="26605" b="39323"/>
          <a:stretch/>
        </p:blipFill>
        <p:spPr bwMode="auto">
          <a:xfrm>
            <a:off x="5316" y="571017"/>
            <a:ext cx="9138684" cy="2931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921556"/>
              </p:ext>
            </p:extLst>
          </p:nvPr>
        </p:nvGraphicFramePr>
        <p:xfrm>
          <a:off x="3918099" y="3397101"/>
          <a:ext cx="5227026" cy="3482581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21430"/>
                <a:gridCol w="1175923"/>
                <a:gridCol w="1109891"/>
                <a:gridCol w="1257692"/>
                <a:gridCol w="962090"/>
              </a:tblGrid>
              <a:tr h="286246">
                <a:tc gridSpan="5"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Quarter Wave Cryomodule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1442">
                <a:tc rowSpan="2">
                  <a:txBody>
                    <a:bodyPr/>
                    <a:lstStyle/>
                    <a:p>
                      <a:pPr algn="ctr"/>
                      <a:endParaRPr lang="en-US" sz="1200" b="1" i="0" dirty="0" smtClean="0"/>
                    </a:p>
                    <a:p>
                      <a:pPr algn="ctr"/>
                      <a:r>
                        <a:rPr lang="el-GR" sz="1200" b="1" i="0" dirty="0" smtClean="0"/>
                        <a:t>β</a:t>
                      </a:r>
                      <a:endParaRPr lang="en-US" sz="1200" i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200" b="1" i="1" dirty="0" smtClean="0"/>
                    </a:p>
                    <a:p>
                      <a:pPr algn="ctr"/>
                      <a:r>
                        <a:rPr lang="en-US" sz="1200" b="1" i="1" dirty="0" smtClean="0"/>
                        <a:t>Type</a:t>
                      </a:r>
                      <a:endParaRPr lang="en-US" sz="1200" b="1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r>
                        <a:rPr lang="en-US" sz="1100" b="1" i="1" baseline="0" dirty="0" smtClean="0">
                          <a:solidFill>
                            <a:schemeClr val="tx1"/>
                          </a:solidFill>
                        </a:rPr>
                        <a:t> Counts (baseline + spares)</a:t>
                      </a:r>
                      <a:endParaRPr lang="en-US" sz="11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700" b="1" i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514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err="1" smtClean="0">
                          <a:solidFill>
                            <a:schemeClr val="tx1"/>
                          </a:solidFill>
                        </a:rPr>
                        <a:t>Cryomodules</a:t>
                      </a:r>
                      <a:endParaRPr lang="en-US" sz="11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Cavities</a:t>
                      </a:r>
                      <a:endParaRPr lang="en-US" sz="11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Solenoids</a:t>
                      </a:r>
                    </a:p>
                  </a:txBody>
                  <a:tcPr/>
                </a:tc>
              </a:tr>
              <a:tr h="414298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0.041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accelerating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3 + 1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/>
                        <a:t>12 + 4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+ 2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</a:tr>
              <a:tr h="276199">
                <a:tc rowSpan="2"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0.085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accelerating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11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+ 1</a:t>
                      </a:r>
                      <a:endParaRPr lang="en-US" sz="1200" b="1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88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+ 8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 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+ 3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</a:tr>
              <a:tr h="333897">
                <a:tc vMerge="1"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matching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1 + 1</a:t>
                      </a:r>
                      <a:endParaRPr lang="en-US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200" b="1" i="0" dirty="0" smtClean="0"/>
                        <a:t> + 4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</a:tr>
              <a:tr h="251442">
                <a:tc gridSpan="5">
                  <a:txBody>
                    <a:bodyPr/>
                    <a:lstStyle/>
                    <a:p>
                      <a:r>
                        <a:rPr lang="en-US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Half Wave </a:t>
                      </a:r>
                      <a:r>
                        <a:rPr lang="en-US" sz="1100" b="1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Cryomodule</a:t>
                      </a:r>
                      <a:endParaRPr lang="en-US" sz="1100" b="1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4482"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0.29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accelerating 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72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>
                    <a:solidFill>
                      <a:srgbClr val="D0D9CF"/>
                    </a:solidFill>
                  </a:tcPr>
                </a:tc>
              </a:tr>
              <a:tr h="276199">
                <a:tc rowSpan="2"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0.53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accelerating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144</a:t>
                      </a:r>
                      <a:endParaRPr lang="en-US" sz="1200" b="1" i="0" dirty="0"/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</a:tr>
              <a:tr h="266233">
                <a:tc vMerge="1">
                  <a:txBody>
                    <a:bodyPr/>
                    <a:lstStyle/>
                    <a:p>
                      <a:pPr marL="0" marR="0" indent="0" algn="l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i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matching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/>
                        <a:t>4</a:t>
                      </a:r>
                      <a:endParaRPr lang="en-US" sz="1200" b="1" i="0" dirty="0"/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solidFill>
                      <a:srgbClr val="E9EDE9"/>
                    </a:solidFill>
                  </a:tcPr>
                </a:tc>
              </a:tr>
              <a:tr h="274850">
                <a:tc gridSpan="2">
                  <a:txBody>
                    <a:bodyPr/>
                    <a:lstStyle/>
                    <a:p>
                      <a:r>
                        <a:rPr lang="en-US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  <a:endParaRPr lang="en-US" sz="11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46 + 3</a:t>
                      </a:r>
                      <a:endParaRPr lang="en-US" sz="1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324 + 16</a:t>
                      </a:r>
                      <a:endParaRPr lang="en-US" sz="1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69 + 5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74850">
                <a:tc gridSpan="3">
                  <a:txBody>
                    <a:bodyPr/>
                    <a:lstStyle/>
                    <a:p>
                      <a:r>
                        <a:rPr lang="en-US" sz="11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2T Superconducting Dipole Magnets</a:t>
                      </a:r>
                      <a:endParaRPr lang="en-US" sz="1100" b="1" kern="1200" baseline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2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4810" y="3597358"/>
            <a:ext cx="413004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Largest heavy ion SRF linac and Half scale of UX-FEL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Number of cryomodule 49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Number of cavity  340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Early beam commissioning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three 0.041 CMs, May 2018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SL1, SL2, and SL3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Cryomodule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Built 13 CMs in 2017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5899" y="1757100"/>
            <a:ext cx="2476501" cy="23070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429000" y="1526366"/>
            <a:ext cx="203316" cy="5312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76600" y="1143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91586" y="2571614"/>
            <a:ext cx="6705601" cy="2286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917924" y="2800214"/>
            <a:ext cx="116483" cy="3889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81238" y="319096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SL2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447799" y="2061226"/>
            <a:ext cx="6934201" cy="23070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21432" y="1372889"/>
            <a:ext cx="171451" cy="4110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88058" y="103818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SL3</a:t>
            </a:r>
            <a:endParaRPr lang="en-US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7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389"/>
    </mc:Choice>
    <mc:Fallback>
      <p:transition spd="slow" advTm="13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1919"/>
            <a:ext cx="8991600" cy="478624"/>
          </a:xfrm>
        </p:spPr>
        <p:txBody>
          <a:bodyPr/>
          <a:lstStyle/>
          <a:p>
            <a:r>
              <a:rPr lang="en-US" dirty="0" smtClean="0"/>
              <a:t>FRIB SRF Baseline Schedule and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645582"/>
            <a:ext cx="4648199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Cavity vendor production completes FRIB by Mid-2018.</a:t>
            </a:r>
          </a:p>
          <a:p>
            <a:pPr lvl="1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Accepted 315/340(93%) as date of January 31 2018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Cryomodule assembly/bunker test complete by  2019</a:t>
            </a:r>
          </a:p>
          <a:p>
            <a:pPr lvl="1" indent="-2238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=0.041 cryomodule production (4) by early 2017 (LS1)</a:t>
            </a:r>
          </a:p>
          <a:p>
            <a:pPr lvl="1" indent="-223838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=0.085 cryomodule production (11) by  end- 2017 (LS1), completed all.</a:t>
            </a:r>
          </a:p>
          <a:p>
            <a:pPr lvl="1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=0.29 cryomodule production (12) by mid-2019 (LS2), tow completed so far</a:t>
            </a:r>
          </a:p>
          <a:p>
            <a:pPr lvl="1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=0.53 </a:t>
            </a:r>
            <a:r>
              <a:rPr lang="en-US" sz="1600" dirty="0"/>
              <a:t>cryomodule </a:t>
            </a:r>
            <a:r>
              <a:rPr lang="en-US" sz="1600" dirty="0" smtClean="0"/>
              <a:t>production (18) by end-2019 (LS3), tow completed so far</a:t>
            </a:r>
          </a:p>
          <a:p>
            <a:pPr marL="61912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Cryomodule production</a:t>
            </a:r>
          </a:p>
          <a:p>
            <a:pPr marL="519112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Totally 20 CMs were built so far, 13 CMs in 2017. All CMs meet FRIB specification.</a:t>
            </a:r>
          </a:p>
          <a:p>
            <a:pPr marL="519112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Planned to build 14 CMs in 2018 and 13 CMs in 2019</a:t>
            </a:r>
          </a:p>
          <a:p>
            <a:pPr lvl="1" indent="-2238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Cryomodule production is on track for the baseline schedule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4957" y="662014"/>
            <a:ext cx="511442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       FRIB master schedule related to SRF construction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943796"/>
            <a:ext cx="4758569" cy="331047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948655" y="969791"/>
            <a:ext cx="0" cy="33528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86749"/>
              </p:ext>
            </p:extLst>
          </p:nvPr>
        </p:nvGraphicFramePr>
        <p:xfrm>
          <a:off x="4519246" y="4267201"/>
          <a:ext cx="4624754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754"/>
                <a:gridCol w="762000"/>
                <a:gridCol w="762000"/>
                <a:gridCol w="762000"/>
                <a:gridCol w="762000"/>
                <a:gridCol w="762000"/>
              </a:tblGrid>
              <a:tr h="22859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CM</a:t>
                      </a:r>
                      <a:endParaRPr lang="en-US" sz="12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6 CMs</a:t>
                      </a:r>
                      <a:endParaRPr lang="en-US" sz="12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13 CMs</a:t>
                      </a:r>
                      <a:endParaRPr lang="en-US" sz="12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 CMs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 CMs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4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23"/>
    </mc:Choice>
    <mc:Fallback>
      <p:transition spd="slow" advTm="11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432" y="-309342"/>
            <a:ext cx="8991600" cy="117242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274221"/>
                </a:solidFill>
                <a:latin typeface="Arial" panose="020B0604020202020204" pitchFamily="34" charset="0"/>
              </a:rPr>
              <a:t>FRIB SRF Components</a:t>
            </a:r>
            <a:br>
              <a:rPr lang="en-US" dirty="0" smtClean="0">
                <a:solidFill>
                  <a:srgbClr val="274221"/>
                </a:solidFill>
                <a:latin typeface="Arial" panose="020B0604020202020204" pitchFamily="34" charset="0"/>
              </a:rPr>
            </a:br>
            <a:r>
              <a:rPr lang="en-US" sz="2000" dirty="0" smtClean="0">
                <a:solidFill>
                  <a:srgbClr val="274221"/>
                </a:solidFill>
                <a:latin typeface="Arial" panose="020B0604020202020204" pitchFamily="34" charset="0"/>
              </a:rPr>
              <a:t>Cavities, FPCs, Tuners, Magnetic shields, and solenoid packages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662943"/>
              </p:ext>
            </p:extLst>
          </p:nvPr>
        </p:nvGraphicFramePr>
        <p:xfrm>
          <a:off x="27515" y="740019"/>
          <a:ext cx="9144000" cy="2603292"/>
        </p:xfrm>
        <a:graphic>
          <a:graphicData uri="http://schemas.openxmlformats.org/drawingml/2006/table">
            <a:tbl>
              <a:tblPr/>
              <a:tblGrid>
                <a:gridCol w="1261242"/>
                <a:gridCol w="2207173"/>
                <a:gridCol w="1661840"/>
                <a:gridCol w="1752298"/>
                <a:gridCol w="2261447"/>
              </a:tblGrid>
              <a:tr h="0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Cavity Type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Frequency &amp; Cavity type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Quantity of Cavities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(baseline + spare)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Quantity of Modules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(baseline + spare)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Quantity of Solenoids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</a:tr>
              <a:tr h="230774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β=0.041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80.5 MHz, QWR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12  + 4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3  + 1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6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230774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β=0.085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ts val="15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80.5 MHz, QWR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88  + 8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11 + 1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33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204281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β=0.29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322MHz, HWR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72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12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224427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β=0.53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322MHz, HWR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144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18 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18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911652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Matching Cryomodules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0.085QWR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0.53HWR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4 + 4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4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1 + 1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  <a:sym typeface="ヒラギノ角ゴ Pro W3" charset="-128"/>
                        </a:rPr>
                        <a:t>1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sym typeface="ヒラギノ角ゴ Pro W3" charset="-128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n/a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E8542"/>
                    </a:solidFill>
                  </a:tcPr>
                </a:tc>
              </a:tr>
              <a:tr h="204281"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sym typeface="ヒラギノ角ゴ Pro W3" charset="-128"/>
                        </a:rPr>
                        <a:t>Total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+mn-cs"/>
                          <a:sym typeface="ヒラギノ角ゴ Pro W3" charset="-128"/>
                        </a:rPr>
                        <a:t>324 + 16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+mn-cs"/>
                          <a:sym typeface="ヒラギノ角ゴ Pro W3" charset="-128"/>
                        </a:rPr>
                        <a:t>46 + 3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lnSpc>
                          <a:spcPct val="90000"/>
                        </a:lnSpc>
                        <a:spcBef>
                          <a:spcPts val="1200"/>
                        </a:spcBef>
                        <a:buSzPct val="100000"/>
                        <a:buFont typeface="Wingdings" panose="05000000000000000000" pitchFamily="2" charset="2"/>
                        <a:defRPr sz="2000">
                          <a:solidFill>
                            <a:srgbClr val="064308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SzPct val="100000"/>
                        <a:buFont typeface="Lucida Grande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3pPr>
                      <a:lvl4pPr marL="16002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4pPr>
                      <a:lvl5pPr marL="2057400" indent="-228600" defTabSz="912813">
                        <a:lnSpc>
                          <a:spcPct val="90000"/>
                        </a:lnSpc>
                        <a:spcBef>
                          <a:spcPts val="200"/>
                        </a:spcBef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5pPr>
                      <a:lvl6pPr marL="25146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6pPr>
                      <a:lvl7pPr marL="29718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7pPr>
                      <a:lvl8pPr marL="34290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8pPr>
                      <a:lvl9pPr marL="3886200" indent="-228600" defTabSz="912813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>
                          <a:srgbClr val="999999"/>
                        </a:buClr>
                        <a:buSzPct val="100000"/>
                        <a:buFont typeface="Lucida Grande"/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  <a:ea typeface="SimSun" panose="02010600030101010101" pitchFamily="2" charset="-122"/>
                          <a:cs typeface="+mn-cs"/>
                          <a:sym typeface="ヒラギノ角ゴ Pro W3" charset="-128"/>
                        </a:rPr>
                        <a:t>69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  <a:sym typeface="ヒラギノ角ゴ Pro W3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64308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/>
          <a:stretch>
            <a:fillRect/>
          </a:stretch>
        </p:blipFill>
        <p:spPr bwMode="auto">
          <a:xfrm>
            <a:off x="25279" y="3476202"/>
            <a:ext cx="2365788" cy="216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 bright="40000" contrast="20000"/>
          </a:blip>
          <a:stretch>
            <a:fillRect/>
          </a:stretch>
        </p:blipFill>
        <p:spPr>
          <a:xfrm>
            <a:off x="6739306" y="5026168"/>
            <a:ext cx="1878245" cy="8688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1761" r="53612"/>
          <a:stretch/>
        </p:blipFill>
        <p:spPr>
          <a:xfrm>
            <a:off x="2433715" y="3764461"/>
            <a:ext cx="762000" cy="1569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322" y="5635823"/>
            <a:ext cx="14242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4035" y="5448498"/>
            <a:ext cx="16466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r>
              <a:rPr lang="en-US" sz="1400" dirty="0" smtClean="0">
                <a:cs typeface="Arial" panose="020B0604020202020204" pitchFamily="34" charset="0"/>
              </a:rPr>
              <a:t>QWR/HWR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smtClean="0">
                <a:cs typeface="Arial" panose="020B0604020202020204" pitchFamily="34" charset="0"/>
              </a:rPr>
              <a:t>   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couplers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4533" y="5321500"/>
            <a:ext cx="20178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(3) QWR/HWR Tuners</a:t>
            </a:r>
            <a:r>
              <a:rPr lang="en-US" sz="1400" dirty="0" smtClean="0"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039" y="5884243"/>
            <a:ext cx="3505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(5) SC 25cm (</a:t>
            </a:r>
            <a:r>
              <a:rPr lang="en-US" sz="1400" dirty="0" smtClean="0">
                <a:latin typeface="SymbolPS" pitchFamily="18" charset="2"/>
                <a:cs typeface="Arial" panose="020B0604020202020204" pitchFamily="34" charset="0"/>
              </a:rPr>
              <a:t>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=0.041CMs)/50cm (others) solenoid package</a:t>
            </a:r>
            <a:r>
              <a:rPr lang="en-US" sz="1400" dirty="0" smtClean="0"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6748" y="4677986"/>
            <a:ext cx="28633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(4) QWR/HWR Magnetic shields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0414" y="4199830"/>
            <a:ext cx="529727" cy="1102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772" y="3535677"/>
            <a:ext cx="1508743" cy="1131557"/>
          </a:xfrm>
          <a:prstGeom prst="rect">
            <a:avLst/>
          </a:prstGeom>
        </p:spPr>
      </p:pic>
      <p:pic>
        <p:nvPicPr>
          <p:cNvPr id="24" name="Content Placeholder 5"/>
          <p:cNvPicPr>
            <a:picLocks noChangeAspect="1"/>
          </p:cNvPicPr>
          <p:nvPr/>
        </p:nvPicPr>
        <p:blipFill rotWithShape="1">
          <a:blip r:embed="rId9"/>
          <a:srcRect t="1" r="55945" b="31680"/>
          <a:stretch/>
        </p:blipFill>
        <p:spPr bwMode="auto">
          <a:xfrm>
            <a:off x="6246748" y="3412266"/>
            <a:ext cx="1596950" cy="126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4" r="32525"/>
          <a:stretch/>
        </p:blipFill>
        <p:spPr bwMode="auto">
          <a:xfrm>
            <a:off x="4093014" y="3616669"/>
            <a:ext cx="990601" cy="167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2344" r="6169"/>
          <a:stretch/>
        </p:blipFill>
        <p:spPr>
          <a:xfrm>
            <a:off x="5075537" y="3746220"/>
            <a:ext cx="1073767" cy="151614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8" r="6013" b="7899"/>
          <a:stretch/>
        </p:blipFill>
        <p:spPr bwMode="auto">
          <a:xfrm>
            <a:off x="3114521" y="3706245"/>
            <a:ext cx="1160341" cy="16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07"/>
    </mc:Choice>
    <mc:Fallback>
      <p:transition spd="slow" advTm="8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FRIB Cavity Components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388" y="1244422"/>
            <a:ext cx="166646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Cavity, Vendor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11687" y="997645"/>
            <a:ext cx="2242726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ACL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Surface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Cold shock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1043" y="912162"/>
            <a:ext cx="1628825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Hydrogen degassing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HPR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8494" y="1260023"/>
            <a:ext cx="24685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VTA certification at 2K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32953" y="2233236"/>
            <a:ext cx="1681701" cy="8309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Coldmass Assembly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444" y="2336995"/>
            <a:ext cx="260138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HWR Coupler, Vendor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Fabrication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RF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</a:t>
            </a:r>
            <a:r>
              <a:rPr lang="en-US" sz="1600" dirty="0" smtClean="0"/>
              <a:t>agnetization check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06220" y="2393253"/>
            <a:ext cx="3035909" cy="307777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Coupler RF conditioning at FRIB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622817"/>
            <a:ext cx="1981200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Solenoid, Vendor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Fabrication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Cold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Degaussing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393040" y="3562343"/>
            <a:ext cx="1861042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ACL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Leak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002" y="4934225"/>
            <a:ext cx="21577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Alignment rails and Hoods, Vendor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78621" y="4771392"/>
            <a:ext cx="1775461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ACL at FRIB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Magnetization</a:t>
            </a:r>
            <a:endParaRPr lang="en-US" sz="1600" dirty="0"/>
          </a:p>
        </p:txBody>
      </p:sp>
      <p:sp>
        <p:nvSpPr>
          <p:cNvPr id="19" name="Right Arrow 18"/>
          <p:cNvSpPr/>
          <p:nvPr/>
        </p:nvSpPr>
        <p:spPr>
          <a:xfrm>
            <a:off x="4340467" y="1313797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277215" y="1329132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728645" y="2656343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760623" y="1274997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6200000" flipH="1">
            <a:off x="7961664" y="1827385"/>
            <a:ext cx="371723" cy="349699"/>
          </a:xfrm>
          <a:prstGeom prst="rightArrow">
            <a:avLst>
              <a:gd name="adj1" fmla="val 45453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9769452">
            <a:off x="5195742" y="3212099"/>
            <a:ext cx="1878682" cy="19522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77911" y="3745844"/>
            <a:ext cx="89532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Cleaning</a:t>
            </a:r>
            <a:endParaRPr lang="en-US" sz="1400" dirty="0"/>
          </a:p>
        </p:txBody>
      </p:sp>
      <p:sp>
        <p:nvSpPr>
          <p:cNvPr id="26" name="Right Arrow 25"/>
          <p:cNvSpPr/>
          <p:nvPr/>
        </p:nvSpPr>
        <p:spPr>
          <a:xfrm>
            <a:off x="2242539" y="5082540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82164" y="4541425"/>
            <a:ext cx="94994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Cleaning</a:t>
            </a:r>
            <a:endParaRPr lang="en-US" sz="1400" dirty="0"/>
          </a:p>
        </p:txBody>
      </p:sp>
      <p:sp>
        <p:nvSpPr>
          <p:cNvPr id="28" name="Right Arrow 27"/>
          <p:cNvSpPr/>
          <p:nvPr/>
        </p:nvSpPr>
        <p:spPr>
          <a:xfrm>
            <a:off x="2107322" y="3969440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-2700000">
            <a:off x="4298893" y="4103804"/>
            <a:ext cx="208037" cy="22032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186942" y="2435722"/>
            <a:ext cx="1078647" cy="124647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9305669">
            <a:off x="4539528" y="3548448"/>
            <a:ext cx="2746508" cy="17194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320761" y="4170095"/>
            <a:ext cx="1850975" cy="13234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Cryomodule Assembly</a:t>
            </a:r>
            <a:endParaRPr lang="en-US" sz="1600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Pipe </a:t>
            </a:r>
            <a:r>
              <a:rPr lang="en-US" sz="1600" dirty="0" smtClean="0"/>
              <a:t>welding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MIL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7228821" y="5836196"/>
            <a:ext cx="1906083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Bunker Test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775390" y="5905032"/>
            <a:ext cx="2816515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Tunnel Installation</a:t>
            </a:r>
            <a:endParaRPr lang="en-US" sz="2400" dirty="0"/>
          </a:p>
        </p:txBody>
      </p:sp>
      <p:sp>
        <p:nvSpPr>
          <p:cNvPr id="37" name="Right Arrow 36"/>
          <p:cNvSpPr/>
          <p:nvPr/>
        </p:nvSpPr>
        <p:spPr>
          <a:xfrm rot="16200000" flipH="1">
            <a:off x="7739026" y="3446937"/>
            <a:ext cx="912858" cy="340469"/>
          </a:xfrm>
          <a:prstGeom prst="rightArrow">
            <a:avLst>
              <a:gd name="adj1" fmla="val 45453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 flipH="1">
            <a:off x="8027826" y="5503009"/>
            <a:ext cx="371723" cy="349699"/>
          </a:xfrm>
          <a:prstGeom prst="rightArrow">
            <a:avLst>
              <a:gd name="adj1" fmla="val 45453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10800000">
            <a:off x="6700126" y="5937986"/>
            <a:ext cx="291909" cy="305067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rved Up Arrow 1"/>
          <p:cNvSpPr/>
          <p:nvPr/>
        </p:nvSpPr>
        <p:spPr>
          <a:xfrm>
            <a:off x="2975534" y="2840245"/>
            <a:ext cx="4016501" cy="526288"/>
          </a:xfrm>
          <a:prstGeom prst="curved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3959" y="2788461"/>
            <a:ext cx="26435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</a:t>
            </a:r>
            <a:r>
              <a:rPr lang="en-US" sz="1600" b="1" dirty="0" smtClean="0"/>
              <a:t>ssembly ready delivery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234389" y="4244111"/>
            <a:ext cx="1869077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Vendor production</a:t>
            </a:r>
          </a:p>
          <a:p>
            <a:r>
              <a:rPr lang="en-US" sz="1600" dirty="0" smtClean="0"/>
              <a:t>Magnetic shield,</a:t>
            </a:r>
          </a:p>
          <a:p>
            <a:r>
              <a:rPr lang="en-US" sz="1600" dirty="0" smtClean="0"/>
              <a:t>Thermal shield,</a:t>
            </a:r>
          </a:p>
          <a:p>
            <a:r>
              <a:rPr lang="en-US" sz="1600" dirty="0" smtClean="0"/>
              <a:t>Baseplate,</a:t>
            </a:r>
          </a:p>
          <a:p>
            <a:r>
              <a:rPr lang="en-US" sz="1600" dirty="0" smtClean="0"/>
              <a:t>Vacuum cover </a:t>
            </a:r>
            <a:endParaRPr lang="en-US" sz="1600" dirty="0"/>
          </a:p>
        </p:txBody>
      </p:sp>
      <p:sp>
        <p:nvSpPr>
          <p:cNvPr id="39" name="Right Arrow 38"/>
          <p:cNvSpPr/>
          <p:nvPr/>
        </p:nvSpPr>
        <p:spPr>
          <a:xfrm rot="-2700000">
            <a:off x="4315748" y="4977920"/>
            <a:ext cx="208037" cy="22032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7118003" y="4551910"/>
            <a:ext cx="202758" cy="34969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9652897">
            <a:off x="6515180" y="2760793"/>
            <a:ext cx="539023" cy="344119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770714" y="3436612"/>
            <a:ext cx="764195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Tuner</a:t>
            </a:r>
          </a:p>
        </p:txBody>
      </p:sp>
      <p:sp>
        <p:nvSpPr>
          <p:cNvPr id="43" name="Right Arrow 42"/>
          <p:cNvSpPr/>
          <p:nvPr/>
        </p:nvSpPr>
        <p:spPr>
          <a:xfrm rot="13800000" flipH="1">
            <a:off x="7142867" y="3774258"/>
            <a:ext cx="371723" cy="349699"/>
          </a:xfrm>
          <a:prstGeom prst="rightArrow">
            <a:avLst>
              <a:gd name="adj1" fmla="val 51352"/>
              <a:gd name="adj2" fmla="val 3479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45" name="Audio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6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93"/>
    </mc:Choice>
    <mc:Fallback>
      <p:transition spd="slow" advTm="14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881" y="54791"/>
            <a:ext cx="9220200" cy="749467"/>
          </a:xfrm>
        </p:spPr>
        <p:txBody>
          <a:bodyPr/>
          <a:lstStyle/>
          <a:p>
            <a:pPr>
              <a:tabLst>
                <a:tab pos="974725" algn="l"/>
              </a:tabLst>
            </a:pPr>
            <a:r>
              <a:rPr lang="en-US" dirty="0" smtClean="0"/>
              <a:t>    Infrastructure for FRIB Production</a:t>
            </a:r>
            <a:br>
              <a:rPr lang="en-US" dirty="0" smtClean="0"/>
            </a:br>
            <a:r>
              <a:rPr lang="en-US" sz="2000" dirty="0" smtClean="0"/>
              <a:t>SRF Highbay, constructed by MSU fund, in full production since Sept. 2015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67" y="882642"/>
            <a:ext cx="5029200" cy="55245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FRIB has excellent infrastructure for the production in SRF Highbay fund by MSU</a:t>
            </a:r>
          </a:p>
          <a:p>
            <a:pPr marL="169863" indent="-169863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Functionalities of the SRF Highbay</a:t>
            </a:r>
          </a:p>
          <a:p>
            <a:pPr marL="282575" lvl="1" indent="-109538">
              <a:buFont typeface="Arial" panose="020B0604020202020204" pitchFamily="34" charset="0"/>
              <a:buChar char="•"/>
            </a:pPr>
            <a:r>
              <a:rPr lang="en-US" sz="1600" dirty="0" smtClean="0"/>
              <a:t>Acceptance inspection</a:t>
            </a:r>
          </a:p>
          <a:p>
            <a:pPr marL="457200" lvl="2" indent="-173038">
              <a:buFont typeface="Arial" panose="020B0604020202020204" pitchFamily="34" charset="0"/>
              <a:buChar char="‒"/>
            </a:pPr>
            <a:r>
              <a:rPr lang="en-US" sz="1400" dirty="0" smtClean="0"/>
              <a:t>Dimensional inspection by CMM</a:t>
            </a:r>
          </a:p>
          <a:p>
            <a:pPr marL="457200" lvl="2" indent="-173038">
              <a:buFont typeface="Arial" panose="020B0604020202020204" pitchFamily="34" charset="0"/>
              <a:buChar char="‒"/>
            </a:pPr>
            <a:r>
              <a:rPr lang="en-US" sz="1400" dirty="0" smtClean="0"/>
              <a:t>Cold shock test, Leak check</a:t>
            </a:r>
          </a:p>
          <a:p>
            <a:pPr marL="282575" lvl="1" indent="-112713">
              <a:buFont typeface="Arial" panose="020B0604020202020204" pitchFamily="34" charset="0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avity processing and assembly</a:t>
            </a:r>
          </a:p>
          <a:p>
            <a:pPr lvl="1" indent="-173038">
              <a:buFont typeface="Arial" panose="020B0604020202020204" pitchFamily="34" charset="0"/>
              <a:buChar char="‒"/>
            </a:pPr>
            <a:r>
              <a:rPr lang="en-US" sz="1400" dirty="0" smtClean="0"/>
              <a:t>Large cleanroom</a:t>
            </a:r>
          </a:p>
          <a:p>
            <a:pPr lvl="1" indent="-173038">
              <a:buFont typeface="Arial" panose="020B0604020202020204" pitchFamily="34" charset="0"/>
              <a:buChar char="‒"/>
            </a:pPr>
            <a:r>
              <a:rPr lang="en-US" sz="1400" dirty="0"/>
              <a:t>C</a:t>
            </a:r>
            <a:r>
              <a:rPr lang="en-US" sz="1400" dirty="0" smtClean="0"/>
              <a:t>avity etching (BCP) system</a:t>
            </a:r>
          </a:p>
          <a:p>
            <a:pPr lvl="1" indent="-173038">
              <a:buFont typeface="Arial" panose="020B0604020202020204" pitchFamily="34" charset="0"/>
              <a:buChar char="‒"/>
            </a:pPr>
            <a:r>
              <a:rPr lang="en-US" sz="1400" dirty="0" smtClean="0"/>
              <a:t>Robotic high pressure rinsing system </a:t>
            </a:r>
          </a:p>
          <a:p>
            <a:pPr lvl="1" indent="-173038">
              <a:buFont typeface="Arial" panose="020B0604020202020204" pitchFamily="34" charset="0"/>
              <a:buChar char="‒"/>
            </a:pPr>
            <a:r>
              <a:rPr lang="en-US" sz="1400" dirty="0" smtClean="0"/>
              <a:t>Ultrapure water system</a:t>
            </a:r>
          </a:p>
          <a:p>
            <a:pPr lvl="1" indent="-173038">
              <a:buFont typeface="Arial" panose="020B0604020202020204" pitchFamily="34" charset="0"/>
              <a:buChar char="‒"/>
            </a:pPr>
            <a:r>
              <a:rPr lang="en-US" sz="1400" dirty="0"/>
              <a:t>Hydrogen degassing </a:t>
            </a:r>
            <a:r>
              <a:rPr lang="en-US" sz="1400" dirty="0" smtClean="0"/>
              <a:t>furnace</a:t>
            </a:r>
          </a:p>
          <a:p>
            <a:pPr marL="346075" lvl="1" indent="-179388">
              <a:buFont typeface="Arial" panose="020B0604020202020204" pitchFamily="34" charset="0"/>
              <a:buChar char="•"/>
            </a:pPr>
            <a:r>
              <a:rPr lang="en-US" sz="1600" b="1" dirty="0" smtClean="0"/>
              <a:t>Demagnetizing SRF components</a:t>
            </a:r>
          </a:p>
          <a:p>
            <a:pPr marL="284163" lvl="1" indent="-114300">
              <a:buFont typeface="Arial" panose="020B0604020202020204" pitchFamily="34" charset="0"/>
              <a:buChar char="•"/>
            </a:pPr>
            <a:r>
              <a:rPr lang="en-US" sz="1600" dirty="0" smtClean="0"/>
              <a:t>Cavity vertical test system, </a:t>
            </a:r>
          </a:p>
          <a:p>
            <a:pPr lvl="1" indent="-166688">
              <a:buFont typeface="Arial" panose="020B0604020202020204" pitchFamily="34" charset="0"/>
              <a:buChar char="–"/>
            </a:pPr>
            <a:r>
              <a:rPr lang="en-US" sz="1400" dirty="0" smtClean="0"/>
              <a:t>2 Dewars and 4 cold inserts</a:t>
            </a:r>
          </a:p>
          <a:p>
            <a:pPr marL="284163" lvl="1" indent="-114300">
              <a:buFont typeface="Arial" panose="020B0604020202020204" pitchFamily="34" charset="0"/>
              <a:buChar char="•"/>
            </a:pPr>
            <a:r>
              <a:rPr lang="en-US" sz="1600" b="1" dirty="0" smtClean="0"/>
              <a:t>Cold mass assembly</a:t>
            </a:r>
          </a:p>
          <a:p>
            <a:pPr marL="284163" lvl="1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900W liquid helium system, liquid helium in 3000L Dewar</a:t>
            </a:r>
          </a:p>
          <a:p>
            <a:pPr marL="284163" lvl="1" indent="-1143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Cryomodule bunker </a:t>
            </a:r>
            <a:r>
              <a:rPr lang="en-US" sz="1600" b="1" dirty="0"/>
              <a:t>test </a:t>
            </a:r>
            <a:r>
              <a:rPr lang="en-US" sz="1600" b="1" dirty="0" smtClean="0"/>
              <a:t>system in SRF Highbay</a:t>
            </a:r>
          </a:p>
          <a:p>
            <a:pPr marL="457200" lvl="2" indent="-166688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400" dirty="0" smtClean="0"/>
              <a:t>One bunker test system is  working in NSCL East Highbay, total two bunker test systems for FRIB</a:t>
            </a:r>
            <a:endParaRPr lang="en-US" sz="1400" dirty="0"/>
          </a:p>
        </p:txBody>
      </p:sp>
      <p:pic>
        <p:nvPicPr>
          <p:cNvPr id="8" name="Picture 7" descr="C:\Users\lpopiela\AppData\Local\Microsoft\Windows\Temporary Internet Files\Content.Word\41_HPR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0"/>
          <a:stretch/>
        </p:blipFill>
        <p:spPr bwMode="auto">
          <a:xfrm>
            <a:off x="5269364" y="3869796"/>
            <a:ext cx="1295885" cy="14855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 bwMode="auto">
          <a:xfrm>
            <a:off x="4140680" y="6356450"/>
            <a:ext cx="4241321" cy="36462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K. Saito, September 14 2015 SRF2015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72" y="5355200"/>
            <a:ext cx="2003733" cy="150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25" y="881012"/>
            <a:ext cx="1967666" cy="147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67" y="5355200"/>
            <a:ext cx="2003733" cy="150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79" y="3911969"/>
            <a:ext cx="1972041" cy="1479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7041" y="2395590"/>
            <a:ext cx="1955786" cy="1465350"/>
          </a:xfrm>
          <a:prstGeom prst="rect">
            <a:avLst/>
          </a:prstGeom>
        </p:spPr>
      </p:pic>
      <p:pic>
        <p:nvPicPr>
          <p:cNvPr id="15" name="Content Placeholder 9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7078411" y="2382594"/>
            <a:ext cx="1979029" cy="1484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2705" y="881012"/>
            <a:ext cx="1945385" cy="1460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0580" y="2085116"/>
            <a:ext cx="176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CMM measurement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6899" y="3572789"/>
            <a:ext cx="176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BCP facility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2661" y="3860940"/>
            <a:ext cx="176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HPR system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03466" y="2047879"/>
            <a:ext cx="167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cleanroom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179912" y="6631095"/>
            <a:ext cx="167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Vertical test area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1024" y="5134577"/>
            <a:ext cx="167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Vacuum furnace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41711" y="6628837"/>
            <a:ext cx="3010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Cold box and 3000L </a:t>
            </a:r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US" sz="1400" dirty="0" smtClean="0">
                <a:solidFill>
                  <a:schemeClr val="bg1"/>
                </a:solidFill>
              </a:rPr>
              <a:t>ewar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7135" y="3604192"/>
            <a:ext cx="167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Cavity assembly</a:t>
            </a:r>
            <a:endParaRPr lang="en-US" sz="1400" dirty="0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72"/>
    </mc:Choice>
    <mc:Fallback>
      <p:transition spd="slow" advTm="6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850" y="1067100"/>
            <a:ext cx="8990922" cy="5027414"/>
          </a:xfrm>
        </p:spPr>
        <p:txBody>
          <a:bodyPr/>
          <a:lstStyle/>
          <a:p>
            <a:r>
              <a:rPr lang="en-US" dirty="0" smtClean="0"/>
              <a:t>93% (315/340) </a:t>
            </a:r>
            <a:r>
              <a:rPr lang="en-US" dirty="0"/>
              <a:t>of total cavities for FRIB project </a:t>
            </a:r>
            <a:r>
              <a:rPr lang="en-US" dirty="0" smtClean="0"/>
              <a:t>accepted as date of January 31 2018.</a:t>
            </a:r>
            <a:endParaRPr lang="en-US" dirty="0"/>
          </a:p>
          <a:p>
            <a:r>
              <a:rPr lang="en-US" dirty="0" smtClean="0"/>
              <a:t>66% (225/340) of the required  cavities for FRIB were certificated successfully so far.</a:t>
            </a:r>
          </a:p>
          <a:p>
            <a:r>
              <a:rPr lang="en-US" dirty="0"/>
              <a:t>C</a:t>
            </a:r>
            <a:r>
              <a:rPr lang="en-US" dirty="0" smtClean="0"/>
              <a:t>ertification first test success rate is &gt; 80 %.</a:t>
            </a:r>
            <a:endParaRPr lang="en-US" dirty="0"/>
          </a:p>
          <a:p>
            <a:r>
              <a:rPr lang="en-US" dirty="0" smtClean="0"/>
              <a:t>0.9 % (3/326 delivered)  was rejected to vendor: scraped cavities.</a:t>
            </a:r>
          </a:p>
          <a:p>
            <a:r>
              <a:rPr lang="en-US" dirty="0" smtClean="0"/>
              <a:t>FRIB project is to </a:t>
            </a:r>
            <a:r>
              <a:rPr lang="en-US" dirty="0"/>
              <a:t>receive all cavities by </a:t>
            </a:r>
            <a:r>
              <a:rPr lang="en-US" dirty="0" smtClean="0"/>
              <a:t>May </a:t>
            </a:r>
            <a:r>
              <a:rPr lang="en-US" dirty="0"/>
              <a:t>of </a:t>
            </a:r>
            <a:r>
              <a:rPr lang="en-US" dirty="0" smtClean="0"/>
              <a:t>2018 or earlier.   </a:t>
            </a:r>
          </a:p>
          <a:p>
            <a:r>
              <a:rPr lang="en-US" dirty="0" smtClean="0"/>
              <a:t>HWR coupler production completed on December 2017.</a:t>
            </a:r>
          </a:p>
          <a:p>
            <a:pPr lvl="1"/>
            <a:r>
              <a:rPr lang="en-US" dirty="0" smtClean="0"/>
              <a:t>HWR coupler production yield ~97% (6/220)</a:t>
            </a:r>
          </a:p>
          <a:p>
            <a:pPr lvl="1"/>
            <a:r>
              <a:rPr lang="en-US" dirty="0" smtClean="0"/>
              <a:t>Assembly ready delivery has been successfully verified.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91040"/>
            <a:ext cx="8991600" cy="478624"/>
          </a:xfrm>
        </p:spPr>
        <p:txBody>
          <a:bodyPr/>
          <a:lstStyle/>
          <a:p>
            <a:r>
              <a:rPr lang="en-US" dirty="0" smtClean="0"/>
              <a:t>Cavity and Coupler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3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88"/>
    </mc:Choice>
    <mc:Fallback>
      <p:transition spd="slow" advTm="8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7100"/>
            <a:ext cx="7543800" cy="1962129"/>
          </a:xfrm>
        </p:spPr>
        <p:txBody>
          <a:bodyPr/>
          <a:lstStyle/>
          <a:p>
            <a:r>
              <a:rPr lang="en-US" sz="1600" dirty="0" smtClean="0"/>
              <a:t>The </a:t>
            </a:r>
            <a:r>
              <a:rPr lang="en-US" sz="1600" dirty="0"/>
              <a:t>vertical test insert is prepared in the evening before </a:t>
            </a:r>
            <a:r>
              <a:rPr lang="en-US" sz="1600" dirty="0" smtClean="0"/>
              <a:t>the test </a:t>
            </a:r>
            <a:r>
              <a:rPr lang="en-US" sz="1600" dirty="0"/>
              <a:t>is scheduled.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VTA </a:t>
            </a:r>
            <a:r>
              <a:rPr lang="en-US" sz="1600" dirty="0"/>
              <a:t>cooldown starts by 9AM (not a dunk test, we cool </a:t>
            </a:r>
            <a:r>
              <a:rPr lang="en-US" sz="1600" dirty="0" smtClean="0"/>
              <a:t>only cavity </a:t>
            </a:r>
            <a:r>
              <a:rPr lang="en-US" sz="1600" dirty="0"/>
              <a:t>in the helium vessel and a tank above)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4K testing, thorough multipacting conditioning takes 1-4 hours 2K testing is completed by 5PM</a:t>
            </a:r>
          </a:p>
          <a:p>
            <a:pPr>
              <a:spcBef>
                <a:spcPts val="600"/>
              </a:spcBef>
            </a:pPr>
            <a:r>
              <a:rPr lang="en-US" sz="1600" dirty="0" smtClean="0"/>
              <a:t>Cavity insert is warmed up and removed before the next day</a:t>
            </a:r>
          </a:p>
          <a:p>
            <a:pPr marL="233363" indent="-233363">
              <a:spcBef>
                <a:spcPts val="0"/>
              </a:spcBef>
              <a:buNone/>
            </a:pPr>
            <a:r>
              <a:rPr lang="en-US" sz="1600" dirty="0" smtClean="0"/>
              <a:t>  (Dewar warms up in &lt;1 day, can be used every other day requiring only 2 Dewars for 1 cavity </a:t>
            </a:r>
            <a:r>
              <a:rPr lang="en-US" sz="1800" dirty="0" smtClean="0"/>
              <a:t>test per day)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Acceptance criteria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4378"/>
            <a:ext cx="8991600" cy="911948"/>
          </a:xfrm>
        </p:spPr>
        <p:txBody>
          <a:bodyPr/>
          <a:lstStyle/>
          <a:p>
            <a:r>
              <a:rPr lang="en-US" dirty="0" smtClean="0"/>
              <a:t>Typical VTA Work Day Breakdown and Acceptance Criteria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35921"/>
              </p:ext>
            </p:extLst>
          </p:nvPr>
        </p:nvGraphicFramePr>
        <p:xfrm>
          <a:off x="143107" y="3429000"/>
          <a:ext cx="7995145" cy="2194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99029"/>
                <a:gridCol w="1599029"/>
                <a:gridCol w="1599029"/>
                <a:gridCol w="1599029"/>
                <a:gridCol w="159902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Symbol" panose="05050102010706020507" pitchFamily="18" charset="2"/>
                        </a:rPr>
                        <a:t>b </a:t>
                      </a:r>
                      <a:r>
                        <a:rPr lang="en-US" sz="1200" dirty="0" smtClean="0"/>
                        <a:t>/ parameter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0.041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0.53</a:t>
                      </a:r>
                      <a:endParaRPr lang="en-US" sz="1200" dirty="0"/>
                    </a:p>
                  </a:txBody>
                  <a:tcPr/>
                </a:tc>
              </a:tr>
              <a:tr h="2611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</a:t>
                      </a:r>
                      <a:r>
                        <a:rPr lang="en-US" sz="1200" baseline="-25000" dirty="0" smtClean="0"/>
                        <a:t>O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1.4 x10</a:t>
                      </a:r>
                      <a:r>
                        <a:rPr lang="en-US" sz="1200" baseline="30000" dirty="0" smtClean="0"/>
                        <a:t>9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2.0 x10</a:t>
                      </a:r>
                      <a:r>
                        <a:rPr lang="en-US" sz="1200" baseline="30000" dirty="0" smtClean="0"/>
                        <a:t>9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6.7 x 10</a:t>
                      </a:r>
                      <a:r>
                        <a:rPr lang="en-US" sz="1200" baseline="30000" dirty="0" smtClean="0"/>
                        <a:t>9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9.2  x10</a:t>
                      </a:r>
                      <a:r>
                        <a:rPr lang="en-US" sz="1200" baseline="30000" dirty="0" smtClean="0"/>
                        <a:t>9</a:t>
                      </a:r>
                      <a:endParaRPr lang="en-US" sz="1200" baseline="30000" dirty="0"/>
                    </a:p>
                  </a:txBody>
                  <a:tcPr/>
                </a:tc>
              </a:tr>
              <a:tr h="25231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Eacc</a:t>
                      </a:r>
                      <a:r>
                        <a:rPr lang="en-US" sz="1200" dirty="0" smtClean="0"/>
                        <a:t> {MV/m}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6.1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6.7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9.2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&gt; 8.9</a:t>
                      </a:r>
                      <a:endParaRPr lang="en-US" sz="1200" dirty="0"/>
                    </a:p>
                  </a:txBody>
                  <a:tcPr/>
                </a:tc>
              </a:tr>
              <a:tr h="26112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Cavity vacuum [</a:t>
                      </a:r>
                      <a:r>
                        <a:rPr lang="en-US" sz="1200" dirty="0" err="1" smtClean="0"/>
                        <a:t>torr</a:t>
                      </a:r>
                      <a:r>
                        <a:rPr lang="en-US" sz="1200" dirty="0" smtClean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 1</a:t>
                      </a:r>
                      <a:r>
                        <a:rPr lang="en-US" sz="1200" baseline="0" dirty="0" smtClean="0"/>
                        <a:t> x10</a:t>
                      </a:r>
                      <a:r>
                        <a:rPr lang="en-US" sz="1200" baseline="30000" dirty="0" smtClean="0"/>
                        <a:t>-8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1</a:t>
                      </a:r>
                      <a:r>
                        <a:rPr lang="en-US" sz="1200" baseline="0" dirty="0" smtClean="0"/>
                        <a:t> x10</a:t>
                      </a:r>
                      <a:r>
                        <a:rPr lang="en-US" sz="1200" baseline="30000" dirty="0" smtClean="0"/>
                        <a:t>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1</a:t>
                      </a:r>
                      <a:r>
                        <a:rPr lang="en-US" sz="1200" baseline="0" dirty="0" smtClean="0"/>
                        <a:t> x10</a:t>
                      </a:r>
                      <a:r>
                        <a:rPr lang="en-US" sz="1200" baseline="30000" dirty="0" smtClean="0"/>
                        <a:t>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07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1</a:t>
                      </a:r>
                      <a:r>
                        <a:rPr lang="en-US" sz="1200" baseline="0" dirty="0" smtClean="0"/>
                        <a:t> x10</a:t>
                      </a:r>
                      <a:r>
                        <a:rPr lang="en-US" sz="1200" baseline="30000" dirty="0" smtClean="0"/>
                        <a:t>-8</a:t>
                      </a:r>
                    </a:p>
                  </a:txBody>
                  <a:tcPr/>
                </a:tc>
              </a:tr>
              <a:tr h="420526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Qext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7.8 x 10</a:t>
                      </a:r>
                      <a:r>
                        <a:rPr lang="en-US" sz="1200" baseline="30000" dirty="0" smtClean="0"/>
                        <a:t>9</a:t>
                      </a:r>
                      <a:r>
                        <a:rPr lang="en-US" sz="1200" dirty="0" smtClean="0"/>
                        <a:t> to </a:t>
                      </a:r>
                    </a:p>
                    <a:p>
                      <a:pPr algn="ctr"/>
                      <a:r>
                        <a:rPr lang="en-US" sz="1200" dirty="0" smtClean="0"/>
                        <a:t>7.8 x 10</a:t>
                      </a:r>
                      <a:r>
                        <a:rPr lang="en-US" sz="1200" baseline="30000" dirty="0" smtClean="0"/>
                        <a:t>10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4.4 x 10</a:t>
                      </a:r>
                      <a:r>
                        <a:rPr lang="en-US" sz="1200" baseline="30000" dirty="0" smtClean="0"/>
                        <a:t>10</a:t>
                      </a:r>
                      <a:r>
                        <a:rPr lang="en-US" sz="1200" dirty="0" smtClean="0"/>
                        <a:t> to </a:t>
                      </a:r>
                    </a:p>
                    <a:p>
                      <a:pPr algn="ctr"/>
                      <a:r>
                        <a:rPr lang="en-US" sz="1200" dirty="0" smtClean="0"/>
                        <a:t>4.4 x 10</a:t>
                      </a:r>
                      <a:r>
                        <a:rPr lang="en-US" sz="1200" baseline="30000" dirty="0" smtClean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9.4 x 10</a:t>
                      </a:r>
                      <a:r>
                        <a:rPr lang="en-US" sz="1200" baseline="30000" dirty="0" smtClean="0"/>
                        <a:t>10</a:t>
                      </a:r>
                      <a:r>
                        <a:rPr lang="en-US" sz="1200" dirty="0" smtClean="0"/>
                        <a:t> to </a:t>
                      </a:r>
                    </a:p>
                    <a:p>
                      <a:pPr algn="ctr"/>
                      <a:r>
                        <a:rPr lang="en-US" sz="1200" dirty="0" smtClean="0"/>
                        <a:t>9.4 x 10</a:t>
                      </a:r>
                      <a:r>
                        <a:rPr lang="en-US" sz="1200" baseline="30000" dirty="0" smtClean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2.8x 10</a:t>
                      </a:r>
                      <a:r>
                        <a:rPr lang="en-US" sz="1200" baseline="30000" dirty="0" smtClean="0"/>
                        <a:t>11</a:t>
                      </a:r>
                      <a:r>
                        <a:rPr lang="en-US" sz="1200" dirty="0" smtClean="0"/>
                        <a:t> to </a:t>
                      </a:r>
                    </a:p>
                    <a:p>
                      <a:pPr algn="ctr"/>
                      <a:r>
                        <a:rPr lang="en-US" sz="1200" dirty="0" smtClean="0"/>
                        <a:t>2.8 x 10</a:t>
                      </a:r>
                      <a:r>
                        <a:rPr lang="en-US" sz="1200" baseline="30000" dirty="0" smtClean="0"/>
                        <a:t>12</a:t>
                      </a:r>
                    </a:p>
                  </a:txBody>
                  <a:tcPr/>
                </a:tc>
              </a:tr>
              <a:tr h="48165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Frequency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80.506 MHz</a:t>
                      </a:r>
                    </a:p>
                    <a:p>
                      <a:pPr algn="ctr"/>
                      <a:r>
                        <a:rPr lang="en-US" sz="1200" dirty="0" smtClean="0"/>
                        <a:t>± 10 kHz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80.506 MHz</a:t>
                      </a:r>
                    </a:p>
                    <a:p>
                      <a:pPr algn="ctr"/>
                      <a:r>
                        <a:rPr lang="en-US" sz="1200" dirty="0" smtClean="0"/>
                        <a:t>± 10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322.088 MHz</a:t>
                      </a:r>
                    </a:p>
                    <a:p>
                      <a:pPr algn="ctr"/>
                      <a:r>
                        <a:rPr lang="en-US" sz="1200" dirty="0" smtClean="0"/>
                        <a:t>± 25 kHz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322.070 MHz</a:t>
                      </a:r>
                    </a:p>
                    <a:p>
                      <a:pPr algn="ctr"/>
                      <a:r>
                        <a:rPr lang="en-US" sz="1200" dirty="0" smtClean="0"/>
                        <a:t>± 40 kHz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025" r="28469"/>
          <a:stretch/>
        </p:blipFill>
        <p:spPr>
          <a:xfrm>
            <a:off x="7699744" y="986326"/>
            <a:ext cx="1447800" cy="2514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4" y="5664656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MT"/>
              </a:rPr>
              <a:t>Other measurements include Lorentz for detuning coefficient, </a:t>
            </a:r>
            <a:r>
              <a:rPr lang="en-US" sz="1600" dirty="0" smtClean="0">
                <a:latin typeface="ArialMT"/>
              </a:rPr>
              <a:t>X-rays</a:t>
            </a:r>
            <a:r>
              <a:rPr lang="en-US" sz="1600" dirty="0">
                <a:latin typeface="ArialMT"/>
              </a:rPr>
              <a:t>, </a:t>
            </a:r>
            <a:r>
              <a:rPr lang="en-US" sz="1600" dirty="0" err="1" smtClean="0">
                <a:latin typeface="ArialMT"/>
              </a:rPr>
              <a:t>df</a:t>
            </a:r>
            <a:r>
              <a:rPr lang="en-US" sz="1600" dirty="0" smtClean="0">
                <a:latin typeface="ArialMT"/>
              </a:rPr>
              <a:t>/</a:t>
            </a:r>
            <a:r>
              <a:rPr lang="en-US" sz="1600" dirty="0" err="1" smtClean="0">
                <a:latin typeface="ArialMT"/>
              </a:rPr>
              <a:t>dP</a:t>
            </a:r>
            <a:r>
              <a:rPr lang="en-US" sz="1600" dirty="0">
                <a:latin typeface="ArialMT"/>
              </a:rPr>
              <a:t>, and we can verify there is no cold helium vessel leak. </a:t>
            </a:r>
            <a:endParaRPr lang="en-US" sz="1600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356450"/>
            <a:ext cx="4241321" cy="364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K. Saito, February 5, 2018 TTC meeting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95"/>
    </mc:Choice>
    <mc:Fallback>
      <p:transition spd="slow" advTm="8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8D2D533D-7911-46FE-8CBB-A31EDE121182}" vid="{9A8DB6F5-D562-4A1F-89B3-F417DF918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B9B8E718878944900593D33570283A" ma:contentTypeVersion="0" ma:contentTypeDescription="Create a new document." ma:contentTypeScope="" ma:versionID="f9ef1807425bf992b05c188f6de47ef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8a7b66b74dd5233941c5c116f7eaca30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1ac3772-10db-466f-87b2-5ca6a813de6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9D0AF3-1284-42D5-9E97-A8B7BD13E5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28286</TotalTime>
  <Words>2242</Words>
  <Application>Microsoft Office PowerPoint</Application>
  <PresentationFormat>On-screen Show (4:3)</PresentationFormat>
  <Paragraphs>450</Paragraphs>
  <Slides>23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ArialMT</vt:lpstr>
      <vt:lpstr>Lucida Grande</vt:lpstr>
      <vt:lpstr>ＭＳ Ｐゴシック</vt:lpstr>
      <vt:lpstr>SimSun</vt:lpstr>
      <vt:lpstr>SymbolPS</vt:lpstr>
      <vt:lpstr>ヒラギノ角ゴ Pro W3</vt:lpstr>
      <vt:lpstr>Arial</vt:lpstr>
      <vt:lpstr>Arial Narrow</vt:lpstr>
      <vt:lpstr>Calibri</vt:lpstr>
      <vt:lpstr>Cambria Math</vt:lpstr>
      <vt:lpstr>Helvetica</vt:lpstr>
      <vt:lpstr>Symbol</vt:lpstr>
      <vt:lpstr>Times New Roman</vt:lpstr>
      <vt:lpstr>Wingdings</vt:lpstr>
      <vt:lpstr>FRIB3</vt:lpstr>
      <vt:lpstr>1_FRIB3</vt:lpstr>
      <vt:lpstr>Recent Progress in SRF Cavity Components and Module Test at FRIB</vt:lpstr>
      <vt:lpstr>Outline</vt:lpstr>
      <vt:lpstr>FRIB SRF Scope</vt:lpstr>
      <vt:lpstr>FRIB SRF Baseline Schedule and Status</vt:lpstr>
      <vt:lpstr> FRIB SRF Components Cavities, FPCs, Tuners, Magnetic shields, and solenoid packages  </vt:lpstr>
      <vt:lpstr>FRIB Cavity Components Production</vt:lpstr>
      <vt:lpstr>    Infrastructure for FRIB Production SRF Highbay, constructed by MSU fund, in full production since Sept. 2015</vt:lpstr>
      <vt:lpstr>Cavity and Coupler Status</vt:lpstr>
      <vt:lpstr>Typical VTA Work Day Breakdown and Acceptance Criteria</vt:lpstr>
      <vt:lpstr>Cavity VTA Performance Staticstics Comfortable Performance Margin above FRIB Goals</vt:lpstr>
      <vt:lpstr>PowerPoint Presentation</vt:lpstr>
      <vt:lpstr>HWR MPF Coupler Validation in FRIB Cryomodule</vt:lpstr>
      <vt:lpstr>Assembly Ready Delivery Validation Validated successfully</vt:lpstr>
      <vt:lpstr>Cryomodule Assembly Sequence (b=0.53)</vt:lpstr>
      <vt:lpstr>Cryomodule Assembly and Bunker Test </vt:lpstr>
      <vt:lpstr>Cryomodule Bunker Test Procedure</vt:lpstr>
      <vt:lpstr>Bunker Test Performance Example: SCM801 (FRIB First 0.085QWR Cryomodule)</vt:lpstr>
      <vt:lpstr>b=0.041: 3 Cryomodules Certified  (1 more spare is built and ready for test)</vt:lpstr>
      <vt:lpstr>SCM501 (FRIB First b = 0.53 HWR Cryomodule)</vt:lpstr>
      <vt:lpstr>β=0.53 HWR LLRF Locking Validation</vt:lpstr>
      <vt:lpstr>Solenoid Package Very robust, no quench</vt:lpstr>
      <vt:lpstr>FRIB Cryomodule Static Heat Load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Systems Progress in Technical Construction</dc:title>
  <dc:creator>Kankula, Angie;Wei@frib.msu.edu</dc:creator>
  <cp:lastModifiedBy>Saito, Kenji</cp:lastModifiedBy>
  <cp:revision>2231</cp:revision>
  <cp:lastPrinted>2018-02-01T15:38:33Z</cp:lastPrinted>
  <dcterms:created xsi:type="dcterms:W3CDTF">2009-08-06T11:48:02Z</dcterms:created>
  <dcterms:modified xsi:type="dcterms:W3CDTF">2018-02-06T04:30:31Z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0x01010029B9B8E718878944900593D33570283A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