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5" r:id="rId4"/>
    <p:sldId id="277" r:id="rId5"/>
    <p:sldId id="283" r:id="rId6"/>
    <p:sldId id="276" r:id="rId7"/>
    <p:sldId id="262" r:id="rId8"/>
    <p:sldId id="263" r:id="rId9"/>
    <p:sldId id="264" r:id="rId10"/>
    <p:sldId id="274" r:id="rId11"/>
    <p:sldId id="266" r:id="rId12"/>
    <p:sldId id="267" r:id="rId13"/>
    <p:sldId id="268" r:id="rId14"/>
    <p:sldId id="269" r:id="rId15"/>
    <p:sldId id="279" r:id="rId16"/>
    <p:sldId id="278" r:id="rId17"/>
    <p:sldId id="270" r:id="rId18"/>
    <p:sldId id="280" r:id="rId19"/>
    <p:sldId id="281" r:id="rId20"/>
    <p:sldId id="282" r:id="rId21"/>
    <p:sldId id="261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4" y="60"/>
      </p:cViewPr>
      <p:guideLst>
        <p:guide orient="horz" pos="2160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7696DE-75CC-448D-81F9-434CC45B99C2}" type="datetimeFigureOut">
              <a:rPr lang="de-DE"/>
              <a:pPr>
                <a:defRPr/>
              </a:pPr>
              <a:t>04.02.2018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C57446-0633-48EB-9133-68B46A6605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4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DE367-3640-4A52-B205-58260B07FE7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20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1C396-4EEB-47F0-B9A1-6ECAE80006C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7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mage_Start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2471423"/>
            <a:ext cx="3538538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978866" y="5093340"/>
            <a:ext cx="5236208" cy="1071563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5800708" cy="43971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B3B86F7-B0E1-438B-AD78-8B148AE3521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98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5800708" cy="43971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85852" y="1981967"/>
            <a:ext cx="7110433" cy="307777"/>
          </a:xfrm>
        </p:spPr>
        <p:txBody>
          <a:bodyPr>
            <a:spAutoFit/>
          </a:bodyPr>
          <a:lstStyle>
            <a:lvl1pPr marL="265113" indent="-265113">
              <a:lnSpc>
                <a:spcPts val="2400"/>
              </a:lnSpc>
              <a:buFont typeface="Arial" pitchFamily="34" charset="0"/>
              <a:buChar char="•"/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A5DBEBA-9544-48C2-8DF1-9BC1A3BE13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4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Texten und Aufzä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718145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561" y="1428736"/>
            <a:ext cx="5000660" cy="307777"/>
          </a:xfrm>
        </p:spPr>
        <p:txBody>
          <a:bodyPr wrap="square"/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949928" y="2643182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Clr>
                <a:srgbClr val="009EE0"/>
              </a:buClr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>
                <a:solidFill>
                  <a:srgbClr val="00589C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  Page  </a:t>
            </a:r>
            <a:fld id="{3646F17C-8E3B-4B73-BB4A-0027EA90886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40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>
            <a:lvl1pPr>
              <a:defRPr sz="1600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692696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Page </a:t>
            </a:r>
            <a:fld id="{1EF25335-47A1-4F76-95AC-2AD488CB3B1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75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019175"/>
            <a:ext cx="8766175" cy="477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5874-BA50-41DA-ACC3-86CFEA04E8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51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 descr="Wissenschaftl_Image_Kopf.bmp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914400" y="254000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9250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89C"/>
                </a:solidFill>
              </a:defRPr>
            </a:lvl1pPr>
          </a:lstStyle>
          <a:p>
            <a:fld id="{517202BC-41CC-4EF1-9E0A-2222C0CB335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179512" y="6459865"/>
            <a:ext cx="2526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00589C"/>
                </a:solidFill>
              </a:rPr>
              <a:t>TTC Milano 2018, WG3, A. Neumann</a:t>
            </a:r>
            <a:endParaRPr lang="de-DE" sz="1100" dirty="0">
              <a:solidFill>
                <a:srgbClr val="0058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75" r:id="rId4"/>
    <p:sldLayoutId id="2147483676" r:id="rId5"/>
    <p:sldLayoutId id="214748367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00" b="1" kern="1200" cap="none" baseline="0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572" y="2564905"/>
            <a:ext cx="4824536" cy="40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416572" y="2564904"/>
            <a:ext cx="4824536" cy="40324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>
          <a:xfrm>
            <a:off x="3563888" y="1634250"/>
            <a:ext cx="5072063" cy="785813"/>
          </a:xfrm>
        </p:spPr>
        <p:txBody>
          <a:bodyPr/>
          <a:lstStyle/>
          <a:p>
            <a:pPr eaLnBrk="1" hangingPunct="1"/>
            <a:r>
              <a:rPr lang="de-DE" sz="3200" dirty="0" err="1" smtClean="0">
                <a:solidFill>
                  <a:srgbClr val="00589C"/>
                </a:solidFill>
              </a:rPr>
              <a:t>Microphonics</a:t>
            </a:r>
            <a:endParaRPr lang="de-DE" sz="3200" dirty="0" smtClean="0">
              <a:solidFill>
                <a:srgbClr val="00589C"/>
              </a:solidFill>
            </a:endParaRPr>
          </a:p>
        </p:txBody>
      </p:sp>
      <p:sp>
        <p:nvSpPr>
          <p:cNvPr id="512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4139952" y="3239222"/>
            <a:ext cx="3741116" cy="268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/>
              <a:t>….a quick </a:t>
            </a:r>
            <a:r>
              <a:rPr lang="de-DE" sz="1800" cap="none" dirty="0" err="1" smtClean="0"/>
              <a:t>excursion</a:t>
            </a:r>
            <a:r>
              <a:rPr lang="de-DE" sz="1800" cap="none" dirty="0" smtClean="0"/>
              <a:t> </a:t>
            </a:r>
            <a:r>
              <a:rPr lang="de-DE" sz="1800" cap="none" dirty="0" err="1" smtClean="0"/>
              <a:t>to</a:t>
            </a:r>
            <a:r>
              <a:rPr lang="de-DE" sz="1800" cap="none" dirty="0" smtClean="0"/>
              <a:t> </a:t>
            </a:r>
            <a:r>
              <a:rPr lang="de-DE" sz="1800" cap="none" dirty="0" err="1" smtClean="0"/>
              <a:t>studies</a:t>
            </a:r>
            <a:r>
              <a:rPr lang="de-DE" sz="1800" cap="none" dirty="0" smtClean="0"/>
              <a:t> </a:t>
            </a:r>
            <a:r>
              <a:rPr lang="de-DE" sz="1800" cap="none" dirty="0" err="1" smtClean="0"/>
              <a:t>performed</a:t>
            </a:r>
            <a:r>
              <a:rPr lang="de-DE" sz="1800" cap="none" dirty="0" smtClean="0"/>
              <a:t> at HZB</a:t>
            </a:r>
            <a:br>
              <a:rPr lang="de-DE" sz="1800" cap="none" dirty="0" smtClean="0"/>
            </a:br>
            <a:r>
              <a:rPr lang="de-DE" sz="1800" cap="none" dirty="0" err="1" smtClean="0"/>
              <a:t>for</a:t>
            </a:r>
            <a:r>
              <a:rPr lang="de-DE" sz="1800" cap="none" dirty="0" smtClean="0"/>
              <a:t> high Q</a:t>
            </a:r>
            <a:r>
              <a:rPr lang="de-DE" sz="1800" cap="none" baseline="-25000" dirty="0" smtClean="0"/>
              <a:t>L</a:t>
            </a:r>
            <a:r>
              <a:rPr lang="de-DE" sz="1800" cap="none" dirty="0" smtClean="0"/>
              <a:t> CW SRF </a:t>
            </a:r>
            <a:r>
              <a:rPr lang="de-DE" sz="1800" cap="none" dirty="0" err="1" smtClean="0"/>
              <a:t>systems</a:t>
            </a:r>
            <a:endParaRPr lang="de-DE" sz="1800" cap="none" dirty="0" smtClean="0"/>
          </a:p>
          <a:p>
            <a:pPr marL="285750" indent="-285750" eaLnBrk="1" hangingPunct="1">
              <a:lnSpc>
                <a:spcPts val="2400"/>
              </a:lnSpc>
              <a:buFontTx/>
              <a:buChar char="-"/>
            </a:pPr>
            <a:r>
              <a:rPr lang="de-DE" sz="1800" dirty="0" smtClean="0"/>
              <a:t>BESSY FEL (</a:t>
            </a:r>
            <a:r>
              <a:rPr lang="de-DE" sz="1800" dirty="0" err="1" smtClean="0"/>
              <a:t>past</a:t>
            </a:r>
            <a:r>
              <a:rPr lang="de-DE" sz="1800" dirty="0" smtClean="0"/>
              <a:t>)</a:t>
            </a:r>
          </a:p>
          <a:p>
            <a:pPr marL="285750" indent="-285750" eaLnBrk="1" hangingPunct="1">
              <a:lnSpc>
                <a:spcPts val="2400"/>
              </a:lnSpc>
              <a:buFontTx/>
              <a:buChar char="-"/>
            </a:pPr>
            <a:r>
              <a:rPr lang="de-DE" sz="1800" cap="none" dirty="0" err="1" smtClean="0"/>
              <a:t>bERLinPro</a:t>
            </a:r>
            <a:r>
              <a:rPr lang="de-DE" sz="1800" cap="none" dirty="0" smtClean="0"/>
              <a:t>   (</a:t>
            </a:r>
            <a:r>
              <a:rPr lang="de-DE" sz="1800" cap="none" dirty="0" err="1" smtClean="0"/>
              <a:t>present</a:t>
            </a:r>
            <a:r>
              <a:rPr lang="de-DE" sz="1800" cap="none" dirty="0" smtClean="0"/>
              <a:t>)</a:t>
            </a:r>
          </a:p>
          <a:p>
            <a:pPr marL="285750" indent="-285750" eaLnBrk="1" hangingPunct="1">
              <a:lnSpc>
                <a:spcPts val="2400"/>
              </a:lnSpc>
              <a:buFontTx/>
              <a:buChar char="-"/>
            </a:pPr>
            <a:r>
              <a:rPr lang="de-DE" sz="1800" dirty="0" smtClean="0"/>
              <a:t>BESSY VSR  (</a:t>
            </a:r>
            <a:r>
              <a:rPr lang="de-DE" sz="1800" dirty="0" err="1" smtClean="0"/>
              <a:t>future</a:t>
            </a:r>
            <a:r>
              <a:rPr lang="de-DE" sz="1800" dirty="0" smtClean="0"/>
              <a:t>)</a:t>
            </a:r>
            <a:endParaRPr lang="de-DE" sz="1800" cap="none" dirty="0" smtClean="0"/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/>
            </a:r>
            <a:br>
              <a:rPr lang="de-DE" sz="1800" cap="none" dirty="0" smtClean="0">
                <a:solidFill>
                  <a:schemeClr val="bg1"/>
                </a:solidFill>
              </a:rPr>
            </a:br>
            <a:endParaRPr lang="de-DE" sz="1800" cap="none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0027"/>
            <a:ext cx="3203848" cy="14002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3608" y="1268760"/>
            <a:ext cx="2146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endParaRPr lang="de-DE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>A. Neumann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>Helmholtz-Zentrum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>Berlin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582613"/>
          </a:xfrm>
        </p:spPr>
        <p:txBody>
          <a:bodyPr/>
          <a:lstStyle/>
          <a:p>
            <a:r>
              <a:rPr lang="en-US" sz="2000" dirty="0" smtClean="0"/>
              <a:t>Tuner qualification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5874-BA50-41DA-ACC3-86CFEA04E8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67544" y="836712"/>
            <a:ext cx="201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Tested 3 different </a:t>
            </a:r>
          </a:p>
          <a:p>
            <a:r>
              <a:rPr lang="en-US" dirty="0" smtClean="0"/>
              <a:t>tuner systems</a:t>
            </a:r>
            <a:endParaRPr 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64386"/>
              </p:ext>
            </p:extLst>
          </p:nvPr>
        </p:nvGraphicFramePr>
        <p:xfrm>
          <a:off x="323528" y="1844825"/>
          <a:ext cx="8424936" cy="402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052228"/>
                <a:gridCol w="2106234"/>
                <a:gridCol w="2106234"/>
              </a:tblGrid>
              <a:tr h="33722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Saclay</a:t>
                      </a:r>
                      <a:r>
                        <a:rPr lang="de-DE" dirty="0" smtClean="0"/>
                        <a:t> I*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Saclay</a:t>
                      </a:r>
                      <a:r>
                        <a:rPr lang="de-DE" dirty="0" smtClean="0"/>
                        <a:t> II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INFN Blade**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Mech</a:t>
                      </a:r>
                      <a:r>
                        <a:rPr lang="de-DE" b="1" dirty="0" smtClean="0"/>
                        <a:t>. </a:t>
                      </a:r>
                      <a:r>
                        <a:rPr lang="de-DE" b="1" dirty="0" err="1" smtClean="0"/>
                        <a:t>principle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1-lever+</a:t>
                      </a:r>
                      <a:r>
                        <a:rPr lang="de-DE" baseline="0" dirty="0" smtClean="0"/>
                        <a:t>flexures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2-levers+flexures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Knee-lever+blades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Tuning </a:t>
                      </a:r>
                      <a:r>
                        <a:rPr lang="de-DE" b="1" dirty="0" err="1" smtClean="0"/>
                        <a:t>resolution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0.176Hz/</a:t>
                      </a:r>
                      <a:r>
                        <a:rPr lang="de-DE" dirty="0" err="1" smtClean="0"/>
                        <a:t>step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0.09 Hz/</a:t>
                      </a:r>
                      <a:r>
                        <a:rPr lang="de-DE" dirty="0" err="1" smtClean="0"/>
                        <a:t>step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2.6 Hz/</a:t>
                      </a:r>
                      <a:r>
                        <a:rPr lang="de-DE" dirty="0" err="1" smtClean="0"/>
                        <a:t>step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Drive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Phytron</a:t>
                      </a:r>
                      <a:r>
                        <a:rPr lang="de-DE" dirty="0" smtClean="0"/>
                        <a:t> / HD 1:88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Phytron</a:t>
                      </a:r>
                      <a:r>
                        <a:rPr lang="de-DE" dirty="0" smtClean="0"/>
                        <a:t> /</a:t>
                      </a:r>
                      <a:r>
                        <a:rPr lang="de-DE" baseline="0" dirty="0" smtClean="0"/>
                        <a:t> HD 1:88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Sanyo</a:t>
                      </a:r>
                      <a:r>
                        <a:rPr lang="de-DE" dirty="0" smtClean="0"/>
                        <a:t> / PG 1:100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Max </a:t>
                      </a:r>
                      <a:r>
                        <a:rPr lang="de-DE" b="1" dirty="0" err="1" smtClean="0"/>
                        <a:t>remanence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380 Hz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Coarse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tuning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range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750 kHz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 kHz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720 kHz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Coercitive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steps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180 (</a:t>
                      </a:r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backlash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350-500 (</a:t>
                      </a:r>
                      <a:r>
                        <a:rPr lang="de-DE" dirty="0" err="1" smtClean="0"/>
                        <a:t>backlash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 (</a:t>
                      </a:r>
                      <a:r>
                        <a:rPr lang="de-DE" dirty="0" err="1" smtClean="0"/>
                        <a:t>backlash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Used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piezo</a:t>
                      </a:r>
                      <a:r>
                        <a:rPr lang="de-DE" b="1" dirty="0" smtClean="0"/>
                        <a:t> type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HV (0-1000V)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LV (-10-150V)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LV (0-200V)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Piezo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tuning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range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750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1420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800 Hz</a:t>
                      </a:r>
                      <a:endParaRPr lang="de-DE" dirty="0"/>
                    </a:p>
                  </a:txBody>
                  <a:tcPr/>
                </a:tc>
              </a:tr>
              <a:tr h="33836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Group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delay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  <a:latin typeface="Symbol" pitchFamily="18" charset="2"/>
                        </a:rPr>
                        <a:t>w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290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150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650 </a:t>
                      </a:r>
                      <a:r>
                        <a:rPr lang="de-DE" dirty="0" smtClean="0"/>
                        <a:t>µs   (138 µs)***</a:t>
                      </a:r>
                      <a:endParaRPr lang="de-DE" dirty="0"/>
                    </a:p>
                  </a:txBody>
                  <a:tcPr/>
                </a:tc>
              </a:tr>
              <a:tr h="371035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Lowest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resonance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 Hz (double)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 Hz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1495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1695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5" cstate="print"/>
          <a:srcRect l="18825"/>
          <a:stretch>
            <a:fillRect/>
          </a:stretch>
        </p:blipFill>
        <p:spPr bwMode="auto">
          <a:xfrm>
            <a:off x="6732240" y="692696"/>
            <a:ext cx="149998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419872" y="6239053"/>
            <a:ext cx="392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 </a:t>
            </a:r>
            <a:r>
              <a:rPr lang="de-DE" sz="1200" dirty="0" err="1" smtClean="0"/>
              <a:t>Increased</a:t>
            </a:r>
            <a:r>
              <a:rPr lang="de-DE" sz="1200" dirty="0" smtClean="0"/>
              <a:t> </a:t>
            </a:r>
            <a:r>
              <a:rPr lang="de-DE" sz="1200" dirty="0" err="1" smtClean="0"/>
              <a:t>stiffness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piezo</a:t>
            </a:r>
            <a:r>
              <a:rPr lang="de-DE" sz="1200" dirty="0" smtClean="0"/>
              <a:t> holder </a:t>
            </a:r>
            <a:r>
              <a:rPr lang="de-DE" sz="1200" dirty="0" err="1" smtClean="0"/>
              <a:t>frame</a:t>
            </a:r>
            <a:endParaRPr lang="de-DE" sz="1200" dirty="0" smtClean="0"/>
          </a:p>
          <a:p>
            <a:r>
              <a:rPr lang="de-DE" sz="1200" dirty="0" smtClean="0"/>
              <a:t>** </a:t>
            </a:r>
            <a:r>
              <a:rPr lang="de-DE" sz="1200" dirty="0" err="1" smtClean="0"/>
              <a:t>Several</a:t>
            </a:r>
            <a:r>
              <a:rPr lang="de-DE" sz="1200" dirty="0" smtClean="0"/>
              <a:t> </a:t>
            </a:r>
            <a:r>
              <a:rPr lang="de-DE" sz="1200" dirty="0" err="1" smtClean="0"/>
              <a:t>versions</a:t>
            </a:r>
            <a:r>
              <a:rPr lang="de-DE" sz="1200" dirty="0" smtClean="0"/>
              <a:t> </a:t>
            </a:r>
            <a:r>
              <a:rPr lang="de-DE" sz="1200" dirty="0" err="1" smtClean="0"/>
              <a:t>exist</a:t>
            </a:r>
            <a:endParaRPr lang="de-DE" sz="1200" dirty="0" smtClean="0"/>
          </a:p>
          <a:p>
            <a:r>
              <a:rPr lang="de-DE" sz="1200" dirty="0" smtClean="0"/>
              <a:t>*** 138 µs </a:t>
            </a:r>
            <a:r>
              <a:rPr lang="de-DE" sz="1200" dirty="0" err="1" smtClean="0"/>
              <a:t>for</a:t>
            </a:r>
            <a:r>
              <a:rPr lang="de-DE" sz="1200" dirty="0" smtClean="0"/>
              <a:t> 1.4 </a:t>
            </a:r>
            <a:r>
              <a:rPr lang="de-DE" sz="1200" dirty="0" err="1" smtClean="0"/>
              <a:t>cell</a:t>
            </a:r>
            <a:r>
              <a:rPr lang="de-DE" sz="1200" dirty="0" smtClean="0"/>
              <a:t> SRF </a:t>
            </a:r>
            <a:r>
              <a:rPr lang="de-DE" sz="1200" dirty="0" err="1" smtClean="0"/>
              <a:t>gun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Cornell blade </a:t>
            </a:r>
            <a:r>
              <a:rPr lang="de-DE" sz="1200" dirty="0" err="1" smtClean="0"/>
              <a:t>tuner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5877272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Important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for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CW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piezo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based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detuning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control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439738"/>
          </a:xfrm>
        </p:spPr>
        <p:txBody>
          <a:bodyPr/>
          <a:lstStyle/>
          <a:p>
            <a:r>
              <a:rPr lang="en-US" sz="2100" dirty="0" smtClean="0"/>
              <a:t>Model based controller: Fit of the </a:t>
            </a:r>
            <a:r>
              <a:rPr lang="en-US" sz="2100" dirty="0" smtClean="0"/>
              <a:t>system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476672"/>
            <a:ext cx="7070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124744"/>
            <a:ext cx="5711825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1857375" y="5929313"/>
            <a:ext cx="218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Relevant for tuning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000500" y="6143625"/>
            <a:ext cx="1428750" cy="1588"/>
          </a:xfrm>
          <a:prstGeom prst="straightConnector1">
            <a:avLst/>
          </a:prstGeom>
          <a:ln w="22225">
            <a:solidFill>
              <a:srgbClr val="005C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0860000" flipV="1">
            <a:off x="571500" y="6118225"/>
            <a:ext cx="1143000" cy="25400"/>
          </a:xfrm>
          <a:prstGeom prst="straightConnector1">
            <a:avLst/>
          </a:prstGeom>
          <a:ln w="22225">
            <a:solidFill>
              <a:srgbClr val="005C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9"/>
          <p:cNvSpPr txBox="1">
            <a:spLocks noChangeArrowheads="1"/>
          </p:cNvSpPr>
          <p:nvPr/>
        </p:nvSpPr>
        <p:spPr bwMode="auto">
          <a:xfrm>
            <a:off x="5643563" y="1678831"/>
            <a:ext cx="2895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600" dirty="0"/>
              <a:t> </a:t>
            </a:r>
            <a:r>
              <a:rPr lang="de-DE" sz="1400" dirty="0"/>
              <a:t>Fit: Parallel </a:t>
            </a:r>
            <a:r>
              <a:rPr lang="de-DE" sz="1400" dirty="0" err="1"/>
              <a:t>acting</a:t>
            </a:r>
            <a:r>
              <a:rPr lang="de-DE" sz="1400" dirty="0"/>
              <a:t> 2</a:t>
            </a:r>
            <a:r>
              <a:rPr lang="de-DE" sz="1400" baseline="30000" dirty="0"/>
              <a:t>nd </a:t>
            </a:r>
            <a:br>
              <a:rPr lang="de-DE" sz="1400" baseline="30000" dirty="0"/>
            </a:br>
            <a:r>
              <a:rPr lang="de-DE" sz="1400" dirty="0"/>
              <a:t>   order </a:t>
            </a:r>
            <a:r>
              <a:rPr lang="de-DE" sz="1400" dirty="0" err="1"/>
              <a:t>systems</a:t>
            </a:r>
            <a:r>
              <a:rPr lang="de-DE" sz="1400" dirty="0"/>
              <a:t> 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endParaRPr lang="de-DE" sz="1400" dirty="0"/>
          </a:p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/>
              <a:t> </a:t>
            </a:r>
            <a:r>
              <a:rPr lang="de-DE" sz="1400" dirty="0" err="1"/>
              <a:t>Evaluate</a:t>
            </a:r>
            <a:r>
              <a:rPr lang="de-DE" sz="1400" dirty="0"/>
              <a:t> </a:t>
            </a:r>
            <a:r>
              <a:rPr lang="de-DE" sz="1400" dirty="0" err="1"/>
              <a:t>response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higher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  </a:t>
            </a:r>
            <a:r>
              <a:rPr lang="de-DE" sz="1400" dirty="0" err="1"/>
              <a:t>modes</a:t>
            </a:r>
            <a:r>
              <a:rPr lang="de-DE" sz="1400" dirty="0"/>
              <a:t> </a:t>
            </a:r>
            <a:r>
              <a:rPr lang="de-DE" sz="1400" dirty="0" err="1"/>
              <a:t>at</a:t>
            </a:r>
            <a:r>
              <a:rPr lang="de-DE" sz="1400" dirty="0"/>
              <a:t> </a:t>
            </a:r>
            <a:r>
              <a:rPr lang="de-DE" sz="1400" dirty="0" err="1"/>
              <a:t>lower</a:t>
            </a:r>
            <a:r>
              <a:rPr lang="de-DE" sz="1400" dirty="0"/>
              <a:t> </a:t>
            </a:r>
            <a:r>
              <a:rPr lang="de-DE" sz="1400" dirty="0" err="1"/>
              <a:t>frequencies</a:t>
            </a:r>
            <a:endParaRPr lang="de-DE" sz="1400" dirty="0"/>
          </a:p>
          <a:p>
            <a:pPr>
              <a:buClr>
                <a:schemeClr val="accent1"/>
              </a:buClr>
              <a:buFont typeface="Arial" charset="0"/>
              <a:buChar char="•"/>
            </a:pPr>
            <a:endParaRPr lang="de-DE" sz="1400" dirty="0"/>
          </a:p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/>
              <a:t> &gt;20 </a:t>
            </a:r>
            <a:r>
              <a:rPr lang="de-DE" sz="1400" dirty="0" err="1"/>
              <a:t>modes</a:t>
            </a:r>
            <a:r>
              <a:rPr lang="de-DE" sz="1400" dirty="0"/>
              <a:t> </a:t>
            </a:r>
            <a:r>
              <a:rPr lang="de-DE" sz="1400" dirty="0" err="1"/>
              <a:t>needed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fit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endParaRPr lang="de-DE" sz="1400" dirty="0"/>
          </a:p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/>
              <a:t> Systems </a:t>
            </a:r>
            <a:r>
              <a:rPr lang="de-DE" sz="1400" dirty="0" err="1"/>
              <a:t>complexity</a:t>
            </a:r>
            <a:r>
              <a:rPr lang="de-DE" sz="1400" dirty="0"/>
              <a:t> </a:t>
            </a:r>
            <a:r>
              <a:rPr lang="de-DE" sz="1400" dirty="0" err="1"/>
              <a:t>complicates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 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model </a:t>
            </a:r>
            <a:r>
              <a:rPr lang="de-DE" sz="1400" dirty="0" err="1"/>
              <a:t>based</a:t>
            </a:r>
            <a:r>
              <a:rPr lang="de-DE" sz="1400" dirty="0"/>
              <a:t> </a:t>
            </a:r>
            <a:r>
              <a:rPr lang="de-DE" sz="1400" dirty="0" err="1"/>
              <a:t>feedbacks</a:t>
            </a:r>
            <a:endParaRPr lang="de-DE" sz="1400" dirty="0"/>
          </a:p>
          <a:p>
            <a:pPr>
              <a:buClr>
                <a:srgbClr val="005C9C"/>
              </a:buClr>
            </a:pPr>
            <a:r>
              <a:rPr lang="de-DE" sz="1400" dirty="0"/>
              <a:t>   (e.g. Kalman filter) </a:t>
            </a:r>
          </a:p>
        </p:txBody>
      </p:sp>
      <p:grpSp>
        <p:nvGrpSpPr>
          <p:cNvPr id="15" name="Gruppieren 26"/>
          <p:cNvGrpSpPr>
            <a:grpSpLocks/>
          </p:cNvGrpSpPr>
          <p:nvPr/>
        </p:nvGrpSpPr>
        <p:grpSpPr bwMode="auto">
          <a:xfrm>
            <a:off x="5808062" y="4271117"/>
            <a:ext cx="2963183" cy="2254227"/>
            <a:chOff x="6260849" y="5286425"/>
            <a:chExt cx="2963001" cy="2254812"/>
          </a:xfrm>
        </p:grpSpPr>
        <p:sp>
          <p:nvSpPr>
            <p:cNvPr id="16" name="Pfeil nach unten 15"/>
            <p:cNvSpPr/>
            <p:nvPr/>
          </p:nvSpPr>
          <p:spPr>
            <a:xfrm>
              <a:off x="7467724" y="5286425"/>
              <a:ext cx="484158" cy="500193"/>
            </a:xfrm>
            <a:prstGeom prst="downArrow">
              <a:avLst/>
            </a:prstGeom>
            <a:solidFill>
              <a:srgbClr val="005C9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Textfeld 21"/>
            <p:cNvSpPr txBox="1">
              <a:spLocks noChangeArrowheads="1"/>
            </p:cNvSpPr>
            <p:nvPr/>
          </p:nvSpPr>
          <p:spPr bwMode="auto">
            <a:xfrm>
              <a:off x="6260849" y="5786456"/>
              <a:ext cx="2963001" cy="175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800" dirty="0"/>
                <a:t>Transfer </a:t>
              </a:r>
              <a:r>
                <a:rPr lang="de-DE" sz="1800" dirty="0" err="1"/>
                <a:t>function</a:t>
              </a:r>
              <a:r>
                <a:rPr lang="de-DE" sz="1800" dirty="0"/>
                <a:t> </a:t>
              </a:r>
              <a:r>
                <a:rPr lang="de-DE" sz="1800" dirty="0" err="1"/>
                <a:t>as</a:t>
              </a:r>
              <a:endParaRPr lang="de-DE" sz="1800" dirty="0"/>
            </a:p>
            <a:p>
              <a:pPr algn="ctr"/>
              <a:r>
                <a:rPr lang="de-DE" sz="1800" dirty="0" err="1"/>
                <a:t>look-up</a:t>
              </a:r>
              <a:r>
                <a:rPr lang="de-DE" sz="1800" dirty="0"/>
                <a:t> </a:t>
              </a:r>
              <a:r>
                <a:rPr lang="de-DE" sz="1800" dirty="0" err="1" smtClean="0"/>
                <a:t>table</a:t>
              </a:r>
              <a:endParaRPr lang="de-DE" sz="1800" dirty="0" smtClean="0"/>
            </a:p>
            <a:p>
              <a:pPr algn="ctr"/>
              <a:r>
                <a:rPr lang="de-DE" sz="1800" dirty="0" smtClean="0"/>
                <a:t>Kalman </a:t>
              </a:r>
              <a:r>
                <a:rPr lang="de-DE" sz="1800" dirty="0" err="1" smtClean="0"/>
                <a:t>approach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tested</a:t>
              </a:r>
              <a:endParaRPr lang="de-DE" sz="1800" dirty="0" smtClean="0"/>
            </a:p>
            <a:p>
              <a:pPr algn="ctr"/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dirty="0" err="1" smtClean="0"/>
                <a:t>cavity</a:t>
              </a:r>
              <a:r>
                <a:rPr lang="de-DE" dirty="0" smtClean="0"/>
                <a:t> </a:t>
              </a:r>
              <a:r>
                <a:rPr lang="de-DE" dirty="0" err="1" smtClean="0"/>
                <a:t>simulator</a:t>
              </a:r>
              <a:endParaRPr lang="de-DE" dirty="0" smtClean="0"/>
            </a:p>
            <a:p>
              <a:pPr algn="ctr"/>
              <a:r>
                <a:rPr lang="de-DE" sz="1800" dirty="0" err="1" smtClean="0"/>
                <a:t>Cav</a:t>
              </a:r>
              <a:r>
                <a:rPr lang="de-DE" sz="1800" dirty="0" smtClean="0"/>
                <a:t>. Test in </a:t>
              </a:r>
              <a:r>
                <a:rPr lang="de-DE" sz="1800" dirty="0" err="1" smtClean="0"/>
                <a:t>preparation</a:t>
              </a:r>
              <a:endParaRPr lang="de-DE" sz="1800" dirty="0" smtClean="0"/>
            </a:p>
            <a:p>
              <a:pPr algn="ctr"/>
              <a:r>
                <a:rPr lang="de-DE" dirty="0" smtClean="0"/>
                <a:t>See Ushakov et al. IPAC17</a:t>
              </a:r>
              <a:endParaRPr lang="de-DE" sz="1800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915816" y="1196752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 Cavity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2696291"/>
            <a:ext cx="35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Individual </a:t>
            </a:r>
            <a:r>
              <a:rPr lang="de-DE" dirty="0" err="1" smtClean="0"/>
              <a:t>for</a:t>
            </a:r>
            <a:r>
              <a:rPr lang="de-DE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tuner</a:t>
            </a:r>
            <a:r>
              <a:rPr lang="de-DE" dirty="0" smtClean="0"/>
              <a:t> </a:t>
            </a:r>
            <a:r>
              <a:rPr lang="de-DE" dirty="0" err="1" smtClean="0"/>
              <a:t>combination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tuning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cav</a:t>
            </a:r>
            <a:r>
              <a:rPr lang="de-DE" dirty="0" smtClean="0"/>
              <a:t>. </a:t>
            </a:r>
            <a:r>
              <a:rPr lang="de-DE" dirty="0" err="1" smtClean="0"/>
              <a:t>mech</a:t>
            </a:r>
            <a:r>
              <a:rPr lang="de-DE" dirty="0" smtClean="0"/>
              <a:t>. design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8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A tested scheme: Least-mean-square </a:t>
            </a:r>
            <a:r>
              <a:rPr lang="en-US" sz="2100" dirty="0" smtClean="0"/>
              <a:t>based</a:t>
            </a:r>
            <a:br>
              <a:rPr lang="en-US" sz="2100" dirty="0" smtClean="0"/>
            </a:br>
            <a:r>
              <a:rPr lang="en-US" sz="2100" dirty="0" smtClean="0"/>
              <a:t> </a:t>
            </a:r>
            <a:r>
              <a:rPr lang="en-US" sz="2100" dirty="0" smtClean="0"/>
              <a:t>adaptive </a:t>
            </a:r>
            <a:r>
              <a:rPr lang="en-US" sz="2100" dirty="0" err="1" smtClean="0"/>
              <a:t>feedforward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3" y="1957388"/>
            <a:ext cx="7734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16"/>
          <p:cNvGrpSpPr>
            <a:grpSpLocks/>
          </p:cNvGrpSpPr>
          <p:nvPr/>
        </p:nvGrpSpPr>
        <p:grpSpPr bwMode="auto">
          <a:xfrm>
            <a:off x="6519863" y="1409700"/>
            <a:ext cx="977900" cy="546100"/>
            <a:chOff x="6215074" y="1239822"/>
            <a:chExt cx="978408" cy="546104"/>
          </a:xfrm>
        </p:grpSpPr>
        <p:sp>
          <p:nvSpPr>
            <p:cNvPr id="11" name="Pfeil nach rechts 10"/>
            <p:cNvSpPr/>
            <p:nvPr/>
          </p:nvSpPr>
          <p:spPr>
            <a:xfrm flipH="1">
              <a:off x="6215074" y="1516049"/>
              <a:ext cx="978408" cy="269877"/>
            </a:xfrm>
            <a:prstGeom prst="rightArrow">
              <a:avLst/>
            </a:prstGeom>
            <a:solidFill>
              <a:srgbClr val="005C9C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Textfeld 15"/>
            <p:cNvSpPr txBox="1">
              <a:spLocks noChangeArrowheads="1"/>
            </p:cNvSpPr>
            <p:nvPr/>
          </p:nvSpPr>
          <p:spPr bwMode="auto">
            <a:xfrm>
              <a:off x="6454788" y="1239822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FFT</a:t>
              </a:r>
            </a:p>
          </p:txBody>
        </p:sp>
      </p:grp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517900" y="3171825"/>
            <a:ext cx="59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/>
              <a:t>∙H</a:t>
            </a:r>
            <a:r>
              <a:rPr lang="de-DE" sz="2000" b="1" baseline="30000"/>
              <a:t>-1</a:t>
            </a:r>
          </a:p>
        </p:txBody>
      </p:sp>
      <p:grpSp>
        <p:nvGrpSpPr>
          <p:cNvPr id="14" name="Gruppieren 20"/>
          <p:cNvGrpSpPr>
            <a:grpSpLocks/>
          </p:cNvGrpSpPr>
          <p:nvPr/>
        </p:nvGrpSpPr>
        <p:grpSpPr bwMode="auto">
          <a:xfrm>
            <a:off x="3232150" y="2671763"/>
            <a:ext cx="977900" cy="546100"/>
            <a:chOff x="6215074" y="1239822"/>
            <a:chExt cx="978408" cy="546104"/>
          </a:xfrm>
        </p:grpSpPr>
        <p:sp>
          <p:nvSpPr>
            <p:cNvPr id="15" name="Pfeil nach rechts 14"/>
            <p:cNvSpPr/>
            <p:nvPr/>
          </p:nvSpPr>
          <p:spPr>
            <a:xfrm flipH="1">
              <a:off x="6215074" y="1516049"/>
              <a:ext cx="978408" cy="269877"/>
            </a:xfrm>
            <a:prstGeom prst="rightArrow">
              <a:avLst/>
            </a:prstGeom>
            <a:solidFill>
              <a:srgbClr val="005C9C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Textfeld 22"/>
            <p:cNvSpPr txBox="1">
              <a:spLocks noChangeArrowheads="1"/>
            </p:cNvSpPr>
            <p:nvPr/>
          </p:nvSpPr>
          <p:spPr bwMode="auto">
            <a:xfrm>
              <a:off x="6454788" y="1239822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IFFT</a:t>
              </a:r>
            </a:p>
          </p:txBody>
        </p:sp>
      </p:grpSp>
      <p:pic>
        <p:nvPicPr>
          <p:cNvPr id="17" name="Grafik 16" descr="regler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213" y="1757363"/>
            <a:ext cx="20018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pieren 39"/>
          <p:cNvGrpSpPr>
            <a:grpSpLocks/>
          </p:cNvGrpSpPr>
          <p:nvPr/>
        </p:nvGrpSpPr>
        <p:grpSpPr bwMode="auto">
          <a:xfrm>
            <a:off x="542925" y="1714500"/>
            <a:ext cx="2001838" cy="1857375"/>
            <a:chOff x="70070" y="1357298"/>
            <a:chExt cx="2001600" cy="1857388"/>
          </a:xfrm>
        </p:grpSpPr>
        <p:grpSp>
          <p:nvGrpSpPr>
            <p:cNvPr id="19" name="Gruppieren 36"/>
            <p:cNvGrpSpPr>
              <a:grpSpLocks/>
            </p:cNvGrpSpPr>
            <p:nvPr/>
          </p:nvGrpSpPr>
          <p:grpSpPr bwMode="auto">
            <a:xfrm>
              <a:off x="70070" y="1656698"/>
              <a:ext cx="2001600" cy="1557988"/>
              <a:chOff x="-1368" y="1000108"/>
              <a:chExt cx="2001600" cy="1557988"/>
            </a:xfrm>
          </p:grpSpPr>
          <p:pic>
            <p:nvPicPr>
              <p:cNvPr id="21" name="Grafik 9" descr="reference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368" y="1000108"/>
                <a:ext cx="2001600" cy="150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feld 34"/>
              <p:cNvSpPr txBox="1">
                <a:spLocks noChangeArrowheads="1"/>
              </p:cNvSpPr>
              <p:nvPr/>
            </p:nvSpPr>
            <p:spPr bwMode="auto">
              <a:xfrm>
                <a:off x="714348" y="2281097"/>
                <a:ext cx="4667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/>
                  <a:t>t (s)</a:t>
                </a:r>
              </a:p>
            </p:txBody>
          </p:sp>
          <p:sp>
            <p:nvSpPr>
              <p:cNvPr id="23" name="Textfeld 35"/>
              <p:cNvSpPr txBox="1">
                <a:spLocks noChangeArrowheads="1"/>
              </p:cNvSpPr>
              <p:nvPr/>
            </p:nvSpPr>
            <p:spPr bwMode="auto">
              <a:xfrm rot="-5400000">
                <a:off x="-157402" y="1572459"/>
                <a:ext cx="64633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D</a:t>
                </a:r>
                <a:r>
                  <a:rPr lang="de-DE" sz="1200" b="1"/>
                  <a:t>U (V)</a:t>
                </a:r>
              </a:p>
            </p:txBody>
          </p:sp>
        </p:grpSp>
        <p:sp>
          <p:nvSpPr>
            <p:cNvPr id="20" name="Textfeld 38"/>
            <p:cNvSpPr txBox="1">
              <a:spLocks noChangeArrowheads="1"/>
            </p:cNvSpPr>
            <p:nvPr/>
          </p:nvSpPr>
          <p:spPr bwMode="auto">
            <a:xfrm>
              <a:off x="285720" y="1357298"/>
              <a:ext cx="13388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Compensating</a:t>
              </a:r>
            </a:p>
            <a:p>
              <a:r>
                <a:rPr lang="de-DE" sz="1400"/>
                <a:t>signal</a:t>
              </a:r>
            </a:p>
          </p:txBody>
        </p:sp>
      </p:grpSp>
      <p:grpSp>
        <p:nvGrpSpPr>
          <p:cNvPr id="24" name="Gruppieren 44"/>
          <p:cNvGrpSpPr>
            <a:grpSpLocks/>
          </p:cNvGrpSpPr>
          <p:nvPr/>
        </p:nvGrpSpPr>
        <p:grpSpPr bwMode="auto">
          <a:xfrm>
            <a:off x="3017838" y="719138"/>
            <a:ext cx="2082800" cy="1709737"/>
            <a:chOff x="2571736" y="718498"/>
            <a:chExt cx="2083039" cy="1710370"/>
          </a:xfrm>
        </p:grpSpPr>
        <p:grpSp>
          <p:nvGrpSpPr>
            <p:cNvPr id="25" name="Gruppieren 30"/>
            <p:cNvGrpSpPr>
              <a:grpSpLocks/>
            </p:cNvGrpSpPr>
            <p:nvPr/>
          </p:nvGrpSpPr>
          <p:grpSpPr bwMode="auto">
            <a:xfrm>
              <a:off x="2571736" y="857232"/>
              <a:ext cx="2062931" cy="1571636"/>
              <a:chOff x="2223299" y="642918"/>
              <a:chExt cx="2062931" cy="1571636"/>
            </a:xfrm>
          </p:grpSpPr>
          <p:pic>
            <p:nvPicPr>
              <p:cNvPr id="27" name="Grafik 7" descr="noise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85984" y="642918"/>
                <a:ext cx="2000246" cy="1500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feld 28"/>
              <p:cNvSpPr txBox="1">
                <a:spLocks noChangeArrowheads="1"/>
              </p:cNvSpPr>
              <p:nvPr/>
            </p:nvSpPr>
            <p:spPr bwMode="auto">
              <a:xfrm rot="-5400000">
                <a:off x="2004169" y="1202223"/>
                <a:ext cx="71526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D</a:t>
                </a:r>
                <a:r>
                  <a:rPr lang="de-DE" sz="1200" b="1"/>
                  <a:t>l (nm)</a:t>
                </a:r>
              </a:p>
            </p:txBody>
          </p:sp>
          <p:sp>
            <p:nvSpPr>
              <p:cNvPr id="29" name="Textfeld 29"/>
              <p:cNvSpPr txBox="1">
                <a:spLocks noChangeArrowheads="1"/>
              </p:cNvSpPr>
              <p:nvPr/>
            </p:nvSpPr>
            <p:spPr bwMode="auto">
              <a:xfrm>
                <a:off x="3105074" y="1937555"/>
                <a:ext cx="4667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/>
                  <a:t>t (s)</a:t>
                </a:r>
              </a:p>
            </p:txBody>
          </p:sp>
        </p:grpSp>
        <p:sp>
          <p:nvSpPr>
            <p:cNvPr id="26" name="Textfeld 40"/>
            <p:cNvSpPr txBox="1">
              <a:spLocks noChangeArrowheads="1"/>
            </p:cNvSpPr>
            <p:nvPr/>
          </p:nvSpPr>
          <p:spPr bwMode="auto">
            <a:xfrm>
              <a:off x="2857488" y="718498"/>
              <a:ext cx="17972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External mechanical</a:t>
              </a:r>
            </a:p>
            <a:p>
              <a:r>
                <a:rPr lang="de-DE" sz="1400"/>
                <a:t>oscillations</a:t>
              </a:r>
            </a:p>
          </p:txBody>
        </p:sp>
      </p:grpSp>
      <p:grpSp>
        <p:nvGrpSpPr>
          <p:cNvPr id="30" name="Gruppieren 45"/>
          <p:cNvGrpSpPr>
            <a:grpSpLocks/>
          </p:cNvGrpSpPr>
          <p:nvPr/>
        </p:nvGrpSpPr>
        <p:grpSpPr bwMode="auto">
          <a:xfrm>
            <a:off x="6019800" y="1800225"/>
            <a:ext cx="2981325" cy="1557338"/>
            <a:chOff x="5573468" y="1799574"/>
            <a:chExt cx="2980987" cy="1557988"/>
          </a:xfrm>
        </p:grpSpPr>
        <p:grpSp>
          <p:nvGrpSpPr>
            <p:cNvPr id="31" name="Gruppieren 33"/>
            <p:cNvGrpSpPr>
              <a:grpSpLocks/>
            </p:cNvGrpSpPr>
            <p:nvPr/>
          </p:nvGrpSpPr>
          <p:grpSpPr bwMode="auto">
            <a:xfrm>
              <a:off x="5573468" y="1799574"/>
              <a:ext cx="2001600" cy="1557988"/>
              <a:chOff x="5715008" y="1629402"/>
              <a:chExt cx="2001600" cy="1557988"/>
            </a:xfrm>
          </p:grpSpPr>
          <p:pic>
            <p:nvPicPr>
              <p:cNvPr id="33" name="Grafik 8" descr="regleraus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15008" y="1629402"/>
                <a:ext cx="2001600" cy="150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feld 31"/>
              <p:cNvSpPr txBox="1">
                <a:spLocks noChangeArrowheads="1"/>
              </p:cNvSpPr>
              <p:nvPr/>
            </p:nvSpPr>
            <p:spPr bwMode="auto">
              <a:xfrm>
                <a:off x="6500826" y="2910391"/>
                <a:ext cx="4667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/>
                  <a:t>t (s)</a:t>
                </a:r>
              </a:p>
            </p:txBody>
          </p:sp>
          <p:sp>
            <p:nvSpPr>
              <p:cNvPr id="35" name="Textfeld 32"/>
              <p:cNvSpPr txBox="1">
                <a:spLocks noChangeArrowheads="1"/>
              </p:cNvSpPr>
              <p:nvPr/>
            </p:nvSpPr>
            <p:spPr bwMode="auto">
              <a:xfrm rot="-5400000">
                <a:off x="5513511" y="2201738"/>
                <a:ext cx="6799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D</a:t>
                </a:r>
                <a:r>
                  <a:rPr lang="de-DE" sz="1200" b="1"/>
                  <a:t>f (Hz)</a:t>
                </a:r>
              </a:p>
            </p:txBody>
          </p:sp>
        </p:grpSp>
        <p:sp>
          <p:nvSpPr>
            <p:cNvPr id="32" name="Textfeld 41"/>
            <p:cNvSpPr txBox="1">
              <a:spLocks noChangeArrowheads="1"/>
            </p:cNvSpPr>
            <p:nvPr/>
          </p:nvSpPr>
          <p:spPr bwMode="auto">
            <a:xfrm>
              <a:off x="7414399" y="2119962"/>
              <a:ext cx="1140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Detuning</a:t>
              </a:r>
            </a:p>
            <a:p>
              <a:r>
                <a:rPr lang="de-DE" sz="1400"/>
                <a:t>of the cavity</a:t>
              </a:r>
            </a:p>
          </p:txBody>
        </p:sp>
      </p:grpSp>
      <p:grpSp>
        <p:nvGrpSpPr>
          <p:cNvPr id="36" name="Gruppieren 43"/>
          <p:cNvGrpSpPr>
            <a:grpSpLocks/>
          </p:cNvGrpSpPr>
          <p:nvPr/>
        </p:nvGrpSpPr>
        <p:grpSpPr bwMode="auto">
          <a:xfrm>
            <a:off x="1643063" y="4211638"/>
            <a:ext cx="4506912" cy="2144712"/>
            <a:chOff x="1214414" y="4212358"/>
            <a:chExt cx="4506360" cy="2144006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4212358"/>
              <a:ext cx="2720410" cy="214400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8" name="Textfeld 42"/>
            <p:cNvSpPr txBox="1">
              <a:spLocks noChangeArrowheads="1"/>
            </p:cNvSpPr>
            <p:nvPr/>
          </p:nvSpPr>
          <p:spPr bwMode="auto">
            <a:xfrm>
              <a:off x="1214414" y="5334672"/>
              <a:ext cx="108876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Calculation</a:t>
              </a:r>
            </a:p>
            <a:p>
              <a:r>
                <a:rPr lang="de-DE" sz="1400"/>
                <a:t>of optimal</a:t>
              </a:r>
            </a:p>
            <a:p>
              <a:r>
                <a:rPr lang="de-DE" sz="1400"/>
                <a:t>FIR filter</a:t>
              </a:r>
            </a:p>
            <a:p>
              <a:r>
                <a:rPr lang="de-DE" sz="1400"/>
                <a:t>parameters</a:t>
              </a:r>
            </a:p>
          </p:txBody>
        </p:sp>
      </p:grpSp>
      <p:sp>
        <p:nvSpPr>
          <p:cNvPr id="39" name="Ellipse 38"/>
          <p:cNvSpPr/>
          <p:nvPr/>
        </p:nvSpPr>
        <p:spPr>
          <a:xfrm>
            <a:off x="4908550" y="44624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951413" y="4838700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137150" y="5214938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137150" y="5500688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018088" y="5872163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6286500" y="5357813"/>
            <a:ext cx="2787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For white noise excitation</a:t>
            </a:r>
          </a:p>
          <a:p>
            <a:r>
              <a:rPr lang="de-DE" sz="1800"/>
              <a:t>The FIR filter would be</a:t>
            </a:r>
          </a:p>
          <a:p>
            <a:r>
              <a:rPr lang="de-DE" sz="1800"/>
              <a:t>H</a:t>
            </a:r>
            <a:r>
              <a:rPr lang="de-DE" sz="1800" baseline="30000"/>
              <a:t>-1</a:t>
            </a:r>
            <a:r>
              <a:rPr lang="de-DE" sz="1800" baseline="-25000"/>
              <a:t>piezo</a:t>
            </a:r>
            <a:r>
              <a:rPr lang="de-DE" sz="1800" baseline="-25000">
                <a:sym typeface="Wingdings" pitchFamily="2" charset="2"/>
              </a:rPr>
              <a:t></a:t>
            </a:r>
            <a:r>
              <a:rPr lang="de-DE" sz="1800" baseline="-25000">
                <a:latin typeface="Symbol" pitchFamily="18" charset="2"/>
                <a:sym typeface="Wingdings" pitchFamily="2" charset="2"/>
              </a:rPr>
              <a:t>D</a:t>
            </a:r>
            <a:r>
              <a:rPr lang="de-DE" sz="1800" baseline="-25000">
                <a:sym typeface="Wingdings" pitchFamily="2" charset="2"/>
              </a:rPr>
              <a:t>f</a:t>
            </a:r>
            <a:endParaRPr lang="de-DE" sz="1800" baseline="-2500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221088"/>
            <a:ext cx="2699792" cy="21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1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 L -0.35955 0.183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9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0287E-6 L -0.23316 -0.004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Compensation results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195763" y="928688"/>
            <a:ext cx="744537" cy="587375"/>
            <a:chOff x="2683" y="926"/>
            <a:chExt cx="469" cy="370"/>
          </a:xfrm>
        </p:grpSpPr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>
              <a:off x="2736" y="1104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C9C"/>
            </a:solidFill>
            <a:ln w="158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2683" y="926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Symbol" pitchFamily="18" charset="2"/>
                </a:rPr>
                <a:t>S</a:t>
              </a:r>
              <a:r>
                <a:rPr lang="de-DE"/>
                <a:t>FFT</a:t>
              </a:r>
            </a:p>
          </p:txBody>
        </p:sp>
      </p:grpSp>
      <p:pic>
        <p:nvPicPr>
          <p:cNvPr id="12" name="Grafik 32" descr="time30Hz_ope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733425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ieren 39"/>
          <p:cNvGrpSpPr>
            <a:grpSpLocks/>
          </p:cNvGrpSpPr>
          <p:nvPr/>
        </p:nvGrpSpPr>
        <p:grpSpPr bwMode="auto">
          <a:xfrm>
            <a:off x="4246563" y="730250"/>
            <a:ext cx="4578350" cy="2800782"/>
            <a:chOff x="4246725" y="730232"/>
            <a:chExt cx="4578217" cy="2800800"/>
          </a:xfrm>
        </p:grpSpPr>
        <p:grpSp>
          <p:nvGrpSpPr>
            <p:cNvPr id="14" name="Gruppieren 36"/>
            <p:cNvGrpSpPr>
              <a:grpSpLocks/>
            </p:cNvGrpSpPr>
            <p:nvPr/>
          </p:nvGrpSpPr>
          <p:grpSpPr bwMode="auto">
            <a:xfrm>
              <a:off x="4246725" y="730232"/>
              <a:ext cx="4578217" cy="2800800"/>
              <a:chOff x="4246725" y="730232"/>
              <a:chExt cx="4578217" cy="2800800"/>
            </a:xfrm>
          </p:grpSpPr>
          <p:pic>
            <p:nvPicPr>
              <p:cNvPr id="17" name="Grafik 34" descr="int30Hz_open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90542" y="730232"/>
                <a:ext cx="3734400" cy="280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feld 35"/>
              <p:cNvSpPr txBox="1">
                <a:spLocks noChangeArrowheads="1"/>
              </p:cNvSpPr>
              <p:nvPr/>
            </p:nvSpPr>
            <p:spPr bwMode="auto">
              <a:xfrm>
                <a:off x="4246725" y="1548458"/>
                <a:ext cx="6415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3302BE"/>
                    </a:solidFill>
                  </a:rPr>
                  <a:t>Open</a:t>
                </a:r>
              </a:p>
              <a:p>
                <a:pPr algn="ctr"/>
                <a:r>
                  <a:rPr lang="de-DE" sz="1400" b="1" dirty="0" err="1">
                    <a:solidFill>
                      <a:srgbClr val="3302BE"/>
                    </a:solidFill>
                  </a:rPr>
                  <a:t>loop</a:t>
                </a:r>
                <a:endParaRPr lang="de-DE" sz="1400" b="1" dirty="0">
                  <a:solidFill>
                    <a:srgbClr val="3302BE"/>
                  </a:solidFill>
                </a:endParaRPr>
              </a:p>
            </p:txBody>
          </p:sp>
        </p:grpSp>
        <p:sp>
          <p:nvSpPr>
            <p:cNvPr id="16" name="Textfeld 38"/>
            <p:cNvSpPr txBox="1">
              <a:spLocks noChangeArrowheads="1"/>
            </p:cNvSpPr>
            <p:nvPr/>
          </p:nvSpPr>
          <p:spPr bwMode="auto">
            <a:xfrm>
              <a:off x="6084277" y="1196737"/>
              <a:ext cx="1412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3302BE"/>
                  </a:solidFill>
                  <a:latin typeface="Symbol" pitchFamily="18" charset="2"/>
                </a:rPr>
                <a:t>s</a:t>
              </a:r>
              <a:r>
                <a:rPr lang="de-DE" baseline="-25000" dirty="0">
                  <a:solidFill>
                    <a:srgbClr val="3302BE"/>
                  </a:solidFill>
                  <a:cs typeface="Arial" charset="0"/>
                </a:rPr>
                <a:t>f</a:t>
              </a:r>
              <a:r>
                <a:rPr lang="de-DE" baseline="-25000" dirty="0">
                  <a:solidFill>
                    <a:srgbClr val="3302BE"/>
                  </a:solidFill>
                </a:rPr>
                <a:t> </a:t>
              </a:r>
              <a:r>
                <a:rPr lang="de-DE" dirty="0">
                  <a:solidFill>
                    <a:srgbClr val="3302BE"/>
                  </a:solidFill>
                </a:rPr>
                <a:t>= 2.52 Hz</a:t>
              </a:r>
            </a:p>
          </p:txBody>
        </p:sp>
      </p:grpSp>
      <p:grpSp>
        <p:nvGrpSpPr>
          <p:cNvPr id="19" name="Gruppieren 44"/>
          <p:cNvGrpSpPr>
            <a:grpSpLocks/>
          </p:cNvGrpSpPr>
          <p:nvPr/>
        </p:nvGrpSpPr>
        <p:grpSpPr bwMode="auto">
          <a:xfrm>
            <a:off x="312738" y="730250"/>
            <a:ext cx="8518525" cy="2809136"/>
            <a:chOff x="312134" y="725038"/>
            <a:chExt cx="8519732" cy="2808738"/>
          </a:xfrm>
        </p:grpSpPr>
        <p:pic>
          <p:nvPicPr>
            <p:cNvPr id="20" name="Grafik 33" descr="time30Hz_fb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134" y="732976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feld 40"/>
            <p:cNvSpPr txBox="1">
              <a:spLocks noChangeArrowheads="1"/>
            </p:cNvSpPr>
            <p:nvPr/>
          </p:nvSpPr>
          <p:spPr bwMode="auto">
            <a:xfrm>
              <a:off x="3816667" y="2073924"/>
              <a:ext cx="14750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>
                  <a:solidFill>
                    <a:srgbClr val="FF0000"/>
                  </a:solidFill>
                </a:rPr>
                <a:t>Feedback only</a:t>
              </a:r>
            </a:p>
          </p:txBody>
        </p:sp>
        <p:pic>
          <p:nvPicPr>
            <p:cNvPr id="22" name="Grafik 41" descr="int30Hz_fb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7466" y="725038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feld 43"/>
            <p:cNvSpPr txBox="1">
              <a:spLocks noChangeArrowheads="1"/>
            </p:cNvSpPr>
            <p:nvPr/>
          </p:nvSpPr>
          <p:spPr bwMode="auto">
            <a:xfrm>
              <a:off x="6876582" y="2127445"/>
              <a:ext cx="1404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de-DE" baseline="-25000" dirty="0">
                  <a:solidFill>
                    <a:srgbClr val="FF0000"/>
                  </a:solidFill>
                </a:rPr>
                <a:t>f </a:t>
              </a:r>
              <a:r>
                <a:rPr lang="de-DE" dirty="0">
                  <a:solidFill>
                    <a:srgbClr val="FF0000"/>
                  </a:solidFill>
                </a:rPr>
                <a:t>= 0.89 Hz</a:t>
              </a:r>
            </a:p>
          </p:txBody>
        </p:sp>
      </p:grpSp>
      <p:grpSp>
        <p:nvGrpSpPr>
          <p:cNvPr id="25" name="Gruppieren 50"/>
          <p:cNvGrpSpPr>
            <a:grpSpLocks/>
          </p:cNvGrpSpPr>
          <p:nvPr/>
        </p:nvGrpSpPr>
        <p:grpSpPr bwMode="auto">
          <a:xfrm>
            <a:off x="323850" y="730250"/>
            <a:ext cx="8509000" cy="2811457"/>
            <a:chOff x="323820" y="730132"/>
            <a:chExt cx="8509060" cy="2811527"/>
          </a:xfrm>
        </p:grpSpPr>
        <p:pic>
          <p:nvPicPr>
            <p:cNvPr id="27" name="Grafik 45" descr="time30Hz_ff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820" y="740859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feld 46"/>
            <p:cNvSpPr txBox="1">
              <a:spLocks noChangeArrowheads="1"/>
            </p:cNvSpPr>
            <p:nvPr/>
          </p:nvSpPr>
          <p:spPr bwMode="auto">
            <a:xfrm>
              <a:off x="4048683" y="2406843"/>
              <a:ext cx="102784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 dirty="0"/>
                <a:t>Feedback</a:t>
              </a:r>
            </a:p>
            <a:p>
              <a:pPr algn="ctr"/>
              <a:r>
                <a:rPr lang="de-DE" sz="1400" b="1" dirty="0" err="1"/>
                <a:t>and</a:t>
              </a:r>
              <a:r>
                <a:rPr lang="de-DE" sz="1400" b="1" dirty="0"/>
                <a:t> Feed-</a:t>
              </a:r>
            </a:p>
            <a:p>
              <a:pPr algn="ctr"/>
              <a:r>
                <a:rPr lang="de-DE" sz="1400" b="1" dirty="0" err="1"/>
                <a:t>forward</a:t>
              </a:r>
              <a:endParaRPr lang="de-DE" sz="1400" b="1" dirty="0"/>
            </a:p>
          </p:txBody>
        </p:sp>
        <p:pic>
          <p:nvPicPr>
            <p:cNvPr id="29" name="Grafik 47" descr="int30Hz_ff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8480" y="730132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feld 49"/>
            <p:cNvSpPr txBox="1">
              <a:spLocks noChangeArrowheads="1"/>
            </p:cNvSpPr>
            <p:nvPr/>
          </p:nvSpPr>
          <p:spPr bwMode="auto">
            <a:xfrm>
              <a:off x="6012170" y="2708851"/>
              <a:ext cx="1404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latin typeface="Symbol" pitchFamily="18" charset="2"/>
                </a:rPr>
                <a:t>s</a:t>
              </a:r>
              <a:r>
                <a:rPr lang="de-DE" baseline="-25000" dirty="0"/>
                <a:t>f </a:t>
              </a:r>
              <a:r>
                <a:rPr lang="de-DE" dirty="0"/>
                <a:t>= 0.36 Hz</a:t>
              </a:r>
            </a:p>
          </p:txBody>
        </p:sp>
      </p:grpSp>
      <p:sp>
        <p:nvSpPr>
          <p:cNvPr id="32" name="Titel 1"/>
          <p:cNvSpPr txBox="1">
            <a:spLocks/>
          </p:cNvSpPr>
          <p:nvPr/>
        </p:nvSpPr>
        <p:spPr>
          <a:xfrm>
            <a:off x="63500" y="61118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Results: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928688" y="1201738"/>
            <a:ext cx="128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Q</a:t>
            </a:r>
            <a:r>
              <a:rPr lang="de-DE" sz="1800" baseline="-25000"/>
              <a:t>L</a:t>
            </a:r>
            <a:r>
              <a:rPr lang="de-DE" sz="1800"/>
              <a:t>=6.4</a:t>
            </a:r>
            <a:r>
              <a:rPr lang="de-DE" sz="1800" baseline="30000"/>
              <a:t>.</a:t>
            </a:r>
            <a:r>
              <a:rPr lang="de-DE" sz="1800"/>
              <a:t>10</a:t>
            </a:r>
            <a:r>
              <a:rPr lang="de-DE" sz="1800" baseline="30000"/>
              <a:t>7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933056"/>
            <a:ext cx="5739779" cy="25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>
          <a:xfrm>
            <a:off x="6164263" y="4387661"/>
            <a:ext cx="2646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Multi-resonance control:</a:t>
            </a:r>
          </a:p>
          <a:p>
            <a:endParaRPr lang="en-US" dirty="0"/>
          </a:p>
          <a:p>
            <a:r>
              <a:rPr lang="en-US" dirty="0" err="1" smtClean="0"/>
              <a:t>Piezo</a:t>
            </a:r>
            <a:r>
              <a:rPr lang="en-US" dirty="0" smtClean="0"/>
              <a:t> resolution seems</a:t>
            </a:r>
          </a:p>
          <a:p>
            <a:r>
              <a:rPr lang="en-US" dirty="0" smtClean="0"/>
              <a:t>to limit control of</a:t>
            </a:r>
          </a:p>
          <a:p>
            <a:r>
              <a:rPr lang="en-US" dirty="0" smtClean="0"/>
              <a:t>neighboring </a:t>
            </a:r>
            <a:r>
              <a:rPr lang="en-US" dirty="0" smtClean="0"/>
              <a:t>modes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transfer of energy</a:t>
            </a:r>
            <a:endParaRPr lang="en-US" dirty="0"/>
          </a:p>
        </p:txBody>
      </p:sp>
      <p:sp>
        <p:nvSpPr>
          <p:cNvPr id="36" name="Rechteck 35"/>
          <p:cNvSpPr/>
          <p:nvPr/>
        </p:nvSpPr>
        <p:spPr>
          <a:xfrm>
            <a:off x="5284371" y="610356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Single-resonance control: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3563724"/>
            <a:ext cx="797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 </a:t>
            </a:r>
            <a:r>
              <a:rPr lang="de-DE" dirty="0" err="1" smtClean="0"/>
              <a:t>deg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mod. down </a:t>
            </a:r>
            <a:r>
              <a:rPr lang="de-DE" dirty="0" err="1" smtClean="0"/>
              <a:t>to</a:t>
            </a:r>
            <a:r>
              <a:rPr lang="de-DE" dirty="0" smtClean="0"/>
              <a:t> 2 </a:t>
            </a:r>
            <a:r>
              <a:rPr lang="de-DE" dirty="0" err="1" smtClean="0"/>
              <a:t>deg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sub-promille </a:t>
            </a:r>
            <a:r>
              <a:rPr lang="de-DE" dirty="0" err="1" smtClean="0">
                <a:sym typeface="Wingdings" panose="05000000000000000000" pitchFamily="2" charset="2"/>
              </a:rPr>
              <a:t>stability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theory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5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439738"/>
          </a:xfrm>
        </p:spPr>
        <p:txBody>
          <a:bodyPr/>
          <a:lstStyle/>
          <a:p>
            <a:r>
              <a:rPr lang="en-US" sz="2100" dirty="0" smtClean="0"/>
              <a:t>LLRF studies with U Cornell: Limits of Q</a:t>
            </a:r>
            <a:r>
              <a:rPr lang="en-US" sz="2100" baseline="-25000" dirty="0" smtClean="0"/>
              <a:t>L</a:t>
            </a:r>
            <a:endParaRPr lang="en-US" sz="2100" baseline="-25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7" name="Grafik 6" descr="Qext5e7_phas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37" y="620688"/>
            <a:ext cx="3875316" cy="2520280"/>
          </a:xfrm>
          <a:prstGeom prst="rect">
            <a:avLst/>
          </a:prstGeom>
        </p:spPr>
      </p:pic>
      <p:pic>
        <p:nvPicPr>
          <p:cNvPr id="8" name="Grafik 7" descr="Qext1e8_phas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19" y="4103403"/>
            <a:ext cx="3880409" cy="242194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99592" y="3140968"/>
            <a:ext cx="223971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=5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7</a:t>
            </a:r>
            <a:r>
              <a:rPr lang="de-DE" dirty="0" smtClean="0"/>
              <a:t>, f</a:t>
            </a:r>
            <a:r>
              <a:rPr lang="de-DE" baseline="-25000" dirty="0" smtClean="0"/>
              <a:t>1/2</a:t>
            </a:r>
            <a:r>
              <a:rPr lang="de-DE" dirty="0" smtClean="0"/>
              <a:t>=13 Hz</a:t>
            </a:r>
            <a:endParaRPr lang="de-DE" baseline="-25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72716" y="3536631"/>
            <a:ext cx="30460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 </a:t>
            </a:r>
            <a:r>
              <a:rPr lang="de-DE" dirty="0" err="1" smtClean="0"/>
              <a:t>cell</a:t>
            </a:r>
            <a:r>
              <a:rPr lang="de-DE" dirty="0" smtClean="0"/>
              <a:t> TESLA </a:t>
            </a:r>
            <a:r>
              <a:rPr lang="de-DE" dirty="0" err="1" smtClean="0"/>
              <a:t>cavity</a:t>
            </a:r>
            <a:endParaRPr lang="de-DE" dirty="0" smtClean="0"/>
          </a:p>
          <a:p>
            <a:r>
              <a:rPr lang="de-DE" dirty="0" err="1" smtClean="0"/>
              <a:t>E</a:t>
            </a:r>
            <a:r>
              <a:rPr lang="de-DE" baseline="-25000" dirty="0" err="1" smtClean="0"/>
              <a:t>acc</a:t>
            </a:r>
            <a:r>
              <a:rPr lang="de-DE" dirty="0" smtClean="0"/>
              <a:t>= 10-12 MV/m</a:t>
            </a:r>
          </a:p>
          <a:p>
            <a:r>
              <a:rPr lang="de-DE" dirty="0" err="1" smtClean="0"/>
              <a:t>T</a:t>
            </a:r>
            <a:r>
              <a:rPr lang="de-DE" baseline="-25000" dirty="0" err="1" smtClean="0"/>
              <a:t>bath</a:t>
            </a:r>
            <a:r>
              <a:rPr lang="de-DE" dirty="0" smtClean="0"/>
              <a:t>= 1.8 K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PI </a:t>
            </a:r>
            <a:r>
              <a:rPr lang="de-DE" dirty="0" err="1" smtClean="0">
                <a:solidFill>
                  <a:srgbClr val="C00000"/>
                </a:solidFill>
              </a:rPr>
              <a:t>piezo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loop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smtClean="0"/>
              <a:t>8/9-</a:t>
            </a:r>
            <a:r>
              <a:rPr lang="de-DE" dirty="0" smtClean="0">
                <a:latin typeface="Symbol" pitchFamily="18" charset="2"/>
              </a:rPr>
              <a:t>p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endParaRPr lang="de-DE" dirty="0" smtClean="0"/>
          </a:p>
          <a:p>
            <a:r>
              <a:rPr lang="de-DE" dirty="0" smtClean="0">
                <a:latin typeface="Symbol" panose="05050102010706020507" pitchFamily="18" charset="2"/>
              </a:rPr>
              <a:t>s</a:t>
            </a:r>
            <a:r>
              <a:rPr lang="de-DE" baseline="-25000" dirty="0" smtClean="0"/>
              <a:t>f </a:t>
            </a:r>
            <a:r>
              <a:rPr lang="de-DE" dirty="0" smtClean="0"/>
              <a:t>= 5-10 Hz, </a:t>
            </a:r>
            <a:r>
              <a:rPr lang="de-DE" dirty="0" err="1" smtClean="0"/>
              <a:t>peak</a:t>
            </a:r>
            <a:r>
              <a:rPr lang="de-DE" dirty="0" smtClean="0"/>
              <a:t> 15-20 Hz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3789040"/>
            <a:ext cx="236795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=1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8</a:t>
            </a:r>
            <a:r>
              <a:rPr lang="de-DE" dirty="0" smtClean="0"/>
              <a:t>, f</a:t>
            </a:r>
            <a:r>
              <a:rPr lang="de-DE" baseline="-25000" dirty="0" smtClean="0"/>
              <a:t>1/2</a:t>
            </a:r>
            <a:r>
              <a:rPr lang="de-DE" dirty="0" smtClean="0"/>
              <a:t>=6.5 Hz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112093" y="3140968"/>
            <a:ext cx="256031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=2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8</a:t>
            </a:r>
            <a:r>
              <a:rPr lang="de-DE" dirty="0" smtClean="0"/>
              <a:t> , f</a:t>
            </a:r>
            <a:r>
              <a:rPr lang="de-DE" baseline="-25000" dirty="0" smtClean="0"/>
              <a:t>1/2</a:t>
            </a:r>
            <a:r>
              <a:rPr lang="de-DE" dirty="0" smtClean="0"/>
              <a:t>=3.25 Hz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995936" y="5258524"/>
            <a:ext cx="4278360" cy="923330"/>
            <a:chOff x="5292080" y="908996"/>
            <a:chExt cx="4278360" cy="923330"/>
          </a:xfrm>
        </p:grpSpPr>
        <p:sp>
          <p:nvSpPr>
            <p:cNvPr id="16" name="Rechteck 15"/>
            <p:cNvSpPr/>
            <p:nvPr/>
          </p:nvSpPr>
          <p:spPr>
            <a:xfrm>
              <a:off x="5292080" y="1023688"/>
              <a:ext cx="648072" cy="360040"/>
            </a:xfrm>
            <a:prstGeom prst="rect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868144" y="908996"/>
              <a:ext cx="37022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dirty="0" smtClean="0">
                  <a:solidFill>
                    <a:schemeClr val="accent6"/>
                  </a:solidFill>
                </a:rPr>
                <a:t> </a:t>
              </a:r>
              <a:r>
                <a:rPr lang="de-DE" dirty="0" smtClean="0">
                  <a:solidFill>
                    <a:srgbClr val="7030A0"/>
                  </a:solidFill>
                </a:rPr>
                <a:t>LF </a:t>
              </a:r>
              <a:r>
                <a:rPr lang="de-DE" dirty="0" err="1" smtClean="0">
                  <a:solidFill>
                    <a:srgbClr val="7030A0"/>
                  </a:solidFill>
                </a:rPr>
                <a:t>detuning</a:t>
              </a:r>
              <a:r>
                <a:rPr lang="de-DE" dirty="0" smtClean="0">
                  <a:solidFill>
                    <a:srgbClr val="7030A0"/>
                  </a:solidFill>
                </a:rPr>
                <a:t> 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> IOT beam </a:t>
              </a: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instable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/>
              </a:r>
              <a:b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</a:b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Cavity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> </a:t>
              </a: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field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> </a:t>
              </a: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trip</a:t>
              </a:r>
              <a:endParaRPr lang="de-DE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8" name="Grafik 17" descr="Qext2e8_phas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3591" y="692696"/>
            <a:ext cx="3880409" cy="2421941"/>
          </a:xfrm>
          <a:prstGeom prst="rect">
            <a:avLst/>
          </a:prstGeom>
        </p:spPr>
      </p:pic>
      <p:sp>
        <p:nvSpPr>
          <p:cNvPr id="19" name="Freihandform 18"/>
          <p:cNvSpPr/>
          <p:nvPr/>
        </p:nvSpPr>
        <p:spPr>
          <a:xfrm>
            <a:off x="7151077" y="867508"/>
            <a:ext cx="1254369" cy="1957754"/>
          </a:xfrm>
          <a:custGeom>
            <a:avLst/>
            <a:gdLst>
              <a:gd name="connsiteX0" fmla="*/ 11723 w 1254369"/>
              <a:gd name="connsiteY0" fmla="*/ 0 h 1957754"/>
              <a:gd name="connsiteX1" fmla="*/ 0 w 1254369"/>
              <a:gd name="connsiteY1" fmla="*/ 1371600 h 1957754"/>
              <a:gd name="connsiteX2" fmla="*/ 82061 w 1254369"/>
              <a:gd name="connsiteY2" fmla="*/ 1535723 h 1957754"/>
              <a:gd name="connsiteX3" fmla="*/ 93785 w 1254369"/>
              <a:gd name="connsiteY3" fmla="*/ 1946030 h 1957754"/>
              <a:gd name="connsiteX4" fmla="*/ 1254369 w 1254369"/>
              <a:gd name="connsiteY4" fmla="*/ 1957754 h 1957754"/>
              <a:gd name="connsiteX5" fmla="*/ 1254369 w 1254369"/>
              <a:gd name="connsiteY5" fmla="*/ 11723 h 1957754"/>
              <a:gd name="connsiteX6" fmla="*/ 11723 w 1254369"/>
              <a:gd name="connsiteY6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369" h="1957754">
                <a:moveTo>
                  <a:pt x="11723" y="0"/>
                </a:moveTo>
                <a:lnTo>
                  <a:pt x="0" y="1371600"/>
                </a:lnTo>
                <a:lnTo>
                  <a:pt x="82061" y="1535723"/>
                </a:lnTo>
                <a:lnTo>
                  <a:pt x="93785" y="1946030"/>
                </a:lnTo>
                <a:lnTo>
                  <a:pt x="1254369" y="1957754"/>
                </a:lnTo>
                <a:lnTo>
                  <a:pt x="1254369" y="11723"/>
                </a:lnTo>
                <a:lnTo>
                  <a:pt x="11723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2339752" y="908720"/>
            <a:ext cx="4752528" cy="3672408"/>
            <a:chOff x="2339752" y="908720"/>
            <a:chExt cx="4752528" cy="3672408"/>
          </a:xfrm>
        </p:grpSpPr>
        <p:sp>
          <p:nvSpPr>
            <p:cNvPr id="21" name="Ellipse 20"/>
            <p:cNvSpPr/>
            <p:nvPr/>
          </p:nvSpPr>
          <p:spPr>
            <a:xfrm>
              <a:off x="2339752" y="90872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948264" y="129387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987824" y="443711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3553835" y="692696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+mn-lt"/>
              </a:rPr>
              <a:t>log</a:t>
            </a:r>
            <a:r>
              <a:rPr lang="de-DE" sz="1400" dirty="0" smtClean="0">
                <a:latin typeface="Symbol" pitchFamily="18" charset="2"/>
              </a:rPr>
              <a:t>(s</a:t>
            </a:r>
            <a:r>
              <a:rPr lang="de-DE" sz="1400" baseline="-25000" dirty="0" smtClean="0">
                <a:latin typeface="Symbol" pitchFamily="18" charset="2"/>
              </a:rPr>
              <a:t>f</a:t>
            </a:r>
            <a:r>
              <a:rPr lang="de-DE" sz="1400" dirty="0" smtClean="0">
                <a:latin typeface="Symbol" pitchFamily="18" charset="2"/>
              </a:rPr>
              <a:t>)</a:t>
            </a:r>
            <a:endParaRPr lang="de-DE" sz="1400" dirty="0">
              <a:latin typeface="Symbol" pitchFamily="18" charset="2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779912" y="3068960"/>
            <a:ext cx="2232248" cy="1938992"/>
            <a:chOff x="4860032" y="4005064"/>
            <a:chExt cx="1584176" cy="1938992"/>
          </a:xfrm>
        </p:grpSpPr>
        <p:sp>
          <p:nvSpPr>
            <p:cNvPr id="26" name="Rechteck 25"/>
            <p:cNvSpPr/>
            <p:nvPr/>
          </p:nvSpPr>
          <p:spPr>
            <a:xfrm>
              <a:off x="4860032" y="4005064"/>
              <a:ext cx="15841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 smtClean="0"/>
                <a:t>Best </a:t>
              </a:r>
              <a:r>
                <a:rPr lang="de-DE" sz="2000" dirty="0" err="1" smtClean="0"/>
                <a:t>results</a:t>
              </a:r>
              <a:r>
                <a:rPr lang="de-DE" sz="2000" dirty="0" smtClean="0"/>
                <a:t>:</a:t>
              </a:r>
            </a:p>
            <a:p>
              <a:r>
                <a:rPr lang="de-DE" sz="2000" dirty="0" smtClean="0"/>
                <a:t>5</a:t>
              </a:r>
              <a:r>
                <a:rPr lang="de-DE" sz="2000" b="1" baseline="30000" dirty="0" smtClean="0"/>
                <a:t>.</a:t>
              </a:r>
              <a:r>
                <a:rPr lang="de-DE" sz="2000" dirty="0" smtClean="0"/>
                <a:t>10</a:t>
              </a:r>
              <a:r>
                <a:rPr lang="de-DE" sz="2000" baseline="30000" dirty="0" smtClean="0"/>
                <a:t>7</a:t>
              </a:r>
              <a:r>
                <a:rPr lang="de-DE" sz="2000" dirty="0" smtClean="0"/>
                <a:t> 0.008°</a:t>
              </a:r>
            </a:p>
            <a:p>
              <a:r>
                <a:rPr lang="de-DE" sz="2000" dirty="0" smtClean="0"/>
                <a:t>1</a:t>
              </a:r>
              <a:r>
                <a:rPr lang="de-DE" sz="2000" b="1" baseline="30000" dirty="0" smtClean="0"/>
                <a:t>.</a:t>
              </a:r>
              <a:r>
                <a:rPr lang="de-DE" sz="2000" dirty="0" smtClean="0"/>
                <a:t>10</a:t>
              </a:r>
              <a:r>
                <a:rPr lang="de-DE" sz="2000" baseline="30000" dirty="0" smtClean="0"/>
                <a:t>8</a:t>
              </a:r>
              <a:r>
                <a:rPr lang="de-DE" sz="2000" dirty="0" smtClean="0"/>
                <a:t> 0.0093°</a:t>
              </a:r>
            </a:p>
            <a:p>
              <a:r>
                <a:rPr lang="de-DE" sz="2000" dirty="0" smtClean="0"/>
                <a:t>2</a:t>
              </a:r>
              <a:r>
                <a:rPr lang="de-DE" sz="2000" b="1" baseline="30000" dirty="0" smtClean="0"/>
                <a:t>.</a:t>
              </a:r>
              <a:r>
                <a:rPr lang="de-DE" sz="2000" dirty="0" smtClean="0"/>
                <a:t>10</a:t>
              </a:r>
              <a:r>
                <a:rPr lang="de-DE" sz="2000" baseline="30000" dirty="0" smtClean="0"/>
                <a:t>8</a:t>
              </a:r>
              <a:r>
                <a:rPr lang="de-DE" sz="2000" dirty="0" smtClean="0"/>
                <a:t> 0.0236</a:t>
              </a:r>
              <a:r>
                <a:rPr lang="de-DE" dirty="0" smtClean="0"/>
                <a:t>°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5933183" y="4149080"/>
              <a:ext cx="102205" cy="1205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995936" y="6084004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Areas with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&gt;0.1 were blanked 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116632"/>
            <a:ext cx="15440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dirty="0" err="1" smtClean="0">
                <a:solidFill>
                  <a:schemeClr val="bg1"/>
                </a:solidFill>
              </a:rPr>
              <a:t>Questions</a:t>
            </a:r>
            <a:r>
              <a:rPr lang="de-DE" sz="2100" dirty="0" smtClean="0">
                <a:solidFill>
                  <a:schemeClr val="bg1"/>
                </a:solidFill>
              </a:rPr>
              <a:t>?</a:t>
            </a:r>
            <a:endParaRPr lang="de-DE" sz="21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8262" y="1156356"/>
            <a:ext cx="737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collaborators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,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co-workers</a:t>
            </a:r>
            <a:r>
              <a:rPr lang="de-DE" dirty="0" smtClean="0"/>
              <a:t> at HZB:</a:t>
            </a:r>
            <a:endParaRPr lang="de-DE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83" y="3972584"/>
            <a:ext cx="2105477" cy="34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5" y="4386315"/>
            <a:ext cx="1328696" cy="6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09" y="2933998"/>
            <a:ext cx="1105871" cy="7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03" y="2920205"/>
            <a:ext cx="875969" cy="849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D:\ACC-Physics\BERLinPro\Paper_Talks_and_Posters\2014_POFIII\Sette_visit\KE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48" y="2003341"/>
            <a:ext cx="961270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2371430" y="2155315"/>
            <a:ext cx="1252644" cy="503504"/>
            <a:chOff x="28833601" y="28832949"/>
            <a:chExt cx="2372123" cy="608177"/>
          </a:xfrm>
        </p:grpSpPr>
        <p:sp>
          <p:nvSpPr>
            <p:cNvPr id="15" name="Rechteck 14"/>
            <p:cNvSpPr/>
            <p:nvPr/>
          </p:nvSpPr>
          <p:spPr bwMode="auto">
            <a:xfrm>
              <a:off x="28833601" y="28841041"/>
              <a:ext cx="2372122" cy="5895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55563" defTabSz="3984625" eaLnBrk="1" fontAlgn="auto" latinLnBrk="0" hangingPunct="1">
                <a:lnSpc>
                  <a:spcPts val="8713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0" b="0" i="0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cs typeface="+mn-cs"/>
              </a:endParaRPr>
            </a:p>
          </p:txBody>
        </p:sp>
        <p:pic>
          <p:nvPicPr>
            <p:cNvPr id="16" name="Picture 3" descr="https://www.jlab.org/sites/all/themes/jlab_mk_three/images-theme/jlab-logo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8"/>
            <a:stretch/>
          </p:blipFill>
          <p:spPr bwMode="auto">
            <a:xfrm>
              <a:off x="28869932" y="28832949"/>
              <a:ext cx="2335792" cy="60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" y="2131922"/>
            <a:ext cx="1379072" cy="445878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2" y="3837899"/>
            <a:ext cx="1463985" cy="5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96" y="3021991"/>
            <a:ext cx="1234888" cy="6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88" y="2080717"/>
            <a:ext cx="1366817" cy="6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35" y="2957340"/>
            <a:ext cx="740096" cy="74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" y="2909681"/>
            <a:ext cx="1893714" cy="71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http://www-centre-saclay.cea.fr/extension/ezwebin/design/ezwebin/images/logo_cea_new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98698"/>
            <a:ext cx="621578" cy="5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logo infn icona blu 20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16" y="3864083"/>
            <a:ext cx="1084308" cy="4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8541" y="3894768"/>
            <a:ext cx="1788078" cy="957899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912660" y="4618493"/>
            <a:ext cx="527900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Further readings: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A. Neumann, W. Anders, O. </a:t>
            </a:r>
            <a:r>
              <a:rPr lang="en-GB" sz="1200" dirty="0" err="1" smtClean="0"/>
              <a:t>Kugeler</a:t>
            </a:r>
            <a:r>
              <a:rPr lang="en-GB" sz="1200" dirty="0" smtClean="0"/>
              <a:t>, J. Knobloch (2010).</a:t>
            </a:r>
            <a:br>
              <a:rPr lang="en-GB" sz="1200" dirty="0" smtClean="0"/>
            </a:br>
            <a:r>
              <a:rPr lang="en-GB" sz="1200" dirty="0" smtClean="0"/>
              <a:t>“Analysis and active compensation of </a:t>
            </a:r>
            <a:r>
              <a:rPr lang="en-GB" sz="1200" dirty="0" err="1" smtClean="0"/>
              <a:t>microphonics</a:t>
            </a:r>
            <a:r>
              <a:rPr lang="en-GB" sz="1200" dirty="0" smtClean="0"/>
              <a:t> in continuous wave </a:t>
            </a:r>
            <a:br>
              <a:rPr lang="en-GB" sz="1200" dirty="0" smtClean="0"/>
            </a:br>
            <a:r>
              <a:rPr lang="en-GB" sz="1200" dirty="0" smtClean="0"/>
              <a:t>narrow-bandwidth superconducting cavities“, </a:t>
            </a:r>
            <a:br>
              <a:rPr lang="en-GB" sz="1200" dirty="0" smtClean="0"/>
            </a:br>
            <a:r>
              <a:rPr lang="en-GB" sz="1200" dirty="0" smtClean="0"/>
              <a:t>Phys. Rev. ST </a:t>
            </a:r>
            <a:r>
              <a:rPr lang="en-GB" sz="1200" dirty="0" err="1" smtClean="0"/>
              <a:t>Accel</a:t>
            </a:r>
            <a:r>
              <a:rPr lang="en-GB" sz="1200" dirty="0" smtClean="0"/>
              <a:t>. Beams 13, 082001.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O. </a:t>
            </a:r>
            <a:r>
              <a:rPr lang="de-DE" sz="1200" dirty="0" err="1" smtClean="0"/>
              <a:t>Kugeler</a:t>
            </a:r>
            <a:r>
              <a:rPr lang="de-DE" sz="1200" dirty="0" smtClean="0"/>
              <a:t>, A. Neumann, W. Anders, J. Knobloch (2010). </a:t>
            </a:r>
            <a:br>
              <a:rPr lang="de-DE" sz="1200" dirty="0" smtClean="0"/>
            </a:br>
            <a:r>
              <a:rPr lang="de-DE" sz="1200" dirty="0" smtClean="0"/>
              <a:t>“</a:t>
            </a:r>
            <a:r>
              <a:rPr lang="de-DE" sz="1200" dirty="0" err="1" smtClean="0"/>
              <a:t>Adapting</a:t>
            </a:r>
            <a:r>
              <a:rPr lang="de-DE" sz="1200" dirty="0" smtClean="0"/>
              <a:t> TESLA </a:t>
            </a:r>
            <a:r>
              <a:rPr lang="de-DE" sz="1200" dirty="0" err="1" smtClean="0"/>
              <a:t>technology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future</a:t>
            </a:r>
            <a:r>
              <a:rPr lang="de-DE" sz="1200" dirty="0" smtClean="0"/>
              <a:t> </a:t>
            </a:r>
            <a:r>
              <a:rPr lang="de-DE" sz="1200" dirty="0" err="1" smtClean="0"/>
              <a:t>cw</a:t>
            </a:r>
            <a:r>
              <a:rPr lang="de-DE" sz="1200" dirty="0" smtClean="0"/>
              <a:t> light </a:t>
            </a:r>
            <a:r>
              <a:rPr lang="en-US" sz="1200" dirty="0" smtClean="0"/>
              <a:t>sources using </a:t>
            </a:r>
            <a:r>
              <a:rPr lang="en-US" sz="1200" dirty="0" err="1" smtClean="0"/>
              <a:t>HoBiCaT</a:t>
            </a:r>
            <a:r>
              <a:rPr lang="en-US" sz="1200" dirty="0" smtClean="0"/>
              <a:t>”,</a:t>
            </a:r>
            <a:br>
              <a:rPr lang="en-US" sz="1200" dirty="0" smtClean="0"/>
            </a:br>
            <a:r>
              <a:rPr lang="en-US" sz="1200" dirty="0" smtClean="0"/>
              <a:t> Rev. Sci. Inst. 81 (7).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A. Ushakov, P. Echevarria, A. Neumann </a:t>
            </a:r>
            <a:br>
              <a:rPr lang="en-US" sz="1200" dirty="0" smtClean="0"/>
            </a:br>
            <a:r>
              <a:rPr lang="en-US" sz="1200" dirty="0" smtClean="0"/>
              <a:t>Detuning Compensation in SC Cavities Using </a:t>
            </a:r>
            <a:r>
              <a:rPr lang="en-US" sz="1200" dirty="0" err="1" smtClean="0"/>
              <a:t>Kalman</a:t>
            </a:r>
            <a:r>
              <a:rPr lang="en-US" sz="1200" dirty="0" smtClean="0"/>
              <a:t> Filters</a:t>
            </a:r>
            <a:br>
              <a:rPr lang="en-US" sz="1200" dirty="0" smtClean="0"/>
            </a:br>
            <a:r>
              <a:rPr lang="en-US" sz="1200" dirty="0" smtClean="0"/>
              <a:t>Proc. of IPAC 2017, Copenhagen, Denmark, THPAB095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endParaRPr lang="en-GB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48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Back-up </a:t>
            </a:r>
            <a:r>
              <a:rPr lang="de-DE" dirty="0" err="1" smtClean="0"/>
              <a:t>slides</a:t>
            </a:r>
            <a:r>
              <a:rPr lang="de-DE" dirty="0" smtClean="0"/>
              <a:t> down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1EF25335-47A1-4F76-95AC-2AD488CB3B1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4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hase_vs_kp_kizer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1" y="843878"/>
            <a:ext cx="4683252" cy="2923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56023"/>
            <a:ext cx="8229600" cy="439738"/>
          </a:xfrm>
        </p:spPr>
        <p:txBody>
          <a:bodyPr/>
          <a:lstStyle/>
          <a:p>
            <a:r>
              <a:rPr lang="en-US" sz="2100" dirty="0" smtClean="0"/>
              <a:t>LLRF </a:t>
            </a:r>
            <a:r>
              <a:rPr lang="en-US" sz="2100" dirty="0" smtClean="0"/>
              <a:t>studies: Summary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1EF25335-47A1-4F76-95AC-2AD488CB3B1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47664" y="436510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f</a:t>
                      </a:r>
                      <a:r>
                        <a:rPr lang="en-US" dirty="0" smtClean="0"/>
                        <a:t> 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Symbol" pitchFamily="18" charset="2"/>
                        </a:rPr>
                        <a:t>f</a:t>
                      </a:r>
                      <a:r>
                        <a:rPr lang="en-US" dirty="0" smtClean="0"/>
                        <a:t>  (deg)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f</a:t>
                      </a:r>
                      <a:r>
                        <a:rPr lang="en-US" dirty="0" smtClean="0"/>
                        <a:t>  (kW)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Grafik 7" descr="eacc_vs_kp_kize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435" y="866008"/>
            <a:ext cx="4683252" cy="2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5874-BA50-41DA-ACC3-86CFEA04E86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646934" cy="335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035120" cy="53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en-US" sz="2100" dirty="0" err="1" smtClean="0"/>
              <a:t>Microphonics</a:t>
            </a:r>
            <a:r>
              <a:rPr lang="en-US" sz="2100" dirty="0" smtClean="0"/>
              <a:t> and thermal load on cavity tank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1210687"/>
            <a:ext cx="42691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err="1" smtClean="0"/>
              <a:t>Simultaneous</a:t>
            </a:r>
            <a:r>
              <a:rPr lang="de-DE" dirty="0" smtClean="0"/>
              <a:t> 2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(TESLA </a:t>
            </a:r>
            <a:r>
              <a:rPr lang="de-DE" dirty="0" err="1" smtClean="0"/>
              <a:t>cavities</a:t>
            </a:r>
            <a:r>
              <a:rPr lang="de-DE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err="1" smtClean="0"/>
              <a:t>Heaters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tank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/>
              <a:t>Monitor </a:t>
            </a:r>
            <a:r>
              <a:rPr lang="de-DE" dirty="0" err="1" smtClean="0"/>
              <a:t>microphonics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thermal </a:t>
            </a:r>
            <a:br>
              <a:rPr lang="de-DE" dirty="0" smtClean="0"/>
            </a:br>
            <a:r>
              <a:rPr lang="de-DE" dirty="0" err="1" smtClean="0"/>
              <a:t>load</a:t>
            </a:r>
            <a:r>
              <a:rPr lang="de-DE" dirty="0" smtClean="0"/>
              <a:t> on </a:t>
            </a:r>
            <a:r>
              <a:rPr lang="de-DE" dirty="0" err="1" smtClean="0"/>
              <a:t>cavities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4283968" y="2564904"/>
            <a:ext cx="3845155" cy="760150"/>
            <a:chOff x="4283968" y="2564904"/>
            <a:chExt cx="3845155" cy="760150"/>
          </a:xfrm>
        </p:grpSpPr>
        <p:sp>
          <p:nvSpPr>
            <p:cNvPr id="14" name="Textfeld 13"/>
            <p:cNvSpPr txBox="1"/>
            <p:nvPr/>
          </p:nvSpPr>
          <p:spPr>
            <a:xfrm>
              <a:off x="4283968" y="2924944"/>
              <a:ext cx="384515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Onset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non-laminar Helium </a:t>
              </a:r>
              <a:r>
                <a:rPr lang="de-DE" sz="2000" dirty="0" err="1" smtClean="0"/>
                <a:t>flow</a:t>
              </a:r>
              <a:r>
                <a:rPr lang="de-DE" sz="2000" dirty="0" smtClean="0"/>
                <a:t>?</a:t>
              </a:r>
              <a:endParaRPr lang="de-DE" sz="2000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V="1">
              <a:off x="6300192" y="2564904"/>
              <a:ext cx="36004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7236296" y="9807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30mbar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6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08942"/>
            <a:ext cx="8229600" cy="439738"/>
          </a:xfrm>
        </p:spPr>
        <p:txBody>
          <a:bodyPr/>
          <a:lstStyle/>
          <a:p>
            <a:r>
              <a:rPr lang="de-DE" sz="2100" dirty="0" err="1" smtClean="0"/>
              <a:t>Correlation</a:t>
            </a:r>
            <a:r>
              <a:rPr lang="de-DE" sz="2100" dirty="0" smtClean="0"/>
              <a:t> </a:t>
            </a:r>
            <a:r>
              <a:rPr lang="de-DE" sz="2100" dirty="0" err="1" smtClean="0"/>
              <a:t>of</a:t>
            </a:r>
            <a:r>
              <a:rPr lang="de-DE" sz="2100" dirty="0" smtClean="0"/>
              <a:t> Helium </a:t>
            </a:r>
            <a:r>
              <a:rPr lang="de-DE" sz="2100" dirty="0" err="1" smtClean="0"/>
              <a:t>pressure</a:t>
            </a:r>
            <a:r>
              <a:rPr lang="de-DE" sz="2100" dirty="0" smtClean="0"/>
              <a:t> </a:t>
            </a:r>
            <a:r>
              <a:rPr lang="de-DE" sz="2100" dirty="0" err="1" smtClean="0"/>
              <a:t>and</a:t>
            </a:r>
            <a:r>
              <a:rPr lang="de-DE" sz="2100" dirty="0" smtClean="0"/>
              <a:t> </a:t>
            </a:r>
            <a:r>
              <a:rPr lang="de-DE" sz="2100" dirty="0" smtClean="0"/>
              <a:t/>
            </a:r>
            <a:br>
              <a:rPr lang="de-DE" sz="2100" dirty="0" smtClean="0"/>
            </a:br>
            <a:r>
              <a:rPr lang="de-DE" sz="2100" dirty="0" err="1" smtClean="0"/>
              <a:t>detuning</a:t>
            </a:r>
            <a:r>
              <a:rPr lang="de-DE" sz="2100" dirty="0" smtClean="0"/>
              <a:t> </a:t>
            </a:r>
            <a:r>
              <a:rPr lang="de-DE" sz="2100" dirty="0" err="1" smtClean="0"/>
              <a:t>of</a:t>
            </a:r>
            <a:r>
              <a:rPr lang="de-DE" sz="2100" dirty="0" smtClean="0"/>
              <a:t> </a:t>
            </a:r>
            <a:r>
              <a:rPr lang="de-DE" sz="2100" dirty="0" err="1" smtClean="0"/>
              <a:t>cavity</a:t>
            </a:r>
            <a:endParaRPr lang="de-DE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24714FD-B74B-46A1-A5D9-7E4E33B971F4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92" y="764704"/>
            <a:ext cx="5400600" cy="362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83568" y="4509120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589C"/>
              </a:buClr>
              <a:buFont typeface="Arial" pitchFamily="34" charset="0"/>
              <a:buChar char="•"/>
            </a:pPr>
            <a:r>
              <a:rPr lang="de-DE" sz="1600" dirty="0" smtClean="0"/>
              <a:t> Open </a:t>
            </a:r>
            <a:r>
              <a:rPr lang="de-DE" sz="1600" dirty="0" err="1" smtClean="0"/>
              <a:t>loop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frequency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He </a:t>
            </a:r>
            <a:r>
              <a:rPr lang="de-DE" sz="1600" dirty="0" err="1" smtClean="0"/>
              <a:t>pressure</a:t>
            </a:r>
            <a:endParaRPr lang="de-DE" sz="1600" dirty="0" smtClean="0"/>
          </a:p>
          <a:p>
            <a:pPr>
              <a:lnSpc>
                <a:spcPct val="200000"/>
              </a:lnSpc>
              <a:buClr>
                <a:srgbClr val="00589C"/>
              </a:buClr>
              <a:buFont typeface="Arial" pitchFamily="34" charset="0"/>
              <a:buChar char="•"/>
            </a:pPr>
            <a:r>
              <a:rPr lang="de-DE" sz="1600" dirty="0" smtClean="0"/>
              <a:t> 50-60 Hz/</a:t>
            </a:r>
            <a:r>
              <a:rPr lang="de-DE" sz="1600" dirty="0" err="1" smtClean="0"/>
              <a:t>mbar</a:t>
            </a:r>
            <a:r>
              <a:rPr lang="de-DE" sz="1600" dirty="0" smtClean="0"/>
              <a:t> down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resolution</a:t>
            </a:r>
            <a:r>
              <a:rPr lang="de-DE" sz="1600" dirty="0" smtClean="0"/>
              <a:t> </a:t>
            </a:r>
            <a:r>
              <a:rPr lang="de-DE" sz="1600" dirty="0" err="1" smtClean="0"/>
              <a:t>limit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 </a:t>
            </a:r>
            <a:r>
              <a:rPr lang="de-DE" sz="1600" dirty="0" err="1" smtClean="0"/>
              <a:t>meters</a:t>
            </a:r>
            <a:r>
              <a:rPr lang="de-DE" sz="1600" dirty="0" smtClean="0"/>
              <a:t> (~1Hz)</a:t>
            </a:r>
          </a:p>
          <a:p>
            <a:pPr>
              <a:lnSpc>
                <a:spcPct val="200000"/>
              </a:lnSpc>
              <a:buClr>
                <a:srgbClr val="00589C"/>
              </a:buClr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Evidence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main</a:t>
            </a:r>
            <a:r>
              <a:rPr lang="de-DE" sz="1600" dirty="0" smtClean="0"/>
              <a:t> </a:t>
            </a:r>
            <a:r>
              <a:rPr lang="de-DE" sz="1600" dirty="0" err="1" smtClean="0"/>
              <a:t>contribution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microphonics</a:t>
            </a:r>
            <a:r>
              <a:rPr lang="de-DE" sz="1600" dirty="0" smtClean="0"/>
              <a:t> </a:t>
            </a:r>
            <a:r>
              <a:rPr lang="de-DE" sz="1600" dirty="0" err="1" smtClean="0"/>
              <a:t>mediated</a:t>
            </a:r>
            <a:r>
              <a:rPr lang="de-DE" sz="1600" dirty="0" smtClean="0"/>
              <a:t> </a:t>
            </a:r>
            <a:r>
              <a:rPr lang="de-DE" sz="1600" dirty="0" err="1" smtClean="0"/>
              <a:t>through</a:t>
            </a:r>
            <a:r>
              <a:rPr lang="de-DE" sz="1600" dirty="0" smtClean="0"/>
              <a:t> superfluid Helium</a:t>
            </a:r>
            <a:endParaRPr lang="de-DE" sz="1600" dirty="0"/>
          </a:p>
        </p:txBody>
      </p:sp>
      <p:pic>
        <p:nvPicPr>
          <p:cNvPr id="7" name="Picture 4" descr="staticLH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8104" y="980728"/>
            <a:ext cx="4097872" cy="3074219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7317040" y="3068960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rafik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516" y="809297"/>
            <a:ext cx="1520650" cy="218489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err="1" smtClean="0">
                <a:solidFill>
                  <a:schemeClr val="bg1"/>
                </a:solidFill>
              </a:rPr>
              <a:t>Microphonics</a:t>
            </a:r>
            <a:r>
              <a:rPr lang="en-US" cap="none" dirty="0" smtClean="0">
                <a:solidFill>
                  <a:schemeClr val="bg1"/>
                </a:solidFill>
              </a:rPr>
              <a:t>: How does it appear?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1436688" y="1271568"/>
            <a:ext cx="6269037" cy="2371725"/>
            <a:chOff x="905" y="960"/>
            <a:chExt cx="3949" cy="1494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905" y="960"/>
              <a:ext cx="3949" cy="1494"/>
              <a:chOff x="249" y="1657"/>
              <a:chExt cx="5267" cy="1991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0000"/>
                  </a:clrFrom>
                  <a:clrTo>
                    <a:srgbClr val="FF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" y="1657"/>
                <a:ext cx="5267" cy="1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36" y="2012"/>
                <a:ext cx="4961" cy="160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36" y="1785"/>
                <a:ext cx="4961" cy="25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064" y="1440"/>
              <a:ext cx="14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 smtClean="0"/>
                <a:t>2.5-3 </a:t>
              </a:r>
              <a:r>
                <a:rPr lang="de-DE" sz="1600" dirty="0"/>
                <a:t>mm </a:t>
              </a:r>
              <a:r>
                <a:rPr lang="de-DE" sz="1600" dirty="0" smtClean="0"/>
                <a:t>Niobium </a:t>
              </a:r>
              <a:r>
                <a:rPr lang="de-DE" sz="1600" dirty="0" err="1" smtClean="0"/>
                <a:t>walls</a:t>
              </a:r>
              <a:endParaRPr lang="de-DE" sz="1600" dirty="0"/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6935786" y="3298828"/>
            <a:ext cx="1697037" cy="1201738"/>
            <a:chOff x="4393" y="2232"/>
            <a:chExt cx="1069" cy="757"/>
          </a:xfrm>
        </p:grpSpPr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 rot="12525265">
              <a:off x="4886" y="223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4393" y="2388"/>
              <a:ext cx="98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400" dirty="0" smtClean="0"/>
                <a:t> </a:t>
              </a:r>
              <a:r>
                <a:rPr lang="de-DE" sz="1400" dirty="0" err="1" smtClean="0"/>
                <a:t>Deterministic</a:t>
              </a:r>
              <a:r>
                <a:rPr lang="de-DE" sz="1400" dirty="0" smtClean="0"/>
                <a:t>,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narrow</a:t>
              </a:r>
              <a:r>
                <a:rPr lang="de-DE" sz="1400" dirty="0" smtClean="0"/>
                <a:t>-band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sources</a:t>
              </a:r>
              <a:r>
                <a:rPr lang="de-DE" sz="1400" dirty="0" smtClean="0"/>
                <a:t>: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Vacuum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pumps</a:t>
              </a:r>
              <a:endParaRPr lang="de-DE" sz="1400" dirty="0"/>
            </a:p>
          </p:txBody>
        </p:sp>
      </p:grp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123826" y="2354244"/>
            <a:ext cx="1416052" cy="1217613"/>
            <a:chOff x="78" y="1642"/>
            <a:chExt cx="892" cy="767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2562766">
              <a:off x="394" y="164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78" y="1944"/>
              <a:ext cx="83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400" dirty="0" smtClean="0"/>
                <a:t> </a:t>
              </a:r>
              <a:r>
                <a:rPr lang="de-DE" sz="1400" dirty="0" err="1" smtClean="0"/>
                <a:t>Stochastic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background</a:t>
              </a:r>
              <a:r>
                <a:rPr lang="de-DE" sz="1400" dirty="0" smtClean="0"/>
                <a:t> </a:t>
              </a:r>
            </a:p>
            <a:p>
              <a:r>
                <a:rPr lang="de-DE" sz="1400" dirty="0"/>
                <a:t> </a:t>
              </a:r>
              <a:r>
                <a:rPr lang="de-DE" sz="1400" dirty="0" smtClean="0"/>
                <a:t>  </a:t>
              </a:r>
              <a:r>
                <a:rPr lang="de-DE" sz="1400" dirty="0" err="1" smtClean="0"/>
                <a:t>noise</a:t>
              </a:r>
              <a:endParaRPr lang="de-DE" sz="1400" dirty="0"/>
            </a:p>
          </p:txBody>
        </p:sp>
      </p:grpSp>
      <p:grpSp>
        <p:nvGrpSpPr>
          <p:cNvPr id="22" name="Group 55"/>
          <p:cNvGrpSpPr>
            <a:grpSpLocks/>
          </p:cNvGrpSpPr>
          <p:nvPr/>
        </p:nvGrpSpPr>
        <p:grpSpPr bwMode="auto">
          <a:xfrm>
            <a:off x="179386" y="692131"/>
            <a:ext cx="4127505" cy="2455862"/>
            <a:chOff x="113" y="595"/>
            <a:chExt cx="2600" cy="1547"/>
          </a:xfrm>
        </p:grpSpPr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1424" y="991"/>
              <a:ext cx="589" cy="100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113" y="595"/>
              <a:ext cx="260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400" dirty="0" smtClean="0"/>
                <a:t> Field </a:t>
              </a:r>
              <a:r>
                <a:rPr lang="de-DE" sz="1400" dirty="0" err="1" smtClean="0"/>
                <a:t>amplitude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variation</a:t>
              </a:r>
              <a:r>
                <a:rPr lang="de-DE" sz="1400" dirty="0" smtClean="0"/>
                <a:t>:</a:t>
              </a:r>
              <a:endParaRPr lang="de-DE" sz="1400" dirty="0"/>
            </a:p>
            <a:p>
              <a:r>
                <a:rPr lang="de-DE" sz="1400" dirty="0" smtClean="0"/>
                <a:t>   Dynamic Lorentz </a:t>
              </a:r>
              <a:r>
                <a:rPr lang="de-DE" sz="1400" dirty="0" err="1" smtClean="0"/>
                <a:t>force</a:t>
              </a:r>
              <a:r>
                <a:rPr lang="de-DE" sz="1400" dirty="0" smtClean="0"/>
                <a:t>, </a:t>
              </a:r>
              <a:r>
                <a:rPr lang="de-DE" sz="1400" dirty="0" err="1" smtClean="0">
                  <a:latin typeface="Symbol" pitchFamily="18" charset="2"/>
                </a:rPr>
                <a:t>D</a:t>
              </a:r>
              <a:r>
                <a:rPr lang="de-DE" sz="1400" dirty="0" err="1" smtClean="0"/>
                <a:t>f</a:t>
              </a:r>
              <a:r>
                <a:rPr lang="de-DE" sz="1400" dirty="0" smtClean="0"/>
                <a:t>/</a:t>
              </a:r>
              <a:r>
                <a:rPr lang="de-DE" sz="1400" dirty="0" smtClean="0">
                  <a:latin typeface="Symbol" pitchFamily="18" charset="2"/>
                </a:rPr>
                <a:t>D</a:t>
              </a:r>
              <a:r>
                <a:rPr lang="de-DE" sz="1400" dirty="0" smtClean="0"/>
                <a:t>E</a:t>
              </a:r>
              <a:r>
                <a:rPr lang="de-DE" sz="1400" baseline="-25000" dirty="0" smtClean="0"/>
                <a:t>acc</a:t>
              </a:r>
              <a:r>
                <a:rPr lang="de-DE" sz="1400" dirty="0" smtClean="0"/>
                <a:t>² = 1Hz</a:t>
              </a:r>
              <a:r>
                <a:rPr lang="de-DE" sz="1400" dirty="0"/>
                <a:t>/(</a:t>
              </a:r>
              <a:r>
                <a:rPr lang="de-DE" sz="1400" dirty="0" smtClean="0"/>
                <a:t>MV/m)²</a:t>
              </a:r>
              <a:br>
                <a:rPr lang="de-DE" sz="1400" dirty="0" smtClean="0"/>
              </a:br>
              <a:r>
                <a:rPr lang="de-DE" sz="1400" dirty="0" smtClean="0">
                  <a:sym typeface="Wingdings" panose="05000000000000000000" pitchFamily="2" charset="2"/>
                </a:rPr>
                <a:t> </a:t>
              </a:r>
              <a:r>
                <a:rPr lang="de-DE" sz="1400" dirty="0" err="1" smtClean="0">
                  <a:sym typeface="Wingdings" panose="05000000000000000000" pitchFamily="2" charset="2"/>
                </a:rPr>
                <a:t>Ponderomotive</a:t>
              </a:r>
              <a:r>
                <a:rPr lang="de-DE" sz="1400" dirty="0" smtClean="0"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ym typeface="Wingdings" panose="05000000000000000000" pitchFamily="2" charset="2"/>
                </a:rPr>
                <a:t>instability</a:t>
              </a:r>
              <a:endParaRPr lang="de-DE" sz="1400" dirty="0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>
              <a:off x="2016" y="202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53"/>
            <p:cNvSpPr>
              <a:spLocks/>
            </p:cNvSpPr>
            <p:nvPr/>
          </p:nvSpPr>
          <p:spPr bwMode="auto">
            <a:xfrm>
              <a:off x="2016" y="2112"/>
              <a:ext cx="240" cy="30"/>
            </a:xfrm>
            <a:custGeom>
              <a:avLst/>
              <a:gdLst>
                <a:gd name="T0" fmla="*/ 0 w 240"/>
                <a:gd name="T1" fmla="*/ 30 h 30"/>
                <a:gd name="T2" fmla="*/ 114 w 240"/>
                <a:gd name="T3" fmla="*/ 0 h 30"/>
                <a:gd name="T4" fmla="*/ 240 w 240"/>
                <a:gd name="T5" fmla="*/ 30 h 30"/>
                <a:gd name="T6" fmla="*/ 0 60000 65536"/>
                <a:gd name="T7" fmla="*/ 0 60000 65536"/>
                <a:gd name="T8" fmla="*/ 0 60000 65536"/>
                <a:gd name="T9" fmla="*/ 0 w 240"/>
                <a:gd name="T10" fmla="*/ 0 h 30"/>
                <a:gd name="T11" fmla="*/ 240 w 24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30">
                  <a:moveTo>
                    <a:pt x="0" y="30"/>
                  </a:moveTo>
                  <a:cubicBezTo>
                    <a:pt x="19" y="25"/>
                    <a:pt x="74" y="0"/>
                    <a:pt x="114" y="0"/>
                  </a:cubicBezTo>
                  <a:cubicBezTo>
                    <a:pt x="154" y="0"/>
                    <a:pt x="214" y="24"/>
                    <a:pt x="240" y="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 flipV="1">
              <a:off x="2031" y="1902"/>
              <a:ext cx="240" cy="30"/>
            </a:xfrm>
            <a:custGeom>
              <a:avLst/>
              <a:gdLst>
                <a:gd name="T0" fmla="*/ 0 w 240"/>
                <a:gd name="T1" fmla="*/ 30 h 30"/>
                <a:gd name="T2" fmla="*/ 114 w 240"/>
                <a:gd name="T3" fmla="*/ 0 h 30"/>
                <a:gd name="T4" fmla="*/ 240 w 240"/>
                <a:gd name="T5" fmla="*/ 30 h 30"/>
                <a:gd name="T6" fmla="*/ 0 60000 65536"/>
                <a:gd name="T7" fmla="*/ 0 60000 65536"/>
                <a:gd name="T8" fmla="*/ 0 60000 65536"/>
                <a:gd name="T9" fmla="*/ 0 w 240"/>
                <a:gd name="T10" fmla="*/ 0 h 30"/>
                <a:gd name="T11" fmla="*/ 240 w 24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30">
                  <a:moveTo>
                    <a:pt x="0" y="30"/>
                  </a:moveTo>
                  <a:cubicBezTo>
                    <a:pt x="19" y="25"/>
                    <a:pt x="74" y="0"/>
                    <a:pt x="114" y="0"/>
                  </a:cubicBezTo>
                  <a:cubicBezTo>
                    <a:pt x="154" y="0"/>
                    <a:pt x="214" y="24"/>
                    <a:pt x="240" y="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251757" y="4556127"/>
            <a:ext cx="6071233" cy="1292385"/>
            <a:chOff x="251757" y="4556127"/>
            <a:chExt cx="6071233" cy="1292385"/>
          </a:xfrm>
        </p:grpSpPr>
        <p:sp>
          <p:nvSpPr>
            <p:cNvPr id="29" name="Textfeld 28"/>
            <p:cNvSpPr txBox="1"/>
            <p:nvPr/>
          </p:nvSpPr>
          <p:spPr>
            <a:xfrm>
              <a:off x="5370485" y="4958579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G. </a:t>
              </a:r>
              <a:r>
                <a:rPr lang="de-DE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Bissofi</a:t>
              </a:r>
              <a:endPara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uppieren 39"/>
            <p:cNvGrpSpPr/>
            <p:nvPr/>
          </p:nvGrpSpPr>
          <p:grpSpPr>
            <a:xfrm>
              <a:off x="251757" y="4556127"/>
              <a:ext cx="6055025" cy="1292385"/>
              <a:chOff x="251757" y="4556127"/>
              <a:chExt cx="6055025" cy="1292385"/>
            </a:xfrm>
          </p:grpSpPr>
          <p:grpSp>
            <p:nvGrpSpPr>
              <p:cNvPr id="31" name="Gruppieren 45"/>
              <p:cNvGrpSpPr>
                <a:grpSpLocks/>
              </p:cNvGrpSpPr>
              <p:nvPr/>
            </p:nvGrpSpPr>
            <p:grpSpPr bwMode="auto">
              <a:xfrm>
                <a:off x="349237" y="4556127"/>
                <a:ext cx="5957545" cy="1292385"/>
                <a:chOff x="50744" y="4555747"/>
                <a:chExt cx="5957272" cy="1293090"/>
              </a:xfrm>
            </p:grpSpPr>
            <p:pic>
              <p:nvPicPr>
                <p:cNvPr id="33" name="Picture 11" descr="osccavbody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89211" y="4555747"/>
                  <a:ext cx="2341219" cy="7689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12" descr="osccavbody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89211" y="5157141"/>
                  <a:ext cx="2341219" cy="691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092381" y="4659664"/>
                  <a:ext cx="91563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b="1" dirty="0"/>
                    <a:t>222 Hz</a:t>
                  </a:r>
                </a:p>
              </p:txBody>
            </p:sp>
            <p:sp>
              <p:nvSpPr>
                <p:cNvPr id="3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065365" y="5340198"/>
                  <a:ext cx="91563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b="1" dirty="0"/>
                    <a:t>151 Hz</a:t>
                  </a:r>
                </a:p>
              </p:txBody>
            </p:sp>
            <p:sp>
              <p:nvSpPr>
                <p:cNvPr id="3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0744" y="4748767"/>
                  <a:ext cx="2575973" cy="985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 dirty="0" smtClean="0">
                      <a:solidFill>
                        <a:schemeClr val="accent1"/>
                      </a:solidFill>
                      <a:sym typeface="Wingdings" pitchFamily="2" charset="2"/>
                    </a:rPr>
                    <a:t>  </a:t>
                  </a:r>
                  <a:r>
                    <a:rPr lang="de-DE" sz="1400" dirty="0" smtClean="0">
                      <a:solidFill>
                        <a:schemeClr val="accent1"/>
                      </a:solidFill>
                      <a:sym typeface="Wingdings" pitchFamily="2" charset="2"/>
                    </a:rPr>
                    <a:t> </a:t>
                  </a:r>
                  <a:r>
                    <a:rPr lang="de-DE" sz="1400" dirty="0" smtClean="0"/>
                    <a:t>Response </a:t>
                  </a:r>
                  <a:r>
                    <a:rPr lang="de-DE" sz="1400" dirty="0" err="1" smtClean="0"/>
                    <a:t>of</a:t>
                  </a:r>
                  <a:r>
                    <a:rPr lang="de-DE" sz="1400" dirty="0" smtClean="0"/>
                    <a:t> </a:t>
                  </a:r>
                  <a:r>
                    <a:rPr lang="de-DE" sz="1400" dirty="0" err="1" smtClean="0"/>
                    <a:t>the</a:t>
                  </a:r>
                  <a:r>
                    <a:rPr lang="de-DE" sz="1400" dirty="0" smtClean="0"/>
                    <a:t> </a:t>
                  </a:r>
                  <a:endParaRPr lang="de-DE" sz="1400" dirty="0"/>
                </a:p>
                <a:p>
                  <a:r>
                    <a:rPr lang="de-DE" sz="1400" dirty="0" smtClean="0"/>
                    <a:t>   </a:t>
                  </a:r>
                  <a:r>
                    <a:rPr lang="de-DE" sz="1400" dirty="0" err="1" smtClean="0"/>
                    <a:t>Cavity</a:t>
                  </a:r>
                  <a:r>
                    <a:rPr lang="de-DE" sz="1400" dirty="0" smtClean="0"/>
                    <a:t>-Helium </a:t>
                  </a:r>
                  <a:r>
                    <a:rPr lang="de-DE" sz="1400" dirty="0" err="1" smtClean="0"/>
                    <a:t>vessel</a:t>
                  </a:r>
                  <a:r>
                    <a:rPr lang="de-DE" sz="1400" dirty="0" smtClean="0"/>
                    <a:t>-Tuner </a:t>
                  </a:r>
                  <a:endParaRPr lang="de-DE" sz="1400" dirty="0"/>
                </a:p>
                <a:p>
                  <a:r>
                    <a:rPr lang="de-DE" sz="1400" dirty="0" smtClean="0"/>
                    <a:t>   </a:t>
                  </a:r>
                  <a:r>
                    <a:rPr lang="de-DE" sz="1400" dirty="0" err="1" smtClean="0"/>
                    <a:t>system</a:t>
                  </a:r>
                  <a:r>
                    <a:rPr lang="de-DE" sz="1400" dirty="0" smtClean="0"/>
                    <a:t>:</a:t>
                  </a:r>
                  <a:endParaRPr lang="de-DE" sz="1400" dirty="0"/>
                </a:p>
                <a:p>
                  <a:r>
                    <a:rPr lang="de-DE" sz="1400" dirty="0" err="1" smtClean="0"/>
                    <a:t>Mechanical</a:t>
                  </a:r>
                  <a:r>
                    <a:rPr lang="de-DE" sz="1400" dirty="0" smtClean="0"/>
                    <a:t> </a:t>
                  </a:r>
                  <a:r>
                    <a:rPr lang="de-DE" sz="1400" dirty="0" err="1" smtClean="0"/>
                    <a:t>Eigenmodes</a:t>
                  </a:r>
                  <a:endParaRPr lang="de-DE" sz="1400" dirty="0"/>
                </a:p>
              </p:txBody>
            </p:sp>
          </p:grpSp>
          <p:sp>
            <p:nvSpPr>
              <p:cNvPr id="32" name="Pfeil nach rechts 31"/>
              <p:cNvSpPr/>
              <p:nvPr/>
            </p:nvSpPr>
            <p:spPr>
              <a:xfrm>
                <a:off x="251757" y="4828224"/>
                <a:ext cx="285752" cy="1988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8" name="Gruppieren 37"/>
          <p:cNvGrpSpPr/>
          <p:nvPr/>
        </p:nvGrpSpPr>
        <p:grpSpPr>
          <a:xfrm>
            <a:off x="1428728" y="3861691"/>
            <a:ext cx="5197459" cy="646331"/>
            <a:chOff x="800776" y="3929066"/>
            <a:chExt cx="5197459" cy="646331"/>
          </a:xfrm>
        </p:grpSpPr>
        <p:sp>
          <p:nvSpPr>
            <p:cNvPr id="39" name="Pfeil nach rechts 38"/>
            <p:cNvSpPr/>
            <p:nvPr/>
          </p:nvSpPr>
          <p:spPr>
            <a:xfrm>
              <a:off x="800776" y="4062380"/>
              <a:ext cx="978408" cy="3477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2043306" y="3929066"/>
              <a:ext cx="3954929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</a:rPr>
                <a:t>Mechanical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oscillations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of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Cavity:</a:t>
              </a:r>
            </a:p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Microphonics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914400" y="709236"/>
            <a:ext cx="6858000" cy="1169552"/>
            <a:chOff x="914400" y="709236"/>
            <a:chExt cx="6858000" cy="1169552"/>
          </a:xfrm>
        </p:grpSpPr>
        <p:grpSp>
          <p:nvGrpSpPr>
            <p:cNvPr id="42" name="Gruppieren 49"/>
            <p:cNvGrpSpPr>
              <a:grpSpLocks/>
            </p:cNvGrpSpPr>
            <p:nvPr/>
          </p:nvGrpSpPr>
          <p:grpSpPr bwMode="auto">
            <a:xfrm>
              <a:off x="914400" y="709236"/>
              <a:ext cx="6858000" cy="1169552"/>
              <a:chOff x="914400" y="961652"/>
              <a:chExt cx="6858000" cy="1169569"/>
            </a:xfrm>
          </p:grpSpPr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914400" y="1866900"/>
                <a:ext cx="6858000" cy="174625"/>
              </a:xfrm>
              <a:custGeom>
                <a:avLst/>
                <a:gdLst>
                  <a:gd name="T0" fmla="*/ 2147483647 w 4320"/>
                  <a:gd name="T1" fmla="*/ 2147483647 h 56"/>
                  <a:gd name="T2" fmla="*/ 2147483647 w 4320"/>
                  <a:gd name="T3" fmla="*/ 2147483647 h 56"/>
                  <a:gd name="T4" fmla="*/ 2147483647 w 4320"/>
                  <a:gd name="T5" fmla="*/ 0 h 56"/>
                  <a:gd name="T6" fmla="*/ 2147483647 w 4320"/>
                  <a:gd name="T7" fmla="*/ 2147483647 h 56"/>
                  <a:gd name="T8" fmla="*/ 2147483647 w 4320"/>
                  <a:gd name="T9" fmla="*/ 0 h 56"/>
                  <a:gd name="T10" fmla="*/ 2147483647 w 4320"/>
                  <a:gd name="T11" fmla="*/ 2147483647 h 56"/>
                  <a:gd name="T12" fmla="*/ 2147483647 w 4320"/>
                  <a:gd name="T13" fmla="*/ 0 h 56"/>
                  <a:gd name="T14" fmla="*/ 2147483647 w 4320"/>
                  <a:gd name="T15" fmla="*/ 2147483647 h 56"/>
                  <a:gd name="T16" fmla="*/ 2147483647 w 4320"/>
                  <a:gd name="T17" fmla="*/ 0 h 56"/>
                  <a:gd name="T18" fmla="*/ 2147483647 w 4320"/>
                  <a:gd name="T19" fmla="*/ 2147483647 h 56"/>
                  <a:gd name="T20" fmla="*/ 2147483647 w 4320"/>
                  <a:gd name="T21" fmla="*/ 0 h 56"/>
                  <a:gd name="T22" fmla="*/ 2147483647 w 4320"/>
                  <a:gd name="T23" fmla="*/ 2147483647 h 56"/>
                  <a:gd name="T24" fmla="*/ 2147483647 w 4320"/>
                  <a:gd name="T25" fmla="*/ 0 h 56"/>
                  <a:gd name="T26" fmla="*/ 2147483647 w 4320"/>
                  <a:gd name="T27" fmla="*/ 2147483647 h 56"/>
                  <a:gd name="T28" fmla="*/ 2147483647 w 4320"/>
                  <a:gd name="T29" fmla="*/ 0 h 56"/>
                  <a:gd name="T30" fmla="*/ 2147483647 w 4320"/>
                  <a:gd name="T31" fmla="*/ 2147483647 h 56"/>
                  <a:gd name="T32" fmla="*/ 2147483647 w 4320"/>
                  <a:gd name="T33" fmla="*/ 0 h 56"/>
                  <a:gd name="T34" fmla="*/ 2147483647 w 4320"/>
                  <a:gd name="T35" fmla="*/ 2147483647 h 56"/>
                  <a:gd name="T36" fmla="*/ 2147483647 w 4320"/>
                  <a:gd name="T37" fmla="*/ 0 h 56"/>
                  <a:gd name="T38" fmla="*/ 2147483647 w 4320"/>
                  <a:gd name="T39" fmla="*/ 2147483647 h 56"/>
                  <a:gd name="T40" fmla="*/ 2147483647 w 4320"/>
                  <a:gd name="T41" fmla="*/ 2147483647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20"/>
                  <a:gd name="T64" fmla="*/ 0 h 56"/>
                  <a:gd name="T65" fmla="*/ 4320 w 432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20" h="56">
                    <a:moveTo>
                      <a:pt x="536" y="48"/>
                    </a:moveTo>
                    <a:cubicBezTo>
                      <a:pt x="0" y="48"/>
                      <a:pt x="560" y="56"/>
                      <a:pt x="584" y="48"/>
                    </a:cubicBezTo>
                    <a:cubicBezTo>
                      <a:pt x="608" y="40"/>
                      <a:pt x="640" y="0"/>
                      <a:pt x="680" y="0"/>
                    </a:cubicBezTo>
                    <a:cubicBezTo>
                      <a:pt x="720" y="0"/>
                      <a:pt x="776" y="48"/>
                      <a:pt x="824" y="48"/>
                    </a:cubicBezTo>
                    <a:cubicBezTo>
                      <a:pt x="872" y="48"/>
                      <a:pt x="920" y="0"/>
                      <a:pt x="968" y="0"/>
                    </a:cubicBezTo>
                    <a:cubicBezTo>
                      <a:pt x="1016" y="0"/>
                      <a:pt x="1056" y="48"/>
                      <a:pt x="1112" y="48"/>
                    </a:cubicBezTo>
                    <a:cubicBezTo>
                      <a:pt x="1168" y="48"/>
                      <a:pt x="1240" y="0"/>
                      <a:pt x="1304" y="0"/>
                    </a:cubicBezTo>
                    <a:cubicBezTo>
                      <a:pt x="1368" y="0"/>
                      <a:pt x="1432" y="48"/>
                      <a:pt x="1496" y="48"/>
                    </a:cubicBezTo>
                    <a:cubicBezTo>
                      <a:pt x="1560" y="48"/>
                      <a:pt x="1624" y="0"/>
                      <a:pt x="1688" y="0"/>
                    </a:cubicBezTo>
                    <a:cubicBezTo>
                      <a:pt x="1752" y="0"/>
                      <a:pt x="1816" y="48"/>
                      <a:pt x="1880" y="48"/>
                    </a:cubicBezTo>
                    <a:cubicBezTo>
                      <a:pt x="1944" y="48"/>
                      <a:pt x="2008" y="0"/>
                      <a:pt x="2072" y="0"/>
                    </a:cubicBezTo>
                    <a:cubicBezTo>
                      <a:pt x="2136" y="0"/>
                      <a:pt x="2208" y="48"/>
                      <a:pt x="2264" y="48"/>
                    </a:cubicBezTo>
                    <a:cubicBezTo>
                      <a:pt x="2320" y="48"/>
                      <a:pt x="2360" y="0"/>
                      <a:pt x="2408" y="0"/>
                    </a:cubicBezTo>
                    <a:cubicBezTo>
                      <a:pt x="2456" y="0"/>
                      <a:pt x="2496" y="48"/>
                      <a:pt x="2552" y="48"/>
                    </a:cubicBezTo>
                    <a:cubicBezTo>
                      <a:pt x="2608" y="48"/>
                      <a:pt x="2688" y="0"/>
                      <a:pt x="2744" y="0"/>
                    </a:cubicBezTo>
                    <a:cubicBezTo>
                      <a:pt x="2800" y="0"/>
                      <a:pt x="2816" y="48"/>
                      <a:pt x="2888" y="48"/>
                    </a:cubicBezTo>
                    <a:cubicBezTo>
                      <a:pt x="2960" y="48"/>
                      <a:pt x="3080" y="0"/>
                      <a:pt x="3176" y="0"/>
                    </a:cubicBezTo>
                    <a:cubicBezTo>
                      <a:pt x="3272" y="0"/>
                      <a:pt x="3384" y="48"/>
                      <a:pt x="3464" y="48"/>
                    </a:cubicBezTo>
                    <a:cubicBezTo>
                      <a:pt x="3544" y="48"/>
                      <a:pt x="3600" y="0"/>
                      <a:pt x="3656" y="0"/>
                    </a:cubicBezTo>
                    <a:cubicBezTo>
                      <a:pt x="3712" y="0"/>
                      <a:pt x="4320" y="40"/>
                      <a:pt x="3800" y="48"/>
                    </a:cubicBezTo>
                    <a:cubicBezTo>
                      <a:pt x="3280" y="56"/>
                      <a:pt x="1072" y="48"/>
                      <a:pt x="536" y="48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4788024" y="961652"/>
                <a:ext cx="2859359" cy="1169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de-DE" sz="1400" dirty="0" smtClean="0"/>
                  <a:t> Helium </a:t>
                </a:r>
                <a:r>
                  <a:rPr lang="de-DE" sz="1400" dirty="0" err="1" smtClean="0"/>
                  <a:t>pressure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fluctuations</a:t>
                </a:r>
                <a:endParaRPr lang="de-DE" sz="1400" dirty="0"/>
              </a:p>
              <a:p>
                <a:r>
                  <a:rPr lang="de-DE" sz="1400" dirty="0" smtClean="0"/>
                  <a:t>   </a:t>
                </a:r>
                <a:r>
                  <a:rPr lang="de-DE" sz="1400" dirty="0" err="1" smtClean="0">
                    <a:latin typeface="Symbol" pitchFamily="18" charset="2"/>
                  </a:rPr>
                  <a:t>D</a:t>
                </a:r>
                <a:r>
                  <a:rPr lang="de-DE" sz="1400" dirty="0" err="1" smtClean="0"/>
                  <a:t>f</a:t>
                </a:r>
                <a:r>
                  <a:rPr lang="de-DE" sz="1400" dirty="0" smtClean="0"/>
                  <a:t>/</a:t>
                </a:r>
                <a:r>
                  <a:rPr lang="de-DE" sz="1400" dirty="0" err="1" smtClean="0">
                    <a:latin typeface="Symbol" pitchFamily="18" charset="2"/>
                  </a:rPr>
                  <a:t>D</a:t>
                </a:r>
                <a:r>
                  <a:rPr lang="de-DE" sz="1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de-DE" sz="1400" dirty="0" smtClean="0"/>
                  <a:t> = 50-60 Hz/mbar, </a:t>
                </a:r>
                <a:br>
                  <a:rPr lang="de-DE" sz="1400" dirty="0" smtClean="0"/>
                </a:br>
                <a:r>
                  <a:rPr lang="de-DE" sz="1400" dirty="0" smtClean="0"/>
                  <a:t>   </a:t>
                </a:r>
                <a:r>
                  <a:rPr lang="de-DE" sz="1400" dirty="0" smtClean="0"/>
                  <a:t>SRF Gun:30-100 </a:t>
                </a:r>
                <a:r>
                  <a:rPr lang="de-DE" sz="1400" dirty="0" smtClean="0"/>
                  <a:t>Hz/mbar</a:t>
                </a:r>
              </a:p>
              <a:p>
                <a:endParaRPr lang="de-DE" sz="1400" dirty="0"/>
              </a:p>
              <a:p>
                <a:r>
                  <a:rPr lang="de-DE" sz="1400" dirty="0" smtClean="0"/>
                  <a:t>                                          </a:t>
                </a:r>
              </a:p>
            </p:txBody>
          </p:sp>
        </p:grp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4085582" y="1357298"/>
              <a:ext cx="175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 smtClean="0"/>
                <a:t>16 </a:t>
              </a:r>
              <a:r>
                <a:rPr lang="de-DE" sz="1600" dirty="0" smtClean="0"/>
                <a:t>mbar±30 µbar</a:t>
              </a:r>
              <a:endParaRPr lang="de-DE" sz="1600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5874573" y="1786322"/>
            <a:ext cx="1028932" cy="1237879"/>
            <a:chOff x="5874573" y="1786322"/>
            <a:chExt cx="1028932" cy="1237879"/>
          </a:xfrm>
        </p:grpSpPr>
        <p:sp>
          <p:nvSpPr>
            <p:cNvPr id="48" name="Freihandform 47"/>
            <p:cNvSpPr/>
            <p:nvPr/>
          </p:nvSpPr>
          <p:spPr>
            <a:xfrm>
              <a:off x="5874573" y="1786322"/>
              <a:ext cx="183327" cy="747328"/>
            </a:xfrm>
            <a:custGeom>
              <a:avLst/>
              <a:gdLst>
                <a:gd name="connsiteX0" fmla="*/ 110937 w 183327"/>
                <a:gd name="connsiteY0" fmla="*/ 747328 h 747328"/>
                <a:gd name="connsiteX1" fmla="*/ 110937 w 183327"/>
                <a:gd name="connsiteY1" fmla="*/ 747328 h 747328"/>
                <a:gd name="connsiteX2" fmla="*/ 69027 w 183327"/>
                <a:gd name="connsiteY2" fmla="*/ 678748 h 747328"/>
                <a:gd name="connsiteX3" fmla="*/ 65217 w 183327"/>
                <a:gd name="connsiteY3" fmla="*/ 667318 h 747328"/>
                <a:gd name="connsiteX4" fmla="*/ 53787 w 183327"/>
                <a:gd name="connsiteY4" fmla="*/ 663508 h 747328"/>
                <a:gd name="connsiteX5" fmla="*/ 46167 w 183327"/>
                <a:gd name="connsiteY5" fmla="*/ 652078 h 747328"/>
                <a:gd name="connsiteX6" fmla="*/ 38547 w 183327"/>
                <a:gd name="connsiteY6" fmla="*/ 617788 h 747328"/>
                <a:gd name="connsiteX7" fmla="*/ 30927 w 183327"/>
                <a:gd name="connsiteY7" fmla="*/ 594928 h 747328"/>
                <a:gd name="connsiteX8" fmla="*/ 27117 w 183327"/>
                <a:gd name="connsiteY8" fmla="*/ 362518 h 747328"/>
                <a:gd name="connsiteX9" fmla="*/ 30927 w 183327"/>
                <a:gd name="connsiteY9" fmla="*/ 309178 h 747328"/>
                <a:gd name="connsiteX10" fmla="*/ 38547 w 183327"/>
                <a:gd name="connsiteY10" fmla="*/ 152968 h 747328"/>
                <a:gd name="connsiteX11" fmla="*/ 46167 w 183327"/>
                <a:gd name="connsiteY11" fmla="*/ 126298 h 747328"/>
                <a:gd name="connsiteX12" fmla="*/ 53787 w 183327"/>
                <a:gd name="connsiteY12" fmla="*/ 114868 h 747328"/>
                <a:gd name="connsiteX13" fmla="*/ 57597 w 183327"/>
                <a:gd name="connsiteY13" fmla="*/ 99628 h 747328"/>
                <a:gd name="connsiteX14" fmla="*/ 69027 w 183327"/>
                <a:gd name="connsiteY14" fmla="*/ 72958 h 747328"/>
                <a:gd name="connsiteX15" fmla="*/ 72837 w 183327"/>
                <a:gd name="connsiteY15" fmla="*/ 57718 h 747328"/>
                <a:gd name="connsiteX16" fmla="*/ 84267 w 183327"/>
                <a:gd name="connsiteY16" fmla="*/ 50098 h 747328"/>
                <a:gd name="connsiteX17" fmla="*/ 107127 w 183327"/>
                <a:gd name="connsiteY17" fmla="*/ 34858 h 747328"/>
                <a:gd name="connsiteX18" fmla="*/ 129987 w 183327"/>
                <a:gd name="connsiteY18" fmla="*/ 19618 h 747328"/>
                <a:gd name="connsiteX19" fmla="*/ 152847 w 183327"/>
                <a:gd name="connsiteY19" fmla="*/ 11998 h 747328"/>
                <a:gd name="connsiteX20" fmla="*/ 164277 w 183327"/>
                <a:gd name="connsiteY20" fmla="*/ 8188 h 747328"/>
                <a:gd name="connsiteX21" fmla="*/ 183327 w 183327"/>
                <a:gd name="connsiteY21" fmla="*/ 568 h 747328"/>
                <a:gd name="connsiteX22" fmla="*/ 183327 w 183327"/>
                <a:gd name="connsiteY22" fmla="*/ 568 h 74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327" h="747328">
                  <a:moveTo>
                    <a:pt x="110937" y="747328"/>
                  </a:moveTo>
                  <a:lnTo>
                    <a:pt x="110937" y="747328"/>
                  </a:lnTo>
                  <a:cubicBezTo>
                    <a:pt x="96967" y="724468"/>
                    <a:pt x="82319" y="702009"/>
                    <a:pt x="69027" y="678748"/>
                  </a:cubicBezTo>
                  <a:cubicBezTo>
                    <a:pt x="67034" y="675261"/>
                    <a:pt x="68057" y="670158"/>
                    <a:pt x="65217" y="667318"/>
                  </a:cubicBezTo>
                  <a:cubicBezTo>
                    <a:pt x="62377" y="664478"/>
                    <a:pt x="57597" y="664778"/>
                    <a:pt x="53787" y="663508"/>
                  </a:cubicBezTo>
                  <a:cubicBezTo>
                    <a:pt x="51247" y="659698"/>
                    <a:pt x="48215" y="656174"/>
                    <a:pt x="46167" y="652078"/>
                  </a:cubicBezTo>
                  <a:cubicBezTo>
                    <a:pt x="40717" y="641177"/>
                    <a:pt x="41474" y="629495"/>
                    <a:pt x="38547" y="617788"/>
                  </a:cubicBezTo>
                  <a:cubicBezTo>
                    <a:pt x="36599" y="609996"/>
                    <a:pt x="30927" y="594928"/>
                    <a:pt x="30927" y="594928"/>
                  </a:cubicBezTo>
                  <a:cubicBezTo>
                    <a:pt x="23169" y="369934"/>
                    <a:pt x="0" y="443870"/>
                    <a:pt x="27117" y="362518"/>
                  </a:cubicBezTo>
                  <a:cubicBezTo>
                    <a:pt x="28387" y="344738"/>
                    <a:pt x="29956" y="326977"/>
                    <a:pt x="30927" y="309178"/>
                  </a:cubicBezTo>
                  <a:cubicBezTo>
                    <a:pt x="33766" y="257123"/>
                    <a:pt x="25903" y="203543"/>
                    <a:pt x="38547" y="152968"/>
                  </a:cubicBezTo>
                  <a:cubicBezTo>
                    <a:pt x="39768" y="148085"/>
                    <a:pt x="43434" y="131764"/>
                    <a:pt x="46167" y="126298"/>
                  </a:cubicBezTo>
                  <a:cubicBezTo>
                    <a:pt x="48215" y="122202"/>
                    <a:pt x="51247" y="118678"/>
                    <a:pt x="53787" y="114868"/>
                  </a:cubicBezTo>
                  <a:cubicBezTo>
                    <a:pt x="55057" y="109788"/>
                    <a:pt x="55758" y="104531"/>
                    <a:pt x="57597" y="99628"/>
                  </a:cubicBezTo>
                  <a:cubicBezTo>
                    <a:pt x="69789" y="67116"/>
                    <a:pt x="61458" y="99449"/>
                    <a:pt x="69027" y="72958"/>
                  </a:cubicBezTo>
                  <a:cubicBezTo>
                    <a:pt x="70466" y="67923"/>
                    <a:pt x="69932" y="62075"/>
                    <a:pt x="72837" y="57718"/>
                  </a:cubicBezTo>
                  <a:cubicBezTo>
                    <a:pt x="75377" y="53908"/>
                    <a:pt x="80749" y="53029"/>
                    <a:pt x="84267" y="50098"/>
                  </a:cubicBezTo>
                  <a:cubicBezTo>
                    <a:pt x="124853" y="16276"/>
                    <a:pt x="70970" y="54945"/>
                    <a:pt x="107127" y="34858"/>
                  </a:cubicBezTo>
                  <a:cubicBezTo>
                    <a:pt x="115133" y="30410"/>
                    <a:pt x="121299" y="22514"/>
                    <a:pt x="129987" y="19618"/>
                  </a:cubicBezTo>
                  <a:lnTo>
                    <a:pt x="152847" y="11998"/>
                  </a:lnTo>
                  <a:cubicBezTo>
                    <a:pt x="156657" y="10728"/>
                    <a:pt x="160685" y="9984"/>
                    <a:pt x="164277" y="8188"/>
                  </a:cubicBezTo>
                  <a:cubicBezTo>
                    <a:pt x="180653" y="0"/>
                    <a:pt x="173837" y="568"/>
                    <a:pt x="183327" y="568"/>
                  </a:cubicBezTo>
                  <a:lnTo>
                    <a:pt x="183327" y="568"/>
                  </a:lnTo>
                </a:path>
              </a:pathLst>
            </a:cu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 rot="2460000">
              <a:off x="5983225" y="2496710"/>
              <a:ext cx="34746" cy="1094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6012167" y="2537655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/>
            <p:cNvSpPr>
              <a:spLocks noChangeAspect="1"/>
            </p:cNvSpPr>
            <p:nvPr/>
          </p:nvSpPr>
          <p:spPr>
            <a:xfrm>
              <a:off x="6034638" y="2575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6050260" y="262167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6084168" y="266358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6122268" y="2719389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>
            <a:xfrm>
              <a:off x="6156176" y="2773308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6228184" y="2815218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>
              <a:off x="6300192" y="2852936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>
              <a:spLocks noChangeAspect="1"/>
            </p:cNvSpPr>
            <p:nvPr/>
          </p:nvSpPr>
          <p:spPr>
            <a:xfrm>
              <a:off x="6372200" y="2883416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>
              <a:spLocks noChangeAspect="1"/>
            </p:cNvSpPr>
            <p:nvPr/>
          </p:nvSpPr>
          <p:spPr>
            <a:xfrm>
              <a:off x="6444208" y="2924944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/>
            <p:cNvSpPr>
              <a:spLocks noChangeAspect="1"/>
            </p:cNvSpPr>
            <p:nvPr/>
          </p:nvSpPr>
          <p:spPr>
            <a:xfrm>
              <a:off x="6516216" y="2969703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>
              <a:spLocks noChangeAspect="1"/>
            </p:cNvSpPr>
            <p:nvPr/>
          </p:nvSpPr>
          <p:spPr>
            <a:xfrm>
              <a:off x="6588224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/>
            <p:cNvSpPr>
              <a:spLocks noChangeAspect="1"/>
            </p:cNvSpPr>
            <p:nvPr/>
          </p:nvSpPr>
          <p:spPr>
            <a:xfrm>
              <a:off x="6660232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>
            <a:xfrm>
              <a:off x="6776999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/>
            <p:cNvSpPr>
              <a:spLocks noChangeAspect="1"/>
            </p:cNvSpPr>
            <p:nvPr/>
          </p:nvSpPr>
          <p:spPr>
            <a:xfrm>
              <a:off x="6876256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feil nach rechts 2"/>
          <p:cNvSpPr/>
          <p:nvPr/>
        </p:nvSpPr>
        <p:spPr>
          <a:xfrm>
            <a:off x="2930399" y="6020480"/>
            <a:ext cx="2139873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093645" y="60191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Is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that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the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whole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story</a:t>
            </a:r>
            <a:r>
              <a:rPr lang="de-DE" b="1" dirty="0" smtClean="0">
                <a:solidFill>
                  <a:srgbClr val="C00000"/>
                </a:solidFill>
              </a:rPr>
              <a:t>?</a:t>
            </a:r>
            <a:endParaRPr lang="de-DE" b="1" dirty="0">
              <a:solidFill>
                <a:srgbClr val="C00000"/>
              </a:solidFill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6369740" y="4733741"/>
            <a:ext cx="2170881" cy="914400"/>
            <a:chOff x="6369740" y="4733741"/>
            <a:chExt cx="2170881" cy="914400"/>
          </a:xfrm>
        </p:grpSpPr>
        <p:sp>
          <p:nvSpPr>
            <p:cNvPr id="8" name="Geschweifte Klammer rechts 7"/>
            <p:cNvSpPr/>
            <p:nvPr/>
          </p:nvSpPr>
          <p:spPr>
            <a:xfrm>
              <a:off x="6369740" y="4733741"/>
              <a:ext cx="155448" cy="91440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804248" y="4847423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Lowest</a:t>
              </a:r>
              <a:r>
                <a:rPr lang="de-DE" dirty="0" smtClean="0"/>
                <a:t> </a:t>
              </a:r>
              <a:r>
                <a:rPr lang="de-DE" dirty="0" err="1" smtClean="0"/>
                <a:t>modes</a:t>
              </a:r>
              <a:r>
                <a:rPr lang="de-DE" dirty="0" smtClean="0"/>
                <a:t>:</a:t>
              </a:r>
            </a:p>
            <a:p>
              <a:r>
                <a:rPr lang="de-DE" dirty="0" smtClean="0"/>
                <a:t>Transverse</a:t>
              </a:r>
              <a:endParaRPr lang="de-DE" dirty="0"/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7269463" y="1897894"/>
            <a:ext cx="1805302" cy="138499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transport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dynamics</a:t>
            </a:r>
            <a:r>
              <a:rPr lang="de-DE" sz="1400" dirty="0" smtClean="0"/>
              <a:t> in </a:t>
            </a:r>
            <a:r>
              <a:rPr lang="de-DE" sz="1400" dirty="0" err="1" smtClean="0"/>
              <a:t>LHe</a:t>
            </a:r>
            <a:endParaRPr lang="de-DE" sz="1400" dirty="0" smtClean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Thermo-</a:t>
            </a:r>
            <a:r>
              <a:rPr lang="de-DE" sz="1400" dirty="0" err="1" smtClean="0"/>
              <a:t>acoustic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oscillations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(</a:t>
            </a:r>
            <a:r>
              <a:rPr lang="de-DE" sz="1400" dirty="0" err="1" smtClean="0"/>
              <a:t>cryo</a:t>
            </a:r>
            <a:r>
              <a:rPr lang="de-DE" sz="1400" dirty="0"/>
              <a:t> </a:t>
            </a:r>
            <a:r>
              <a:rPr lang="de-DE" sz="1400" dirty="0" err="1" smtClean="0"/>
              <a:t>valves</a:t>
            </a:r>
            <a:r>
              <a:rPr lang="de-DE" sz="1400" dirty="0" smtClean="0"/>
              <a:t>…)</a:t>
            </a:r>
            <a:endParaRPr lang="de-DE" sz="1400" dirty="0" smtClean="0"/>
          </a:p>
          <a:p>
            <a:endParaRPr lang="de-DE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3009967" y="6390480"/>
            <a:ext cx="3902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G.P. </a:t>
            </a:r>
            <a:r>
              <a:rPr lang="de-DE" sz="1100" dirty="0" err="1" smtClean="0"/>
              <a:t>Gelata</a:t>
            </a:r>
            <a:r>
              <a:rPr lang="de-DE" sz="1100" dirty="0" smtClean="0"/>
              <a:t> et al. International Journal </a:t>
            </a:r>
            <a:r>
              <a:rPr lang="de-DE" sz="1100" dirty="0" err="1" smtClean="0"/>
              <a:t>of</a:t>
            </a:r>
            <a:r>
              <a:rPr lang="de-DE" sz="1100" dirty="0" smtClean="0"/>
              <a:t> Thermal </a:t>
            </a:r>
            <a:r>
              <a:rPr lang="de-DE" sz="1100" dirty="0" err="1" smtClean="0"/>
              <a:t>Sciences</a:t>
            </a:r>
            <a:endParaRPr lang="de-DE" sz="1100" dirty="0" smtClean="0"/>
          </a:p>
          <a:p>
            <a:r>
              <a:rPr lang="de-DE" sz="1100" dirty="0" smtClean="0"/>
              <a:t>Volume 58, August 2012, Pages 1-8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35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44624"/>
            <a:ext cx="8671689" cy="816279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Tuner </a:t>
            </a:r>
            <a:r>
              <a:rPr lang="de-DE" dirty="0" err="1" smtClean="0">
                <a:solidFill>
                  <a:schemeClr val="bg1"/>
                </a:solidFill>
              </a:rPr>
              <a:t>dynamics</a:t>
            </a:r>
            <a:r>
              <a:rPr lang="de-DE" dirty="0" smtClean="0">
                <a:solidFill>
                  <a:schemeClr val="bg1"/>
                </a:solidFill>
              </a:rPr>
              <a:t>: Blast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past</a:t>
            </a:r>
            <a:r>
              <a:rPr lang="de-DE" dirty="0" smtClean="0">
                <a:solidFill>
                  <a:schemeClr val="bg1"/>
                </a:solidFill>
              </a:rPr>
              <a:t>?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(</a:t>
            </a:r>
            <a:r>
              <a:rPr lang="de-DE" dirty="0" err="1" smtClean="0">
                <a:solidFill>
                  <a:schemeClr val="bg1"/>
                </a:solidFill>
              </a:rPr>
              <a:t>appeared</a:t>
            </a:r>
            <a:r>
              <a:rPr lang="de-DE" dirty="0" smtClean="0">
                <a:solidFill>
                  <a:schemeClr val="bg1"/>
                </a:solidFill>
              </a:rPr>
              <a:t> at TTC at KEK)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7532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07904" y="3429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Higher </a:t>
            </a:r>
            <a:r>
              <a:rPr lang="de-DE" dirty="0" err="1" smtClean="0"/>
              <a:t>harmonics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051720" y="2492896"/>
            <a:ext cx="1512168" cy="18722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18576750">
            <a:off x="2038035" y="3481933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Transfer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403648" y="1196752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Microphonics</a:t>
            </a:r>
            <a:endParaRPr lang="de-DE" dirty="0" smtClean="0"/>
          </a:p>
          <a:p>
            <a:r>
              <a:rPr lang="de-DE" dirty="0" err="1" smtClean="0"/>
              <a:t>background</a:t>
            </a:r>
            <a:endParaRPr lang="de-DE" dirty="0" smtClean="0"/>
          </a:p>
          <a:p>
            <a:r>
              <a:rPr lang="de-DE" dirty="0" err="1" smtClean="0"/>
              <a:t>substracted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07504" y="5589240"/>
            <a:ext cx="880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(2005-2006)</a:t>
            </a:r>
          </a:p>
          <a:p>
            <a:r>
              <a:rPr lang="de-DE" dirty="0" smtClean="0"/>
              <a:t>Higher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amplifier</a:t>
            </a:r>
            <a:r>
              <a:rPr lang="de-DE" dirty="0" smtClean="0"/>
              <a:t> (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?)</a:t>
            </a:r>
          </a:p>
          <a:p>
            <a:r>
              <a:rPr lang="de-DE" dirty="0" err="1" smtClean="0"/>
              <a:t>Measured</a:t>
            </a:r>
            <a:r>
              <a:rPr lang="de-DE" dirty="0" smtClean="0"/>
              <a:t> at high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amplitudes</a:t>
            </a:r>
            <a:r>
              <a:rPr lang="de-DE" dirty="0" smtClean="0"/>
              <a:t> (</a:t>
            </a:r>
            <a:r>
              <a:rPr lang="de-DE" dirty="0" err="1" smtClean="0"/>
              <a:t>above</a:t>
            </a:r>
            <a:r>
              <a:rPr lang="de-DE" dirty="0" smtClean="0"/>
              <a:t> 20 Hz)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433001" y="1163418"/>
            <a:ext cx="27751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detuning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endParaRPr lang="de-DE" dirty="0" smtClean="0"/>
          </a:p>
          <a:p>
            <a:r>
              <a:rPr lang="de-DE" dirty="0" smtClean="0"/>
              <a:t>at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frequency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lock-in</a:t>
            </a:r>
          </a:p>
          <a:p>
            <a:r>
              <a:rPr lang="de-DE" dirty="0" err="1" smtClean="0"/>
              <a:t>amplifier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 smtClean="0"/>
          </a:p>
          <a:p>
            <a:r>
              <a:rPr lang="de-DE" dirty="0" smtClean="0"/>
              <a:t>(Stanford Research,</a:t>
            </a:r>
            <a:br>
              <a:rPr lang="de-DE" dirty="0" smtClean="0"/>
            </a:br>
            <a:r>
              <a:rPr lang="de-DE" dirty="0" smtClean="0"/>
              <a:t> SR850)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2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440" y="119431"/>
            <a:ext cx="8229600" cy="439738"/>
          </a:xfrm>
        </p:spPr>
        <p:txBody>
          <a:bodyPr/>
          <a:lstStyle/>
          <a:p>
            <a:r>
              <a:rPr lang="en-US" sz="2100" dirty="0" smtClean="0"/>
              <a:t>Detuning spectrum versus </a:t>
            </a:r>
            <a:r>
              <a:rPr lang="en-US" sz="2100" dirty="0" smtClean="0"/>
              <a:t>bandwidth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1EF25335-47A1-4F76-95AC-2AD488CB3B1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8" name="Grafik 7" descr="mic_vs_ql_blade_sacla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512" y="2130231"/>
            <a:ext cx="4752528" cy="4234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107504" y="620688"/>
            <a:ext cx="4938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two different tuning schemes (</a:t>
            </a:r>
            <a:r>
              <a:rPr lang="en-US" dirty="0" err="1" smtClean="0"/>
              <a:t>Saclay</a:t>
            </a:r>
            <a:r>
              <a:rPr lang="en-US" dirty="0" smtClean="0"/>
              <a:t> I and</a:t>
            </a:r>
            <a:br>
              <a:rPr lang="en-US" dirty="0" smtClean="0"/>
            </a:br>
            <a:r>
              <a:rPr lang="en-US" dirty="0" smtClean="0"/>
              <a:t>INFN Blade) open loop measurements of</a:t>
            </a:r>
          </a:p>
          <a:p>
            <a:r>
              <a:rPr lang="en-US" dirty="0" smtClean="0"/>
              <a:t>microphonics vs. Q</a:t>
            </a:r>
            <a:r>
              <a:rPr lang="en-US" baseline="-25000" dirty="0" smtClean="0"/>
              <a:t>L </a:t>
            </a:r>
            <a:r>
              <a:rPr lang="en-US" dirty="0" smtClean="0"/>
              <a:t>were performed</a:t>
            </a:r>
          </a:p>
          <a:p>
            <a:endParaRPr lang="en-US" baseline="-25000" dirty="0" smtClean="0"/>
          </a:p>
          <a:p>
            <a:r>
              <a:rPr lang="en-US" dirty="0" smtClean="0"/>
              <a:t>Both tuners showed to have different transfer</a:t>
            </a:r>
            <a:br>
              <a:rPr lang="en-US" dirty="0" smtClean="0"/>
            </a:br>
            <a:r>
              <a:rPr lang="en-US" dirty="0" smtClean="0"/>
              <a:t>functions and thus detuning </a:t>
            </a:r>
            <a:r>
              <a:rPr lang="en-US" dirty="0" smtClean="0"/>
              <a:t>spectra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dirty="0" smtClean="0"/>
              <a:t>n the same cavity type!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67544" y="29249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/>
              <a:t>Q</a:t>
            </a:r>
            <a:r>
              <a:rPr lang="en-US" sz="2000" baseline="-25000" dirty="0" err="1" smtClean="0"/>
              <a:t>L,Saclay</a:t>
            </a:r>
            <a:r>
              <a:rPr lang="en-US" sz="2000" dirty="0" smtClean="0"/>
              <a:t>:  3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-4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</a:p>
          <a:p>
            <a:r>
              <a:rPr lang="en-US" sz="2000" dirty="0" err="1" smtClean="0"/>
              <a:t>Q</a:t>
            </a:r>
            <a:r>
              <a:rPr lang="en-US" sz="2000" baseline="-25000" dirty="0" err="1" smtClean="0"/>
              <a:t>L,Blade</a:t>
            </a:r>
            <a:r>
              <a:rPr lang="en-US" sz="2000" dirty="0" smtClean="0"/>
              <a:t>:   7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-2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</a:p>
        </p:txBody>
      </p:sp>
      <p:sp>
        <p:nvSpPr>
          <p:cNvPr id="12" name="Ellipse 11"/>
          <p:cNvSpPr/>
          <p:nvPr/>
        </p:nvSpPr>
        <p:spPr>
          <a:xfrm>
            <a:off x="6300192" y="4509120"/>
            <a:ext cx="21602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3779912" y="5157192"/>
            <a:ext cx="2520280" cy="36004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1560" y="5157192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Saclay</a:t>
            </a:r>
            <a:r>
              <a:rPr lang="en-US" dirty="0" smtClean="0">
                <a:solidFill>
                  <a:srgbClr val="C00000"/>
                </a:solidFill>
              </a:rPr>
              <a:t>: Excitation of 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mechanical </a:t>
            </a:r>
            <a:r>
              <a:rPr lang="en-US" dirty="0" err="1" smtClean="0">
                <a:solidFill>
                  <a:srgbClr val="C00000"/>
                </a:solidFill>
              </a:rPr>
              <a:t>eigenmode</a:t>
            </a:r>
            <a:r>
              <a:rPr lang="en-US" dirty="0" smtClean="0">
                <a:solidFill>
                  <a:srgbClr val="C00000"/>
                </a:solidFill>
              </a:rPr>
              <a:t> sets 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524328" y="2996952"/>
            <a:ext cx="64807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683568" y="414908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Blade: Mechanical </a:t>
            </a:r>
            <a:r>
              <a:rPr lang="en-US" dirty="0" err="1" smtClean="0">
                <a:solidFill>
                  <a:schemeClr val="tx2"/>
                </a:solidFill>
              </a:rPr>
              <a:t>eigenmode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at 300 Hz, vacuum pump freq.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Gerade Verbindung mit Pfeil 19"/>
          <p:cNvCxnSpPr>
            <a:stCxn id="18" idx="3"/>
            <a:endCxn id="16" idx="2"/>
          </p:cNvCxnSpPr>
          <p:nvPr/>
        </p:nvCxnSpPr>
        <p:spPr>
          <a:xfrm flipV="1">
            <a:off x="3958824" y="3429000"/>
            <a:ext cx="3565504" cy="1043246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Cavity+Tuner-vor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10040"/>
            <a:ext cx="1863545" cy="137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10040"/>
            <a:ext cx="1986658" cy="13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err="1" smtClean="0">
                <a:solidFill>
                  <a:schemeClr val="bg1"/>
                </a:solidFill>
              </a:rPr>
              <a:t>Microphonics</a:t>
            </a:r>
            <a:r>
              <a:rPr lang="en-US" cap="none" dirty="0" smtClean="0">
                <a:solidFill>
                  <a:schemeClr val="bg1"/>
                </a:solidFill>
              </a:rPr>
              <a:t>: What do we see?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690" y="620688"/>
            <a:ext cx="8795998" cy="769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, </a:t>
            </a:r>
            <a:r>
              <a:rPr lang="de-DE" dirty="0" err="1" smtClean="0"/>
              <a:t>true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What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deformation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affects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actually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RF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mode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(TM</a:t>
            </a:r>
            <a:r>
              <a:rPr lang="de-DE" baseline="-25000" dirty="0" smtClean="0">
                <a:solidFill>
                  <a:srgbClr val="00589C"/>
                </a:solidFill>
                <a:sym typeface="Wingdings" panose="05000000000000000000" pitchFamily="2" charset="2"/>
              </a:rPr>
              <a:t>0yz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than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TM</a:t>
            </a:r>
            <a:r>
              <a:rPr lang="de-DE" baseline="-25000" dirty="0" smtClean="0">
                <a:solidFill>
                  <a:srgbClr val="00589C"/>
                </a:solidFill>
                <a:sym typeface="Wingdings" panose="05000000000000000000" pitchFamily="2" charset="2"/>
              </a:rPr>
              <a:t>1yz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)?</a:t>
            </a:r>
            <a:b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</a:b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Cavity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design: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Cavity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sensitivities</a:t>
            </a:r>
            <a:endParaRPr lang="de-DE" baseline="-25000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Detuning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transmitted</a:t>
            </a:r>
            <a:r>
              <a:rPr lang="de-DE" dirty="0" smtClean="0"/>
              <a:t> (</a:t>
            </a:r>
            <a:r>
              <a:rPr lang="de-DE" dirty="0" err="1" smtClean="0"/>
              <a:t>reflected</a:t>
            </a:r>
            <a:r>
              <a:rPr lang="de-DE" dirty="0" smtClean="0"/>
              <a:t>) </a:t>
            </a:r>
            <a:r>
              <a:rPr lang="de-DE" dirty="0" err="1" smtClean="0"/>
              <a:t>wave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TM</a:t>
            </a:r>
            <a:r>
              <a:rPr lang="de-DE" baseline="-25000" dirty="0" smtClean="0"/>
              <a:t>010</a:t>
            </a:r>
            <a:r>
              <a:rPr lang="de-DE" dirty="0" smtClean="0"/>
              <a:t> </a:t>
            </a:r>
            <a:r>
              <a:rPr lang="de-DE" dirty="0" smtClean="0">
                <a:latin typeface="Symbol" panose="05050102010706020507" pitchFamily="18" charset="2"/>
              </a:rPr>
              <a:t>p</a:t>
            </a:r>
            <a:r>
              <a:rPr lang="de-DE" dirty="0" smtClean="0"/>
              <a:t>-mode (</a:t>
            </a:r>
            <a:r>
              <a:rPr lang="de-DE" dirty="0" err="1" smtClean="0"/>
              <a:t>or</a:t>
            </a:r>
            <a:r>
              <a:rPr lang="de-DE" dirty="0" smtClean="0"/>
              <a:t> FPC </a:t>
            </a:r>
            <a:r>
              <a:rPr lang="de-DE" dirty="0" err="1" smtClean="0"/>
              <a:t>excited</a:t>
            </a:r>
            <a:r>
              <a:rPr lang="de-DE" dirty="0" smtClean="0"/>
              <a:t> RF </a:t>
            </a:r>
            <a:r>
              <a:rPr lang="de-DE" dirty="0" err="1" smtClean="0"/>
              <a:t>mode</a:t>
            </a:r>
            <a:r>
              <a:rPr lang="de-DE" dirty="0" smtClean="0"/>
              <a:t>).</a:t>
            </a:r>
            <a:br>
              <a:rPr lang="de-DE" dirty="0" smtClean="0"/>
            </a:b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only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see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what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affects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RF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mode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, not all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oscillations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, do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care?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C00000"/>
                </a:solidFill>
              </a:rPr>
              <a:t>Is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this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always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what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consider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microphonics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oscillations</a:t>
            </a:r>
            <a:r>
              <a:rPr lang="de-DE" dirty="0" smtClean="0"/>
              <a:t> in </a:t>
            </a:r>
            <a:r>
              <a:rPr lang="de-DE" dirty="0" err="1" smtClean="0"/>
              <a:t>acoustic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)</a:t>
            </a:r>
            <a:r>
              <a:rPr lang="de-DE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C00000"/>
                </a:solidFill>
              </a:rPr>
              <a:t>Can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compensate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every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oscillation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which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affects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wanted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cavity</a:t>
            </a:r>
            <a:r>
              <a:rPr lang="de-DE" dirty="0" smtClean="0">
                <a:solidFill>
                  <a:srgbClr val="C00000"/>
                </a:solidFill>
              </a:rPr>
              <a:t> RF </a:t>
            </a:r>
            <a:r>
              <a:rPr lang="de-DE" dirty="0" err="1" smtClean="0">
                <a:solidFill>
                  <a:srgbClr val="C00000"/>
                </a:solidFill>
              </a:rPr>
              <a:t>mode</a:t>
            </a:r>
            <a:r>
              <a:rPr lang="de-DE" dirty="0" smtClean="0">
                <a:solidFill>
                  <a:srgbClr val="C00000"/>
                </a:solidFill>
              </a:rPr>
              <a:t/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err="1" smtClean="0">
                <a:solidFill>
                  <a:srgbClr val="C00000"/>
                </a:solidFill>
              </a:rPr>
              <a:t>using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tuner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with</a:t>
            </a:r>
            <a:r>
              <a:rPr lang="de-DE" dirty="0" smtClean="0">
                <a:solidFill>
                  <a:srgbClr val="C00000"/>
                </a:solidFill>
              </a:rPr>
              <a:t> e.g. </a:t>
            </a:r>
            <a:r>
              <a:rPr lang="de-DE" dirty="0" err="1" smtClean="0">
                <a:solidFill>
                  <a:srgbClr val="C00000"/>
                </a:solidFill>
              </a:rPr>
              <a:t>piezos</a:t>
            </a:r>
            <a:r>
              <a:rPr lang="de-DE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 smtClean="0"/>
          </a:p>
          <a:p>
            <a:r>
              <a:rPr lang="de-DE" u="sng" dirty="0" err="1" smtClean="0"/>
              <a:t>Be</a:t>
            </a:r>
            <a:r>
              <a:rPr lang="de-DE" u="sng" dirty="0" smtClean="0"/>
              <a:t> </a:t>
            </a:r>
            <a:r>
              <a:rPr lang="de-DE" u="sng" dirty="0" err="1" smtClean="0"/>
              <a:t>aware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other</a:t>
            </a:r>
            <a:r>
              <a:rPr lang="de-DE" u="sng" dirty="0" smtClean="0"/>
              <a:t> </a:t>
            </a:r>
            <a:r>
              <a:rPr lang="de-DE" u="sng" dirty="0" err="1" smtClean="0"/>
              <a:t>contributions</a:t>
            </a:r>
            <a:r>
              <a:rPr lang="de-DE" u="sng" dirty="0" smtClean="0"/>
              <a:t> </a:t>
            </a:r>
            <a:r>
              <a:rPr lang="de-DE" u="sng" dirty="0" err="1" smtClean="0"/>
              <a:t>to</a:t>
            </a:r>
            <a:r>
              <a:rPr lang="de-DE" u="sng" dirty="0" smtClean="0"/>
              <a:t> </a:t>
            </a:r>
            <a:r>
              <a:rPr lang="de-DE" u="sng" dirty="0" err="1" smtClean="0"/>
              <a:t>appear</a:t>
            </a:r>
            <a:r>
              <a:rPr lang="de-DE" u="sng" dirty="0" smtClean="0"/>
              <a:t> in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signal</a:t>
            </a:r>
            <a:r>
              <a:rPr lang="de-DE" u="sng" dirty="0" smtClean="0"/>
              <a:t>:</a:t>
            </a:r>
            <a:r>
              <a:rPr lang="de-DE" dirty="0" smtClean="0"/>
              <a:t>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Transient beam-</a:t>
            </a:r>
            <a:r>
              <a:rPr lang="de-DE" sz="1600" dirty="0" err="1" smtClean="0"/>
              <a:t>loading</a:t>
            </a:r>
            <a:r>
              <a:rPr lang="de-DE" sz="1600" dirty="0" smtClean="0"/>
              <a:t> (</a:t>
            </a:r>
            <a:r>
              <a:rPr lang="de-DE" sz="1600" dirty="0" err="1" smtClean="0"/>
              <a:t>hopefully</a:t>
            </a:r>
            <a:r>
              <a:rPr lang="de-DE" sz="1600" dirty="0" smtClean="0"/>
              <a:t> repetitive, but </a:t>
            </a:r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beam </a:t>
            </a:r>
            <a:r>
              <a:rPr lang="de-DE" sz="1600" dirty="0" err="1" smtClean="0"/>
              <a:t>losses</a:t>
            </a:r>
            <a:r>
              <a:rPr lang="de-DE" sz="1600" dirty="0" smtClean="0"/>
              <a:t> in</a:t>
            </a:r>
            <a:br>
              <a:rPr lang="de-DE" sz="1600" dirty="0" smtClean="0"/>
            </a:br>
            <a:r>
              <a:rPr lang="de-DE" sz="1600" dirty="0" err="1" smtClean="0"/>
              <a:t>recirculating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machines</a:t>
            </a:r>
            <a:r>
              <a:rPr lang="de-DE" sz="1600" dirty="0" smtClean="0"/>
              <a:t>?) </a:t>
            </a:r>
            <a:r>
              <a:rPr lang="de-DE" sz="1600" dirty="0" smtClean="0">
                <a:sym typeface="Wingdings" panose="05000000000000000000" pitchFamily="2" charset="2"/>
              </a:rPr>
              <a:t> beam </a:t>
            </a:r>
            <a:r>
              <a:rPr lang="de-DE" sz="1600" dirty="0" err="1" smtClean="0">
                <a:sym typeface="Wingdings" panose="05000000000000000000" pitchFamily="2" charset="2"/>
              </a:rPr>
              <a:t>arrival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jitter</a:t>
            </a:r>
            <a:r>
              <a:rPr lang="de-DE" sz="1600" dirty="0" smtClean="0">
                <a:sym typeface="Wingdings" panose="05000000000000000000" pitchFamily="2" charset="2"/>
              </a:rPr>
              <a:t>, </a:t>
            </a:r>
            <a:r>
              <a:rPr lang="de-DE" sz="1600" dirty="0" err="1" smtClean="0">
                <a:sym typeface="Wingdings" panose="05000000000000000000" pitchFamily="2" charset="2"/>
              </a:rPr>
              <a:t>synchrotron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oscillations</a:t>
            </a:r>
            <a:endParaRPr lang="de-DE" sz="1600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 err="1" smtClean="0"/>
              <a:t>Multipacting</a:t>
            </a:r>
            <a:r>
              <a:rPr lang="de-DE" sz="1600" dirty="0" smtClean="0"/>
              <a:t> in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special</a:t>
            </a:r>
            <a:r>
              <a:rPr lang="de-DE" sz="1600" dirty="0" smtClean="0"/>
              <a:t> </a:t>
            </a:r>
            <a:r>
              <a:rPr lang="de-DE" sz="1600" dirty="0" err="1" smtClean="0"/>
              <a:t>cavities</a:t>
            </a:r>
            <a:r>
              <a:rPr lang="de-DE" sz="1600" dirty="0" smtClean="0"/>
              <a:t> (e.g. SRF </a:t>
            </a:r>
            <a:r>
              <a:rPr lang="de-DE" sz="1600" dirty="0" err="1" smtClean="0"/>
              <a:t>gun</a:t>
            </a:r>
            <a:r>
              <a:rPr lang="de-DE" sz="1600" dirty="0" smtClean="0"/>
              <a:t>, </a:t>
            </a:r>
            <a:r>
              <a:rPr lang="de-DE" sz="1600" dirty="0" err="1" smtClean="0"/>
              <a:t>coaxial</a:t>
            </a:r>
            <a:r>
              <a:rPr lang="de-DE" sz="1600" dirty="0" smtClean="0"/>
              <a:t> </a:t>
            </a:r>
            <a:r>
              <a:rPr lang="de-DE" sz="1600" dirty="0" err="1" smtClean="0"/>
              <a:t>parts</a:t>
            </a:r>
            <a:r>
              <a:rPr lang="de-DE" sz="1600" dirty="0" smtClean="0"/>
              <a:t>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Loop </a:t>
            </a:r>
            <a:r>
              <a:rPr lang="de-DE" sz="1600" dirty="0" err="1" smtClean="0"/>
              <a:t>oscillates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stability</a:t>
            </a:r>
            <a:r>
              <a:rPr lang="de-DE" sz="1600" dirty="0" smtClean="0"/>
              <a:t> </a:t>
            </a:r>
            <a:r>
              <a:rPr lang="de-DE" sz="1600" dirty="0" err="1" smtClean="0"/>
              <a:t>criterion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not </a:t>
            </a:r>
            <a:r>
              <a:rPr lang="de-DE" sz="1600" dirty="0" err="1" smtClean="0"/>
              <a:t>met</a:t>
            </a:r>
            <a:r>
              <a:rPr lang="de-DE" sz="1600" dirty="0" smtClean="0"/>
              <a:t>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 err="1" smtClean="0"/>
              <a:t>Coaxial</a:t>
            </a:r>
            <a:r>
              <a:rPr lang="de-DE" sz="1600" dirty="0" smtClean="0"/>
              <a:t> FPC: </a:t>
            </a:r>
            <a:r>
              <a:rPr lang="de-DE" sz="1600" dirty="0" err="1" smtClean="0"/>
              <a:t>Oscillation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inner</a:t>
            </a:r>
            <a:r>
              <a:rPr lang="de-DE" sz="1600" dirty="0" smtClean="0"/>
              <a:t> </a:t>
            </a:r>
            <a:r>
              <a:rPr lang="de-DE" sz="1600" dirty="0" err="1" smtClean="0"/>
              <a:t>conductor</a:t>
            </a:r>
            <a:r>
              <a:rPr lang="de-DE" sz="1600" dirty="0" smtClean="0"/>
              <a:t> (</a:t>
            </a:r>
            <a:r>
              <a:rPr lang="de-DE" sz="1600" dirty="0" err="1" smtClean="0"/>
              <a:t>cooling</a:t>
            </a:r>
            <a:r>
              <a:rPr lang="de-DE" sz="1600" dirty="0" smtClean="0"/>
              <a:t> </a:t>
            </a:r>
            <a:r>
              <a:rPr lang="de-DE" sz="1600" dirty="0" err="1" smtClean="0"/>
              <a:t>media</a:t>
            </a:r>
            <a:r>
              <a:rPr lang="de-DE" sz="1600" dirty="0" smtClean="0"/>
              <a:t>)</a:t>
            </a:r>
          </a:p>
          <a:p>
            <a:pPr lvl="1"/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Some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them</a:t>
            </a:r>
            <a:r>
              <a:rPr lang="de-DE" dirty="0" smtClean="0">
                <a:sym typeface="Wingdings" panose="05000000000000000000" pitchFamily="2" charset="2"/>
              </a:rPr>
              <a:t> alter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some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real </a:t>
            </a:r>
            <a:r>
              <a:rPr lang="de-DE" dirty="0" err="1" smtClean="0">
                <a:sym typeface="Wingdings" panose="05000000000000000000" pitchFamily="2" charset="2"/>
              </a:rPr>
              <a:t>detuning</a:t>
            </a:r>
            <a:r>
              <a:rPr lang="de-DE" dirty="0" smtClean="0">
                <a:sym typeface="Wingdings" panose="05000000000000000000" pitchFamily="2" charset="2"/>
              </a:rPr>
              <a:t>, but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eventually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tackled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tuners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5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Some example during SRF gun operation</a:t>
            </a:r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822520"/>
            <a:ext cx="4032448" cy="239288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141"/>
            <a:ext cx="3992633" cy="169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17530"/>
            <a:ext cx="3993121" cy="16922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1" y="4021066"/>
            <a:ext cx="6047656" cy="25628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30" y="475705"/>
            <a:ext cx="3099670" cy="219514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07504" y="4208454"/>
            <a:ext cx="32775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This </a:t>
            </a:r>
            <a:r>
              <a:rPr lang="de-DE" dirty="0" err="1" smtClean="0"/>
              <a:t>instability</a:t>
            </a:r>
            <a:r>
              <a:rPr lang="de-DE" dirty="0" smtClean="0"/>
              <a:t> was </a:t>
            </a:r>
            <a:r>
              <a:rPr lang="de-DE" dirty="0" err="1" smtClean="0"/>
              <a:t>affected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by</a:t>
            </a:r>
            <a:r>
              <a:rPr lang="de-DE" dirty="0" smtClean="0"/>
              <a:t> DC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mitigate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Multipacting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Strong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Piezo</a:t>
            </a:r>
            <a:r>
              <a:rPr lang="de-DE" dirty="0" smtClean="0"/>
              <a:t> in </a:t>
            </a:r>
            <a:r>
              <a:rPr lang="de-DE" dirty="0" err="1" smtClean="0"/>
              <a:t>lowpass</a:t>
            </a:r>
            <a:r>
              <a:rPr lang="de-DE" dirty="0" smtClean="0"/>
              <a:t> PI </a:t>
            </a:r>
            <a:r>
              <a:rPr lang="de-DE" dirty="0" err="1" smtClean="0"/>
              <a:t>loop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395723" y="49280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Detuning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4932040" y="5297367"/>
            <a:ext cx="576064" cy="50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5508104" y="5297367"/>
            <a:ext cx="187945" cy="363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280771" y="415753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Multipacting</a:t>
            </a:r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7280771" y="4581128"/>
            <a:ext cx="171549" cy="346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712273" y="4526871"/>
            <a:ext cx="150615" cy="479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499992" y="328498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1259632" y="76470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RF Phase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1058818" y="23630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Forward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493654" y="1520037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de-DE" baseline="-25000" dirty="0" smtClean="0">
                <a:solidFill>
                  <a:srgbClr val="C00000"/>
                </a:solidFill>
              </a:rPr>
              <a:t>f</a:t>
            </a:r>
            <a:r>
              <a:rPr lang="de-DE" dirty="0" smtClean="0">
                <a:solidFill>
                  <a:srgbClr val="C00000"/>
                </a:solidFill>
              </a:rPr>
              <a:t>=9 Hz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00589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de-DE" baseline="-25000" dirty="0" smtClean="0">
                <a:solidFill>
                  <a:srgbClr val="00589C"/>
                </a:solidFill>
                <a:sym typeface="Wingdings" panose="05000000000000000000" pitchFamily="2" charset="2"/>
              </a:rPr>
              <a:t>f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 ∞ </a:t>
            </a:r>
            <a:endParaRPr lang="de-DE" dirty="0">
              <a:solidFill>
                <a:srgbClr val="00589C"/>
              </a:solidFill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6374" y="2012443"/>
            <a:ext cx="1148085" cy="15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004" y="1844824"/>
            <a:ext cx="4351784" cy="31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45720" y="10554"/>
            <a:ext cx="8671689" cy="1107497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CW </a:t>
            </a:r>
            <a:r>
              <a:rPr lang="de-DE" dirty="0" err="1" smtClean="0">
                <a:solidFill>
                  <a:schemeClr val="bg1"/>
                </a:solidFill>
              </a:rPr>
              <a:t>operation</a:t>
            </a:r>
            <a:r>
              <a:rPr lang="de-DE" dirty="0" smtClean="0">
                <a:solidFill>
                  <a:schemeClr val="bg1"/>
                </a:solidFill>
              </a:rPr>
              <a:t>: A </a:t>
            </a:r>
            <a:r>
              <a:rPr lang="de-DE" dirty="0" err="1" smtClean="0">
                <a:solidFill>
                  <a:schemeClr val="bg1"/>
                </a:solidFill>
              </a:rPr>
              <a:t>electro-magnetic-mechanical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-thermo-</a:t>
            </a:r>
            <a:r>
              <a:rPr lang="de-DE" dirty="0" err="1" smtClean="0">
                <a:solidFill>
                  <a:schemeClr val="bg1"/>
                </a:solidFill>
              </a:rPr>
              <a:t>acoustic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coupled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problem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94A8E56-B7C8-4445-B637-EAABDD89557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990191" cy="40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93317" y="127491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Symbol" panose="05050102010706020507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dirty="0" smtClean="0"/>
              <a:t> (Hz) </a:t>
            </a:r>
            <a:r>
              <a:rPr lang="de-DE" dirty="0" err="1" smtClean="0"/>
              <a:t>rms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35224" y="536392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+mn-lt"/>
              </a:rPr>
              <a:t>P</a:t>
            </a:r>
            <a:r>
              <a:rPr lang="de-DE" baseline="-25000" dirty="0" err="1" smtClean="0">
                <a:latin typeface="+mn-lt"/>
              </a:rPr>
              <a:t>LHe</a:t>
            </a:r>
            <a:r>
              <a:rPr lang="de-DE" dirty="0" smtClean="0">
                <a:latin typeface="+mn-lt"/>
              </a:rPr>
              <a:t> (mbar)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537321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T=1.5-1.9K</a:t>
            </a:r>
            <a:endParaRPr lang="de-DE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283029" y="1628800"/>
            <a:ext cx="4209727" cy="2126771"/>
            <a:chOff x="283029" y="1628800"/>
            <a:chExt cx="4209727" cy="2126771"/>
          </a:xfrm>
        </p:grpSpPr>
        <p:sp>
          <p:nvSpPr>
            <p:cNvPr id="9" name="Freihandform 8"/>
            <p:cNvSpPr/>
            <p:nvPr/>
          </p:nvSpPr>
          <p:spPr>
            <a:xfrm>
              <a:off x="283029" y="2939143"/>
              <a:ext cx="4169228" cy="816428"/>
            </a:xfrm>
            <a:custGeom>
              <a:avLst/>
              <a:gdLst>
                <a:gd name="connsiteX0" fmla="*/ 0 w 4169228"/>
                <a:gd name="connsiteY0" fmla="*/ 816428 h 816428"/>
                <a:gd name="connsiteX1" fmla="*/ 0 w 4169228"/>
                <a:gd name="connsiteY1" fmla="*/ 816428 h 816428"/>
                <a:gd name="connsiteX2" fmla="*/ 87085 w 4169228"/>
                <a:gd name="connsiteY2" fmla="*/ 772886 h 816428"/>
                <a:gd name="connsiteX3" fmla="*/ 119742 w 4169228"/>
                <a:gd name="connsiteY3" fmla="*/ 762000 h 816428"/>
                <a:gd name="connsiteX4" fmla="*/ 185057 w 4169228"/>
                <a:gd name="connsiteY4" fmla="*/ 729343 h 816428"/>
                <a:gd name="connsiteX5" fmla="*/ 261257 w 4169228"/>
                <a:gd name="connsiteY5" fmla="*/ 674914 h 816428"/>
                <a:gd name="connsiteX6" fmla="*/ 326571 w 4169228"/>
                <a:gd name="connsiteY6" fmla="*/ 620486 h 816428"/>
                <a:gd name="connsiteX7" fmla="*/ 500742 w 4169228"/>
                <a:gd name="connsiteY7" fmla="*/ 598714 h 816428"/>
                <a:gd name="connsiteX8" fmla="*/ 566057 w 4169228"/>
                <a:gd name="connsiteY8" fmla="*/ 576943 h 816428"/>
                <a:gd name="connsiteX9" fmla="*/ 598714 w 4169228"/>
                <a:gd name="connsiteY9" fmla="*/ 555171 h 816428"/>
                <a:gd name="connsiteX10" fmla="*/ 664028 w 4169228"/>
                <a:gd name="connsiteY10" fmla="*/ 533400 h 816428"/>
                <a:gd name="connsiteX11" fmla="*/ 729342 w 4169228"/>
                <a:gd name="connsiteY11" fmla="*/ 511628 h 816428"/>
                <a:gd name="connsiteX12" fmla="*/ 762000 w 4169228"/>
                <a:gd name="connsiteY12" fmla="*/ 500743 h 816428"/>
                <a:gd name="connsiteX13" fmla="*/ 903514 w 4169228"/>
                <a:gd name="connsiteY13" fmla="*/ 478971 h 816428"/>
                <a:gd name="connsiteX14" fmla="*/ 990600 w 4169228"/>
                <a:gd name="connsiteY14" fmla="*/ 457200 h 816428"/>
                <a:gd name="connsiteX15" fmla="*/ 1034142 w 4169228"/>
                <a:gd name="connsiteY15" fmla="*/ 446314 h 816428"/>
                <a:gd name="connsiteX16" fmla="*/ 1066800 w 4169228"/>
                <a:gd name="connsiteY16" fmla="*/ 435428 h 816428"/>
                <a:gd name="connsiteX17" fmla="*/ 1153885 w 4169228"/>
                <a:gd name="connsiteY17" fmla="*/ 424543 h 816428"/>
                <a:gd name="connsiteX18" fmla="*/ 1219200 w 4169228"/>
                <a:gd name="connsiteY18" fmla="*/ 413657 h 816428"/>
                <a:gd name="connsiteX19" fmla="*/ 1230085 w 4169228"/>
                <a:gd name="connsiteY19" fmla="*/ 370114 h 816428"/>
                <a:gd name="connsiteX20" fmla="*/ 1262742 w 4169228"/>
                <a:gd name="connsiteY20" fmla="*/ 359228 h 816428"/>
                <a:gd name="connsiteX21" fmla="*/ 1371600 w 4169228"/>
                <a:gd name="connsiteY21" fmla="*/ 348343 h 816428"/>
                <a:gd name="connsiteX22" fmla="*/ 1469571 w 4169228"/>
                <a:gd name="connsiteY22" fmla="*/ 315686 h 816428"/>
                <a:gd name="connsiteX23" fmla="*/ 1502228 w 4169228"/>
                <a:gd name="connsiteY23" fmla="*/ 304800 h 816428"/>
                <a:gd name="connsiteX24" fmla="*/ 1534885 w 4169228"/>
                <a:gd name="connsiteY24" fmla="*/ 293914 h 816428"/>
                <a:gd name="connsiteX25" fmla="*/ 1578428 w 4169228"/>
                <a:gd name="connsiteY25" fmla="*/ 283028 h 816428"/>
                <a:gd name="connsiteX26" fmla="*/ 1643742 w 4169228"/>
                <a:gd name="connsiteY26" fmla="*/ 261257 h 816428"/>
                <a:gd name="connsiteX27" fmla="*/ 1676400 w 4169228"/>
                <a:gd name="connsiteY27" fmla="*/ 250371 h 816428"/>
                <a:gd name="connsiteX28" fmla="*/ 2046514 w 4169228"/>
                <a:gd name="connsiteY28" fmla="*/ 239486 h 816428"/>
                <a:gd name="connsiteX29" fmla="*/ 2100942 w 4169228"/>
                <a:gd name="connsiteY29" fmla="*/ 174171 h 816428"/>
                <a:gd name="connsiteX30" fmla="*/ 2177142 w 4169228"/>
                <a:gd name="connsiteY30" fmla="*/ 130628 h 816428"/>
                <a:gd name="connsiteX31" fmla="*/ 2242457 w 4169228"/>
                <a:gd name="connsiteY31" fmla="*/ 87086 h 816428"/>
                <a:gd name="connsiteX32" fmla="*/ 2634342 w 4169228"/>
                <a:gd name="connsiteY32" fmla="*/ 76200 h 816428"/>
                <a:gd name="connsiteX33" fmla="*/ 2699657 w 4169228"/>
                <a:gd name="connsiteY33" fmla="*/ 54428 h 816428"/>
                <a:gd name="connsiteX34" fmla="*/ 2732314 w 4169228"/>
                <a:gd name="connsiteY34" fmla="*/ 43543 h 816428"/>
                <a:gd name="connsiteX35" fmla="*/ 3026228 w 4169228"/>
                <a:gd name="connsiteY35" fmla="*/ 21771 h 816428"/>
                <a:gd name="connsiteX36" fmla="*/ 3450771 w 4169228"/>
                <a:gd name="connsiteY36" fmla="*/ 32657 h 816428"/>
                <a:gd name="connsiteX37" fmla="*/ 3537857 w 4169228"/>
                <a:gd name="connsiteY37" fmla="*/ 43543 h 816428"/>
                <a:gd name="connsiteX38" fmla="*/ 3559628 w 4169228"/>
                <a:gd name="connsiteY38" fmla="*/ 21771 h 816428"/>
                <a:gd name="connsiteX39" fmla="*/ 4060371 w 4169228"/>
                <a:gd name="connsiteY39" fmla="*/ 10886 h 816428"/>
                <a:gd name="connsiteX40" fmla="*/ 4169228 w 4169228"/>
                <a:gd name="connsiteY40" fmla="*/ 0 h 816428"/>
                <a:gd name="connsiteX41" fmla="*/ 4169228 w 4169228"/>
                <a:gd name="connsiteY41" fmla="*/ 0 h 8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69228" h="816428">
                  <a:moveTo>
                    <a:pt x="0" y="816428"/>
                  </a:moveTo>
                  <a:lnTo>
                    <a:pt x="0" y="816428"/>
                  </a:lnTo>
                  <a:cubicBezTo>
                    <a:pt x="29028" y="801914"/>
                    <a:pt x="57539" y="786316"/>
                    <a:pt x="87085" y="772886"/>
                  </a:cubicBezTo>
                  <a:cubicBezTo>
                    <a:pt x="97531" y="768138"/>
                    <a:pt x="109479" y="767132"/>
                    <a:pt x="119742" y="762000"/>
                  </a:cubicBezTo>
                  <a:cubicBezTo>
                    <a:pt x="204144" y="719799"/>
                    <a:pt x="102981" y="756700"/>
                    <a:pt x="185057" y="729343"/>
                  </a:cubicBezTo>
                  <a:cubicBezTo>
                    <a:pt x="236714" y="677686"/>
                    <a:pt x="209127" y="692291"/>
                    <a:pt x="261257" y="674914"/>
                  </a:cubicBezTo>
                  <a:cubicBezTo>
                    <a:pt x="272255" y="663916"/>
                    <a:pt x="307374" y="624528"/>
                    <a:pt x="326571" y="620486"/>
                  </a:cubicBezTo>
                  <a:cubicBezTo>
                    <a:pt x="383825" y="608432"/>
                    <a:pt x="500742" y="598714"/>
                    <a:pt x="500742" y="598714"/>
                  </a:cubicBezTo>
                  <a:cubicBezTo>
                    <a:pt x="522514" y="591457"/>
                    <a:pt x="546962" y="589673"/>
                    <a:pt x="566057" y="576943"/>
                  </a:cubicBezTo>
                  <a:cubicBezTo>
                    <a:pt x="576943" y="569686"/>
                    <a:pt x="586759" y="560485"/>
                    <a:pt x="598714" y="555171"/>
                  </a:cubicBezTo>
                  <a:cubicBezTo>
                    <a:pt x="619685" y="545850"/>
                    <a:pt x="642257" y="540657"/>
                    <a:pt x="664028" y="533400"/>
                  </a:cubicBezTo>
                  <a:lnTo>
                    <a:pt x="729342" y="511628"/>
                  </a:lnTo>
                  <a:cubicBezTo>
                    <a:pt x="740228" y="507999"/>
                    <a:pt x="750748" y="502993"/>
                    <a:pt x="762000" y="500743"/>
                  </a:cubicBezTo>
                  <a:cubicBezTo>
                    <a:pt x="886778" y="475787"/>
                    <a:pt x="732193" y="505328"/>
                    <a:pt x="903514" y="478971"/>
                  </a:cubicBezTo>
                  <a:cubicBezTo>
                    <a:pt x="975440" y="467906"/>
                    <a:pt x="936516" y="472653"/>
                    <a:pt x="990600" y="457200"/>
                  </a:cubicBezTo>
                  <a:cubicBezTo>
                    <a:pt x="1004985" y="453090"/>
                    <a:pt x="1019757" y="450424"/>
                    <a:pt x="1034142" y="446314"/>
                  </a:cubicBezTo>
                  <a:cubicBezTo>
                    <a:pt x="1045175" y="443162"/>
                    <a:pt x="1055510" y="437481"/>
                    <a:pt x="1066800" y="435428"/>
                  </a:cubicBezTo>
                  <a:cubicBezTo>
                    <a:pt x="1095582" y="430195"/>
                    <a:pt x="1124925" y="428680"/>
                    <a:pt x="1153885" y="424543"/>
                  </a:cubicBezTo>
                  <a:cubicBezTo>
                    <a:pt x="1175735" y="421422"/>
                    <a:pt x="1197428" y="417286"/>
                    <a:pt x="1219200" y="413657"/>
                  </a:cubicBezTo>
                  <a:cubicBezTo>
                    <a:pt x="1222828" y="399143"/>
                    <a:pt x="1220739" y="381797"/>
                    <a:pt x="1230085" y="370114"/>
                  </a:cubicBezTo>
                  <a:cubicBezTo>
                    <a:pt x="1237253" y="361154"/>
                    <a:pt x="1251401" y="360973"/>
                    <a:pt x="1262742" y="359228"/>
                  </a:cubicBezTo>
                  <a:cubicBezTo>
                    <a:pt x="1298785" y="353683"/>
                    <a:pt x="1335314" y="351971"/>
                    <a:pt x="1371600" y="348343"/>
                  </a:cubicBezTo>
                  <a:lnTo>
                    <a:pt x="1469571" y="315686"/>
                  </a:lnTo>
                  <a:lnTo>
                    <a:pt x="1502228" y="304800"/>
                  </a:lnTo>
                  <a:cubicBezTo>
                    <a:pt x="1513114" y="301171"/>
                    <a:pt x="1523753" y="296697"/>
                    <a:pt x="1534885" y="293914"/>
                  </a:cubicBezTo>
                  <a:cubicBezTo>
                    <a:pt x="1549399" y="290285"/>
                    <a:pt x="1564098" y="287327"/>
                    <a:pt x="1578428" y="283028"/>
                  </a:cubicBezTo>
                  <a:cubicBezTo>
                    <a:pt x="1600409" y="276434"/>
                    <a:pt x="1621971" y="268514"/>
                    <a:pt x="1643742" y="261257"/>
                  </a:cubicBezTo>
                  <a:cubicBezTo>
                    <a:pt x="1654628" y="257628"/>
                    <a:pt x="1664930" y="250708"/>
                    <a:pt x="1676400" y="250371"/>
                  </a:cubicBezTo>
                  <a:lnTo>
                    <a:pt x="2046514" y="239486"/>
                  </a:lnTo>
                  <a:cubicBezTo>
                    <a:pt x="2067920" y="207375"/>
                    <a:pt x="2069511" y="200363"/>
                    <a:pt x="2100942" y="174171"/>
                  </a:cubicBezTo>
                  <a:cubicBezTo>
                    <a:pt x="2145473" y="137062"/>
                    <a:pt x="2123918" y="166111"/>
                    <a:pt x="2177142" y="130628"/>
                  </a:cubicBezTo>
                  <a:cubicBezTo>
                    <a:pt x="2205165" y="111946"/>
                    <a:pt x="2197993" y="90421"/>
                    <a:pt x="2242457" y="87086"/>
                  </a:cubicBezTo>
                  <a:cubicBezTo>
                    <a:pt x="2372770" y="77313"/>
                    <a:pt x="2503714" y="79829"/>
                    <a:pt x="2634342" y="76200"/>
                  </a:cubicBezTo>
                  <a:lnTo>
                    <a:pt x="2699657" y="54428"/>
                  </a:lnTo>
                  <a:cubicBezTo>
                    <a:pt x="2710543" y="50799"/>
                    <a:pt x="2720955" y="45166"/>
                    <a:pt x="2732314" y="43543"/>
                  </a:cubicBezTo>
                  <a:cubicBezTo>
                    <a:pt x="2880446" y="22381"/>
                    <a:pt x="2782888" y="33938"/>
                    <a:pt x="3026228" y="21771"/>
                  </a:cubicBezTo>
                  <a:lnTo>
                    <a:pt x="3450771" y="32657"/>
                  </a:lnTo>
                  <a:cubicBezTo>
                    <a:pt x="3479999" y="33901"/>
                    <a:pt x="3508748" y="46454"/>
                    <a:pt x="3537857" y="43543"/>
                  </a:cubicBezTo>
                  <a:cubicBezTo>
                    <a:pt x="3548069" y="42522"/>
                    <a:pt x="3549385" y="22411"/>
                    <a:pt x="3559628" y="21771"/>
                  </a:cubicBezTo>
                  <a:cubicBezTo>
                    <a:pt x="3726257" y="11357"/>
                    <a:pt x="3893457" y="14514"/>
                    <a:pt x="4060371" y="10886"/>
                  </a:cubicBezTo>
                  <a:lnTo>
                    <a:pt x="4169228" y="0"/>
                  </a:lnTo>
                  <a:lnTo>
                    <a:pt x="4169228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323528" y="1628800"/>
              <a:ext cx="4169228" cy="816428"/>
            </a:xfrm>
            <a:custGeom>
              <a:avLst/>
              <a:gdLst>
                <a:gd name="connsiteX0" fmla="*/ 0 w 4169228"/>
                <a:gd name="connsiteY0" fmla="*/ 816428 h 816428"/>
                <a:gd name="connsiteX1" fmla="*/ 0 w 4169228"/>
                <a:gd name="connsiteY1" fmla="*/ 816428 h 816428"/>
                <a:gd name="connsiteX2" fmla="*/ 87085 w 4169228"/>
                <a:gd name="connsiteY2" fmla="*/ 772886 h 816428"/>
                <a:gd name="connsiteX3" fmla="*/ 119742 w 4169228"/>
                <a:gd name="connsiteY3" fmla="*/ 762000 h 816428"/>
                <a:gd name="connsiteX4" fmla="*/ 185057 w 4169228"/>
                <a:gd name="connsiteY4" fmla="*/ 729343 h 816428"/>
                <a:gd name="connsiteX5" fmla="*/ 261257 w 4169228"/>
                <a:gd name="connsiteY5" fmla="*/ 674914 h 816428"/>
                <a:gd name="connsiteX6" fmla="*/ 326571 w 4169228"/>
                <a:gd name="connsiteY6" fmla="*/ 620486 h 816428"/>
                <a:gd name="connsiteX7" fmla="*/ 500742 w 4169228"/>
                <a:gd name="connsiteY7" fmla="*/ 598714 h 816428"/>
                <a:gd name="connsiteX8" fmla="*/ 566057 w 4169228"/>
                <a:gd name="connsiteY8" fmla="*/ 576943 h 816428"/>
                <a:gd name="connsiteX9" fmla="*/ 598714 w 4169228"/>
                <a:gd name="connsiteY9" fmla="*/ 555171 h 816428"/>
                <a:gd name="connsiteX10" fmla="*/ 664028 w 4169228"/>
                <a:gd name="connsiteY10" fmla="*/ 533400 h 816428"/>
                <a:gd name="connsiteX11" fmla="*/ 729342 w 4169228"/>
                <a:gd name="connsiteY11" fmla="*/ 511628 h 816428"/>
                <a:gd name="connsiteX12" fmla="*/ 762000 w 4169228"/>
                <a:gd name="connsiteY12" fmla="*/ 500743 h 816428"/>
                <a:gd name="connsiteX13" fmla="*/ 903514 w 4169228"/>
                <a:gd name="connsiteY13" fmla="*/ 478971 h 816428"/>
                <a:gd name="connsiteX14" fmla="*/ 990600 w 4169228"/>
                <a:gd name="connsiteY14" fmla="*/ 457200 h 816428"/>
                <a:gd name="connsiteX15" fmla="*/ 1034142 w 4169228"/>
                <a:gd name="connsiteY15" fmla="*/ 446314 h 816428"/>
                <a:gd name="connsiteX16" fmla="*/ 1066800 w 4169228"/>
                <a:gd name="connsiteY16" fmla="*/ 435428 h 816428"/>
                <a:gd name="connsiteX17" fmla="*/ 1153885 w 4169228"/>
                <a:gd name="connsiteY17" fmla="*/ 424543 h 816428"/>
                <a:gd name="connsiteX18" fmla="*/ 1219200 w 4169228"/>
                <a:gd name="connsiteY18" fmla="*/ 413657 h 816428"/>
                <a:gd name="connsiteX19" fmla="*/ 1230085 w 4169228"/>
                <a:gd name="connsiteY19" fmla="*/ 370114 h 816428"/>
                <a:gd name="connsiteX20" fmla="*/ 1262742 w 4169228"/>
                <a:gd name="connsiteY20" fmla="*/ 359228 h 816428"/>
                <a:gd name="connsiteX21" fmla="*/ 1371600 w 4169228"/>
                <a:gd name="connsiteY21" fmla="*/ 348343 h 816428"/>
                <a:gd name="connsiteX22" fmla="*/ 1469571 w 4169228"/>
                <a:gd name="connsiteY22" fmla="*/ 315686 h 816428"/>
                <a:gd name="connsiteX23" fmla="*/ 1502228 w 4169228"/>
                <a:gd name="connsiteY23" fmla="*/ 304800 h 816428"/>
                <a:gd name="connsiteX24" fmla="*/ 1534885 w 4169228"/>
                <a:gd name="connsiteY24" fmla="*/ 293914 h 816428"/>
                <a:gd name="connsiteX25" fmla="*/ 1578428 w 4169228"/>
                <a:gd name="connsiteY25" fmla="*/ 283028 h 816428"/>
                <a:gd name="connsiteX26" fmla="*/ 1643742 w 4169228"/>
                <a:gd name="connsiteY26" fmla="*/ 261257 h 816428"/>
                <a:gd name="connsiteX27" fmla="*/ 1676400 w 4169228"/>
                <a:gd name="connsiteY27" fmla="*/ 250371 h 816428"/>
                <a:gd name="connsiteX28" fmla="*/ 2046514 w 4169228"/>
                <a:gd name="connsiteY28" fmla="*/ 239486 h 816428"/>
                <a:gd name="connsiteX29" fmla="*/ 2100942 w 4169228"/>
                <a:gd name="connsiteY29" fmla="*/ 174171 h 816428"/>
                <a:gd name="connsiteX30" fmla="*/ 2177142 w 4169228"/>
                <a:gd name="connsiteY30" fmla="*/ 130628 h 816428"/>
                <a:gd name="connsiteX31" fmla="*/ 2242457 w 4169228"/>
                <a:gd name="connsiteY31" fmla="*/ 87086 h 816428"/>
                <a:gd name="connsiteX32" fmla="*/ 2634342 w 4169228"/>
                <a:gd name="connsiteY32" fmla="*/ 76200 h 816428"/>
                <a:gd name="connsiteX33" fmla="*/ 2699657 w 4169228"/>
                <a:gd name="connsiteY33" fmla="*/ 54428 h 816428"/>
                <a:gd name="connsiteX34" fmla="*/ 2732314 w 4169228"/>
                <a:gd name="connsiteY34" fmla="*/ 43543 h 816428"/>
                <a:gd name="connsiteX35" fmla="*/ 3026228 w 4169228"/>
                <a:gd name="connsiteY35" fmla="*/ 21771 h 816428"/>
                <a:gd name="connsiteX36" fmla="*/ 3450771 w 4169228"/>
                <a:gd name="connsiteY36" fmla="*/ 32657 h 816428"/>
                <a:gd name="connsiteX37" fmla="*/ 3537857 w 4169228"/>
                <a:gd name="connsiteY37" fmla="*/ 43543 h 816428"/>
                <a:gd name="connsiteX38" fmla="*/ 3559628 w 4169228"/>
                <a:gd name="connsiteY38" fmla="*/ 21771 h 816428"/>
                <a:gd name="connsiteX39" fmla="*/ 4060371 w 4169228"/>
                <a:gd name="connsiteY39" fmla="*/ 10886 h 816428"/>
                <a:gd name="connsiteX40" fmla="*/ 4169228 w 4169228"/>
                <a:gd name="connsiteY40" fmla="*/ 0 h 816428"/>
                <a:gd name="connsiteX41" fmla="*/ 4169228 w 4169228"/>
                <a:gd name="connsiteY41" fmla="*/ 0 h 8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69228" h="816428">
                  <a:moveTo>
                    <a:pt x="0" y="816428"/>
                  </a:moveTo>
                  <a:lnTo>
                    <a:pt x="0" y="816428"/>
                  </a:lnTo>
                  <a:cubicBezTo>
                    <a:pt x="29028" y="801914"/>
                    <a:pt x="57539" y="786316"/>
                    <a:pt x="87085" y="772886"/>
                  </a:cubicBezTo>
                  <a:cubicBezTo>
                    <a:pt x="97531" y="768138"/>
                    <a:pt x="109479" y="767132"/>
                    <a:pt x="119742" y="762000"/>
                  </a:cubicBezTo>
                  <a:cubicBezTo>
                    <a:pt x="204144" y="719799"/>
                    <a:pt x="102981" y="756700"/>
                    <a:pt x="185057" y="729343"/>
                  </a:cubicBezTo>
                  <a:cubicBezTo>
                    <a:pt x="236714" y="677686"/>
                    <a:pt x="209127" y="692291"/>
                    <a:pt x="261257" y="674914"/>
                  </a:cubicBezTo>
                  <a:cubicBezTo>
                    <a:pt x="272255" y="663916"/>
                    <a:pt x="307374" y="624528"/>
                    <a:pt x="326571" y="620486"/>
                  </a:cubicBezTo>
                  <a:cubicBezTo>
                    <a:pt x="383825" y="608432"/>
                    <a:pt x="500742" y="598714"/>
                    <a:pt x="500742" y="598714"/>
                  </a:cubicBezTo>
                  <a:cubicBezTo>
                    <a:pt x="522514" y="591457"/>
                    <a:pt x="546962" y="589673"/>
                    <a:pt x="566057" y="576943"/>
                  </a:cubicBezTo>
                  <a:cubicBezTo>
                    <a:pt x="576943" y="569686"/>
                    <a:pt x="586759" y="560485"/>
                    <a:pt x="598714" y="555171"/>
                  </a:cubicBezTo>
                  <a:cubicBezTo>
                    <a:pt x="619685" y="545850"/>
                    <a:pt x="642257" y="540657"/>
                    <a:pt x="664028" y="533400"/>
                  </a:cubicBezTo>
                  <a:lnTo>
                    <a:pt x="729342" y="511628"/>
                  </a:lnTo>
                  <a:cubicBezTo>
                    <a:pt x="740228" y="507999"/>
                    <a:pt x="750748" y="502993"/>
                    <a:pt x="762000" y="500743"/>
                  </a:cubicBezTo>
                  <a:cubicBezTo>
                    <a:pt x="886778" y="475787"/>
                    <a:pt x="732193" y="505328"/>
                    <a:pt x="903514" y="478971"/>
                  </a:cubicBezTo>
                  <a:cubicBezTo>
                    <a:pt x="975440" y="467906"/>
                    <a:pt x="936516" y="472653"/>
                    <a:pt x="990600" y="457200"/>
                  </a:cubicBezTo>
                  <a:cubicBezTo>
                    <a:pt x="1004985" y="453090"/>
                    <a:pt x="1019757" y="450424"/>
                    <a:pt x="1034142" y="446314"/>
                  </a:cubicBezTo>
                  <a:cubicBezTo>
                    <a:pt x="1045175" y="443162"/>
                    <a:pt x="1055510" y="437481"/>
                    <a:pt x="1066800" y="435428"/>
                  </a:cubicBezTo>
                  <a:cubicBezTo>
                    <a:pt x="1095582" y="430195"/>
                    <a:pt x="1124925" y="428680"/>
                    <a:pt x="1153885" y="424543"/>
                  </a:cubicBezTo>
                  <a:cubicBezTo>
                    <a:pt x="1175735" y="421422"/>
                    <a:pt x="1197428" y="417286"/>
                    <a:pt x="1219200" y="413657"/>
                  </a:cubicBezTo>
                  <a:cubicBezTo>
                    <a:pt x="1222828" y="399143"/>
                    <a:pt x="1220739" y="381797"/>
                    <a:pt x="1230085" y="370114"/>
                  </a:cubicBezTo>
                  <a:cubicBezTo>
                    <a:pt x="1237253" y="361154"/>
                    <a:pt x="1251401" y="360973"/>
                    <a:pt x="1262742" y="359228"/>
                  </a:cubicBezTo>
                  <a:cubicBezTo>
                    <a:pt x="1298785" y="353683"/>
                    <a:pt x="1335314" y="351971"/>
                    <a:pt x="1371600" y="348343"/>
                  </a:cubicBezTo>
                  <a:lnTo>
                    <a:pt x="1469571" y="315686"/>
                  </a:lnTo>
                  <a:lnTo>
                    <a:pt x="1502228" y="304800"/>
                  </a:lnTo>
                  <a:cubicBezTo>
                    <a:pt x="1513114" y="301171"/>
                    <a:pt x="1523753" y="296697"/>
                    <a:pt x="1534885" y="293914"/>
                  </a:cubicBezTo>
                  <a:cubicBezTo>
                    <a:pt x="1549399" y="290285"/>
                    <a:pt x="1564098" y="287327"/>
                    <a:pt x="1578428" y="283028"/>
                  </a:cubicBezTo>
                  <a:cubicBezTo>
                    <a:pt x="1600409" y="276434"/>
                    <a:pt x="1621971" y="268514"/>
                    <a:pt x="1643742" y="261257"/>
                  </a:cubicBezTo>
                  <a:cubicBezTo>
                    <a:pt x="1654628" y="257628"/>
                    <a:pt x="1664930" y="250708"/>
                    <a:pt x="1676400" y="250371"/>
                  </a:cubicBezTo>
                  <a:lnTo>
                    <a:pt x="2046514" y="239486"/>
                  </a:lnTo>
                  <a:cubicBezTo>
                    <a:pt x="2067920" y="207375"/>
                    <a:pt x="2069511" y="200363"/>
                    <a:pt x="2100942" y="174171"/>
                  </a:cubicBezTo>
                  <a:cubicBezTo>
                    <a:pt x="2145473" y="137062"/>
                    <a:pt x="2123918" y="166111"/>
                    <a:pt x="2177142" y="130628"/>
                  </a:cubicBezTo>
                  <a:cubicBezTo>
                    <a:pt x="2205165" y="111946"/>
                    <a:pt x="2197993" y="90421"/>
                    <a:pt x="2242457" y="87086"/>
                  </a:cubicBezTo>
                  <a:cubicBezTo>
                    <a:pt x="2372770" y="77313"/>
                    <a:pt x="2503714" y="79829"/>
                    <a:pt x="2634342" y="76200"/>
                  </a:cubicBezTo>
                  <a:lnTo>
                    <a:pt x="2699657" y="54428"/>
                  </a:lnTo>
                  <a:cubicBezTo>
                    <a:pt x="2710543" y="50799"/>
                    <a:pt x="2720955" y="45166"/>
                    <a:pt x="2732314" y="43543"/>
                  </a:cubicBezTo>
                  <a:cubicBezTo>
                    <a:pt x="2880446" y="22381"/>
                    <a:pt x="2782888" y="33938"/>
                    <a:pt x="3026228" y="21771"/>
                  </a:cubicBezTo>
                  <a:lnTo>
                    <a:pt x="3450771" y="32657"/>
                  </a:lnTo>
                  <a:cubicBezTo>
                    <a:pt x="3479999" y="33901"/>
                    <a:pt x="3508748" y="46454"/>
                    <a:pt x="3537857" y="43543"/>
                  </a:cubicBezTo>
                  <a:cubicBezTo>
                    <a:pt x="3548069" y="42522"/>
                    <a:pt x="3549385" y="22411"/>
                    <a:pt x="3559628" y="21771"/>
                  </a:cubicBezTo>
                  <a:cubicBezTo>
                    <a:pt x="3726257" y="11357"/>
                    <a:pt x="3893457" y="14514"/>
                    <a:pt x="4060371" y="10886"/>
                  </a:cubicBezTo>
                  <a:lnTo>
                    <a:pt x="4169228" y="0"/>
                  </a:lnTo>
                  <a:lnTo>
                    <a:pt x="4169228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5496" y="103675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</a:t>
            </a:r>
            <a:r>
              <a:rPr lang="de-DE" baseline="-25000" dirty="0" err="1" smtClean="0"/>
              <a:t>heater</a:t>
            </a:r>
            <a:r>
              <a:rPr lang="de-DE" dirty="0" smtClean="0"/>
              <a:t> (W)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278180" y="479715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LHe</a:t>
            </a:r>
            <a:r>
              <a:rPr lang="en-US" dirty="0" smtClean="0"/>
              <a:t> (K)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468634" y="2884295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589C"/>
                </a:solidFill>
              </a:rPr>
              <a:t>Q</a:t>
            </a:r>
            <a:r>
              <a:rPr lang="en-US" baseline="-25000" dirty="0" err="1" smtClean="0">
                <a:solidFill>
                  <a:srgbClr val="00589C"/>
                </a:solidFill>
              </a:rPr>
              <a:t>crit</a:t>
            </a:r>
            <a:r>
              <a:rPr lang="en-US" baseline="-25000" dirty="0" smtClean="0">
                <a:solidFill>
                  <a:srgbClr val="00589C"/>
                </a:solidFill>
              </a:rPr>
              <a:t> </a:t>
            </a:r>
            <a:r>
              <a:rPr lang="en-US" dirty="0" smtClean="0">
                <a:solidFill>
                  <a:srgbClr val="00589C"/>
                </a:solidFill>
              </a:rPr>
              <a:t>(W/cm²)</a:t>
            </a:r>
            <a:endParaRPr lang="en-US" baseline="-25000" dirty="0">
              <a:solidFill>
                <a:srgbClr val="00589C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7564470" y="3064314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</a:rPr>
              <a:t>heater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8000"/>
                </a:solidFill>
              </a:rPr>
              <a:t>f</a:t>
            </a:r>
            <a:r>
              <a:rPr lang="en-US" baseline="-25000" dirty="0" err="1" smtClean="0">
                <a:solidFill>
                  <a:srgbClr val="008000"/>
                </a:solidFill>
              </a:rPr>
              <a:t>max</a:t>
            </a:r>
            <a:r>
              <a:rPr lang="en-US" dirty="0" smtClean="0">
                <a:solidFill>
                  <a:srgbClr val="008000"/>
                </a:solidFill>
              </a:rPr>
              <a:t>)   (W)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78280" y="498181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T. Peterson, TESLA-Report 1994-18</a:t>
            </a:r>
            <a:endParaRPr lang="en-US" sz="14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6278180" y="2043270"/>
            <a:ext cx="1031003" cy="1304087"/>
            <a:chOff x="6278180" y="2043270"/>
            <a:chExt cx="1031003" cy="1304087"/>
          </a:xfrm>
        </p:grpSpPr>
        <p:sp>
          <p:nvSpPr>
            <p:cNvPr id="18" name="Ellipse 17"/>
            <p:cNvSpPr/>
            <p:nvPr/>
          </p:nvSpPr>
          <p:spPr>
            <a:xfrm>
              <a:off x="6278180" y="3248927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397922" y="3119196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63238" y="2968488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662733" y="2924944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754012" y="2482010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884640" y="2327108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037040" y="2215750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89440" y="2043270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5496" y="5733256"/>
            <a:ext cx="3642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driven by LLRF at E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=15 MV/m</a:t>
            </a:r>
          </a:p>
          <a:p>
            <a:r>
              <a:rPr lang="en-US" sz="1600" dirty="0" smtClean="0"/>
              <a:t>Piezo compensation in PI loop mode </a:t>
            </a:r>
            <a:br>
              <a:rPr lang="en-US" sz="1600" dirty="0" smtClean="0"/>
            </a:br>
            <a:r>
              <a:rPr lang="en-US" sz="1600" dirty="0" smtClean="0"/>
              <a:t>with low-pass filtering, Q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=1.4</a:t>
            </a:r>
            <a:r>
              <a:rPr lang="en-US" sz="1600" baseline="30000" dirty="0" smtClean="0"/>
              <a:t>.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7</a:t>
            </a:r>
          </a:p>
          <a:p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4052051" y="5828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Additional power dissipated in </a:t>
            </a:r>
            <a:r>
              <a:rPr lang="en-US" sz="1600" dirty="0" err="1"/>
              <a:t>L</a:t>
            </a:r>
            <a:r>
              <a:rPr lang="en-US" sz="1600" baseline="-25000" dirty="0" err="1"/>
              <a:t>He</a:t>
            </a:r>
            <a:r>
              <a:rPr lang="en-US" sz="1600" dirty="0"/>
              <a:t> bath</a:t>
            </a:r>
            <a:br>
              <a:rPr lang="en-US" sz="1600" dirty="0"/>
            </a:br>
            <a:r>
              <a:rPr lang="en-US" sz="1600" dirty="0"/>
              <a:t>by </a:t>
            </a:r>
            <a:r>
              <a:rPr lang="en-US" sz="1600" dirty="0" smtClean="0"/>
              <a:t>heater (few cm²) </a:t>
            </a:r>
            <a:r>
              <a:rPr lang="en-US" sz="1600" dirty="0"/>
              <a:t>within liquid</a:t>
            </a:r>
          </a:p>
          <a:p>
            <a:r>
              <a:rPr lang="en-US" sz="1600" dirty="0" err="1"/>
              <a:t>Microphonics</a:t>
            </a:r>
            <a:r>
              <a:rPr lang="en-US" sz="1600" dirty="0"/>
              <a:t> recorded while heater is powered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507871" y="2225231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Resonances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liquid?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6813883" y="3068960"/>
            <a:ext cx="638437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6205825" y="3873557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Here</a:t>
            </a:r>
            <a:r>
              <a:rPr lang="de-DE" sz="1600" dirty="0" smtClean="0"/>
              <a:t> </a:t>
            </a:r>
            <a:r>
              <a:rPr lang="de-DE" sz="1600" dirty="0" err="1" smtClean="0"/>
              <a:t>maximum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endParaRPr lang="de-DE" sz="1600" dirty="0" smtClean="0"/>
          </a:p>
          <a:p>
            <a:r>
              <a:rPr lang="de-DE" sz="1600" dirty="0" smtClean="0"/>
              <a:t>Second </a:t>
            </a:r>
            <a:r>
              <a:rPr lang="de-DE" sz="1600" dirty="0" err="1" smtClean="0"/>
              <a:t>sound</a:t>
            </a:r>
            <a:r>
              <a:rPr lang="de-DE" sz="1600" dirty="0" smtClean="0"/>
              <a:t> </a:t>
            </a:r>
            <a:r>
              <a:rPr lang="de-DE" sz="1600" dirty="0" err="1" smtClean="0"/>
              <a:t>velocity</a:t>
            </a:r>
            <a:endParaRPr lang="de-DE" sz="1600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2" y="1595807"/>
            <a:ext cx="2980927" cy="33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81"/>
          <p:cNvGrpSpPr/>
          <p:nvPr/>
        </p:nvGrpSpPr>
        <p:grpSpPr>
          <a:xfrm>
            <a:off x="215900" y="4339223"/>
            <a:ext cx="3898900" cy="1836944"/>
            <a:chOff x="215900" y="4339223"/>
            <a:chExt cx="3898900" cy="1836944"/>
          </a:xfrm>
        </p:grpSpPr>
        <p:grpSp>
          <p:nvGrpSpPr>
            <p:cNvPr id="3" name="Gruppieren 61"/>
            <p:cNvGrpSpPr/>
            <p:nvPr/>
          </p:nvGrpSpPr>
          <p:grpSpPr>
            <a:xfrm>
              <a:off x="215900" y="4641734"/>
              <a:ext cx="3898900" cy="1534433"/>
              <a:chOff x="215900" y="4641734"/>
              <a:chExt cx="3898900" cy="1534433"/>
            </a:xfrm>
          </p:grpSpPr>
          <p:grpSp>
            <p:nvGrpSpPr>
              <p:cNvPr id="4" name="Gruppieren 73"/>
              <p:cNvGrpSpPr/>
              <p:nvPr/>
            </p:nvGrpSpPr>
            <p:grpSpPr>
              <a:xfrm>
                <a:off x="215900" y="4641734"/>
                <a:ext cx="3898900" cy="1316154"/>
                <a:chOff x="215900" y="4898423"/>
                <a:chExt cx="3898900" cy="1316154"/>
              </a:xfrm>
            </p:grpSpPr>
            <p:grpSp>
              <p:nvGrpSpPr>
                <p:cNvPr id="5" name="Gruppieren 46"/>
                <p:cNvGrpSpPr/>
                <p:nvPr/>
              </p:nvGrpSpPr>
              <p:grpSpPr>
                <a:xfrm>
                  <a:off x="357158" y="4898423"/>
                  <a:ext cx="3571900" cy="1216158"/>
                  <a:chOff x="372656" y="2200253"/>
                  <a:chExt cx="7137826" cy="1798668"/>
                </a:xfrm>
              </p:grpSpPr>
              <p:grpSp>
                <p:nvGrpSpPr>
                  <p:cNvPr id="6" name="Gruppieren 43"/>
                  <p:cNvGrpSpPr/>
                  <p:nvPr/>
                </p:nvGrpSpPr>
                <p:grpSpPr>
                  <a:xfrm>
                    <a:off x="372656" y="2432651"/>
                    <a:ext cx="7137826" cy="1566270"/>
                    <a:chOff x="372656" y="2432651"/>
                    <a:chExt cx="7137826" cy="1566270"/>
                  </a:xfrm>
                </p:grpSpPr>
                <p:sp>
                  <p:nvSpPr>
                    <p:cNvPr id="37" name="Rechteck 36"/>
                    <p:cNvSpPr/>
                    <p:nvPr/>
                  </p:nvSpPr>
                  <p:spPr>
                    <a:xfrm>
                      <a:off x="1857355" y="3147031"/>
                      <a:ext cx="571504" cy="851890"/>
                    </a:xfrm>
                    <a:prstGeom prst="rect">
                      <a:avLst/>
                    </a:prstGeom>
                    <a:solidFill>
                      <a:srgbClr val="FCEA04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8" name="Rechteck 37"/>
                    <p:cNvSpPr/>
                    <p:nvPr/>
                  </p:nvSpPr>
                  <p:spPr>
                    <a:xfrm>
                      <a:off x="3214677" y="2432651"/>
                      <a:ext cx="571504" cy="851890"/>
                    </a:xfrm>
                    <a:prstGeom prst="rect">
                      <a:avLst/>
                    </a:prstGeom>
                    <a:solidFill>
                      <a:srgbClr val="FCEA04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grpSp>
                  <p:nvGrpSpPr>
                    <p:cNvPr id="7" name="Gruppieren 12"/>
                    <p:cNvGrpSpPr/>
                    <p:nvPr/>
                  </p:nvGrpSpPr>
                  <p:grpSpPr>
                    <a:xfrm flipH="1">
                      <a:off x="4643438" y="2432651"/>
                      <a:ext cx="1928826" cy="1566267"/>
                      <a:chOff x="1857356" y="2432651"/>
                      <a:chExt cx="1928826" cy="1566267"/>
                    </a:xfrm>
                  </p:grpSpPr>
                  <p:sp>
                    <p:nvSpPr>
                      <p:cNvPr id="57" name="Rechteck 10"/>
                      <p:cNvSpPr/>
                      <p:nvPr/>
                    </p:nvSpPr>
                    <p:spPr>
                      <a:xfrm flipH="1">
                        <a:off x="1857356" y="3147029"/>
                        <a:ext cx="571504" cy="851889"/>
                      </a:xfrm>
                      <a:prstGeom prst="rect">
                        <a:avLst/>
                      </a:prstGeom>
                      <a:solidFill>
                        <a:srgbClr val="FCEA04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8" name="Rechteck 57"/>
                      <p:cNvSpPr/>
                      <p:nvPr/>
                    </p:nvSpPr>
                    <p:spPr>
                      <a:xfrm flipH="1">
                        <a:off x="3214678" y="2432651"/>
                        <a:ext cx="571504" cy="851890"/>
                      </a:xfrm>
                      <a:prstGeom prst="rect">
                        <a:avLst/>
                      </a:prstGeom>
                      <a:solidFill>
                        <a:srgbClr val="FCEA04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sp>
                  <p:nvSpPr>
                    <p:cNvPr id="42" name="Ellipse 41"/>
                    <p:cNvSpPr/>
                    <p:nvPr/>
                  </p:nvSpPr>
                  <p:spPr>
                    <a:xfrm>
                      <a:off x="372656" y="3620067"/>
                      <a:ext cx="1214446" cy="28575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3" name="Ellipse 52"/>
                    <p:cNvSpPr/>
                    <p:nvPr/>
                  </p:nvSpPr>
                  <p:spPr>
                    <a:xfrm>
                      <a:off x="7000892" y="3705306"/>
                      <a:ext cx="509590" cy="28575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4" name="Freihandform 53"/>
                    <p:cNvSpPr/>
                    <p:nvPr/>
                  </p:nvSpPr>
                  <p:spPr>
                    <a:xfrm>
                      <a:off x="1573078" y="2947261"/>
                      <a:ext cx="5432156" cy="907942"/>
                    </a:xfrm>
                    <a:custGeom>
                      <a:avLst/>
                      <a:gdLst>
                        <a:gd name="connsiteX0" fmla="*/ 0 w 5432156"/>
                        <a:gd name="connsiteY0" fmla="*/ 834325 h 907942"/>
                        <a:gd name="connsiteX1" fmla="*/ 852407 w 5432156"/>
                        <a:gd name="connsiteY1" fmla="*/ 694841 h 907942"/>
                        <a:gd name="connsiteX2" fmla="*/ 1642820 w 5432156"/>
                        <a:gd name="connsiteY2" fmla="*/ 121403 h 907942"/>
                        <a:gd name="connsiteX3" fmla="*/ 2224007 w 5432156"/>
                        <a:gd name="connsiteY3" fmla="*/ 20664 h 907942"/>
                        <a:gd name="connsiteX4" fmla="*/ 3068664 w 5432156"/>
                        <a:gd name="connsiteY4" fmla="*/ 20664 h 907942"/>
                        <a:gd name="connsiteX5" fmla="*/ 3649851 w 5432156"/>
                        <a:gd name="connsiteY5" fmla="*/ 144651 h 907942"/>
                        <a:gd name="connsiteX6" fmla="*/ 4424766 w 5432156"/>
                        <a:gd name="connsiteY6" fmla="*/ 694841 h 907942"/>
                        <a:gd name="connsiteX7" fmla="*/ 4998203 w 5432156"/>
                        <a:gd name="connsiteY7" fmla="*/ 873071 h 907942"/>
                        <a:gd name="connsiteX8" fmla="*/ 5432156 w 5432156"/>
                        <a:gd name="connsiteY8" fmla="*/ 904068 h 907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432156" h="907942">
                          <a:moveTo>
                            <a:pt x="0" y="834325"/>
                          </a:moveTo>
                          <a:cubicBezTo>
                            <a:pt x="289302" y="823993"/>
                            <a:pt x="578604" y="813661"/>
                            <a:pt x="852407" y="694841"/>
                          </a:cubicBezTo>
                          <a:cubicBezTo>
                            <a:pt x="1126210" y="576021"/>
                            <a:pt x="1414220" y="233766"/>
                            <a:pt x="1642820" y="121403"/>
                          </a:cubicBezTo>
                          <a:cubicBezTo>
                            <a:pt x="1871420" y="9040"/>
                            <a:pt x="1986366" y="37454"/>
                            <a:pt x="2224007" y="20664"/>
                          </a:cubicBezTo>
                          <a:cubicBezTo>
                            <a:pt x="2461648" y="3874"/>
                            <a:pt x="2831024" y="0"/>
                            <a:pt x="3068664" y="20664"/>
                          </a:cubicBezTo>
                          <a:cubicBezTo>
                            <a:pt x="3306304" y="41328"/>
                            <a:pt x="3423834" y="32288"/>
                            <a:pt x="3649851" y="144651"/>
                          </a:cubicBezTo>
                          <a:cubicBezTo>
                            <a:pt x="3875868" y="257014"/>
                            <a:pt x="4200041" y="573438"/>
                            <a:pt x="4424766" y="694841"/>
                          </a:cubicBezTo>
                          <a:cubicBezTo>
                            <a:pt x="4649491" y="816244"/>
                            <a:pt x="4830305" y="838200"/>
                            <a:pt x="4998203" y="873071"/>
                          </a:cubicBezTo>
                          <a:cubicBezTo>
                            <a:pt x="5166101" y="907942"/>
                            <a:pt x="5299128" y="906005"/>
                            <a:pt x="5432156" y="904068"/>
                          </a:cubicBezTo>
                        </a:path>
                      </a:pathLst>
                    </a:custGeom>
                    <a:ln w="158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5" name="Freihandform 54"/>
                    <p:cNvSpPr/>
                    <p:nvPr/>
                  </p:nvSpPr>
                  <p:spPr>
                    <a:xfrm>
                      <a:off x="1571604" y="2714620"/>
                      <a:ext cx="5432156" cy="1122256"/>
                    </a:xfrm>
                    <a:custGeom>
                      <a:avLst/>
                      <a:gdLst>
                        <a:gd name="connsiteX0" fmla="*/ 0 w 5432156"/>
                        <a:gd name="connsiteY0" fmla="*/ 834325 h 907942"/>
                        <a:gd name="connsiteX1" fmla="*/ 852407 w 5432156"/>
                        <a:gd name="connsiteY1" fmla="*/ 694841 h 907942"/>
                        <a:gd name="connsiteX2" fmla="*/ 1642820 w 5432156"/>
                        <a:gd name="connsiteY2" fmla="*/ 121403 h 907942"/>
                        <a:gd name="connsiteX3" fmla="*/ 2224007 w 5432156"/>
                        <a:gd name="connsiteY3" fmla="*/ 20664 h 907942"/>
                        <a:gd name="connsiteX4" fmla="*/ 3068664 w 5432156"/>
                        <a:gd name="connsiteY4" fmla="*/ 20664 h 907942"/>
                        <a:gd name="connsiteX5" fmla="*/ 3649851 w 5432156"/>
                        <a:gd name="connsiteY5" fmla="*/ 144651 h 907942"/>
                        <a:gd name="connsiteX6" fmla="*/ 4424766 w 5432156"/>
                        <a:gd name="connsiteY6" fmla="*/ 694841 h 907942"/>
                        <a:gd name="connsiteX7" fmla="*/ 4998203 w 5432156"/>
                        <a:gd name="connsiteY7" fmla="*/ 873071 h 907942"/>
                        <a:gd name="connsiteX8" fmla="*/ 5432156 w 5432156"/>
                        <a:gd name="connsiteY8" fmla="*/ 904068 h 907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432156" h="907942">
                          <a:moveTo>
                            <a:pt x="0" y="834325"/>
                          </a:moveTo>
                          <a:cubicBezTo>
                            <a:pt x="289302" y="823993"/>
                            <a:pt x="578604" y="813661"/>
                            <a:pt x="852407" y="694841"/>
                          </a:cubicBezTo>
                          <a:cubicBezTo>
                            <a:pt x="1126210" y="576021"/>
                            <a:pt x="1414220" y="233766"/>
                            <a:pt x="1642820" y="121403"/>
                          </a:cubicBezTo>
                          <a:cubicBezTo>
                            <a:pt x="1871420" y="9040"/>
                            <a:pt x="1986366" y="37454"/>
                            <a:pt x="2224007" y="20664"/>
                          </a:cubicBezTo>
                          <a:cubicBezTo>
                            <a:pt x="2461648" y="3874"/>
                            <a:pt x="2831024" y="0"/>
                            <a:pt x="3068664" y="20664"/>
                          </a:cubicBezTo>
                          <a:cubicBezTo>
                            <a:pt x="3306304" y="41328"/>
                            <a:pt x="3423834" y="32288"/>
                            <a:pt x="3649851" y="144651"/>
                          </a:cubicBezTo>
                          <a:cubicBezTo>
                            <a:pt x="3875868" y="257014"/>
                            <a:pt x="4200041" y="573438"/>
                            <a:pt x="4424766" y="694841"/>
                          </a:cubicBezTo>
                          <a:cubicBezTo>
                            <a:pt x="4649491" y="816244"/>
                            <a:pt x="4830305" y="838200"/>
                            <a:pt x="4998203" y="873071"/>
                          </a:cubicBezTo>
                          <a:cubicBezTo>
                            <a:pt x="5166101" y="907942"/>
                            <a:pt x="5299128" y="906005"/>
                            <a:pt x="5432156" y="904068"/>
                          </a:cubicBezTo>
                        </a:path>
                      </a:pathLst>
                    </a:custGeom>
                    <a:ln w="15875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6" name="Freihandform 55"/>
                    <p:cNvSpPr/>
                    <p:nvPr/>
                  </p:nvSpPr>
                  <p:spPr>
                    <a:xfrm>
                      <a:off x="1568736" y="2500306"/>
                      <a:ext cx="5432156" cy="1357322"/>
                    </a:xfrm>
                    <a:custGeom>
                      <a:avLst/>
                      <a:gdLst>
                        <a:gd name="connsiteX0" fmla="*/ 0 w 5432156"/>
                        <a:gd name="connsiteY0" fmla="*/ 834325 h 907942"/>
                        <a:gd name="connsiteX1" fmla="*/ 852407 w 5432156"/>
                        <a:gd name="connsiteY1" fmla="*/ 694841 h 907942"/>
                        <a:gd name="connsiteX2" fmla="*/ 1642820 w 5432156"/>
                        <a:gd name="connsiteY2" fmla="*/ 121403 h 907942"/>
                        <a:gd name="connsiteX3" fmla="*/ 2224007 w 5432156"/>
                        <a:gd name="connsiteY3" fmla="*/ 20664 h 907942"/>
                        <a:gd name="connsiteX4" fmla="*/ 3068664 w 5432156"/>
                        <a:gd name="connsiteY4" fmla="*/ 20664 h 907942"/>
                        <a:gd name="connsiteX5" fmla="*/ 3649851 w 5432156"/>
                        <a:gd name="connsiteY5" fmla="*/ 144651 h 907942"/>
                        <a:gd name="connsiteX6" fmla="*/ 4424766 w 5432156"/>
                        <a:gd name="connsiteY6" fmla="*/ 694841 h 907942"/>
                        <a:gd name="connsiteX7" fmla="*/ 4998203 w 5432156"/>
                        <a:gd name="connsiteY7" fmla="*/ 873071 h 907942"/>
                        <a:gd name="connsiteX8" fmla="*/ 5432156 w 5432156"/>
                        <a:gd name="connsiteY8" fmla="*/ 904068 h 907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432156" h="907942">
                          <a:moveTo>
                            <a:pt x="0" y="834325"/>
                          </a:moveTo>
                          <a:cubicBezTo>
                            <a:pt x="289302" y="823993"/>
                            <a:pt x="578604" y="813661"/>
                            <a:pt x="852407" y="694841"/>
                          </a:cubicBezTo>
                          <a:cubicBezTo>
                            <a:pt x="1126210" y="576021"/>
                            <a:pt x="1414220" y="233766"/>
                            <a:pt x="1642820" y="121403"/>
                          </a:cubicBezTo>
                          <a:cubicBezTo>
                            <a:pt x="1871420" y="9040"/>
                            <a:pt x="1986366" y="37454"/>
                            <a:pt x="2224007" y="20664"/>
                          </a:cubicBezTo>
                          <a:cubicBezTo>
                            <a:pt x="2461648" y="3874"/>
                            <a:pt x="2831024" y="0"/>
                            <a:pt x="3068664" y="20664"/>
                          </a:cubicBezTo>
                          <a:cubicBezTo>
                            <a:pt x="3306304" y="41328"/>
                            <a:pt x="3423834" y="32288"/>
                            <a:pt x="3649851" y="144651"/>
                          </a:cubicBezTo>
                          <a:cubicBezTo>
                            <a:pt x="3875868" y="257014"/>
                            <a:pt x="4200041" y="573438"/>
                            <a:pt x="4424766" y="694841"/>
                          </a:cubicBezTo>
                          <a:cubicBezTo>
                            <a:pt x="4649491" y="816244"/>
                            <a:pt x="4830305" y="838200"/>
                            <a:pt x="4998203" y="873071"/>
                          </a:cubicBezTo>
                          <a:cubicBezTo>
                            <a:pt x="5166101" y="907942"/>
                            <a:pt x="5299128" y="906005"/>
                            <a:pt x="5432156" y="904068"/>
                          </a:cubicBezTo>
                        </a:path>
                      </a:pathLst>
                    </a:custGeom>
                    <a:ln w="158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34" name="Textfeld 33"/>
                  <p:cNvSpPr txBox="1"/>
                  <p:nvPr/>
                </p:nvSpPr>
                <p:spPr>
                  <a:xfrm>
                    <a:off x="2786050" y="3448047"/>
                    <a:ext cx="1492946" cy="4840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200" dirty="0" smtClean="0"/>
                      <a:t>E&gt;E</a:t>
                    </a:r>
                    <a:r>
                      <a:rPr lang="de-DE" sz="1200" baseline="-25000" dirty="0" smtClean="0"/>
                      <a:t>0</a:t>
                    </a:r>
                    <a:endParaRPr lang="de-DE" sz="1200" baseline="-25000" dirty="0"/>
                  </a:p>
                </p:txBody>
              </p:sp>
              <p:sp>
                <p:nvSpPr>
                  <p:cNvPr id="35" name="Textfeld 34"/>
                  <p:cNvSpPr txBox="1"/>
                  <p:nvPr/>
                </p:nvSpPr>
                <p:spPr>
                  <a:xfrm>
                    <a:off x="1949895" y="2200253"/>
                    <a:ext cx="1492946" cy="4840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200" dirty="0" smtClean="0"/>
                      <a:t>E&lt;E</a:t>
                    </a:r>
                    <a:r>
                      <a:rPr lang="de-DE" sz="1200" baseline="-25000" dirty="0" smtClean="0"/>
                      <a:t>0</a:t>
                    </a:r>
                    <a:endParaRPr lang="de-DE" sz="1200" baseline="-25000" dirty="0"/>
                  </a:p>
                </p:txBody>
              </p:sp>
            </p:grpSp>
            <p:cxnSp>
              <p:nvCxnSpPr>
                <p:cNvPr id="68" name="Gerade Verbindung mit Pfeil 67"/>
                <p:cNvCxnSpPr/>
                <p:nvPr/>
              </p:nvCxnSpPr>
              <p:spPr>
                <a:xfrm>
                  <a:off x="215900" y="6212989"/>
                  <a:ext cx="389890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Rechteck 69"/>
              <p:cNvSpPr/>
              <p:nvPr/>
            </p:nvSpPr>
            <p:spPr>
              <a:xfrm>
                <a:off x="3821106" y="5899168"/>
                <a:ext cx="2616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00" dirty="0" smtClean="0"/>
                  <a:t>z</a:t>
                </a:r>
                <a:endParaRPr lang="de-DE" sz="1200" dirty="0"/>
              </a:p>
            </p:txBody>
          </p:sp>
        </p:grpSp>
        <p:sp>
          <p:nvSpPr>
            <p:cNvPr id="67" name="Textfeld 66"/>
            <p:cNvSpPr txBox="1"/>
            <p:nvPr/>
          </p:nvSpPr>
          <p:spPr>
            <a:xfrm>
              <a:off x="1928794" y="4339223"/>
              <a:ext cx="1999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600" dirty="0" smtClean="0"/>
                <a:t> </a:t>
              </a:r>
              <a:r>
                <a:rPr lang="de-DE" sz="1600" dirty="0" err="1" smtClean="0"/>
                <a:t>Dispersive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section</a:t>
              </a:r>
              <a:endParaRPr lang="de-DE" sz="1600" dirty="0"/>
            </a:p>
          </p:txBody>
        </p:sp>
      </p:grpSp>
      <p:grpSp>
        <p:nvGrpSpPr>
          <p:cNvPr id="8" name="Gruppieren 93"/>
          <p:cNvGrpSpPr/>
          <p:nvPr/>
        </p:nvGrpSpPr>
        <p:grpSpPr>
          <a:xfrm>
            <a:off x="4430994" y="2786058"/>
            <a:ext cx="4641600" cy="3527758"/>
            <a:chOff x="4430994" y="2786058"/>
            <a:chExt cx="4641600" cy="3527758"/>
          </a:xfrm>
        </p:grpSpPr>
        <p:pic>
          <p:nvPicPr>
            <p:cNvPr id="88" name="Grafik 87" descr="bunchtobunchdis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994" y="2786058"/>
              <a:ext cx="4641600" cy="3481200"/>
            </a:xfrm>
            <a:prstGeom prst="rect">
              <a:avLst/>
            </a:prstGeom>
          </p:spPr>
        </p:pic>
        <p:grpSp>
          <p:nvGrpSpPr>
            <p:cNvPr id="9" name="Gruppieren 84"/>
            <p:cNvGrpSpPr/>
            <p:nvPr/>
          </p:nvGrpSpPr>
          <p:grpSpPr>
            <a:xfrm>
              <a:off x="4606746" y="4250472"/>
              <a:ext cx="2563677" cy="2063344"/>
              <a:chOff x="4606746" y="4633062"/>
              <a:chExt cx="2563677" cy="2063344"/>
            </a:xfrm>
          </p:grpSpPr>
          <p:sp>
            <p:nvSpPr>
              <p:cNvPr id="81" name="Textfeld 80"/>
              <p:cNvSpPr txBox="1"/>
              <p:nvPr/>
            </p:nvSpPr>
            <p:spPr>
              <a:xfrm>
                <a:off x="6514474" y="6419407"/>
                <a:ext cx="65594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err="1" smtClean="0">
                    <a:latin typeface="Symbol" pitchFamily="18" charset="2"/>
                  </a:rPr>
                  <a:t>D</a:t>
                </a:r>
                <a:r>
                  <a:rPr lang="de-DE" sz="1200" b="1" dirty="0" err="1" smtClean="0"/>
                  <a:t>t</a:t>
                </a:r>
                <a:r>
                  <a:rPr lang="de-DE" sz="1200" b="1" dirty="0" smtClean="0"/>
                  <a:t> (</a:t>
                </a:r>
                <a:r>
                  <a:rPr lang="de-DE" sz="1200" b="1" dirty="0" err="1" smtClean="0"/>
                  <a:t>ps</a:t>
                </a:r>
                <a:r>
                  <a:rPr lang="de-DE" sz="1200" b="1" dirty="0" smtClean="0"/>
                  <a:t>)</a:t>
                </a:r>
                <a:endParaRPr lang="de-DE" sz="1200" b="1" dirty="0"/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 rot="16200000">
                <a:off x="4519864" y="4719944"/>
                <a:ext cx="4507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err="1" smtClean="0">
                    <a:latin typeface="Symbol" pitchFamily="18" charset="2"/>
                    <a:cs typeface="Arial" pitchFamily="34" charset="0"/>
                  </a:rPr>
                  <a:t>Dg</a:t>
                </a:r>
                <a:r>
                  <a:rPr lang="de-DE" sz="1200" b="1" dirty="0" smtClean="0">
                    <a:latin typeface="Symbol" pitchFamily="18" charset="2"/>
                    <a:cs typeface="Arial" pitchFamily="34" charset="0"/>
                  </a:rPr>
                  <a:t>/g</a:t>
                </a:r>
                <a:endParaRPr lang="de-DE" sz="1200" b="1" dirty="0">
                  <a:latin typeface="Symbol" pitchFamily="18" charset="2"/>
                  <a:cs typeface="Arial" pitchFamily="34" charset="0"/>
                </a:endParaRPr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1171367" y="1994379"/>
            <a:ext cx="889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2"/>
                </a:solidFill>
              </a:rPr>
              <a:t>Velocity</a:t>
            </a:r>
            <a:endParaRPr lang="de-DE" sz="1600" dirty="0" smtClean="0">
              <a:solidFill>
                <a:schemeClr val="tx2"/>
              </a:solidFill>
            </a:endParaRPr>
          </a:p>
          <a:p>
            <a:r>
              <a:rPr lang="de-DE" sz="1600" dirty="0" err="1" smtClean="0">
                <a:solidFill>
                  <a:schemeClr val="tx2"/>
                </a:solidFill>
              </a:rPr>
              <a:t>effects</a:t>
            </a:r>
            <a:endParaRPr lang="de-DE" sz="1600" dirty="0" smtClean="0">
              <a:solidFill>
                <a:schemeClr val="tx2"/>
              </a:solidFill>
            </a:endParaRPr>
          </a:p>
          <a:p>
            <a:endParaRPr lang="de-D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0339" y="1994379"/>
            <a:ext cx="1077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Time </a:t>
            </a:r>
            <a:r>
              <a:rPr lang="de-DE" sz="1600" dirty="0" err="1" smtClean="0">
                <a:solidFill>
                  <a:schemeClr val="tx2"/>
                </a:solidFill>
              </a:rPr>
              <a:t>jitter</a:t>
            </a:r>
            <a:endParaRPr lang="de-DE" sz="1600" dirty="0" smtClean="0">
              <a:solidFill>
                <a:schemeClr val="tx2"/>
              </a:solidFill>
            </a:endParaRPr>
          </a:p>
          <a:p>
            <a:r>
              <a:rPr lang="de-DE" sz="1600" dirty="0" smtClean="0">
                <a:solidFill>
                  <a:schemeClr val="tx2"/>
                </a:solidFill>
              </a:rPr>
              <a:t>Laser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909671" y="2000155"/>
            <a:ext cx="1077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Time </a:t>
            </a:r>
            <a:r>
              <a:rPr lang="de-DE" sz="1600" dirty="0" err="1" smtClean="0">
                <a:solidFill>
                  <a:schemeClr val="tx2"/>
                </a:solidFill>
              </a:rPr>
              <a:t>jitter</a:t>
            </a:r>
            <a:endParaRPr lang="de-DE" sz="1600" dirty="0" smtClean="0">
              <a:solidFill>
                <a:schemeClr val="tx2"/>
              </a:solidFill>
            </a:endParaRPr>
          </a:p>
          <a:p>
            <a:r>
              <a:rPr lang="de-DE" sz="1600" dirty="0" smtClean="0">
                <a:solidFill>
                  <a:schemeClr val="tx2"/>
                </a:solidFill>
              </a:rPr>
              <a:t>Laser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369697" y="2000155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2"/>
                </a:solidFill>
              </a:rPr>
              <a:t>Energy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dependent</a:t>
            </a:r>
            <a:endParaRPr lang="de-DE" sz="1600" dirty="0" smtClean="0">
              <a:solidFill>
                <a:schemeClr val="tx2"/>
              </a:solidFill>
            </a:endParaRPr>
          </a:p>
          <a:p>
            <a:r>
              <a:rPr lang="de-DE" sz="1600" dirty="0" err="1" smtClean="0">
                <a:solidFill>
                  <a:schemeClr val="tx2"/>
                </a:solidFill>
              </a:rPr>
              <a:t>path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length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071670" y="1996643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2"/>
                </a:solidFill>
              </a:rPr>
              <a:t>Acceleration</a:t>
            </a:r>
            <a:r>
              <a:rPr lang="de-DE" sz="1600" dirty="0" smtClean="0">
                <a:solidFill>
                  <a:schemeClr val="tx2"/>
                </a:solidFill>
              </a:rPr>
              <a:t>-</a:t>
            </a:r>
          </a:p>
          <a:p>
            <a:r>
              <a:rPr lang="de-DE" sz="1600" dirty="0" err="1" smtClean="0">
                <a:solidFill>
                  <a:schemeClr val="tx2"/>
                </a:solidFill>
              </a:rPr>
              <a:t>errors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6028" y="709151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RF-</a:t>
            </a:r>
          </a:p>
          <a:p>
            <a:r>
              <a:rPr lang="de-DE" sz="1400" dirty="0" err="1" smtClean="0"/>
              <a:t>Photoinjector</a:t>
            </a:r>
            <a:endParaRPr lang="de-DE" sz="1400" dirty="0"/>
          </a:p>
        </p:txBody>
      </p:sp>
      <p:sp>
        <p:nvSpPr>
          <p:cNvPr id="48" name="Textfeld 47"/>
          <p:cNvSpPr txBox="1"/>
          <p:nvPr/>
        </p:nvSpPr>
        <p:spPr>
          <a:xfrm>
            <a:off x="1428728" y="709151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Linac-</a:t>
            </a:r>
          </a:p>
          <a:p>
            <a:r>
              <a:rPr lang="de-DE" sz="1400" dirty="0" err="1" smtClean="0"/>
              <a:t>modules</a:t>
            </a:r>
            <a:endParaRPr lang="de-DE" sz="1400" dirty="0"/>
          </a:p>
        </p:txBody>
      </p:sp>
      <p:sp>
        <p:nvSpPr>
          <p:cNvPr id="49" name="Textfeld 48"/>
          <p:cNvSpPr txBox="1"/>
          <p:nvPr/>
        </p:nvSpPr>
        <p:spPr>
          <a:xfrm>
            <a:off x="4643438" y="709151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Bunch</a:t>
            </a:r>
            <a:r>
              <a:rPr lang="de-DE" sz="1400" dirty="0" smtClean="0"/>
              <a:t>-</a:t>
            </a:r>
          </a:p>
          <a:p>
            <a:r>
              <a:rPr lang="de-DE" sz="1400" dirty="0" err="1" smtClean="0"/>
              <a:t>compression</a:t>
            </a:r>
            <a:endParaRPr lang="de-DE" sz="1400" dirty="0"/>
          </a:p>
        </p:txBody>
      </p:sp>
      <p:sp>
        <p:nvSpPr>
          <p:cNvPr id="50" name="Textfeld 49"/>
          <p:cNvSpPr txBox="1"/>
          <p:nvPr/>
        </p:nvSpPr>
        <p:spPr>
          <a:xfrm>
            <a:off x="3074474" y="70337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3</a:t>
            </a:r>
            <a:r>
              <a:rPr lang="de-DE" sz="1400" baseline="30000" dirty="0" smtClean="0"/>
              <a:t>rd</a:t>
            </a:r>
            <a:r>
              <a:rPr lang="de-DE" sz="1400" dirty="0" smtClean="0"/>
              <a:t> </a:t>
            </a:r>
            <a:r>
              <a:rPr lang="de-DE" sz="1400" dirty="0" err="1" smtClean="0"/>
              <a:t>harmonic</a:t>
            </a:r>
            <a:r>
              <a:rPr lang="de-DE" sz="1400" dirty="0" smtClean="0"/>
              <a:t>-</a:t>
            </a:r>
          </a:p>
          <a:p>
            <a:r>
              <a:rPr lang="de-DE" sz="1400" dirty="0" err="1" smtClean="0"/>
              <a:t>cavity</a:t>
            </a:r>
            <a:endParaRPr lang="de-DE" sz="1400" dirty="0"/>
          </a:p>
        </p:txBody>
      </p:sp>
      <p:sp>
        <p:nvSpPr>
          <p:cNvPr id="51" name="Textfeld 50"/>
          <p:cNvSpPr txBox="1"/>
          <p:nvPr/>
        </p:nvSpPr>
        <p:spPr>
          <a:xfrm>
            <a:off x="7841864" y="701656"/>
            <a:ext cx="108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Seedlaser</a:t>
            </a:r>
            <a:r>
              <a:rPr lang="de-DE" sz="1400" dirty="0" smtClean="0"/>
              <a:t>, </a:t>
            </a:r>
          </a:p>
          <a:p>
            <a:r>
              <a:rPr lang="de-DE" sz="1400" dirty="0" err="1" smtClean="0"/>
              <a:t>Undulators</a:t>
            </a:r>
            <a:endParaRPr lang="de-DE" sz="1400" dirty="0"/>
          </a:p>
        </p:txBody>
      </p:sp>
      <p:sp>
        <p:nvSpPr>
          <p:cNvPr id="32" name="Rechteck 31"/>
          <p:cNvSpPr/>
          <p:nvPr/>
        </p:nvSpPr>
        <p:spPr>
          <a:xfrm>
            <a:off x="2226451" y="2743683"/>
            <a:ext cx="104148" cy="335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15436" cy="67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pieren 72"/>
          <p:cNvGrpSpPr/>
          <p:nvPr/>
        </p:nvGrpSpPr>
        <p:grpSpPr>
          <a:xfrm>
            <a:off x="5143504" y="3177073"/>
            <a:ext cx="3500462" cy="2571768"/>
            <a:chOff x="5143504" y="3433762"/>
            <a:chExt cx="3500462" cy="2571768"/>
          </a:xfrm>
        </p:grpSpPr>
        <p:cxnSp>
          <p:nvCxnSpPr>
            <p:cNvPr id="69" name="Gerade Verbindung 68"/>
            <p:cNvCxnSpPr/>
            <p:nvPr/>
          </p:nvCxnSpPr>
          <p:spPr>
            <a:xfrm rot="21360000" flipV="1">
              <a:off x="5143504" y="3433762"/>
              <a:ext cx="3500462" cy="25717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>
              <a:off x="6428096" y="4760450"/>
              <a:ext cx="846161" cy="1588"/>
            </a:xfrm>
            <a:prstGeom prst="line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feld 45"/>
          <p:cNvSpPr txBox="1"/>
          <p:nvPr/>
        </p:nvSpPr>
        <p:spPr>
          <a:xfrm>
            <a:off x="1428728" y="127371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r>
              <a:rPr lang="de-DE" baseline="30000" dirty="0" smtClean="0"/>
              <a:t>- </a:t>
            </a:r>
            <a:r>
              <a:rPr lang="de-DE" dirty="0" smtClean="0"/>
              <a:t>→</a:t>
            </a:r>
            <a:endParaRPr lang="de-DE" baseline="30000" dirty="0"/>
          </a:p>
        </p:txBody>
      </p:sp>
      <p:sp>
        <p:nvSpPr>
          <p:cNvPr id="80" name="Textfeld 79"/>
          <p:cNvSpPr txBox="1"/>
          <p:nvPr/>
        </p:nvSpPr>
        <p:spPr>
          <a:xfrm>
            <a:off x="6107139" y="701656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Linac-</a:t>
            </a:r>
          </a:p>
          <a:p>
            <a:r>
              <a:rPr lang="de-DE" sz="1400" dirty="0" err="1" smtClean="0"/>
              <a:t>modules</a:t>
            </a:r>
            <a:endParaRPr lang="de-DE" sz="1400" dirty="0"/>
          </a:p>
        </p:txBody>
      </p:sp>
      <p:grpSp>
        <p:nvGrpSpPr>
          <p:cNvPr id="11" name="Gruppieren 82"/>
          <p:cNvGrpSpPr/>
          <p:nvPr/>
        </p:nvGrpSpPr>
        <p:grpSpPr>
          <a:xfrm>
            <a:off x="285720" y="3143247"/>
            <a:ext cx="3500462" cy="1192709"/>
            <a:chOff x="285720" y="3143247"/>
            <a:chExt cx="3500462" cy="1192709"/>
          </a:xfrm>
        </p:grpSpPr>
        <p:grpSp>
          <p:nvGrpSpPr>
            <p:cNvPr id="12" name="Gruppieren 85"/>
            <p:cNvGrpSpPr/>
            <p:nvPr/>
          </p:nvGrpSpPr>
          <p:grpSpPr>
            <a:xfrm>
              <a:off x="285720" y="3143247"/>
              <a:ext cx="3500462" cy="1192709"/>
              <a:chOff x="285720" y="3143247"/>
              <a:chExt cx="3500462" cy="1192709"/>
            </a:xfrm>
          </p:grpSpPr>
          <p:grpSp>
            <p:nvGrpSpPr>
              <p:cNvPr id="13" name="Gruppieren 28"/>
              <p:cNvGrpSpPr/>
              <p:nvPr/>
            </p:nvGrpSpPr>
            <p:grpSpPr>
              <a:xfrm>
                <a:off x="285720" y="3143247"/>
                <a:ext cx="3500462" cy="1192709"/>
                <a:chOff x="1001746" y="4131238"/>
                <a:chExt cx="6060854" cy="1949510"/>
              </a:xfrm>
            </p:grpSpPr>
            <p:grpSp>
              <p:nvGrpSpPr>
                <p:cNvPr id="14" name="Gruppieren 24"/>
                <p:cNvGrpSpPr/>
                <p:nvPr/>
              </p:nvGrpSpPr>
              <p:grpSpPr>
                <a:xfrm>
                  <a:off x="1584515" y="4144174"/>
                  <a:ext cx="5255452" cy="1936574"/>
                  <a:chOff x="1584515" y="4144174"/>
                  <a:chExt cx="5255452" cy="1936574"/>
                </a:xfrm>
              </p:grpSpPr>
              <p:sp>
                <p:nvSpPr>
                  <p:cNvPr id="65" name="Freihandform 64"/>
                  <p:cNvSpPr/>
                  <p:nvPr/>
                </p:nvSpPr>
                <p:spPr>
                  <a:xfrm>
                    <a:off x="1743891" y="4286256"/>
                    <a:ext cx="4756935" cy="1794492"/>
                  </a:xfrm>
                  <a:custGeom>
                    <a:avLst/>
                    <a:gdLst>
                      <a:gd name="connsiteX0" fmla="*/ 0 w 1441342"/>
                      <a:gd name="connsiteY0" fmla="*/ 720672 h 1442635"/>
                      <a:gd name="connsiteX1" fmla="*/ 371959 w 1441342"/>
                      <a:gd name="connsiteY1" fmla="*/ 0 h 1442635"/>
                      <a:gd name="connsiteX2" fmla="*/ 728420 w 1441342"/>
                      <a:gd name="connsiteY2" fmla="*/ 720672 h 1442635"/>
                      <a:gd name="connsiteX3" fmla="*/ 1084881 w 1441342"/>
                      <a:gd name="connsiteY3" fmla="*/ 1441343 h 1442635"/>
                      <a:gd name="connsiteX4" fmla="*/ 1441342 w 1441342"/>
                      <a:gd name="connsiteY4" fmla="*/ 712922 h 1442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1342" h="1442635">
                        <a:moveTo>
                          <a:pt x="0" y="720672"/>
                        </a:moveTo>
                        <a:cubicBezTo>
                          <a:pt x="125278" y="360336"/>
                          <a:pt x="250556" y="0"/>
                          <a:pt x="371959" y="0"/>
                        </a:cubicBezTo>
                        <a:cubicBezTo>
                          <a:pt x="493362" y="0"/>
                          <a:pt x="728420" y="720672"/>
                          <a:pt x="728420" y="720672"/>
                        </a:cubicBezTo>
                        <a:cubicBezTo>
                          <a:pt x="847240" y="960896"/>
                          <a:pt x="966061" y="1442635"/>
                          <a:pt x="1084881" y="1441343"/>
                        </a:cubicBezTo>
                        <a:cubicBezTo>
                          <a:pt x="1203701" y="1440051"/>
                          <a:pt x="1322521" y="1076486"/>
                          <a:pt x="1441342" y="712922"/>
                        </a:cubicBezTo>
                      </a:path>
                    </a:pathLst>
                  </a:cu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63" name="Gerade Verbindung mit Pfeil 62"/>
                  <p:cNvCxnSpPr/>
                  <p:nvPr/>
                </p:nvCxnSpPr>
                <p:spPr>
                  <a:xfrm rot="5400000" flipH="1" flipV="1">
                    <a:off x="780272" y="5107793"/>
                    <a:ext cx="1928826" cy="15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Gerade Verbindung mit Pfeil 63"/>
                  <p:cNvCxnSpPr/>
                  <p:nvPr/>
                </p:nvCxnSpPr>
                <p:spPr>
                  <a:xfrm flipV="1">
                    <a:off x="1584515" y="5189923"/>
                    <a:ext cx="5255452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Textfeld 59"/>
                <p:cNvSpPr txBox="1"/>
                <p:nvPr/>
              </p:nvSpPr>
              <p:spPr>
                <a:xfrm>
                  <a:off x="6399746" y="5194523"/>
                  <a:ext cx="662854" cy="484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smtClean="0"/>
                    <a:t>t</a:t>
                  </a:r>
                  <a:endParaRPr lang="de-DE" sz="1200" dirty="0"/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1001746" y="4131238"/>
                  <a:ext cx="1268276" cy="4840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err="1" smtClean="0"/>
                    <a:t>V</a:t>
                  </a:r>
                  <a:r>
                    <a:rPr lang="de-DE" sz="1200" baseline="-25000" dirty="0" err="1" smtClean="0"/>
                    <a:t>acc</a:t>
                  </a:r>
                  <a:endParaRPr lang="de-DE" sz="1200" baseline="-25000" dirty="0"/>
                </a:p>
              </p:txBody>
            </p:sp>
          </p:grpSp>
          <p:sp>
            <p:nvSpPr>
              <p:cNvPr id="71" name="Ellipse 70"/>
              <p:cNvSpPr/>
              <p:nvPr/>
            </p:nvSpPr>
            <p:spPr>
              <a:xfrm>
                <a:off x="714348" y="3378667"/>
                <a:ext cx="607731" cy="193209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6" name="Textfeld 65"/>
            <p:cNvSpPr txBox="1"/>
            <p:nvPr/>
          </p:nvSpPr>
          <p:spPr>
            <a:xfrm>
              <a:off x="1928794" y="3143248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600" dirty="0" smtClean="0"/>
                <a:t> </a:t>
              </a:r>
              <a:r>
                <a:rPr lang="de-DE" sz="1600" dirty="0" err="1" smtClean="0"/>
                <a:t>Energy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chirp</a:t>
              </a:r>
              <a:endParaRPr lang="de-DE" sz="1600" dirty="0"/>
            </a:p>
          </p:txBody>
        </p:sp>
      </p:grpSp>
      <p:sp>
        <p:nvSpPr>
          <p:cNvPr id="87" name="Textfeld 86"/>
          <p:cNvSpPr txBox="1"/>
          <p:nvPr/>
        </p:nvSpPr>
        <p:spPr>
          <a:xfrm>
            <a:off x="2653673" y="223739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de-DE" sz="1600" baseline="-25000" dirty="0" err="1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&lt; 0.05°!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89" name="Gerade Verbindung mit Pfeil 88"/>
          <p:cNvCxnSpPr/>
          <p:nvPr/>
        </p:nvCxnSpPr>
        <p:spPr>
          <a:xfrm rot="5400000">
            <a:off x="2678893" y="1321579"/>
            <a:ext cx="500066" cy="28575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 rot="10800000" flipV="1">
            <a:off x="3714744" y="1214422"/>
            <a:ext cx="1000132" cy="35719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stCxn id="49" idx="2"/>
          </p:cNvCxnSpPr>
          <p:nvPr/>
        </p:nvCxnSpPr>
        <p:spPr>
          <a:xfrm rot="5400000">
            <a:off x="5166570" y="1280745"/>
            <a:ext cx="124926" cy="2817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22"/>
          <p:cNvGrpSpPr/>
          <p:nvPr/>
        </p:nvGrpSpPr>
        <p:grpSpPr>
          <a:xfrm>
            <a:off x="214282" y="4340848"/>
            <a:ext cx="3898900" cy="1846938"/>
            <a:chOff x="214282" y="4340848"/>
            <a:chExt cx="3898900" cy="1846938"/>
          </a:xfrm>
        </p:grpSpPr>
        <p:grpSp>
          <p:nvGrpSpPr>
            <p:cNvPr id="18" name="Gruppieren 89"/>
            <p:cNvGrpSpPr/>
            <p:nvPr/>
          </p:nvGrpSpPr>
          <p:grpSpPr>
            <a:xfrm>
              <a:off x="214282" y="4340848"/>
              <a:ext cx="3898900" cy="1846938"/>
              <a:chOff x="215900" y="4336025"/>
              <a:chExt cx="3898900" cy="1846938"/>
            </a:xfrm>
          </p:grpSpPr>
          <p:grpSp>
            <p:nvGrpSpPr>
              <p:cNvPr id="19" name="Gruppieren 61"/>
              <p:cNvGrpSpPr/>
              <p:nvPr/>
            </p:nvGrpSpPr>
            <p:grpSpPr>
              <a:xfrm>
                <a:off x="215900" y="4641735"/>
                <a:ext cx="3898900" cy="1541228"/>
                <a:chOff x="215900" y="4641735"/>
                <a:chExt cx="3898900" cy="1541228"/>
              </a:xfrm>
            </p:grpSpPr>
            <p:grpSp>
              <p:nvGrpSpPr>
                <p:cNvPr id="20" name="Gruppieren 73"/>
                <p:cNvGrpSpPr/>
                <p:nvPr/>
              </p:nvGrpSpPr>
              <p:grpSpPr>
                <a:xfrm>
                  <a:off x="215900" y="4641735"/>
                  <a:ext cx="3898900" cy="1316153"/>
                  <a:chOff x="215900" y="4898424"/>
                  <a:chExt cx="3898900" cy="1316153"/>
                </a:xfrm>
              </p:grpSpPr>
              <p:grpSp>
                <p:nvGrpSpPr>
                  <p:cNvPr id="21" name="Gruppieren 46"/>
                  <p:cNvGrpSpPr/>
                  <p:nvPr/>
                </p:nvGrpSpPr>
                <p:grpSpPr>
                  <a:xfrm>
                    <a:off x="955699" y="4898424"/>
                    <a:ext cx="2720525" cy="1216159"/>
                    <a:chOff x="1568736" y="2200253"/>
                    <a:chExt cx="5436498" cy="1798668"/>
                  </a:xfrm>
                </p:grpSpPr>
                <p:grpSp>
                  <p:nvGrpSpPr>
                    <p:cNvPr id="22" name="Gruppieren 43"/>
                    <p:cNvGrpSpPr/>
                    <p:nvPr/>
                  </p:nvGrpSpPr>
                  <p:grpSpPr>
                    <a:xfrm>
                      <a:off x="1568736" y="2432651"/>
                      <a:ext cx="5436498" cy="1566270"/>
                      <a:chOff x="1568736" y="2432651"/>
                      <a:chExt cx="5436498" cy="1566270"/>
                    </a:xfrm>
                  </p:grpSpPr>
                  <p:sp>
                    <p:nvSpPr>
                      <p:cNvPr id="107" name="Rechteck 106"/>
                      <p:cNvSpPr/>
                      <p:nvPr/>
                    </p:nvSpPr>
                    <p:spPr>
                      <a:xfrm>
                        <a:off x="1857355" y="3147031"/>
                        <a:ext cx="571504" cy="851890"/>
                      </a:xfrm>
                      <a:prstGeom prst="rect">
                        <a:avLst/>
                      </a:prstGeom>
                      <a:solidFill>
                        <a:srgbClr val="FCEA04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8" name="Rechteck 107"/>
                      <p:cNvSpPr/>
                      <p:nvPr/>
                    </p:nvSpPr>
                    <p:spPr>
                      <a:xfrm>
                        <a:off x="3214677" y="2432651"/>
                        <a:ext cx="571504" cy="851890"/>
                      </a:xfrm>
                      <a:prstGeom prst="rect">
                        <a:avLst/>
                      </a:prstGeom>
                      <a:solidFill>
                        <a:srgbClr val="FCEA04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grpSp>
                    <p:nvGrpSpPr>
                      <p:cNvPr id="23" name="Gruppieren 12"/>
                      <p:cNvGrpSpPr/>
                      <p:nvPr/>
                    </p:nvGrpSpPr>
                    <p:grpSpPr>
                      <a:xfrm flipH="1">
                        <a:off x="4643438" y="2432651"/>
                        <a:ext cx="1928826" cy="1566267"/>
                        <a:chOff x="1857356" y="2432651"/>
                        <a:chExt cx="1928826" cy="1566267"/>
                      </a:xfrm>
                    </p:grpSpPr>
                    <p:sp>
                      <p:nvSpPr>
                        <p:cNvPr id="115" name="Rechteck 10"/>
                        <p:cNvSpPr/>
                        <p:nvPr/>
                      </p:nvSpPr>
                      <p:spPr>
                        <a:xfrm flipH="1">
                          <a:off x="1857356" y="3147029"/>
                          <a:ext cx="571504" cy="851889"/>
                        </a:xfrm>
                        <a:prstGeom prst="rect">
                          <a:avLst/>
                        </a:prstGeom>
                        <a:solidFill>
                          <a:srgbClr val="FCEA04"/>
                        </a:solidFill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116" name="Rechteck 115"/>
                        <p:cNvSpPr/>
                        <p:nvPr/>
                      </p:nvSpPr>
                      <p:spPr>
                        <a:xfrm flipH="1">
                          <a:off x="3214678" y="2432651"/>
                          <a:ext cx="571504" cy="851890"/>
                        </a:xfrm>
                        <a:prstGeom prst="rect">
                          <a:avLst/>
                        </a:prstGeom>
                        <a:solidFill>
                          <a:srgbClr val="FCEA04"/>
                        </a:solidFill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</p:grpSp>
                  <p:sp>
                    <p:nvSpPr>
                      <p:cNvPr id="112" name="Freihandform 111"/>
                      <p:cNvSpPr/>
                      <p:nvPr/>
                    </p:nvSpPr>
                    <p:spPr>
                      <a:xfrm>
                        <a:off x="1573078" y="2947261"/>
                        <a:ext cx="5432156" cy="907942"/>
                      </a:xfrm>
                      <a:custGeom>
                        <a:avLst/>
                        <a:gdLst>
                          <a:gd name="connsiteX0" fmla="*/ 0 w 5432156"/>
                          <a:gd name="connsiteY0" fmla="*/ 834325 h 907942"/>
                          <a:gd name="connsiteX1" fmla="*/ 852407 w 5432156"/>
                          <a:gd name="connsiteY1" fmla="*/ 694841 h 907942"/>
                          <a:gd name="connsiteX2" fmla="*/ 1642820 w 5432156"/>
                          <a:gd name="connsiteY2" fmla="*/ 121403 h 907942"/>
                          <a:gd name="connsiteX3" fmla="*/ 2224007 w 5432156"/>
                          <a:gd name="connsiteY3" fmla="*/ 20664 h 907942"/>
                          <a:gd name="connsiteX4" fmla="*/ 3068664 w 5432156"/>
                          <a:gd name="connsiteY4" fmla="*/ 20664 h 907942"/>
                          <a:gd name="connsiteX5" fmla="*/ 3649851 w 5432156"/>
                          <a:gd name="connsiteY5" fmla="*/ 144651 h 907942"/>
                          <a:gd name="connsiteX6" fmla="*/ 4424766 w 5432156"/>
                          <a:gd name="connsiteY6" fmla="*/ 694841 h 907942"/>
                          <a:gd name="connsiteX7" fmla="*/ 4998203 w 5432156"/>
                          <a:gd name="connsiteY7" fmla="*/ 873071 h 907942"/>
                          <a:gd name="connsiteX8" fmla="*/ 5432156 w 5432156"/>
                          <a:gd name="connsiteY8" fmla="*/ 904068 h 907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432156" h="907942">
                            <a:moveTo>
                              <a:pt x="0" y="834325"/>
                            </a:moveTo>
                            <a:cubicBezTo>
                              <a:pt x="289302" y="823993"/>
                              <a:pt x="578604" y="813661"/>
                              <a:pt x="852407" y="694841"/>
                            </a:cubicBezTo>
                            <a:cubicBezTo>
                              <a:pt x="1126210" y="576021"/>
                              <a:pt x="1414220" y="233766"/>
                              <a:pt x="1642820" y="121403"/>
                            </a:cubicBezTo>
                            <a:cubicBezTo>
                              <a:pt x="1871420" y="9040"/>
                              <a:pt x="1986366" y="37454"/>
                              <a:pt x="2224007" y="20664"/>
                            </a:cubicBezTo>
                            <a:cubicBezTo>
                              <a:pt x="2461648" y="3874"/>
                              <a:pt x="2831024" y="0"/>
                              <a:pt x="3068664" y="20664"/>
                            </a:cubicBezTo>
                            <a:cubicBezTo>
                              <a:pt x="3306304" y="41328"/>
                              <a:pt x="3423834" y="32288"/>
                              <a:pt x="3649851" y="144651"/>
                            </a:cubicBezTo>
                            <a:cubicBezTo>
                              <a:pt x="3875868" y="257014"/>
                              <a:pt x="4200041" y="573438"/>
                              <a:pt x="4424766" y="694841"/>
                            </a:cubicBezTo>
                            <a:cubicBezTo>
                              <a:pt x="4649491" y="816244"/>
                              <a:pt x="4830305" y="838200"/>
                              <a:pt x="4998203" y="873071"/>
                            </a:cubicBezTo>
                            <a:cubicBezTo>
                              <a:pt x="5166101" y="907942"/>
                              <a:pt x="5299128" y="906005"/>
                              <a:pt x="5432156" y="904068"/>
                            </a:cubicBezTo>
                          </a:path>
                        </a:pathLst>
                      </a:custGeom>
                      <a:ln w="158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13" name="Freihandform 112"/>
                      <p:cNvSpPr/>
                      <p:nvPr/>
                    </p:nvSpPr>
                    <p:spPr>
                      <a:xfrm>
                        <a:off x="1571604" y="2714620"/>
                        <a:ext cx="5432156" cy="1122256"/>
                      </a:xfrm>
                      <a:custGeom>
                        <a:avLst/>
                        <a:gdLst>
                          <a:gd name="connsiteX0" fmla="*/ 0 w 5432156"/>
                          <a:gd name="connsiteY0" fmla="*/ 834325 h 907942"/>
                          <a:gd name="connsiteX1" fmla="*/ 852407 w 5432156"/>
                          <a:gd name="connsiteY1" fmla="*/ 694841 h 907942"/>
                          <a:gd name="connsiteX2" fmla="*/ 1642820 w 5432156"/>
                          <a:gd name="connsiteY2" fmla="*/ 121403 h 907942"/>
                          <a:gd name="connsiteX3" fmla="*/ 2224007 w 5432156"/>
                          <a:gd name="connsiteY3" fmla="*/ 20664 h 907942"/>
                          <a:gd name="connsiteX4" fmla="*/ 3068664 w 5432156"/>
                          <a:gd name="connsiteY4" fmla="*/ 20664 h 907942"/>
                          <a:gd name="connsiteX5" fmla="*/ 3649851 w 5432156"/>
                          <a:gd name="connsiteY5" fmla="*/ 144651 h 907942"/>
                          <a:gd name="connsiteX6" fmla="*/ 4424766 w 5432156"/>
                          <a:gd name="connsiteY6" fmla="*/ 694841 h 907942"/>
                          <a:gd name="connsiteX7" fmla="*/ 4998203 w 5432156"/>
                          <a:gd name="connsiteY7" fmla="*/ 873071 h 907942"/>
                          <a:gd name="connsiteX8" fmla="*/ 5432156 w 5432156"/>
                          <a:gd name="connsiteY8" fmla="*/ 904068 h 907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432156" h="907942">
                            <a:moveTo>
                              <a:pt x="0" y="834325"/>
                            </a:moveTo>
                            <a:cubicBezTo>
                              <a:pt x="289302" y="823993"/>
                              <a:pt x="578604" y="813661"/>
                              <a:pt x="852407" y="694841"/>
                            </a:cubicBezTo>
                            <a:cubicBezTo>
                              <a:pt x="1126210" y="576021"/>
                              <a:pt x="1414220" y="233766"/>
                              <a:pt x="1642820" y="121403"/>
                            </a:cubicBezTo>
                            <a:cubicBezTo>
                              <a:pt x="1871420" y="9040"/>
                              <a:pt x="1986366" y="37454"/>
                              <a:pt x="2224007" y="20664"/>
                            </a:cubicBezTo>
                            <a:cubicBezTo>
                              <a:pt x="2461648" y="3874"/>
                              <a:pt x="2831024" y="0"/>
                              <a:pt x="3068664" y="20664"/>
                            </a:cubicBezTo>
                            <a:cubicBezTo>
                              <a:pt x="3306304" y="41328"/>
                              <a:pt x="3423834" y="32288"/>
                              <a:pt x="3649851" y="144651"/>
                            </a:cubicBezTo>
                            <a:cubicBezTo>
                              <a:pt x="3875868" y="257014"/>
                              <a:pt x="4200041" y="573438"/>
                              <a:pt x="4424766" y="694841"/>
                            </a:cubicBezTo>
                            <a:cubicBezTo>
                              <a:pt x="4649491" y="816244"/>
                              <a:pt x="4830305" y="838200"/>
                              <a:pt x="4998203" y="873071"/>
                            </a:cubicBezTo>
                            <a:cubicBezTo>
                              <a:pt x="5166101" y="907942"/>
                              <a:pt x="5299128" y="906005"/>
                              <a:pt x="5432156" y="904068"/>
                            </a:cubicBezTo>
                          </a:path>
                        </a:pathLst>
                      </a:custGeom>
                      <a:ln w="158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14" name="Freihandform 113"/>
                      <p:cNvSpPr/>
                      <p:nvPr/>
                    </p:nvSpPr>
                    <p:spPr>
                      <a:xfrm>
                        <a:off x="1568736" y="2500306"/>
                        <a:ext cx="5432156" cy="1357322"/>
                      </a:xfrm>
                      <a:custGeom>
                        <a:avLst/>
                        <a:gdLst>
                          <a:gd name="connsiteX0" fmla="*/ 0 w 5432156"/>
                          <a:gd name="connsiteY0" fmla="*/ 834325 h 907942"/>
                          <a:gd name="connsiteX1" fmla="*/ 852407 w 5432156"/>
                          <a:gd name="connsiteY1" fmla="*/ 694841 h 907942"/>
                          <a:gd name="connsiteX2" fmla="*/ 1642820 w 5432156"/>
                          <a:gd name="connsiteY2" fmla="*/ 121403 h 907942"/>
                          <a:gd name="connsiteX3" fmla="*/ 2224007 w 5432156"/>
                          <a:gd name="connsiteY3" fmla="*/ 20664 h 907942"/>
                          <a:gd name="connsiteX4" fmla="*/ 3068664 w 5432156"/>
                          <a:gd name="connsiteY4" fmla="*/ 20664 h 907942"/>
                          <a:gd name="connsiteX5" fmla="*/ 3649851 w 5432156"/>
                          <a:gd name="connsiteY5" fmla="*/ 144651 h 907942"/>
                          <a:gd name="connsiteX6" fmla="*/ 4424766 w 5432156"/>
                          <a:gd name="connsiteY6" fmla="*/ 694841 h 907942"/>
                          <a:gd name="connsiteX7" fmla="*/ 4998203 w 5432156"/>
                          <a:gd name="connsiteY7" fmla="*/ 873071 h 907942"/>
                          <a:gd name="connsiteX8" fmla="*/ 5432156 w 5432156"/>
                          <a:gd name="connsiteY8" fmla="*/ 904068 h 907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432156" h="907942">
                            <a:moveTo>
                              <a:pt x="0" y="834325"/>
                            </a:moveTo>
                            <a:cubicBezTo>
                              <a:pt x="289302" y="823993"/>
                              <a:pt x="578604" y="813661"/>
                              <a:pt x="852407" y="694841"/>
                            </a:cubicBezTo>
                            <a:cubicBezTo>
                              <a:pt x="1126210" y="576021"/>
                              <a:pt x="1414220" y="233766"/>
                              <a:pt x="1642820" y="121403"/>
                            </a:cubicBezTo>
                            <a:cubicBezTo>
                              <a:pt x="1871420" y="9040"/>
                              <a:pt x="1986366" y="37454"/>
                              <a:pt x="2224007" y="20664"/>
                            </a:cubicBezTo>
                            <a:cubicBezTo>
                              <a:pt x="2461648" y="3874"/>
                              <a:pt x="2831024" y="0"/>
                              <a:pt x="3068664" y="20664"/>
                            </a:cubicBezTo>
                            <a:cubicBezTo>
                              <a:pt x="3306304" y="41328"/>
                              <a:pt x="3423834" y="32288"/>
                              <a:pt x="3649851" y="144651"/>
                            </a:cubicBezTo>
                            <a:cubicBezTo>
                              <a:pt x="3875868" y="257014"/>
                              <a:pt x="4200041" y="573438"/>
                              <a:pt x="4424766" y="694841"/>
                            </a:cubicBezTo>
                            <a:cubicBezTo>
                              <a:pt x="4649491" y="816244"/>
                              <a:pt x="4830305" y="838200"/>
                              <a:pt x="4998203" y="873071"/>
                            </a:cubicBezTo>
                            <a:cubicBezTo>
                              <a:pt x="5166101" y="907942"/>
                              <a:pt x="5299128" y="906005"/>
                              <a:pt x="5432156" y="904068"/>
                            </a:cubicBezTo>
                          </a:path>
                        </a:pathLst>
                      </a:custGeom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sp>
                  <p:nvSpPr>
                    <p:cNvPr id="105" name="Textfeld 104"/>
                    <p:cNvSpPr txBox="1"/>
                    <p:nvPr/>
                  </p:nvSpPr>
                  <p:spPr>
                    <a:xfrm>
                      <a:off x="2786050" y="3448047"/>
                      <a:ext cx="1492946" cy="4840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dirty="0" smtClean="0"/>
                        <a:t>E&gt;E</a:t>
                      </a:r>
                      <a:r>
                        <a:rPr lang="de-DE" sz="1200" baseline="-25000" dirty="0" smtClean="0"/>
                        <a:t>0</a:t>
                      </a:r>
                      <a:endParaRPr lang="de-DE" sz="1200" baseline="-25000" dirty="0"/>
                    </a:p>
                  </p:txBody>
                </p:sp>
                <p:sp>
                  <p:nvSpPr>
                    <p:cNvPr id="106" name="Textfeld 105"/>
                    <p:cNvSpPr txBox="1"/>
                    <p:nvPr/>
                  </p:nvSpPr>
                  <p:spPr>
                    <a:xfrm>
                      <a:off x="1949895" y="2200253"/>
                      <a:ext cx="1492946" cy="4840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dirty="0" smtClean="0"/>
                        <a:t>E&lt;E</a:t>
                      </a:r>
                      <a:r>
                        <a:rPr lang="de-DE" sz="1200" baseline="-25000" dirty="0" smtClean="0"/>
                        <a:t>0</a:t>
                      </a:r>
                      <a:endParaRPr lang="de-DE" sz="1200" baseline="-25000" dirty="0"/>
                    </a:p>
                  </p:txBody>
                </p:sp>
              </p:grpSp>
              <p:cxnSp>
                <p:nvCxnSpPr>
                  <p:cNvPr id="103" name="Gerade Verbindung mit Pfeil 102"/>
                  <p:cNvCxnSpPr/>
                  <p:nvPr/>
                </p:nvCxnSpPr>
                <p:spPr>
                  <a:xfrm>
                    <a:off x="215900" y="6212989"/>
                    <a:ext cx="3898900" cy="15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" name="Rechteck 100"/>
                <p:cNvSpPr/>
                <p:nvPr/>
              </p:nvSpPr>
              <p:spPr>
                <a:xfrm>
                  <a:off x="3821106" y="5905964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200" dirty="0" smtClean="0"/>
                    <a:t>z</a:t>
                  </a:r>
                  <a:endParaRPr lang="de-DE" sz="1200" dirty="0"/>
                </a:p>
              </p:txBody>
            </p:sp>
          </p:grpSp>
          <p:sp>
            <p:nvSpPr>
              <p:cNvPr id="99" name="Textfeld 98"/>
              <p:cNvSpPr txBox="1"/>
              <p:nvPr/>
            </p:nvSpPr>
            <p:spPr>
              <a:xfrm>
                <a:off x="1928794" y="4336025"/>
                <a:ext cx="19992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de-DE" sz="1600" dirty="0" smtClean="0"/>
                  <a:t> </a:t>
                </a:r>
                <a:r>
                  <a:rPr lang="de-DE" sz="1600" dirty="0" err="1" smtClean="0"/>
                  <a:t>Dispersive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section</a:t>
                </a:r>
                <a:endParaRPr lang="de-DE" sz="1600" dirty="0"/>
              </a:p>
            </p:txBody>
          </p:sp>
        </p:grpSp>
        <p:sp>
          <p:nvSpPr>
            <p:cNvPr id="117" name="Ellipse 116"/>
            <p:cNvSpPr/>
            <p:nvPr/>
          </p:nvSpPr>
          <p:spPr>
            <a:xfrm>
              <a:off x="571472" y="5500702"/>
              <a:ext cx="142876" cy="7143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571472" y="5643578"/>
              <a:ext cx="142876" cy="7143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71472" y="5786454"/>
              <a:ext cx="142876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929058" y="5518453"/>
              <a:ext cx="142876" cy="7143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3724369" y="5683360"/>
              <a:ext cx="142876" cy="7143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500430" y="5848267"/>
              <a:ext cx="142876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Gruppieren 110"/>
          <p:cNvGrpSpPr/>
          <p:nvPr/>
        </p:nvGrpSpPr>
        <p:grpSpPr>
          <a:xfrm>
            <a:off x="4430994" y="2662444"/>
            <a:ext cx="4641600" cy="3624076"/>
            <a:chOff x="4430994" y="2662444"/>
            <a:chExt cx="4641600" cy="3624076"/>
          </a:xfrm>
        </p:grpSpPr>
        <p:grpSp>
          <p:nvGrpSpPr>
            <p:cNvPr id="25" name="Gruppieren 97"/>
            <p:cNvGrpSpPr/>
            <p:nvPr/>
          </p:nvGrpSpPr>
          <p:grpSpPr>
            <a:xfrm>
              <a:off x="4430994" y="2662444"/>
              <a:ext cx="4641600" cy="3624076"/>
              <a:chOff x="4430994" y="634884"/>
              <a:chExt cx="4641600" cy="3624076"/>
            </a:xfrm>
          </p:grpSpPr>
          <p:pic>
            <p:nvPicPr>
              <p:cNvPr id="95" name="Grafik 94" descr="hist_worstcase_disp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0994" y="634884"/>
                <a:ext cx="4641600" cy="3481200"/>
              </a:xfrm>
              <a:prstGeom prst="rect">
                <a:avLst/>
              </a:prstGeom>
            </p:spPr>
          </p:pic>
          <p:sp>
            <p:nvSpPr>
              <p:cNvPr id="96" name="Textfeld 95"/>
              <p:cNvSpPr txBox="1"/>
              <p:nvPr/>
            </p:nvSpPr>
            <p:spPr>
              <a:xfrm rot="16200000">
                <a:off x="4233973" y="2263633"/>
                <a:ext cx="961809" cy="2857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latin typeface="Arial" pitchFamily="34" charset="0"/>
                    <a:cs typeface="Arial" pitchFamily="34" charset="0"/>
                  </a:rPr>
                  <a:t># Events</a:t>
                </a:r>
                <a:endParaRPr lang="de-DE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6531100" y="3981961"/>
                <a:ext cx="61266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err="1" smtClean="0">
                    <a:latin typeface="Symbol" pitchFamily="18" charset="2"/>
                    <a:cs typeface="Arial" pitchFamily="34" charset="0"/>
                  </a:rPr>
                  <a:t>D</a:t>
                </a:r>
                <a:r>
                  <a:rPr lang="de-DE" sz="1200" b="1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de-DE" sz="1200" b="1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de-DE" sz="1200" b="1" dirty="0" err="1" smtClean="0">
                    <a:latin typeface="Arial" pitchFamily="34" charset="0"/>
                    <a:cs typeface="Arial" pitchFamily="34" charset="0"/>
                  </a:rPr>
                  <a:t>fs</a:t>
                </a:r>
                <a:r>
                  <a:rPr lang="de-DE" sz="12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de-DE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0" name="Textfeld 109"/>
            <p:cNvSpPr txBox="1"/>
            <p:nvPr/>
          </p:nvSpPr>
          <p:spPr>
            <a:xfrm>
              <a:off x="7500958" y="371475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err="1" smtClean="0">
                  <a:solidFill>
                    <a:srgbClr val="00D661"/>
                  </a:solidFill>
                  <a:latin typeface="Symbol" pitchFamily="18" charset="2"/>
                </a:rPr>
                <a:t>s</a:t>
              </a:r>
              <a:r>
                <a:rPr lang="de-DE" sz="2000" baseline="-25000" dirty="0" err="1" smtClean="0">
                  <a:solidFill>
                    <a:srgbClr val="00D661"/>
                  </a:solidFill>
                </a:rPr>
                <a:t>t</a:t>
              </a:r>
              <a:r>
                <a:rPr lang="de-DE" sz="2000" baseline="-25000" dirty="0" smtClean="0">
                  <a:solidFill>
                    <a:srgbClr val="00D661"/>
                  </a:solidFill>
                </a:rPr>
                <a:t> </a:t>
              </a:r>
              <a:r>
                <a:rPr lang="de-DE" sz="2000" dirty="0" smtClean="0">
                  <a:solidFill>
                    <a:srgbClr val="00D661"/>
                  </a:solidFill>
                </a:rPr>
                <a:t>= 60 </a:t>
              </a:r>
              <a:r>
                <a:rPr lang="de-DE" sz="2000" dirty="0" err="1" smtClean="0">
                  <a:solidFill>
                    <a:srgbClr val="00D661"/>
                  </a:solidFill>
                </a:rPr>
                <a:t>fs</a:t>
              </a:r>
              <a:endParaRPr lang="de-DE" sz="2000" dirty="0">
                <a:solidFill>
                  <a:srgbClr val="00D661"/>
                </a:solidFill>
              </a:endParaRPr>
            </a:p>
          </p:txBody>
        </p:sp>
      </p:grpSp>
      <p:grpSp>
        <p:nvGrpSpPr>
          <p:cNvPr id="26" name="Gruppieren 78"/>
          <p:cNvGrpSpPr/>
          <p:nvPr/>
        </p:nvGrpSpPr>
        <p:grpSpPr>
          <a:xfrm>
            <a:off x="1050455" y="6000355"/>
            <a:ext cx="6929486" cy="500066"/>
            <a:chOff x="2637208" y="5715007"/>
            <a:chExt cx="6929486" cy="714379"/>
          </a:xfrm>
        </p:grpSpPr>
        <p:sp>
          <p:nvSpPr>
            <p:cNvPr id="78" name="Rechteck 77"/>
            <p:cNvSpPr/>
            <p:nvPr/>
          </p:nvSpPr>
          <p:spPr>
            <a:xfrm>
              <a:off x="2637208" y="5715007"/>
              <a:ext cx="6929486" cy="7143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7" name="Gruppieren 76"/>
            <p:cNvGrpSpPr/>
            <p:nvPr/>
          </p:nvGrpSpPr>
          <p:grpSpPr>
            <a:xfrm>
              <a:off x="2714612" y="5809551"/>
              <a:ext cx="6044570" cy="571585"/>
              <a:chOff x="2071670" y="6045370"/>
              <a:chExt cx="6044570" cy="571585"/>
            </a:xfrm>
          </p:grpSpPr>
          <p:sp>
            <p:nvSpPr>
              <p:cNvPr id="75" name="Pfeil nach rechts 74"/>
              <p:cNvSpPr/>
              <p:nvPr/>
            </p:nvSpPr>
            <p:spPr>
              <a:xfrm>
                <a:off x="2071670" y="6065709"/>
                <a:ext cx="978408" cy="484632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3258820" y="6045370"/>
                <a:ext cx="4857420" cy="571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Analysis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errors</a:t>
                </a:r>
                <a:r>
                  <a:rPr lang="de-DE" sz="2000" dirty="0" smtClean="0"/>
                  <a:t> in </a:t>
                </a:r>
                <a:r>
                  <a:rPr lang="de-DE" sz="2000" dirty="0" err="1" smtClean="0"/>
                  <a:t>acceleration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process</a:t>
                </a:r>
                <a:endParaRPr lang="de-DE" sz="2000" dirty="0"/>
              </a:p>
            </p:txBody>
          </p:sp>
        </p:grpSp>
      </p:grpSp>
      <p:sp>
        <p:nvSpPr>
          <p:cNvPr id="10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024718" y="6442441"/>
            <a:ext cx="1905000" cy="457200"/>
          </a:xfrm>
        </p:spPr>
        <p:txBody>
          <a:bodyPr/>
          <a:lstStyle/>
          <a:p>
            <a:fld id="{E9C87531-0DF2-4C12-9622-358FD47B422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8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err="1" smtClean="0">
                <a:solidFill>
                  <a:schemeClr val="bg1"/>
                </a:solidFill>
              </a:rPr>
              <a:t>Microphonics</a:t>
            </a:r>
            <a:r>
              <a:rPr lang="en-US" cap="none" dirty="0" smtClean="0">
                <a:solidFill>
                  <a:schemeClr val="bg1"/>
                </a:solidFill>
              </a:rPr>
              <a:t> impact: Single pass FEL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82974" y="2621392"/>
            <a:ext cx="3308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LLRF </a:t>
            </a:r>
            <a:r>
              <a:rPr lang="de-DE" sz="1600" dirty="0" err="1" smtClean="0"/>
              <a:t>simulation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accelerator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556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43" grpId="0"/>
      <p:bldP spid="44" grpId="0"/>
      <p:bldP spid="45" grpId="0"/>
      <p:bldP spid="8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Detuning characterization of a TESLA cavity</a:t>
            </a:r>
            <a:r>
              <a:rPr lang="en-US" sz="2100" dirty="0" smtClean="0"/>
              <a:t>,</a:t>
            </a:r>
            <a:br>
              <a:rPr lang="en-US" sz="2100" dirty="0" smtClean="0"/>
            </a:br>
            <a:r>
              <a:rPr lang="en-US" sz="2100" dirty="0" smtClean="0"/>
              <a:t> </a:t>
            </a:r>
            <a:r>
              <a:rPr lang="en-US" sz="2100" dirty="0" smtClean="0"/>
              <a:t>short-term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7" name="Grafik 36" descr="spec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013" y="820738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ieren 5"/>
          <p:cNvGrpSpPr>
            <a:grpSpLocks/>
          </p:cNvGrpSpPr>
          <p:nvPr/>
        </p:nvGrpSpPr>
        <p:grpSpPr bwMode="auto">
          <a:xfrm>
            <a:off x="4071938" y="811213"/>
            <a:ext cx="4462462" cy="2800350"/>
            <a:chOff x="4071934" y="811194"/>
            <a:chExt cx="4462466" cy="2800800"/>
          </a:xfrm>
        </p:grpSpPr>
        <p:grpSp>
          <p:nvGrpSpPr>
            <p:cNvPr id="39" name="Gruppieren 54"/>
            <p:cNvGrpSpPr>
              <a:grpSpLocks/>
            </p:cNvGrpSpPr>
            <p:nvPr/>
          </p:nvGrpSpPr>
          <p:grpSpPr bwMode="auto">
            <a:xfrm>
              <a:off x="4071934" y="811194"/>
              <a:ext cx="4462466" cy="2800800"/>
              <a:chOff x="4071934" y="811194"/>
              <a:chExt cx="4462466" cy="2800800"/>
            </a:xfrm>
          </p:grpSpPr>
          <p:pic>
            <p:nvPicPr>
              <p:cNvPr id="41" name="Grafik 8" descr="intpec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00000" y="811194"/>
                <a:ext cx="3734400" cy="280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2" name="Gruppieren 38"/>
              <p:cNvGrpSpPr>
                <a:grpSpLocks/>
              </p:cNvGrpSpPr>
              <p:nvPr/>
            </p:nvGrpSpPr>
            <p:grpSpPr bwMode="auto">
              <a:xfrm>
                <a:off x="4071934" y="1147427"/>
                <a:ext cx="4159945" cy="1768249"/>
                <a:chOff x="4071934" y="1147427"/>
                <a:chExt cx="4159945" cy="1768249"/>
              </a:xfrm>
            </p:grpSpPr>
            <p:sp>
              <p:nvSpPr>
                <p:cNvPr id="43" name="Textfeld 10"/>
                <p:cNvSpPr txBox="1">
                  <a:spLocks noChangeArrowheads="1"/>
                </p:cNvSpPr>
                <p:nvPr/>
              </p:nvSpPr>
              <p:spPr bwMode="auto">
                <a:xfrm>
                  <a:off x="7083808" y="1147427"/>
                  <a:ext cx="114807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>
                      <a:latin typeface="Symbol" pitchFamily="18" charset="2"/>
                    </a:rPr>
                    <a:t>s</a:t>
                  </a:r>
                  <a:r>
                    <a:rPr lang="de-DE" sz="1400" baseline="-25000"/>
                    <a:t>f</a:t>
                  </a:r>
                  <a:r>
                    <a:rPr lang="de-DE" sz="1400"/>
                    <a:t> = 1.56 Hz</a:t>
                  </a:r>
                </a:p>
              </p:txBody>
            </p:sp>
            <p:sp>
              <p:nvSpPr>
                <p:cNvPr id="44" name="Textfeld 11"/>
                <p:cNvSpPr txBox="1">
                  <a:spLocks noChangeArrowheads="1"/>
                </p:cNvSpPr>
                <p:nvPr/>
              </p:nvSpPr>
              <p:spPr bwMode="auto">
                <a:xfrm>
                  <a:off x="4071934" y="2546344"/>
                  <a:ext cx="761747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>
                      <a:latin typeface="Symbol" pitchFamily="18" charset="2"/>
                    </a:rPr>
                    <a:t>S</a:t>
                  </a:r>
                  <a:r>
                    <a:rPr lang="de-DE"/>
                    <a:t>FFT</a:t>
                  </a:r>
                </a:p>
              </p:txBody>
            </p:sp>
          </p:grpSp>
        </p:grpSp>
        <p:sp>
          <p:nvSpPr>
            <p:cNvPr id="40" name="AutoShape 19"/>
            <p:cNvSpPr>
              <a:spLocks noChangeArrowheads="1"/>
            </p:cNvSpPr>
            <p:nvPr/>
          </p:nvSpPr>
          <p:spPr bwMode="auto">
            <a:xfrm>
              <a:off x="4116128" y="2058978"/>
              <a:ext cx="738191" cy="467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C9C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5" name="Gruppieren 12"/>
          <p:cNvGrpSpPr>
            <a:grpSpLocks/>
          </p:cNvGrpSpPr>
          <p:nvPr/>
        </p:nvGrpSpPr>
        <p:grpSpPr bwMode="auto">
          <a:xfrm>
            <a:off x="4114800" y="2057401"/>
            <a:ext cx="738188" cy="863754"/>
            <a:chOff x="4114786" y="3047502"/>
            <a:chExt cx="738191" cy="863992"/>
          </a:xfrm>
        </p:grpSpPr>
        <p:sp>
          <p:nvSpPr>
            <p:cNvPr id="46" name="Textfeld 13"/>
            <p:cNvSpPr txBox="1">
              <a:spLocks noChangeArrowheads="1"/>
            </p:cNvSpPr>
            <p:nvPr/>
          </p:nvSpPr>
          <p:spPr bwMode="auto">
            <a:xfrm>
              <a:off x="4209851" y="3542162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FFT</a:t>
              </a:r>
            </a:p>
          </p:txBody>
        </p:sp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4114786" y="3047502"/>
              <a:ext cx="738191" cy="467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C9C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4071938" y="3919538"/>
            <a:ext cx="48577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</a:t>
            </a:r>
            <a:r>
              <a:rPr lang="de-DE" sz="2000" dirty="0" err="1"/>
              <a:t>HoBiCaT</a:t>
            </a:r>
            <a:r>
              <a:rPr lang="de-DE" sz="2000" dirty="0"/>
              <a:t>: </a:t>
            </a:r>
            <a:r>
              <a:rPr lang="de-DE" sz="2000" b="1" dirty="0">
                <a:latin typeface="Symbol" pitchFamily="18" charset="2"/>
              </a:rPr>
              <a:t>s</a:t>
            </a:r>
            <a:r>
              <a:rPr lang="de-DE" sz="2000" baseline="-25000" dirty="0"/>
              <a:t>f</a:t>
            </a:r>
            <a:r>
              <a:rPr lang="de-DE" sz="2000" dirty="0"/>
              <a:t> = 1 - 5 Hz (</a:t>
            </a:r>
            <a:r>
              <a:rPr lang="de-DE" sz="2000" dirty="0" err="1"/>
              <a:t>rms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de-DE" sz="2000" dirty="0">
                <a:solidFill>
                  <a:srgbClr val="FF0000"/>
                </a:solidFill>
              </a:rPr>
              <a:t> 2-13° </a:t>
            </a:r>
            <a:r>
              <a:rPr lang="de-DE" sz="2000" dirty="0" err="1">
                <a:solidFill>
                  <a:srgbClr val="FF0000"/>
                </a:solidFill>
              </a:rPr>
              <a:t>phase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error</a:t>
            </a:r>
            <a:r>
              <a:rPr lang="de-DE" sz="2000" dirty="0">
                <a:solidFill>
                  <a:srgbClr val="FF0000"/>
                </a:solidFill>
              </a:rPr>
              <a:t> 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Aim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10</a:t>
            </a:r>
            <a:r>
              <a:rPr lang="de-DE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-2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°)</a:t>
            </a:r>
            <a:b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</a:t>
            </a:r>
            <a:r>
              <a:rPr lang="de-DE" sz="2000" dirty="0">
                <a:solidFill>
                  <a:srgbClr val="FF0000"/>
                </a:solidFill>
              </a:rPr>
              <a:t>„open </a:t>
            </a:r>
            <a:r>
              <a:rPr lang="de-DE" sz="2000" dirty="0" err="1">
                <a:solidFill>
                  <a:srgbClr val="FF0000"/>
                </a:solidFill>
              </a:rPr>
              <a:t>loop</a:t>
            </a:r>
            <a:r>
              <a:rPr lang="de-DE" sz="2000" dirty="0">
                <a:solidFill>
                  <a:srgbClr val="FF0000"/>
                </a:solidFill>
              </a:rPr>
              <a:t>“  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closed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loop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</a:p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He </a:t>
            </a:r>
            <a:r>
              <a:rPr lang="de-DE" sz="2000" dirty="0" err="1"/>
              <a:t>pressure</a:t>
            </a:r>
            <a:r>
              <a:rPr lang="de-DE" sz="2000" dirty="0"/>
              <a:t> </a:t>
            </a:r>
            <a:r>
              <a:rPr lang="de-DE" sz="2000" dirty="0" err="1"/>
              <a:t>variations</a:t>
            </a:r>
            <a:r>
              <a:rPr lang="de-DE" sz="2000" dirty="0"/>
              <a:t>: </a:t>
            </a:r>
            <a:r>
              <a:rPr lang="de-DE" sz="2000" dirty="0" err="1"/>
              <a:t>f</a:t>
            </a:r>
            <a:r>
              <a:rPr lang="de-DE" sz="2000" baseline="-25000" dirty="0" err="1"/>
              <a:t>mod</a:t>
            </a:r>
            <a:r>
              <a:rPr lang="de-DE" sz="2000" baseline="-25000" dirty="0"/>
              <a:t> </a:t>
            </a:r>
            <a:r>
              <a:rPr lang="de-DE" sz="2000" dirty="0"/>
              <a:t>&lt; 1 Hz </a:t>
            </a:r>
          </a:p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</a:t>
            </a:r>
            <a:r>
              <a:rPr lang="de-DE" sz="2000" dirty="0" err="1"/>
              <a:t>Cavity</a:t>
            </a:r>
            <a:r>
              <a:rPr lang="de-DE" sz="2000" dirty="0"/>
              <a:t> </a:t>
            </a:r>
            <a:r>
              <a:rPr lang="de-DE" sz="2000" dirty="0" err="1"/>
              <a:t>specific</a:t>
            </a:r>
            <a:r>
              <a:rPr lang="de-DE" sz="2000" dirty="0"/>
              <a:t>: Lines at 30 </a:t>
            </a:r>
            <a:r>
              <a:rPr lang="de-DE" sz="2000" dirty="0" err="1"/>
              <a:t>or</a:t>
            </a:r>
            <a:r>
              <a:rPr lang="de-DE" sz="2000" dirty="0"/>
              <a:t> 41 </a:t>
            </a:r>
            <a:r>
              <a:rPr lang="de-DE" sz="2000" dirty="0" smtClean="0"/>
              <a:t>Hz</a:t>
            </a:r>
          </a:p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</a:t>
            </a:r>
            <a:r>
              <a:rPr lang="de-DE" sz="2000" dirty="0" err="1" smtClean="0"/>
              <a:t>Spectrum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appear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populated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sym typeface="Wingdings" panose="05000000000000000000" pitchFamily="2" charset="2"/>
              </a:rPr>
              <a:t>depends</a:t>
            </a:r>
            <a:r>
              <a:rPr lang="de-DE" sz="2000" dirty="0" smtClean="0"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ym typeface="Wingdings" panose="05000000000000000000" pitchFamily="2" charset="2"/>
              </a:rPr>
              <a:t>cavity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system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grpSp>
        <p:nvGrpSpPr>
          <p:cNvPr id="49" name="Gruppieren 28"/>
          <p:cNvGrpSpPr>
            <a:grpSpLocks/>
          </p:cNvGrpSpPr>
          <p:nvPr/>
        </p:nvGrpSpPr>
        <p:grpSpPr bwMode="auto">
          <a:xfrm>
            <a:off x="5429250" y="1857375"/>
            <a:ext cx="2514600" cy="1141413"/>
            <a:chOff x="5286380" y="1857335"/>
            <a:chExt cx="2514176" cy="1141624"/>
          </a:xfrm>
        </p:grpSpPr>
        <p:cxnSp>
          <p:nvCxnSpPr>
            <p:cNvPr id="50" name="Gerade Verbindung mit Pfeil 49"/>
            <p:cNvCxnSpPr>
              <a:stCxn id="51" idx="0"/>
            </p:cNvCxnSpPr>
            <p:nvPr/>
          </p:nvCxnSpPr>
          <p:spPr bwMode="auto">
            <a:xfrm rot="5400000" flipH="1" flipV="1">
              <a:off x="6718749" y="2301154"/>
              <a:ext cx="608125" cy="171421"/>
            </a:xfrm>
            <a:prstGeom prst="straightConnector1">
              <a:avLst/>
            </a:prstGeom>
            <a:ln w="19050">
              <a:solidFill>
                <a:srgbClr val="005C9C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6072198" y="2691251"/>
              <a:ext cx="1728358" cy="307708"/>
            </a:xfrm>
            <a:prstGeom prst="rect">
              <a:avLst/>
            </a:prstGeom>
            <a:solidFill>
              <a:srgbClr val="005C9C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/>
                <a:t>Excited Eigenmode</a:t>
              </a: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5286380" y="1857335"/>
              <a:ext cx="1571636" cy="523103"/>
            </a:xfrm>
            <a:prstGeom prst="rect">
              <a:avLst/>
            </a:prstGeom>
            <a:solidFill>
              <a:srgbClr val="005C9C">
                <a:alpha val="54117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/>
                <a:t>He pressure-</a:t>
              </a:r>
            </a:p>
            <a:p>
              <a:pPr algn="ctr"/>
              <a:r>
                <a:rPr lang="de-DE" sz="1400"/>
                <a:t>variations</a:t>
              </a:r>
            </a:p>
          </p:txBody>
        </p:sp>
      </p:grpSp>
      <p:grpSp>
        <p:nvGrpSpPr>
          <p:cNvPr id="53" name="Gruppieren 34"/>
          <p:cNvGrpSpPr>
            <a:grpSpLocks/>
          </p:cNvGrpSpPr>
          <p:nvPr/>
        </p:nvGrpSpPr>
        <p:grpSpPr bwMode="auto">
          <a:xfrm>
            <a:off x="409575" y="811213"/>
            <a:ext cx="3733800" cy="2859087"/>
            <a:chOff x="408972" y="811194"/>
            <a:chExt cx="3734400" cy="2859106"/>
          </a:xfrm>
        </p:grpSpPr>
        <p:pic>
          <p:nvPicPr>
            <p:cNvPr id="54" name="Grafik 15" descr="timedatatalk.b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972" y="811194"/>
              <a:ext cx="3734400" cy="2859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feld 33"/>
            <p:cNvSpPr txBox="1">
              <a:spLocks noChangeArrowheads="1"/>
            </p:cNvSpPr>
            <p:nvPr/>
          </p:nvSpPr>
          <p:spPr bwMode="auto">
            <a:xfrm rot="-5400000">
              <a:off x="65432" y="2038238"/>
              <a:ext cx="113043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Detuning (Hz)</a:t>
              </a:r>
            </a:p>
          </p:txBody>
        </p:sp>
      </p:grpSp>
      <p:grpSp>
        <p:nvGrpSpPr>
          <p:cNvPr id="56" name="Gruppieren 36"/>
          <p:cNvGrpSpPr>
            <a:grpSpLocks/>
          </p:cNvGrpSpPr>
          <p:nvPr/>
        </p:nvGrpSpPr>
        <p:grpSpPr bwMode="auto">
          <a:xfrm>
            <a:off x="428625" y="2451100"/>
            <a:ext cx="3733800" cy="3875088"/>
            <a:chOff x="428596" y="2451096"/>
            <a:chExt cx="3734399" cy="3874460"/>
          </a:xfrm>
        </p:grpSpPr>
        <p:grpSp>
          <p:nvGrpSpPr>
            <p:cNvPr id="57" name="Gruppieren 20"/>
            <p:cNvGrpSpPr>
              <a:grpSpLocks/>
            </p:cNvGrpSpPr>
            <p:nvPr/>
          </p:nvGrpSpPr>
          <p:grpSpPr bwMode="auto">
            <a:xfrm>
              <a:off x="428596" y="2451096"/>
              <a:ext cx="3734399" cy="3812266"/>
              <a:chOff x="71406" y="2379665"/>
              <a:chExt cx="3734399" cy="3812266"/>
            </a:xfrm>
          </p:grpSpPr>
          <p:pic>
            <p:nvPicPr>
              <p:cNvPr id="60" name="Grafik 21" descr="zoomtimedatatalk.bmp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06" y="3391131"/>
                <a:ext cx="3734399" cy="280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" name="Group 24"/>
              <p:cNvGrpSpPr>
                <a:grpSpLocks/>
              </p:cNvGrpSpPr>
              <p:nvPr/>
            </p:nvGrpSpPr>
            <p:grpSpPr bwMode="auto">
              <a:xfrm>
                <a:off x="577177" y="2379665"/>
                <a:ext cx="2870170" cy="1323976"/>
                <a:chOff x="449" y="1499"/>
                <a:chExt cx="1653" cy="834"/>
              </a:xfrm>
            </p:grpSpPr>
            <p:sp>
              <p:nvSpPr>
                <p:cNvPr id="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49" y="1499"/>
                  <a:ext cx="468" cy="834"/>
                </a:xfrm>
                <a:prstGeom prst="line">
                  <a:avLst/>
                </a:prstGeom>
                <a:noFill/>
                <a:ln w="22225">
                  <a:solidFill>
                    <a:srgbClr val="005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990" y="1515"/>
                  <a:ext cx="1112" cy="816"/>
                </a:xfrm>
                <a:prstGeom prst="line">
                  <a:avLst/>
                </a:prstGeom>
                <a:noFill/>
                <a:ln w="22225">
                  <a:solidFill>
                    <a:srgbClr val="005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8" name="Textfeld 32"/>
            <p:cNvSpPr txBox="1">
              <a:spLocks noChangeArrowheads="1"/>
            </p:cNvSpPr>
            <p:nvPr/>
          </p:nvSpPr>
          <p:spPr bwMode="auto">
            <a:xfrm rot="-5400000">
              <a:off x="81198" y="4538568"/>
              <a:ext cx="113043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Detuning (Hz)</a:t>
              </a:r>
            </a:p>
          </p:txBody>
        </p:sp>
        <p:sp>
          <p:nvSpPr>
            <p:cNvPr id="59" name="Textfeld 35"/>
            <p:cNvSpPr txBox="1">
              <a:spLocks noChangeArrowheads="1"/>
            </p:cNvSpPr>
            <p:nvPr/>
          </p:nvSpPr>
          <p:spPr bwMode="auto">
            <a:xfrm>
              <a:off x="1928794" y="6048557"/>
              <a:ext cx="74321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/>
                <a:t>Time (s)</a:t>
              </a:r>
            </a:p>
          </p:txBody>
        </p:sp>
      </p:grpSp>
      <p:sp>
        <p:nvSpPr>
          <p:cNvPr id="64" name="Titel 1"/>
          <p:cNvSpPr txBox="1">
            <a:spLocks/>
          </p:cNvSpPr>
          <p:nvPr/>
        </p:nvSpPr>
        <p:spPr>
          <a:xfrm>
            <a:off x="142875" y="642938"/>
            <a:ext cx="7772400" cy="4286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Characterisation: Measurement results</a:t>
            </a:r>
          </a:p>
        </p:txBody>
      </p:sp>
    </p:spTree>
    <p:extLst>
      <p:ext uri="{BB962C8B-B14F-4D97-AF65-F5344CB8AC3E}">
        <p14:creationId xmlns:p14="http://schemas.microsoft.com/office/powerpoint/2010/main" val="32386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04" y="260648"/>
            <a:ext cx="8229600" cy="439738"/>
          </a:xfrm>
        </p:spPr>
        <p:txBody>
          <a:bodyPr/>
          <a:lstStyle/>
          <a:p>
            <a:r>
              <a:rPr lang="de-DE" sz="2100" kern="0" dirty="0" err="1" smtClean="0"/>
              <a:t>Longterm</a:t>
            </a:r>
            <a:r>
              <a:rPr lang="de-DE" sz="2100" kern="0" dirty="0" smtClean="0"/>
              <a:t> </a:t>
            </a:r>
            <a:r>
              <a:rPr lang="de-DE" sz="2100" kern="0" dirty="0" err="1" smtClean="0"/>
              <a:t>stability</a:t>
            </a:r>
            <a:r>
              <a:rPr lang="de-DE" sz="2100" kern="0" dirty="0" smtClean="0"/>
              <a:t>: Peak </a:t>
            </a:r>
            <a:r>
              <a:rPr lang="de-DE" sz="2100" kern="0" dirty="0" err="1" smtClean="0"/>
              <a:t>events</a:t>
            </a:r>
            <a:r>
              <a:rPr lang="de-DE" sz="2100" kern="0" dirty="0" smtClean="0">
                <a:sym typeface="Wingdings" panose="05000000000000000000" pitchFamily="2" charset="2"/>
              </a:rPr>
              <a:t></a:t>
            </a:r>
            <a:r>
              <a:rPr lang="de-DE" sz="2100" kern="0" dirty="0" smtClean="0"/>
              <a:t> </a:t>
            </a:r>
            <a:br>
              <a:rPr lang="de-DE" sz="2100" kern="0" dirty="0" smtClean="0"/>
            </a:br>
            <a:r>
              <a:rPr lang="de-DE" sz="2100" kern="0" dirty="0" err="1" smtClean="0"/>
              <a:t>how</a:t>
            </a:r>
            <a:r>
              <a:rPr lang="de-DE" sz="2100" kern="0" dirty="0" smtClean="0"/>
              <a:t> </a:t>
            </a:r>
            <a:r>
              <a:rPr lang="de-DE" sz="2100" kern="0" dirty="0" err="1" smtClean="0"/>
              <a:t>much</a:t>
            </a:r>
            <a:r>
              <a:rPr lang="de-DE" sz="2100" kern="0" dirty="0" smtClean="0"/>
              <a:t>, </a:t>
            </a:r>
            <a:r>
              <a:rPr lang="de-DE" sz="2100" kern="0" dirty="0" err="1" smtClean="0"/>
              <a:t>how</a:t>
            </a:r>
            <a:r>
              <a:rPr lang="de-DE" sz="2100" kern="0" dirty="0" smtClean="0"/>
              <a:t> </a:t>
            </a:r>
            <a:r>
              <a:rPr lang="de-DE" sz="2100" kern="0" dirty="0" err="1" smtClean="0"/>
              <a:t>often</a:t>
            </a:r>
            <a:r>
              <a:rPr lang="de-DE" sz="2100" kern="0" dirty="0" smtClean="0"/>
              <a:t>?</a:t>
            </a:r>
            <a:r>
              <a:rPr lang="de-DE" sz="2100" kern="0" dirty="0" smtClean="0"/>
              <a:t/>
            </a:r>
            <a:br>
              <a:rPr lang="de-DE" sz="2100" kern="0" dirty="0" smtClean="0"/>
            </a:b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2875" y="6429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Microphonics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recorded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HoBiCaT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with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TESLA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cavity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48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hours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de-DE" sz="1600" b="1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=8MV/m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214438"/>
            <a:ext cx="86868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>
                <a:cs typeface="Arial" charset="0"/>
              </a:rPr>
              <a:t>RMS Values </a:t>
            </a:r>
            <a:r>
              <a:rPr lang="de-DE" sz="1400" dirty="0" err="1">
                <a:cs typeface="Arial" charset="0"/>
              </a:rPr>
              <a:t>around</a:t>
            </a:r>
            <a:r>
              <a:rPr lang="de-DE" sz="1400" dirty="0">
                <a:cs typeface="Arial" charset="0"/>
              </a:rPr>
              <a:t> 1-5 Hz </a:t>
            </a:r>
            <a:r>
              <a:rPr lang="de-DE" sz="1400" dirty="0">
                <a:cs typeface="Arial" charset="0"/>
                <a:sym typeface="Wingdings" pitchFamily="2" charset="2"/>
              </a:rPr>
              <a:t> </a:t>
            </a:r>
            <a:r>
              <a:rPr lang="de-DE" sz="1400" dirty="0" err="1">
                <a:cs typeface="Arial" charset="0"/>
                <a:sym typeface="Wingdings" pitchFamily="2" charset="2"/>
              </a:rPr>
              <a:t>Determines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field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stability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and</a:t>
            </a:r>
            <a:r>
              <a:rPr lang="de-DE" sz="1400" dirty="0">
                <a:cs typeface="Arial" charset="0"/>
                <a:sym typeface="Wingdings" pitchFamily="2" charset="2"/>
              </a:rPr>
              <a:t> thermal </a:t>
            </a:r>
            <a:r>
              <a:rPr lang="de-DE" sz="1400" dirty="0" err="1">
                <a:cs typeface="Arial" charset="0"/>
                <a:sym typeface="Wingdings" pitchFamily="2" charset="2"/>
              </a:rPr>
              <a:t>loading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of</a:t>
            </a:r>
            <a:r>
              <a:rPr lang="de-DE" sz="1400" dirty="0">
                <a:cs typeface="Arial" charset="0"/>
                <a:sym typeface="Wingdings" pitchFamily="2" charset="2"/>
              </a:rPr>
              <a:t> RF </a:t>
            </a:r>
            <a:r>
              <a:rPr lang="de-DE" sz="1400" dirty="0" err="1">
                <a:cs typeface="Arial" charset="0"/>
                <a:sym typeface="Wingdings" pitchFamily="2" charset="2"/>
              </a:rPr>
              <a:t>system</a:t>
            </a:r>
            <a:r>
              <a:rPr lang="de-DE" sz="1400" dirty="0">
                <a:cs typeface="Arial" charset="0"/>
                <a:sym typeface="Wingdings" pitchFamily="2" charset="2"/>
              </a:rPr>
              <a:t> (5 </a:t>
            </a:r>
            <a:r>
              <a:rPr lang="de-DE" sz="1400" dirty="0" err="1">
                <a:cs typeface="Arial" charset="0"/>
                <a:sym typeface="Wingdings" pitchFamily="2" charset="2"/>
              </a:rPr>
              <a:t>kW</a:t>
            </a:r>
            <a:r>
              <a:rPr lang="de-DE" sz="1400" dirty="0">
                <a:cs typeface="Arial" charset="0"/>
                <a:sym typeface="Wingdings" pitchFamily="2" charset="2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>
                <a:cs typeface="Arial" charset="0"/>
                <a:sym typeface="Wingdings" pitchFamily="2" charset="2"/>
              </a:rPr>
              <a:t>Peak </a:t>
            </a:r>
            <a:r>
              <a:rPr lang="de-DE" sz="1400" dirty="0" err="1">
                <a:cs typeface="Arial" charset="0"/>
                <a:sym typeface="Wingdings" pitchFamily="2" charset="2"/>
              </a:rPr>
              <a:t>values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extend</a:t>
            </a:r>
            <a:r>
              <a:rPr lang="de-DE" sz="1400" dirty="0">
                <a:cs typeface="Arial" charset="0"/>
                <a:sym typeface="Wingdings" pitchFamily="2" charset="2"/>
              </a:rPr>
              <a:t> out </a:t>
            </a:r>
            <a:r>
              <a:rPr lang="de-DE" sz="1400" dirty="0" err="1">
                <a:cs typeface="Arial" charset="0"/>
                <a:sym typeface="Wingdings" pitchFamily="2" charset="2"/>
              </a:rPr>
              <a:t>to</a:t>
            </a:r>
            <a:r>
              <a:rPr lang="de-DE" sz="1400" dirty="0">
                <a:cs typeface="Arial" charset="0"/>
                <a:sym typeface="Wingdings" pitchFamily="2" charset="2"/>
              </a:rPr>
              <a:t> 17 </a:t>
            </a:r>
            <a:r>
              <a:rPr lang="el-GR" sz="1400" dirty="0">
                <a:cs typeface="Arial" charset="0"/>
                <a:sym typeface="Wingdings" pitchFamily="2" charset="2"/>
              </a:rPr>
              <a:t>σ</a:t>
            </a:r>
            <a:r>
              <a:rPr lang="de-DE" sz="1400" dirty="0">
                <a:cs typeface="Arial" charset="0"/>
                <a:sym typeface="Wingdings" pitchFamily="2" charset="2"/>
              </a:rPr>
              <a:t>!  </a:t>
            </a:r>
            <a:r>
              <a:rPr lang="de-DE" sz="1400" dirty="0" err="1">
                <a:cs typeface="Arial" charset="0"/>
                <a:sym typeface="Wingdings" pitchFamily="2" charset="2"/>
              </a:rPr>
              <a:t>Determines</a:t>
            </a:r>
            <a:r>
              <a:rPr lang="de-DE" sz="1400" dirty="0">
                <a:cs typeface="Arial" charset="0"/>
                <a:sym typeface="Wingdings" pitchFamily="2" charset="2"/>
              </a:rPr>
              <a:t> RF power </a:t>
            </a:r>
            <a:r>
              <a:rPr lang="de-DE" sz="1400" dirty="0" err="1">
                <a:cs typeface="Arial" charset="0"/>
                <a:sym typeface="Wingdings" pitchFamily="2" charset="2"/>
              </a:rPr>
              <a:t>installation</a:t>
            </a:r>
            <a:r>
              <a:rPr lang="de-DE" sz="1400" dirty="0">
                <a:cs typeface="Arial" charset="0"/>
                <a:sym typeface="Wingdings" pitchFamily="2" charset="2"/>
              </a:rPr>
              <a:t> (15 </a:t>
            </a:r>
            <a:r>
              <a:rPr lang="de-DE" sz="1400" dirty="0" err="1">
                <a:cs typeface="Arial" charset="0"/>
                <a:sym typeface="Wingdings" pitchFamily="2" charset="2"/>
              </a:rPr>
              <a:t>kW</a:t>
            </a:r>
            <a:r>
              <a:rPr lang="de-DE" sz="1400" dirty="0">
                <a:cs typeface="Arial" charset="0"/>
                <a:sym typeface="Wingdings" pitchFamily="2" charset="2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>
                <a:cs typeface="Arial" charset="0"/>
                <a:sym typeface="Wingdings" pitchFamily="2" charset="2"/>
              </a:rPr>
              <a:t>Peak </a:t>
            </a:r>
            <a:r>
              <a:rPr lang="de-DE" sz="1400" dirty="0" err="1">
                <a:cs typeface="Arial" charset="0"/>
                <a:sym typeface="Wingdings" pitchFamily="2" charset="2"/>
              </a:rPr>
              <a:t>events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occur</a:t>
            </a:r>
            <a:r>
              <a:rPr lang="de-DE" sz="1400" dirty="0">
                <a:cs typeface="Arial" charset="0"/>
                <a:sym typeface="Wingdings" pitchFamily="2" charset="2"/>
              </a:rPr>
              <a:t> 10-20 </a:t>
            </a:r>
            <a:r>
              <a:rPr lang="de-DE" sz="1400" dirty="0" err="1">
                <a:cs typeface="Arial" charset="0"/>
                <a:sym typeface="Wingdings" pitchFamily="2" charset="2"/>
              </a:rPr>
              <a:t>times</a:t>
            </a:r>
            <a:r>
              <a:rPr lang="de-DE" sz="1400" dirty="0">
                <a:cs typeface="Arial" charset="0"/>
                <a:sym typeface="Wingdings" pitchFamily="2" charset="2"/>
              </a:rPr>
              <a:t> a </a:t>
            </a:r>
            <a:r>
              <a:rPr lang="de-DE" sz="1400" dirty="0" err="1">
                <a:cs typeface="Arial" charset="0"/>
                <a:sym typeface="Wingdings" pitchFamily="2" charset="2"/>
              </a:rPr>
              <a:t>day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!</a:t>
            </a:r>
            <a:br>
              <a:rPr lang="de-DE" sz="1400" dirty="0" smtClean="0">
                <a:cs typeface="Arial" charset="0"/>
                <a:sym typeface="Wingdings" pitchFamily="2" charset="2"/>
              </a:rPr>
            </a:br>
            <a:r>
              <a:rPr lang="de-DE" sz="1400" dirty="0" smtClean="0">
                <a:cs typeface="Arial" charset="0"/>
                <a:sym typeface="Wingdings" pitchFamily="2" charset="2"/>
              </a:rPr>
              <a:t>(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This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was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partly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improved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by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changes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to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/>
            </a:r>
            <a:br>
              <a:rPr lang="de-DE" sz="1400" dirty="0" smtClean="0">
                <a:cs typeface="Arial" charset="0"/>
                <a:sym typeface="Wingdings" pitchFamily="2" charset="2"/>
              </a:rPr>
            </a:br>
            <a:r>
              <a:rPr lang="de-DE" sz="1400" dirty="0" err="1" smtClean="0">
                <a:cs typeface="Arial" charset="0"/>
                <a:sym typeface="Wingdings" pitchFamily="2" charset="2"/>
              </a:rPr>
              <a:t>the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control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settings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of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the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under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-press.</a:t>
            </a:r>
            <a:br>
              <a:rPr lang="de-DE" sz="1400" dirty="0" smtClean="0">
                <a:cs typeface="Arial" charset="0"/>
                <a:sym typeface="Wingdings" pitchFamily="2" charset="2"/>
              </a:rPr>
            </a:br>
            <a:r>
              <a:rPr lang="de-DE" sz="1400" dirty="0" err="1" smtClean="0">
                <a:cs typeface="Arial" charset="0"/>
                <a:sym typeface="Wingdings" pitchFamily="2" charset="2"/>
              </a:rPr>
              <a:t>pumps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.)</a:t>
            </a:r>
            <a:endParaRPr lang="de-DE" sz="1400" dirty="0"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 err="1">
                <a:cs typeface="Arial" charset="0"/>
                <a:sym typeface="Wingdings" pitchFamily="2" charset="2"/>
              </a:rPr>
              <a:t>Expected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field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stability</a:t>
            </a:r>
            <a:r>
              <a:rPr lang="de-DE" sz="1400" dirty="0">
                <a:cs typeface="Arial" charset="0"/>
                <a:sym typeface="Wingdings" pitchFamily="2" charset="2"/>
              </a:rPr>
              <a:t>: 0.02 - 0.1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°</a:t>
            </a:r>
            <a:endParaRPr lang="de-DE" sz="1400" dirty="0"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 err="1">
                <a:cs typeface="Arial" charset="0"/>
                <a:sym typeface="Wingdings" pitchFamily="2" charset="2"/>
              </a:rPr>
              <a:t>For</a:t>
            </a:r>
            <a:r>
              <a:rPr lang="de-DE" sz="1400" dirty="0">
                <a:cs typeface="Arial" charset="0"/>
                <a:sym typeface="Wingdings" pitchFamily="2" charset="2"/>
              </a:rPr>
              <a:t> „</a:t>
            </a:r>
            <a:r>
              <a:rPr lang="de-DE" sz="1400" dirty="0" err="1">
                <a:cs typeface="Arial" charset="0"/>
                <a:sym typeface="Wingdings" pitchFamily="2" charset="2"/>
              </a:rPr>
              <a:t>comfort</a:t>
            </a:r>
            <a:r>
              <a:rPr lang="de-DE" sz="1400" dirty="0">
                <a:cs typeface="Arial" charset="0"/>
                <a:sym typeface="Wingdings" pitchFamily="2" charset="2"/>
              </a:rPr>
              <a:t>“ </a:t>
            </a:r>
            <a:r>
              <a:rPr lang="de-DE" sz="1400" dirty="0" err="1">
                <a:cs typeface="Arial" charset="0"/>
                <a:sym typeface="Wingdings" pitchFamily="2" charset="2"/>
              </a:rPr>
              <a:t>want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to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reduce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br>
              <a:rPr lang="de-DE" sz="1400" dirty="0">
                <a:cs typeface="Arial" charset="0"/>
                <a:sym typeface="Wingdings" pitchFamily="2" charset="2"/>
              </a:rPr>
            </a:br>
            <a:r>
              <a:rPr lang="de-DE" sz="1400" dirty="0" err="1">
                <a:cs typeface="Arial" charset="0"/>
                <a:sym typeface="Wingdings" pitchFamily="2" charset="2"/>
              </a:rPr>
              <a:t>the</a:t>
            </a:r>
            <a:r>
              <a:rPr lang="de-DE" sz="1400" dirty="0">
                <a:cs typeface="Arial" charset="0"/>
                <a:sym typeface="Wingdings" pitchFamily="2" charset="2"/>
              </a:rPr>
              <a:t> microphonics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44824"/>
            <a:ext cx="5056433" cy="43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73574" cy="26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mit Pfeil 15"/>
          <p:cNvCxnSpPr>
            <a:stCxn id="11267" idx="3"/>
          </p:cNvCxnSpPr>
          <p:nvPr/>
        </p:nvCxnSpPr>
        <p:spPr>
          <a:xfrm>
            <a:off x="3797102" y="4677357"/>
            <a:ext cx="4159274" cy="91188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516216" y="213285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Gaussian sub-range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0.8 Hz </a:t>
            </a:r>
            <a:r>
              <a:rPr lang="en-US" sz="1600" dirty="0" err="1" smtClean="0">
                <a:solidFill>
                  <a:srgbClr val="FF0000"/>
                </a:solidFill>
              </a:rPr>
              <a:t>rms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2897" y="6032392"/>
            <a:ext cx="499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Excited</a:t>
            </a:r>
            <a:r>
              <a:rPr lang="de-DE" dirty="0" smtClean="0"/>
              <a:t> 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mech</a:t>
            </a:r>
            <a:r>
              <a:rPr lang="de-DE" dirty="0" smtClean="0"/>
              <a:t>. </a:t>
            </a:r>
            <a:r>
              <a:rPr lang="de-DE" dirty="0" err="1" smtClean="0"/>
              <a:t>resonance</a:t>
            </a:r>
            <a:r>
              <a:rPr lang="de-DE" dirty="0" smtClean="0"/>
              <a:t>: Transverse </a:t>
            </a:r>
            <a:r>
              <a:rPr lang="de-DE" dirty="0" err="1" smtClean="0"/>
              <a:t>mode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1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Time-frequency analysis by Wavelets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784225"/>
            <a:ext cx="5284788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ieren 31"/>
          <p:cNvGrpSpPr>
            <a:grpSpLocks/>
          </p:cNvGrpSpPr>
          <p:nvPr/>
        </p:nvGrpSpPr>
        <p:grpSpPr bwMode="auto">
          <a:xfrm>
            <a:off x="5429250" y="690563"/>
            <a:ext cx="3519488" cy="2895600"/>
            <a:chOff x="5429256" y="690563"/>
            <a:chExt cx="3519482" cy="2895600"/>
          </a:xfrm>
        </p:grpSpPr>
        <p:grpSp>
          <p:nvGrpSpPr>
            <p:cNvPr id="10" name="Gruppieren 25"/>
            <p:cNvGrpSpPr>
              <a:grpSpLocks/>
            </p:cNvGrpSpPr>
            <p:nvPr/>
          </p:nvGrpSpPr>
          <p:grpSpPr bwMode="auto">
            <a:xfrm>
              <a:off x="5929313" y="690563"/>
              <a:ext cx="3019425" cy="2895600"/>
              <a:chOff x="5929313" y="690563"/>
              <a:chExt cx="3019425" cy="2895600"/>
            </a:xfrm>
          </p:grpSpPr>
          <p:grpSp>
            <p:nvGrpSpPr>
              <p:cNvPr id="12" name="Gruppieren 32"/>
              <p:cNvGrpSpPr>
                <a:grpSpLocks/>
              </p:cNvGrpSpPr>
              <p:nvPr/>
            </p:nvGrpSpPr>
            <p:grpSpPr bwMode="auto">
              <a:xfrm>
                <a:off x="5929366" y="690563"/>
                <a:ext cx="2970153" cy="2181225"/>
                <a:chOff x="5929322" y="690541"/>
                <a:chExt cx="2970007" cy="2181646"/>
              </a:xfrm>
            </p:grpSpPr>
            <p:sp>
              <p:nvSpPr>
                <p:cNvPr id="14" name="Textfeld 20"/>
                <p:cNvSpPr txBox="1">
                  <a:spLocks noChangeArrowheads="1"/>
                </p:cNvSpPr>
                <p:nvPr/>
              </p:nvSpPr>
              <p:spPr bwMode="auto">
                <a:xfrm>
                  <a:off x="5929322" y="714356"/>
                  <a:ext cx="30809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>
                      <a:latin typeface="Symbol" pitchFamily="18" charset="2"/>
                    </a:rPr>
                    <a:t>y</a:t>
                  </a:r>
                </a:p>
              </p:txBody>
            </p:sp>
            <p:sp>
              <p:nvSpPr>
                <p:cNvPr id="15" name="Textfeld 21"/>
                <p:cNvSpPr txBox="1">
                  <a:spLocks noChangeArrowheads="1"/>
                </p:cNvSpPr>
                <p:nvPr/>
              </p:nvSpPr>
              <p:spPr bwMode="auto">
                <a:xfrm>
                  <a:off x="5953137" y="690541"/>
                  <a:ext cx="28084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1400"/>
                    <a:t>^</a:t>
                  </a:r>
                </a:p>
              </p:txBody>
            </p:sp>
            <p:sp>
              <p:nvSpPr>
                <p:cNvPr id="16" name="Textfeld 22"/>
                <p:cNvSpPr txBox="1">
                  <a:spLocks noChangeArrowheads="1"/>
                </p:cNvSpPr>
                <p:nvPr/>
              </p:nvSpPr>
              <p:spPr bwMode="auto">
                <a:xfrm>
                  <a:off x="8358214" y="2533633"/>
                  <a:ext cx="40267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/>
                    <a:t>t/s</a:t>
                  </a:r>
                </a:p>
              </p:txBody>
            </p:sp>
            <p:grpSp>
              <p:nvGrpSpPr>
                <p:cNvPr id="17" name="Gruppieren 31"/>
                <p:cNvGrpSpPr>
                  <a:grpSpLocks/>
                </p:cNvGrpSpPr>
                <p:nvPr/>
              </p:nvGrpSpPr>
              <p:grpSpPr bwMode="auto">
                <a:xfrm>
                  <a:off x="5929322" y="714121"/>
                  <a:ext cx="2970007" cy="2143375"/>
                  <a:chOff x="5929322" y="714121"/>
                  <a:chExt cx="2970007" cy="2143375"/>
                </a:xfrm>
              </p:grpSpPr>
              <p:grpSp>
                <p:nvGrpSpPr>
                  <p:cNvPr id="18" name="Gruppieren 24"/>
                  <p:cNvGrpSpPr>
                    <a:grpSpLocks/>
                  </p:cNvGrpSpPr>
                  <p:nvPr/>
                </p:nvGrpSpPr>
                <p:grpSpPr bwMode="auto">
                  <a:xfrm>
                    <a:off x="5929322" y="714121"/>
                    <a:ext cx="2970007" cy="2143375"/>
                    <a:chOff x="5929322" y="714121"/>
                    <a:chExt cx="2970007" cy="2143375"/>
                  </a:xfrm>
                </p:grpSpPr>
                <p:pic>
                  <p:nvPicPr>
                    <p:cNvPr id="20" name="Grafik 7" descr="Morletwavelet2.gif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929873" y="714121"/>
                      <a:ext cx="2856969" cy="21433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21" name="Gerade Verbindung 20"/>
                    <p:cNvCxnSpPr/>
                    <p:nvPr/>
                  </p:nvCxnSpPr>
                  <p:spPr>
                    <a:xfrm rot="5400000">
                      <a:off x="5893460" y="1250244"/>
                      <a:ext cx="78596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Gerade Verbindung 11"/>
                    <p:cNvCxnSpPr/>
                    <p:nvPr/>
                  </p:nvCxnSpPr>
                  <p:spPr>
                    <a:xfrm>
                      <a:off x="6286443" y="1641637"/>
                      <a:ext cx="2500186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Gerade Verbindung 22"/>
                    <p:cNvCxnSpPr/>
                    <p:nvPr/>
                  </p:nvCxnSpPr>
                  <p:spPr>
                    <a:xfrm rot="5400000">
                      <a:off x="5929980" y="2214042"/>
                      <a:ext cx="714513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Gerade Verbindung 23"/>
                    <p:cNvCxnSpPr/>
                    <p:nvPr/>
                  </p:nvCxnSpPr>
                  <p:spPr>
                    <a:xfrm>
                      <a:off x="6286443" y="2572092"/>
                      <a:ext cx="250018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Textfeld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59470" y="2085967"/>
                      <a:ext cx="284052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400"/>
                        <a:t>0</a:t>
                      </a:r>
                    </a:p>
                  </p:txBody>
                </p:sp>
                <p:sp>
                  <p:nvSpPr>
                    <p:cNvPr id="26" name="Textfeld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29322" y="1714488"/>
                      <a:ext cx="308098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400" b="1">
                          <a:latin typeface="Symbol" pitchFamily="18" charset="2"/>
                        </a:rPr>
                        <a:t>y</a:t>
                      </a:r>
                    </a:p>
                  </p:txBody>
                </p:sp>
                <p:sp>
                  <p:nvSpPr>
                    <p:cNvPr id="27" name="Textfeld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55590" y="1590664"/>
                      <a:ext cx="543739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/>
                        <a:t>s</a:t>
                      </a:r>
                      <a:r>
                        <a:rPr lang="de-DE" sz="1600" b="1" baseline="30000"/>
                        <a:t>.</a:t>
                      </a:r>
                      <a:r>
                        <a:rPr lang="de-DE" sz="1600"/>
                        <a:t> </a:t>
                      </a:r>
                      <a:r>
                        <a:rPr lang="de-DE" sz="1600" b="1">
                          <a:latin typeface="Symbol" pitchFamily="18" charset="2"/>
                        </a:rPr>
                        <a:t>w</a:t>
                      </a:r>
                    </a:p>
                  </p:txBody>
                </p:sp>
              </p:grpSp>
              <p:sp>
                <p:nvSpPr>
                  <p:cNvPr id="19" name="Textfeld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8148" y="928670"/>
                    <a:ext cx="825867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/>
                      <a:t>Morlet</a:t>
                    </a:r>
                  </a:p>
                </p:txBody>
              </p:sp>
            </p:grpSp>
          </p:grp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29313" y="2786063"/>
                <a:ext cx="3019425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1" name="Gerade Verbindung mit Pfeil 10"/>
            <p:cNvCxnSpPr/>
            <p:nvPr/>
          </p:nvCxnSpPr>
          <p:spPr>
            <a:xfrm rot="10800000">
              <a:off x="5429256" y="1357313"/>
              <a:ext cx="731837" cy="285750"/>
            </a:xfrm>
            <a:prstGeom prst="straightConnector1">
              <a:avLst/>
            </a:prstGeom>
            <a:ln w="15875">
              <a:solidFill>
                <a:srgbClr val="005C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40"/>
          <p:cNvGrpSpPr>
            <a:grpSpLocks/>
          </p:cNvGrpSpPr>
          <p:nvPr/>
        </p:nvGrpSpPr>
        <p:grpSpPr bwMode="auto">
          <a:xfrm>
            <a:off x="142875" y="3286125"/>
            <a:ext cx="4240213" cy="3049588"/>
            <a:chOff x="142809" y="3286124"/>
            <a:chExt cx="4240484" cy="3049142"/>
          </a:xfrm>
        </p:grpSpPr>
        <p:sp>
          <p:nvSpPr>
            <p:cNvPr id="29" name="Ellipse 28"/>
            <p:cNvSpPr/>
            <p:nvPr/>
          </p:nvSpPr>
          <p:spPr>
            <a:xfrm>
              <a:off x="2238443" y="3286124"/>
              <a:ext cx="928747" cy="428562"/>
            </a:xfrm>
            <a:prstGeom prst="ellipse">
              <a:avLst/>
            </a:prstGeom>
            <a:noFill/>
            <a:ln>
              <a:solidFill>
                <a:srgbClr val="005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375166" y="3301997"/>
              <a:ext cx="857305" cy="428562"/>
            </a:xfrm>
            <a:prstGeom prst="ellipse">
              <a:avLst/>
            </a:prstGeom>
            <a:noFill/>
            <a:ln>
              <a:solidFill>
                <a:srgbClr val="005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Textfeld 34"/>
            <p:cNvSpPr txBox="1">
              <a:spLocks noChangeArrowheads="1"/>
            </p:cNvSpPr>
            <p:nvPr/>
          </p:nvSpPr>
          <p:spPr bwMode="auto">
            <a:xfrm>
              <a:off x="142809" y="4857851"/>
              <a:ext cx="4240484" cy="1477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Variation up to </a:t>
              </a:r>
              <a:r>
                <a:rPr lang="de-DE" sz="1800">
                  <a:latin typeface="Symbol" pitchFamily="18" charset="2"/>
                </a:rPr>
                <a:t>D</a:t>
              </a:r>
              <a:r>
                <a:rPr lang="de-DE" sz="1800"/>
                <a:t>f =10 Hz</a:t>
              </a:r>
              <a:br>
                <a:rPr lang="de-DE" sz="1800"/>
              </a:br>
              <a:r>
                <a:rPr lang="de-DE" sz="1800"/>
                <a:t>   on a ~100 ms time scale </a:t>
              </a:r>
              <a:br>
                <a:rPr lang="de-DE" sz="1800"/>
              </a:br>
              <a:endParaRPr lang="de-DE" sz="1800"/>
            </a:p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 Spectrum of He-pressure variations of</a:t>
              </a:r>
              <a:br>
                <a:rPr lang="de-DE" sz="1800"/>
              </a:br>
              <a:r>
                <a:rPr lang="de-DE" sz="1800"/>
                <a:t>   stochastic nature</a:t>
              </a: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rot="5400000" flipH="1" flipV="1">
              <a:off x="1571778" y="3928885"/>
              <a:ext cx="1214260" cy="785862"/>
            </a:xfrm>
            <a:prstGeom prst="straightConnector1">
              <a:avLst/>
            </a:prstGeom>
            <a:ln w="22225">
              <a:solidFill>
                <a:srgbClr val="005C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V="1">
              <a:off x="1857419" y="3714686"/>
              <a:ext cx="1643168" cy="1214260"/>
            </a:xfrm>
            <a:prstGeom prst="straightConnector1">
              <a:avLst/>
            </a:prstGeom>
            <a:ln w="22225">
              <a:solidFill>
                <a:srgbClr val="005C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44"/>
          <p:cNvGrpSpPr>
            <a:grpSpLocks/>
          </p:cNvGrpSpPr>
          <p:nvPr/>
        </p:nvGrpSpPr>
        <p:grpSpPr bwMode="auto">
          <a:xfrm>
            <a:off x="4500563" y="4857750"/>
            <a:ext cx="4371975" cy="1200150"/>
            <a:chOff x="4951386" y="4987934"/>
            <a:chExt cx="4370468" cy="1200022"/>
          </a:xfrm>
        </p:grpSpPr>
        <p:sp>
          <p:nvSpPr>
            <p:cNvPr id="35" name="Pfeil nach rechts 34"/>
            <p:cNvSpPr/>
            <p:nvPr/>
          </p:nvSpPr>
          <p:spPr>
            <a:xfrm>
              <a:off x="4951386" y="5046666"/>
              <a:ext cx="571303" cy="285720"/>
            </a:xfrm>
            <a:prstGeom prst="rightArrow">
              <a:avLst/>
            </a:prstGeom>
            <a:solidFill>
              <a:srgbClr val="005C9C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4951386" y="5857791"/>
              <a:ext cx="571303" cy="285720"/>
            </a:xfrm>
            <a:prstGeom prst="rightArrow">
              <a:avLst/>
            </a:prstGeom>
            <a:solidFill>
              <a:srgbClr val="005C9C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" name="Textfeld 43"/>
            <p:cNvSpPr txBox="1">
              <a:spLocks noChangeArrowheads="1"/>
            </p:cNvSpPr>
            <p:nvPr/>
          </p:nvSpPr>
          <p:spPr bwMode="auto">
            <a:xfrm>
              <a:off x="5569902" y="4987934"/>
              <a:ext cx="3751952" cy="120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 Adaptive, „learning“ (dynamic) </a:t>
              </a:r>
              <a:br>
                <a:rPr lang="de-DE" sz="1800"/>
              </a:br>
              <a:r>
                <a:rPr lang="de-DE" sz="1800"/>
                <a:t>  compensation mandatory </a:t>
              </a:r>
              <a:br>
                <a:rPr lang="de-DE" sz="1800"/>
              </a:br>
              <a:endParaRPr lang="de-DE" sz="1800"/>
            </a:p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 Need for classic feedback control</a:t>
              </a:r>
            </a:p>
          </p:txBody>
        </p:sp>
      </p:grpSp>
      <p:sp>
        <p:nvSpPr>
          <p:cNvPr id="38" name="Textfeld 47"/>
          <p:cNvSpPr txBox="1">
            <a:spLocks noChangeArrowheads="1"/>
          </p:cNvSpPr>
          <p:nvPr/>
        </p:nvSpPr>
        <p:spPr bwMode="auto">
          <a:xfrm rot="16200000">
            <a:off x="-6349" y="1077912"/>
            <a:ext cx="7175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latin typeface="Symbol" pitchFamily="18" charset="2"/>
              </a:rPr>
              <a:t>D</a:t>
            </a:r>
            <a:r>
              <a:rPr lang="de-DE" sz="1200" b="1"/>
              <a:t>f (Hz)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4313" y="2055813"/>
            <a:ext cx="5214937" cy="279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8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Bildschirmpräsentation (4:3)</PresentationFormat>
  <Paragraphs>392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Larissa-Design</vt:lpstr>
      <vt:lpstr>Microphonics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Detuning characterization of a TESLA cavity,  short-term</vt:lpstr>
      <vt:lpstr>Longterm stability: Peak events  how much, how often? </vt:lpstr>
      <vt:lpstr>Time-frequency analysis by Wavelets</vt:lpstr>
      <vt:lpstr>Tuner qualification</vt:lpstr>
      <vt:lpstr>Model based controller: Fit of the system</vt:lpstr>
      <vt:lpstr>A tested scheme: Least-mean-square based  adaptive feedforward</vt:lpstr>
      <vt:lpstr>Compensation results</vt:lpstr>
      <vt:lpstr>LLRF studies with U Cornell: Limits of QL</vt:lpstr>
      <vt:lpstr>PowerPoint-Präsentation</vt:lpstr>
      <vt:lpstr>Back-up slides down here</vt:lpstr>
      <vt:lpstr>LLRF studies: Summary</vt:lpstr>
      <vt:lpstr>Microphonics and thermal load on cavity tank</vt:lpstr>
      <vt:lpstr>Correlation of Helium pressure and  detuning of cavity</vt:lpstr>
      <vt:lpstr>PowerPoint-Präsentation</vt:lpstr>
      <vt:lpstr>Detuning spectrum versus bandwidth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Neumann, Axel</cp:lastModifiedBy>
  <cp:revision>127</cp:revision>
  <dcterms:created xsi:type="dcterms:W3CDTF">2009-04-16T12:28:49Z</dcterms:created>
  <dcterms:modified xsi:type="dcterms:W3CDTF">2018-02-04T16:47:37Z</dcterms:modified>
</cp:coreProperties>
</file>