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</p:sldMasterIdLst>
  <p:sldIdLst>
    <p:sldId id="271" r:id="rId4"/>
    <p:sldId id="258" r:id="rId5"/>
    <p:sldId id="259" r:id="rId6"/>
    <p:sldId id="260" r:id="rId7"/>
    <p:sldId id="261" r:id="rId8"/>
    <p:sldId id="273" r:id="rId9"/>
    <p:sldId id="268" r:id="rId10"/>
    <p:sldId id="264" r:id="rId11"/>
    <p:sldId id="265" r:id="rId12"/>
    <p:sldId id="274" r:id="rId13"/>
    <p:sldId id="275" r:id="rId14"/>
    <p:sldId id="277" r:id="rId15"/>
    <p:sldId id="278" r:id="rId16"/>
    <p:sldId id="279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4EC20-88EA-4FBD-A601-4413D9E8F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81287-38B6-48C9-97AC-7410D59A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933BA-6A96-4258-8D85-FCE9507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AC6B0-9DB5-41CB-83F2-BBBBDE62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9877-C59C-486B-B8EF-578DEAF5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3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402E6-92F6-4440-A498-A64F714B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070B3-04F3-49C7-907D-EDD7C5A30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F129D-901C-4B4A-A78F-CBA6BD2C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6771E-8A27-4009-9C9E-3042721C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6714D-C672-4767-98C7-C02E4F65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8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3C946-A7C3-471E-A965-A45A71252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62D57-9C80-4BAF-B1D1-E7431CD7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D1AF4-818F-4EDB-B50C-65E3AFCC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DF641-9021-4981-BE01-2C56CBF2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36999-22E2-4754-9212-A905A38E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1" y="3876676"/>
            <a:ext cx="3365852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181350"/>
            <a:ext cx="10653183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00" y="3590926"/>
            <a:ext cx="1210509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671" y="3680008"/>
            <a:ext cx="1631828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468" y="4531614"/>
            <a:ext cx="2389632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101" y="4380905"/>
            <a:ext cx="2603499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01" y="4371976"/>
            <a:ext cx="1034617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414089"/>
            <a:ext cx="7132168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401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J. Holzbauer | LCLS-II QA/QC Workshop 2018/01/13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66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J. Holzbauer | LCLS-II QA/QC Workshop 2018/01/13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991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J. Holzbauer | LCLS-II QA/QC Workshop 2018/01/13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29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J. Holzbauer | LCLS-II QA/QC Workshop 2018/01/13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22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J. Holzbauer | LCLS-II QA/QC Workshop 2018/01/13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430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943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Holzbauer | LCLS-II QA/QC Workshop 2018/01/13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2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85EB-2895-4C69-973D-1FE9D881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89463-C52E-4DDC-ADC4-2B53739AC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25D47-B55E-47EC-B9F1-7CC2A756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0B1ED-5BC5-4E08-A128-22055C671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5B975-736A-43BC-80A9-B64B37D90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00" y="6196866"/>
            <a:ext cx="419638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171" y="6096000"/>
            <a:ext cx="3687371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9400" y="3646170"/>
            <a:ext cx="730673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00" y="79409"/>
            <a:ext cx="8183169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438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1" y="3876676"/>
            <a:ext cx="3365852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181350"/>
            <a:ext cx="10653183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00" y="3590926"/>
            <a:ext cx="1210509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8671" y="3680008"/>
            <a:ext cx="1631828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468" y="4531614"/>
            <a:ext cx="2389632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101" y="4380905"/>
            <a:ext cx="2603499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01" y="4371976"/>
            <a:ext cx="1034617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" y="414089"/>
            <a:ext cx="7132168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432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46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60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451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112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311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954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LCLS-II FAC Meeting, September 26 - 28,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60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00" y="6196866"/>
            <a:ext cx="4196387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6171" y="6096000"/>
            <a:ext cx="3687371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9400" y="3646170"/>
            <a:ext cx="730673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00" y="79409"/>
            <a:ext cx="8183169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8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B32A-AF05-4F39-BF15-9FBD95B7B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D619-AD10-49ED-8288-24ACD101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79F36-267F-4367-AC57-8A8C656D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15716-02BE-4413-8739-05C68C92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65FC1-82DA-40EE-BD7E-A51E0FC5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1273-7BEE-42DA-9280-DF6364C8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7592C-EABB-4276-8924-5AC539A39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20ACB-3A17-4493-8EC7-7BDFEB50C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CBA40-007A-438A-A82F-AD8ACF9C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A537-5CA4-4D15-B64F-06ED51AB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CB38D-9126-4206-B221-72248485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3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5DF6-F86E-4C6A-975E-BBA66964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83620-F6BD-4920-A664-8CC2AE8E2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12123-8597-4DE3-BD45-2490465F1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8E336-A1A5-4DB9-BE37-CA4E3BF4E2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A9EAB-A3B5-4C66-AB05-E72544E07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F021C-F05F-4884-9417-6C5C0BEE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79D19-F743-41E8-9A3B-ED492EF76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594FFF-F911-41F1-B41C-B6DD177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4EB-1DEA-4C2B-91FB-35B84806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77BFF-C29A-443F-8061-3026DE07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B148A-481E-481D-ADF2-6FA10C78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48F3B2-3450-4AE8-970E-22F85152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1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7C2BE1-F67E-4775-A467-43DE965C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3A73BB-E8D5-479A-B3F8-034919B0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B7408-1918-46C7-97C2-6F5572D0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DB64-F3DB-4EB2-8882-8ABDC1E9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7F45A-117E-4332-98A3-D66A245CA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A0EE2-8620-4494-9564-88A027E3E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C60E5-F1E2-4051-97C7-40A84B34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0026D-BF63-49C3-8CEF-36C473FBD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8D3EA-384A-4B81-AA44-1460B18D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63BD-12E2-4828-8BCD-C3D05EE2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A85E0-F245-426D-B47B-CE1308F71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FC1B-1755-4758-8C72-BA8AB5C4E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ED4F5-7511-4021-8059-AC7386A6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020D1-708A-4379-8668-987CF59D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5D07E-BEF4-4159-B440-39CCF34F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313147-2912-47C2-8247-476BAAFF6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05975-DFA6-4486-81AD-7EA547A51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C9A58-6174-47A0-B3C5-C1E9E962C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85691-B8EE-43BC-B265-DD70F7EAC733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B87CB-C08E-43FF-97BF-69D180A65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94F9-760E-4B45-9F3C-6552412DF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0EBF6-EC7B-4062-9FC0-71A20B2CB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1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J. Holzbauer | LCLS-II QA/QC Workshop 2018/01/13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42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Meeting, September 26 - 28,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17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mp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51FE-86E3-418E-B048-6E17F98BF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705" y="69767"/>
            <a:ext cx="858129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latin typeface="Arial Rounded MT Bold" panose="020F0704030504030204" pitchFamily="34" charset="0"/>
              </a:rPr>
              <a:t>Impact of Thermo-acoustics oscillations </a:t>
            </a:r>
            <a:br>
              <a:rPr lang="en-US" sz="3200" b="1" i="1" dirty="0">
                <a:latin typeface="Arial Rounded MT Bold" panose="020F0704030504030204" pitchFamily="34" charset="0"/>
              </a:rPr>
            </a:br>
            <a:r>
              <a:rPr lang="en-US" sz="3200" b="1" i="1" dirty="0">
                <a:latin typeface="Arial Rounded MT Bold" panose="020F0704030504030204" pitchFamily="34" charset="0"/>
              </a:rPr>
              <a:t>on the LCLS II CM </a:t>
            </a:r>
            <a:r>
              <a:rPr lang="en-US" sz="3200" b="1" i="1" dirty="0" err="1">
                <a:latin typeface="Arial Rounded MT Bold" panose="020F0704030504030204" pitchFamily="34" charset="0"/>
              </a:rPr>
              <a:t>microphonics</a:t>
            </a:r>
            <a:r>
              <a:rPr lang="en-US" sz="3200" b="1" i="1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0B2A0-F55D-4430-8A05-B0E4CAA25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1"/>
          <a:stretch/>
        </p:blipFill>
        <p:spPr>
          <a:xfrm>
            <a:off x="3739724" y="3304501"/>
            <a:ext cx="4664535" cy="2344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1B6A6-68C2-45E1-B44B-B18400BE1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1" r="9931" b="34147"/>
          <a:stretch/>
        </p:blipFill>
        <p:spPr>
          <a:xfrm>
            <a:off x="181708" y="4476615"/>
            <a:ext cx="4683369" cy="214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FAAC6F-C5EF-45C8-BBE7-3BE2B7E895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t="35383" r="4615" b="3420"/>
          <a:stretch/>
        </p:blipFill>
        <p:spPr>
          <a:xfrm>
            <a:off x="7839804" y="4727758"/>
            <a:ext cx="4141178" cy="203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5D09DF-F905-4586-BEC6-D35D2CAF7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054"/>
            <a:ext cx="3364523" cy="868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3D92B-56EC-4066-BA11-1090750E8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0" y="908616"/>
            <a:ext cx="3503795" cy="11565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06C06D-501D-463E-8CE6-4A2A254185BE}"/>
              </a:ext>
            </a:extLst>
          </p:cNvPr>
          <p:cNvSpPr txBox="1"/>
          <p:nvPr/>
        </p:nvSpPr>
        <p:spPr>
          <a:xfrm>
            <a:off x="4915949" y="1318605"/>
            <a:ext cx="499444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 Rounded MT Bold" panose="020F0704030504030204" pitchFamily="34" charset="0"/>
              </a:rPr>
              <a:t>Presented by Yuriy Pischalnikov </a:t>
            </a:r>
          </a:p>
          <a:p>
            <a:r>
              <a:rPr lang="en-US" sz="2400" i="1" dirty="0">
                <a:latin typeface="Arial Rounded MT Bold" panose="020F0704030504030204" pitchFamily="34" charset="0"/>
              </a:rPr>
              <a:t>on behalf of  FNAL’s MWG </a:t>
            </a:r>
          </a:p>
          <a:p>
            <a:endParaRPr lang="en-US" i="1" dirty="0">
              <a:latin typeface="Arial Rounded MT Bold" panose="020F0704030504030204" pitchFamily="34" charset="0"/>
            </a:endParaRPr>
          </a:p>
          <a:p>
            <a:r>
              <a:rPr lang="en-US" i="1" dirty="0">
                <a:latin typeface="Arial Rounded MT Bold" panose="020F0704030504030204" pitchFamily="34" charset="0"/>
              </a:rPr>
              <a:t>TTC2018, Milan, Italy</a:t>
            </a:r>
          </a:p>
          <a:p>
            <a:r>
              <a:rPr lang="en-US" i="1" dirty="0">
                <a:latin typeface="Arial Rounded MT Bold" panose="020F0704030504030204" pitchFamily="34" charset="0"/>
              </a:rPr>
              <a:t>WG3</a:t>
            </a:r>
          </a:p>
          <a:p>
            <a:r>
              <a:rPr lang="en-US" i="1" dirty="0">
                <a:latin typeface="Arial Rounded MT Bold" panose="020F0704030504030204" pitchFamily="34" charset="0"/>
              </a:rPr>
              <a:t>February 6, 2018.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6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ED56-D46F-487C-B7B7-3DCF724D1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27" y="190466"/>
            <a:ext cx="10515600" cy="5903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D9024-B1C5-42FF-953C-9A11D95D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507" y="780837"/>
            <a:ext cx="10668857" cy="5414479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 </a:t>
            </a:r>
            <a:r>
              <a:rPr lang="en-US" sz="2400" dirty="0">
                <a:latin typeface="Arial Rounded MT Bold" panose="020F0704030504030204" pitchFamily="34" charset="0"/>
              </a:rPr>
              <a:t>First LCLS-II cryomodule showed significantly higher  (~100Hz peak) that expected and specified (10Hz peak) </a:t>
            </a:r>
            <a:r>
              <a:rPr lang="en-US" sz="2400" dirty="0" err="1">
                <a:latin typeface="Arial Rounded MT Bold" panose="020F0704030504030204" pitchFamily="34" charset="0"/>
              </a:rPr>
              <a:t>microphonics</a:t>
            </a:r>
            <a:endParaRPr lang="en-US" sz="2400" dirty="0">
              <a:latin typeface="Arial Rounded MT Bold" panose="020F0704030504030204" pitchFamily="34" charset="0"/>
            </a:endParaRPr>
          </a:p>
          <a:p>
            <a:endParaRPr lang="en-US" sz="11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A cross-disciplinary working group (MWG) was formed to find source of </a:t>
            </a:r>
            <a:r>
              <a:rPr lang="en-US" sz="2400" dirty="0" err="1">
                <a:latin typeface="Arial Rounded MT Bold" panose="020F0704030504030204" pitchFamily="34" charset="0"/>
              </a:rPr>
              <a:t>microphonics</a:t>
            </a:r>
            <a:r>
              <a:rPr lang="en-US" sz="2400" dirty="0">
                <a:latin typeface="Arial Rounded MT Bold" panose="020F0704030504030204" pitchFamily="34" charset="0"/>
              </a:rPr>
              <a:t> and  implement design modifications to mitigations </a:t>
            </a:r>
            <a:r>
              <a:rPr lang="en-US" sz="2400" dirty="0" err="1">
                <a:latin typeface="Arial Rounded MT Bold" panose="020F0704030504030204" pitchFamily="34" charset="0"/>
              </a:rPr>
              <a:t>microphonics</a:t>
            </a:r>
            <a:r>
              <a:rPr lang="en-US" sz="2400" dirty="0">
                <a:latin typeface="Arial Rounded MT Bold" panose="020F0704030504030204" pitchFamily="34" charset="0"/>
              </a:rPr>
              <a:t> to the specifications level</a:t>
            </a:r>
          </a:p>
          <a:p>
            <a:endParaRPr lang="en-US" sz="11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It was found that TAO oscillations into the CM’s cryogenic control valve (JT-valve) contributed to the high level of </a:t>
            </a:r>
            <a:r>
              <a:rPr lang="en-US" sz="2400" dirty="0" err="1">
                <a:latin typeface="Arial Rounded MT Bold" panose="020F0704030504030204" pitchFamily="34" charset="0"/>
              </a:rPr>
              <a:t>microphonics</a:t>
            </a:r>
            <a:endParaRPr lang="en-US" sz="2400" dirty="0">
              <a:latin typeface="Arial Rounded MT Bold" panose="020F0704030504030204" pitchFamily="34" charset="0"/>
            </a:endParaRPr>
          </a:p>
          <a:p>
            <a:endParaRPr lang="en-US" sz="11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Modifications of the cryogenic valves: 1) valves reversal and 2)adding to the valve stem multiple wiper  suppress </a:t>
            </a:r>
            <a:r>
              <a:rPr lang="en-US" sz="2400" dirty="0" err="1">
                <a:latin typeface="Arial Rounded MT Bold" panose="020F0704030504030204" pitchFamily="34" charset="0"/>
              </a:rPr>
              <a:t>microphonics</a:t>
            </a:r>
            <a:r>
              <a:rPr lang="en-US" sz="2400" dirty="0">
                <a:latin typeface="Arial Rounded MT Bold" panose="020F0704030504030204" pitchFamily="34" charset="0"/>
              </a:rPr>
              <a:t> in ~10times</a:t>
            </a:r>
          </a:p>
          <a:p>
            <a:endParaRPr lang="en-US" sz="12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Additional mechanical modifications of the CM, included re-design of cavity#1 and GV interface, suppress overall </a:t>
            </a:r>
            <a:r>
              <a:rPr lang="en-US" sz="2400" dirty="0" err="1">
                <a:latin typeface="Arial Rounded MT Bold" panose="020F0704030504030204" pitchFamily="34" charset="0"/>
              </a:rPr>
              <a:t>microphonics</a:t>
            </a:r>
            <a:r>
              <a:rPr lang="en-US" sz="2400" dirty="0">
                <a:latin typeface="Arial Rounded MT Bold" panose="020F0704030504030204" pitchFamily="34" charset="0"/>
              </a:rPr>
              <a:t>  to the level 8-10Hz (peak) (on CM6&amp;7)</a:t>
            </a:r>
          </a:p>
          <a:p>
            <a:pPr marL="0" indent="0">
              <a:buNone/>
            </a:pPr>
            <a:endParaRPr lang="en-US" sz="13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Passive mitigations studies have now shifted from unstable sources of </a:t>
            </a:r>
            <a:r>
              <a:rPr lang="en-US" sz="2400" dirty="0" err="1">
                <a:latin typeface="Arial Rounded MT Bold" panose="020F0704030504030204" pitchFamily="34" charset="0"/>
              </a:rPr>
              <a:t>microphonics</a:t>
            </a:r>
            <a:r>
              <a:rPr lang="en-US" sz="2400" dirty="0">
                <a:latin typeface="Arial Rounded MT Bold" panose="020F0704030504030204" pitchFamily="34" charset="0"/>
              </a:rPr>
              <a:t> (i.e. cryogenics) to stable sources (e.g. rotating machinery) </a:t>
            </a:r>
          </a:p>
          <a:p>
            <a:endParaRPr lang="en-US" sz="12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In parallel with passive mitigation FNAL’s Resonance Control Group are working on Active Resonance Control of SRF cavities for LCLS II project</a:t>
            </a:r>
          </a:p>
        </p:txBody>
      </p:sp>
    </p:spTree>
    <p:extLst>
      <p:ext uri="{BB962C8B-B14F-4D97-AF65-F5344CB8AC3E}">
        <p14:creationId xmlns:p14="http://schemas.microsoft.com/office/powerpoint/2010/main" val="313450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8DADA-A854-465C-8627-4AD60281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099" y="221235"/>
            <a:ext cx="3302285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992E8-C211-42BF-81E0-30A8EEEBC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281" y="1435207"/>
            <a:ext cx="5511229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>
                <a:latin typeface="Arial Rounded MT Bold" panose="020F0704030504030204" pitchFamily="34" charset="0"/>
              </a:rPr>
              <a:t>Acknowledgement 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to FNAL LCLS II team (and especially MWG –team of the experts in several fields: cryogenics, RF, SRF, resonance control, etc.)</a:t>
            </a:r>
          </a:p>
          <a:p>
            <a:pPr marL="0" indent="0">
              <a:buNone/>
            </a:pPr>
            <a:r>
              <a:rPr lang="en-US" dirty="0">
                <a:latin typeface="Arial Rounded MT Bold" panose="020F0704030504030204" pitchFamily="34" charset="0"/>
              </a:rPr>
              <a:t>Special thanks to </a:t>
            </a:r>
            <a:r>
              <a:rPr lang="en-US" dirty="0" err="1">
                <a:latin typeface="Arial Rounded MT Bold" panose="020F0704030504030204" pitchFamily="34" charset="0"/>
              </a:rPr>
              <a:t>B.Hansen</a:t>
            </a:r>
            <a:r>
              <a:rPr lang="en-US" dirty="0">
                <a:latin typeface="Arial Rounded MT Bold" panose="020F0704030504030204" pitchFamily="34" charset="0"/>
              </a:rPr>
              <a:t> and </a:t>
            </a:r>
            <a:r>
              <a:rPr lang="en-US" dirty="0" err="1">
                <a:latin typeface="Arial Rounded MT Bold" panose="020F0704030504030204" pitchFamily="34" charset="0"/>
              </a:rPr>
              <a:t>J.Holzbauer</a:t>
            </a:r>
            <a:r>
              <a:rPr lang="en-US" dirty="0">
                <a:latin typeface="Arial Rounded MT Bold" panose="020F0704030504030204" pitchFamily="34" charset="0"/>
              </a:rPr>
              <a:t> for help in prep. of this talk.</a:t>
            </a:r>
          </a:p>
        </p:txBody>
      </p:sp>
      <p:pic>
        <p:nvPicPr>
          <p:cNvPr id="4" name="Picture 2" descr="http://news.fnal.gov/wp-content/uploads/2017/03/lcls-ii-cryomodule-17-0048-05.jpg">
            <a:extLst>
              <a:ext uri="{FF2B5EF4-FFF2-40B4-BE49-F238E27FC236}">
                <a16:creationId xmlns:a16="http://schemas.microsoft.com/office/drawing/2014/main" id="{9C4AA883-086C-4E11-AD9E-D3340F5D1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"/>
          <a:stretch/>
        </p:blipFill>
        <p:spPr bwMode="auto">
          <a:xfrm>
            <a:off x="6968300" y="221235"/>
            <a:ext cx="4581637" cy="63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320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031A8-85B8-4B19-A865-EAAE70840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58" y="2801670"/>
            <a:ext cx="10515600" cy="13696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Additional Slides </a:t>
            </a:r>
          </a:p>
        </p:txBody>
      </p:sp>
    </p:spTree>
    <p:extLst>
      <p:ext uri="{BB962C8B-B14F-4D97-AF65-F5344CB8AC3E}">
        <p14:creationId xmlns:p14="http://schemas.microsoft.com/office/powerpoint/2010/main" val="1492630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i="1" dirty="0"/>
              <a:t>Cryogenic Valve Plumbing – Fast Cool Down Valve Leakage (CM4 experience)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9279505" y="2383460"/>
            <a:ext cx="2464815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CC99"/>
                </a:solidFill>
                <a:latin typeface="Arial" pitchFamily="34" charset="0"/>
                <a:ea typeface="ＭＳ Ｐゴシック" pitchFamily="-110" charset="-128"/>
              </a:rPr>
              <a:t>Thermalized Detuning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9305295" y="5091320"/>
            <a:ext cx="2413236" cy="369332"/>
          </a:xfrm>
          <a:prstGeom prst="rect">
            <a:avLst/>
          </a:prstGeom>
          <a:solidFill>
            <a:srgbClr val="9D3431"/>
          </a:solidFill>
          <a:ln>
            <a:solidFill>
              <a:srgbClr val="FF9966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CC99"/>
                </a:solidFill>
                <a:latin typeface="Arial" pitchFamily="34" charset="0"/>
                <a:ea typeface="ＭＳ Ｐゴシック" pitchFamily="-110" charset="-128"/>
              </a:rPr>
              <a:t>Post CD Stem Swap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357885" y="1267772"/>
            <a:ext cx="4459235" cy="506552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F1.3-04 presented with higher than expected microphonics, worsening as the cryomodule thermalized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Noise was narrowband and showed complex spatial and spectral distribution in cryomodule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showed strong correlation with cooldown circuit, eventually proven to be coherent bubbling due to cooldown valve leakage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Swapping valve stem returned expected performance, although testing schedule prevented detailed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Tails seen in ‘post-swap’ data are likely due to continued </a:t>
            </a:r>
            <a:r>
              <a:rPr lang="en-US" dirty="0" err="1"/>
              <a:t>thermalization</a:t>
            </a:r>
            <a:r>
              <a:rPr lang="en-US" dirty="0"/>
              <a:t> of cryomodule after cooldown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QA check step now included to prevent valve leakage in the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3428" r="7582" b="2905"/>
          <a:stretch/>
        </p:blipFill>
        <p:spPr>
          <a:xfrm>
            <a:off x="5798274" y="3996493"/>
            <a:ext cx="4176391" cy="280308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r="5807"/>
          <a:stretch/>
        </p:blipFill>
        <p:spPr>
          <a:xfrm>
            <a:off x="5948738" y="1267772"/>
            <a:ext cx="4049582" cy="2728721"/>
          </a:xfrm>
        </p:spPr>
      </p:pic>
    </p:spTree>
    <p:extLst>
      <p:ext uri="{BB962C8B-B14F-4D97-AF65-F5344CB8AC3E}">
        <p14:creationId xmlns:p14="http://schemas.microsoft.com/office/powerpoint/2010/main" val="2796170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83" y="2962875"/>
            <a:ext cx="3006277" cy="18801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Steps in Cryomodule Design – 2 Phase Injection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97168" y="1370193"/>
            <a:ext cx="5622988" cy="506552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Liquid level control was coupled to input flow rate and the amount of flash gas generated across JT valve</a:t>
            </a:r>
          </a:p>
          <a:p>
            <a:pPr marL="800100" lvl="1" indent="-342900"/>
            <a:r>
              <a:rPr lang="en-US" dirty="0"/>
              <a:t>Helium injection line impinged on liquid surface</a:t>
            </a:r>
          </a:p>
          <a:p>
            <a:pPr marL="800100" lvl="1" indent="-342900"/>
            <a:r>
              <a:rPr lang="en-US" dirty="0"/>
              <a:t>Flash gas from JT caused liquid dragging</a:t>
            </a:r>
          </a:p>
          <a:p>
            <a:pPr marL="800100" lvl="1" indent="-342900"/>
            <a:r>
              <a:rPr lang="en-US" dirty="0"/>
              <a:t>CM2 has baffles to protect liquid surface</a:t>
            </a:r>
          </a:p>
          <a:p>
            <a:pPr marL="800100" lvl="1" indent="-342900"/>
            <a:r>
              <a:rPr lang="en-US" dirty="0"/>
              <a:t>CM3 has tangential injection into cap to reduce velocity and allow phase separation in addition to baffles</a:t>
            </a:r>
          </a:p>
          <a:p>
            <a:pPr marL="800100" lvl="1" indent="-342900"/>
            <a:r>
              <a:rPr lang="en-US" dirty="0"/>
              <a:t>Should greatly reduce liquid dragging and improve liquid level stability,                          especially at high flow rates</a:t>
            </a:r>
          </a:p>
          <a:p>
            <a:pPr marL="800100" lvl="1" indent="-342900"/>
            <a:r>
              <a:rPr lang="en-US" dirty="0"/>
              <a:t>Fluid simulation gives good confidence in improved injection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958" y="4695195"/>
            <a:ext cx="2819548" cy="1926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959" y="1028247"/>
            <a:ext cx="2928025" cy="19411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9999012" y="1937041"/>
            <a:ext cx="87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CM2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9973812" y="5499535"/>
            <a:ext cx="87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CM3</a:t>
            </a:r>
          </a:p>
        </p:txBody>
      </p:sp>
    </p:spTree>
    <p:extLst>
      <p:ext uri="{BB962C8B-B14F-4D97-AF65-F5344CB8AC3E}">
        <p14:creationId xmlns:p14="http://schemas.microsoft.com/office/powerpoint/2010/main" val="182417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65AB018-A475-406D-A1AE-5A9C2CA34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435" y="103664"/>
            <a:ext cx="4851475" cy="3325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B4089-2C65-4E10-840E-526BE51CE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70" y="3254339"/>
            <a:ext cx="4504318" cy="30873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79F8FB-79FD-4051-8BE6-47057E42CA46}"/>
              </a:ext>
            </a:extLst>
          </p:cNvPr>
          <p:cNvSpPr/>
          <p:nvPr/>
        </p:nvSpPr>
        <p:spPr>
          <a:xfrm>
            <a:off x="460539" y="1921266"/>
            <a:ext cx="43338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Rounded MT Bold" panose="020F0704030504030204" pitchFamily="34" charset="0"/>
              </a:rPr>
              <a:t>An hour capture of the detuning background showed no dynamic behavior. 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Detuning is close to specifications (10Hz peak).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  <a:p>
            <a:r>
              <a:rPr lang="en-US" sz="2400" dirty="0">
                <a:latin typeface="Arial Rounded MT Bold" panose="020F0704030504030204" pitchFamily="34" charset="0"/>
              </a:rPr>
              <a:t>‘Major’ contribution from the 18 Hz line.</a:t>
            </a:r>
          </a:p>
          <a:p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DE8A9-0320-4CC9-8DC6-E9DFC25323D2}"/>
              </a:ext>
            </a:extLst>
          </p:cNvPr>
          <p:cNvSpPr txBox="1"/>
          <p:nvPr/>
        </p:nvSpPr>
        <p:spPr>
          <a:xfrm>
            <a:off x="234507" y="185857"/>
            <a:ext cx="47673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CM6 Detuning 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with high power/ cryo-flow</a:t>
            </a:r>
          </a:p>
        </p:txBody>
      </p:sp>
    </p:spTree>
    <p:extLst>
      <p:ext uri="{BB962C8B-B14F-4D97-AF65-F5344CB8AC3E}">
        <p14:creationId xmlns:p14="http://schemas.microsoft.com/office/powerpoint/2010/main" val="320591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5635-DC51-44A2-A898-D5FB40DF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22" y="161926"/>
            <a:ext cx="10515600" cy="379942"/>
          </a:xfrm>
        </p:spPr>
        <p:txBody>
          <a:bodyPr>
            <a:normAutofit fontScale="90000"/>
          </a:bodyPr>
          <a:lstStyle/>
          <a:p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Fermilab’s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First CM (F1.3-01) at CMTF – Initial Start-up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EC8DC4EC-1320-4082-8A44-159B168D4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39" y="659064"/>
            <a:ext cx="4592562" cy="4111400"/>
          </a:xfrm>
          <a:prstGeom prst="rect">
            <a:avLst/>
          </a:prstGeom>
        </p:spPr>
      </p:pic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B5240C05-8CFC-40A3-A53D-21E57549E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9" r="5171"/>
          <a:stretch/>
        </p:blipFill>
        <p:spPr>
          <a:xfrm>
            <a:off x="288080" y="659064"/>
            <a:ext cx="4286955" cy="37810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5ED91-D58D-421C-B7FF-B866EB0318EB}"/>
              </a:ext>
            </a:extLst>
          </p:cNvPr>
          <p:cNvSpPr/>
          <p:nvPr/>
        </p:nvSpPr>
        <p:spPr>
          <a:xfrm>
            <a:off x="701876" y="4666736"/>
            <a:ext cx="82617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Rounded MT Bold" panose="020F0704030504030204" pitchFamily="34" charset="0"/>
              </a:rPr>
              <a:t>At the start of </a:t>
            </a:r>
            <a:r>
              <a:rPr lang="en-GB" sz="1600" dirty="0" err="1">
                <a:latin typeface="Arial Rounded MT Bold" panose="020F0704030504030204" pitchFamily="34" charset="0"/>
              </a:rPr>
              <a:t>pCM</a:t>
            </a:r>
            <a:r>
              <a:rPr lang="en-GB" sz="1600" dirty="0">
                <a:latin typeface="Arial Rounded MT Bold" panose="020F0704030504030204" pitchFamily="34" charset="0"/>
              </a:rPr>
              <a:t> cold testing: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102 Hz </a:t>
            </a:r>
            <a:r>
              <a:rPr lang="en-GB" altLang="en-US" sz="1600" dirty="0" err="1">
                <a:latin typeface="Arial Rounded MT Bold" panose="020F0704030504030204" pitchFamily="34" charset="0"/>
                <a:ea typeface="Geneva" pitchFamily="121" charset="-128"/>
              </a:rPr>
              <a:t>pk</a:t>
            </a: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 detuning average (with LCLS II specs 10Hz </a:t>
            </a:r>
            <a:r>
              <a:rPr lang="en-GB" altLang="en-US" sz="1600" dirty="0" err="1">
                <a:latin typeface="Arial Rounded MT Bold" panose="020F0704030504030204" pitchFamily="34" charset="0"/>
                <a:ea typeface="Geneva" pitchFamily="121" charset="-128"/>
              </a:rPr>
              <a:t>pk</a:t>
            </a: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42 W of 2K static heat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Detuning spectrum had a very complex and dynamic amplitude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Spectrum lines shifted rapidly, drifted and oscillated in both frequency and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This dynamic behaviour suggested unstable sources (i.e. Cryogenics)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70820-3A89-4E82-A78F-E86A4D374E5B}"/>
              </a:ext>
            </a:extLst>
          </p:cNvPr>
          <p:cNvSpPr txBox="1"/>
          <p:nvPr/>
        </p:nvSpPr>
        <p:spPr>
          <a:xfrm rot="16200000">
            <a:off x="3613149" y="2250769"/>
            <a:ext cx="275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Detuning Spectrum [Hz]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059A8-DA93-4E28-BBE6-4A6D1B4795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50" t="14582" b="11700"/>
          <a:stretch/>
        </p:blipFill>
        <p:spPr>
          <a:xfrm rot="5400000">
            <a:off x="9908364" y="826125"/>
            <a:ext cx="1813205" cy="1479083"/>
          </a:xfrm>
          <a:prstGeom prst="rect">
            <a:avLst/>
          </a:prstGeo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9D85ACAE-0865-4A8B-807B-694EEBDE32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86" t="7315" r="13944" b="20328"/>
          <a:stretch/>
        </p:blipFill>
        <p:spPr>
          <a:xfrm rot="5400000">
            <a:off x="9672665" y="3204982"/>
            <a:ext cx="2446160" cy="14128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DFDA0E-8372-4F72-B803-0DBB523A5FE1}"/>
              </a:ext>
            </a:extLst>
          </p:cNvPr>
          <p:cNvSpPr/>
          <p:nvPr/>
        </p:nvSpPr>
        <p:spPr>
          <a:xfrm>
            <a:off x="9245601" y="5237625"/>
            <a:ext cx="28109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Ice balls were found on top of the </a:t>
            </a:r>
            <a:r>
              <a:rPr lang="en-US" sz="1600" dirty="0" err="1">
                <a:latin typeface="Arial Rounded MT Bold" panose="020F0704030504030204" pitchFamily="34" charset="0"/>
              </a:rPr>
              <a:t>pCM’s</a:t>
            </a:r>
            <a:r>
              <a:rPr lang="en-US" sz="1600" dirty="0">
                <a:latin typeface="Arial Rounded MT Bold" panose="020F0704030504030204" pitchFamily="34" charset="0"/>
              </a:rPr>
              <a:t> JT and CD valves, and on various Pt and </a:t>
            </a:r>
            <a:r>
              <a:rPr lang="en-US" sz="1600" dirty="0" err="1">
                <a:latin typeface="Arial Rounded MT Bold" panose="020F0704030504030204" pitchFamily="34" charset="0"/>
              </a:rPr>
              <a:t>Tx</a:t>
            </a:r>
            <a:r>
              <a:rPr lang="en-US" sz="1600" dirty="0">
                <a:latin typeface="Arial Rounded MT Bold" panose="020F0704030504030204" pitchFamily="34" charset="0"/>
              </a:rPr>
              <a:t> instrumentation lines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5715B7-7D9F-465A-9E0E-44C37D54A61C}"/>
              </a:ext>
            </a:extLst>
          </p:cNvPr>
          <p:cNvCxnSpPr/>
          <p:nvPr/>
        </p:nvCxnSpPr>
        <p:spPr>
          <a:xfrm>
            <a:off x="701876" y="557465"/>
            <a:ext cx="93735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86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09A2-0A62-408A-895E-F724B035A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33" y="-12287"/>
            <a:ext cx="11276189" cy="941741"/>
          </a:xfrm>
        </p:spPr>
        <p:txBody>
          <a:bodyPr>
            <a:noAutofit/>
          </a:bodyPr>
          <a:lstStyle/>
          <a:p>
            <a:r>
              <a:rPr lang="en-US" sz="25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Systematic studies of the </a:t>
            </a:r>
            <a:r>
              <a:rPr lang="en-US" sz="2500" i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Microphonics</a:t>
            </a:r>
            <a:r>
              <a:rPr lang="en-US" sz="25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vs Cryogenic System conditions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8D2684-2E69-4248-8749-81C6E542D099}"/>
              </a:ext>
            </a:extLst>
          </p:cNvPr>
          <p:cNvCxnSpPr>
            <a:cxnSpLocks/>
          </p:cNvCxnSpPr>
          <p:nvPr/>
        </p:nvCxnSpPr>
        <p:spPr>
          <a:xfrm>
            <a:off x="690033" y="704221"/>
            <a:ext cx="11163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4B0E4F4-7263-4125-AAE1-8B45FAC23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06" y="816565"/>
            <a:ext cx="5830930" cy="4545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0C12A-AF36-4473-8233-FDEA473540B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66560" y="5314412"/>
            <a:ext cx="1635173" cy="1278835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C3C07B36-0C82-4C38-AA40-28B09DAC78A9}"/>
              </a:ext>
            </a:extLst>
          </p:cNvPr>
          <p:cNvSpPr txBox="1"/>
          <p:nvPr/>
        </p:nvSpPr>
        <p:spPr>
          <a:xfrm>
            <a:off x="6760605" y="6552184"/>
            <a:ext cx="663601" cy="215444"/>
          </a:xfrm>
          <a:prstGeom prst="rect">
            <a:avLst/>
          </a:prstGeom>
          <a:solidFill>
            <a:srgbClr val="9D3431"/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 fontAlgn="base"/>
            <a:r>
              <a:rPr lang="en-US" sz="1400" dirty="0">
                <a:solidFill>
                  <a:srgbClr val="FF99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super</a:t>
            </a:r>
            <a:endParaRPr lang="en-US" sz="1200" dirty="0">
              <a:solidFill>
                <a:srgbClr val="004C9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D5EDB6-9F09-4596-91EE-D8040E04E6E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8363" y="5127577"/>
            <a:ext cx="1302468" cy="1635536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CD90B8AC-EBDD-42D5-BD45-CAEF9466E72E}"/>
              </a:ext>
            </a:extLst>
          </p:cNvPr>
          <p:cNvSpPr txBox="1"/>
          <p:nvPr/>
        </p:nvSpPr>
        <p:spPr>
          <a:xfrm>
            <a:off x="9998363" y="6545436"/>
            <a:ext cx="659794" cy="215444"/>
          </a:xfrm>
          <a:prstGeom prst="rect">
            <a:avLst/>
          </a:prstGeom>
          <a:solidFill>
            <a:srgbClr val="9D3431"/>
          </a:solidFill>
        </p:spPr>
        <p:txBody>
          <a:bodyPr wrap="square" lIns="0" tIns="0" rIns="0" bIns="0" rtlCol="0">
            <a:spAutoFit/>
          </a:bodyPr>
          <a:lstStyle/>
          <a:p>
            <a:pPr algn="ctr" defTabSz="457200" fontAlgn="base"/>
            <a:r>
              <a:rPr lang="en-US" sz="1400" dirty="0">
                <a:solidFill>
                  <a:srgbClr val="FF9966"/>
                </a:solidFill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sub</a:t>
            </a:r>
            <a:endParaRPr lang="en-US" sz="1200" dirty="0">
              <a:solidFill>
                <a:srgbClr val="004C9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304F2E09-D83C-4508-A11B-40D6B1B0484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83822" y="959381"/>
            <a:ext cx="5373511" cy="4994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Initially is was unknown that TAOs were the </a:t>
            </a:r>
            <a:r>
              <a:rPr lang="en-GB" altLang="en-US" sz="1600" dirty="0" err="1">
                <a:latin typeface="Arial Rounded MT Bold" panose="020F0704030504030204" pitchFamily="34" charset="0"/>
                <a:ea typeface="Geneva" pitchFamily="121" charset="-128"/>
              </a:rPr>
              <a:t>the</a:t>
            </a: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 reasons for suspect the excessive </a:t>
            </a:r>
            <a:r>
              <a:rPr lang="en-GB" altLang="en-US" sz="1600" dirty="0" err="1">
                <a:latin typeface="Arial Rounded MT Bold" panose="020F0704030504030204" pitchFamily="34" charset="0"/>
                <a:ea typeface="Geneva" pitchFamily="121" charset="-128"/>
              </a:rPr>
              <a:t>microphonics</a:t>
            </a: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 </a:t>
            </a:r>
          </a:p>
          <a:p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Performed extensive testing with CM1.. Recorded &gt;350hours of cavity data… Looked for correlations of </a:t>
            </a:r>
            <a:r>
              <a:rPr lang="en-GB" altLang="en-US" sz="1600" dirty="0" err="1">
                <a:latin typeface="Arial Rounded MT Bold" panose="020F0704030504030204" pitchFamily="34" charset="0"/>
                <a:ea typeface="Geneva" pitchFamily="121" charset="-128"/>
              </a:rPr>
              <a:t>microphonics</a:t>
            </a: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 to RF Data/ Impact/Vibration Measurements/ Temperature/Pressure, etc. </a:t>
            </a:r>
          </a:p>
          <a:p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Several cryogenic variables were varied during long data captures to find any correlations.</a:t>
            </a:r>
          </a:p>
          <a:p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Discovered that dropping the helium supply pressure to below the critical point (subcritical - 18psig) the </a:t>
            </a:r>
            <a:r>
              <a:rPr lang="en-GB" altLang="en-US" sz="1600" dirty="0" err="1">
                <a:latin typeface="Arial Rounded MT Bold" panose="020F0704030504030204" pitchFamily="34" charset="0"/>
                <a:ea typeface="Geneva" pitchFamily="121" charset="-128"/>
              </a:rPr>
              <a:t>microphonics</a:t>
            </a: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 improved by </a:t>
            </a:r>
            <a:r>
              <a:rPr lang="en-GB" altLang="en-US" sz="1600" b="1" dirty="0">
                <a:latin typeface="Arial Rounded MT Bold" panose="020F0704030504030204" pitchFamily="34" charset="0"/>
                <a:ea typeface="Geneva" pitchFamily="121" charset="-128"/>
              </a:rPr>
              <a:t>factor of 10 ! </a:t>
            </a:r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(Wow ! Moment )</a:t>
            </a:r>
            <a:endParaRPr lang="en-GB" altLang="en-US" sz="1600" b="1" dirty="0">
              <a:latin typeface="Arial Rounded MT Bold" panose="020F0704030504030204" pitchFamily="34" charset="0"/>
              <a:ea typeface="Geneva" pitchFamily="121" charset="-128"/>
            </a:endParaRPr>
          </a:p>
          <a:p>
            <a:r>
              <a:rPr lang="en-GB" altLang="en-US" sz="1600" dirty="0">
                <a:latin typeface="Arial Rounded MT Bold" panose="020F0704030504030204" pitchFamily="34" charset="0"/>
                <a:ea typeface="Geneva" pitchFamily="121" charset="-128"/>
              </a:rPr>
              <a:t>In addition: reduction in steady-state flow rate from 4.7 g/s to 1.75 g/s, supply pressure stabilized, valve ice melted</a:t>
            </a:r>
          </a:p>
          <a:p>
            <a:r>
              <a:rPr lang="en-US" sz="1600" dirty="0">
                <a:latin typeface="Arial Rounded MT Bold" panose="020F0704030504030204" pitchFamily="34" charset="0"/>
              </a:rPr>
              <a:t>Although obviously not a realistic configuration, diagnostically, this </a:t>
            </a:r>
            <a:r>
              <a:rPr lang="en-US" sz="1600" u="sng" dirty="0">
                <a:latin typeface="Arial Rounded MT Bold" panose="020F0704030504030204" pitchFamily="34" charset="0"/>
              </a:rPr>
              <a:t>was critical in our understanding of the detuning correlation with TAOs in the CM and Test Stand Valves.</a:t>
            </a:r>
          </a:p>
          <a:p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00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EA7E0B-F4E0-4197-8E34-85BCA4D43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370"/>
            <a:ext cx="10515600" cy="458964"/>
          </a:xfrm>
        </p:spPr>
        <p:txBody>
          <a:bodyPr>
            <a:noAutofit/>
          </a:bodyPr>
          <a:lstStyle/>
          <a:p>
            <a:r>
              <a:rPr lang="en-US" sz="2500" i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Thermoacoutic</a:t>
            </a:r>
            <a:r>
              <a:rPr lang="en-US" sz="25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Oscillations (Brief Introduction)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17CBF-D490-47B0-B7C3-03B9032C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70" y="629467"/>
            <a:ext cx="11187130" cy="36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3B543A-D46E-48B8-9CBF-B3AE25853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589" y="839803"/>
            <a:ext cx="2078916" cy="27556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10977D-B46D-4ADA-B450-63EFB59C64CE}"/>
              </a:ext>
            </a:extLst>
          </p:cNvPr>
          <p:cNvSpPr/>
          <p:nvPr/>
        </p:nvSpPr>
        <p:spPr>
          <a:xfrm>
            <a:off x="578556" y="839802"/>
            <a:ext cx="73462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Thermoacoustic oscillations generally occur in long gas-filled tubes with a large temperature gradient.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Acoustic modes couple to mass transport up and down column especially well when gas density is strongly tied to temperature.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E.g. Warm gas from the top of a valve column moving to the cold bottom contracts, reducing pressure at warm region, driving the now cold gas back.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Long valves and very low speed of sound in cold helium can easily give lowest acoustic modes at dangerous frequencies.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Signs of TAOs: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0"/>
              </a:rPr>
              <a:t>High heat loads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0"/>
              </a:rPr>
              <a:t>Ice-balls at vacuum side of oscillating line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0"/>
              </a:rPr>
              <a:t>Disturbances in temp or pressure measurements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0"/>
              </a:rPr>
              <a:t>Mechanical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0"/>
              </a:rPr>
              <a:t>Taking into account sensitivity of the SRF cavities to vibrations (10 Hz detuning == ~3nm of cavity length change) TOAs can significantly dynamically detuning the cavities.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C37AD5-CD16-41E1-80EC-041C247036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2" r="7623"/>
          <a:stretch/>
        </p:blipFill>
        <p:spPr>
          <a:xfrm>
            <a:off x="8133089" y="2820106"/>
            <a:ext cx="3429000" cy="373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A8F534-84E9-4B04-9DBD-23273751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250825"/>
            <a:ext cx="10515600" cy="377825"/>
          </a:xfrm>
        </p:spPr>
        <p:txBody>
          <a:bodyPr>
            <a:noAutofit/>
          </a:bodyPr>
          <a:lstStyle/>
          <a:p>
            <a:r>
              <a:rPr lang="en-US" sz="25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TAO mitigation strategy  (Valves modifications)</a:t>
            </a:r>
            <a:br>
              <a:rPr lang="en-US" sz="25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5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id="{E14E9815-CB8D-4131-A343-282023435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84" r="35220"/>
          <a:stretch/>
        </p:blipFill>
        <p:spPr>
          <a:xfrm>
            <a:off x="11141176" y="439737"/>
            <a:ext cx="824027" cy="383543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9C76F4E-9E91-4510-8A65-880102E7408F}"/>
              </a:ext>
            </a:extLst>
          </p:cNvPr>
          <p:cNvGrpSpPr/>
          <p:nvPr/>
        </p:nvGrpSpPr>
        <p:grpSpPr>
          <a:xfrm>
            <a:off x="4895488" y="578129"/>
            <a:ext cx="908849" cy="5741990"/>
            <a:chOff x="2329651" y="250825"/>
            <a:chExt cx="875594" cy="66532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8D380E-072F-4D33-AC30-29B83D93FCB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16" t="40122" r="4941" b="4110"/>
            <a:stretch/>
          </p:blipFill>
          <p:spPr bwMode="auto">
            <a:xfrm rot="5400000">
              <a:off x="-609841" y="3190317"/>
              <a:ext cx="6653215" cy="77423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2EA9A55B-71FB-4967-AA5C-87E7C8C99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750" y="6365427"/>
              <a:ext cx="410774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defTabSz="457200" fontAlgn="base"/>
              <a:r>
                <a:rPr lang="en-GB" sz="1100" b="1" dirty="0">
                  <a:solidFill>
                    <a:srgbClr val="004C97"/>
                  </a:solidFill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8K</a:t>
              </a:r>
              <a:endParaRPr lang="en-US" sz="1100" b="1" dirty="0">
                <a:solidFill>
                  <a:srgbClr val="004C9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287A4140-0EF3-4633-8733-E5702CC8C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764" y="6119047"/>
              <a:ext cx="4749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defTabSz="457200" fontAlgn="base"/>
              <a:r>
                <a:rPr lang="en-GB" sz="1100" b="1" dirty="0">
                  <a:solidFill>
                    <a:srgbClr val="004C97"/>
                  </a:solidFill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16K</a:t>
              </a:r>
              <a:endParaRPr lang="en-US" sz="1100" b="1" dirty="0">
                <a:solidFill>
                  <a:srgbClr val="004C9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F881403B-65AF-40E3-BDDA-FF5DC6062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749" y="5580434"/>
              <a:ext cx="4749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defTabSz="457200" fontAlgn="base"/>
              <a:r>
                <a:rPr lang="en-GB" sz="1100" b="1" dirty="0">
                  <a:solidFill>
                    <a:srgbClr val="004C97"/>
                  </a:solidFill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32K</a:t>
              </a:r>
              <a:endParaRPr lang="en-US" sz="1100" b="1" dirty="0">
                <a:solidFill>
                  <a:srgbClr val="004C9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8C4C35ED-E2C1-4A23-964E-2D21D1A7C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750" y="4274451"/>
              <a:ext cx="47498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defTabSz="457200" fontAlgn="base"/>
              <a:r>
                <a:rPr lang="en-GB" sz="1100" b="1" dirty="0">
                  <a:solidFill>
                    <a:srgbClr val="004C97"/>
                  </a:solidFill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90K</a:t>
              </a:r>
              <a:endParaRPr lang="en-US" sz="1100" b="1" dirty="0">
                <a:solidFill>
                  <a:srgbClr val="004C9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D50CACEF-5BFA-4430-A78A-6AB31A833E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063" y="3078276"/>
              <a:ext cx="56618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defTabSz="457200" fontAlgn="base"/>
              <a:r>
                <a:rPr lang="en-GB" sz="1100" b="1" dirty="0">
                  <a:solidFill>
                    <a:srgbClr val="004C97"/>
                  </a:solidFill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180K</a:t>
              </a:r>
              <a:endParaRPr lang="en-US" sz="1100" b="1" dirty="0">
                <a:solidFill>
                  <a:srgbClr val="004C97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C2F0ABC-AC97-4B9A-A30F-EA8D14E7DAB9}"/>
                </a:ext>
              </a:extLst>
            </p:cNvPr>
            <p:cNvSpPr/>
            <p:nvPr/>
          </p:nvSpPr>
          <p:spPr>
            <a:xfrm>
              <a:off x="2431014" y="2933920"/>
              <a:ext cx="673215" cy="469539"/>
            </a:xfrm>
            <a:prstGeom prst="ellipse">
              <a:avLst/>
            </a:prstGeom>
            <a:noFill/>
            <a:ln w="19050" cap="flat" cmpd="sng" algn="ctr">
              <a:solidFill>
                <a:srgbClr val="404040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1D88FA-7336-4E97-9F9C-6E313C4E57BF}"/>
              </a:ext>
            </a:extLst>
          </p:cNvPr>
          <p:cNvGrpSpPr/>
          <p:nvPr/>
        </p:nvGrpSpPr>
        <p:grpSpPr>
          <a:xfrm>
            <a:off x="5903293" y="4658860"/>
            <a:ext cx="2175760" cy="1967558"/>
            <a:chOff x="0" y="0"/>
            <a:chExt cx="2306252" cy="197866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C82F5DE-1AA7-4B4C-AD80-017D455E2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31" t="45693" r="17155" b="14873"/>
            <a:stretch/>
          </p:blipFill>
          <p:spPr bwMode="auto">
            <a:xfrm rot="5400000">
              <a:off x="97434" y="-97434"/>
              <a:ext cx="1978660" cy="217352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3400FF1F-1611-46A3-925C-FAD30A4D7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6442" y="1076749"/>
              <a:ext cx="951567" cy="23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SS Banding 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8CAD02A6-FA36-4C8E-A59C-2B6A0296E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9127" y="772699"/>
              <a:ext cx="951567" cy="23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PEEK wiper 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820AF25B-3AF7-4A5F-BBB5-7C01CF2AC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6442" y="1411772"/>
              <a:ext cx="979810" cy="23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Valve Stem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928954-F4E0-4F54-8718-4BD00A59DD0F}"/>
                </a:ext>
              </a:extLst>
            </p:cNvPr>
            <p:cNvCxnSpPr/>
            <p:nvPr/>
          </p:nvCxnSpPr>
          <p:spPr>
            <a:xfrm flipH="1" flipV="1">
              <a:off x="829234" y="1504315"/>
              <a:ext cx="516835" cy="45719"/>
            </a:xfrm>
            <a:prstGeom prst="straightConnector1">
              <a:avLst/>
            </a:prstGeom>
            <a:noFill/>
            <a:ln w="12700" cap="flat" cmpd="sng" algn="ctr">
              <a:solidFill>
                <a:srgbClr val="004C97"/>
              </a:solidFill>
              <a:prstDash val="solid"/>
              <a:tailEnd type="stealth" w="med" len="lg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39CC7A8-2892-45CA-874C-C06E330723EC}"/>
                </a:ext>
              </a:extLst>
            </p:cNvPr>
            <p:cNvCxnSpPr/>
            <p:nvPr/>
          </p:nvCxnSpPr>
          <p:spPr>
            <a:xfrm flipH="1" flipV="1">
              <a:off x="858495" y="1123925"/>
              <a:ext cx="492760" cy="55245"/>
            </a:xfrm>
            <a:prstGeom prst="straightConnector1">
              <a:avLst/>
            </a:prstGeom>
            <a:noFill/>
            <a:ln w="12700" cap="flat" cmpd="sng" algn="ctr">
              <a:solidFill>
                <a:srgbClr val="004C97"/>
              </a:solidFill>
              <a:prstDash val="solid"/>
              <a:tailEnd type="stealth" w="med" len="lg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C9BB5A0-3269-490F-8C36-7A4FB396656C}"/>
                </a:ext>
              </a:extLst>
            </p:cNvPr>
            <p:cNvCxnSpPr/>
            <p:nvPr/>
          </p:nvCxnSpPr>
          <p:spPr>
            <a:xfrm flipH="1" flipV="1">
              <a:off x="880440" y="904469"/>
              <a:ext cx="492760" cy="45085"/>
            </a:xfrm>
            <a:prstGeom prst="straightConnector1">
              <a:avLst/>
            </a:prstGeom>
            <a:noFill/>
            <a:ln w="12700" cap="flat" cmpd="sng" algn="ctr">
              <a:solidFill>
                <a:srgbClr val="004C97"/>
              </a:solidFill>
              <a:prstDash val="solid"/>
              <a:tailEnd type="stealth" w="med" len="lg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C86495B-C66E-4DFB-BCB1-4948C05E5C80}"/>
              </a:ext>
            </a:extLst>
          </p:cNvPr>
          <p:cNvSpPr txBox="1"/>
          <p:nvPr/>
        </p:nvSpPr>
        <p:spPr>
          <a:xfrm>
            <a:off x="628656" y="996462"/>
            <a:ext cx="3672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Two methods applied:</a:t>
            </a:r>
          </a:p>
          <a:p>
            <a:endParaRPr lang="en-US" sz="2000" dirty="0">
              <a:latin typeface="Arial Rounded MT Bold" panose="020F07040305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i="1" dirty="0">
                <a:latin typeface="Arial Rounded MT Bold" panose="020F0704030504030204" pitchFamily="34" charset="0"/>
              </a:rPr>
              <a:t>CM valves were reversed so stem is at low (23torr) pressure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i="1" dirty="0">
              <a:latin typeface="Arial Rounded MT Bold" panose="020F07040305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2000" i="1" dirty="0">
                <a:latin typeface="Arial Rounded MT Bold" panose="020F0704030504030204" pitchFamily="34" charset="0"/>
              </a:rPr>
              <a:t>Wipers or Convection Brakes were added to the valve to close up the annular space</a:t>
            </a:r>
          </a:p>
          <a:p>
            <a:pPr marL="800100" lvl="1" indent="-342900">
              <a:buFont typeface="+mj-lt"/>
              <a:buAutoNum type="arabicPeriod"/>
            </a:pPr>
            <a:endParaRPr lang="en-US" sz="2000" i="1" dirty="0">
              <a:latin typeface="Arial Rounded MT Bold" panose="020F0704030504030204" pitchFamily="34" charset="0"/>
            </a:endParaRPr>
          </a:p>
          <a:p>
            <a:r>
              <a:rPr lang="en-US" altLang="en-US" sz="2000" dirty="0">
                <a:latin typeface="Arial Rounded MT Bold" panose="020F0704030504030204" pitchFamily="34" charset="0"/>
                <a:ea typeface="Geneva" pitchFamily="121" charset="-128"/>
              </a:rPr>
              <a:t>Five (5) wipers, positioned to keep temperature ration ~2-3 (</a:t>
            </a:r>
            <a:r>
              <a:rPr lang="en-GB" sz="2000" dirty="0">
                <a:latin typeface="Arial Rounded MT Bold" panose="020F0704030504030204" pitchFamily="34" charset="0"/>
              </a:rPr>
              <a:t>theory predicts TAOs cannot exist with warm/cold temperature ratio </a:t>
            </a:r>
            <a:r>
              <a:rPr lang="en-GB" sz="2000" b="1" dirty="0">
                <a:latin typeface="Arial Rounded MT Bold" panose="020F0704030504030204" pitchFamily="34" charset="0"/>
              </a:rPr>
              <a:t>&lt; 6)</a:t>
            </a:r>
            <a:endParaRPr lang="en-GB" sz="2000" dirty="0">
              <a:latin typeface="Arial Rounded MT Bold" panose="020F0704030504030204" pitchFamily="34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04E78-4BB4-4F68-9362-1AFDAA5CF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093" y="730360"/>
            <a:ext cx="4502721" cy="45672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BABF05-3C5B-410A-8AE1-64D82CF49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20" t="19039" r="-190" b="-634"/>
          <a:stretch/>
        </p:blipFill>
        <p:spPr>
          <a:xfrm>
            <a:off x="9900497" y="4376879"/>
            <a:ext cx="1575786" cy="224091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2001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6C467-0D76-44FC-A0F6-78B4534E5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293" y="201001"/>
            <a:ext cx="10515600" cy="596167"/>
          </a:xfrm>
        </p:spPr>
        <p:txBody>
          <a:bodyPr>
            <a:normAutofit/>
          </a:bodyPr>
          <a:lstStyle/>
          <a:p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First TAO mitigation results -  Single Wipers on CM1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CC1A2-DDFA-4966-A2A9-4D799099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974" y="2407811"/>
            <a:ext cx="1920704" cy="4160741"/>
          </a:xfrm>
          <a:prstGeom prst="rect">
            <a:avLst/>
          </a:prstGeom>
        </p:spPr>
      </p:pic>
      <p:sp>
        <p:nvSpPr>
          <p:cNvPr id="5" name="Content Placeholder 29">
            <a:extLst>
              <a:ext uri="{FF2B5EF4-FFF2-40B4-BE49-F238E27FC236}">
                <a16:creationId xmlns:a16="http://schemas.microsoft.com/office/drawing/2014/main" id="{FD14C16B-76F6-415F-814D-0369B418725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22213" y="1153616"/>
            <a:ext cx="3996326" cy="54495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Single wiper added to the CM JT and CD valves of a non-reversed valve (supercritical annular space)</a:t>
            </a:r>
          </a:p>
          <a:p>
            <a:pPr eaLnBrk="1" hangingPunct="1"/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2K Static heat load reduced from 42 W to 11 W</a:t>
            </a:r>
          </a:p>
          <a:p>
            <a:pPr eaLnBrk="1" hangingPunct="1"/>
            <a:r>
              <a:rPr lang="en-US" altLang="en-US" sz="1650" dirty="0" err="1">
                <a:latin typeface="Arial Rounded MT Bold" panose="020F0704030504030204" pitchFamily="34" charset="0"/>
                <a:ea typeface="Geneva" pitchFamily="121" charset="-128"/>
              </a:rPr>
              <a:t>Microphonics</a:t>
            </a:r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 better but still poor (~55 Hz </a:t>
            </a:r>
            <a:r>
              <a:rPr lang="en-US" altLang="en-US" sz="1650" dirty="0" err="1">
                <a:latin typeface="Arial Rounded MT Bold" panose="020F0704030504030204" pitchFamily="34" charset="0"/>
                <a:ea typeface="Geneva" pitchFamily="121" charset="-128"/>
              </a:rPr>
              <a:t>ave</a:t>
            </a:r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 </a:t>
            </a:r>
            <a:r>
              <a:rPr lang="en-US" altLang="en-US" sz="1650" dirty="0" err="1">
                <a:latin typeface="Arial Rounded MT Bold" panose="020F0704030504030204" pitchFamily="34" charset="0"/>
                <a:ea typeface="Geneva" pitchFamily="121" charset="-128"/>
              </a:rPr>
              <a:t>pk</a:t>
            </a:r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 detuning)</a:t>
            </a:r>
          </a:p>
          <a:p>
            <a:pPr eaLnBrk="1" hangingPunct="1"/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Temp sensors mounted to top of valve body indicate some TAO activity remains in valve</a:t>
            </a:r>
          </a:p>
          <a:p>
            <a:pPr marL="0" indent="0" eaLnBrk="1" hangingPunct="1">
              <a:buNone/>
            </a:pPr>
            <a:r>
              <a:rPr lang="en-US" altLang="en-US" sz="1650" b="1" dirty="0">
                <a:latin typeface="Arial Rounded MT Bold" panose="020F0704030504030204" pitchFamily="34" charset="0"/>
                <a:ea typeface="Geneva" pitchFamily="121" charset="-128"/>
              </a:rPr>
              <a:t>Conclusion: </a:t>
            </a:r>
          </a:p>
          <a:p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TAOs were confined to the volume above the wiper so no longer contributed to static heat load, but still induced mechanical vibrations and poor </a:t>
            </a:r>
            <a:r>
              <a:rPr lang="en-US" altLang="en-US" sz="1650" dirty="0" err="1">
                <a:latin typeface="Arial Rounded MT Bold" panose="020F0704030504030204" pitchFamily="34" charset="0"/>
                <a:ea typeface="Geneva" pitchFamily="121" charset="-128"/>
              </a:rPr>
              <a:t>microphonics</a:t>
            </a:r>
            <a:endParaRPr lang="en-US" altLang="en-US" sz="1650" dirty="0">
              <a:latin typeface="Arial Rounded MT Bold" panose="020F070403050403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sz="1650" dirty="0">
                <a:latin typeface="Arial Rounded MT Bold" panose="020F0704030504030204" pitchFamily="34" charset="0"/>
                <a:ea typeface="Geneva" pitchFamily="121" charset="-128"/>
              </a:rPr>
              <a:t>Multiple wipers are needed and/or valve reversal</a:t>
            </a:r>
          </a:p>
          <a:p>
            <a:pPr eaLnBrk="1" hangingPunct="1"/>
            <a:endParaRPr lang="en-US" altLang="en-US" sz="1650" dirty="0">
              <a:latin typeface="Arial Rounded MT Bold" panose="020F0704030504030204" pitchFamily="34" charset="0"/>
              <a:ea typeface="Geneva" pitchFamily="121" charset="-128"/>
            </a:endParaRPr>
          </a:p>
          <a:p>
            <a:pPr marL="514350" indent="-457200"/>
            <a:endParaRPr lang="en-US" altLang="en-US" sz="1600" dirty="0">
              <a:latin typeface="Arial Rounded MT Bold" panose="020F0704030504030204" pitchFamily="34" charset="0"/>
              <a:ea typeface="Geneva" pitchFamily="12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8D6EF-BC19-41D3-A524-5F1555C48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43" y="762993"/>
            <a:ext cx="3734971" cy="3083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0260F-0597-4498-B8A5-9C2F174DA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217" y="3563190"/>
            <a:ext cx="3736999" cy="3298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ED110A-9693-41A7-8829-02DE69AEDE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950" t="45192" r="24666" b="37401"/>
          <a:stretch/>
        </p:blipFill>
        <p:spPr>
          <a:xfrm>
            <a:off x="6998678" y="5774753"/>
            <a:ext cx="976104" cy="828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78355-50CA-484E-BDB1-D6F16418DEE5}"/>
              </a:ext>
            </a:extLst>
          </p:cNvPr>
          <p:cNvSpPr txBox="1"/>
          <p:nvPr/>
        </p:nvSpPr>
        <p:spPr>
          <a:xfrm>
            <a:off x="9301437" y="3627501"/>
            <a:ext cx="18187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Single Wiper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EFAECC-2BC7-4AF8-BF13-A793AE16C8F0}"/>
              </a:ext>
            </a:extLst>
          </p:cNvPr>
          <p:cNvSpPr txBox="1"/>
          <p:nvPr/>
        </p:nvSpPr>
        <p:spPr>
          <a:xfrm>
            <a:off x="7486730" y="741308"/>
            <a:ext cx="18187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No Wiper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76187-CC9D-4E3D-B451-BC33FE6113B8}"/>
              </a:ext>
            </a:extLst>
          </p:cNvPr>
          <p:cNvSpPr txBox="1"/>
          <p:nvPr/>
        </p:nvSpPr>
        <p:spPr>
          <a:xfrm rot="19829639">
            <a:off x="7497341" y="2390421"/>
            <a:ext cx="208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100Hz average Peak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9A59F4-0B87-4C61-A916-15081B56DF43}"/>
              </a:ext>
            </a:extLst>
          </p:cNvPr>
          <p:cNvSpPr txBox="1"/>
          <p:nvPr/>
        </p:nvSpPr>
        <p:spPr>
          <a:xfrm rot="19829639">
            <a:off x="9119435" y="4844519"/>
            <a:ext cx="196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55Hz average Peak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0B00DD4-12C4-49C6-ABAD-FB3F41A09E28}"/>
              </a:ext>
            </a:extLst>
          </p:cNvPr>
          <p:cNvSpPr/>
          <p:nvPr/>
        </p:nvSpPr>
        <p:spPr>
          <a:xfrm>
            <a:off x="7067646" y="4469426"/>
            <a:ext cx="978408" cy="484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2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C3DC1-52E7-4251-8209-237B19E54C5C}"/>
              </a:ext>
            </a:extLst>
          </p:cNvPr>
          <p:cNvSpPr/>
          <p:nvPr/>
        </p:nvSpPr>
        <p:spPr>
          <a:xfrm>
            <a:off x="156117" y="3785571"/>
            <a:ext cx="8013662" cy="29865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E56677-4909-4B0D-9AEA-DBF842F4F419}"/>
              </a:ext>
            </a:extLst>
          </p:cNvPr>
          <p:cNvSpPr/>
          <p:nvPr/>
        </p:nvSpPr>
        <p:spPr>
          <a:xfrm>
            <a:off x="156117" y="356839"/>
            <a:ext cx="11842595" cy="33342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13">
            <a:extLst>
              <a:ext uri="{FF2B5EF4-FFF2-40B4-BE49-F238E27FC236}">
                <a16:creationId xmlns:a16="http://schemas.microsoft.com/office/drawing/2014/main" id="{E4CEB1D0-4ECF-4B99-BF8A-370E17661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r="5699"/>
          <a:stretch/>
        </p:blipFill>
        <p:spPr>
          <a:xfrm>
            <a:off x="4033445" y="464468"/>
            <a:ext cx="3548399" cy="3134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449CBA-3A0D-41AC-9628-30CC07A8A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29" y="479897"/>
            <a:ext cx="3778336" cy="3119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EB2E9-E71C-489F-AE46-3D3D384B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39" y="-8492"/>
            <a:ext cx="10515600" cy="440093"/>
          </a:xfrm>
        </p:spPr>
        <p:txBody>
          <a:bodyPr>
            <a:normAutofit/>
          </a:bodyPr>
          <a:lstStyle/>
          <a:p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Microphonics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level at LCLS II CMs for different modifications of Cryogenic Valve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50C9C49-1F78-4A2C-9CD7-765752F41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2" r="6805"/>
          <a:stretch/>
        </p:blipFill>
        <p:spPr>
          <a:xfrm>
            <a:off x="7581844" y="476140"/>
            <a:ext cx="3782887" cy="3123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8B444-5CB5-4B5F-A3EB-3E3007561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465" y="3850229"/>
            <a:ext cx="3502379" cy="2755051"/>
          </a:xfrm>
          <a:prstGeom prst="rect">
            <a:avLst/>
          </a:prstGeom>
        </p:spPr>
      </p:pic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9129DBF-082E-4472-B347-E278F19AA5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7047"/>
          <a:stretch/>
        </p:blipFill>
        <p:spPr>
          <a:xfrm>
            <a:off x="365906" y="3850229"/>
            <a:ext cx="3594424" cy="2755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18943C-326F-4F3F-925C-B9E2A6558775}"/>
              </a:ext>
            </a:extLst>
          </p:cNvPr>
          <p:cNvSpPr txBox="1"/>
          <p:nvPr/>
        </p:nvSpPr>
        <p:spPr>
          <a:xfrm>
            <a:off x="1675400" y="417136"/>
            <a:ext cx="10606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/>
              <a:t>No-wipers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0C007-54DB-49C0-89A5-BBFA1A91B8EE}"/>
              </a:ext>
            </a:extLst>
          </p:cNvPr>
          <p:cNvSpPr txBox="1"/>
          <p:nvPr/>
        </p:nvSpPr>
        <p:spPr>
          <a:xfrm>
            <a:off x="5015245" y="442441"/>
            <a:ext cx="17739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/>
              <a:t>Single-wipers    </a:t>
            </a:r>
            <a:r>
              <a:rPr lang="en-US" b="1" dirty="0"/>
              <a:t>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C7240-7767-4E7B-B0B7-D1C812DB9A9E}"/>
              </a:ext>
            </a:extLst>
          </p:cNvPr>
          <p:cNvSpPr txBox="1"/>
          <p:nvPr/>
        </p:nvSpPr>
        <p:spPr>
          <a:xfrm>
            <a:off x="8331686" y="408863"/>
            <a:ext cx="18142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/>
              <a:t>Five-wipers   </a:t>
            </a:r>
            <a:r>
              <a:rPr lang="en-US" b="1" dirty="0"/>
              <a:t>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EB7AB-FB04-4E13-AE57-48F4FB759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9327" y="4298107"/>
            <a:ext cx="3429385" cy="18592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42F680-9D2D-4B81-A14D-AFC15EEB63C4}"/>
              </a:ext>
            </a:extLst>
          </p:cNvPr>
          <p:cNvSpPr txBox="1"/>
          <p:nvPr/>
        </p:nvSpPr>
        <p:spPr>
          <a:xfrm>
            <a:off x="11450889" y="755690"/>
            <a:ext cx="461665" cy="247163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b="1" i="1" dirty="0">
                <a:latin typeface="Arial Rounded MT Bold" panose="020F0704030504030204" pitchFamily="34" charset="0"/>
              </a:rPr>
              <a:t>NON-reversed  Valve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CB4EF-A0E1-49D9-8962-A0124DB42261}"/>
              </a:ext>
            </a:extLst>
          </p:cNvPr>
          <p:cNvSpPr txBox="1"/>
          <p:nvPr/>
        </p:nvSpPr>
        <p:spPr>
          <a:xfrm>
            <a:off x="7653278" y="4314743"/>
            <a:ext cx="461665" cy="192822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r"/>
            <a:r>
              <a:rPr lang="en-US" b="1" i="1" dirty="0">
                <a:latin typeface="Arial Rounded MT Bold" panose="020F0704030504030204" pitchFamily="34" charset="0"/>
              </a:rPr>
              <a:t>Reversed  Valve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50A00F-EB0A-414E-9218-A425FB3EDA9F}"/>
              </a:ext>
            </a:extLst>
          </p:cNvPr>
          <p:cNvSpPr txBox="1"/>
          <p:nvPr/>
        </p:nvSpPr>
        <p:spPr>
          <a:xfrm>
            <a:off x="1497060" y="3785571"/>
            <a:ext cx="10606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i="1" dirty="0"/>
              <a:t>No-wipers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1756F-2ED7-417E-BB6F-3099CD70FFF2}"/>
              </a:ext>
            </a:extLst>
          </p:cNvPr>
          <p:cNvSpPr txBox="1"/>
          <p:nvPr/>
        </p:nvSpPr>
        <p:spPr>
          <a:xfrm>
            <a:off x="4995086" y="3785571"/>
            <a:ext cx="14835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/>
              <a:t>Five-wipers </a:t>
            </a:r>
            <a:r>
              <a:rPr lang="en-US" b="1" dirty="0"/>
              <a:t>    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950E27-575B-456F-8481-83A208FC144C}"/>
              </a:ext>
            </a:extLst>
          </p:cNvPr>
          <p:cNvSpPr/>
          <p:nvPr/>
        </p:nvSpPr>
        <p:spPr>
          <a:xfrm>
            <a:off x="10939479" y="5647571"/>
            <a:ext cx="1102342" cy="5098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F26156-F784-4E9E-BFBA-38C13D64DC89}"/>
              </a:ext>
            </a:extLst>
          </p:cNvPr>
          <p:cNvSpPr txBox="1"/>
          <p:nvPr/>
        </p:nvSpPr>
        <p:spPr>
          <a:xfrm>
            <a:off x="9507581" y="6242964"/>
            <a:ext cx="24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Average for cavities 2-8 </a:t>
            </a:r>
          </a:p>
        </p:txBody>
      </p:sp>
    </p:spTree>
    <p:extLst>
      <p:ext uri="{BB962C8B-B14F-4D97-AF65-F5344CB8AC3E}">
        <p14:creationId xmlns:p14="http://schemas.microsoft.com/office/powerpoint/2010/main" val="280989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0B46B-E287-4D8A-8219-188943D1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147" y="1270023"/>
            <a:ext cx="3547492" cy="26634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4F3C0A-F27A-4063-AAC4-B788CF798551}"/>
              </a:ext>
            </a:extLst>
          </p:cNvPr>
          <p:cNvGrpSpPr/>
          <p:nvPr/>
        </p:nvGrpSpPr>
        <p:grpSpPr>
          <a:xfrm>
            <a:off x="41776" y="358262"/>
            <a:ext cx="3023115" cy="3682705"/>
            <a:chOff x="291160" y="396000"/>
            <a:chExt cx="4269116" cy="53263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58F5E7-7C61-48F5-BAE1-08E70BC53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93"/>
            <a:stretch/>
          </p:blipFill>
          <p:spPr>
            <a:xfrm>
              <a:off x="591392" y="396000"/>
              <a:ext cx="3968884" cy="53263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74971C-E1C2-48F6-9BB9-DA8D3815D88F}"/>
                </a:ext>
              </a:extLst>
            </p:cNvPr>
            <p:cNvSpPr txBox="1"/>
            <p:nvPr/>
          </p:nvSpPr>
          <p:spPr>
            <a:xfrm>
              <a:off x="1537058" y="5246022"/>
              <a:ext cx="1468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ＭＳ Ｐゴシック" pitchFamily="-110" charset="-128"/>
                </a:rPr>
                <a:t>Spool Piece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BE4B4E-0058-4AA5-AF1B-7A720C2949E7}"/>
                </a:ext>
              </a:extLst>
            </p:cNvPr>
            <p:cNvSpPr txBox="1"/>
            <p:nvPr/>
          </p:nvSpPr>
          <p:spPr>
            <a:xfrm>
              <a:off x="560566" y="4876690"/>
              <a:ext cx="1468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ＭＳ Ｐゴシック" pitchFamily="-110" charset="-128"/>
                </a:rPr>
                <a:t>Gate Valve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25C29E-A9AE-443F-BB41-58582778805D}"/>
                </a:ext>
              </a:extLst>
            </p:cNvPr>
            <p:cNvSpPr txBox="1"/>
            <p:nvPr/>
          </p:nvSpPr>
          <p:spPr>
            <a:xfrm>
              <a:off x="2934021" y="5338994"/>
              <a:ext cx="1468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ＭＳ Ｐゴシック" pitchFamily="-110" charset="-128"/>
                </a:rPr>
                <a:t>Cavity 1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52492B-5925-45C7-BBDF-BAF93E922070}"/>
                </a:ext>
              </a:extLst>
            </p:cNvPr>
            <p:cNvCxnSpPr/>
            <p:nvPr/>
          </p:nvCxnSpPr>
          <p:spPr>
            <a:xfrm flipV="1">
              <a:off x="1295004" y="4078384"/>
              <a:ext cx="352385" cy="784274"/>
            </a:xfrm>
            <a:prstGeom prst="straightConnector1">
              <a:avLst/>
            </a:prstGeom>
            <a:noFill/>
            <a:ln w="25400" cap="flat" cmpd="sng" algn="ctr">
              <a:solidFill>
                <a:srgbClr val="A4001D">
                  <a:lumMod val="60000"/>
                  <a:lumOff val="40000"/>
                </a:srgb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29DA072-A4A3-4E41-85A8-611F357217C2}"/>
                </a:ext>
              </a:extLst>
            </p:cNvPr>
            <p:cNvCxnSpPr/>
            <p:nvPr/>
          </p:nvCxnSpPr>
          <p:spPr>
            <a:xfrm flipH="1" flipV="1">
              <a:off x="3217164" y="3757371"/>
              <a:ext cx="142459" cy="1584413"/>
            </a:xfrm>
            <a:prstGeom prst="straightConnector1">
              <a:avLst/>
            </a:prstGeom>
            <a:noFill/>
            <a:ln w="25400" cap="flat" cmpd="sng" algn="ctr">
              <a:solidFill>
                <a:srgbClr val="A4001D">
                  <a:lumMod val="60000"/>
                  <a:lumOff val="40000"/>
                </a:srgbClr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4703643-E292-4F43-975A-AE3286CA8349}"/>
                </a:ext>
              </a:extLst>
            </p:cNvPr>
            <p:cNvCxnSpPr/>
            <p:nvPr/>
          </p:nvCxnSpPr>
          <p:spPr>
            <a:xfrm flipV="1">
              <a:off x="2243107" y="3757371"/>
              <a:ext cx="167109" cy="1488651"/>
            </a:xfrm>
            <a:prstGeom prst="straightConnector1">
              <a:avLst/>
            </a:prstGeom>
            <a:noFill/>
            <a:ln w="25400" cap="flat" cmpd="sng" algn="ctr">
              <a:solidFill>
                <a:srgbClr val="A4001D">
                  <a:lumMod val="60000"/>
                  <a:lumOff val="40000"/>
                </a:srgbClr>
              </a:solidFill>
              <a:prstDash val="solid"/>
              <a:headEnd type="none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4956D9-5220-433D-9345-FABB3630E4C0}"/>
                </a:ext>
              </a:extLst>
            </p:cNvPr>
            <p:cNvSpPr txBox="1"/>
            <p:nvPr/>
          </p:nvSpPr>
          <p:spPr>
            <a:xfrm>
              <a:off x="291160" y="1430562"/>
              <a:ext cx="14688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ＭＳ Ｐゴシック" pitchFamily="-110" charset="-128"/>
                </a:rPr>
                <a:t>Support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  <a:ea typeface="ＭＳ Ｐゴシック" pitchFamily="-110" charset="-128"/>
                </a:rPr>
                <a:t>Bracket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D87347E-5699-4FC2-87E6-18F4A49364A8}"/>
                </a:ext>
              </a:extLst>
            </p:cNvPr>
            <p:cNvCxnSpPr/>
            <p:nvPr/>
          </p:nvCxnSpPr>
          <p:spPr>
            <a:xfrm>
              <a:off x="1537058" y="1992502"/>
              <a:ext cx="538349" cy="115695"/>
            </a:xfrm>
            <a:prstGeom prst="straightConnector1">
              <a:avLst/>
            </a:prstGeom>
            <a:noFill/>
            <a:ln w="25400" cap="flat" cmpd="sng" algn="ctr">
              <a:solidFill>
                <a:srgbClr val="A4001D">
                  <a:lumMod val="60000"/>
                  <a:lumOff val="40000"/>
                </a:srgbClr>
              </a:solidFill>
              <a:prstDash val="solid"/>
              <a:headEnd type="none"/>
              <a:tailEnd type="triangle"/>
            </a:ln>
            <a:effectLst/>
          </p:spPr>
        </p:cxnSp>
      </p:grp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5BB824E4-1951-430C-A210-C969A88A0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0" r="4340" b="6167"/>
          <a:stretch/>
        </p:blipFill>
        <p:spPr>
          <a:xfrm>
            <a:off x="3636320" y="3583942"/>
            <a:ext cx="3429502" cy="2576931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48DD1710-3C4B-43B8-8DF5-6D34029D0F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54" r="11542"/>
          <a:stretch/>
        </p:blipFill>
        <p:spPr>
          <a:xfrm>
            <a:off x="298274" y="5076641"/>
            <a:ext cx="1397450" cy="1745933"/>
          </a:xfrm>
          <a:prstGeom prst="rect">
            <a:avLst/>
          </a:prstGeom>
        </p:spPr>
      </p:pic>
      <p:pic>
        <p:nvPicPr>
          <p:cNvPr id="17" name="Content Placeholder 9" descr="Screen Clipping">
            <a:extLst>
              <a:ext uri="{FF2B5EF4-FFF2-40B4-BE49-F238E27FC236}">
                <a16:creationId xmlns:a16="http://schemas.microsoft.com/office/drawing/2014/main" id="{7D4CA665-16B5-4B55-9BDB-526E89670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9" r="3345"/>
          <a:stretch/>
        </p:blipFill>
        <p:spPr>
          <a:xfrm>
            <a:off x="1870370" y="4448109"/>
            <a:ext cx="2233148" cy="144829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8EA95C-FB99-49FC-A12F-5ACBAF579EB8}"/>
              </a:ext>
            </a:extLst>
          </p:cNvPr>
          <p:cNvCxnSpPr>
            <a:cxnSpLocks/>
          </p:cNvCxnSpPr>
          <p:nvPr/>
        </p:nvCxnSpPr>
        <p:spPr>
          <a:xfrm>
            <a:off x="2547533" y="4040967"/>
            <a:ext cx="2686204" cy="6731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EAD9882F-FAF2-42AC-87AE-9F645608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116" y="-72700"/>
            <a:ext cx="9625263" cy="669591"/>
          </a:xfrm>
        </p:spPr>
        <p:txBody>
          <a:bodyPr>
            <a:normAutofit fontScale="90000"/>
          </a:bodyPr>
          <a:lstStyle/>
          <a:p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Additional Modifications to mitigate </a:t>
            </a:r>
            <a:r>
              <a:rPr lang="en-US" sz="3200" i="1" u="sng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microphonics</a:t>
            </a:r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5DFE0-9BF7-4634-94D3-6C66F8E78659}"/>
              </a:ext>
            </a:extLst>
          </p:cNvPr>
          <p:cNvSpPr txBox="1"/>
          <p:nvPr/>
        </p:nvSpPr>
        <p:spPr>
          <a:xfrm>
            <a:off x="7121985" y="444621"/>
            <a:ext cx="48410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Solid (through spool piece) connections between cavity#1 and heavy  beamline Gate Valve led to factor 2-3 large </a:t>
            </a:r>
            <a:r>
              <a:rPr lang="en-US" sz="1600" dirty="0" err="1">
                <a:latin typeface="Arial Rounded MT Bold" panose="020F0704030504030204" pitchFamily="34" charset="0"/>
              </a:rPr>
              <a:t>microphonics</a:t>
            </a:r>
            <a:r>
              <a:rPr lang="en-US" sz="1600" dirty="0">
                <a:latin typeface="Arial Rounded MT Bold" panose="020F0704030504030204" pitchFamily="34" charset="0"/>
              </a:rPr>
              <a:t> on the cavity#1</a:t>
            </a: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  <a:p>
            <a:endParaRPr lang="en-US" sz="1600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786F62-90E3-4D75-AAA4-9386F2D0EBB9}"/>
              </a:ext>
            </a:extLst>
          </p:cNvPr>
          <p:cNvSpPr txBox="1"/>
          <p:nvPr/>
        </p:nvSpPr>
        <p:spPr>
          <a:xfrm>
            <a:off x="3636320" y="541713"/>
            <a:ext cx="29414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Rounded MT Bold" panose="020F0704030504030204" pitchFamily="34" charset="0"/>
              </a:rPr>
              <a:t>Cavity#1-to-GV interface modifications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AD3BC1-3A64-4E0C-8A58-ACECC0ADE8D9}"/>
              </a:ext>
            </a:extLst>
          </p:cNvPr>
          <p:cNvSpPr txBox="1"/>
          <p:nvPr/>
        </p:nvSpPr>
        <p:spPr>
          <a:xfrm>
            <a:off x="2214665" y="5768586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/>
              <a:t>Tuner with </a:t>
            </a:r>
          </a:p>
          <a:p>
            <a:pPr algn="ctr"/>
            <a:r>
              <a:rPr lang="en-US" b="1" i="1" dirty="0"/>
              <a:t>extended arms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D6FB57-1431-424F-AF75-C8F434B1C71E}"/>
              </a:ext>
            </a:extLst>
          </p:cNvPr>
          <p:cNvSpPr txBox="1"/>
          <p:nvPr/>
        </p:nvSpPr>
        <p:spPr>
          <a:xfrm>
            <a:off x="4559374" y="6247359"/>
            <a:ext cx="9412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Bellow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1E40DA-9A53-4C3D-8400-9C95BD8116CE}"/>
              </a:ext>
            </a:extLst>
          </p:cNvPr>
          <p:cNvCxnSpPr>
            <a:cxnSpLocks/>
          </p:cNvCxnSpPr>
          <p:nvPr/>
        </p:nvCxnSpPr>
        <p:spPr>
          <a:xfrm flipV="1">
            <a:off x="4807974" y="5348749"/>
            <a:ext cx="117987" cy="898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AA90F69-EA5C-46D9-A0A1-0E1597571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996" y="3116143"/>
            <a:ext cx="3104511" cy="23618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B6B66D-6E0E-4014-A438-ACCA4E74E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985" y="1445333"/>
            <a:ext cx="2962757" cy="23305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AF42C1-1491-4046-9516-B83494D1B797}"/>
              </a:ext>
            </a:extLst>
          </p:cNvPr>
          <p:cNvSpPr txBox="1"/>
          <p:nvPr/>
        </p:nvSpPr>
        <p:spPr>
          <a:xfrm>
            <a:off x="7258997" y="4040967"/>
            <a:ext cx="1791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0"/>
              </a:rPr>
              <a:t>CM6</a:t>
            </a:r>
          </a:p>
          <a:p>
            <a:r>
              <a:rPr lang="en-US" sz="1200" dirty="0">
                <a:latin typeface="Arial Rounded MT Bold" panose="020F0704030504030204" pitchFamily="34" charset="0"/>
              </a:rPr>
              <a:t> –bellow between GV&amp;Cav1</a:t>
            </a:r>
          </a:p>
          <a:p>
            <a:r>
              <a:rPr lang="en-US" sz="14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Pk</a:t>
            </a:r>
            <a:r>
              <a:rPr lang="en-US" sz="1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(#1)/</a:t>
            </a:r>
            <a:r>
              <a:rPr lang="en-US" sz="1400" b="1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Pk</a:t>
            </a:r>
            <a:r>
              <a:rPr lang="en-US" sz="1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(#2-8)=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6D3350-F846-4B69-A912-ED68B2B0BFC7}"/>
              </a:ext>
            </a:extLst>
          </p:cNvPr>
          <p:cNvSpPr txBox="1"/>
          <p:nvPr/>
        </p:nvSpPr>
        <p:spPr>
          <a:xfrm>
            <a:off x="10140905" y="1882122"/>
            <a:ext cx="1757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0"/>
              </a:rPr>
              <a:t>CM2</a:t>
            </a:r>
          </a:p>
          <a:p>
            <a:r>
              <a:rPr lang="en-US" sz="1200" dirty="0">
                <a:latin typeface="Arial Rounded MT Bold" panose="020F0704030504030204" pitchFamily="34" charset="0"/>
              </a:rPr>
              <a:t> –spool between GV&amp;Cav1</a:t>
            </a:r>
          </a:p>
          <a:p>
            <a:r>
              <a:rPr lang="en-US" sz="14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Pk</a:t>
            </a:r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(#1)/</a:t>
            </a:r>
            <a:r>
              <a:rPr lang="en-US" sz="14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Pk</a:t>
            </a:r>
            <a:r>
              <a:rPr lang="en-US" sz="1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(#2-8)= 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B3B0BB-8F86-45A5-A40E-F914FBFFB380}"/>
              </a:ext>
            </a:extLst>
          </p:cNvPr>
          <p:cNvSpPr/>
          <p:nvPr/>
        </p:nvSpPr>
        <p:spPr>
          <a:xfrm>
            <a:off x="7314422" y="5348749"/>
            <a:ext cx="44736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Cryomodules after F1.3-06 now have short bellow between GV and Cavity#1. GV connected to Cav#1 helium vessel (not 300mm pipe) via extended tuner arms and mounting fixture</a:t>
            </a:r>
          </a:p>
        </p:txBody>
      </p:sp>
    </p:spTree>
    <p:extLst>
      <p:ext uri="{BB962C8B-B14F-4D97-AF65-F5344CB8AC3E}">
        <p14:creationId xmlns:p14="http://schemas.microsoft.com/office/powerpoint/2010/main" val="532231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F594A-C005-4B8C-BD04-4005C39EC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786" y="595368"/>
            <a:ext cx="4757134" cy="3621422"/>
          </a:xfrm>
          <a:prstGeom prst="rect">
            <a:avLst/>
          </a:prstGeom>
        </p:spPr>
      </p:pic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D4EF0625-4176-48AF-898D-2078126E4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9" r="5171"/>
          <a:stretch/>
        </p:blipFill>
        <p:spPr>
          <a:xfrm>
            <a:off x="3225466" y="608736"/>
            <a:ext cx="4242641" cy="350495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5F14E-E777-4454-92F1-739D02D3A46B}"/>
              </a:ext>
            </a:extLst>
          </p:cNvPr>
          <p:cNvCxnSpPr>
            <a:cxnSpLocks/>
          </p:cNvCxnSpPr>
          <p:nvPr/>
        </p:nvCxnSpPr>
        <p:spPr>
          <a:xfrm flipV="1">
            <a:off x="935019" y="645448"/>
            <a:ext cx="972125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655416-3F57-450B-9E1A-05AFCF7AEB7A}"/>
              </a:ext>
            </a:extLst>
          </p:cNvPr>
          <p:cNvSpPr txBox="1"/>
          <p:nvPr/>
        </p:nvSpPr>
        <p:spPr>
          <a:xfrm>
            <a:off x="4710822" y="634730"/>
            <a:ext cx="6222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i="1" dirty="0"/>
              <a:t>CM1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43218-97E3-42D8-9BEE-6C320C5F8046}"/>
              </a:ext>
            </a:extLst>
          </p:cNvPr>
          <p:cNvSpPr txBox="1"/>
          <p:nvPr/>
        </p:nvSpPr>
        <p:spPr>
          <a:xfrm>
            <a:off x="9301408" y="640234"/>
            <a:ext cx="6238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i="1" dirty="0"/>
              <a:t>CM6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1D3BF-4AEA-483A-A41A-AED3F248F03D}"/>
              </a:ext>
            </a:extLst>
          </p:cNvPr>
          <p:cNvSpPr txBox="1"/>
          <p:nvPr/>
        </p:nvSpPr>
        <p:spPr>
          <a:xfrm>
            <a:off x="4829657" y="2351537"/>
            <a:ext cx="10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102 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D4880-2BA3-4880-B270-44C2CAA0EA06}"/>
              </a:ext>
            </a:extLst>
          </p:cNvPr>
          <p:cNvSpPr txBox="1"/>
          <p:nvPr/>
        </p:nvSpPr>
        <p:spPr>
          <a:xfrm>
            <a:off x="9428932" y="2206024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8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5C8E0C-884E-46D5-B29C-D4371ABCC033}"/>
              </a:ext>
            </a:extLst>
          </p:cNvPr>
          <p:cNvSpPr txBox="1"/>
          <p:nvPr/>
        </p:nvSpPr>
        <p:spPr>
          <a:xfrm>
            <a:off x="253623" y="915969"/>
            <a:ext cx="28020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From average Peak detuning </a:t>
            </a:r>
            <a:r>
              <a:rPr lang="en-US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102Hz</a:t>
            </a:r>
            <a:r>
              <a:rPr lang="en-US" dirty="0">
                <a:latin typeface="Arial Rounded MT Bold" panose="020F0704030504030204" pitchFamily="34" charset="0"/>
              </a:rPr>
              <a:t> with CM 1 at start 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To average Peak detuning 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8Hz</a:t>
            </a:r>
            <a:r>
              <a:rPr lang="en-US" dirty="0">
                <a:latin typeface="Arial Rounded MT Bold" panose="020F0704030504030204" pitchFamily="34" charset="0"/>
              </a:rPr>
              <a:t> with CM6</a:t>
            </a:r>
          </a:p>
          <a:p>
            <a:r>
              <a:rPr lang="en-US" i="1" u="sng" dirty="0">
                <a:latin typeface="Arial Rounded MT Bold" panose="020F0704030504030204" pitchFamily="34" charset="0"/>
              </a:rPr>
              <a:t>(LCL S II specifications is 10Hz peak)</a:t>
            </a:r>
          </a:p>
          <a:p>
            <a:endParaRPr lang="en-US" i="1" u="sng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Detuning spectrum changed from a very complex and dynamic (lines shifted rapidly, drifted  and oscillated in amplitude and frequency) 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to quite stable detuning spectrum.</a:t>
            </a:r>
          </a:p>
          <a:p>
            <a:endParaRPr lang="en-US" i="1" u="sng" dirty="0">
              <a:latin typeface="Arial Rounded MT Bold" panose="020F0704030504030204" pitchFamily="34" charset="0"/>
            </a:endParaRPr>
          </a:p>
          <a:p>
            <a:endParaRPr lang="en-US" i="1" u="sng" dirty="0">
              <a:latin typeface="Arial Rounded MT Bold" panose="020F0704030504030204" pitchFamily="34" charset="0"/>
            </a:endParaRP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2F4B7760-7738-4C40-B5ED-35ABDCD73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243" y="4043922"/>
            <a:ext cx="3999312" cy="26489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4EE34-AB51-46B2-AE91-06AB529FC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580" y="4105791"/>
            <a:ext cx="3466206" cy="2625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DF818-78B1-476B-9679-A4E9101C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19" y="139204"/>
            <a:ext cx="10515600" cy="506244"/>
          </a:xfrm>
        </p:spPr>
        <p:txBody>
          <a:bodyPr>
            <a:normAutofit fontScale="90000"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Progress in Passive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Microphonics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 Mitigations at FNAL’s CMTF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5941C9-4FAE-4DBC-B5EE-7ABBD482B68B}"/>
              </a:ext>
            </a:extLst>
          </p:cNvPr>
          <p:cNvCxnSpPr/>
          <p:nvPr/>
        </p:nvCxnSpPr>
        <p:spPr>
          <a:xfrm>
            <a:off x="7931649" y="2845942"/>
            <a:ext cx="4315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EFAB57-03CA-409F-A609-D287109E9845}"/>
              </a:ext>
            </a:extLst>
          </p:cNvPr>
          <p:cNvCxnSpPr/>
          <p:nvPr/>
        </p:nvCxnSpPr>
        <p:spPr>
          <a:xfrm flipH="1">
            <a:off x="11147461" y="2825393"/>
            <a:ext cx="45206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078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13561</TotalTime>
  <Words>1300</Words>
  <Application>Microsoft Office PowerPoint</Application>
  <PresentationFormat>Widescreen</PresentationFormat>
  <Paragraphs>154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MS PGothic</vt:lpstr>
      <vt:lpstr>MS PGothic</vt:lpstr>
      <vt:lpstr>Arial</vt:lpstr>
      <vt:lpstr>Arial Rounded MT Bold</vt:lpstr>
      <vt:lpstr>Calibri</vt:lpstr>
      <vt:lpstr>Calibri Light</vt:lpstr>
      <vt:lpstr>Geneva</vt:lpstr>
      <vt:lpstr>Helvetica</vt:lpstr>
      <vt:lpstr>Times</vt:lpstr>
      <vt:lpstr>Times New Roman</vt:lpstr>
      <vt:lpstr>Wingdings</vt:lpstr>
      <vt:lpstr>Office Theme</vt:lpstr>
      <vt:lpstr>1_LastName_Title_DR201608</vt:lpstr>
      <vt:lpstr>LastName_Title_DR201608</vt:lpstr>
      <vt:lpstr>Impact of Thermo-acoustics oscillations  on the LCLS II CM microphonics </vt:lpstr>
      <vt:lpstr>Fermilab’s First CM (F1.3-01) at CMTF – Initial Start-up</vt:lpstr>
      <vt:lpstr>Systematic studies of the Microphonics vs Cryogenic System conditions </vt:lpstr>
      <vt:lpstr>Thermoacoutic Oscillations (Brief Introduction)</vt:lpstr>
      <vt:lpstr>TAO mitigation strategy  (Valves modifications)  </vt:lpstr>
      <vt:lpstr>First TAO mitigation results -  Single Wipers on CM1 </vt:lpstr>
      <vt:lpstr>Microphonics level at LCLS II CMs for different modifications of Cryogenic Valve</vt:lpstr>
      <vt:lpstr>Additional Modifications to mitigate microphonics </vt:lpstr>
      <vt:lpstr>Progress in Passive Microphonics Mitigations at FNAL’s CMTF</vt:lpstr>
      <vt:lpstr>Summary </vt:lpstr>
      <vt:lpstr>Thank you</vt:lpstr>
      <vt:lpstr>PowerPoint Presentation</vt:lpstr>
      <vt:lpstr>Cryogenic Valve Plumbing – Fast Cool Down Valve Leakage (CM4 experience)</vt:lpstr>
      <vt:lpstr>Mitigation Steps in Cryomodule Design – 2 Phase Injection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Yuriy M. Pischalnikov x8212 13074N</dc:creator>
  <cp:lastModifiedBy>Yuriy M. Pischalnikov x8212 13074N</cp:lastModifiedBy>
  <cp:revision>66</cp:revision>
  <dcterms:created xsi:type="dcterms:W3CDTF">2018-01-23T17:07:20Z</dcterms:created>
  <dcterms:modified xsi:type="dcterms:W3CDTF">2018-02-03T16:32:39Z</dcterms:modified>
</cp:coreProperties>
</file>