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256" r:id="rId2"/>
    <p:sldId id="329" r:id="rId3"/>
    <p:sldId id="333" r:id="rId4"/>
    <p:sldId id="334" r:id="rId5"/>
    <p:sldId id="332" r:id="rId6"/>
    <p:sldId id="335" r:id="rId7"/>
    <p:sldId id="336" r:id="rId8"/>
    <p:sldId id="338" r:id="rId9"/>
    <p:sldId id="339" r:id="rId10"/>
    <p:sldId id="337" r:id="rId11"/>
    <p:sldId id="311" r:id="rId12"/>
    <p:sldId id="341" r:id="rId13"/>
    <p:sldId id="340" r:id="rId14"/>
  </p:sldIdLst>
  <p:sldSz cx="9144000" cy="6858000" type="screen4x3"/>
  <p:notesSz cx="9309100" cy="147955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3300"/>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91" autoAdjust="0"/>
    <p:restoredTop sz="90955" autoAdjust="0"/>
  </p:normalViewPr>
  <p:slideViewPr>
    <p:cSldViewPr>
      <p:cViewPr>
        <p:scale>
          <a:sx n="90" d="100"/>
          <a:sy n="90" d="100"/>
        </p:scale>
        <p:origin x="-1536"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04" cy="739271"/>
          </a:xfrm>
          <a:prstGeom prst="rect">
            <a:avLst/>
          </a:prstGeom>
        </p:spPr>
        <p:txBody>
          <a:bodyPr vert="horz" lIns="134947" tIns="67474" rIns="134947" bIns="67474" rtlCol="0"/>
          <a:lstStyle>
            <a:lvl1pPr algn="l">
              <a:defRPr sz="1800"/>
            </a:lvl1pPr>
          </a:lstStyle>
          <a:p>
            <a:endParaRPr lang="en-US"/>
          </a:p>
        </p:txBody>
      </p:sp>
      <p:sp>
        <p:nvSpPr>
          <p:cNvPr id="3" name="Date Placeholder 2"/>
          <p:cNvSpPr>
            <a:spLocks noGrp="1"/>
          </p:cNvSpPr>
          <p:nvPr>
            <p:ph type="dt" sz="quarter" idx="1"/>
          </p:nvPr>
        </p:nvSpPr>
        <p:spPr>
          <a:xfrm>
            <a:off x="5273193" y="0"/>
            <a:ext cx="4033804" cy="739271"/>
          </a:xfrm>
          <a:prstGeom prst="rect">
            <a:avLst/>
          </a:prstGeom>
        </p:spPr>
        <p:txBody>
          <a:bodyPr vert="horz" lIns="134947" tIns="67474" rIns="134947" bIns="67474" rtlCol="0"/>
          <a:lstStyle>
            <a:lvl1pPr algn="r">
              <a:defRPr sz="1800"/>
            </a:lvl1pPr>
          </a:lstStyle>
          <a:p>
            <a:fld id="{0383C141-FD64-4358-B177-33691115497C}" type="datetimeFigureOut">
              <a:rPr lang="en-US" smtClean="0"/>
              <a:t>2/6/2018</a:t>
            </a:fld>
            <a:endParaRPr lang="en-US"/>
          </a:p>
        </p:txBody>
      </p:sp>
      <p:sp>
        <p:nvSpPr>
          <p:cNvPr id="4" name="Footer Placeholder 3"/>
          <p:cNvSpPr>
            <a:spLocks noGrp="1"/>
          </p:cNvSpPr>
          <p:nvPr>
            <p:ph type="ftr" sz="quarter" idx="2"/>
          </p:nvPr>
        </p:nvSpPr>
        <p:spPr>
          <a:xfrm>
            <a:off x="0" y="14053707"/>
            <a:ext cx="4033804" cy="739271"/>
          </a:xfrm>
          <a:prstGeom prst="rect">
            <a:avLst/>
          </a:prstGeom>
        </p:spPr>
        <p:txBody>
          <a:bodyPr vert="horz" lIns="134947" tIns="67474" rIns="134947" bIns="67474" rtlCol="0" anchor="b"/>
          <a:lstStyle>
            <a:lvl1pPr algn="l">
              <a:defRPr sz="1800"/>
            </a:lvl1pPr>
          </a:lstStyle>
          <a:p>
            <a:endParaRPr lang="en-US"/>
          </a:p>
        </p:txBody>
      </p:sp>
      <p:sp>
        <p:nvSpPr>
          <p:cNvPr id="5" name="Slide Number Placeholder 4"/>
          <p:cNvSpPr>
            <a:spLocks noGrp="1"/>
          </p:cNvSpPr>
          <p:nvPr>
            <p:ph type="sldNum" sz="quarter" idx="3"/>
          </p:nvPr>
        </p:nvSpPr>
        <p:spPr>
          <a:xfrm>
            <a:off x="5273193" y="14053707"/>
            <a:ext cx="4033804" cy="739271"/>
          </a:xfrm>
          <a:prstGeom prst="rect">
            <a:avLst/>
          </a:prstGeom>
        </p:spPr>
        <p:txBody>
          <a:bodyPr vert="horz" lIns="134947" tIns="67474" rIns="134947" bIns="67474" rtlCol="0" anchor="b"/>
          <a:lstStyle>
            <a:lvl1pPr algn="r">
              <a:defRPr sz="1800"/>
            </a:lvl1pPr>
          </a:lstStyle>
          <a:p>
            <a:fld id="{6BB101D9-A5B7-48D5-AFFC-2B0A87D7D5FA}" type="slidenum">
              <a:rPr lang="en-US" smtClean="0"/>
              <a:t>‹#›</a:t>
            </a:fld>
            <a:endParaRPr lang="en-US"/>
          </a:p>
        </p:txBody>
      </p:sp>
    </p:spTree>
    <p:extLst>
      <p:ext uri="{BB962C8B-B14F-4D97-AF65-F5344CB8AC3E}">
        <p14:creationId xmlns:p14="http://schemas.microsoft.com/office/powerpoint/2010/main" val="1506683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033943" cy="739775"/>
          </a:xfrm>
          <a:prstGeom prst="rect">
            <a:avLst/>
          </a:prstGeom>
        </p:spPr>
        <p:txBody>
          <a:bodyPr vert="horz" lIns="137728" tIns="68864" rIns="137728" bIns="68864" rtlCol="0"/>
          <a:lstStyle>
            <a:lvl1pPr algn="l">
              <a:defRPr sz="1800"/>
            </a:lvl1pPr>
          </a:lstStyle>
          <a:p>
            <a:endParaRPr lang="en-US"/>
          </a:p>
        </p:txBody>
      </p:sp>
      <p:sp>
        <p:nvSpPr>
          <p:cNvPr id="3" name="Date Placeholder 2"/>
          <p:cNvSpPr>
            <a:spLocks noGrp="1"/>
          </p:cNvSpPr>
          <p:nvPr>
            <p:ph type="dt" idx="1"/>
          </p:nvPr>
        </p:nvSpPr>
        <p:spPr>
          <a:xfrm>
            <a:off x="5273002" y="2"/>
            <a:ext cx="4033943" cy="739775"/>
          </a:xfrm>
          <a:prstGeom prst="rect">
            <a:avLst/>
          </a:prstGeom>
        </p:spPr>
        <p:txBody>
          <a:bodyPr vert="horz" lIns="137728" tIns="68864" rIns="137728" bIns="68864" rtlCol="0"/>
          <a:lstStyle>
            <a:lvl1pPr algn="r">
              <a:defRPr sz="1800"/>
            </a:lvl1pPr>
          </a:lstStyle>
          <a:p>
            <a:fld id="{C1776228-0A90-4F77-9B70-01CF639B7CC3}" type="datetimeFigureOut">
              <a:rPr lang="en-US" smtClean="0"/>
              <a:t>2/6/2018</a:t>
            </a:fld>
            <a:endParaRPr lang="en-US"/>
          </a:p>
        </p:txBody>
      </p:sp>
      <p:sp>
        <p:nvSpPr>
          <p:cNvPr id="4" name="Slide Image Placeholder 3"/>
          <p:cNvSpPr>
            <a:spLocks noGrp="1" noRot="1" noChangeAspect="1"/>
          </p:cNvSpPr>
          <p:nvPr>
            <p:ph type="sldImg" idx="2"/>
          </p:nvPr>
        </p:nvSpPr>
        <p:spPr>
          <a:xfrm>
            <a:off x="955675" y="1109663"/>
            <a:ext cx="7397750" cy="5548312"/>
          </a:xfrm>
          <a:prstGeom prst="rect">
            <a:avLst/>
          </a:prstGeom>
          <a:noFill/>
          <a:ln w="12700">
            <a:solidFill>
              <a:prstClr val="black"/>
            </a:solidFill>
          </a:ln>
        </p:spPr>
        <p:txBody>
          <a:bodyPr vert="horz" lIns="137728" tIns="68864" rIns="137728" bIns="68864" rtlCol="0" anchor="ctr"/>
          <a:lstStyle/>
          <a:p>
            <a:endParaRPr lang="en-US"/>
          </a:p>
        </p:txBody>
      </p:sp>
      <p:sp>
        <p:nvSpPr>
          <p:cNvPr id="5" name="Notes Placeholder 4"/>
          <p:cNvSpPr>
            <a:spLocks noGrp="1"/>
          </p:cNvSpPr>
          <p:nvPr>
            <p:ph type="body" sz="quarter" idx="3"/>
          </p:nvPr>
        </p:nvSpPr>
        <p:spPr>
          <a:xfrm>
            <a:off x="930910" y="7027866"/>
            <a:ext cx="7447280" cy="6657975"/>
          </a:xfrm>
          <a:prstGeom prst="rect">
            <a:avLst/>
          </a:prstGeom>
        </p:spPr>
        <p:txBody>
          <a:bodyPr vert="horz" lIns="137728" tIns="68864" rIns="137728" bIns="6886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14053159"/>
            <a:ext cx="4033943" cy="739775"/>
          </a:xfrm>
          <a:prstGeom prst="rect">
            <a:avLst/>
          </a:prstGeom>
        </p:spPr>
        <p:txBody>
          <a:bodyPr vert="horz" lIns="137728" tIns="68864" rIns="137728" bIns="68864" rtlCol="0" anchor="b"/>
          <a:lstStyle>
            <a:lvl1pPr algn="l">
              <a:defRPr sz="1800"/>
            </a:lvl1pPr>
          </a:lstStyle>
          <a:p>
            <a:endParaRPr lang="en-US"/>
          </a:p>
        </p:txBody>
      </p:sp>
      <p:sp>
        <p:nvSpPr>
          <p:cNvPr id="7" name="Slide Number Placeholder 6"/>
          <p:cNvSpPr>
            <a:spLocks noGrp="1"/>
          </p:cNvSpPr>
          <p:nvPr>
            <p:ph type="sldNum" sz="quarter" idx="5"/>
          </p:nvPr>
        </p:nvSpPr>
        <p:spPr>
          <a:xfrm>
            <a:off x="5273002" y="14053159"/>
            <a:ext cx="4033943" cy="739775"/>
          </a:xfrm>
          <a:prstGeom prst="rect">
            <a:avLst/>
          </a:prstGeom>
        </p:spPr>
        <p:txBody>
          <a:bodyPr vert="horz" lIns="137728" tIns="68864" rIns="137728" bIns="68864" rtlCol="0" anchor="b"/>
          <a:lstStyle>
            <a:lvl1pPr algn="r">
              <a:defRPr sz="1800"/>
            </a:lvl1pPr>
          </a:lstStyle>
          <a:p>
            <a:fld id="{423D5C28-815D-4335-8716-A3F49C3981B5}" type="slidenum">
              <a:rPr lang="en-US" smtClean="0"/>
              <a:t>‹#›</a:t>
            </a:fld>
            <a:endParaRPr lang="en-US"/>
          </a:p>
        </p:txBody>
      </p:sp>
    </p:spTree>
    <p:extLst>
      <p:ext uri="{BB962C8B-B14F-4D97-AF65-F5344CB8AC3E}">
        <p14:creationId xmlns:p14="http://schemas.microsoft.com/office/powerpoint/2010/main" val="2939628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3100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952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769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1330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822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69304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440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0608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18571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31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1968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1325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2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066800"/>
            <a:ext cx="7772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1" fontAlgn="base" hangingPunct="1">
        <a:spcBef>
          <a:spcPct val="0"/>
        </a:spcBef>
        <a:spcAft>
          <a:spcPct val="0"/>
        </a:spcAft>
        <a:defRPr sz="3600" b="1">
          <a:solidFill>
            <a:schemeClr val="tx2"/>
          </a:solidFill>
          <a:latin typeface="Microsoft Yi Baiti" panose="03000500000000000000" pitchFamily="66" charset="0"/>
          <a:ea typeface="Microsoft Yi Baiti" panose="03000500000000000000" pitchFamily="66" charset="0"/>
          <a:cs typeface="+mj-cs"/>
        </a:defRPr>
      </a:lvl1pPr>
      <a:lvl2pPr algn="ctr" rtl="0" eaLnBrk="1" fontAlgn="base" hangingPunct="1">
        <a:spcBef>
          <a:spcPct val="0"/>
        </a:spcBef>
        <a:spcAft>
          <a:spcPct val="0"/>
        </a:spcAft>
        <a:defRPr sz="3600" b="1">
          <a:solidFill>
            <a:schemeClr val="tx2"/>
          </a:solidFill>
          <a:latin typeface="Times"/>
        </a:defRPr>
      </a:lvl2pPr>
      <a:lvl3pPr algn="ctr" rtl="0" eaLnBrk="1" fontAlgn="base" hangingPunct="1">
        <a:spcBef>
          <a:spcPct val="0"/>
        </a:spcBef>
        <a:spcAft>
          <a:spcPct val="0"/>
        </a:spcAft>
        <a:defRPr sz="3600" b="1">
          <a:solidFill>
            <a:schemeClr val="tx2"/>
          </a:solidFill>
          <a:latin typeface="Times"/>
        </a:defRPr>
      </a:lvl3pPr>
      <a:lvl4pPr algn="ctr" rtl="0" eaLnBrk="1" fontAlgn="base" hangingPunct="1">
        <a:spcBef>
          <a:spcPct val="0"/>
        </a:spcBef>
        <a:spcAft>
          <a:spcPct val="0"/>
        </a:spcAft>
        <a:defRPr sz="3600" b="1">
          <a:solidFill>
            <a:schemeClr val="tx2"/>
          </a:solidFill>
          <a:latin typeface="Times"/>
        </a:defRPr>
      </a:lvl4pPr>
      <a:lvl5pPr algn="ctr" rtl="0" eaLnBrk="1" fontAlgn="base" hangingPunct="1">
        <a:spcBef>
          <a:spcPct val="0"/>
        </a:spcBef>
        <a:spcAft>
          <a:spcPct val="0"/>
        </a:spcAft>
        <a:defRPr sz="3600" b="1">
          <a:solidFill>
            <a:schemeClr val="tx2"/>
          </a:solidFill>
          <a:latin typeface="Times"/>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p:titleStyle>
    <p:bodyStyle>
      <a:lvl1pPr marL="342900" indent="-342900" algn="l" rtl="0" eaLnBrk="1" fontAlgn="base" hangingPunct="1">
        <a:spcBef>
          <a:spcPct val="20000"/>
        </a:spcBef>
        <a:spcAft>
          <a:spcPct val="0"/>
        </a:spcAft>
        <a:buChar char="•"/>
        <a:defRPr sz="2400">
          <a:solidFill>
            <a:schemeClr val="tx1"/>
          </a:solidFill>
          <a:latin typeface="Microsoft Yi Baiti" panose="03000500000000000000" pitchFamily="66" charset="0"/>
          <a:ea typeface="Microsoft Yi Baiti" panose="03000500000000000000" pitchFamily="66" charset="0"/>
          <a:cs typeface="+mn-cs"/>
        </a:defRPr>
      </a:lvl1pPr>
      <a:lvl2pPr marL="742950" indent="-285750" algn="l" rtl="0" eaLnBrk="1" fontAlgn="base" hangingPunct="1">
        <a:spcBef>
          <a:spcPct val="20000"/>
        </a:spcBef>
        <a:spcAft>
          <a:spcPct val="0"/>
        </a:spcAft>
        <a:buChar char="–"/>
        <a:defRPr sz="2400">
          <a:solidFill>
            <a:schemeClr val="tx1"/>
          </a:solidFill>
          <a:latin typeface="Microsoft Yi Baiti" panose="03000500000000000000" pitchFamily="66" charset="0"/>
          <a:ea typeface="Microsoft Yi Baiti" panose="03000500000000000000" pitchFamily="66" charset="0"/>
        </a:defRPr>
      </a:lvl2pPr>
      <a:lvl3pPr marL="1143000" indent="-228600" algn="l" rtl="0" eaLnBrk="1" fontAlgn="base" hangingPunct="1">
        <a:spcBef>
          <a:spcPct val="20000"/>
        </a:spcBef>
        <a:spcAft>
          <a:spcPct val="0"/>
        </a:spcAft>
        <a:buChar char="•"/>
        <a:defRPr sz="2400">
          <a:solidFill>
            <a:schemeClr val="tx1"/>
          </a:solidFill>
          <a:latin typeface="Microsoft Yi Baiti" panose="03000500000000000000" pitchFamily="66" charset="0"/>
          <a:ea typeface="Microsoft Yi Baiti" panose="03000500000000000000" pitchFamily="66" charset="0"/>
        </a:defRPr>
      </a:lvl3pPr>
      <a:lvl4pPr marL="1600200" indent="-228600" algn="l" rtl="0" eaLnBrk="1" fontAlgn="base" hangingPunct="1">
        <a:spcBef>
          <a:spcPct val="20000"/>
        </a:spcBef>
        <a:spcAft>
          <a:spcPct val="0"/>
        </a:spcAft>
        <a:buChar char="–"/>
        <a:defRPr sz="2400">
          <a:solidFill>
            <a:schemeClr val="tx1"/>
          </a:solidFill>
          <a:latin typeface="Microsoft Yi Baiti" panose="03000500000000000000" pitchFamily="66" charset="0"/>
          <a:ea typeface="Microsoft Yi Baiti" panose="03000500000000000000" pitchFamily="66" charset="0"/>
        </a:defRPr>
      </a:lvl4pPr>
      <a:lvl5pPr marL="2057400" indent="-228600" algn="l" rtl="0" eaLnBrk="1" fontAlgn="base" hangingPunct="1">
        <a:spcBef>
          <a:spcPct val="20000"/>
        </a:spcBef>
        <a:spcAft>
          <a:spcPct val="0"/>
        </a:spcAft>
        <a:buChar char="»"/>
        <a:defRPr sz="2400">
          <a:solidFill>
            <a:schemeClr val="tx1"/>
          </a:solidFill>
          <a:latin typeface="Microsoft Yi Baiti" panose="03000500000000000000" pitchFamily="66" charset="0"/>
          <a:ea typeface="Microsoft Yi Baiti" panose="03000500000000000000" pitchFamily="66"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447800"/>
            <a:ext cx="9144000" cy="1143000"/>
          </a:xfrm>
        </p:spPr>
        <p:txBody>
          <a:bodyPr/>
          <a:lstStyle/>
          <a:p>
            <a:r>
              <a:rPr lang="en-US" altLang="en-US" sz="4000" b="0" dirty="0"/>
              <a:t>Evaluating the Impact of Return Pressure Variation on C100 </a:t>
            </a:r>
            <a:r>
              <a:rPr lang="en-US" altLang="en-US" sz="4000" b="0" dirty="0" err="1"/>
              <a:t>Cryomodule</a:t>
            </a:r>
            <a:r>
              <a:rPr lang="en-US" altLang="en-US" sz="4000" b="0" dirty="0"/>
              <a:t> Performance</a:t>
            </a:r>
            <a:endParaRPr lang="en-US" altLang="en-US" sz="13800" dirty="0">
              <a:solidFill>
                <a:srgbClr val="FF0000"/>
              </a:solidFill>
            </a:endParaRPr>
          </a:p>
        </p:txBody>
      </p:sp>
      <p:sp>
        <p:nvSpPr>
          <p:cNvPr id="2051" name="Rectangle 3"/>
          <p:cNvSpPr>
            <a:spLocks noGrp="1" noChangeArrowheads="1"/>
          </p:cNvSpPr>
          <p:nvPr>
            <p:ph type="subTitle" idx="1"/>
          </p:nvPr>
        </p:nvSpPr>
        <p:spPr>
          <a:xfrm>
            <a:off x="1295400" y="3657600"/>
            <a:ext cx="6400800" cy="1752600"/>
          </a:xfrm>
        </p:spPr>
        <p:txBody>
          <a:bodyPr/>
          <a:lstStyle/>
          <a:p>
            <a:r>
              <a:rPr lang="en-US" altLang="en-US" sz="3200" dirty="0" smtClean="0"/>
              <a:t>Ed Daly, Clyde Mounts, Larry King and Curt </a:t>
            </a:r>
            <a:r>
              <a:rPr lang="en-US" altLang="en-US" sz="3200" dirty="0" err="1" smtClean="0"/>
              <a:t>Hovater</a:t>
            </a:r>
            <a:endParaRPr lang="en-US" altLang="en-US" sz="3200" dirty="0" smtClean="0"/>
          </a:p>
          <a:p>
            <a:endParaRPr lang="en-US" altLang="en-US" sz="3200" dirty="0"/>
          </a:p>
          <a:p>
            <a:r>
              <a:rPr lang="en-US" altLang="en-US" sz="3200" dirty="0" smtClean="0"/>
              <a:t>February </a:t>
            </a:r>
            <a:r>
              <a:rPr lang="en-US" altLang="en-US" sz="3200" dirty="0"/>
              <a:t>6</a:t>
            </a:r>
            <a:r>
              <a:rPr lang="en-US" altLang="en-US" sz="3200" dirty="0" smtClean="0"/>
              <a:t>, </a:t>
            </a:r>
            <a:r>
              <a:rPr lang="en-US" altLang="en-US" sz="3200" dirty="0" smtClean="0"/>
              <a:t>2018</a:t>
            </a:r>
            <a:endParaRPr lang="en-US" altLang="en-US" sz="3200" dirty="0" smtClean="0"/>
          </a:p>
          <a:p>
            <a:r>
              <a:rPr lang="en-US" altLang="en-US" dirty="0" smtClean="0"/>
              <a:t>CEBAF Performance Improvement Team Meeting</a:t>
            </a: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76200"/>
            <a:ext cx="8534400" cy="762000"/>
          </a:xfrm>
          <a:prstGeom prst="rect">
            <a:avLst/>
          </a:prstGeom>
        </p:spPr>
        <p:txBody>
          <a:bodyPr/>
          <a:lstStyle>
            <a:lvl1pPr algn="ctr" rtl="0" eaLnBrk="1" fontAlgn="base" hangingPunct="1">
              <a:spcBef>
                <a:spcPct val="0"/>
              </a:spcBef>
              <a:spcAft>
                <a:spcPct val="0"/>
              </a:spcAft>
              <a:defRPr sz="3600" b="1">
                <a:solidFill>
                  <a:schemeClr val="tx2"/>
                </a:solidFill>
                <a:latin typeface="Microsoft Yi Baiti" panose="03000500000000000000" pitchFamily="66" charset="0"/>
                <a:ea typeface="Microsoft Yi Baiti" panose="03000500000000000000" pitchFamily="66" charset="0"/>
                <a:cs typeface="+mj-cs"/>
              </a:defRPr>
            </a:lvl1pPr>
            <a:lvl2pPr algn="ctr" rtl="0" eaLnBrk="1" fontAlgn="base" hangingPunct="1">
              <a:spcBef>
                <a:spcPct val="0"/>
              </a:spcBef>
              <a:spcAft>
                <a:spcPct val="0"/>
              </a:spcAft>
              <a:defRPr sz="3600" b="1">
                <a:solidFill>
                  <a:schemeClr val="tx2"/>
                </a:solidFill>
                <a:latin typeface="Times"/>
              </a:defRPr>
            </a:lvl2pPr>
            <a:lvl3pPr algn="ctr" rtl="0" eaLnBrk="1" fontAlgn="base" hangingPunct="1">
              <a:spcBef>
                <a:spcPct val="0"/>
              </a:spcBef>
              <a:spcAft>
                <a:spcPct val="0"/>
              </a:spcAft>
              <a:defRPr sz="3600" b="1">
                <a:solidFill>
                  <a:schemeClr val="tx2"/>
                </a:solidFill>
                <a:latin typeface="Times"/>
              </a:defRPr>
            </a:lvl3pPr>
            <a:lvl4pPr algn="ctr" rtl="0" eaLnBrk="1" fontAlgn="base" hangingPunct="1">
              <a:spcBef>
                <a:spcPct val="0"/>
              </a:spcBef>
              <a:spcAft>
                <a:spcPct val="0"/>
              </a:spcAft>
              <a:defRPr sz="3600" b="1">
                <a:solidFill>
                  <a:schemeClr val="tx2"/>
                </a:solidFill>
                <a:latin typeface="Times"/>
              </a:defRPr>
            </a:lvl4pPr>
            <a:lvl5pPr algn="ctr" rtl="0" eaLnBrk="1" fontAlgn="base" hangingPunct="1">
              <a:spcBef>
                <a:spcPct val="0"/>
              </a:spcBef>
              <a:spcAft>
                <a:spcPct val="0"/>
              </a:spcAft>
              <a:defRPr sz="3600" b="1">
                <a:solidFill>
                  <a:schemeClr val="tx2"/>
                </a:solidFill>
                <a:latin typeface="Times"/>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a:lstStyle>
          <a:p>
            <a:r>
              <a:rPr lang="en-US" sz="3200" kern="0" dirty="0" smtClean="0"/>
              <a:t>Liquid Level </a:t>
            </a:r>
            <a:r>
              <a:rPr lang="en-US" sz="3200" kern="0" dirty="0" err="1"/>
              <a:t>r</a:t>
            </a:r>
            <a:r>
              <a:rPr lang="en-US" sz="3200" kern="0" dirty="0" err="1" smtClean="0"/>
              <a:t>eadback</a:t>
            </a:r>
            <a:r>
              <a:rPr lang="en-US" sz="3200" kern="0" dirty="0" smtClean="0"/>
              <a:t> becomes unstable at transition</a:t>
            </a:r>
            <a:endParaRPr lang="en-US" sz="4000" kern="0" dirty="0"/>
          </a:p>
        </p:txBody>
      </p:sp>
      <p:pic>
        <p:nvPicPr>
          <p:cNvPr id="3074" name="Picture 2" descr="https://logbooks.jlab.org/files/2015/08/3348758/1508636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5" y="857250"/>
            <a:ext cx="9096375" cy="493395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bwMode="auto">
          <a:xfrm flipH="1" flipV="1">
            <a:off x="5867400" y="3581400"/>
            <a:ext cx="45720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6324600" y="3886200"/>
            <a:ext cx="1143000" cy="830997"/>
          </a:xfrm>
          <a:prstGeom prst="rect">
            <a:avLst/>
          </a:prstGeom>
          <a:noFill/>
        </p:spPr>
        <p:txBody>
          <a:bodyPr wrap="square" rtlCol="0">
            <a:spAutoFit/>
          </a:bodyPr>
          <a:lstStyle/>
          <a:p>
            <a:r>
              <a:rPr lang="en-US" dirty="0" smtClean="0"/>
              <a:t>Liquid Level</a:t>
            </a:r>
            <a:endParaRPr lang="en-US" dirty="0"/>
          </a:p>
        </p:txBody>
      </p:sp>
      <p:cxnSp>
        <p:nvCxnSpPr>
          <p:cNvPr id="10" name="Straight Arrow Connector 9"/>
          <p:cNvCxnSpPr/>
          <p:nvPr/>
        </p:nvCxnSpPr>
        <p:spPr bwMode="auto">
          <a:xfrm flipH="1" flipV="1">
            <a:off x="2514600" y="3962400"/>
            <a:ext cx="762000" cy="2286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3276600" y="3810000"/>
            <a:ext cx="1600200" cy="830997"/>
          </a:xfrm>
          <a:prstGeom prst="rect">
            <a:avLst/>
          </a:prstGeom>
          <a:noFill/>
        </p:spPr>
        <p:txBody>
          <a:bodyPr wrap="square" rtlCol="0">
            <a:spAutoFit/>
          </a:bodyPr>
          <a:lstStyle/>
          <a:p>
            <a:r>
              <a:rPr lang="en-US" dirty="0" smtClean="0"/>
              <a:t>Heater Ramping</a:t>
            </a:r>
            <a:endParaRPr lang="en-US" dirty="0"/>
          </a:p>
        </p:txBody>
      </p:sp>
      <p:cxnSp>
        <p:nvCxnSpPr>
          <p:cNvPr id="14" name="Straight Arrow Connector 13"/>
          <p:cNvCxnSpPr/>
          <p:nvPr/>
        </p:nvCxnSpPr>
        <p:spPr bwMode="auto">
          <a:xfrm flipH="1" flipV="1">
            <a:off x="7086600" y="2286000"/>
            <a:ext cx="762000" cy="838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7772400" y="3048000"/>
            <a:ext cx="1219200" cy="461665"/>
          </a:xfrm>
          <a:prstGeom prst="rect">
            <a:avLst/>
          </a:prstGeom>
          <a:noFill/>
        </p:spPr>
        <p:txBody>
          <a:bodyPr wrap="square" rtlCol="0">
            <a:spAutoFit/>
          </a:bodyPr>
          <a:lstStyle/>
          <a:p>
            <a:r>
              <a:rPr lang="en-US" dirty="0" smtClean="0"/>
              <a:t>Pressure</a:t>
            </a:r>
            <a:endParaRPr lang="en-US" dirty="0"/>
          </a:p>
        </p:txBody>
      </p:sp>
      <p:cxnSp>
        <p:nvCxnSpPr>
          <p:cNvPr id="18" name="Straight Arrow Connector 17"/>
          <p:cNvCxnSpPr/>
          <p:nvPr/>
        </p:nvCxnSpPr>
        <p:spPr bwMode="auto">
          <a:xfrm>
            <a:off x="2895600" y="2510998"/>
            <a:ext cx="1066800" cy="38460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a:off x="1752600" y="1905000"/>
            <a:ext cx="1371600" cy="830997"/>
          </a:xfrm>
          <a:prstGeom prst="rect">
            <a:avLst/>
          </a:prstGeom>
          <a:noFill/>
        </p:spPr>
        <p:txBody>
          <a:bodyPr wrap="square" rtlCol="0">
            <a:spAutoFit/>
          </a:bodyPr>
          <a:lstStyle/>
          <a:p>
            <a:r>
              <a:rPr lang="en-US" dirty="0" smtClean="0"/>
              <a:t>Valve Position</a:t>
            </a:r>
            <a:endParaRPr lang="en-US" dirty="0"/>
          </a:p>
        </p:txBody>
      </p:sp>
    </p:spTree>
    <p:extLst>
      <p:ext uri="{BB962C8B-B14F-4D97-AF65-F5344CB8AC3E}">
        <p14:creationId xmlns:p14="http://schemas.microsoft.com/office/powerpoint/2010/main" val="1426988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762000"/>
          </a:xfrm>
        </p:spPr>
        <p:txBody>
          <a:bodyPr/>
          <a:lstStyle/>
          <a:p>
            <a:r>
              <a:rPr lang="en-US" b="0" dirty="0" smtClean="0"/>
              <a:t>Cavity Performance</a:t>
            </a:r>
            <a:r>
              <a:rPr lang="en-US" sz="2800" b="0" dirty="0" smtClean="0"/>
              <a:t/>
            </a:r>
            <a:br>
              <a:rPr lang="en-US" sz="2800" b="0" dirty="0" smtClean="0"/>
            </a:br>
            <a:r>
              <a:rPr lang="en-US" sz="2800" b="0" dirty="0"/>
              <a:t>(</a:t>
            </a:r>
            <a:r>
              <a:rPr lang="en-US" sz="2800" b="0" dirty="0" err="1" smtClean="0"/>
              <a:t>Microphonics</a:t>
            </a:r>
            <a:r>
              <a:rPr lang="en-US" sz="2800" b="0" dirty="0" smtClean="0"/>
              <a:t> Workshop Talk by C. Mounts)</a:t>
            </a:r>
            <a:endParaRPr lang="en-US" b="0" dirty="0"/>
          </a:p>
        </p:txBody>
      </p:sp>
      <p:sp>
        <p:nvSpPr>
          <p:cNvPr id="3" name="Content Placeholder 2"/>
          <p:cNvSpPr>
            <a:spLocks noGrp="1"/>
          </p:cNvSpPr>
          <p:nvPr>
            <p:ph idx="1"/>
          </p:nvPr>
        </p:nvSpPr>
        <p:spPr>
          <a:xfrm>
            <a:off x="152400" y="914400"/>
            <a:ext cx="8915400" cy="5181600"/>
          </a:xfrm>
        </p:spPr>
        <p:txBody>
          <a:bodyPr>
            <a:normAutofit fontScale="92500" lnSpcReduction="20000"/>
          </a:bodyPr>
          <a:lstStyle/>
          <a:p>
            <a:r>
              <a:rPr lang="en-US" sz="2800" dirty="0"/>
              <a:t>An additional set of measurements was made to determine if resistive heat, RF heat or both causes any type of detuning instability that would affect RF performance. </a:t>
            </a:r>
          </a:p>
          <a:p>
            <a:r>
              <a:rPr lang="en-US" sz="2800" dirty="0"/>
              <a:t>First the heater heat was set to 200 W while monitoring the cavity detune angles (TCDETA).  As the resistive heat was ramped down, the detune oscillations </a:t>
            </a:r>
            <a:r>
              <a:rPr lang="en-US" sz="2800" dirty="0" smtClean="0"/>
              <a:t>decreased.  At </a:t>
            </a:r>
            <a:r>
              <a:rPr lang="en-US" sz="2800" dirty="0"/>
              <a:t>a value of 50 W, the detune angles returned to expected amplitudes.</a:t>
            </a:r>
          </a:p>
          <a:p>
            <a:r>
              <a:rPr lang="en-US" sz="2800" dirty="0" smtClean="0"/>
              <a:t>Then RF </a:t>
            </a:r>
            <a:r>
              <a:rPr lang="en-US" sz="2800" dirty="0"/>
              <a:t>was turned on in the cavities while monitoring the liquid level and JT valve position. The cavity gradients were increased.  At about 80 watts of dissipated power (87 MV), the detune instability </a:t>
            </a:r>
            <a:r>
              <a:rPr lang="en-US" sz="2800" dirty="0" smtClean="0"/>
              <a:t>began.  This </a:t>
            </a:r>
            <a:r>
              <a:rPr lang="en-US" sz="2800" dirty="0"/>
              <a:t>persisted and increased in magnitude with increasing gradients up to a heat load of about to 168 </a:t>
            </a:r>
            <a:r>
              <a:rPr lang="en-US" sz="2800" dirty="0" smtClean="0"/>
              <a:t>watts</a:t>
            </a:r>
          </a:p>
          <a:p>
            <a:r>
              <a:rPr lang="en-US" sz="2800" dirty="0" smtClean="0"/>
              <a:t>The </a:t>
            </a:r>
            <a:r>
              <a:rPr lang="en-US" sz="2800" dirty="0"/>
              <a:t>gradients were then ramped down and the detune oscillations abated</a:t>
            </a:r>
            <a:r>
              <a:rPr lang="en-US" sz="2800" dirty="0" smtClean="0"/>
              <a:t>.</a:t>
            </a:r>
          </a:p>
        </p:txBody>
      </p:sp>
    </p:spTree>
    <p:extLst>
      <p:ext uri="{BB962C8B-B14F-4D97-AF65-F5344CB8AC3E}">
        <p14:creationId xmlns:p14="http://schemas.microsoft.com/office/powerpoint/2010/main" val="3918483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lstStyle/>
          <a:p>
            <a:r>
              <a:rPr lang="en-US" b="0" dirty="0" smtClean="0"/>
              <a:t>Addition of Pressure Transducers</a:t>
            </a:r>
            <a:endParaRPr lang="en-US" sz="4400" b="0" dirty="0"/>
          </a:p>
        </p:txBody>
      </p:sp>
      <p:sp>
        <p:nvSpPr>
          <p:cNvPr id="3" name="Content Placeholder 2"/>
          <p:cNvSpPr>
            <a:spLocks noGrp="1"/>
          </p:cNvSpPr>
          <p:nvPr>
            <p:ph idx="1"/>
          </p:nvPr>
        </p:nvSpPr>
        <p:spPr>
          <a:xfrm>
            <a:off x="152400" y="914400"/>
            <a:ext cx="8915400" cy="5410200"/>
          </a:xfrm>
        </p:spPr>
        <p:txBody>
          <a:bodyPr>
            <a:normAutofit fontScale="70000" lnSpcReduction="20000"/>
          </a:bodyPr>
          <a:lstStyle/>
          <a:p>
            <a:r>
              <a:rPr lang="en-US" sz="2800" dirty="0"/>
              <a:t>M</a:t>
            </a:r>
            <a:r>
              <a:rPr lang="en-US" sz="2800" dirty="0" smtClean="0"/>
              <a:t>easurements </a:t>
            </a:r>
            <a:r>
              <a:rPr lang="en-US" sz="2800" dirty="0"/>
              <a:t>on 0L04 </a:t>
            </a:r>
            <a:r>
              <a:rPr lang="en-US" sz="2800" dirty="0" smtClean="0"/>
              <a:t>show that </a:t>
            </a:r>
            <a:r>
              <a:rPr lang="en-US" sz="2800" dirty="0"/>
              <a:t>the mass flow from each CM can affect local pressures and the overall pressure drop in the cryogenic distribution </a:t>
            </a:r>
            <a:r>
              <a:rPr lang="en-US" sz="2800" dirty="0" smtClean="0"/>
              <a:t>system</a:t>
            </a:r>
          </a:p>
          <a:p>
            <a:r>
              <a:rPr lang="en-US" sz="2800" dirty="0" smtClean="0"/>
              <a:t>Absolute </a:t>
            </a:r>
            <a:r>
              <a:rPr lang="en-US" sz="2800" dirty="0"/>
              <a:t>pressure is lowest at the inlet to the cold compressors and highest at the ends of the </a:t>
            </a:r>
            <a:r>
              <a:rPr lang="en-US" sz="2800" dirty="0" err="1"/>
              <a:t>linacs</a:t>
            </a:r>
            <a:r>
              <a:rPr lang="en-US" sz="2800" dirty="0"/>
              <a:t>.</a:t>
            </a:r>
          </a:p>
          <a:p>
            <a:r>
              <a:rPr lang="en-US" sz="2800" dirty="0" smtClean="0"/>
              <a:t>Proposal:</a:t>
            </a:r>
          </a:p>
          <a:p>
            <a:pPr lvl="1"/>
            <a:r>
              <a:rPr lang="en-US" sz="2800" dirty="0" smtClean="0"/>
              <a:t>Place </a:t>
            </a:r>
            <a:r>
              <a:rPr lang="en-US" sz="2800" dirty="0"/>
              <a:t>one sensor near the tee in each </a:t>
            </a:r>
            <a:r>
              <a:rPr lang="en-US" sz="2800" dirty="0" err="1"/>
              <a:t>linac</a:t>
            </a:r>
            <a:r>
              <a:rPr lang="en-US" sz="2800" dirty="0"/>
              <a:t> to monitor the exhaust pressure from each </a:t>
            </a:r>
            <a:r>
              <a:rPr lang="en-US" sz="2800" dirty="0" err="1"/>
              <a:t>linac</a:t>
            </a:r>
            <a:r>
              <a:rPr lang="en-US" sz="2800" dirty="0"/>
              <a:t> adjacent to the inlet to the CHL cold </a:t>
            </a:r>
            <a:r>
              <a:rPr lang="en-US" sz="2800" dirty="0" smtClean="0"/>
              <a:t>compressors</a:t>
            </a:r>
          </a:p>
          <a:p>
            <a:pPr lvl="2"/>
            <a:r>
              <a:rPr lang="en-US" sz="2800" dirty="0" smtClean="0"/>
              <a:t>The </a:t>
            </a:r>
            <a:r>
              <a:rPr lang="en-US" sz="2800" dirty="0"/>
              <a:t>change in pressure at this location will be related to the total mass flow coming from the </a:t>
            </a:r>
            <a:r>
              <a:rPr lang="en-US" sz="2800" dirty="0" err="1" smtClean="0"/>
              <a:t>linacs</a:t>
            </a:r>
            <a:r>
              <a:rPr lang="en-US" sz="2800" dirty="0" smtClean="0"/>
              <a:t>.</a:t>
            </a:r>
          </a:p>
          <a:p>
            <a:pPr lvl="1"/>
            <a:r>
              <a:rPr lang="en-US" sz="2800" dirty="0" smtClean="0"/>
              <a:t>Place sensors </a:t>
            </a:r>
            <a:r>
              <a:rPr lang="en-US" sz="2800" dirty="0"/>
              <a:t>at the ends of each </a:t>
            </a:r>
            <a:r>
              <a:rPr lang="en-US" sz="2800" dirty="0" err="1"/>
              <a:t>linac</a:t>
            </a:r>
            <a:r>
              <a:rPr lang="en-US" sz="2800" dirty="0"/>
              <a:t> to monitor the highest absolute pressure.  For the north </a:t>
            </a:r>
            <a:r>
              <a:rPr lang="en-US" sz="2800" dirty="0" err="1"/>
              <a:t>linac</a:t>
            </a:r>
            <a:r>
              <a:rPr lang="en-US" sz="2800" dirty="0"/>
              <a:t>, use the injector </a:t>
            </a:r>
            <a:r>
              <a:rPr lang="en-US" sz="2800" dirty="0" smtClean="0"/>
              <a:t>modules</a:t>
            </a:r>
          </a:p>
          <a:p>
            <a:pPr lvl="1"/>
            <a:r>
              <a:rPr lang="en-US" sz="2800" dirty="0" smtClean="0"/>
              <a:t>All </a:t>
            </a:r>
            <a:r>
              <a:rPr lang="en-US" sz="2800" dirty="0"/>
              <a:t>of the sensors would be placed on the CM end can nearest the desired </a:t>
            </a:r>
            <a:r>
              <a:rPr lang="en-US" sz="2800" dirty="0" smtClean="0"/>
              <a:t>location.</a:t>
            </a:r>
          </a:p>
          <a:p>
            <a:pPr lvl="1"/>
            <a:r>
              <a:rPr lang="en-US" sz="2800" dirty="0" smtClean="0"/>
              <a:t>Existing </a:t>
            </a:r>
            <a:r>
              <a:rPr lang="en-US" sz="2800" dirty="0"/>
              <a:t>purge lines enable the installation of the sensors using VCR fittings.</a:t>
            </a:r>
          </a:p>
          <a:p>
            <a:pPr lvl="1"/>
            <a:r>
              <a:rPr lang="en-US" sz="2800" dirty="0" smtClean="0"/>
              <a:t>Use </a:t>
            </a:r>
            <a:r>
              <a:rPr lang="en-US" sz="2800" dirty="0"/>
              <a:t>calibrated sensors that can be verified on the benchtop to understand any systematic </a:t>
            </a:r>
            <a:r>
              <a:rPr lang="en-US" sz="2800" dirty="0" smtClean="0"/>
              <a:t>differences</a:t>
            </a:r>
          </a:p>
          <a:p>
            <a:r>
              <a:rPr lang="en-US" sz="2800" dirty="0" smtClean="0"/>
              <a:t>For </a:t>
            </a:r>
            <a:r>
              <a:rPr lang="en-US" sz="2800" dirty="0"/>
              <a:t>installations with a C100 CM, the heater and liquid level response can be used as a cross check against pressure </a:t>
            </a:r>
            <a:r>
              <a:rPr lang="en-US" sz="2800" dirty="0" err="1" smtClean="0"/>
              <a:t>readbacks</a:t>
            </a:r>
            <a:r>
              <a:rPr lang="en-US" sz="2800" dirty="0" smtClean="0"/>
              <a:t>.</a:t>
            </a:r>
          </a:p>
          <a:p>
            <a:r>
              <a:rPr lang="en-US" sz="2800" dirty="0" smtClean="0"/>
              <a:t>Over </a:t>
            </a:r>
            <a:r>
              <a:rPr lang="en-US" sz="2800" dirty="0"/>
              <a:t>time, these six pressures can be monitored to ensure that operating limits for individual CMs are maintained.</a:t>
            </a:r>
          </a:p>
        </p:txBody>
      </p:sp>
    </p:spTree>
    <p:extLst>
      <p:ext uri="{BB962C8B-B14F-4D97-AF65-F5344CB8AC3E}">
        <p14:creationId xmlns:p14="http://schemas.microsoft.com/office/powerpoint/2010/main" val="3886933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lstStyle/>
          <a:p>
            <a:r>
              <a:rPr lang="en-US" sz="4400" b="0" dirty="0" smtClean="0"/>
              <a:t>Summary</a:t>
            </a:r>
            <a:endParaRPr lang="en-US" sz="4400" b="0" dirty="0"/>
          </a:p>
        </p:txBody>
      </p:sp>
      <p:sp>
        <p:nvSpPr>
          <p:cNvPr id="3" name="Content Placeholder 2"/>
          <p:cNvSpPr>
            <a:spLocks noGrp="1"/>
          </p:cNvSpPr>
          <p:nvPr>
            <p:ph idx="1"/>
          </p:nvPr>
        </p:nvSpPr>
        <p:spPr>
          <a:xfrm>
            <a:off x="152400" y="914400"/>
            <a:ext cx="8915400" cy="5181600"/>
          </a:xfrm>
        </p:spPr>
        <p:txBody>
          <a:bodyPr/>
          <a:lstStyle/>
          <a:p>
            <a:r>
              <a:rPr lang="en-US" sz="2800" dirty="0" smtClean="0"/>
              <a:t>C100 CM thermal performance (ability to remove cavity dissipated power) is dependent on local bath pressure</a:t>
            </a:r>
          </a:p>
          <a:p>
            <a:endParaRPr lang="en-US" sz="2800" dirty="0" smtClean="0"/>
          </a:p>
          <a:p>
            <a:r>
              <a:rPr lang="en-US" sz="2800" dirty="0" smtClean="0"/>
              <a:t>Exceeding critical heat flux in riser causes instabilities that can be observed in LL </a:t>
            </a:r>
            <a:r>
              <a:rPr lang="en-US" sz="2800" dirty="0" err="1" smtClean="0"/>
              <a:t>readback</a:t>
            </a:r>
            <a:r>
              <a:rPr lang="en-US" sz="2800" dirty="0" smtClean="0"/>
              <a:t> values and cavity detune angles </a:t>
            </a:r>
          </a:p>
          <a:p>
            <a:endParaRPr lang="en-US" sz="2800" dirty="0" smtClean="0"/>
          </a:p>
          <a:p>
            <a:r>
              <a:rPr lang="en-US" sz="2800" dirty="0" smtClean="0"/>
              <a:t>Plan implemented for monitoring pressure at key points in the cryogenic distribution system provides feedback on CM operating conditions</a:t>
            </a:r>
          </a:p>
          <a:p>
            <a:endParaRPr lang="en-US" dirty="0"/>
          </a:p>
        </p:txBody>
      </p:sp>
    </p:spTree>
    <p:extLst>
      <p:ext uri="{BB962C8B-B14F-4D97-AF65-F5344CB8AC3E}">
        <p14:creationId xmlns:p14="http://schemas.microsoft.com/office/powerpoint/2010/main" val="1224490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685800" y="1066800"/>
            <a:ext cx="7772400" cy="5029200"/>
          </a:xfrm>
        </p:spPr>
        <p:txBody>
          <a:bodyPr>
            <a:normAutofit fontScale="55000" lnSpcReduction="20000"/>
          </a:bodyPr>
          <a:lstStyle/>
          <a:p>
            <a:r>
              <a:rPr lang="en-US" sz="4400" dirty="0"/>
              <a:t>Performance of SRF </a:t>
            </a:r>
            <a:r>
              <a:rPr lang="en-US" sz="4400" dirty="0" smtClean="0"/>
              <a:t>cavity performance depends </a:t>
            </a:r>
            <a:r>
              <a:rPr lang="en-US" sz="4400" dirty="0"/>
              <a:t>in part on the local surface </a:t>
            </a:r>
            <a:r>
              <a:rPr lang="en-US" sz="4400" dirty="0" smtClean="0"/>
              <a:t>resistance – a function </a:t>
            </a:r>
            <a:r>
              <a:rPr lang="en-US" sz="4400" dirty="0"/>
              <a:t>of the bulk </a:t>
            </a:r>
            <a:r>
              <a:rPr lang="en-US" sz="4400" dirty="0" err="1" smtClean="0"/>
              <a:t>Nb</a:t>
            </a:r>
            <a:r>
              <a:rPr lang="en-US" sz="4400" dirty="0" smtClean="0"/>
              <a:t> temperature</a:t>
            </a:r>
          </a:p>
          <a:p>
            <a:r>
              <a:rPr lang="en-US" sz="4400" dirty="0" smtClean="0"/>
              <a:t>Surface </a:t>
            </a:r>
            <a:r>
              <a:rPr lang="en-US" sz="4400" dirty="0"/>
              <a:t>temperature is maintained by convective heat transfer into the superfluid helium (</a:t>
            </a:r>
            <a:r>
              <a:rPr lang="en-US" sz="4400" dirty="0" err="1"/>
              <a:t>SFHe</a:t>
            </a:r>
            <a:r>
              <a:rPr lang="en-US" sz="4400" dirty="0"/>
              <a:t>) surrounding the </a:t>
            </a:r>
            <a:r>
              <a:rPr lang="en-US" sz="4400" dirty="0" smtClean="0"/>
              <a:t>cavity</a:t>
            </a:r>
          </a:p>
          <a:p>
            <a:r>
              <a:rPr lang="en-US" sz="4400" dirty="0" smtClean="0"/>
              <a:t>Dissipated </a:t>
            </a:r>
            <a:r>
              <a:rPr lang="en-US" sz="4400" dirty="0"/>
              <a:t>RF power is conducted through the </a:t>
            </a:r>
            <a:r>
              <a:rPr lang="en-US" sz="4400" dirty="0" err="1"/>
              <a:t>SFHe</a:t>
            </a:r>
            <a:r>
              <a:rPr lang="en-US" sz="4400" dirty="0"/>
              <a:t> to the liquid-vapor interface where helium gas </a:t>
            </a:r>
            <a:r>
              <a:rPr lang="en-US" sz="4400" dirty="0" smtClean="0"/>
              <a:t>evolves</a:t>
            </a:r>
          </a:p>
          <a:p>
            <a:r>
              <a:rPr lang="en-US" sz="4400" dirty="0"/>
              <a:t>G</a:t>
            </a:r>
            <a:r>
              <a:rPr lang="en-US" sz="4400" dirty="0" smtClean="0"/>
              <a:t>as </a:t>
            </a:r>
            <a:r>
              <a:rPr lang="en-US" sz="4400" dirty="0"/>
              <a:t>is pumped away through the </a:t>
            </a:r>
            <a:r>
              <a:rPr lang="en-US" sz="4400" dirty="0" err="1"/>
              <a:t>cryomodule</a:t>
            </a:r>
            <a:r>
              <a:rPr lang="en-US" sz="4400" dirty="0"/>
              <a:t> (CM) internal piping into the u-tubes and then into the return transfer </a:t>
            </a:r>
            <a:r>
              <a:rPr lang="en-US" sz="4400" dirty="0" smtClean="0"/>
              <a:t>line.</a:t>
            </a:r>
          </a:p>
          <a:p>
            <a:r>
              <a:rPr lang="en-US" sz="4400" dirty="0" smtClean="0"/>
              <a:t>Saturated </a:t>
            </a:r>
            <a:r>
              <a:rPr lang="en-US" sz="4400" dirty="0"/>
              <a:t>pressure at the liquid vapor </a:t>
            </a:r>
            <a:r>
              <a:rPr lang="en-US" sz="4400" dirty="0" smtClean="0"/>
              <a:t>interface </a:t>
            </a:r>
            <a:r>
              <a:rPr lang="en-US" sz="4400" dirty="0"/>
              <a:t>determined by the local gas evolution rate and the piping </a:t>
            </a:r>
            <a:r>
              <a:rPr lang="en-US" sz="4400" dirty="0" smtClean="0"/>
              <a:t>sizes </a:t>
            </a:r>
            <a:r>
              <a:rPr lang="en-US" sz="4400" dirty="0"/>
              <a:t>sets the local bath </a:t>
            </a:r>
            <a:r>
              <a:rPr lang="en-US" sz="4400" dirty="0" smtClean="0"/>
              <a:t>temperature</a:t>
            </a:r>
          </a:p>
          <a:p>
            <a:r>
              <a:rPr lang="en-US" sz="4400" dirty="0" smtClean="0"/>
              <a:t>Local pressure </a:t>
            </a:r>
            <a:r>
              <a:rPr lang="en-US" sz="4400" dirty="0"/>
              <a:t>directly impacts the cavity </a:t>
            </a:r>
            <a:r>
              <a:rPr lang="en-US" sz="4400" dirty="0" smtClean="0"/>
              <a:t>performance</a:t>
            </a:r>
          </a:p>
          <a:p>
            <a:r>
              <a:rPr lang="en-US" sz="4400" b="1" u="sng" dirty="0" smtClean="0"/>
              <a:t>In </a:t>
            </a:r>
            <a:r>
              <a:rPr lang="en-US" sz="4400" b="1" u="sng" dirty="0"/>
              <a:t>the C100 CMs, there is pressure-dependent heat transfer limitation due to its particular internal piping </a:t>
            </a:r>
            <a:r>
              <a:rPr lang="en-US" sz="4400" b="1" u="sng" dirty="0" smtClean="0"/>
              <a:t>configuration</a:t>
            </a:r>
          </a:p>
        </p:txBody>
      </p:sp>
    </p:spTree>
    <p:extLst>
      <p:ext uri="{BB962C8B-B14F-4D97-AF65-F5344CB8AC3E}">
        <p14:creationId xmlns:p14="http://schemas.microsoft.com/office/powerpoint/2010/main" val="1268782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76200"/>
            <a:ext cx="7772400" cy="762000"/>
          </a:xfrm>
          <a:prstGeom prst="rect">
            <a:avLst/>
          </a:prstGeom>
        </p:spPr>
        <p:txBody>
          <a:bodyPr/>
          <a:lstStyle>
            <a:lvl1pPr algn="ctr" rtl="0" eaLnBrk="1" fontAlgn="base" hangingPunct="1">
              <a:spcBef>
                <a:spcPct val="0"/>
              </a:spcBef>
              <a:spcAft>
                <a:spcPct val="0"/>
              </a:spcAft>
              <a:defRPr sz="3600" b="1">
                <a:solidFill>
                  <a:schemeClr val="tx2"/>
                </a:solidFill>
                <a:latin typeface="Microsoft Yi Baiti" panose="03000500000000000000" pitchFamily="66" charset="0"/>
                <a:ea typeface="Microsoft Yi Baiti" panose="03000500000000000000" pitchFamily="66" charset="0"/>
                <a:cs typeface="+mj-cs"/>
              </a:defRPr>
            </a:lvl1pPr>
            <a:lvl2pPr algn="ctr" rtl="0" eaLnBrk="1" fontAlgn="base" hangingPunct="1">
              <a:spcBef>
                <a:spcPct val="0"/>
              </a:spcBef>
              <a:spcAft>
                <a:spcPct val="0"/>
              </a:spcAft>
              <a:defRPr sz="3600" b="1">
                <a:solidFill>
                  <a:schemeClr val="tx2"/>
                </a:solidFill>
                <a:latin typeface="Times"/>
              </a:defRPr>
            </a:lvl2pPr>
            <a:lvl3pPr algn="ctr" rtl="0" eaLnBrk="1" fontAlgn="base" hangingPunct="1">
              <a:spcBef>
                <a:spcPct val="0"/>
              </a:spcBef>
              <a:spcAft>
                <a:spcPct val="0"/>
              </a:spcAft>
              <a:defRPr sz="3600" b="1">
                <a:solidFill>
                  <a:schemeClr val="tx2"/>
                </a:solidFill>
                <a:latin typeface="Times"/>
              </a:defRPr>
            </a:lvl3pPr>
            <a:lvl4pPr algn="ctr" rtl="0" eaLnBrk="1" fontAlgn="base" hangingPunct="1">
              <a:spcBef>
                <a:spcPct val="0"/>
              </a:spcBef>
              <a:spcAft>
                <a:spcPct val="0"/>
              </a:spcAft>
              <a:defRPr sz="3600" b="1">
                <a:solidFill>
                  <a:schemeClr val="tx2"/>
                </a:solidFill>
                <a:latin typeface="Times"/>
              </a:defRPr>
            </a:lvl4pPr>
            <a:lvl5pPr algn="ctr" rtl="0" eaLnBrk="1" fontAlgn="base" hangingPunct="1">
              <a:spcBef>
                <a:spcPct val="0"/>
              </a:spcBef>
              <a:spcAft>
                <a:spcPct val="0"/>
              </a:spcAft>
              <a:defRPr sz="3600" b="1">
                <a:solidFill>
                  <a:schemeClr val="tx2"/>
                </a:solidFill>
                <a:latin typeface="Times"/>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a:lstStyle>
          <a:p>
            <a:r>
              <a:rPr lang="en-US" kern="0" dirty="0" smtClean="0"/>
              <a:t>C100 vs Original CEBAF Helium Vessel</a:t>
            </a:r>
            <a:endParaRPr lang="en-US" kern="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447800"/>
            <a:ext cx="2897240" cy="1264250"/>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129647"/>
            <a:ext cx="4740936" cy="1900555"/>
          </a:xfrm>
          <a:prstGeom prst="rect">
            <a:avLst/>
          </a:prstGeom>
          <a:noFill/>
          <a:ln>
            <a:noFill/>
          </a:ln>
        </p:spPr>
      </p:pic>
      <p:sp>
        <p:nvSpPr>
          <p:cNvPr id="7" name="Content Placeholder 2"/>
          <p:cNvSpPr txBox="1">
            <a:spLocks/>
          </p:cNvSpPr>
          <p:nvPr/>
        </p:nvSpPr>
        <p:spPr>
          <a:xfrm>
            <a:off x="685800" y="3030202"/>
            <a:ext cx="7772400" cy="3065798"/>
          </a:xfrm>
          <a:prstGeom prst="rect">
            <a:avLst/>
          </a:prstGeom>
        </p:spPr>
        <p:txBody>
          <a:bodyPr>
            <a:normAutofit fontScale="47500" lnSpcReduction="20000"/>
          </a:bodyPr>
          <a:lstStyle>
            <a:lvl1pPr marL="342900" indent="-342900" algn="l" rtl="0" eaLnBrk="1" fontAlgn="base" hangingPunct="1">
              <a:spcBef>
                <a:spcPct val="20000"/>
              </a:spcBef>
              <a:spcAft>
                <a:spcPct val="0"/>
              </a:spcAft>
              <a:buChar char="•"/>
              <a:defRPr sz="2400">
                <a:solidFill>
                  <a:schemeClr val="tx1"/>
                </a:solidFill>
                <a:latin typeface="Microsoft Yi Baiti" panose="03000500000000000000" pitchFamily="66" charset="0"/>
                <a:ea typeface="Microsoft Yi Baiti" panose="03000500000000000000" pitchFamily="66" charset="0"/>
                <a:cs typeface="+mn-cs"/>
              </a:defRPr>
            </a:lvl1pPr>
            <a:lvl2pPr marL="742950" indent="-285750" algn="l" rtl="0" eaLnBrk="1" fontAlgn="base" hangingPunct="1">
              <a:spcBef>
                <a:spcPct val="20000"/>
              </a:spcBef>
              <a:spcAft>
                <a:spcPct val="0"/>
              </a:spcAft>
              <a:buChar char="–"/>
              <a:defRPr sz="2400">
                <a:solidFill>
                  <a:schemeClr val="tx1"/>
                </a:solidFill>
                <a:latin typeface="Microsoft Yi Baiti" panose="03000500000000000000" pitchFamily="66" charset="0"/>
                <a:ea typeface="Microsoft Yi Baiti" panose="03000500000000000000" pitchFamily="66" charset="0"/>
              </a:defRPr>
            </a:lvl2pPr>
            <a:lvl3pPr marL="1143000" indent="-228600" algn="l" rtl="0" eaLnBrk="1" fontAlgn="base" hangingPunct="1">
              <a:spcBef>
                <a:spcPct val="20000"/>
              </a:spcBef>
              <a:spcAft>
                <a:spcPct val="0"/>
              </a:spcAft>
              <a:buChar char="•"/>
              <a:defRPr sz="2400">
                <a:solidFill>
                  <a:schemeClr val="tx1"/>
                </a:solidFill>
                <a:latin typeface="Microsoft Yi Baiti" panose="03000500000000000000" pitchFamily="66" charset="0"/>
                <a:ea typeface="Microsoft Yi Baiti" panose="03000500000000000000" pitchFamily="66" charset="0"/>
              </a:defRPr>
            </a:lvl3pPr>
            <a:lvl4pPr marL="1600200" indent="-228600" algn="l" rtl="0" eaLnBrk="1" fontAlgn="base" hangingPunct="1">
              <a:spcBef>
                <a:spcPct val="20000"/>
              </a:spcBef>
              <a:spcAft>
                <a:spcPct val="0"/>
              </a:spcAft>
              <a:buChar char="–"/>
              <a:defRPr sz="2400">
                <a:solidFill>
                  <a:schemeClr val="tx1"/>
                </a:solidFill>
                <a:latin typeface="Microsoft Yi Baiti" panose="03000500000000000000" pitchFamily="66" charset="0"/>
                <a:ea typeface="Microsoft Yi Baiti" panose="03000500000000000000" pitchFamily="66" charset="0"/>
              </a:defRPr>
            </a:lvl4pPr>
            <a:lvl5pPr marL="2057400" indent="-228600" algn="l" rtl="0" eaLnBrk="1" fontAlgn="base" hangingPunct="1">
              <a:spcBef>
                <a:spcPct val="20000"/>
              </a:spcBef>
              <a:spcAft>
                <a:spcPct val="0"/>
              </a:spcAft>
              <a:buChar char="»"/>
              <a:defRPr sz="2400">
                <a:solidFill>
                  <a:schemeClr val="tx1"/>
                </a:solidFill>
                <a:latin typeface="Microsoft Yi Baiti" panose="03000500000000000000" pitchFamily="66" charset="0"/>
                <a:ea typeface="Microsoft Yi Baiti" panose="03000500000000000000" pitchFamily="66"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r>
              <a:rPr lang="en-US" sz="4400" kern="0" dirty="0" smtClean="0"/>
              <a:t>For </a:t>
            </a:r>
            <a:r>
              <a:rPr lang="en-US" sz="4400" kern="0" dirty="0"/>
              <a:t>the original CEBAF CMs, </a:t>
            </a:r>
            <a:r>
              <a:rPr lang="en-US" sz="4400" kern="0" dirty="0" smtClean="0"/>
              <a:t>each </a:t>
            </a:r>
            <a:r>
              <a:rPr lang="en-US" sz="4400" kern="0" dirty="0"/>
              <a:t>cavity pair is immersed in </a:t>
            </a:r>
            <a:r>
              <a:rPr lang="en-US" sz="4400" kern="0" dirty="0" err="1"/>
              <a:t>SFHe</a:t>
            </a:r>
            <a:r>
              <a:rPr lang="en-US" sz="4400" kern="0" dirty="0"/>
              <a:t> inside the 24” diameter helium </a:t>
            </a:r>
            <a:r>
              <a:rPr lang="en-US" sz="4400" kern="0" dirty="0" smtClean="0"/>
              <a:t>vessel</a:t>
            </a:r>
          </a:p>
          <a:p>
            <a:pPr lvl="1"/>
            <a:r>
              <a:rPr lang="en-US" sz="4400" kern="0" dirty="0" smtClean="0"/>
              <a:t>Large area for pumping away helium gas</a:t>
            </a:r>
          </a:p>
          <a:p>
            <a:r>
              <a:rPr lang="en-US" sz="4400" kern="0" dirty="0" smtClean="0"/>
              <a:t>C100 has individual </a:t>
            </a:r>
            <a:r>
              <a:rPr lang="en-US" sz="4400" kern="0" dirty="0"/>
              <a:t>helium vessels and helium </a:t>
            </a:r>
            <a:r>
              <a:rPr lang="en-US" sz="4400" kern="0" dirty="0" smtClean="0"/>
              <a:t>piping</a:t>
            </a:r>
          </a:p>
          <a:p>
            <a:pPr lvl="1"/>
            <a:r>
              <a:rPr lang="en-US" sz="4400" kern="0" dirty="0" smtClean="0"/>
              <a:t>Eliminates </a:t>
            </a:r>
            <a:r>
              <a:rPr lang="en-US" sz="4400" kern="0" dirty="0"/>
              <a:t>seals between the cavity vacuum and the helium </a:t>
            </a:r>
            <a:r>
              <a:rPr lang="en-US" sz="4400" kern="0" dirty="0" smtClean="0"/>
              <a:t>bath</a:t>
            </a:r>
          </a:p>
          <a:p>
            <a:pPr lvl="1"/>
            <a:r>
              <a:rPr lang="en-US" sz="4400" kern="0" dirty="0" smtClean="0"/>
              <a:t>Original CEBAF </a:t>
            </a:r>
            <a:r>
              <a:rPr lang="en-US" sz="4400" kern="0" dirty="0"/>
              <a:t>CMs suffered from some number of superfluid </a:t>
            </a:r>
            <a:r>
              <a:rPr lang="en-US" sz="4400" kern="0" dirty="0" smtClean="0"/>
              <a:t>leaks</a:t>
            </a:r>
          </a:p>
          <a:p>
            <a:pPr lvl="1"/>
            <a:r>
              <a:rPr lang="en-US" sz="4400" kern="0" dirty="0" smtClean="0"/>
              <a:t>Large area for pumping away helium gas</a:t>
            </a:r>
          </a:p>
          <a:p>
            <a:r>
              <a:rPr lang="en-US" sz="4400" kern="0" dirty="0" smtClean="0"/>
              <a:t>Helium enters </a:t>
            </a:r>
            <a:r>
              <a:rPr lang="en-US" sz="4400" kern="0" dirty="0"/>
              <a:t>the C100 HV through the fill line from the bottom directly below the center cell and exits through the </a:t>
            </a:r>
            <a:r>
              <a:rPr lang="en-US" sz="4400" kern="0" dirty="0" smtClean="0"/>
              <a:t>riser or “chimney” </a:t>
            </a:r>
            <a:r>
              <a:rPr lang="en-US" sz="4400" kern="0" dirty="0"/>
              <a:t>directly above the center cell.</a:t>
            </a:r>
            <a:endParaRPr lang="en-US" sz="4400" kern="0" dirty="0" smtClean="0"/>
          </a:p>
        </p:txBody>
      </p:sp>
    </p:spTree>
    <p:extLst>
      <p:ext uri="{BB962C8B-B14F-4D97-AF65-F5344CB8AC3E}">
        <p14:creationId xmlns:p14="http://schemas.microsoft.com/office/powerpoint/2010/main" val="1623847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76200"/>
            <a:ext cx="8534400" cy="762000"/>
          </a:xfrm>
          <a:prstGeom prst="rect">
            <a:avLst/>
          </a:prstGeom>
        </p:spPr>
        <p:txBody>
          <a:bodyPr/>
          <a:lstStyle>
            <a:lvl1pPr algn="ctr" rtl="0" eaLnBrk="1" fontAlgn="base" hangingPunct="1">
              <a:spcBef>
                <a:spcPct val="0"/>
              </a:spcBef>
              <a:spcAft>
                <a:spcPct val="0"/>
              </a:spcAft>
              <a:defRPr sz="3600" b="1">
                <a:solidFill>
                  <a:schemeClr val="tx2"/>
                </a:solidFill>
                <a:latin typeface="Microsoft Yi Baiti" panose="03000500000000000000" pitchFamily="66" charset="0"/>
                <a:ea typeface="Microsoft Yi Baiti" panose="03000500000000000000" pitchFamily="66" charset="0"/>
                <a:cs typeface="+mj-cs"/>
              </a:defRPr>
            </a:lvl1pPr>
            <a:lvl2pPr algn="ctr" rtl="0" eaLnBrk="1" fontAlgn="base" hangingPunct="1">
              <a:spcBef>
                <a:spcPct val="0"/>
              </a:spcBef>
              <a:spcAft>
                <a:spcPct val="0"/>
              </a:spcAft>
              <a:defRPr sz="3600" b="1">
                <a:solidFill>
                  <a:schemeClr val="tx2"/>
                </a:solidFill>
                <a:latin typeface="Times"/>
              </a:defRPr>
            </a:lvl2pPr>
            <a:lvl3pPr algn="ctr" rtl="0" eaLnBrk="1" fontAlgn="base" hangingPunct="1">
              <a:spcBef>
                <a:spcPct val="0"/>
              </a:spcBef>
              <a:spcAft>
                <a:spcPct val="0"/>
              </a:spcAft>
              <a:defRPr sz="3600" b="1">
                <a:solidFill>
                  <a:schemeClr val="tx2"/>
                </a:solidFill>
                <a:latin typeface="Times"/>
              </a:defRPr>
            </a:lvl3pPr>
            <a:lvl4pPr algn="ctr" rtl="0" eaLnBrk="1" fontAlgn="base" hangingPunct="1">
              <a:spcBef>
                <a:spcPct val="0"/>
              </a:spcBef>
              <a:spcAft>
                <a:spcPct val="0"/>
              </a:spcAft>
              <a:defRPr sz="3600" b="1">
                <a:solidFill>
                  <a:schemeClr val="tx2"/>
                </a:solidFill>
                <a:latin typeface="Times"/>
              </a:defRPr>
            </a:lvl4pPr>
            <a:lvl5pPr algn="ctr" rtl="0" eaLnBrk="1" fontAlgn="base" hangingPunct="1">
              <a:spcBef>
                <a:spcPct val="0"/>
              </a:spcBef>
              <a:spcAft>
                <a:spcPct val="0"/>
              </a:spcAft>
              <a:defRPr sz="3600" b="1">
                <a:solidFill>
                  <a:schemeClr val="tx2"/>
                </a:solidFill>
                <a:latin typeface="Times"/>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a:lstStyle>
          <a:p>
            <a:r>
              <a:rPr lang="en-US" sz="3200" kern="0" dirty="0" smtClean="0"/>
              <a:t>C100 HV Helium Volume vs. Liquid Level </a:t>
            </a:r>
            <a:r>
              <a:rPr lang="en-US" sz="3200" kern="0" dirty="0" err="1" smtClean="0"/>
              <a:t>Readback</a:t>
            </a:r>
            <a:endParaRPr lang="en-US" sz="4000" kern="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77" y="914400"/>
            <a:ext cx="8213213"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436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CEBAF Cryomodule\cryomodule_24may07a.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212" y="914400"/>
            <a:ext cx="6745188" cy="499143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685800" y="76200"/>
            <a:ext cx="7772400" cy="762000"/>
          </a:xfrm>
          <a:prstGeom prst="rect">
            <a:avLst/>
          </a:prstGeom>
        </p:spPr>
        <p:txBody>
          <a:bodyPr/>
          <a:lstStyle>
            <a:lvl1pPr algn="ctr" rtl="0" eaLnBrk="1" fontAlgn="base" hangingPunct="1">
              <a:spcBef>
                <a:spcPct val="0"/>
              </a:spcBef>
              <a:spcAft>
                <a:spcPct val="0"/>
              </a:spcAft>
              <a:defRPr sz="3600" b="1">
                <a:solidFill>
                  <a:schemeClr val="tx2"/>
                </a:solidFill>
                <a:latin typeface="Microsoft Yi Baiti" panose="03000500000000000000" pitchFamily="66" charset="0"/>
                <a:ea typeface="Microsoft Yi Baiti" panose="03000500000000000000" pitchFamily="66" charset="0"/>
                <a:cs typeface="+mj-cs"/>
              </a:defRPr>
            </a:lvl1pPr>
            <a:lvl2pPr algn="ctr" rtl="0" eaLnBrk="1" fontAlgn="base" hangingPunct="1">
              <a:spcBef>
                <a:spcPct val="0"/>
              </a:spcBef>
              <a:spcAft>
                <a:spcPct val="0"/>
              </a:spcAft>
              <a:defRPr sz="3600" b="1">
                <a:solidFill>
                  <a:schemeClr val="tx2"/>
                </a:solidFill>
                <a:latin typeface="Times"/>
              </a:defRPr>
            </a:lvl2pPr>
            <a:lvl3pPr algn="ctr" rtl="0" eaLnBrk="1" fontAlgn="base" hangingPunct="1">
              <a:spcBef>
                <a:spcPct val="0"/>
              </a:spcBef>
              <a:spcAft>
                <a:spcPct val="0"/>
              </a:spcAft>
              <a:defRPr sz="3600" b="1">
                <a:solidFill>
                  <a:schemeClr val="tx2"/>
                </a:solidFill>
                <a:latin typeface="Times"/>
              </a:defRPr>
            </a:lvl3pPr>
            <a:lvl4pPr algn="ctr" rtl="0" eaLnBrk="1" fontAlgn="base" hangingPunct="1">
              <a:spcBef>
                <a:spcPct val="0"/>
              </a:spcBef>
              <a:spcAft>
                <a:spcPct val="0"/>
              </a:spcAft>
              <a:defRPr sz="3600" b="1">
                <a:solidFill>
                  <a:schemeClr val="tx2"/>
                </a:solidFill>
                <a:latin typeface="Times"/>
              </a:defRPr>
            </a:lvl4pPr>
            <a:lvl5pPr algn="ctr" rtl="0" eaLnBrk="1" fontAlgn="base" hangingPunct="1">
              <a:spcBef>
                <a:spcPct val="0"/>
              </a:spcBef>
              <a:spcAft>
                <a:spcPct val="0"/>
              </a:spcAft>
              <a:defRPr sz="3600" b="1">
                <a:solidFill>
                  <a:schemeClr val="tx2"/>
                </a:solidFill>
                <a:latin typeface="Times"/>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a:lstStyle>
          <a:p>
            <a:r>
              <a:rPr lang="en-US" kern="0" dirty="0" smtClean="0"/>
              <a:t>C100 CM Cut-away</a:t>
            </a:r>
            <a:endParaRPr lang="en-US" kern="0" dirty="0"/>
          </a:p>
        </p:txBody>
      </p:sp>
      <p:cxnSp>
        <p:nvCxnSpPr>
          <p:cNvPr id="9" name="Straight Arrow Connector 8"/>
          <p:cNvCxnSpPr/>
          <p:nvPr/>
        </p:nvCxnSpPr>
        <p:spPr bwMode="auto">
          <a:xfrm>
            <a:off x="3124200" y="1828800"/>
            <a:ext cx="2362200" cy="1066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457200" y="1066800"/>
            <a:ext cx="2590800" cy="1938992"/>
          </a:xfrm>
          <a:prstGeom prst="rect">
            <a:avLst/>
          </a:prstGeom>
          <a:noFill/>
        </p:spPr>
        <p:txBody>
          <a:bodyPr wrap="square" rtlCol="0">
            <a:spAutoFit/>
          </a:bodyPr>
          <a:lstStyle/>
          <a:p>
            <a:r>
              <a:rPr lang="en-US" dirty="0" smtClean="0"/>
              <a:t>Return header is normally just below half full – 92% liquid level </a:t>
            </a:r>
            <a:r>
              <a:rPr lang="en-US" dirty="0" err="1" smtClean="0"/>
              <a:t>readback</a:t>
            </a:r>
            <a:endParaRPr lang="en-US" dirty="0"/>
          </a:p>
        </p:txBody>
      </p:sp>
    </p:spTree>
    <p:extLst>
      <p:ext uri="{BB962C8B-B14F-4D97-AF65-F5344CB8AC3E}">
        <p14:creationId xmlns:p14="http://schemas.microsoft.com/office/powerpoint/2010/main" val="1082638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76200"/>
            <a:ext cx="7772400" cy="762000"/>
          </a:xfrm>
          <a:prstGeom prst="rect">
            <a:avLst/>
          </a:prstGeom>
        </p:spPr>
        <p:txBody>
          <a:bodyPr/>
          <a:lstStyle>
            <a:lvl1pPr algn="ctr" rtl="0" eaLnBrk="1" fontAlgn="base" hangingPunct="1">
              <a:spcBef>
                <a:spcPct val="0"/>
              </a:spcBef>
              <a:spcAft>
                <a:spcPct val="0"/>
              </a:spcAft>
              <a:defRPr sz="3600" b="1">
                <a:solidFill>
                  <a:schemeClr val="tx2"/>
                </a:solidFill>
                <a:latin typeface="Microsoft Yi Baiti" panose="03000500000000000000" pitchFamily="66" charset="0"/>
                <a:ea typeface="Microsoft Yi Baiti" panose="03000500000000000000" pitchFamily="66" charset="0"/>
                <a:cs typeface="+mj-cs"/>
              </a:defRPr>
            </a:lvl1pPr>
            <a:lvl2pPr algn="ctr" rtl="0" eaLnBrk="1" fontAlgn="base" hangingPunct="1">
              <a:spcBef>
                <a:spcPct val="0"/>
              </a:spcBef>
              <a:spcAft>
                <a:spcPct val="0"/>
              </a:spcAft>
              <a:defRPr sz="3600" b="1">
                <a:solidFill>
                  <a:schemeClr val="tx2"/>
                </a:solidFill>
                <a:latin typeface="Times"/>
              </a:defRPr>
            </a:lvl2pPr>
            <a:lvl3pPr algn="ctr" rtl="0" eaLnBrk="1" fontAlgn="base" hangingPunct="1">
              <a:spcBef>
                <a:spcPct val="0"/>
              </a:spcBef>
              <a:spcAft>
                <a:spcPct val="0"/>
              </a:spcAft>
              <a:defRPr sz="3600" b="1">
                <a:solidFill>
                  <a:schemeClr val="tx2"/>
                </a:solidFill>
                <a:latin typeface="Times"/>
              </a:defRPr>
            </a:lvl3pPr>
            <a:lvl4pPr algn="ctr" rtl="0" eaLnBrk="1" fontAlgn="base" hangingPunct="1">
              <a:spcBef>
                <a:spcPct val="0"/>
              </a:spcBef>
              <a:spcAft>
                <a:spcPct val="0"/>
              </a:spcAft>
              <a:defRPr sz="3600" b="1">
                <a:solidFill>
                  <a:schemeClr val="tx2"/>
                </a:solidFill>
                <a:latin typeface="Times"/>
              </a:defRPr>
            </a:lvl4pPr>
            <a:lvl5pPr algn="ctr" rtl="0" eaLnBrk="1" fontAlgn="base" hangingPunct="1">
              <a:spcBef>
                <a:spcPct val="0"/>
              </a:spcBef>
              <a:spcAft>
                <a:spcPct val="0"/>
              </a:spcAft>
              <a:defRPr sz="3600" b="1">
                <a:solidFill>
                  <a:schemeClr val="tx2"/>
                </a:solidFill>
                <a:latin typeface="Times"/>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a:lstStyle>
          <a:p>
            <a:r>
              <a:rPr lang="en-US" kern="0" dirty="0" smtClean="0"/>
              <a:t>Critical Heat Flux in Superfluid Helium</a:t>
            </a:r>
            <a:endParaRPr lang="en-US" kern="0" dirty="0"/>
          </a:p>
        </p:txBody>
      </p:sp>
      <p:sp>
        <p:nvSpPr>
          <p:cNvPr id="7" name="Content Placeholder 2"/>
          <p:cNvSpPr txBox="1">
            <a:spLocks/>
          </p:cNvSpPr>
          <p:nvPr/>
        </p:nvSpPr>
        <p:spPr>
          <a:xfrm>
            <a:off x="685800" y="4343400"/>
            <a:ext cx="8077200" cy="1752600"/>
          </a:xfrm>
          <a:prstGeom prst="rect">
            <a:avLst/>
          </a:prstGeom>
        </p:spPr>
        <p:txBody>
          <a:bodyPr>
            <a:normAutofit fontScale="40000" lnSpcReduction="20000"/>
          </a:bodyPr>
          <a:lstStyle>
            <a:lvl1pPr marL="342900" indent="-342900" algn="l" rtl="0" eaLnBrk="1" fontAlgn="base" hangingPunct="1">
              <a:spcBef>
                <a:spcPct val="20000"/>
              </a:spcBef>
              <a:spcAft>
                <a:spcPct val="0"/>
              </a:spcAft>
              <a:buChar char="•"/>
              <a:defRPr sz="2400">
                <a:solidFill>
                  <a:schemeClr val="tx1"/>
                </a:solidFill>
                <a:latin typeface="Microsoft Yi Baiti" panose="03000500000000000000" pitchFamily="66" charset="0"/>
                <a:ea typeface="Microsoft Yi Baiti" panose="03000500000000000000" pitchFamily="66" charset="0"/>
                <a:cs typeface="+mn-cs"/>
              </a:defRPr>
            </a:lvl1pPr>
            <a:lvl2pPr marL="742950" indent="-285750" algn="l" rtl="0" eaLnBrk="1" fontAlgn="base" hangingPunct="1">
              <a:spcBef>
                <a:spcPct val="20000"/>
              </a:spcBef>
              <a:spcAft>
                <a:spcPct val="0"/>
              </a:spcAft>
              <a:buChar char="–"/>
              <a:defRPr sz="2400">
                <a:solidFill>
                  <a:schemeClr val="tx1"/>
                </a:solidFill>
                <a:latin typeface="Microsoft Yi Baiti" panose="03000500000000000000" pitchFamily="66" charset="0"/>
                <a:ea typeface="Microsoft Yi Baiti" panose="03000500000000000000" pitchFamily="66" charset="0"/>
              </a:defRPr>
            </a:lvl2pPr>
            <a:lvl3pPr marL="1143000" indent="-228600" algn="l" rtl="0" eaLnBrk="1" fontAlgn="base" hangingPunct="1">
              <a:spcBef>
                <a:spcPct val="20000"/>
              </a:spcBef>
              <a:spcAft>
                <a:spcPct val="0"/>
              </a:spcAft>
              <a:buChar char="•"/>
              <a:defRPr sz="2400">
                <a:solidFill>
                  <a:schemeClr val="tx1"/>
                </a:solidFill>
                <a:latin typeface="Microsoft Yi Baiti" panose="03000500000000000000" pitchFamily="66" charset="0"/>
                <a:ea typeface="Microsoft Yi Baiti" panose="03000500000000000000" pitchFamily="66" charset="0"/>
              </a:defRPr>
            </a:lvl3pPr>
            <a:lvl4pPr marL="1600200" indent="-228600" algn="l" rtl="0" eaLnBrk="1" fontAlgn="base" hangingPunct="1">
              <a:spcBef>
                <a:spcPct val="20000"/>
              </a:spcBef>
              <a:spcAft>
                <a:spcPct val="0"/>
              </a:spcAft>
              <a:buChar char="–"/>
              <a:defRPr sz="2400">
                <a:solidFill>
                  <a:schemeClr val="tx1"/>
                </a:solidFill>
                <a:latin typeface="Microsoft Yi Baiti" panose="03000500000000000000" pitchFamily="66" charset="0"/>
                <a:ea typeface="Microsoft Yi Baiti" panose="03000500000000000000" pitchFamily="66" charset="0"/>
              </a:defRPr>
            </a:lvl4pPr>
            <a:lvl5pPr marL="2057400" indent="-228600" algn="l" rtl="0" eaLnBrk="1" fontAlgn="base" hangingPunct="1">
              <a:spcBef>
                <a:spcPct val="20000"/>
              </a:spcBef>
              <a:spcAft>
                <a:spcPct val="0"/>
              </a:spcAft>
              <a:buChar char="»"/>
              <a:defRPr sz="2400">
                <a:solidFill>
                  <a:schemeClr val="tx1"/>
                </a:solidFill>
                <a:latin typeface="Microsoft Yi Baiti" panose="03000500000000000000" pitchFamily="66" charset="0"/>
                <a:ea typeface="Microsoft Yi Baiti" panose="03000500000000000000" pitchFamily="66"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r>
              <a:rPr lang="en-US" sz="4400" kern="0" dirty="0" err="1"/>
              <a:t>SFHe</a:t>
            </a:r>
            <a:r>
              <a:rPr lang="en-US" sz="4400" kern="0" dirty="0"/>
              <a:t> is an excellent conductor of heat up to a critical heat flux beyond which the properties change </a:t>
            </a:r>
            <a:r>
              <a:rPr lang="en-US" sz="4400" kern="0" dirty="0" smtClean="0"/>
              <a:t>dramatically – </a:t>
            </a:r>
            <a:r>
              <a:rPr lang="en-US" sz="4400" u="sng" kern="0" dirty="0" smtClean="0"/>
              <a:t>transition from liquid to gas occurs</a:t>
            </a:r>
          </a:p>
          <a:p>
            <a:r>
              <a:rPr lang="en-US" sz="4400" kern="0" dirty="0" smtClean="0"/>
              <a:t>Empirical relationship observed </a:t>
            </a:r>
            <a:r>
              <a:rPr lang="en-US" sz="4400" kern="0" dirty="0"/>
              <a:t>in experiments in narrow channels and internal flow </a:t>
            </a:r>
            <a:r>
              <a:rPr lang="en-US" sz="4400" kern="0" dirty="0" smtClean="0"/>
              <a:t>configurations</a:t>
            </a:r>
            <a:endParaRPr lang="en-US" sz="4400" kern="0" dirty="0"/>
          </a:p>
          <a:p>
            <a:r>
              <a:rPr lang="en-US" sz="4400" kern="0" dirty="0" smtClean="0"/>
              <a:t>Relatively </a:t>
            </a:r>
            <a:r>
              <a:rPr lang="en-US" sz="4400" kern="0" dirty="0"/>
              <a:t>strong function of bath pressure and </a:t>
            </a:r>
            <a:r>
              <a:rPr lang="en-US" sz="4400" kern="0" dirty="0" smtClean="0"/>
              <a:t>temperature and weak function of length</a:t>
            </a:r>
            <a:endParaRPr lang="en-US" sz="4400" kern="0" dirty="0"/>
          </a:p>
          <a:p>
            <a:r>
              <a:rPr lang="en-US" sz="4400" kern="0" dirty="0"/>
              <a:t>The critical heat flux in saturated liquid at 2 K is two times larger than at 2.1 </a:t>
            </a:r>
            <a:r>
              <a:rPr lang="en-US" sz="4400" kern="0" dirty="0" smtClean="0"/>
              <a:t>K</a:t>
            </a:r>
            <a:endParaRPr lang="en-US" sz="4400" kern="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l="4688" t="13672" r="3125" b="14059"/>
          <a:stretch>
            <a:fillRect/>
          </a:stretch>
        </p:blipFill>
        <p:spPr bwMode="auto">
          <a:xfrm>
            <a:off x="2014438" y="990600"/>
            <a:ext cx="5224562" cy="3276600"/>
          </a:xfrm>
          <a:prstGeom prst="rect">
            <a:avLst/>
          </a:prstGeom>
          <a:noFill/>
          <a:ln>
            <a:noFill/>
          </a:ln>
          <a:effectLst/>
          <a:extLst/>
        </p:spPr>
      </p:pic>
    </p:spTree>
    <p:extLst>
      <p:ext uri="{BB962C8B-B14F-4D97-AF65-F5344CB8AC3E}">
        <p14:creationId xmlns:p14="http://schemas.microsoft.com/office/powerpoint/2010/main" val="508122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Specifications for Bath Temperature and Pressure</a:t>
            </a:r>
            <a:endParaRPr lang="en-US" sz="3200" dirty="0"/>
          </a:p>
        </p:txBody>
      </p:sp>
      <p:sp>
        <p:nvSpPr>
          <p:cNvPr id="3" name="Content Placeholder 2"/>
          <p:cNvSpPr>
            <a:spLocks noGrp="1"/>
          </p:cNvSpPr>
          <p:nvPr>
            <p:ph idx="1"/>
          </p:nvPr>
        </p:nvSpPr>
        <p:spPr>
          <a:xfrm>
            <a:off x="228600" y="914400"/>
            <a:ext cx="8686800" cy="5410200"/>
          </a:xfrm>
        </p:spPr>
        <p:txBody>
          <a:bodyPr>
            <a:normAutofit fontScale="47500" lnSpcReduction="20000"/>
          </a:bodyPr>
          <a:lstStyle/>
          <a:p>
            <a:r>
              <a:rPr lang="en-US" sz="4400" dirty="0"/>
              <a:t>For </a:t>
            </a:r>
            <a:r>
              <a:rPr lang="en-US" sz="4400" dirty="0" smtClean="0"/>
              <a:t>C100 </a:t>
            </a:r>
            <a:r>
              <a:rPr lang="en-US" sz="4400" dirty="0"/>
              <a:t>cavities, </a:t>
            </a:r>
            <a:r>
              <a:rPr lang="en-US" sz="4400" dirty="0" err="1" smtClean="0"/>
              <a:t>Qo</a:t>
            </a:r>
            <a:r>
              <a:rPr lang="en-US" sz="4400" dirty="0" smtClean="0"/>
              <a:t> </a:t>
            </a:r>
            <a:r>
              <a:rPr lang="en-US" sz="4400" dirty="0"/>
              <a:t>value is 8 x 10^9 at 19.2 </a:t>
            </a:r>
            <a:r>
              <a:rPr lang="en-US" sz="4400" dirty="0" smtClean="0"/>
              <a:t>MV/m</a:t>
            </a:r>
          </a:p>
          <a:p>
            <a:pPr lvl="1"/>
            <a:r>
              <a:rPr lang="en-US" sz="4400" dirty="0" smtClean="0"/>
              <a:t>27 </a:t>
            </a:r>
            <a:r>
              <a:rPr lang="en-US" sz="4400" dirty="0"/>
              <a:t>W dissipated in each </a:t>
            </a:r>
            <a:r>
              <a:rPr lang="en-US" sz="4400" dirty="0" smtClean="0"/>
              <a:t>cavity; 3 W for coupler; Total = </a:t>
            </a:r>
            <a:r>
              <a:rPr lang="en-US" sz="4400" dirty="0"/>
              <a:t>30 </a:t>
            </a:r>
            <a:r>
              <a:rPr lang="en-US" sz="4400" dirty="0" smtClean="0"/>
              <a:t>W</a:t>
            </a:r>
          </a:p>
          <a:p>
            <a:pPr lvl="1"/>
            <a:r>
              <a:rPr lang="en-US" sz="4400" dirty="0" smtClean="0"/>
              <a:t>Design </a:t>
            </a:r>
            <a:r>
              <a:rPr lang="en-US" sz="4400" dirty="0"/>
              <a:t>value for power dissipation was doubled and the lines were sized to avoid any type of limitation in the heat flow due to the critical heat </a:t>
            </a:r>
            <a:r>
              <a:rPr lang="en-US" sz="4400" dirty="0" smtClean="0"/>
              <a:t>flux.</a:t>
            </a:r>
          </a:p>
          <a:p>
            <a:r>
              <a:rPr lang="en-US" sz="4400" dirty="0" smtClean="0"/>
              <a:t>Interface </a:t>
            </a:r>
            <a:r>
              <a:rPr lang="en-US" sz="4400" dirty="0"/>
              <a:t>point for the CM pressure was defined as 0.0375 </a:t>
            </a:r>
            <a:r>
              <a:rPr lang="en-US" sz="4400" dirty="0" err="1"/>
              <a:t>atm</a:t>
            </a:r>
            <a:r>
              <a:rPr lang="en-US" sz="4400" dirty="0"/>
              <a:t> at the bottom of the return bayonet in the end can assuming a total design heat load of 300 </a:t>
            </a:r>
            <a:r>
              <a:rPr lang="en-US" sz="4400" dirty="0" smtClean="0"/>
              <a:t>W</a:t>
            </a:r>
          </a:p>
          <a:p>
            <a:pPr lvl="1"/>
            <a:r>
              <a:rPr lang="en-US" sz="4400" dirty="0" smtClean="0"/>
              <a:t>Pressure </a:t>
            </a:r>
            <a:r>
              <a:rPr lang="en-US" sz="4400" dirty="0"/>
              <a:t>corresponds to a temperature of 2.07 </a:t>
            </a:r>
            <a:r>
              <a:rPr lang="en-US" sz="4400" dirty="0" smtClean="0"/>
              <a:t>K</a:t>
            </a:r>
          </a:p>
          <a:p>
            <a:pPr lvl="1"/>
            <a:r>
              <a:rPr lang="en-US" sz="4400" dirty="0" smtClean="0"/>
              <a:t>Critical </a:t>
            </a:r>
            <a:r>
              <a:rPr lang="en-US" sz="4400" dirty="0"/>
              <a:t>heat flow for a single riser is 65 </a:t>
            </a:r>
            <a:r>
              <a:rPr lang="en-US" sz="4400" dirty="0" smtClean="0"/>
              <a:t>W; More </a:t>
            </a:r>
            <a:r>
              <a:rPr lang="en-US" sz="4400" dirty="0"/>
              <a:t>than 500 W for the </a:t>
            </a:r>
            <a:r>
              <a:rPr lang="en-US" sz="4400" dirty="0" smtClean="0"/>
              <a:t>CM</a:t>
            </a:r>
          </a:p>
          <a:p>
            <a:pPr lvl="1"/>
            <a:r>
              <a:rPr lang="en-US" sz="4400" dirty="0" smtClean="0"/>
              <a:t>As </a:t>
            </a:r>
            <a:r>
              <a:rPr lang="en-US" sz="4400" dirty="0"/>
              <a:t>the bath pressure rises, the critical heat flow is </a:t>
            </a:r>
            <a:r>
              <a:rPr lang="en-US" sz="4400" dirty="0" smtClean="0"/>
              <a:t>reduced.</a:t>
            </a:r>
          </a:p>
          <a:p>
            <a:pPr marL="0" indent="0">
              <a:buNone/>
            </a:pPr>
            <a:endParaRPr lang="en-US" sz="4400" dirty="0" smtClean="0"/>
          </a:p>
          <a:p>
            <a:r>
              <a:rPr lang="en-US" sz="4400" dirty="0" smtClean="0"/>
              <a:t>If </a:t>
            </a:r>
            <a:r>
              <a:rPr lang="en-US" sz="4400" dirty="0"/>
              <a:t>the bath pressure rises to 0.044 </a:t>
            </a:r>
            <a:r>
              <a:rPr lang="en-US" sz="4400" dirty="0" err="1"/>
              <a:t>atm</a:t>
            </a:r>
            <a:r>
              <a:rPr lang="en-US" sz="4400" dirty="0"/>
              <a:t>, or about 2.13 K, the critical heat flow is about 30 </a:t>
            </a:r>
            <a:r>
              <a:rPr lang="en-US" sz="4400" dirty="0" smtClean="0"/>
              <a:t>W per cavity</a:t>
            </a:r>
          </a:p>
          <a:p>
            <a:pPr lvl="1"/>
            <a:r>
              <a:rPr lang="en-US" sz="4400" dirty="0" smtClean="0"/>
              <a:t>Neglecting </a:t>
            </a:r>
            <a:r>
              <a:rPr lang="en-US" sz="4400" dirty="0"/>
              <a:t>increased surface resistance due to increase BCS losses, operating a C100 CM set at design gradient at this bath pressure would cause the critical heat flux to be exceeded in the </a:t>
            </a:r>
            <a:r>
              <a:rPr lang="en-US" sz="4400" dirty="0" smtClean="0"/>
              <a:t>riser.</a:t>
            </a:r>
          </a:p>
          <a:p>
            <a:r>
              <a:rPr lang="en-US" sz="4400" dirty="0" smtClean="0"/>
              <a:t>Operating </a:t>
            </a:r>
            <a:r>
              <a:rPr lang="en-US" sz="4400" dirty="0"/>
              <a:t>cavities at higher bath pressure increases BCS losses which adversely impacts </a:t>
            </a:r>
            <a:r>
              <a:rPr lang="en-US" sz="4400" dirty="0" err="1"/>
              <a:t>Qo</a:t>
            </a:r>
            <a:r>
              <a:rPr lang="en-US" sz="4400" dirty="0"/>
              <a:t> values used by LEM for machine </a:t>
            </a:r>
            <a:r>
              <a:rPr lang="en-US" sz="4400" dirty="0" smtClean="0"/>
              <a:t>set-up</a:t>
            </a:r>
          </a:p>
          <a:p>
            <a:pPr lvl="1"/>
            <a:r>
              <a:rPr lang="en-US" sz="4400" dirty="0" smtClean="0"/>
              <a:t>The </a:t>
            </a:r>
            <a:r>
              <a:rPr lang="en-US" sz="4400" dirty="0"/>
              <a:t>actual dissipated power could be ~50% larger than computed by LEM.</a:t>
            </a:r>
            <a:endParaRPr lang="en-US" sz="4400" b="1" u="sng" dirty="0" smtClean="0"/>
          </a:p>
        </p:txBody>
      </p:sp>
    </p:spTree>
    <p:extLst>
      <p:ext uri="{BB962C8B-B14F-4D97-AF65-F5344CB8AC3E}">
        <p14:creationId xmlns:p14="http://schemas.microsoft.com/office/powerpoint/2010/main" val="1228763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76200"/>
            <a:ext cx="8534400" cy="762000"/>
          </a:xfrm>
          <a:prstGeom prst="rect">
            <a:avLst/>
          </a:prstGeom>
        </p:spPr>
        <p:txBody>
          <a:bodyPr/>
          <a:lstStyle>
            <a:lvl1pPr algn="ctr" rtl="0" eaLnBrk="1" fontAlgn="base" hangingPunct="1">
              <a:spcBef>
                <a:spcPct val="0"/>
              </a:spcBef>
              <a:spcAft>
                <a:spcPct val="0"/>
              </a:spcAft>
              <a:defRPr sz="3600" b="1">
                <a:solidFill>
                  <a:schemeClr val="tx2"/>
                </a:solidFill>
                <a:latin typeface="Microsoft Yi Baiti" panose="03000500000000000000" pitchFamily="66" charset="0"/>
                <a:ea typeface="Microsoft Yi Baiti" panose="03000500000000000000" pitchFamily="66" charset="0"/>
                <a:cs typeface="+mj-cs"/>
              </a:defRPr>
            </a:lvl1pPr>
            <a:lvl2pPr algn="ctr" rtl="0" eaLnBrk="1" fontAlgn="base" hangingPunct="1">
              <a:spcBef>
                <a:spcPct val="0"/>
              </a:spcBef>
              <a:spcAft>
                <a:spcPct val="0"/>
              </a:spcAft>
              <a:defRPr sz="3600" b="1">
                <a:solidFill>
                  <a:schemeClr val="tx2"/>
                </a:solidFill>
                <a:latin typeface="Times"/>
              </a:defRPr>
            </a:lvl2pPr>
            <a:lvl3pPr algn="ctr" rtl="0" eaLnBrk="1" fontAlgn="base" hangingPunct="1">
              <a:spcBef>
                <a:spcPct val="0"/>
              </a:spcBef>
              <a:spcAft>
                <a:spcPct val="0"/>
              </a:spcAft>
              <a:defRPr sz="3600" b="1">
                <a:solidFill>
                  <a:schemeClr val="tx2"/>
                </a:solidFill>
                <a:latin typeface="Times"/>
              </a:defRPr>
            </a:lvl3pPr>
            <a:lvl4pPr algn="ctr" rtl="0" eaLnBrk="1" fontAlgn="base" hangingPunct="1">
              <a:spcBef>
                <a:spcPct val="0"/>
              </a:spcBef>
              <a:spcAft>
                <a:spcPct val="0"/>
              </a:spcAft>
              <a:defRPr sz="3600" b="1">
                <a:solidFill>
                  <a:schemeClr val="tx2"/>
                </a:solidFill>
                <a:latin typeface="Times"/>
              </a:defRPr>
            </a:lvl4pPr>
            <a:lvl5pPr algn="ctr" rtl="0" eaLnBrk="1" fontAlgn="base" hangingPunct="1">
              <a:spcBef>
                <a:spcPct val="0"/>
              </a:spcBef>
              <a:spcAft>
                <a:spcPct val="0"/>
              </a:spcAft>
              <a:defRPr sz="3600" b="1">
                <a:solidFill>
                  <a:schemeClr val="tx2"/>
                </a:solidFill>
                <a:latin typeface="Times"/>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a:lstStyle>
          <a:p>
            <a:r>
              <a:rPr lang="en-US" sz="2800" kern="0" dirty="0"/>
              <a:t>Critical Heat Flow </a:t>
            </a:r>
            <a:r>
              <a:rPr lang="en-US" sz="2800" kern="0" dirty="0" smtClean="0"/>
              <a:t>HV Riser </a:t>
            </a:r>
            <a:r>
              <a:rPr lang="en-US" sz="2800" kern="0" dirty="0"/>
              <a:t>&amp; Pressure </a:t>
            </a:r>
            <a:r>
              <a:rPr lang="en-US" sz="2800" kern="0" dirty="0" smtClean="0"/>
              <a:t>vs Temperature</a:t>
            </a:r>
            <a:endParaRPr lang="en-US" sz="4000" kern="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99" y="985984"/>
            <a:ext cx="7550637" cy="5186216"/>
          </a:xfrm>
          <a:prstGeom prst="rect">
            <a:avLst/>
          </a:prstGeom>
          <a:noFill/>
        </p:spPr>
      </p:pic>
      <p:sp>
        <p:nvSpPr>
          <p:cNvPr id="2" name="Curved Right Arrow 1"/>
          <p:cNvSpPr/>
          <p:nvPr/>
        </p:nvSpPr>
        <p:spPr bwMode="auto">
          <a:xfrm>
            <a:off x="3276600" y="2362200"/>
            <a:ext cx="304800" cy="838200"/>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6" name="Curved Right Arrow 5"/>
          <p:cNvSpPr/>
          <p:nvPr/>
        </p:nvSpPr>
        <p:spPr bwMode="auto">
          <a:xfrm rot="10800000">
            <a:off x="5562600" y="2209799"/>
            <a:ext cx="304800" cy="1295400"/>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Tree>
    <p:extLst>
      <p:ext uri="{BB962C8B-B14F-4D97-AF65-F5344CB8AC3E}">
        <p14:creationId xmlns:p14="http://schemas.microsoft.com/office/powerpoint/2010/main" val="1426988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a:t>0L04 - Estimation of Pressure </a:t>
            </a:r>
            <a:r>
              <a:rPr lang="en-US" sz="3200" b="0" dirty="0" smtClean="0"/>
              <a:t>in </a:t>
            </a:r>
            <a:r>
              <a:rPr lang="en-US" sz="3200" b="0" dirty="0"/>
              <a:t>Helium Bath</a:t>
            </a:r>
          </a:p>
        </p:txBody>
      </p:sp>
      <p:sp>
        <p:nvSpPr>
          <p:cNvPr id="3" name="Content Placeholder 2"/>
          <p:cNvSpPr>
            <a:spLocks noGrp="1"/>
          </p:cNvSpPr>
          <p:nvPr>
            <p:ph idx="1"/>
          </p:nvPr>
        </p:nvSpPr>
        <p:spPr>
          <a:xfrm>
            <a:off x="685800" y="914400"/>
            <a:ext cx="7772400" cy="5486400"/>
          </a:xfrm>
        </p:spPr>
        <p:txBody>
          <a:bodyPr>
            <a:normAutofit fontScale="55000" lnSpcReduction="20000"/>
          </a:bodyPr>
          <a:lstStyle/>
          <a:p>
            <a:pPr marL="0" indent="0">
              <a:buNone/>
            </a:pPr>
            <a:r>
              <a:rPr lang="en-US" sz="4400" b="1" dirty="0" smtClean="0"/>
              <a:t>0L04 is a C100-style CM located in the CEBAF Injector</a:t>
            </a:r>
          </a:p>
          <a:p>
            <a:r>
              <a:rPr lang="en-US" sz="4400" dirty="0" smtClean="0"/>
              <a:t>Use </a:t>
            </a:r>
            <a:r>
              <a:rPr lang="en-US" sz="4400" dirty="0"/>
              <a:t>known heater power settings to determine when the transition was occurring by observing the change in liquid level (LL) </a:t>
            </a:r>
            <a:r>
              <a:rPr lang="en-US" sz="4400" dirty="0" err="1" smtClean="0"/>
              <a:t>readback</a:t>
            </a:r>
            <a:endParaRPr lang="en-US" sz="4400" dirty="0" smtClean="0"/>
          </a:p>
          <a:p>
            <a:r>
              <a:rPr lang="en-US" sz="4400" dirty="0" smtClean="0"/>
              <a:t>At measured </a:t>
            </a:r>
            <a:r>
              <a:rPr lang="en-US" sz="4400" dirty="0"/>
              <a:t>pressure of 0.041 </a:t>
            </a:r>
            <a:r>
              <a:rPr lang="en-US" sz="4400" dirty="0" err="1"/>
              <a:t>atm</a:t>
            </a:r>
            <a:r>
              <a:rPr lang="en-US" sz="4400" dirty="0"/>
              <a:t>, a heater heat of 142 W was applied uniformly over the eight cavity </a:t>
            </a:r>
            <a:r>
              <a:rPr lang="en-US" sz="4400" dirty="0" smtClean="0"/>
              <a:t>heaters</a:t>
            </a:r>
          </a:p>
          <a:p>
            <a:pPr lvl="1"/>
            <a:r>
              <a:rPr lang="en-US" sz="4400" dirty="0" smtClean="0"/>
              <a:t>The </a:t>
            </a:r>
            <a:r>
              <a:rPr lang="en-US" sz="4400" dirty="0"/>
              <a:t>LL </a:t>
            </a:r>
            <a:r>
              <a:rPr lang="en-US" sz="4400" dirty="0" err="1"/>
              <a:t>readback</a:t>
            </a:r>
            <a:r>
              <a:rPr lang="en-US" sz="4400" dirty="0"/>
              <a:t> was </a:t>
            </a:r>
            <a:r>
              <a:rPr lang="en-US" sz="4400" dirty="0" smtClean="0"/>
              <a:t>stable.</a:t>
            </a:r>
          </a:p>
          <a:p>
            <a:r>
              <a:rPr lang="en-US" sz="4400" dirty="0" smtClean="0"/>
              <a:t>Ramped Heater </a:t>
            </a:r>
            <a:r>
              <a:rPr lang="en-US" sz="4400" dirty="0"/>
              <a:t>heat </a:t>
            </a:r>
            <a:r>
              <a:rPr lang="en-US" sz="4400" dirty="0" smtClean="0"/>
              <a:t>until LL </a:t>
            </a:r>
            <a:r>
              <a:rPr lang="en-US" sz="4400" dirty="0" err="1"/>
              <a:t>readback</a:t>
            </a:r>
            <a:r>
              <a:rPr lang="en-US" sz="4400" dirty="0"/>
              <a:t> </a:t>
            </a:r>
            <a:r>
              <a:rPr lang="en-US" sz="4400" dirty="0" smtClean="0"/>
              <a:t>fluctuated</a:t>
            </a:r>
          </a:p>
          <a:p>
            <a:pPr lvl="1"/>
            <a:r>
              <a:rPr lang="en-US" sz="4400" dirty="0" smtClean="0"/>
              <a:t>Measured </a:t>
            </a:r>
            <a:r>
              <a:rPr lang="en-US" sz="4400" dirty="0"/>
              <a:t>pressure was 0.0435 </a:t>
            </a:r>
            <a:r>
              <a:rPr lang="en-US" sz="4400" dirty="0" err="1" smtClean="0"/>
              <a:t>atm</a:t>
            </a:r>
            <a:endParaRPr lang="en-US" sz="4400" dirty="0" smtClean="0"/>
          </a:p>
          <a:p>
            <a:pPr lvl="1"/>
            <a:r>
              <a:rPr lang="en-US" sz="4400" dirty="0" smtClean="0"/>
              <a:t>Heater </a:t>
            </a:r>
            <a:r>
              <a:rPr lang="en-US" sz="4400" dirty="0"/>
              <a:t>heat was 240 </a:t>
            </a:r>
            <a:r>
              <a:rPr lang="en-US" sz="4400" dirty="0" smtClean="0"/>
              <a:t>W, or </a:t>
            </a:r>
            <a:r>
              <a:rPr lang="en-US" sz="4400" dirty="0"/>
              <a:t>30 W per </a:t>
            </a:r>
            <a:r>
              <a:rPr lang="en-US" sz="4400" dirty="0" smtClean="0"/>
              <a:t>cavity</a:t>
            </a:r>
          </a:p>
          <a:p>
            <a:pPr lvl="1"/>
            <a:r>
              <a:rPr lang="en-US" sz="4400" dirty="0" smtClean="0"/>
              <a:t>30 </a:t>
            </a:r>
            <a:r>
              <a:rPr lang="en-US" sz="4400" dirty="0"/>
              <a:t>W corresponds to </a:t>
            </a:r>
            <a:r>
              <a:rPr lang="en-US" sz="4400" dirty="0" smtClean="0"/>
              <a:t>bath </a:t>
            </a:r>
            <a:r>
              <a:rPr lang="en-US" sz="4400" dirty="0"/>
              <a:t>temperature and pressure of 2.13 K and 0.044 </a:t>
            </a:r>
            <a:r>
              <a:rPr lang="en-US" sz="4400" dirty="0" err="1" smtClean="0"/>
              <a:t>atm</a:t>
            </a:r>
            <a:endParaRPr lang="en-US" sz="4400" dirty="0" smtClean="0"/>
          </a:p>
          <a:p>
            <a:r>
              <a:rPr lang="en-US" sz="4400" b="1" u="sng" dirty="0"/>
              <a:t>Using the cavity heaters and the LL as an indicator, the local bath pressure can be estimated.</a:t>
            </a:r>
            <a:endParaRPr lang="en-US" sz="4400" b="1" u="sng" dirty="0" smtClean="0"/>
          </a:p>
        </p:txBody>
      </p:sp>
    </p:spTree>
    <p:extLst>
      <p:ext uri="{BB962C8B-B14F-4D97-AF65-F5344CB8AC3E}">
        <p14:creationId xmlns:p14="http://schemas.microsoft.com/office/powerpoint/2010/main" val="811882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JLab_PowerPoint3">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JLab_PowerPoint3</Template>
  <TotalTime>37948</TotalTime>
  <Words>1150</Words>
  <Application>Microsoft Office PowerPoint</Application>
  <PresentationFormat>On-screen Show (4:3)</PresentationFormat>
  <Paragraphs>81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JLab_PowerPoint3</vt:lpstr>
      <vt:lpstr>Evaluating the Impact of Return Pressure Variation on C100 Cryomodule Performance</vt:lpstr>
      <vt:lpstr>Introduction</vt:lpstr>
      <vt:lpstr>PowerPoint Presentation</vt:lpstr>
      <vt:lpstr>PowerPoint Presentation</vt:lpstr>
      <vt:lpstr>PowerPoint Presentation</vt:lpstr>
      <vt:lpstr>PowerPoint Presentation</vt:lpstr>
      <vt:lpstr>Specifications for Bath Temperature and Pressure</vt:lpstr>
      <vt:lpstr>PowerPoint Presentation</vt:lpstr>
      <vt:lpstr>0L04 - Estimation of Pressure in Helium Bath</vt:lpstr>
      <vt:lpstr>PowerPoint Presentation</vt:lpstr>
      <vt:lpstr>Cavity Performance (Microphonics Workshop Talk by C. Mounts)</vt:lpstr>
      <vt:lpstr>Addition of Pressure Transducers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Rongli Geng</dc:creator>
  <cp:lastModifiedBy>Edward Daly</cp:lastModifiedBy>
  <cp:revision>337</cp:revision>
  <cp:lastPrinted>2015-08-20T14:47:49Z</cp:lastPrinted>
  <dcterms:created xsi:type="dcterms:W3CDTF">2015-06-03T15:24:18Z</dcterms:created>
  <dcterms:modified xsi:type="dcterms:W3CDTF">2018-02-06T08:05:13Z</dcterms:modified>
</cp:coreProperties>
</file>