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393" r:id="rId5"/>
    <p:sldId id="439" r:id="rId6"/>
    <p:sldId id="394" r:id="rId7"/>
    <p:sldId id="412" r:id="rId8"/>
    <p:sldId id="411" r:id="rId9"/>
    <p:sldId id="413" r:id="rId10"/>
    <p:sldId id="414" r:id="rId11"/>
    <p:sldId id="415" r:id="rId12"/>
    <p:sldId id="417" r:id="rId13"/>
    <p:sldId id="426" r:id="rId14"/>
    <p:sldId id="428" r:id="rId15"/>
    <p:sldId id="429" r:id="rId16"/>
    <p:sldId id="430" r:id="rId17"/>
    <p:sldId id="431" r:id="rId18"/>
    <p:sldId id="432" r:id="rId19"/>
    <p:sldId id="434" r:id="rId20"/>
    <p:sldId id="433" r:id="rId21"/>
    <p:sldId id="435" r:id="rId22"/>
    <p:sldId id="447" r:id="rId23"/>
    <p:sldId id="448" r:id="rId24"/>
    <p:sldId id="436" r:id="rId25"/>
    <p:sldId id="446" r:id="rId26"/>
    <p:sldId id="406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463" r:id="rId42"/>
    <p:sldId id="464" r:id="rId43"/>
    <p:sldId id="465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ato Passarelli x3932 15424N" initials="DPx1" lastIdx="1" clrIdx="0">
    <p:extLst>
      <p:ext uri="{19B8F6BF-5375-455C-9EA6-DF929625EA0E}">
        <p15:presenceInfo xmlns:p15="http://schemas.microsoft.com/office/powerpoint/2012/main" userId="S-1-5-21-1644491937-1202660629-839522115-365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050"/>
    <a:srgbClr val="4E4E4E"/>
    <a:srgbClr val="FFC000"/>
    <a:srgbClr val="99D6EA"/>
    <a:srgbClr val="004C97"/>
    <a:srgbClr val="E6E6E6"/>
    <a:srgbClr val="404040"/>
    <a:srgbClr val="63666A"/>
    <a:srgbClr val="A7A8A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7" autoAdjust="0"/>
    <p:restoredTop sz="94660"/>
  </p:normalViewPr>
  <p:slideViewPr>
    <p:cSldViewPr snapToGrid="0" snapToObjects="1" showGuides="1">
      <p:cViewPr varScale="1">
        <p:scale>
          <a:sx n="80" d="100"/>
          <a:sy n="80" d="100"/>
        </p:scale>
        <p:origin x="1474" y="58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2280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mparise\Assembling%20Procedure\Particle%20Counts\Particle%20counts_gate%20valv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mparise\Assembling%20Procedure\Particle%20Counts\Particle%20counts_gate%20valv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mparise\Assembling%20Procedure\Particle%20Counts\Particle%20counts_gate%20valv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mparise\Assembling%20Procedure\Particle%20Counts\Particle%20counts_gate%20valv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mparise\Assembling%20Procedure\Particle%20Counts\Particle%20counts_gate%20valv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mparise\Assembling%20Procedure\Particle%20Counts\Particle%20counts_gate%20valv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>
                <a:solidFill>
                  <a:schemeClr val="accent6">
                    <a:lumMod val="50000"/>
                  </a:schemeClr>
                </a:solidFill>
              </a:rPr>
              <a:t>Opening - Closing cycles from side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Opening 1 - Side 1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Valve'!$I$28:$K$28</c:f>
              <c:numCache>
                <c:formatCode>General</c:formatCode>
                <c:ptCount val="3"/>
                <c:pt idx="0">
                  <c:v>94</c:v>
                </c:pt>
                <c:pt idx="1">
                  <c:v>42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0-4706-BDCA-567BFE81AA6B}"/>
            </c:ext>
          </c:extLst>
        </c:ser>
        <c:ser>
          <c:idx val="1"/>
          <c:order val="1"/>
          <c:tx>
            <c:v>Closing 1 - Side 1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Valve'!$I$34:$K$34</c:f>
              <c:numCache>
                <c:formatCode>General</c:formatCode>
                <c:ptCount val="3"/>
                <c:pt idx="0">
                  <c:v>177</c:v>
                </c:pt>
                <c:pt idx="1">
                  <c:v>88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20-4706-BDCA-567BFE81AA6B}"/>
            </c:ext>
          </c:extLst>
        </c:ser>
        <c:ser>
          <c:idx val="2"/>
          <c:order val="2"/>
          <c:tx>
            <c:v>Opening 2 - Side 1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Valve'!$I$39:$K$39</c:f>
              <c:numCache>
                <c:formatCode>General</c:formatCode>
                <c:ptCount val="3"/>
                <c:pt idx="0">
                  <c:v>180</c:v>
                </c:pt>
                <c:pt idx="1">
                  <c:v>60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20-4706-BDCA-567BFE81AA6B}"/>
            </c:ext>
          </c:extLst>
        </c:ser>
        <c:ser>
          <c:idx val="3"/>
          <c:order val="3"/>
          <c:tx>
            <c:v>Closing 2 - Side 1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Valve'!$I$46:$K$46</c:f>
              <c:numCache>
                <c:formatCode>General</c:formatCode>
                <c:ptCount val="3"/>
                <c:pt idx="0">
                  <c:v>164</c:v>
                </c:pt>
                <c:pt idx="1">
                  <c:v>77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20-4706-BDCA-567BFE81AA6B}"/>
            </c:ext>
          </c:extLst>
        </c:ser>
        <c:ser>
          <c:idx val="4"/>
          <c:order val="4"/>
          <c:tx>
            <c:v>Opening 3 - Side 1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Valve'!$I$53:$K$53</c:f>
              <c:numCache>
                <c:formatCode>General</c:formatCode>
                <c:ptCount val="3"/>
                <c:pt idx="0">
                  <c:v>142</c:v>
                </c:pt>
                <c:pt idx="1">
                  <c:v>65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20-4706-BDCA-567BFE81AA6B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46985160"/>
        <c:axId val="346986144"/>
      </c:barChart>
      <c:lineChart>
        <c:grouping val="standard"/>
        <c:varyColors val="0"/>
        <c:ser>
          <c:idx val="5"/>
          <c:order val="5"/>
          <c:tx>
            <c:v>Average Opening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041668993503472E-2"/>
                  <c:y val="9.1466535433070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20-4706-BDCA-567BFE81AA6B}"/>
                </c:ext>
              </c:extLst>
            </c:dLbl>
            <c:dLbl>
              <c:idx val="1"/>
              <c:layout>
                <c:manualLayout>
                  <c:x val="2.955082742316839E-3"/>
                  <c:y val="-3.703703703703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520-4706-BDCA-567BFE81AA6B}"/>
                </c:ext>
              </c:extLst>
            </c:dLbl>
            <c:dLbl>
              <c:idx val="2"/>
              <c:layout>
                <c:manualLayout>
                  <c:x val="4.6511627906976744E-2"/>
                  <c:y val="-6.7567567567567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20-4706-BDCA-567BFE81AA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Valve'!$I$56:$K$56</c:f>
              <c:numCache>
                <c:formatCode>0.0</c:formatCode>
                <c:ptCount val="3"/>
                <c:pt idx="0">
                  <c:v>138.66666666666666</c:v>
                </c:pt>
                <c:pt idx="1">
                  <c:v>55.666666666666664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520-4706-BDCA-567BFE81AA6B}"/>
            </c:ext>
          </c:extLst>
        </c:ser>
        <c:ser>
          <c:idx val="6"/>
          <c:order val="6"/>
          <c:tx>
            <c:v>Average Closing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041668993503472E-2"/>
                  <c:y val="-0.11036052785068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520-4706-BDCA-567BFE81AA6B}"/>
                </c:ext>
              </c:extLst>
            </c:dLbl>
            <c:dLbl>
              <c:idx val="1"/>
              <c:layout>
                <c:manualLayout>
                  <c:x val="5.9101654846335696E-3"/>
                  <c:y val="-0.14351851851851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520-4706-BDCA-567BFE81AA6B}"/>
                </c:ext>
              </c:extLst>
            </c:dLbl>
            <c:dLbl>
              <c:idx val="2"/>
              <c:layout>
                <c:manualLayout>
                  <c:x val="7.7519379844961239E-3"/>
                  <c:y val="-0.12612612612612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520-4706-BDCA-567BFE81AA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Valve'!$I$55:$K$55</c:f>
              <c:numCache>
                <c:formatCode>General</c:formatCode>
                <c:ptCount val="3"/>
                <c:pt idx="0">
                  <c:v>170.5</c:v>
                </c:pt>
                <c:pt idx="1">
                  <c:v>82.5</c:v>
                </c:pt>
                <c:pt idx="2">
                  <c:v>21.5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520-4706-BDCA-567BFE81AA6B}"/>
            </c:ext>
          </c:extLst>
        </c:ser>
        <c:ser>
          <c:idx val="7"/>
          <c:order val="7"/>
          <c:tx>
            <c:v>Average total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7.5540756873475924E-3"/>
                  <c:y val="-5.4804972295129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520-4706-BDCA-567BFE81AA6B}"/>
                </c:ext>
              </c:extLst>
            </c:dLbl>
            <c:dLbl>
              <c:idx val="1"/>
              <c:layout>
                <c:manualLayout>
                  <c:x val="5.9101654846335696E-3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520-4706-BDCA-567BFE81AA6B}"/>
                </c:ext>
              </c:extLst>
            </c:dLbl>
            <c:dLbl>
              <c:idx val="2"/>
              <c:layout>
                <c:manualLayout>
                  <c:x val="2.6356589147286707E-2"/>
                  <c:y val="-0.10135135135135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520-4706-BDCA-567BFE81AA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Valve'!$I$54:$K$54</c:f>
              <c:numCache>
                <c:formatCode>General</c:formatCode>
                <c:ptCount val="3"/>
                <c:pt idx="0">
                  <c:v>151.4</c:v>
                </c:pt>
                <c:pt idx="1">
                  <c:v>66.400000000000006</c:v>
                </c:pt>
                <c:pt idx="2">
                  <c:v>15.2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520-4706-BDCA-567BFE81AA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6985160"/>
        <c:axId val="346986144"/>
      </c:lineChart>
      <c:catAx>
        <c:axId val="34698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6144"/>
        <c:crosses val="autoZero"/>
        <c:auto val="1"/>
        <c:lblAlgn val="ctr"/>
        <c:lblOffset val="100"/>
        <c:noMultiLvlLbl val="0"/>
      </c:catAx>
      <c:valAx>
        <c:axId val="346986144"/>
        <c:scaling>
          <c:logBase val="10"/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>
                <a:solidFill>
                  <a:schemeClr val="accent6">
                    <a:lumMod val="50000"/>
                  </a:schemeClr>
                </a:solidFill>
              </a:rPr>
              <a:t>Opening - Closing cycles blowing from side 1 (string side)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Opening 1 - Blowing from string side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Valve'!$I$48:$K$48</c:f>
              <c:numCache>
                <c:formatCode>General</c:formatCode>
                <c:ptCount val="3"/>
                <c:pt idx="0">
                  <c:v>803</c:v>
                </c:pt>
                <c:pt idx="1">
                  <c:v>439</c:v>
                </c:pt>
                <c:pt idx="2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1D-4B41-B2E0-6F1BE3C13532}"/>
            </c:ext>
          </c:extLst>
        </c:ser>
        <c:ser>
          <c:idx val="1"/>
          <c:order val="1"/>
          <c:tx>
            <c:v>Closing 1 - Blowing from string side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Valve'!$I$91:$K$91</c:f>
              <c:numCache>
                <c:formatCode>General</c:formatCode>
                <c:ptCount val="3"/>
                <c:pt idx="0">
                  <c:v>73</c:v>
                </c:pt>
                <c:pt idx="1">
                  <c:v>27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1D-4B41-B2E0-6F1BE3C13532}"/>
            </c:ext>
          </c:extLst>
        </c:ser>
        <c:ser>
          <c:idx val="2"/>
          <c:order val="2"/>
          <c:tx>
            <c:v>Opening 2 - Blowing from string side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Valve'!$I$132:$K$132</c:f>
              <c:numCache>
                <c:formatCode>General</c:formatCode>
                <c:ptCount val="3"/>
                <c:pt idx="0">
                  <c:v>230</c:v>
                </c:pt>
                <c:pt idx="1">
                  <c:v>94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1D-4B41-B2E0-6F1BE3C13532}"/>
            </c:ext>
          </c:extLst>
        </c:ser>
        <c:ser>
          <c:idx val="3"/>
          <c:order val="3"/>
          <c:tx>
            <c:v>Closing 2 - Blowing from string side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Valve'!$I$170:$K$170</c:f>
              <c:numCache>
                <c:formatCode>General</c:formatCode>
                <c:ptCount val="3"/>
                <c:pt idx="0">
                  <c:v>211</c:v>
                </c:pt>
                <c:pt idx="1">
                  <c:v>88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1D-4B41-B2E0-6F1BE3C13532}"/>
            </c:ext>
          </c:extLst>
        </c:ser>
        <c:ser>
          <c:idx val="4"/>
          <c:order val="4"/>
          <c:tx>
            <c:v>Opening 3 - Blowing from string side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Valve'!$I$204:$K$204</c:f>
              <c:numCache>
                <c:formatCode>General</c:formatCode>
                <c:ptCount val="3"/>
                <c:pt idx="0">
                  <c:v>138</c:v>
                </c:pt>
                <c:pt idx="1">
                  <c:v>43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1D-4B41-B2E0-6F1BE3C13532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46985160"/>
        <c:axId val="346986144"/>
      </c:barChart>
      <c:lineChart>
        <c:grouping val="standard"/>
        <c:varyColors val="0"/>
        <c:ser>
          <c:idx val="5"/>
          <c:order val="5"/>
          <c:tx>
            <c:v>Average Opening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209302325581409E-2"/>
                  <c:y val="-3.3783783783783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1D-4B41-B2E0-6F1BE3C13532}"/>
                </c:ext>
              </c:extLst>
            </c:dLbl>
            <c:dLbl>
              <c:idx val="1"/>
              <c:layout>
                <c:manualLayout>
                  <c:x val="-3.8850038850038904E-2"/>
                  <c:y val="-6.539178432038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1D-4B41-B2E0-6F1BE3C13532}"/>
                </c:ext>
              </c:extLst>
            </c:dLbl>
            <c:dLbl>
              <c:idx val="2"/>
              <c:layout>
                <c:manualLayout>
                  <c:x val="6.216006216006216E-3"/>
                  <c:y val="-8.1176008121862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1D-4B41-B2E0-6F1BE3C1353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Valve'!$I$245:$K$245</c:f>
              <c:numCache>
                <c:formatCode>0.0</c:formatCode>
                <c:ptCount val="3"/>
                <c:pt idx="0">
                  <c:v>390.33333333333331</c:v>
                </c:pt>
                <c:pt idx="1">
                  <c:v>192</c:v>
                </c:pt>
                <c:pt idx="2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D1D-4B41-B2E0-6F1BE3C13532}"/>
            </c:ext>
          </c:extLst>
        </c:ser>
        <c:ser>
          <c:idx val="6"/>
          <c:order val="6"/>
          <c:tx>
            <c:v>Average Closing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2558139534884E-2"/>
                  <c:y val="-2.2522522522522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1D-4B41-B2E0-6F1BE3C13532}"/>
                </c:ext>
              </c:extLst>
            </c:dLbl>
            <c:dLbl>
              <c:idx val="1"/>
              <c:layout>
                <c:manualLayout>
                  <c:x val="-4.8174048174048176E-2"/>
                  <c:y val="-6.0882006091396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1D-4B41-B2E0-6F1BE3C13532}"/>
                </c:ext>
              </c:extLst>
            </c:dLbl>
            <c:dLbl>
              <c:idx val="2"/>
              <c:layout>
                <c:manualLayout>
                  <c:x val="3.2634032634032632E-2"/>
                  <c:y val="-4.0588004060931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D1D-4B41-B2E0-6F1BE3C1353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Valve'!$I$244:$K$244</c:f>
              <c:numCache>
                <c:formatCode>General</c:formatCode>
                <c:ptCount val="3"/>
                <c:pt idx="0">
                  <c:v>142</c:v>
                </c:pt>
                <c:pt idx="1">
                  <c:v>57.5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D1D-4B41-B2E0-6F1BE3C13532}"/>
            </c:ext>
          </c:extLst>
        </c:ser>
        <c:ser>
          <c:idx val="7"/>
          <c:order val="7"/>
          <c:tx>
            <c:v>Average total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8580536475493776E-2"/>
                  <c:y val="-1.7767935258092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D1D-4B41-B2E0-6F1BE3C13532}"/>
                </c:ext>
              </c:extLst>
            </c:dLbl>
            <c:dLbl>
              <c:idx val="1"/>
              <c:layout>
                <c:manualLayout>
                  <c:x val="-4.5066045066045064E-2"/>
                  <c:y val="-4.0588004060931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D1D-4B41-B2E0-6F1BE3C13532}"/>
                </c:ext>
              </c:extLst>
            </c:dLbl>
            <c:dLbl>
              <c:idx val="2"/>
              <c:layout>
                <c:manualLayout>
                  <c:x val="3.5742035742035744E-2"/>
                  <c:y val="-5.63722278624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D1D-4B41-B2E0-6F1BE3C1353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Valve'!$I$243:$K$243</c:f>
              <c:numCache>
                <c:formatCode>General</c:formatCode>
                <c:ptCount val="3"/>
                <c:pt idx="0">
                  <c:v>291</c:v>
                </c:pt>
                <c:pt idx="1">
                  <c:v>138.19999999999999</c:v>
                </c:pt>
                <c:pt idx="2">
                  <c:v>42.2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9D1D-4B41-B2E0-6F1BE3C135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6985160"/>
        <c:axId val="346986144"/>
      </c:lineChart>
      <c:catAx>
        <c:axId val="34698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6144"/>
        <c:crosses val="autoZero"/>
        <c:auto val="1"/>
        <c:lblAlgn val="ctr"/>
        <c:lblOffset val="100"/>
        <c:noMultiLvlLbl val="0"/>
      </c:catAx>
      <c:valAx>
        <c:axId val="346986144"/>
        <c:scaling>
          <c:logBase val="10"/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007092198581561"/>
          <c:y val="0.13601796542673544"/>
          <c:w val="0.34810874704491723"/>
          <c:h val="0.820612348025462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>
                <a:solidFill>
                  <a:schemeClr val="accent6">
                    <a:lumMod val="50000"/>
                  </a:schemeClr>
                </a:solidFill>
              </a:rPr>
              <a:t>Opening - Closing cycles from side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Opening 1 - Side 1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Valve'!$I$28:$K$28</c:f>
              <c:numCache>
                <c:formatCode>General</c:formatCode>
                <c:ptCount val="3"/>
                <c:pt idx="0">
                  <c:v>94</c:v>
                </c:pt>
                <c:pt idx="1">
                  <c:v>42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0-4706-BDCA-567BFE81AA6B}"/>
            </c:ext>
          </c:extLst>
        </c:ser>
        <c:ser>
          <c:idx val="1"/>
          <c:order val="1"/>
          <c:tx>
            <c:v>Closing 1 - Side 1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Valve'!$I$34:$K$34</c:f>
              <c:numCache>
                <c:formatCode>General</c:formatCode>
                <c:ptCount val="3"/>
                <c:pt idx="0">
                  <c:v>177</c:v>
                </c:pt>
                <c:pt idx="1">
                  <c:v>88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20-4706-BDCA-567BFE81AA6B}"/>
            </c:ext>
          </c:extLst>
        </c:ser>
        <c:ser>
          <c:idx val="2"/>
          <c:order val="2"/>
          <c:tx>
            <c:v>Opening 2 - Side 1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Valve'!$I$39:$K$39</c:f>
              <c:numCache>
                <c:formatCode>General</c:formatCode>
                <c:ptCount val="3"/>
                <c:pt idx="0">
                  <c:v>180</c:v>
                </c:pt>
                <c:pt idx="1">
                  <c:v>60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20-4706-BDCA-567BFE81AA6B}"/>
            </c:ext>
          </c:extLst>
        </c:ser>
        <c:ser>
          <c:idx val="3"/>
          <c:order val="3"/>
          <c:tx>
            <c:v>Closing 2 - Side 1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Valve'!$I$46:$K$46</c:f>
              <c:numCache>
                <c:formatCode>General</c:formatCode>
                <c:ptCount val="3"/>
                <c:pt idx="0">
                  <c:v>164</c:v>
                </c:pt>
                <c:pt idx="1">
                  <c:v>77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20-4706-BDCA-567BFE81AA6B}"/>
            </c:ext>
          </c:extLst>
        </c:ser>
        <c:ser>
          <c:idx val="4"/>
          <c:order val="4"/>
          <c:tx>
            <c:v>Opening 3 - Side 1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Valve'!$I$53:$K$53</c:f>
              <c:numCache>
                <c:formatCode>General</c:formatCode>
                <c:ptCount val="3"/>
                <c:pt idx="0">
                  <c:v>142</c:v>
                </c:pt>
                <c:pt idx="1">
                  <c:v>65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20-4706-BDCA-567BFE81AA6B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46985160"/>
        <c:axId val="346986144"/>
      </c:barChart>
      <c:lineChart>
        <c:grouping val="standard"/>
        <c:varyColors val="0"/>
        <c:ser>
          <c:idx val="5"/>
          <c:order val="5"/>
          <c:tx>
            <c:v>Average Opening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041668993503472E-2"/>
                  <c:y val="9.1466535433070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20-4706-BDCA-567BFE81AA6B}"/>
                </c:ext>
              </c:extLst>
            </c:dLbl>
            <c:dLbl>
              <c:idx val="1"/>
              <c:layout>
                <c:manualLayout>
                  <c:x val="2.955082742316839E-3"/>
                  <c:y val="-3.703703703703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520-4706-BDCA-567BFE81AA6B}"/>
                </c:ext>
              </c:extLst>
            </c:dLbl>
            <c:dLbl>
              <c:idx val="2"/>
              <c:layout>
                <c:manualLayout>
                  <c:x val="4.6511627906976744E-2"/>
                  <c:y val="-6.7567567567567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20-4706-BDCA-567BFE81AA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Valve'!$I$56:$K$56</c:f>
              <c:numCache>
                <c:formatCode>0.0</c:formatCode>
                <c:ptCount val="3"/>
                <c:pt idx="0">
                  <c:v>138.66666666666666</c:v>
                </c:pt>
                <c:pt idx="1">
                  <c:v>55.666666666666664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520-4706-BDCA-567BFE81AA6B}"/>
            </c:ext>
          </c:extLst>
        </c:ser>
        <c:ser>
          <c:idx val="6"/>
          <c:order val="6"/>
          <c:tx>
            <c:v>Average Closing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041668993503472E-2"/>
                  <c:y val="-0.11036052785068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520-4706-BDCA-567BFE81AA6B}"/>
                </c:ext>
              </c:extLst>
            </c:dLbl>
            <c:dLbl>
              <c:idx val="1"/>
              <c:layout>
                <c:manualLayout>
                  <c:x val="5.9101654846335696E-3"/>
                  <c:y val="-0.14351851851851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520-4706-BDCA-567BFE81AA6B}"/>
                </c:ext>
              </c:extLst>
            </c:dLbl>
            <c:dLbl>
              <c:idx val="2"/>
              <c:layout>
                <c:manualLayout>
                  <c:x val="7.7519379844961239E-3"/>
                  <c:y val="-0.12612612612612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520-4706-BDCA-567BFE81AA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Valve'!$I$55:$K$55</c:f>
              <c:numCache>
                <c:formatCode>General</c:formatCode>
                <c:ptCount val="3"/>
                <c:pt idx="0">
                  <c:v>170.5</c:v>
                </c:pt>
                <c:pt idx="1">
                  <c:v>82.5</c:v>
                </c:pt>
                <c:pt idx="2">
                  <c:v>21.5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520-4706-BDCA-567BFE81AA6B}"/>
            </c:ext>
          </c:extLst>
        </c:ser>
        <c:ser>
          <c:idx val="7"/>
          <c:order val="7"/>
          <c:tx>
            <c:v>Average total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7.5540756873475924E-3"/>
                  <c:y val="-5.4804972295129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520-4706-BDCA-567BFE81AA6B}"/>
                </c:ext>
              </c:extLst>
            </c:dLbl>
            <c:dLbl>
              <c:idx val="1"/>
              <c:layout>
                <c:manualLayout>
                  <c:x val="5.9101654846335696E-3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520-4706-BDCA-567BFE81AA6B}"/>
                </c:ext>
              </c:extLst>
            </c:dLbl>
            <c:dLbl>
              <c:idx val="2"/>
              <c:layout>
                <c:manualLayout>
                  <c:x val="2.6356589147286707E-2"/>
                  <c:y val="-0.10135135135135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520-4706-BDCA-567BFE81AA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Valve'!$I$54:$K$54</c:f>
              <c:numCache>
                <c:formatCode>General</c:formatCode>
                <c:ptCount val="3"/>
                <c:pt idx="0">
                  <c:v>151.4</c:v>
                </c:pt>
                <c:pt idx="1">
                  <c:v>66.400000000000006</c:v>
                </c:pt>
                <c:pt idx="2">
                  <c:v>15.2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520-4706-BDCA-567BFE81AA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6985160"/>
        <c:axId val="346986144"/>
      </c:lineChart>
      <c:catAx>
        <c:axId val="34698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6144"/>
        <c:crosses val="autoZero"/>
        <c:auto val="1"/>
        <c:lblAlgn val="ctr"/>
        <c:lblOffset val="100"/>
        <c:noMultiLvlLbl val="0"/>
      </c:catAx>
      <c:valAx>
        <c:axId val="346986144"/>
        <c:scaling>
          <c:logBase val="10"/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>
                <a:solidFill>
                  <a:schemeClr val="accent6">
                    <a:lumMod val="50000"/>
                  </a:schemeClr>
                </a:solidFill>
              </a:rPr>
              <a:t>Opening - Closing cycles from side 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Opening 1 - Side 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0D-41F3-BBB4-F9367614B322}"/>
              </c:ext>
            </c:extLst>
          </c:dPt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Valve'!$L$32:$N$32</c:f>
              <c:numCache>
                <c:formatCode>General</c:formatCode>
                <c:ptCount val="3"/>
                <c:pt idx="0">
                  <c:v>52</c:v>
                </c:pt>
                <c:pt idx="1">
                  <c:v>27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0D-41F3-BBB4-F9367614B322}"/>
            </c:ext>
          </c:extLst>
        </c:ser>
        <c:ser>
          <c:idx val="1"/>
          <c:order val="1"/>
          <c:tx>
            <c:v>Closing 1 - Side 2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Valve'!$L$36:$N$36</c:f>
              <c:numCache>
                <c:formatCode>General</c:formatCode>
                <c:ptCount val="3"/>
                <c:pt idx="0">
                  <c:v>57</c:v>
                </c:pt>
                <c:pt idx="1">
                  <c:v>21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0D-41F3-BBB4-F9367614B322}"/>
            </c:ext>
          </c:extLst>
        </c:ser>
        <c:ser>
          <c:idx val="2"/>
          <c:order val="2"/>
          <c:tx>
            <c:v>Opening 2 - Side 2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Valve'!$L$42:$N$42</c:f>
              <c:numCache>
                <c:formatCode>General</c:formatCode>
                <c:ptCount val="3"/>
                <c:pt idx="0">
                  <c:v>52</c:v>
                </c:pt>
                <c:pt idx="1">
                  <c:v>23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0D-41F3-BBB4-F9367614B322}"/>
            </c:ext>
          </c:extLst>
        </c:ser>
        <c:ser>
          <c:idx val="3"/>
          <c:order val="3"/>
          <c:tx>
            <c:v>Closing 2 - Side 2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Valve'!$L$46:$N$46</c:f>
              <c:numCache>
                <c:formatCode>General</c:formatCode>
                <c:ptCount val="3"/>
                <c:pt idx="0">
                  <c:v>34</c:v>
                </c:pt>
                <c:pt idx="1">
                  <c:v>12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0D-41F3-BBB4-F9367614B322}"/>
            </c:ext>
          </c:extLst>
        </c:ser>
        <c:ser>
          <c:idx val="4"/>
          <c:order val="4"/>
          <c:tx>
            <c:v>Opening 3 - Side 2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Valve'!$L$51:$N$51</c:f>
              <c:numCache>
                <c:formatCode>General</c:formatCode>
                <c:ptCount val="3"/>
                <c:pt idx="0">
                  <c:v>62</c:v>
                </c:pt>
                <c:pt idx="1">
                  <c:v>26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0D-41F3-BBB4-F9367614B322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46985160"/>
        <c:axId val="346986144"/>
      </c:barChart>
      <c:lineChart>
        <c:grouping val="standard"/>
        <c:varyColors val="0"/>
        <c:ser>
          <c:idx val="5"/>
          <c:order val="5"/>
          <c:tx>
            <c:v>Average Opening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8489789840099776E-2"/>
                  <c:y val="-0.119809346748323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0D-41F3-BBB4-F9367614B322}"/>
                </c:ext>
              </c:extLst>
            </c:dLbl>
            <c:dLbl>
              <c:idx val="1"/>
              <c:layout>
                <c:manualLayout>
                  <c:x val="8.3347294354162629E-3"/>
                  <c:y val="-0.13832786526684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0D-41F3-BBB4-F9367614B322}"/>
                </c:ext>
              </c:extLst>
            </c:dLbl>
            <c:dLbl>
              <c:idx val="2"/>
              <c:layout>
                <c:manualLayout>
                  <c:x val="-3.1829731389959232E-2"/>
                  <c:y val="-0.151094342373869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0D-41F3-BBB4-F9367614B32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Valve'!$L$54:$N$54</c:f>
              <c:numCache>
                <c:formatCode>0.0</c:formatCode>
                <c:ptCount val="3"/>
                <c:pt idx="0">
                  <c:v>55.333333333333336</c:v>
                </c:pt>
                <c:pt idx="1">
                  <c:v>25.333333333333332</c:v>
                </c:pt>
                <c:pt idx="2">
                  <c:v>9.3333333333333339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30D-41F3-BBB4-F9367614B322}"/>
            </c:ext>
          </c:extLst>
        </c:ser>
        <c:ser>
          <c:idx val="6"/>
          <c:order val="6"/>
          <c:tx>
            <c:v>Average Closing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4573643410852712E-2"/>
                  <c:y val="-6.0606060606060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0D-41F3-BBB4-F9367614B322}"/>
                </c:ext>
              </c:extLst>
            </c:dLbl>
            <c:dLbl>
              <c:idx val="1"/>
              <c:layout>
                <c:manualLayout>
                  <c:x val="5.5813953488372037E-2"/>
                  <c:y val="-7.1829405162738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30D-41F3-BBB4-F9367614B322}"/>
                </c:ext>
              </c:extLst>
            </c:dLbl>
            <c:dLbl>
              <c:idx val="2"/>
              <c:layout>
                <c:manualLayout>
                  <c:x val="5.2713178294573532E-2"/>
                  <c:y val="-0.116722783389450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30D-41F3-BBB4-F9367614B32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Valve'!$L$53:$N$53</c:f>
              <c:numCache>
                <c:formatCode>General</c:formatCode>
                <c:ptCount val="3"/>
                <c:pt idx="0">
                  <c:v>45.5</c:v>
                </c:pt>
                <c:pt idx="1">
                  <c:v>16.5</c:v>
                </c:pt>
                <c:pt idx="2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130D-41F3-BBB4-F9367614B322}"/>
            </c:ext>
          </c:extLst>
        </c:ser>
        <c:ser>
          <c:idx val="7"/>
          <c:order val="7"/>
          <c:tx>
            <c:v>Average total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6936626272779737E-2"/>
                  <c:y val="-0.11826589384660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30D-41F3-BBB4-F9367614B322}"/>
                </c:ext>
              </c:extLst>
            </c:dLbl>
            <c:dLbl>
              <c:idx val="1"/>
              <c:layout>
                <c:manualLayout>
                  <c:x val="2.1705431767837478E-2"/>
                  <c:y val="-0.106762175561388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30D-41F3-BBB4-F9367614B322}"/>
                </c:ext>
              </c:extLst>
            </c:dLbl>
            <c:dLbl>
              <c:idx val="2"/>
              <c:layout>
                <c:manualLayout>
                  <c:x val="2.4806201550387482E-2"/>
                  <c:y val="-0.13468013468013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30D-41F3-BBB4-F9367614B32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Valve'!$L$52:$N$52</c:f>
              <c:numCache>
                <c:formatCode>General</c:formatCode>
                <c:ptCount val="3"/>
                <c:pt idx="0">
                  <c:v>51.4</c:v>
                </c:pt>
                <c:pt idx="1">
                  <c:v>21.8</c:v>
                </c:pt>
                <c:pt idx="2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130D-41F3-BBB4-F9367614B3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6985160"/>
        <c:axId val="346986144"/>
      </c:lineChart>
      <c:catAx>
        <c:axId val="34698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6144"/>
        <c:crosses val="autoZero"/>
        <c:auto val="1"/>
        <c:lblAlgn val="ctr"/>
        <c:lblOffset val="100"/>
        <c:noMultiLvlLbl val="0"/>
      </c:catAx>
      <c:valAx>
        <c:axId val="346986144"/>
        <c:scaling>
          <c:logBase val="10"/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>
                <a:solidFill>
                  <a:schemeClr val="accent6">
                    <a:lumMod val="50000"/>
                  </a:schemeClr>
                </a:solidFill>
              </a:rPr>
              <a:t>Opening - Closing cycles blowing from side 1 (string side)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Opening 1 - Blowing from string side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Valve'!$I$48:$K$48</c:f>
              <c:numCache>
                <c:formatCode>General</c:formatCode>
                <c:ptCount val="3"/>
                <c:pt idx="0">
                  <c:v>803</c:v>
                </c:pt>
                <c:pt idx="1">
                  <c:v>439</c:v>
                </c:pt>
                <c:pt idx="2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1D-4B41-B2E0-6F1BE3C13532}"/>
            </c:ext>
          </c:extLst>
        </c:ser>
        <c:ser>
          <c:idx val="1"/>
          <c:order val="1"/>
          <c:tx>
            <c:v>Closing 1 - Blowing from string side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Valve'!$I$91:$K$91</c:f>
              <c:numCache>
                <c:formatCode>General</c:formatCode>
                <c:ptCount val="3"/>
                <c:pt idx="0">
                  <c:v>73</c:v>
                </c:pt>
                <c:pt idx="1">
                  <c:v>27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1D-4B41-B2E0-6F1BE3C13532}"/>
            </c:ext>
          </c:extLst>
        </c:ser>
        <c:ser>
          <c:idx val="2"/>
          <c:order val="2"/>
          <c:tx>
            <c:v>Opening 2 - Blowing from string side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Valve'!$I$132:$K$132</c:f>
              <c:numCache>
                <c:formatCode>General</c:formatCode>
                <c:ptCount val="3"/>
                <c:pt idx="0">
                  <c:v>230</c:v>
                </c:pt>
                <c:pt idx="1">
                  <c:v>94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1D-4B41-B2E0-6F1BE3C13532}"/>
            </c:ext>
          </c:extLst>
        </c:ser>
        <c:ser>
          <c:idx val="3"/>
          <c:order val="3"/>
          <c:tx>
            <c:v>Closing 2 - Blowing from string side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Valve'!$I$170:$K$170</c:f>
              <c:numCache>
                <c:formatCode>General</c:formatCode>
                <c:ptCount val="3"/>
                <c:pt idx="0">
                  <c:v>211</c:v>
                </c:pt>
                <c:pt idx="1">
                  <c:v>88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1D-4B41-B2E0-6F1BE3C13532}"/>
            </c:ext>
          </c:extLst>
        </c:ser>
        <c:ser>
          <c:idx val="4"/>
          <c:order val="4"/>
          <c:tx>
            <c:v>Opening 3 - Blowing from string side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Valve'!$I$204:$K$204</c:f>
              <c:numCache>
                <c:formatCode>General</c:formatCode>
                <c:ptCount val="3"/>
                <c:pt idx="0">
                  <c:v>138</c:v>
                </c:pt>
                <c:pt idx="1">
                  <c:v>43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1D-4B41-B2E0-6F1BE3C13532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46985160"/>
        <c:axId val="346986144"/>
      </c:barChart>
      <c:lineChart>
        <c:grouping val="standard"/>
        <c:varyColors val="0"/>
        <c:ser>
          <c:idx val="5"/>
          <c:order val="5"/>
          <c:tx>
            <c:v>Average Opening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209302325581409E-2"/>
                  <c:y val="-3.3783783783783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1D-4B41-B2E0-6F1BE3C13532}"/>
                </c:ext>
              </c:extLst>
            </c:dLbl>
            <c:dLbl>
              <c:idx val="1"/>
              <c:layout>
                <c:manualLayout>
                  <c:x val="-3.8850038850038904E-2"/>
                  <c:y val="-6.539178432038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1D-4B41-B2E0-6F1BE3C13532}"/>
                </c:ext>
              </c:extLst>
            </c:dLbl>
            <c:dLbl>
              <c:idx val="2"/>
              <c:layout>
                <c:manualLayout>
                  <c:x val="6.216006216006216E-3"/>
                  <c:y val="-8.1176008121862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1D-4B41-B2E0-6F1BE3C1353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Valve'!$I$245:$K$245</c:f>
              <c:numCache>
                <c:formatCode>0.0</c:formatCode>
                <c:ptCount val="3"/>
                <c:pt idx="0">
                  <c:v>390.33333333333331</c:v>
                </c:pt>
                <c:pt idx="1">
                  <c:v>192</c:v>
                </c:pt>
                <c:pt idx="2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D1D-4B41-B2E0-6F1BE3C13532}"/>
            </c:ext>
          </c:extLst>
        </c:ser>
        <c:ser>
          <c:idx val="6"/>
          <c:order val="6"/>
          <c:tx>
            <c:v>Average Closing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2558139534884E-2"/>
                  <c:y val="-2.2522522522522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1D-4B41-B2E0-6F1BE3C13532}"/>
                </c:ext>
              </c:extLst>
            </c:dLbl>
            <c:dLbl>
              <c:idx val="1"/>
              <c:layout>
                <c:manualLayout>
                  <c:x val="-4.8174048174048176E-2"/>
                  <c:y val="-6.0882006091396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1D-4B41-B2E0-6F1BE3C13532}"/>
                </c:ext>
              </c:extLst>
            </c:dLbl>
            <c:dLbl>
              <c:idx val="2"/>
              <c:layout>
                <c:manualLayout>
                  <c:x val="3.2634032634032632E-2"/>
                  <c:y val="-4.0588004060931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D1D-4B41-B2E0-6F1BE3C1353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Valve'!$I$244:$K$244</c:f>
              <c:numCache>
                <c:formatCode>General</c:formatCode>
                <c:ptCount val="3"/>
                <c:pt idx="0">
                  <c:v>142</c:v>
                </c:pt>
                <c:pt idx="1">
                  <c:v>57.5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D1D-4B41-B2E0-6F1BE3C13532}"/>
            </c:ext>
          </c:extLst>
        </c:ser>
        <c:ser>
          <c:idx val="7"/>
          <c:order val="7"/>
          <c:tx>
            <c:v>Average total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8580536475493776E-2"/>
                  <c:y val="-1.7767935258092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D1D-4B41-B2E0-6F1BE3C13532}"/>
                </c:ext>
              </c:extLst>
            </c:dLbl>
            <c:dLbl>
              <c:idx val="1"/>
              <c:layout>
                <c:manualLayout>
                  <c:x val="-4.5066045066045064E-2"/>
                  <c:y val="-4.0588004060931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D1D-4B41-B2E0-6F1BE3C13532}"/>
                </c:ext>
              </c:extLst>
            </c:dLbl>
            <c:dLbl>
              <c:idx val="2"/>
              <c:layout>
                <c:manualLayout>
                  <c:x val="3.5742035742035744E-2"/>
                  <c:y val="-5.63722278624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D1D-4B41-B2E0-6F1BE3C1353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Valve'!$I$243:$K$243</c:f>
              <c:numCache>
                <c:formatCode>General</c:formatCode>
                <c:ptCount val="3"/>
                <c:pt idx="0">
                  <c:v>291</c:v>
                </c:pt>
                <c:pt idx="1">
                  <c:v>138.19999999999999</c:v>
                </c:pt>
                <c:pt idx="2">
                  <c:v>42.2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9D1D-4B41-B2E0-6F1BE3C135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6985160"/>
        <c:axId val="346986144"/>
      </c:lineChart>
      <c:catAx>
        <c:axId val="34698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6144"/>
        <c:crosses val="autoZero"/>
        <c:auto val="1"/>
        <c:lblAlgn val="ctr"/>
        <c:lblOffset val="100"/>
        <c:noMultiLvlLbl val="0"/>
      </c:catAx>
      <c:valAx>
        <c:axId val="346986144"/>
        <c:scaling>
          <c:logBase val="10"/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007092198581561"/>
          <c:y val="0.13601796542673544"/>
          <c:w val="0.34810874704491723"/>
          <c:h val="0.820612348025462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>
                <a:solidFill>
                  <a:schemeClr val="accent6">
                    <a:lumMod val="50000"/>
                  </a:schemeClr>
                </a:solidFill>
              </a:rPr>
              <a:t>Opening - Closing cycles blowing from side 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Opening 1 - Blowing from non-string side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Valve'!$L$43:$N$43</c:f>
              <c:numCache>
                <c:formatCode>General</c:formatCode>
                <c:ptCount val="3"/>
                <c:pt idx="0">
                  <c:v>503</c:v>
                </c:pt>
                <c:pt idx="1">
                  <c:v>210</c:v>
                </c:pt>
                <c:pt idx="2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86-4348-B969-669969EF469A}"/>
            </c:ext>
          </c:extLst>
        </c:ser>
        <c:ser>
          <c:idx val="1"/>
          <c:order val="1"/>
          <c:tx>
            <c:v>Closing 1 - Blowing from non-string side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Valve'!$L$73:$N$73</c:f>
              <c:numCache>
                <c:formatCode>General</c:formatCode>
                <c:ptCount val="3"/>
                <c:pt idx="0">
                  <c:v>27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86-4348-B969-669969EF469A}"/>
            </c:ext>
          </c:extLst>
        </c:ser>
        <c:ser>
          <c:idx val="2"/>
          <c:order val="2"/>
          <c:tx>
            <c:v>Opening 2 - Blowing from non-string side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Valve'!$L$99:$N$99</c:f>
              <c:numCache>
                <c:formatCode>General</c:formatCode>
                <c:ptCount val="3"/>
                <c:pt idx="0">
                  <c:v>78</c:v>
                </c:pt>
                <c:pt idx="1">
                  <c:v>30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86-4348-B969-669969EF469A}"/>
            </c:ext>
          </c:extLst>
        </c:ser>
        <c:ser>
          <c:idx val="3"/>
          <c:order val="3"/>
          <c:tx>
            <c:v>Closing 2 - Blowing from non-string side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Valve'!$L$120:$N$120</c:f>
              <c:numCache>
                <c:formatCode>General</c:formatCode>
                <c:ptCount val="3"/>
                <c:pt idx="0">
                  <c:v>14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186-4348-B969-669969EF469A}"/>
            </c:ext>
          </c:extLst>
        </c:ser>
        <c:ser>
          <c:idx val="4"/>
          <c:order val="4"/>
          <c:tx>
            <c:v>Opening 3 - Blowing from non-string side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Valve'!$L$142:$N$142</c:f>
              <c:numCache>
                <c:formatCode>General</c:formatCode>
                <c:ptCount val="3"/>
                <c:pt idx="0">
                  <c:v>104</c:v>
                </c:pt>
                <c:pt idx="1">
                  <c:v>37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186-4348-B969-669969EF469A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46985160"/>
        <c:axId val="346986144"/>
      </c:barChart>
      <c:lineChart>
        <c:grouping val="standard"/>
        <c:varyColors val="0"/>
        <c:ser>
          <c:idx val="5"/>
          <c:order val="5"/>
          <c:tx>
            <c:v>Average Opening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0202020202020204E-2"/>
                  <c:y val="-3.1580777785889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86-4348-B969-669969EF469A}"/>
                </c:ext>
              </c:extLst>
            </c:dLbl>
            <c:dLbl>
              <c:idx val="1"/>
              <c:layout>
                <c:manualLayout>
                  <c:x val="1.0878010878010878E-2"/>
                  <c:y val="-6.9928865097325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186-4348-B969-669969EF469A}"/>
                </c:ext>
              </c:extLst>
            </c:dLbl>
            <c:dLbl>
              <c:idx val="2"/>
              <c:layout>
                <c:manualLayout>
                  <c:x val="1.2432012432012318E-2"/>
                  <c:y val="-0.11504426193431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86-4348-B969-669969EF469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Valve'!$L$145:$N$145</c:f>
              <c:numCache>
                <c:formatCode>0.0</c:formatCode>
                <c:ptCount val="3"/>
                <c:pt idx="0">
                  <c:v>228.33333333333334</c:v>
                </c:pt>
                <c:pt idx="1">
                  <c:v>92.333333333333329</c:v>
                </c:pt>
                <c:pt idx="2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186-4348-B969-669969EF469A}"/>
            </c:ext>
          </c:extLst>
        </c:ser>
        <c:ser>
          <c:idx val="6"/>
          <c:order val="6"/>
          <c:tx>
            <c:v>Average Closing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958041958041974E-2"/>
                  <c:y val="-9.0230793673968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86-4348-B969-669969EF469A}"/>
                </c:ext>
              </c:extLst>
            </c:dLbl>
            <c:dLbl>
              <c:idx val="1"/>
              <c:layout>
                <c:manualLayout>
                  <c:x val="5.128205128205128E-2"/>
                  <c:y val="-9.0230793673968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186-4348-B969-669969EF469A}"/>
                </c:ext>
              </c:extLst>
            </c:dLbl>
            <c:dLbl>
              <c:idx val="2"/>
              <c:layout>
                <c:manualLayout>
                  <c:x val="4.040404040404029E-2"/>
                  <c:y val="-6.7673095255476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186-4348-B969-669969EF469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Valve'!$L$144:$N$144</c:f>
              <c:numCache>
                <c:formatCode>General</c:formatCode>
                <c:ptCount val="3"/>
                <c:pt idx="0">
                  <c:v>20.5</c:v>
                </c:pt>
                <c:pt idx="1">
                  <c:v>4.5</c:v>
                </c:pt>
                <c:pt idx="2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2186-4348-B969-669969EF469A}"/>
            </c:ext>
          </c:extLst>
        </c:ser>
        <c:ser>
          <c:idx val="7"/>
          <c:order val="7"/>
          <c:tx>
            <c:v>Average total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648018648018676E-2"/>
                  <c:y val="-2.9325007944039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186-4348-B969-669969EF469A}"/>
                </c:ext>
              </c:extLst>
            </c:dLbl>
            <c:dLbl>
              <c:idx val="1"/>
              <c:layout>
                <c:manualLayout>
                  <c:x val="1.8648018648018648E-2"/>
                  <c:y val="-7.2184634939175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186-4348-B969-669969EF469A}"/>
                </c:ext>
              </c:extLst>
            </c:dLbl>
            <c:dLbl>
              <c:idx val="2"/>
              <c:layout>
                <c:manualLayout>
                  <c:x val="3.2634032634032632E-2"/>
                  <c:y val="-9.0230793673968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186-4348-B969-669969EF469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Valve'!$L$143:$N$143</c:f>
              <c:numCache>
                <c:formatCode>General</c:formatCode>
                <c:ptCount val="3"/>
                <c:pt idx="0">
                  <c:v>145.19999999999999</c:v>
                </c:pt>
                <c:pt idx="1">
                  <c:v>57.2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2186-4348-B969-669969EF46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6985160"/>
        <c:axId val="346986144"/>
      </c:lineChart>
      <c:catAx>
        <c:axId val="34698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6144"/>
        <c:crosses val="autoZero"/>
        <c:auto val="1"/>
        <c:lblAlgn val="ctr"/>
        <c:lblOffset val="100"/>
        <c:noMultiLvlLbl val="0"/>
      </c:catAx>
      <c:valAx>
        <c:axId val="346986144"/>
        <c:scaling>
          <c:logBase val="10"/>
          <c:orientation val="minMax"/>
          <c:max val="1000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938534278959811"/>
          <c:y val="0.16475359761064351"/>
          <c:w val="0.35992907801418439"/>
          <c:h val="0.763141083657646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79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79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0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9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02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45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01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7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5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70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88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97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3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14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06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63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45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43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83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86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47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92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169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479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44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33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407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507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39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054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77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4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5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2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66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3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/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8700" y="6495482"/>
            <a:ext cx="79377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644171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312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94492" y="6495482"/>
            <a:ext cx="79377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655462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694492" y="6495482"/>
            <a:ext cx="793774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6466388" cy="241300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94491" y="6495481"/>
            <a:ext cx="793773" cy="242873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0" y="6495482"/>
            <a:ext cx="645836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4492" y="6495482"/>
            <a:ext cx="793774" cy="241300"/>
          </a:xfrm>
        </p:spPr>
        <p:txBody>
          <a:bodyPr/>
          <a:lstStyle/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6554620" cy="237285"/>
          </a:xfrm>
        </p:spPr>
        <p:txBody>
          <a:bodyPr/>
          <a:lstStyle/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94492" y="6495481"/>
            <a:ext cx="793774" cy="242873"/>
          </a:xfrm>
        </p:spPr>
        <p:txBody>
          <a:bodyPr/>
          <a:lstStyle/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6490452" cy="242873"/>
          </a:xfrm>
        </p:spPr>
        <p:txBody>
          <a:bodyPr/>
          <a:lstStyle/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3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12/12/2017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Passarelli | 121.3.5-6 Linac - SSR1, SSR2 | SC Acceleration Modules and Cryogenics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375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  <p:sldLayoutId id="2147484124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hyperlink" Target="https://drive.google.com/open?id=1G5BtY3DFFSFQ-JFUZbgvFCRq7s8kQFZC" TargetMode="Externa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hyperlink" Target="https://drive.google.com/open?id=1q-vlNvheV3Hr-JNNWCrsVhTfggy6ahwb" TargetMode="Externa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5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37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37.png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hyperlink" Target="https://drive.google.com/open?id=16a45wD4oDWiq3Mz_tyqJMRtoySixTGNA" TargetMode="External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44.png"/><Relationship Id="rId4" Type="http://schemas.microsoft.com/office/2007/relationships/hdphoto" Target="../media/hdphoto2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46.png"/><Relationship Id="rId4" Type="http://schemas.microsoft.com/office/2007/relationships/hdphoto" Target="../media/hdphoto2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56.png"/><Relationship Id="rId4" Type="http://schemas.microsoft.com/office/2007/relationships/hdphoto" Target="../media/hdphoto3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36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62.png"/><Relationship Id="rId4" Type="http://schemas.microsoft.com/office/2007/relationships/hdphoto" Target="../media/hdphoto3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drive.google.com/open?id=1BqnDbb3Bl3Yq5Q8QzkH4mTbQ-csddJp3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382551"/>
            <a:ext cx="8499231" cy="1178885"/>
          </a:xfrm>
        </p:spPr>
        <p:txBody>
          <a:bodyPr/>
          <a:lstStyle/>
          <a:p>
            <a:r>
              <a:rPr lang="en-US" dirty="0"/>
              <a:t>Mattia Parise</a:t>
            </a:r>
          </a:p>
          <a:p>
            <a:r>
              <a:rPr lang="en-US" dirty="0"/>
              <a:t>TTC Meeting, Milan</a:t>
            </a:r>
          </a:p>
          <a:p>
            <a:r>
              <a:rPr lang="en-US" dirty="0"/>
              <a:t>6-9 February,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95087"/>
            <a:ext cx="8499232" cy="1003049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Preparation, processing, assembling and testing of spoke resonators: from SSR1 jacketed cavities to string assembly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4" b="8245"/>
          <a:stretch/>
        </p:blipFill>
        <p:spPr>
          <a:xfrm>
            <a:off x="1099568" y="864060"/>
            <a:ext cx="6956131" cy="3727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7B849-D749-4800-83C6-1C6C4D0238D2}"/>
              </a:ext>
            </a:extLst>
          </p:cNvPr>
          <p:cNvSpPr txBox="1"/>
          <p:nvPr/>
        </p:nvSpPr>
        <p:spPr>
          <a:xfrm>
            <a:off x="1561920" y="4916554"/>
            <a:ext cx="6020160" cy="11747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Vertical assembly facilitates handling of components</a:t>
            </a:r>
          </a:p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Sub-assembly can rotate 360 degrees for an easy assembly</a:t>
            </a:r>
          </a:p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movable cart allows easy handling of the heavy sub-assembly</a:t>
            </a:r>
          </a:p>
        </p:txBody>
      </p:sp>
    </p:spTree>
    <p:extLst>
      <p:ext uri="{BB962C8B-B14F-4D97-AF65-F5344CB8AC3E}">
        <p14:creationId xmlns:p14="http://schemas.microsoft.com/office/powerpoint/2010/main" val="2808221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9E007-C37C-480F-83EA-4052C8F23B44}"/>
              </a:ext>
            </a:extLst>
          </p:cNvPr>
          <p:cNvSpPr/>
          <p:nvPr/>
        </p:nvSpPr>
        <p:spPr>
          <a:xfrm>
            <a:off x="8432074" y="5983516"/>
            <a:ext cx="7119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Link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Solenoid_Assembly">
            <a:hlinkClick r:id="" action="ppaction://media"/>
            <a:extLst>
              <a:ext uri="{FF2B5EF4-FFF2-40B4-BE49-F238E27FC236}">
                <a16:creationId xmlns:a16="http://schemas.microsoft.com/office/drawing/2014/main" id="{0DD0BA3E-5F36-4624-9505-B32C9AA56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997151"/>
            <a:ext cx="8686800" cy="48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4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9E007-C37C-480F-83EA-4052C8F23B44}"/>
              </a:ext>
            </a:extLst>
          </p:cNvPr>
          <p:cNvSpPr/>
          <p:nvPr/>
        </p:nvSpPr>
        <p:spPr>
          <a:xfrm>
            <a:off x="8432074" y="5983516"/>
            <a:ext cx="7119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Link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9A95C-84C4-419D-923A-85807D6182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549"/>
          <a:stretch/>
        </p:blipFill>
        <p:spPr>
          <a:xfrm>
            <a:off x="228598" y="1064097"/>
            <a:ext cx="3005932" cy="4023360"/>
          </a:xfrm>
          <a:prstGeom prst="rect">
            <a:avLst/>
          </a:prstGeom>
        </p:spPr>
      </p:pic>
      <p:pic>
        <p:nvPicPr>
          <p:cNvPr id="12" name="Solenoid_On_Cavity">
            <a:hlinkClick r:id="" action="ppaction://media"/>
            <a:extLst>
              <a:ext uri="{FF2B5EF4-FFF2-40B4-BE49-F238E27FC236}">
                <a16:creationId xmlns:a16="http://schemas.microsoft.com/office/drawing/2014/main" id="{D03BB286-7867-4129-9124-BA09050C8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21781"/>
          <a:stretch>
            <a:fillRect/>
          </a:stretch>
        </p:blipFill>
        <p:spPr>
          <a:xfrm>
            <a:off x="3326922" y="1064097"/>
            <a:ext cx="5598828" cy="4023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C54BEB-87D3-4586-8B5D-AD7D45614CEA}"/>
              </a:ext>
            </a:extLst>
          </p:cNvPr>
          <p:cNvSpPr txBox="1"/>
          <p:nvPr/>
        </p:nvSpPr>
        <p:spPr>
          <a:xfrm>
            <a:off x="2390775" y="5282380"/>
            <a:ext cx="4362450" cy="81724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 - millimeter precise and reliable alignment</a:t>
            </a:r>
          </a:p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Easy to use system</a:t>
            </a:r>
          </a:p>
        </p:txBody>
      </p:sp>
    </p:spTree>
    <p:extLst>
      <p:ext uri="{BB962C8B-B14F-4D97-AF65-F5344CB8AC3E}">
        <p14:creationId xmlns:p14="http://schemas.microsoft.com/office/powerpoint/2010/main" val="314597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FEC336-394F-4576-9FD3-E412DB37B8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1183226"/>
            <a:ext cx="2743200" cy="4855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A9D739-8311-4445-9535-AF20B31F44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93810" y="2250028"/>
            <a:ext cx="4876801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6C2F15-4776-494A-847A-22EAFBF311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32170" y="2250027"/>
            <a:ext cx="4876802" cy="274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DAB5E1-9129-443F-B48D-66027D4E8617}"/>
              </a:ext>
            </a:extLst>
          </p:cNvPr>
          <p:cNvSpPr txBox="1"/>
          <p:nvPr/>
        </p:nvSpPr>
        <p:spPr>
          <a:xfrm>
            <a:off x="1172875" y="741461"/>
            <a:ext cx="6492311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cage is disassembled once the cavity-cavity connection is completed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138C51-1793-4349-8CD1-8B68B27C5904}"/>
              </a:ext>
            </a:extLst>
          </p:cNvPr>
          <p:cNvCxnSpPr>
            <a:cxnSpLocks/>
          </p:cNvCxnSpPr>
          <p:nvPr/>
        </p:nvCxnSpPr>
        <p:spPr>
          <a:xfrm>
            <a:off x="1172875" y="1045159"/>
            <a:ext cx="65709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758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DA6DE-A891-4474-8AEA-D62421D05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069" y="714224"/>
            <a:ext cx="3816413" cy="23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405A2-60A6-4AA9-A4FA-76B6A8D007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069" y="3194338"/>
            <a:ext cx="3816413" cy="2608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DAC4F1-F796-4BD8-AED2-40AB0A4E6095}"/>
              </a:ext>
            </a:extLst>
          </p:cNvPr>
          <p:cNvSpPr txBox="1"/>
          <p:nvPr/>
        </p:nvSpPr>
        <p:spPr>
          <a:xfrm>
            <a:off x="756496" y="5856640"/>
            <a:ext cx="7631007" cy="36187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 welded bellows can be successfully assembled and bellows cage can be removed</a:t>
            </a:r>
          </a:p>
        </p:txBody>
      </p:sp>
    </p:spTree>
    <p:extLst>
      <p:ext uri="{BB962C8B-B14F-4D97-AF65-F5344CB8AC3E}">
        <p14:creationId xmlns:p14="http://schemas.microsoft.com/office/powerpoint/2010/main" val="321033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Edge welded bellows particle counts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5AE7F3-9F60-4B97-B428-FB75D5304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88" y="2322374"/>
            <a:ext cx="4763859" cy="3429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9E0763-578F-4935-9676-FDC03FED1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251775"/>
              </p:ext>
            </p:extLst>
          </p:nvPr>
        </p:nvGraphicFramePr>
        <p:xfrm>
          <a:off x="5391150" y="2313036"/>
          <a:ext cx="3291976" cy="3429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2994">
                  <a:extLst>
                    <a:ext uri="{9D8B030D-6E8A-4147-A177-3AD203B41FA5}">
                      <a16:colId xmlns:a16="http://schemas.microsoft.com/office/drawing/2014/main" val="986413712"/>
                    </a:ext>
                  </a:extLst>
                </a:gridCol>
                <a:gridCol w="822994">
                  <a:extLst>
                    <a:ext uri="{9D8B030D-6E8A-4147-A177-3AD203B41FA5}">
                      <a16:colId xmlns:a16="http://schemas.microsoft.com/office/drawing/2014/main" val="481279819"/>
                    </a:ext>
                  </a:extLst>
                </a:gridCol>
                <a:gridCol w="822994">
                  <a:extLst>
                    <a:ext uri="{9D8B030D-6E8A-4147-A177-3AD203B41FA5}">
                      <a16:colId xmlns:a16="http://schemas.microsoft.com/office/drawing/2014/main" val="4038515762"/>
                    </a:ext>
                  </a:extLst>
                </a:gridCol>
                <a:gridCol w="822994">
                  <a:extLst>
                    <a:ext uri="{9D8B030D-6E8A-4147-A177-3AD203B41FA5}">
                      <a16:colId xmlns:a16="http://schemas.microsoft.com/office/drawing/2014/main" val="1471544162"/>
                    </a:ext>
                  </a:extLst>
                </a:gridCol>
              </a:tblGrid>
              <a:tr h="2286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 cycles compression and extension (10 liters sample)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4253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Time [s]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0.3 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0.5 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1 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17895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4774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2127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4948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5804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5166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08853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2245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1694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542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37728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091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71561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19EE097-9983-4EEB-9EDE-1145ADB585D7}"/>
              </a:ext>
            </a:extLst>
          </p:cNvPr>
          <p:cNvSpPr txBox="1"/>
          <p:nvPr/>
        </p:nvSpPr>
        <p:spPr>
          <a:xfrm>
            <a:off x="222250" y="698688"/>
            <a:ext cx="888949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 welded bellows was cleaned and brought inside class 10 cleanroom:</a:t>
            </a:r>
          </a:p>
          <a:p>
            <a:pPr marL="742950" lvl="1" indent="-285750">
              <a:lnSpc>
                <a:spcPct val="120000"/>
              </a:lnSpc>
              <a:buSzPct val="100000"/>
              <a:buFont typeface="Helvetica" panose="020B0604020202020204" pitchFamily="34" charset="0"/>
              <a:buChar char="−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 min Liquinox (1%) + DI water ultrasonic cleaning at 50 °F</a:t>
            </a:r>
          </a:p>
          <a:p>
            <a:pPr marL="742950" lvl="1" indent="-285750">
              <a:lnSpc>
                <a:spcPct val="120000"/>
              </a:lnSpc>
              <a:buSzPct val="100000"/>
              <a:buFont typeface="Helvetica" panose="020B0604020202020204" pitchFamily="34" charset="0"/>
              <a:buChar char="−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 min Citranox (2%) + DI water ultrasonic cleaning at 50 °F</a:t>
            </a:r>
          </a:p>
          <a:p>
            <a:pPr marL="742950" lvl="1" indent="-285750">
              <a:lnSpc>
                <a:spcPct val="120000"/>
              </a:lnSpc>
              <a:buSzPct val="100000"/>
              <a:buFont typeface="Helvetica" panose="020B0604020202020204" pitchFamily="34" charset="0"/>
              <a:buChar char="−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 min DI water ultrasonic cleaning at 50 °F</a:t>
            </a:r>
          </a:p>
          <a:p>
            <a:pPr marL="742950" lvl="1" indent="-285750">
              <a:lnSpc>
                <a:spcPct val="120000"/>
              </a:lnSpc>
              <a:buSzPct val="100000"/>
              <a:buFont typeface="Helvetica" panose="020B0604020202020204" pitchFamily="34" charset="0"/>
              <a:buChar char="−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Handheld HPR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 counts of the nitrogen dried bellows approach 0 particles &gt; 0.3 </a:t>
            </a:r>
            <a:r>
              <a:rPr lang="el-GR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r>
              <a:rPr lang="de-DE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 in less than 1 minute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FEA45-D519-42C3-A766-26E1ACC00BAB}"/>
              </a:ext>
            </a:extLst>
          </p:cNvPr>
          <p:cNvSpPr txBox="1"/>
          <p:nvPr/>
        </p:nvSpPr>
        <p:spPr>
          <a:xfrm>
            <a:off x="2276587" y="5856646"/>
            <a:ext cx="4454254" cy="36187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 counts during contraction are acceptable</a:t>
            </a:r>
            <a:endParaRPr lang="de-DE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1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9353006" cy="427877"/>
          </a:xfrm>
        </p:spPr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Gate valves particle counts: all metal vs Viton sealed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</a:t>
            </a:r>
          </a:p>
        </p:txBody>
      </p:sp>
      <p:pic>
        <p:nvPicPr>
          <p:cNvPr id="1026" name="Picture 2" descr="Image result for vat mini uhv gate valve">
            <a:extLst>
              <a:ext uri="{FF2B5EF4-FFF2-40B4-BE49-F238E27FC236}">
                <a16:creationId xmlns:a16="http://schemas.microsoft.com/office/drawing/2014/main" id="{41454EB4-7817-45CC-848F-5A679FBB4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EDF0E9"/>
              </a:clrFrom>
              <a:clrTo>
                <a:srgbClr val="EDF0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828" y="2009467"/>
            <a:ext cx="4145344" cy="17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73935-F31E-4092-B4A5-4912D22964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598" y="1700691"/>
            <a:ext cx="4281791" cy="2408507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A99E33-9DB7-46DC-97BD-0371866E722C}"/>
              </a:ext>
            </a:extLst>
          </p:cNvPr>
          <p:cNvSpPr txBox="1"/>
          <p:nvPr/>
        </p:nvSpPr>
        <p:spPr>
          <a:xfrm>
            <a:off x="259089" y="4378277"/>
            <a:ext cx="4180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Viton sealed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Pneumatic actuation (&lt;1 sec for opening and closing)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Viton may degrade due to radiation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15613A-E81C-485D-9585-2ABD79968B7D}"/>
              </a:ext>
            </a:extLst>
          </p:cNvPr>
          <p:cNvSpPr txBox="1"/>
          <p:nvPr/>
        </p:nvSpPr>
        <p:spPr>
          <a:xfrm>
            <a:off x="4637597" y="4378277"/>
            <a:ext cx="428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metal construction 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Manual actuation (~ 5 min for opening and for closing)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resistant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AE15E6-A11D-4835-B19C-7DF29D818A65}"/>
              </a:ext>
            </a:extLst>
          </p:cNvPr>
          <p:cNvSpPr/>
          <p:nvPr/>
        </p:nvSpPr>
        <p:spPr>
          <a:xfrm>
            <a:off x="4574913" y="1285500"/>
            <a:ext cx="4407162" cy="4863742"/>
          </a:xfrm>
          <a:prstGeom prst="roundRect">
            <a:avLst>
              <a:gd name="adj" fmla="val 7590"/>
            </a:avLst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84C0B5-DF67-4D4B-9CD3-B94FAB7B4041}"/>
              </a:ext>
            </a:extLst>
          </p:cNvPr>
          <p:cNvSpPr/>
          <p:nvPr/>
        </p:nvSpPr>
        <p:spPr>
          <a:xfrm>
            <a:off x="222250" y="1285500"/>
            <a:ext cx="4254500" cy="4863742"/>
          </a:xfrm>
          <a:prstGeom prst="roundRect">
            <a:avLst>
              <a:gd name="adj" fmla="val 7590"/>
            </a:avLst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2EE76B-8085-402D-BF29-DC64864BBE7B}"/>
              </a:ext>
            </a:extLst>
          </p:cNvPr>
          <p:cNvSpPr/>
          <p:nvPr/>
        </p:nvSpPr>
        <p:spPr>
          <a:xfrm>
            <a:off x="1208733" y="917195"/>
            <a:ext cx="2281534" cy="549867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sz="2000" cap="smal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Gate Valve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4EC99-C71A-4DAD-AF81-89DD421D9222}"/>
              </a:ext>
            </a:extLst>
          </p:cNvPr>
          <p:cNvSpPr/>
          <p:nvPr/>
        </p:nvSpPr>
        <p:spPr>
          <a:xfrm>
            <a:off x="4997943" y="964820"/>
            <a:ext cx="3561103" cy="54864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sz="2000" cap="smal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LCLSII All-Metal Gate Valve</a:t>
            </a:r>
          </a:p>
        </p:txBody>
      </p:sp>
    </p:spTree>
    <p:extLst>
      <p:ext uri="{BB962C8B-B14F-4D97-AF65-F5344CB8AC3E}">
        <p14:creationId xmlns:p14="http://schemas.microsoft.com/office/powerpoint/2010/main" val="1811154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15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8C73BCF-3D22-413C-8D9A-4487113BF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478632"/>
              </p:ext>
            </p:extLst>
          </p:nvPr>
        </p:nvGraphicFramePr>
        <p:xfrm>
          <a:off x="188749" y="1345474"/>
          <a:ext cx="429768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93A9B38-6FF0-44FD-A0FE-6302E81567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9910636"/>
              </p:ext>
            </p:extLst>
          </p:nvPr>
        </p:nvGraphicFramePr>
        <p:xfrm>
          <a:off x="4617720" y="1345474"/>
          <a:ext cx="429768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689"/>
            <a:ext cx="9353006" cy="427877"/>
          </a:xfrm>
        </p:spPr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Gate valves particle counts: all metal vs Viton sealed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3E487D-B286-4A08-9B6E-576451710206}"/>
              </a:ext>
            </a:extLst>
          </p:cNvPr>
          <p:cNvSpPr txBox="1"/>
          <p:nvPr/>
        </p:nvSpPr>
        <p:spPr>
          <a:xfrm>
            <a:off x="188749" y="4205009"/>
            <a:ext cx="872665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Viton sealed pneumatic actuated gate valve performed better than the all-metal gate valve in terms of particle counts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 is located at the early stage of the LINAC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Damaging of the Viton due to beam radiation is limited at this stage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7BAAA7-F6D1-4126-A22D-F1AF1CEB0173}"/>
              </a:ext>
            </a:extLst>
          </p:cNvPr>
          <p:cNvSpPr txBox="1"/>
          <p:nvPr/>
        </p:nvSpPr>
        <p:spPr>
          <a:xfrm>
            <a:off x="188749" y="5529900"/>
            <a:ext cx="8726651" cy="67422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Viton sealed gate valve is compact, generate less particulate, reliable (does not depend on the operator to be actuated) and can be opened/closed in &lt;1 sec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AC0FBD-802B-4289-BBE5-230907C907F2}"/>
              </a:ext>
            </a:extLst>
          </p:cNvPr>
          <p:cNvSpPr/>
          <p:nvPr/>
        </p:nvSpPr>
        <p:spPr>
          <a:xfrm>
            <a:off x="4574913" y="1057275"/>
            <a:ext cx="4407162" cy="2939959"/>
          </a:xfrm>
          <a:prstGeom prst="roundRect">
            <a:avLst>
              <a:gd name="adj" fmla="val 7590"/>
            </a:avLst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26DCB8-7FF0-474B-A727-6BBEB57A1DBA}"/>
              </a:ext>
            </a:extLst>
          </p:cNvPr>
          <p:cNvSpPr/>
          <p:nvPr/>
        </p:nvSpPr>
        <p:spPr>
          <a:xfrm>
            <a:off x="222250" y="1057275"/>
            <a:ext cx="4254500" cy="2939959"/>
          </a:xfrm>
          <a:prstGeom prst="roundRect">
            <a:avLst>
              <a:gd name="adj" fmla="val 7590"/>
            </a:avLst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EB72F-216E-4EA0-AA6E-F7D959D2BE78}"/>
              </a:ext>
            </a:extLst>
          </p:cNvPr>
          <p:cNvSpPr/>
          <p:nvPr/>
        </p:nvSpPr>
        <p:spPr>
          <a:xfrm>
            <a:off x="1208733" y="734086"/>
            <a:ext cx="2281534" cy="549867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sz="2000" cap="smal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Gate Valve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A07D09-9A1F-42C0-96E3-139756582EBF}"/>
              </a:ext>
            </a:extLst>
          </p:cNvPr>
          <p:cNvSpPr/>
          <p:nvPr/>
        </p:nvSpPr>
        <p:spPr>
          <a:xfrm>
            <a:off x="4997943" y="782955"/>
            <a:ext cx="3561103" cy="54864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sz="2000" cap="smal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LCLSII All-Metal Gate Valve</a:t>
            </a:r>
          </a:p>
        </p:txBody>
      </p:sp>
    </p:spTree>
    <p:extLst>
      <p:ext uri="{BB962C8B-B14F-4D97-AF65-F5344CB8AC3E}">
        <p14:creationId xmlns:p14="http://schemas.microsoft.com/office/powerpoint/2010/main" val="1978591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689"/>
            <a:ext cx="9353006" cy="427877"/>
          </a:xfrm>
        </p:spPr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Nitrogen purging line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592EED-7BC9-4C2F-845E-3ADA4EACE735}"/>
              </a:ext>
            </a:extLst>
          </p:cNvPr>
          <p:cNvGrpSpPr/>
          <p:nvPr/>
        </p:nvGrpSpPr>
        <p:grpSpPr>
          <a:xfrm>
            <a:off x="93245" y="2112346"/>
            <a:ext cx="5741125" cy="3800475"/>
            <a:chOff x="1842532" y="768313"/>
            <a:chExt cx="5741125" cy="3800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661659-FB42-4678-BB3F-7DA844F96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2532" y="768313"/>
              <a:ext cx="5741125" cy="380047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7296AF-5E9D-4E08-8277-F465A58BC25C}"/>
                </a:ext>
              </a:extLst>
            </p:cNvPr>
            <p:cNvSpPr txBox="1"/>
            <p:nvPr/>
          </p:nvSpPr>
          <p:spPr>
            <a:xfrm>
              <a:off x="1871634" y="1348002"/>
              <a:ext cx="877514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Shut-off valve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6D6F94-3621-4C2E-BB98-835264218EC5}"/>
                </a:ext>
              </a:extLst>
            </p:cNvPr>
            <p:cNvSpPr txBox="1"/>
            <p:nvPr/>
          </p:nvSpPr>
          <p:spPr>
            <a:xfrm>
              <a:off x="2780715" y="1348002"/>
              <a:ext cx="1016129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Pressure regulator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DD07F9-B95B-4717-B803-EF66B3389B6F}"/>
                </a:ext>
              </a:extLst>
            </p:cNvPr>
            <p:cNvSpPr txBox="1"/>
            <p:nvPr/>
          </p:nvSpPr>
          <p:spPr>
            <a:xfrm>
              <a:off x="4381739" y="940278"/>
              <a:ext cx="902855" cy="7150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High pressure gauge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8F91C6-BB21-42FD-AD64-5A67AB1CA197}"/>
                </a:ext>
              </a:extLst>
            </p:cNvPr>
            <p:cNvSpPr txBox="1"/>
            <p:nvPr/>
          </p:nvSpPr>
          <p:spPr>
            <a:xfrm>
              <a:off x="2684730" y="3335350"/>
              <a:ext cx="1158934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Pressure relief valve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747897-B0E5-40F6-858D-50D4803A3E2F}"/>
                </a:ext>
              </a:extLst>
            </p:cNvPr>
            <p:cNvSpPr txBox="1"/>
            <p:nvPr/>
          </p:nvSpPr>
          <p:spPr>
            <a:xfrm>
              <a:off x="4138976" y="3335350"/>
              <a:ext cx="831672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Shut-off valve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B37448-4C63-45A2-B55D-54221F11DE2A}"/>
                </a:ext>
              </a:extLst>
            </p:cNvPr>
            <p:cNvSpPr txBox="1"/>
            <p:nvPr/>
          </p:nvSpPr>
          <p:spPr>
            <a:xfrm>
              <a:off x="6028004" y="3335350"/>
              <a:ext cx="858301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Shut-off valve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AD7FA7-68EE-4E21-8A6E-BFCCC67DFA70}"/>
                </a:ext>
              </a:extLst>
            </p:cNvPr>
            <p:cNvSpPr txBox="1"/>
            <p:nvPr/>
          </p:nvSpPr>
          <p:spPr>
            <a:xfrm>
              <a:off x="5042409" y="3335350"/>
              <a:ext cx="913835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Metering valve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EF4E56-641D-4585-AD13-603DE495C05A}"/>
                </a:ext>
              </a:extLst>
            </p:cNvPr>
            <p:cNvSpPr txBox="1"/>
            <p:nvPr/>
          </p:nvSpPr>
          <p:spPr>
            <a:xfrm>
              <a:off x="5312736" y="934589"/>
              <a:ext cx="911437" cy="7150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Low pressure gauge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684C5FA-B9F6-4577-8444-AB8AD44CB9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8"/>
          <a:stretch/>
        </p:blipFill>
        <p:spPr>
          <a:xfrm>
            <a:off x="5915873" y="2117994"/>
            <a:ext cx="3151263" cy="37948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9A3C05A-CB42-40A5-BFD3-1C56A0522268}"/>
              </a:ext>
            </a:extLst>
          </p:cNvPr>
          <p:cNvSpPr txBox="1"/>
          <p:nvPr/>
        </p:nvSpPr>
        <p:spPr>
          <a:xfrm>
            <a:off x="6159698" y="3091932"/>
            <a:ext cx="977105" cy="715089"/>
          </a:xfrm>
          <a:prstGeom prst="round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purity filter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BC3FED-5625-4EB3-A435-BE02AF48CBB0}"/>
              </a:ext>
            </a:extLst>
          </p:cNvPr>
          <p:cNvSpPr txBox="1"/>
          <p:nvPr/>
        </p:nvSpPr>
        <p:spPr>
          <a:xfrm>
            <a:off x="6949575" y="4996713"/>
            <a:ext cx="1490058" cy="306467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vacuum cart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94EF21-3647-45D5-9763-53C80EE5CBF5}"/>
              </a:ext>
            </a:extLst>
          </p:cNvPr>
          <p:cNvCxnSpPr>
            <a:cxnSpLocks/>
          </p:cNvCxnSpPr>
          <p:nvPr/>
        </p:nvCxnSpPr>
        <p:spPr>
          <a:xfrm>
            <a:off x="8606449" y="4545218"/>
            <a:ext cx="66374" cy="5382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0727AC-3AF6-4D21-A6FC-7E439138CB0D}"/>
              </a:ext>
            </a:extLst>
          </p:cNvPr>
          <p:cNvCxnSpPr>
            <a:cxnSpLocks/>
          </p:cNvCxnSpPr>
          <p:nvPr/>
        </p:nvCxnSpPr>
        <p:spPr>
          <a:xfrm>
            <a:off x="188607" y="3596302"/>
            <a:ext cx="456735" cy="11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1FC2F73-636A-4A5D-9863-A939A2E19D1B}"/>
              </a:ext>
            </a:extLst>
          </p:cNvPr>
          <p:cNvCxnSpPr>
            <a:cxnSpLocks/>
          </p:cNvCxnSpPr>
          <p:nvPr/>
        </p:nvCxnSpPr>
        <p:spPr>
          <a:xfrm>
            <a:off x="5310572" y="4371554"/>
            <a:ext cx="456735" cy="11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E5B41D7-9197-445A-A62F-70AC0280478B}"/>
              </a:ext>
            </a:extLst>
          </p:cNvPr>
          <p:cNvSpPr txBox="1"/>
          <p:nvPr/>
        </p:nvSpPr>
        <p:spPr>
          <a:xfrm>
            <a:off x="222250" y="794390"/>
            <a:ext cx="888949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Nitrogen purging line can provide up to 20 SLPM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Filter is located on the cavity as last element to avoid cavity contamination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be manually operated 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Mass Flow Controller can substitute the metering valve for a reliable soft start</a:t>
            </a:r>
          </a:p>
        </p:txBody>
      </p:sp>
    </p:spTree>
    <p:extLst>
      <p:ext uri="{BB962C8B-B14F-4D97-AF65-F5344CB8AC3E}">
        <p14:creationId xmlns:p14="http://schemas.microsoft.com/office/powerpoint/2010/main" val="391983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17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689"/>
            <a:ext cx="9353006" cy="427877"/>
          </a:xfrm>
        </p:spPr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Nitrogen purging 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65393-0514-4AFF-9007-5964849C6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566" y="1536290"/>
            <a:ext cx="4247536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50949-15E4-4BA1-B684-94DEBE052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497" y="1536290"/>
            <a:ext cx="4257367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13E090-939D-454E-BF31-9B233C449867}"/>
              </a:ext>
            </a:extLst>
          </p:cNvPr>
          <p:cNvSpPr txBox="1"/>
          <p:nvPr/>
        </p:nvSpPr>
        <p:spPr>
          <a:xfrm>
            <a:off x="181373" y="917768"/>
            <a:ext cx="434392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Nitrogen purging applied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BE5A9-C752-4856-9D2A-28C653F8E183}"/>
              </a:ext>
            </a:extLst>
          </p:cNvPr>
          <p:cNvSpPr txBox="1"/>
          <p:nvPr/>
        </p:nvSpPr>
        <p:spPr>
          <a:xfrm>
            <a:off x="5363496" y="799729"/>
            <a:ext cx="2733368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Nitrogen purging at 4 SLPD purge flow speed 0.1 m/s</a:t>
            </a:r>
          </a:p>
        </p:txBody>
      </p:sp>
    </p:spTree>
    <p:extLst>
      <p:ext uri="{BB962C8B-B14F-4D97-AF65-F5344CB8AC3E}">
        <p14:creationId xmlns:p14="http://schemas.microsoft.com/office/powerpoint/2010/main" val="9436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3496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SSR1 cryomodule for PIP-II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5" name="Content Placeholder 3">
            <a:extLst>
              <a:ext uri="{FF2B5EF4-FFF2-40B4-BE49-F238E27FC236}">
                <a16:creationId xmlns:a16="http://schemas.microsoft.com/office/drawing/2014/main" id="{B922EDAA-9430-4375-8C16-515B63316E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437" y="2885280"/>
            <a:ext cx="4473938" cy="2926080"/>
          </a:xfrm>
          <a:prstGeom prst="snip2DiagRect">
            <a:avLst>
              <a:gd name="adj1" fmla="val 30904"/>
              <a:gd name="adj2" fmla="val 16667"/>
            </a:avLst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2D69F4D-A22B-4726-8CDC-5229FA9989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3" b="100000" l="145" r="9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424" y="3706747"/>
            <a:ext cx="3929876" cy="1920240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402E793-DE50-491B-8088-E1E43C569073}"/>
              </a:ext>
            </a:extLst>
          </p:cNvPr>
          <p:cNvSpPr txBox="1"/>
          <p:nvPr/>
        </p:nvSpPr>
        <p:spPr>
          <a:xfrm>
            <a:off x="1123403" y="5875449"/>
            <a:ext cx="279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</a:t>
            </a: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4199DD4-0203-4774-AFA1-3FE0309C2C24}"/>
              </a:ext>
            </a:extLst>
          </p:cNvPr>
          <p:cNvSpPr txBox="1"/>
          <p:nvPr/>
        </p:nvSpPr>
        <p:spPr>
          <a:xfrm>
            <a:off x="5515359" y="5875449"/>
            <a:ext cx="279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cavity string</a:t>
            </a: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0B0E81-6119-4A4E-B430-E7DE6CAEB525}"/>
              </a:ext>
            </a:extLst>
          </p:cNvPr>
          <p:cNvSpPr txBox="1"/>
          <p:nvPr/>
        </p:nvSpPr>
        <p:spPr>
          <a:xfrm>
            <a:off x="3567510" y="736851"/>
            <a:ext cx="200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Linac</a:t>
            </a: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C7CD5E-50CF-41E2-B784-8A1EB9B3DF2C}"/>
              </a:ext>
            </a:extLst>
          </p:cNvPr>
          <p:cNvGrpSpPr/>
          <p:nvPr/>
        </p:nvGrpSpPr>
        <p:grpSpPr>
          <a:xfrm>
            <a:off x="1400175" y="1095375"/>
            <a:ext cx="6343650" cy="1967632"/>
            <a:chOff x="1590675" y="1095375"/>
            <a:chExt cx="6343650" cy="19676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288FB05-2290-47BB-8702-37B5F79E0D66}"/>
                </a:ext>
              </a:extLst>
            </p:cNvPr>
            <p:cNvSpPr txBox="1"/>
            <p:nvPr/>
          </p:nvSpPr>
          <p:spPr>
            <a:xfrm>
              <a:off x="4678356" y="2693675"/>
              <a:ext cx="787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SSR1</a:t>
              </a:r>
              <a:endPara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2FBD378-21B9-4288-AADE-89D8399C0AC7}"/>
                </a:ext>
              </a:extLst>
            </p:cNvPr>
            <p:cNvGrpSpPr/>
            <p:nvPr/>
          </p:nvGrpSpPr>
          <p:grpSpPr>
            <a:xfrm>
              <a:off x="1590675" y="1095375"/>
              <a:ext cx="6343650" cy="1630680"/>
              <a:chOff x="1590675" y="1095375"/>
              <a:chExt cx="6343650" cy="163068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021EA0C-B865-48D4-B008-62BA0D364C3C}"/>
                  </a:ext>
                </a:extLst>
              </p:cNvPr>
              <p:cNvGrpSpPr/>
              <p:nvPr/>
            </p:nvGrpSpPr>
            <p:grpSpPr>
              <a:xfrm>
                <a:off x="1590675" y="1095375"/>
                <a:ext cx="6343650" cy="1630680"/>
                <a:chOff x="1590675" y="1095375"/>
                <a:chExt cx="6343650" cy="1630680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E35041F3-190D-4FB8-8ABD-C2741BD263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781175" y="1211642"/>
                  <a:ext cx="5991225" cy="1398146"/>
                </a:xfrm>
                <a:prstGeom prst="rect">
                  <a:avLst/>
                </a:prstGeom>
              </p:spPr>
            </p:pic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EF84BC2E-7FFE-4AA4-BE39-CEE41CF3B56C}"/>
                    </a:ext>
                  </a:extLst>
                </p:cNvPr>
                <p:cNvSpPr/>
                <p:nvPr/>
              </p:nvSpPr>
              <p:spPr>
                <a:xfrm>
                  <a:off x="1590675" y="1095375"/>
                  <a:ext cx="6343650" cy="1630680"/>
                </a:xfrm>
                <a:prstGeom prst="roundRect">
                  <a:avLst/>
                </a:prstGeom>
                <a:noFill/>
                <a:ln w="12700">
                  <a:solidFill>
                    <a:srgbClr val="4E4E4E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" name="Rounded Rectangle 47">
                <a:extLst>
                  <a:ext uri="{FF2B5EF4-FFF2-40B4-BE49-F238E27FC236}">
                    <a16:creationId xmlns:a16="http://schemas.microsoft.com/office/drawing/2014/main" id="{59C5AE4A-B2BF-4098-B89F-FD57EA664765}"/>
                  </a:ext>
                </a:extLst>
              </p:cNvPr>
              <p:cNvSpPr/>
              <p:nvPr/>
            </p:nvSpPr>
            <p:spPr>
              <a:xfrm>
                <a:off x="4629148" y="2168949"/>
                <a:ext cx="885825" cy="505264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935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17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689"/>
            <a:ext cx="9353006" cy="427877"/>
          </a:xfrm>
        </p:spPr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Nitrogen purging 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65393-0514-4AFF-9007-5964849C6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566" y="1536290"/>
            <a:ext cx="4247536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50949-15E4-4BA1-B684-94DEBE052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497" y="1536290"/>
            <a:ext cx="4257367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13E090-939D-454E-BF31-9B233C449867}"/>
              </a:ext>
            </a:extLst>
          </p:cNvPr>
          <p:cNvSpPr txBox="1"/>
          <p:nvPr/>
        </p:nvSpPr>
        <p:spPr>
          <a:xfrm>
            <a:off x="181373" y="917768"/>
            <a:ext cx="434392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Nitrogen purging applied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BE5A9-C752-4856-9D2A-28C653F8E183}"/>
              </a:ext>
            </a:extLst>
          </p:cNvPr>
          <p:cNvSpPr txBox="1"/>
          <p:nvPr/>
        </p:nvSpPr>
        <p:spPr>
          <a:xfrm>
            <a:off x="5363496" y="799729"/>
            <a:ext cx="2733368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Nitrogen purging at 4 SLPD purge flow speed 0.1 m/s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3292BE-D5F9-4254-AAE6-DF6777D0AC7B}"/>
              </a:ext>
            </a:extLst>
          </p:cNvPr>
          <p:cNvCxnSpPr/>
          <p:nvPr/>
        </p:nvCxnSpPr>
        <p:spPr>
          <a:xfrm flipH="1">
            <a:off x="2353334" y="3054369"/>
            <a:ext cx="662186" cy="963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59C1FE-6497-4285-AE3D-13313C622964}"/>
              </a:ext>
            </a:extLst>
          </p:cNvPr>
          <p:cNvSpPr/>
          <p:nvPr/>
        </p:nvSpPr>
        <p:spPr>
          <a:xfrm>
            <a:off x="6579870" y="4137660"/>
            <a:ext cx="434340" cy="800100"/>
          </a:xfrm>
          <a:custGeom>
            <a:avLst/>
            <a:gdLst>
              <a:gd name="connsiteX0" fmla="*/ 0 w 434340"/>
              <a:gd name="connsiteY0" fmla="*/ 0 h 800100"/>
              <a:gd name="connsiteX1" fmla="*/ 182880 w 434340"/>
              <a:gd name="connsiteY1" fmla="*/ 148590 h 800100"/>
              <a:gd name="connsiteX2" fmla="*/ 300990 w 434340"/>
              <a:gd name="connsiteY2" fmla="*/ 285750 h 800100"/>
              <a:gd name="connsiteX3" fmla="*/ 289560 w 434340"/>
              <a:gd name="connsiteY3" fmla="*/ 384810 h 800100"/>
              <a:gd name="connsiteX4" fmla="*/ 350520 w 434340"/>
              <a:gd name="connsiteY4" fmla="*/ 598170 h 800100"/>
              <a:gd name="connsiteX5" fmla="*/ 434340 w 434340"/>
              <a:gd name="connsiteY5" fmla="*/ 800100 h 800100"/>
              <a:gd name="connsiteX6" fmla="*/ 434340 w 434340"/>
              <a:gd name="connsiteY6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" h="800100">
                <a:moveTo>
                  <a:pt x="0" y="0"/>
                </a:moveTo>
                <a:cubicBezTo>
                  <a:pt x="66357" y="50482"/>
                  <a:pt x="132715" y="100965"/>
                  <a:pt x="182880" y="148590"/>
                </a:cubicBezTo>
                <a:cubicBezTo>
                  <a:pt x="233045" y="196215"/>
                  <a:pt x="283210" y="246380"/>
                  <a:pt x="300990" y="285750"/>
                </a:cubicBezTo>
                <a:cubicBezTo>
                  <a:pt x="318770" y="325120"/>
                  <a:pt x="281305" y="332740"/>
                  <a:pt x="289560" y="384810"/>
                </a:cubicBezTo>
                <a:cubicBezTo>
                  <a:pt x="297815" y="436880"/>
                  <a:pt x="326390" y="528955"/>
                  <a:pt x="350520" y="598170"/>
                </a:cubicBezTo>
                <a:cubicBezTo>
                  <a:pt x="374650" y="667385"/>
                  <a:pt x="434340" y="800100"/>
                  <a:pt x="434340" y="800100"/>
                </a:cubicBezTo>
                <a:lnTo>
                  <a:pt x="434340" y="8001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2EA5F6-E2E8-4D5D-B072-C7DEAE527538}"/>
              </a:ext>
            </a:extLst>
          </p:cNvPr>
          <p:cNvSpPr/>
          <p:nvPr/>
        </p:nvSpPr>
        <p:spPr>
          <a:xfrm>
            <a:off x="6549390" y="3169920"/>
            <a:ext cx="716280" cy="1699260"/>
          </a:xfrm>
          <a:custGeom>
            <a:avLst/>
            <a:gdLst>
              <a:gd name="connsiteX0" fmla="*/ 0 w 716280"/>
              <a:gd name="connsiteY0" fmla="*/ 0 h 1699260"/>
              <a:gd name="connsiteX1" fmla="*/ 60960 w 716280"/>
              <a:gd name="connsiteY1" fmla="*/ 160020 h 1699260"/>
              <a:gd name="connsiteX2" fmla="*/ 190500 w 716280"/>
              <a:gd name="connsiteY2" fmla="*/ 361950 h 1699260"/>
              <a:gd name="connsiteX3" fmla="*/ 236220 w 716280"/>
              <a:gd name="connsiteY3" fmla="*/ 609600 h 1699260"/>
              <a:gd name="connsiteX4" fmla="*/ 308610 w 716280"/>
              <a:gd name="connsiteY4" fmla="*/ 735330 h 1699260"/>
              <a:gd name="connsiteX5" fmla="*/ 403860 w 716280"/>
              <a:gd name="connsiteY5" fmla="*/ 1002030 h 1699260"/>
              <a:gd name="connsiteX6" fmla="*/ 533400 w 716280"/>
              <a:gd name="connsiteY6" fmla="*/ 1242060 h 1699260"/>
              <a:gd name="connsiteX7" fmla="*/ 586740 w 716280"/>
              <a:gd name="connsiteY7" fmla="*/ 1512570 h 1699260"/>
              <a:gd name="connsiteX8" fmla="*/ 716280 w 716280"/>
              <a:gd name="connsiteY8" fmla="*/ 1699260 h 1699260"/>
              <a:gd name="connsiteX9" fmla="*/ 716280 w 716280"/>
              <a:gd name="connsiteY9" fmla="*/ 1699260 h 169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6280" h="1699260">
                <a:moveTo>
                  <a:pt x="0" y="0"/>
                </a:moveTo>
                <a:cubicBezTo>
                  <a:pt x="14605" y="49847"/>
                  <a:pt x="29210" y="99695"/>
                  <a:pt x="60960" y="160020"/>
                </a:cubicBezTo>
                <a:cubicBezTo>
                  <a:pt x="92710" y="220345"/>
                  <a:pt x="161290" y="287020"/>
                  <a:pt x="190500" y="361950"/>
                </a:cubicBezTo>
                <a:cubicBezTo>
                  <a:pt x="219710" y="436880"/>
                  <a:pt x="216535" y="547370"/>
                  <a:pt x="236220" y="609600"/>
                </a:cubicBezTo>
                <a:cubicBezTo>
                  <a:pt x="255905" y="671830"/>
                  <a:pt x="280670" y="669925"/>
                  <a:pt x="308610" y="735330"/>
                </a:cubicBezTo>
                <a:cubicBezTo>
                  <a:pt x="336550" y="800735"/>
                  <a:pt x="366395" y="917575"/>
                  <a:pt x="403860" y="1002030"/>
                </a:cubicBezTo>
                <a:cubicBezTo>
                  <a:pt x="441325" y="1086485"/>
                  <a:pt x="502920" y="1156970"/>
                  <a:pt x="533400" y="1242060"/>
                </a:cubicBezTo>
                <a:cubicBezTo>
                  <a:pt x="563880" y="1327150"/>
                  <a:pt x="556260" y="1436370"/>
                  <a:pt x="586740" y="1512570"/>
                </a:cubicBezTo>
                <a:cubicBezTo>
                  <a:pt x="617220" y="1588770"/>
                  <a:pt x="716280" y="1699260"/>
                  <a:pt x="716280" y="1699260"/>
                </a:cubicBezTo>
                <a:lnTo>
                  <a:pt x="716280" y="169926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26438-AE11-4C92-A3A2-727660EAB831}"/>
              </a:ext>
            </a:extLst>
          </p:cNvPr>
          <p:cNvSpPr txBox="1"/>
          <p:nvPr/>
        </p:nvSpPr>
        <p:spPr>
          <a:xfrm>
            <a:off x="2619376" y="2298417"/>
            <a:ext cx="1784900" cy="755952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 flow inside the beam pipe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987AD6-84A6-4347-98EF-0BAE9ED12820}"/>
              </a:ext>
            </a:extLst>
          </p:cNvPr>
          <p:cNvCxnSpPr>
            <a:cxnSpLocks/>
          </p:cNvCxnSpPr>
          <p:nvPr/>
        </p:nvCxnSpPr>
        <p:spPr>
          <a:xfrm>
            <a:off x="6115051" y="3695700"/>
            <a:ext cx="3333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975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689"/>
            <a:ext cx="9353006" cy="427877"/>
          </a:xfrm>
        </p:spPr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Nitrogen purging 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E1E5D-1787-4B37-ACAE-BB058DCD93CB}"/>
              </a:ext>
            </a:extLst>
          </p:cNvPr>
          <p:cNvSpPr txBox="1"/>
          <p:nvPr/>
        </p:nvSpPr>
        <p:spPr>
          <a:xfrm>
            <a:off x="8474766" y="6023114"/>
            <a:ext cx="160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Link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Nitrogen_Purging">
            <a:hlinkClick r:id="" action="ppaction://media"/>
            <a:extLst>
              <a:ext uri="{FF2B5EF4-FFF2-40B4-BE49-F238E27FC236}">
                <a16:creationId xmlns:a16="http://schemas.microsoft.com/office/drawing/2014/main" id="{526F6A59-A51D-4E3D-9714-17856C01E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761" y="948871"/>
            <a:ext cx="8686800" cy="48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19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689"/>
            <a:ext cx="8067675" cy="427877"/>
          </a:xfrm>
        </p:spPr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48 hours bake @120°C: a new approach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3870E1-51CE-4FEB-BC16-84BEEFFFDC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87"/>
          <a:stretch/>
        </p:blipFill>
        <p:spPr>
          <a:xfrm>
            <a:off x="222249" y="3107504"/>
            <a:ext cx="4321176" cy="3137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7AB6F7-B72F-49CF-BA5A-EFBEAD17DA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49" y="1061363"/>
            <a:ext cx="2907267" cy="19651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1E9F00-6A1D-48B1-A18D-9B38541ABE6D}"/>
              </a:ext>
            </a:extLst>
          </p:cNvPr>
          <p:cNvSpPr txBox="1"/>
          <p:nvPr/>
        </p:nvSpPr>
        <p:spPr>
          <a:xfrm>
            <a:off x="6251361" y="835550"/>
            <a:ext cx="2864248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SzPct val="100000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Infrared heater characteristics: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90% energy efficient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 – 7 min warmup/cooldown time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Elements reach up to 815°C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Output power can be controlled through cavity temperature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871B38E-E055-42CD-AD04-0B69070FAC7F}"/>
              </a:ext>
            </a:extLst>
          </p:cNvPr>
          <p:cNvGrpSpPr/>
          <p:nvPr/>
        </p:nvGrpSpPr>
        <p:grpSpPr>
          <a:xfrm>
            <a:off x="3336686" y="831748"/>
            <a:ext cx="2757261" cy="2223309"/>
            <a:chOff x="3606096" y="641909"/>
            <a:chExt cx="3176851" cy="25616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CFC80B-6D8B-4FBA-95CF-F9200562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8150" y="700053"/>
              <a:ext cx="2436015" cy="25035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922325-D78C-426C-AE88-75434CCEF8F6}"/>
                </a:ext>
              </a:extLst>
            </p:cNvPr>
            <p:cNvSpPr/>
            <p:nvPr/>
          </p:nvSpPr>
          <p:spPr>
            <a:xfrm>
              <a:off x="5803697" y="641909"/>
              <a:ext cx="979250" cy="702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Infrared </a:t>
              </a:r>
            </a:p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heaters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308FA6-3FB8-456E-86A5-96B59D2BC1F1}"/>
                </a:ext>
              </a:extLst>
            </p:cNvPr>
            <p:cNvSpPr/>
            <p:nvPr/>
          </p:nvSpPr>
          <p:spPr>
            <a:xfrm>
              <a:off x="3606096" y="1327416"/>
              <a:ext cx="934923" cy="9726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to </a:t>
              </a:r>
            </a:p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vacuum</a:t>
              </a:r>
            </a:p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cart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A6C5AA9-42D6-472E-B0C3-FA139957A4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8997" y="2353770"/>
              <a:ext cx="481328" cy="116205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5905A9D-A106-4C34-8BA0-82E9F81AF5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6157" y="990600"/>
              <a:ext cx="430819" cy="96974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69CAF9-7D71-4108-97D3-0DAAA1B63A8F}"/>
                </a:ext>
              </a:extLst>
            </p:cNvPr>
            <p:cNvSpPr/>
            <p:nvPr/>
          </p:nvSpPr>
          <p:spPr>
            <a:xfrm>
              <a:off x="5407695" y="1057984"/>
              <a:ext cx="80128" cy="8012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FB74DA4-52E0-4AAF-AD08-CA75B8624AF8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6194210" y="1344043"/>
              <a:ext cx="99113" cy="453467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6C4104-E736-4A53-A202-F50C2CFB237D}"/>
                </a:ext>
              </a:extLst>
            </p:cNvPr>
            <p:cNvSpPr/>
            <p:nvPr/>
          </p:nvSpPr>
          <p:spPr>
            <a:xfrm>
              <a:off x="6151260" y="1779277"/>
              <a:ext cx="80128" cy="8012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53AC397-20CE-4CBD-8E0A-F403F5597890}"/>
              </a:ext>
            </a:extLst>
          </p:cNvPr>
          <p:cNvSpPr txBox="1"/>
          <p:nvPr/>
        </p:nvSpPr>
        <p:spPr>
          <a:xfrm>
            <a:off x="4657725" y="3930458"/>
            <a:ext cx="4457884" cy="235449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couple of infrared heaters can bring the cavity up to 120°C in 2 hours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never leaves the cleanroom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Baking can be performed after the cold test assembly leak check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C267FA-D929-4045-B1A0-E1F94B89856A}"/>
              </a:ext>
            </a:extLst>
          </p:cNvPr>
          <p:cNvSpPr/>
          <p:nvPr/>
        </p:nvSpPr>
        <p:spPr>
          <a:xfrm>
            <a:off x="429419" y="739738"/>
            <a:ext cx="243207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Quartz fabric Faced Heater</a:t>
            </a:r>
          </a:p>
        </p:txBody>
      </p:sp>
    </p:spTree>
    <p:extLst>
      <p:ext uri="{BB962C8B-B14F-4D97-AF65-F5344CB8AC3E}">
        <p14:creationId xmlns:p14="http://schemas.microsoft.com/office/powerpoint/2010/main" val="3551230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</a:t>
            </a:r>
          </a:p>
        </p:txBody>
      </p:sp>
      <p:pic>
        <p:nvPicPr>
          <p:cNvPr id="7" name="Content Placeholder 11" descr="15-0309-01.jpg">
            <a:extLst>
              <a:ext uri="{FF2B5EF4-FFF2-40B4-BE49-F238E27FC236}">
                <a16:creationId xmlns:a16="http://schemas.microsoft.com/office/drawing/2014/main" id="{83AF6BE4-CB42-4D57-B247-B629B1114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8" b="99211" l="1125" r="96000">
                        <a14:foregroundMark x1="92625" y1="34911" x2="92625" y2="34911"/>
                        <a14:foregroundMark x1="89750" y1="29980" x2="89750" y2="29980"/>
                        <a14:foregroundMark x1="90375" y1="30769" x2="90375" y2="30769"/>
                        <a14:foregroundMark x1="66000" y1="70217" x2="66000" y2="70217"/>
                        <a14:foregroundMark x1="67125" y1="75542" x2="67125" y2="75542"/>
                        <a14:foregroundMark x1="77875" y1="71203" x2="77875" y2="71203"/>
                        <a14:foregroundMark x1="81875" y1="64300" x2="81875" y2="64300"/>
                        <a14:backgroundMark x1="79125" y1="69625" x2="79125" y2="69625"/>
                        <a14:backgroundMark x1="78000" y1="68047" x2="78000" y2="6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72" y="890432"/>
            <a:ext cx="7623455" cy="4831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852399-E379-4776-8B92-1AFE3B60B17F}"/>
              </a:ext>
            </a:extLst>
          </p:cNvPr>
          <p:cNvSpPr txBox="1"/>
          <p:nvPr/>
        </p:nvSpPr>
        <p:spPr>
          <a:xfrm>
            <a:off x="4061460" y="5398631"/>
            <a:ext cx="4671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i="1" dirty="0">
                <a:solidFill>
                  <a:srgbClr val="50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On behalf of the SSR1 team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43EF2-36C1-4785-B878-0BCE0936F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71061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800938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43EF2-36C1-4785-B878-0BCE0936F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346" y="3215062"/>
            <a:ext cx="3115309" cy="427877"/>
          </a:xfrm>
        </p:spPr>
        <p:txBody>
          <a:bodyPr/>
          <a:lstStyle/>
          <a:p>
            <a:r>
              <a:rPr lang="en-US" sz="3600" dirty="0">
                <a:solidFill>
                  <a:srgbClr val="4E4E4E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46170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8C73BCF-3D22-413C-8D9A-4487113BF498}"/>
              </a:ext>
            </a:extLst>
          </p:cNvPr>
          <p:cNvGraphicFramePr>
            <a:graphicFrameLocks/>
          </p:cNvGraphicFramePr>
          <p:nvPr/>
        </p:nvGraphicFramePr>
        <p:xfrm>
          <a:off x="188749" y="1025434"/>
          <a:ext cx="429768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8D43172-7C64-4802-B78E-CE3A52CCF8A8}"/>
              </a:ext>
            </a:extLst>
          </p:cNvPr>
          <p:cNvGraphicFramePr>
            <a:graphicFrameLocks/>
          </p:cNvGraphicFramePr>
          <p:nvPr/>
        </p:nvGraphicFramePr>
        <p:xfrm>
          <a:off x="188749" y="3659680"/>
          <a:ext cx="429768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93A9B38-6FF0-44FD-A0FE-6302E8156725}"/>
              </a:ext>
            </a:extLst>
          </p:cNvPr>
          <p:cNvGraphicFramePr>
            <a:graphicFrameLocks/>
          </p:cNvGraphicFramePr>
          <p:nvPr/>
        </p:nvGraphicFramePr>
        <p:xfrm>
          <a:off x="4617720" y="1034045"/>
          <a:ext cx="429768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3F9FC28-E2CE-47CD-8943-1B6F40141074}"/>
              </a:ext>
            </a:extLst>
          </p:cNvPr>
          <p:cNvGraphicFramePr>
            <a:graphicFrameLocks/>
          </p:cNvGraphicFramePr>
          <p:nvPr/>
        </p:nvGraphicFramePr>
        <p:xfrm>
          <a:off x="4617720" y="3652228"/>
          <a:ext cx="429768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689"/>
            <a:ext cx="9353006" cy="427877"/>
          </a:xfrm>
        </p:spPr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Gate valves particle counts: all metal vs Viton sealed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637D53-B22C-4084-B186-D771ABAEC51A}"/>
              </a:ext>
            </a:extLst>
          </p:cNvPr>
          <p:cNvSpPr/>
          <p:nvPr/>
        </p:nvSpPr>
        <p:spPr>
          <a:xfrm>
            <a:off x="188749" y="7001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Gate Valve (Viton Sealed - Pneumatic actuated)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49806E-F4D0-4846-B44C-4B6B5E68E15F}"/>
              </a:ext>
            </a:extLst>
          </p:cNvPr>
          <p:cNvSpPr/>
          <p:nvPr/>
        </p:nvSpPr>
        <p:spPr>
          <a:xfrm>
            <a:off x="4760749" y="72017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LCLSII Gate Valve (All-metal - Manually actuated)</a:t>
            </a:r>
          </a:p>
        </p:txBody>
      </p:sp>
    </p:spTree>
    <p:extLst>
      <p:ext uri="{BB962C8B-B14F-4D97-AF65-F5344CB8AC3E}">
        <p14:creationId xmlns:p14="http://schemas.microsoft.com/office/powerpoint/2010/main" val="934094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Extra precautions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DF9CE-4DD5-413B-9CB8-D80C3AB08A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0085" y="1819121"/>
            <a:ext cx="3326857" cy="43891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134B34-A4B6-4604-AA0E-17A97983EB0B}"/>
              </a:ext>
            </a:extLst>
          </p:cNvPr>
          <p:cNvSpPr/>
          <p:nvPr/>
        </p:nvSpPr>
        <p:spPr>
          <a:xfrm>
            <a:off x="4540838" y="785986"/>
            <a:ext cx="37279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4E4E4E"/>
                </a:solidFill>
                <a:latin typeface="Helvetica" panose="020B0604020202020204" pitchFamily="34" charset="0"/>
                <a:ea typeface="Geneva" pitchFamily="121" charset="-128"/>
              </a:rPr>
              <a:t>Cavity beam pipes are protected using cleanroom tape and cleanroom plastic to avoid contamination outside of the cleanroom.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A55D75-A57B-4703-9BB1-4BB91A63DAC9}"/>
              </a:ext>
            </a:extLst>
          </p:cNvPr>
          <p:cNvSpPr/>
          <p:nvPr/>
        </p:nvSpPr>
        <p:spPr>
          <a:xfrm>
            <a:off x="372291" y="785986"/>
            <a:ext cx="402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4E4E4E"/>
                </a:solidFill>
                <a:latin typeface="Helvetica" panose="020B0604020202020204" pitchFamily="34" charset="0"/>
                <a:ea typeface="Geneva" pitchFamily="121" charset="-128"/>
              </a:rPr>
              <a:t>Extra precautions are taken wrapping the hose with foam. Each time the cavity is crated an Engineer is present to check that all the security precautions are followed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34856C-7F24-4792-826F-95A62E111A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54" y="1819121"/>
            <a:ext cx="364456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60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SSR1 vacuum-end couplers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933A97-983E-4163-9A52-16EC858BA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84787" y="2039052"/>
            <a:ext cx="4795517" cy="3398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B526FA-7E1D-4F79-9F3F-CB0CB096D116}"/>
              </a:ext>
            </a:extLst>
          </p:cNvPr>
          <p:cNvSpPr txBox="1"/>
          <p:nvPr/>
        </p:nvSpPr>
        <p:spPr>
          <a:xfrm>
            <a:off x="187050" y="672566"/>
            <a:ext cx="832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procurement of coupler antennas presented a series of technical issue that led them to be on the SSR1 CM1 </a:t>
            </a:r>
            <a:r>
              <a:rPr lang="en-US" sz="1400" u="sng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critical path</a:t>
            </a:r>
            <a:endParaRPr lang="en-US" sz="1400" i="1" u="sng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E99482-F073-489F-BD18-6DBEC262377C}"/>
              </a:ext>
            </a:extLst>
          </p:cNvPr>
          <p:cNvSpPr/>
          <p:nvPr/>
        </p:nvSpPr>
        <p:spPr>
          <a:xfrm>
            <a:off x="2114801" y="3265334"/>
            <a:ext cx="1168049" cy="13182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3ECBDF-91EF-452A-9DFA-BFEB4DC5C4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860" y="3423348"/>
            <a:ext cx="2034541" cy="27127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1B3C51-984C-4DF4-8CEC-955EA2C61884}"/>
              </a:ext>
            </a:extLst>
          </p:cNvPr>
          <p:cNvSpPr/>
          <p:nvPr/>
        </p:nvSpPr>
        <p:spPr>
          <a:xfrm>
            <a:off x="6103620" y="4824989"/>
            <a:ext cx="594361" cy="5334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DF9229-B709-449D-8323-24CBAF6D3A36}"/>
              </a:ext>
            </a:extLst>
          </p:cNvPr>
          <p:cNvSpPr txBox="1"/>
          <p:nvPr/>
        </p:nvSpPr>
        <p:spPr>
          <a:xfrm>
            <a:off x="3712231" y="1262757"/>
            <a:ext cx="5416529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Vacseal (silicon resin solution) was used on the first 2 antennas on the beam vacuum volume side and it has never been “cured”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company notified of this unconformity after the 2 antennas were assembled onto 2 different SSR1 cavities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2 cavities performed poorly during the cold tests and the RGA scans showed anomalies that can be linked to the Vacseal composition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25009A-880F-43C1-8995-46CD54968908}"/>
              </a:ext>
            </a:extLst>
          </p:cNvPr>
          <p:cNvSpPr txBox="1"/>
          <p:nvPr/>
        </p:nvSpPr>
        <p:spPr>
          <a:xfrm>
            <a:off x="7312137" y="4668299"/>
            <a:ext cx="131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Vacseal suspected area</a:t>
            </a:r>
          </a:p>
        </p:txBody>
      </p:sp>
    </p:spTree>
    <p:extLst>
      <p:ext uri="{BB962C8B-B14F-4D97-AF65-F5344CB8AC3E}">
        <p14:creationId xmlns:p14="http://schemas.microsoft.com/office/powerpoint/2010/main" val="1518326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SSR1 vacuum-end couplers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A377D9-9CE6-4799-855E-F12F87874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390" y="1365540"/>
            <a:ext cx="3649980" cy="40705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B526FA-7E1D-4F79-9F3F-CB0CB096D116}"/>
              </a:ext>
            </a:extLst>
          </p:cNvPr>
          <p:cNvSpPr txBox="1"/>
          <p:nvPr/>
        </p:nvSpPr>
        <p:spPr>
          <a:xfrm>
            <a:off x="187050" y="693946"/>
            <a:ext cx="8328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i="1" u="sng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i="1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B0C285-5689-42FA-B6B3-7FC08E7017DB}"/>
              </a:ext>
            </a:extLst>
          </p:cNvPr>
          <p:cNvSpPr txBox="1"/>
          <p:nvPr/>
        </p:nvSpPr>
        <p:spPr>
          <a:xfrm>
            <a:off x="187050" y="672566"/>
            <a:ext cx="888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antenna from current supplier broke during testing at 20 kW, CW full reflection due to high dependence of loss tangent on temperature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87452F-DA68-4636-93BE-83345C4FAA1C}"/>
              </a:ext>
            </a:extLst>
          </p:cNvPr>
          <p:cNvSpPr txBox="1"/>
          <p:nvPr/>
        </p:nvSpPr>
        <p:spPr>
          <a:xfrm>
            <a:off x="187050" y="5635026"/>
            <a:ext cx="888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 are as important as cavities but in this case, suppliers were not actively followed, leading to several problematics</a:t>
            </a:r>
          </a:p>
        </p:txBody>
      </p:sp>
    </p:spTree>
    <p:extLst>
      <p:ext uri="{BB962C8B-B14F-4D97-AF65-F5344CB8AC3E}">
        <p14:creationId xmlns:p14="http://schemas.microsoft.com/office/powerpoint/2010/main" val="901553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89191-C520-4AFC-888B-ECD7FB991C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85838"/>
            <a:ext cx="8686800" cy="4886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B954D6-2DD8-4769-BF4E-55326D22C909}"/>
              </a:ext>
            </a:extLst>
          </p:cNvPr>
          <p:cNvSpPr txBox="1"/>
          <p:nvPr/>
        </p:nvSpPr>
        <p:spPr>
          <a:xfrm>
            <a:off x="1269502" y="1277612"/>
            <a:ext cx="815593" cy="61293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to solenoid bellows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6ABEA2-F8B9-4A9D-8C5C-F462FCD28206}"/>
              </a:ext>
            </a:extLst>
          </p:cNvPr>
          <p:cNvSpPr txBox="1"/>
          <p:nvPr/>
        </p:nvSpPr>
        <p:spPr>
          <a:xfrm>
            <a:off x="2794589" y="1447871"/>
            <a:ext cx="931767" cy="27241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Solenoids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569B46-1881-4A23-AD47-612AC4543A78}"/>
              </a:ext>
            </a:extLst>
          </p:cNvPr>
          <p:cNvSpPr txBox="1"/>
          <p:nvPr/>
        </p:nvSpPr>
        <p:spPr>
          <a:xfrm>
            <a:off x="4220592" y="1447871"/>
            <a:ext cx="804581" cy="27241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1CFB14-AEDF-4EFD-8002-C3073C6407F9}"/>
              </a:ext>
            </a:extLst>
          </p:cNvPr>
          <p:cNvSpPr txBox="1"/>
          <p:nvPr/>
        </p:nvSpPr>
        <p:spPr>
          <a:xfrm>
            <a:off x="5441338" y="1277612"/>
            <a:ext cx="876427" cy="61293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to BPM bellows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89F1FB-F7AF-41B5-BF1D-BBD591742E25}"/>
              </a:ext>
            </a:extLst>
          </p:cNvPr>
          <p:cNvSpPr txBox="1"/>
          <p:nvPr/>
        </p:nvSpPr>
        <p:spPr>
          <a:xfrm>
            <a:off x="7082599" y="1277611"/>
            <a:ext cx="876427" cy="61293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to cavity bellows</a:t>
            </a:r>
          </a:p>
        </p:txBody>
      </p:sp>
    </p:spTree>
    <p:extLst>
      <p:ext uri="{BB962C8B-B14F-4D97-AF65-F5344CB8AC3E}">
        <p14:creationId xmlns:p14="http://schemas.microsoft.com/office/powerpoint/2010/main" val="271111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3496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SSR1 string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AC22B-EC9A-47AC-B686-98DB070E58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40" y="1466656"/>
            <a:ext cx="9144000" cy="458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401B26-59BF-4993-9DCF-2A211EF516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987" y="4680121"/>
            <a:ext cx="3141801" cy="1554480"/>
          </a:xfrm>
          <a:prstGeom prst="roundRect">
            <a:avLst/>
          </a:prstGeom>
          <a:ln w="19050">
            <a:solidFill>
              <a:srgbClr val="00B050"/>
            </a:solidFill>
            <a:prstDash val="dashDot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EE5A5-A7A0-4091-9440-188E78A215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85" y="887774"/>
            <a:ext cx="3141801" cy="1554480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</p:pic>
      <p:sp>
        <p:nvSpPr>
          <p:cNvPr id="13" name="Rounded Rectangle 47">
            <a:extLst>
              <a:ext uri="{FF2B5EF4-FFF2-40B4-BE49-F238E27FC236}">
                <a16:creationId xmlns:a16="http://schemas.microsoft.com/office/drawing/2014/main" id="{7BE823EC-EE46-4A5E-95AF-402078E0E0CE}"/>
              </a:ext>
            </a:extLst>
          </p:cNvPr>
          <p:cNvSpPr/>
          <p:nvPr/>
        </p:nvSpPr>
        <p:spPr>
          <a:xfrm rot="20536537">
            <a:off x="3422411" y="3098176"/>
            <a:ext cx="378293" cy="32688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ounded Rectangle 52">
            <a:extLst>
              <a:ext uri="{FF2B5EF4-FFF2-40B4-BE49-F238E27FC236}">
                <a16:creationId xmlns:a16="http://schemas.microsoft.com/office/drawing/2014/main" id="{D216C605-CBF8-46C3-A3DE-91239264AF2E}"/>
              </a:ext>
            </a:extLst>
          </p:cNvPr>
          <p:cNvSpPr/>
          <p:nvPr/>
        </p:nvSpPr>
        <p:spPr>
          <a:xfrm rot="20546298">
            <a:off x="2544900" y="3323328"/>
            <a:ext cx="680349" cy="326882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CB05C-FCFC-42B2-8E6F-47A0E8E7FF15}"/>
              </a:ext>
            </a:extLst>
          </p:cNvPr>
          <p:cNvSpPr txBox="1"/>
          <p:nvPr/>
        </p:nvSpPr>
        <p:spPr>
          <a:xfrm>
            <a:off x="3501155" y="1233720"/>
            <a:ext cx="267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E4E4E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Interconnection cavity-cavity</a:t>
            </a:r>
            <a:endParaRPr lang="en-US" sz="1400" dirty="0">
              <a:solidFill>
                <a:srgbClr val="4E4E4E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190D1A-A626-4BDD-A3EF-96E3D9D74187}"/>
              </a:ext>
            </a:extLst>
          </p:cNvPr>
          <p:cNvSpPr txBox="1"/>
          <p:nvPr/>
        </p:nvSpPr>
        <p:spPr>
          <a:xfrm>
            <a:off x="3190812" y="5454116"/>
            <a:ext cx="2661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E4E4E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Solenoid-BPM subassembly</a:t>
            </a:r>
            <a:endParaRPr lang="en-US" sz="1400" dirty="0">
              <a:solidFill>
                <a:srgbClr val="4E4E4E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17C62A-7236-4C73-BF6D-440B379F7817}"/>
              </a:ext>
            </a:extLst>
          </p:cNvPr>
          <p:cNvSpPr txBox="1"/>
          <p:nvPr/>
        </p:nvSpPr>
        <p:spPr>
          <a:xfrm>
            <a:off x="6752439" y="4855572"/>
            <a:ext cx="978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Solenoid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9FF253-D6F8-4CF1-AADB-BB6B4B5184FF}"/>
              </a:ext>
            </a:extLst>
          </p:cNvPr>
          <p:cNvSpPr txBox="1"/>
          <p:nvPr/>
        </p:nvSpPr>
        <p:spPr>
          <a:xfrm>
            <a:off x="7526824" y="4855571"/>
            <a:ext cx="496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E143CF-F071-4CB5-A30D-0A4C74761A89}"/>
              </a:ext>
            </a:extLst>
          </p:cNvPr>
          <p:cNvSpPr txBox="1"/>
          <p:nvPr/>
        </p:nvSpPr>
        <p:spPr>
          <a:xfrm>
            <a:off x="1192159" y="3340142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+mn-lt"/>
                <a:cs typeface="Helvetica" panose="020B0604020202020204" pitchFamily="34" charset="0"/>
              </a:rPr>
              <a:t>Gate Valve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3A386CC-B6B2-468C-B389-2222687E5373}"/>
              </a:ext>
            </a:extLst>
          </p:cNvPr>
          <p:cNvCxnSpPr>
            <a:cxnSpLocks/>
          </p:cNvCxnSpPr>
          <p:nvPr/>
        </p:nvCxnSpPr>
        <p:spPr>
          <a:xfrm flipH="1">
            <a:off x="3292779" y="1562110"/>
            <a:ext cx="282507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554214-C813-43A5-9E8F-69957541092C}"/>
              </a:ext>
            </a:extLst>
          </p:cNvPr>
          <p:cNvCxnSpPr>
            <a:cxnSpLocks/>
          </p:cNvCxnSpPr>
          <p:nvPr/>
        </p:nvCxnSpPr>
        <p:spPr>
          <a:xfrm flipH="1">
            <a:off x="2956921" y="5444218"/>
            <a:ext cx="2815066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2">
            <a:extLst>
              <a:ext uri="{FF2B5EF4-FFF2-40B4-BE49-F238E27FC236}">
                <a16:creationId xmlns:a16="http://schemas.microsoft.com/office/drawing/2014/main" id="{BFE9AF42-D619-4536-ABC8-000EAE76DFF6}"/>
              </a:ext>
            </a:extLst>
          </p:cNvPr>
          <p:cNvSpPr/>
          <p:nvPr/>
        </p:nvSpPr>
        <p:spPr>
          <a:xfrm rot="20546298">
            <a:off x="3911057" y="2908355"/>
            <a:ext cx="680349" cy="326882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Rounded Rectangle 47">
            <a:extLst>
              <a:ext uri="{FF2B5EF4-FFF2-40B4-BE49-F238E27FC236}">
                <a16:creationId xmlns:a16="http://schemas.microsoft.com/office/drawing/2014/main" id="{C4E2C5BE-0085-4468-9C62-A3B6371B9A14}"/>
              </a:ext>
            </a:extLst>
          </p:cNvPr>
          <p:cNvSpPr/>
          <p:nvPr/>
        </p:nvSpPr>
        <p:spPr>
          <a:xfrm rot="20536537">
            <a:off x="4710026" y="2711038"/>
            <a:ext cx="385245" cy="32688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Rounded Rectangle 47">
            <a:extLst>
              <a:ext uri="{FF2B5EF4-FFF2-40B4-BE49-F238E27FC236}">
                <a16:creationId xmlns:a16="http://schemas.microsoft.com/office/drawing/2014/main" id="{8F0D5FAB-F022-4D1C-8E5B-3FAF34D082A7}"/>
              </a:ext>
            </a:extLst>
          </p:cNvPr>
          <p:cNvSpPr/>
          <p:nvPr/>
        </p:nvSpPr>
        <p:spPr>
          <a:xfrm rot="20536537">
            <a:off x="5987471" y="2323123"/>
            <a:ext cx="385245" cy="32688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ounded Rectangle 52">
            <a:extLst>
              <a:ext uri="{FF2B5EF4-FFF2-40B4-BE49-F238E27FC236}">
                <a16:creationId xmlns:a16="http://schemas.microsoft.com/office/drawing/2014/main" id="{155250F3-AC1E-4ACC-9DB2-B6D3CEA29849}"/>
              </a:ext>
            </a:extLst>
          </p:cNvPr>
          <p:cNvSpPr/>
          <p:nvPr/>
        </p:nvSpPr>
        <p:spPr>
          <a:xfrm rot="20546298">
            <a:off x="5138220" y="2506660"/>
            <a:ext cx="680349" cy="326882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Rounded Rectangle 52">
            <a:extLst>
              <a:ext uri="{FF2B5EF4-FFF2-40B4-BE49-F238E27FC236}">
                <a16:creationId xmlns:a16="http://schemas.microsoft.com/office/drawing/2014/main" id="{12C162D8-0A07-4299-BD6F-57ECBBACF518}"/>
              </a:ext>
            </a:extLst>
          </p:cNvPr>
          <p:cNvSpPr/>
          <p:nvPr/>
        </p:nvSpPr>
        <p:spPr>
          <a:xfrm rot="20546298">
            <a:off x="6412265" y="2118302"/>
            <a:ext cx="680349" cy="326882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2FCC678-5AA9-492B-BBA8-01EECDB992AF}"/>
              </a:ext>
            </a:extLst>
          </p:cNvPr>
          <p:cNvCxnSpPr>
            <a:cxnSpLocks/>
          </p:cNvCxnSpPr>
          <p:nvPr/>
        </p:nvCxnSpPr>
        <p:spPr>
          <a:xfrm flipV="1">
            <a:off x="3529145" y="1562110"/>
            <a:ext cx="0" cy="15438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007D64D-3979-4C91-A218-71896ACC8339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4840783" y="1562110"/>
            <a:ext cx="12108" cy="11566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3CE217-F13B-4795-B717-E07D3C57FB61}"/>
              </a:ext>
            </a:extLst>
          </p:cNvPr>
          <p:cNvCxnSpPr>
            <a:cxnSpLocks/>
          </p:cNvCxnSpPr>
          <p:nvPr/>
        </p:nvCxnSpPr>
        <p:spPr>
          <a:xfrm flipV="1">
            <a:off x="6110658" y="1562110"/>
            <a:ext cx="0" cy="7778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669E300-3640-4256-95B8-E55CCC376178}"/>
              </a:ext>
            </a:extLst>
          </p:cNvPr>
          <p:cNvSpPr txBox="1"/>
          <p:nvPr/>
        </p:nvSpPr>
        <p:spPr>
          <a:xfrm>
            <a:off x="1422180" y="1021906"/>
            <a:ext cx="59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</a:t>
            </a:r>
          </a:p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mm</a:t>
            </a:r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883C73D6-2E5C-40F8-97E2-2264548EDBBB}"/>
              </a:ext>
            </a:extLst>
          </p:cNvPr>
          <p:cNvSpPr/>
          <p:nvPr/>
        </p:nvSpPr>
        <p:spPr>
          <a:xfrm rot="5400000">
            <a:off x="1501625" y="1296470"/>
            <a:ext cx="77716" cy="150456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5631DD9A-889A-482D-B629-77E231101A77}"/>
              </a:ext>
            </a:extLst>
          </p:cNvPr>
          <p:cNvSpPr/>
          <p:nvPr/>
        </p:nvSpPr>
        <p:spPr>
          <a:xfrm rot="16200000" flipH="1">
            <a:off x="1863034" y="1296470"/>
            <a:ext cx="77716" cy="150456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0F1293D-D7B9-43DF-BBEB-6DD047345D12}"/>
              </a:ext>
            </a:extLst>
          </p:cNvPr>
          <p:cNvCxnSpPr>
            <a:stCxn id="80" idx="0"/>
            <a:endCxn id="81" idx="0"/>
          </p:cNvCxnSpPr>
          <p:nvPr/>
        </p:nvCxnSpPr>
        <p:spPr>
          <a:xfrm>
            <a:off x="1615711" y="1371698"/>
            <a:ext cx="210953" cy="0"/>
          </a:xfrm>
          <a:prstGeom prst="line">
            <a:avLst/>
          </a:prstGeom>
          <a:ln w="12700">
            <a:solidFill>
              <a:srgbClr val="4E4E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34106FD-F2A5-43AC-87D6-0D429E1508CD}"/>
              </a:ext>
            </a:extLst>
          </p:cNvPr>
          <p:cNvCxnSpPr>
            <a:cxnSpLocks/>
          </p:cNvCxnSpPr>
          <p:nvPr/>
        </p:nvCxnSpPr>
        <p:spPr>
          <a:xfrm flipV="1">
            <a:off x="2956920" y="3645980"/>
            <a:ext cx="0" cy="179823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0D96BC6-9462-4C8D-8CE2-B7E1CCFF285E}"/>
              </a:ext>
            </a:extLst>
          </p:cNvPr>
          <p:cNvCxnSpPr>
            <a:cxnSpLocks/>
          </p:cNvCxnSpPr>
          <p:nvPr/>
        </p:nvCxnSpPr>
        <p:spPr>
          <a:xfrm flipV="1">
            <a:off x="4279894" y="3239799"/>
            <a:ext cx="0" cy="220441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056FD06-3D85-434B-ADE8-7A29D5E5CEFC}"/>
              </a:ext>
            </a:extLst>
          </p:cNvPr>
          <p:cNvCxnSpPr>
            <a:cxnSpLocks/>
          </p:cNvCxnSpPr>
          <p:nvPr/>
        </p:nvCxnSpPr>
        <p:spPr>
          <a:xfrm flipV="1">
            <a:off x="5521566" y="2852525"/>
            <a:ext cx="0" cy="259169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A109005-C6F4-47D9-831E-3635474C43DD}"/>
              </a:ext>
            </a:extLst>
          </p:cNvPr>
          <p:cNvCxnSpPr>
            <a:cxnSpLocks/>
          </p:cNvCxnSpPr>
          <p:nvPr/>
        </p:nvCxnSpPr>
        <p:spPr>
          <a:xfrm flipV="1">
            <a:off x="6822796" y="2465387"/>
            <a:ext cx="0" cy="221473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7FF4FEBE-B646-4075-A1EF-EDFD2B00F073}"/>
              </a:ext>
            </a:extLst>
          </p:cNvPr>
          <p:cNvSpPr txBox="1"/>
          <p:nvPr/>
        </p:nvSpPr>
        <p:spPr>
          <a:xfrm>
            <a:off x="7320171" y="1510936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+mn-lt"/>
                <a:cs typeface="Helvetica" panose="020B0604020202020204" pitchFamily="34" charset="0"/>
              </a:rPr>
              <a:t>Gate Valve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48FEE17-7D8A-4BFC-841A-321E589B74AF}"/>
              </a:ext>
            </a:extLst>
          </p:cNvPr>
          <p:cNvSpPr txBox="1"/>
          <p:nvPr/>
        </p:nvSpPr>
        <p:spPr>
          <a:xfrm>
            <a:off x="393669" y="4745154"/>
            <a:ext cx="106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+mn-lt"/>
                <a:cs typeface="Helvetica" panose="020B0604020202020204" pitchFamily="34" charset="0"/>
              </a:rPr>
              <a:t>Movable rail system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BBE89A5-6472-4271-94DF-512966BB39CD}"/>
              </a:ext>
            </a:extLst>
          </p:cNvPr>
          <p:cNvSpPr txBox="1"/>
          <p:nvPr/>
        </p:nvSpPr>
        <p:spPr>
          <a:xfrm>
            <a:off x="6853804" y="3758694"/>
            <a:ext cx="97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Vacuum-end coupler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8E6D037-A571-4C28-A3DC-90651C393AF0}"/>
              </a:ext>
            </a:extLst>
          </p:cNvPr>
          <p:cNvCxnSpPr>
            <a:stCxn id="115" idx="0"/>
          </p:cNvCxnSpPr>
          <p:nvPr/>
        </p:nvCxnSpPr>
        <p:spPr>
          <a:xfrm flipH="1" flipV="1">
            <a:off x="7342886" y="2928567"/>
            <a:ext cx="1" cy="830127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DD50375-40D6-4D3A-B564-C064CCE36797}"/>
              </a:ext>
            </a:extLst>
          </p:cNvPr>
          <p:cNvSpPr/>
          <p:nvPr/>
        </p:nvSpPr>
        <p:spPr>
          <a:xfrm>
            <a:off x="3485658" y="2312209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53AE5BC-432A-4C06-9BD2-8DF259B1A63C}"/>
              </a:ext>
            </a:extLst>
          </p:cNvPr>
          <p:cNvSpPr/>
          <p:nvPr/>
        </p:nvSpPr>
        <p:spPr>
          <a:xfrm>
            <a:off x="4042289" y="2135455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FEC259C-3A1F-4368-A17B-186271B939BD}"/>
              </a:ext>
            </a:extLst>
          </p:cNvPr>
          <p:cNvSpPr/>
          <p:nvPr/>
        </p:nvSpPr>
        <p:spPr>
          <a:xfrm>
            <a:off x="4388963" y="2027666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369D1E4-CEEA-4680-A55C-90ABF1F0EF04}"/>
              </a:ext>
            </a:extLst>
          </p:cNvPr>
          <p:cNvSpPr/>
          <p:nvPr/>
        </p:nvSpPr>
        <p:spPr>
          <a:xfrm>
            <a:off x="5219610" y="1750967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98C2402-A6D6-4964-B408-CAF2281C3745}"/>
              </a:ext>
            </a:extLst>
          </p:cNvPr>
          <p:cNvSpPr/>
          <p:nvPr/>
        </p:nvSpPr>
        <p:spPr>
          <a:xfrm>
            <a:off x="5668185" y="1618400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FCCE2B-D05B-4664-942B-73F16733B11F}"/>
              </a:ext>
            </a:extLst>
          </p:cNvPr>
          <p:cNvSpPr/>
          <p:nvPr/>
        </p:nvSpPr>
        <p:spPr>
          <a:xfrm>
            <a:off x="6508808" y="1374113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BAF7830-9A9F-4EA8-91E4-EEDDD2A7479E}"/>
              </a:ext>
            </a:extLst>
          </p:cNvPr>
          <p:cNvSpPr/>
          <p:nvPr/>
        </p:nvSpPr>
        <p:spPr>
          <a:xfrm>
            <a:off x="2704596" y="2518741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7E3C15C-B820-4B0A-B46A-787B2A383580}"/>
              </a:ext>
            </a:extLst>
          </p:cNvPr>
          <p:cNvSpPr/>
          <p:nvPr/>
        </p:nvSpPr>
        <p:spPr>
          <a:xfrm>
            <a:off x="2012643" y="2752039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3C2C52-8438-4AEA-8083-775223FEFAC7}"/>
              </a:ext>
            </a:extLst>
          </p:cNvPr>
          <p:cNvSpPr txBox="1"/>
          <p:nvPr/>
        </p:nvSpPr>
        <p:spPr>
          <a:xfrm>
            <a:off x="890983" y="2122820"/>
            <a:ext cx="1658403" cy="27241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Edge-welded bellows</a:t>
            </a:r>
          </a:p>
        </p:txBody>
      </p:sp>
    </p:spTree>
    <p:extLst>
      <p:ext uri="{BB962C8B-B14F-4D97-AF65-F5344CB8AC3E}">
        <p14:creationId xmlns:p14="http://schemas.microsoft.com/office/powerpoint/2010/main" val="4155170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A38AB-AD93-4BAB-BB14-AEAC1E938A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819833" y="1398674"/>
            <a:ext cx="550433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97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FFD1B7-BE1A-4CDB-A8A1-AD76B3C038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55497"/>
            <a:ext cx="8046720" cy="53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17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768313"/>
            <a:ext cx="8046720" cy="537154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F82AF3-B8EC-44E2-91DB-E10824695FD7}"/>
              </a:ext>
            </a:extLst>
          </p:cNvPr>
          <p:cNvCxnSpPr/>
          <p:nvPr/>
        </p:nvCxnSpPr>
        <p:spPr>
          <a:xfrm flipH="1">
            <a:off x="4839789" y="2534195"/>
            <a:ext cx="731520" cy="359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38422B-639A-45B9-B1B3-1AFE09F24F92}"/>
              </a:ext>
            </a:extLst>
          </p:cNvPr>
          <p:cNvSpPr txBox="1"/>
          <p:nvPr/>
        </p:nvSpPr>
        <p:spPr>
          <a:xfrm>
            <a:off x="5499464" y="1785788"/>
            <a:ext cx="1469571" cy="8172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Diamond aluminum seal</a:t>
            </a:r>
          </a:p>
        </p:txBody>
      </p:sp>
    </p:spTree>
    <p:extLst>
      <p:ext uri="{BB962C8B-B14F-4D97-AF65-F5344CB8AC3E}">
        <p14:creationId xmlns:p14="http://schemas.microsoft.com/office/powerpoint/2010/main" val="2730944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80580"/>
            <a:ext cx="8046720" cy="534700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F82AF3-B8EC-44E2-91DB-E10824695FD7}"/>
              </a:ext>
            </a:extLst>
          </p:cNvPr>
          <p:cNvCxnSpPr>
            <a:cxnSpLocks/>
          </p:cNvCxnSpPr>
          <p:nvPr/>
        </p:nvCxnSpPr>
        <p:spPr>
          <a:xfrm flipH="1">
            <a:off x="4898571" y="2761683"/>
            <a:ext cx="777241" cy="359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38422B-639A-45B9-B1B3-1AFE09F24F92}"/>
              </a:ext>
            </a:extLst>
          </p:cNvPr>
          <p:cNvSpPr txBox="1"/>
          <p:nvPr/>
        </p:nvSpPr>
        <p:spPr>
          <a:xfrm>
            <a:off x="5613764" y="2391732"/>
            <a:ext cx="819694" cy="4597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BPM</a:t>
            </a:r>
          </a:p>
        </p:txBody>
      </p:sp>
    </p:spTree>
    <p:extLst>
      <p:ext uri="{BB962C8B-B14F-4D97-AF65-F5344CB8AC3E}">
        <p14:creationId xmlns:p14="http://schemas.microsoft.com/office/powerpoint/2010/main" val="788715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1" y="780580"/>
            <a:ext cx="8046718" cy="534700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F82AF3-B8EC-44E2-91DB-E10824695FD7}"/>
              </a:ext>
            </a:extLst>
          </p:cNvPr>
          <p:cNvCxnSpPr>
            <a:cxnSpLocks/>
          </p:cNvCxnSpPr>
          <p:nvPr/>
        </p:nvCxnSpPr>
        <p:spPr>
          <a:xfrm flipH="1">
            <a:off x="5055326" y="2240256"/>
            <a:ext cx="875213" cy="359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38422B-639A-45B9-B1B3-1AFE09F24F92}"/>
              </a:ext>
            </a:extLst>
          </p:cNvPr>
          <p:cNvSpPr txBox="1"/>
          <p:nvPr/>
        </p:nvSpPr>
        <p:spPr>
          <a:xfrm>
            <a:off x="5930539" y="1770313"/>
            <a:ext cx="1469571" cy="8172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to BPM bellows</a:t>
            </a:r>
          </a:p>
        </p:txBody>
      </p:sp>
    </p:spTree>
    <p:extLst>
      <p:ext uri="{BB962C8B-B14F-4D97-AF65-F5344CB8AC3E}">
        <p14:creationId xmlns:p14="http://schemas.microsoft.com/office/powerpoint/2010/main" val="1605103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1" y="780580"/>
            <a:ext cx="8046717" cy="53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83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1" y="816819"/>
            <a:ext cx="8046717" cy="52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68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Avoid active pumping: burst disk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34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463816-33FD-4B4D-BBD3-B58D0ACBD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18089"/>
            <a:ext cx="3500846" cy="148586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/>
              <a:t>Connection to the vacuum cart was done in a portable glove box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2 days required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Environment is not ideal for a clean connection</a:t>
            </a:r>
          </a:p>
          <a:p>
            <a:pPr algn="just">
              <a:lnSpc>
                <a:spcPct val="120000"/>
              </a:lnSpc>
            </a:pPr>
            <a:endParaRPr lang="en-US" sz="1400" dirty="0"/>
          </a:p>
          <a:p>
            <a:pPr algn="just">
              <a:lnSpc>
                <a:spcPct val="120000"/>
              </a:lnSpc>
            </a:pPr>
            <a:endParaRPr lang="en-US" sz="1400" dirty="0"/>
          </a:p>
          <a:p>
            <a:pPr algn="just">
              <a:lnSpc>
                <a:spcPct val="120000"/>
              </a:lnSpc>
            </a:pPr>
            <a:endParaRPr lang="en-US" sz="1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5AA6A5-D0ED-4D14-8EC4-36A162CEFC4D}"/>
              </a:ext>
            </a:extLst>
          </p:cNvPr>
          <p:cNvGrpSpPr/>
          <p:nvPr/>
        </p:nvGrpSpPr>
        <p:grpSpPr>
          <a:xfrm>
            <a:off x="3921936" y="809164"/>
            <a:ext cx="5002894" cy="5410082"/>
            <a:chOff x="3921936" y="809164"/>
            <a:chExt cx="5002894" cy="54100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3DA09A-835F-4375-A11D-400DFA73B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1936" y="3344386"/>
              <a:ext cx="5002894" cy="28748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EC2F69-6151-44B7-AC15-6E4576D5F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9013" y="809164"/>
              <a:ext cx="2455817" cy="24688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F94D3B-F473-4C8D-AAB6-440AB6B82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286" y="809164"/>
              <a:ext cx="2442754" cy="246888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4E0C5-CD3B-4864-B2E8-0286BB85C26A}"/>
                </a:ext>
              </a:extLst>
            </p:cNvPr>
            <p:cNvSpPr/>
            <p:nvPr/>
          </p:nvSpPr>
          <p:spPr>
            <a:xfrm>
              <a:off x="4000132" y="1144967"/>
              <a:ext cx="999148" cy="165898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123C033-8BB1-49E5-81CC-A6FD78D91576}"/>
              </a:ext>
            </a:extLst>
          </p:cNvPr>
          <p:cNvSpPr txBox="1">
            <a:spLocks/>
          </p:cNvSpPr>
          <p:nvPr/>
        </p:nvSpPr>
        <p:spPr>
          <a:xfrm>
            <a:off x="222250" y="4073211"/>
            <a:ext cx="3500846" cy="1509955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u="sng" dirty="0"/>
              <a:t>Potential contaminations during the connection and from the vacuum cart are avoided</a:t>
            </a:r>
          </a:p>
          <a:p>
            <a:pPr algn="just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u="sng" dirty="0"/>
              <a:t>Installation time into the test cave is substantially reduced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096B685-4113-4CF2-8399-B7C958C5AFA5}"/>
              </a:ext>
            </a:extLst>
          </p:cNvPr>
          <p:cNvSpPr txBox="1">
            <a:spLocks/>
          </p:cNvSpPr>
          <p:nvPr/>
        </p:nvSpPr>
        <p:spPr>
          <a:xfrm>
            <a:off x="228600" y="768313"/>
            <a:ext cx="3500846" cy="2742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1400" b="1" dirty="0"/>
              <a:t>With active pumping: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F2DF46B-3C22-48EF-873E-13D2A79CA0DD}"/>
              </a:ext>
            </a:extLst>
          </p:cNvPr>
          <p:cNvSpPr txBox="1">
            <a:spLocks/>
          </p:cNvSpPr>
          <p:nvPr/>
        </p:nvSpPr>
        <p:spPr>
          <a:xfrm>
            <a:off x="222250" y="3341575"/>
            <a:ext cx="3500846" cy="2742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1400" b="1" dirty="0"/>
              <a:t>Without active pumping: Burst Disk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2B97B52-752C-4C7A-B176-ECA8B2281C05}"/>
              </a:ext>
            </a:extLst>
          </p:cNvPr>
          <p:cNvSpPr/>
          <p:nvPr/>
        </p:nvSpPr>
        <p:spPr>
          <a:xfrm>
            <a:off x="5151680" y="4495800"/>
            <a:ext cx="896695" cy="63817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04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Right Angle Valve (RAV) to cavity connection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ABF859-5664-4B5B-870E-8E8A5B44D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138" y="2123416"/>
            <a:ext cx="4279262" cy="401214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88B81A-F610-4764-BEB3-CE703008751C}"/>
              </a:ext>
            </a:extLst>
          </p:cNvPr>
          <p:cNvSpPr/>
          <p:nvPr/>
        </p:nvSpPr>
        <p:spPr>
          <a:xfrm>
            <a:off x="7099337" y="3468744"/>
            <a:ext cx="1168049" cy="77436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2217C-15FC-4FEA-8902-A84ED267F7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19" y="4337546"/>
            <a:ext cx="401543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26203D-2AC3-4E42-BDDC-B7E6D50C1B74}"/>
              </a:ext>
            </a:extLst>
          </p:cNvPr>
          <p:cNvSpPr txBox="1"/>
          <p:nvPr/>
        </p:nvSpPr>
        <p:spPr>
          <a:xfrm>
            <a:off x="312813" y="4838220"/>
            <a:ext cx="1319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Gravity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EBA06D-47EC-4EB0-9D59-A0124E08C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05955"/>
            <a:ext cx="8686800" cy="1112653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/>
              <a:t>RAV was directly sitting on top of the cavity beam volume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Particle may be generated during valve actuation and gravity force or bad venting procedure can move particles inside the cavity beam volume</a:t>
            </a:r>
          </a:p>
          <a:p>
            <a:pPr algn="just">
              <a:lnSpc>
                <a:spcPct val="120000"/>
              </a:lnSpc>
            </a:pPr>
            <a:endParaRPr lang="en-US" sz="1400" dirty="0"/>
          </a:p>
          <a:p>
            <a:pPr algn="just">
              <a:lnSpc>
                <a:spcPct val="120000"/>
              </a:lnSpc>
            </a:pPr>
            <a:endParaRPr lang="en-US" sz="1400" dirty="0"/>
          </a:p>
          <a:p>
            <a:pPr algn="just">
              <a:lnSpc>
                <a:spcPct val="120000"/>
              </a:lnSpc>
            </a:pP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51448-9EA2-4FE8-8FF6-D4B6C8CC30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88" y="2123416"/>
            <a:ext cx="3590726" cy="1828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31E9B6-4F91-44AD-A25B-3A6441CCA886}"/>
              </a:ext>
            </a:extLst>
          </p:cNvPr>
          <p:cNvCxnSpPr/>
          <p:nvPr/>
        </p:nvCxnSpPr>
        <p:spPr>
          <a:xfrm>
            <a:off x="733759" y="4146082"/>
            <a:ext cx="0" cy="696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52322A-C272-433B-93F1-05AC4F5B84F0}"/>
              </a:ext>
            </a:extLst>
          </p:cNvPr>
          <p:cNvSpPr/>
          <p:nvPr/>
        </p:nvSpPr>
        <p:spPr>
          <a:xfrm>
            <a:off x="2961675" y="2217420"/>
            <a:ext cx="1168049" cy="97105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45857A-ABBC-4E0B-9EEA-46E0B795B805}"/>
              </a:ext>
            </a:extLst>
          </p:cNvPr>
          <p:cNvSpPr/>
          <p:nvPr/>
        </p:nvSpPr>
        <p:spPr>
          <a:xfrm>
            <a:off x="2961674" y="4640580"/>
            <a:ext cx="1381726" cy="10896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765424-C4FB-4673-BECA-9FB8C089FACD}"/>
              </a:ext>
            </a:extLst>
          </p:cNvPr>
          <p:cNvCxnSpPr>
            <a:cxnSpLocks/>
          </p:cNvCxnSpPr>
          <p:nvPr/>
        </p:nvCxnSpPr>
        <p:spPr>
          <a:xfrm>
            <a:off x="3576019" y="3188473"/>
            <a:ext cx="0" cy="14521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074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689"/>
            <a:ext cx="9353006" cy="427877"/>
          </a:xfrm>
        </p:spPr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Nitrogen purging 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22536-CAE5-4D18-B4D6-B34A64D541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75872" y="1939671"/>
            <a:ext cx="5506155" cy="3097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88A9B-96B4-47AC-8D14-22D5B60A2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987" y="735199"/>
            <a:ext cx="5478463" cy="29051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089D20-235D-436E-B0D1-4A34BA9DBF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987" y="3702957"/>
            <a:ext cx="5478463" cy="25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99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3E8634-1744-4B3F-9A66-6878F9CAACBA}"/>
              </a:ext>
            </a:extLst>
          </p:cNvPr>
          <p:cNvSpPr txBox="1"/>
          <p:nvPr/>
        </p:nvSpPr>
        <p:spPr>
          <a:xfrm>
            <a:off x="5035049" y="870624"/>
            <a:ext cx="407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Wheels were found to be inappropriate because of unexpected uneven floor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Wheels lose contact with floor during motion leading to the wobbling of the rail system and excessive cavities displacements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7BFBBAA-1CA6-4F9B-933E-0F942B093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708335"/>
            <a:ext cx="4800599" cy="1735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DB711E-DE79-4EA0-9E48-D81937C80A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795" y="1331424"/>
            <a:ext cx="821055" cy="1112473"/>
          </a:xfrm>
          <a:prstGeom prst="rect">
            <a:avLst/>
          </a:prstGeom>
          <a:ln w="12700">
            <a:solidFill>
              <a:srgbClr val="FF0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200687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37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FFCD0F-25EF-457C-A532-FEB9A3F4FB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91" y="3048271"/>
            <a:ext cx="4212409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99BC50-D2FB-4D25-850D-3AB06890C5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036199"/>
            <a:ext cx="4212408" cy="3200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8AE1D-D2DD-4945-9EA1-29DA69632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88" y="767239"/>
            <a:ext cx="3228026" cy="211682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231E0B-0672-4B89-A2F5-53E18B82C786}"/>
              </a:ext>
            </a:extLst>
          </p:cNvPr>
          <p:cNvSpPr/>
          <p:nvPr/>
        </p:nvSpPr>
        <p:spPr>
          <a:xfrm>
            <a:off x="4572000" y="1314872"/>
            <a:ext cx="4162425" cy="1021556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Maximum relative Z displacement is within the bellows specs: ±1.5 mm lateral movement</a:t>
            </a:r>
          </a:p>
        </p:txBody>
      </p:sp>
    </p:spTree>
    <p:extLst>
      <p:ext uri="{BB962C8B-B14F-4D97-AF65-F5344CB8AC3E}">
        <p14:creationId xmlns:p14="http://schemas.microsoft.com/office/powerpoint/2010/main" val="44762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3E8634-1744-4B3F-9A66-6878F9CAACBA}"/>
              </a:ext>
            </a:extLst>
          </p:cNvPr>
          <p:cNvSpPr txBox="1"/>
          <p:nvPr/>
        </p:nvSpPr>
        <p:spPr>
          <a:xfrm>
            <a:off x="5035049" y="870624"/>
            <a:ext cx="407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Wheels were found to be inappropriate because of unexpected uneven floor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Wheels lose contact with floor during motion leading to the wobbling of the rail system and excessive cavity displacements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7BFBBAA-1CA6-4F9B-933E-0F942B093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708335"/>
            <a:ext cx="4800599" cy="1735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DB711E-DE79-4EA0-9E48-D81937C80A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795" y="1331424"/>
            <a:ext cx="821055" cy="1112473"/>
          </a:xfrm>
          <a:prstGeom prst="rect">
            <a:avLst/>
          </a:prstGeom>
          <a:ln w="12700">
            <a:solidFill>
              <a:srgbClr val="FF0000"/>
            </a:solidFill>
            <a:prstDash val="solid"/>
          </a:ln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4C08005-1283-43B5-9427-AED000945672}"/>
              </a:ext>
            </a:extLst>
          </p:cNvPr>
          <p:cNvSpPr/>
          <p:nvPr/>
        </p:nvSpPr>
        <p:spPr>
          <a:xfrm>
            <a:off x="133503" y="2582098"/>
            <a:ext cx="836295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suspension wheels and stiffer connections were procured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 of the cleanroom floor profile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Wheel spring stiffness is optimized to minimize cavity vertical displacement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DF869-E96F-4606-A5C7-425376938B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3608863"/>
            <a:ext cx="4800600" cy="26309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9ECEC-B877-4B7D-9A34-15837185A0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672988" y="4892851"/>
            <a:ext cx="1399635" cy="127876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A719E1E-D7A1-4FC1-A12E-EEFE10C92FDF}"/>
              </a:ext>
            </a:extLst>
          </p:cNvPr>
          <p:cNvCxnSpPr>
            <a:cxnSpLocks/>
          </p:cNvCxnSpPr>
          <p:nvPr/>
        </p:nvCxnSpPr>
        <p:spPr>
          <a:xfrm flipH="1" flipV="1">
            <a:off x="1199089" y="4793536"/>
            <a:ext cx="813882" cy="4823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7DF9B7E-26E9-4706-AF2E-57000634B184}"/>
              </a:ext>
            </a:extLst>
          </p:cNvPr>
          <p:cNvCxnSpPr>
            <a:cxnSpLocks/>
          </p:cNvCxnSpPr>
          <p:nvPr/>
        </p:nvCxnSpPr>
        <p:spPr>
          <a:xfrm flipV="1">
            <a:off x="222250" y="4563652"/>
            <a:ext cx="1828399" cy="46479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2EB2875-DD06-4FDA-9A82-EA6E3590C965}"/>
              </a:ext>
            </a:extLst>
          </p:cNvPr>
          <p:cNvCxnSpPr>
            <a:cxnSpLocks/>
          </p:cNvCxnSpPr>
          <p:nvPr/>
        </p:nvCxnSpPr>
        <p:spPr>
          <a:xfrm flipV="1">
            <a:off x="1071164" y="4338855"/>
            <a:ext cx="3071861" cy="134079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DBD7CB2-EA1F-4329-AF53-1F832B3CEDBF}"/>
              </a:ext>
            </a:extLst>
          </p:cNvPr>
          <p:cNvSpPr/>
          <p:nvPr/>
        </p:nvSpPr>
        <p:spPr>
          <a:xfrm>
            <a:off x="885683" y="3989350"/>
            <a:ext cx="987448" cy="578882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SzPct val="80000"/>
            </a:pPr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</a:t>
            </a:r>
          </a:p>
          <a:p>
            <a:pPr algn="ctr">
              <a:buSzPct val="80000"/>
            </a:pPr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position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B5F2B51-2E26-41B8-A8D9-A22BB2418BC0}"/>
              </a:ext>
            </a:extLst>
          </p:cNvPr>
          <p:cNvCxnSpPr>
            <a:cxnSpLocks/>
          </p:cNvCxnSpPr>
          <p:nvPr/>
        </p:nvCxnSpPr>
        <p:spPr>
          <a:xfrm flipV="1">
            <a:off x="2211915" y="4476158"/>
            <a:ext cx="173919" cy="4421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AF1C9B4-D8D6-47A1-B0C7-70EFF70C4F43}"/>
              </a:ext>
            </a:extLst>
          </p:cNvPr>
          <p:cNvCxnSpPr>
            <a:cxnSpLocks/>
          </p:cNvCxnSpPr>
          <p:nvPr/>
        </p:nvCxnSpPr>
        <p:spPr>
          <a:xfrm flipV="1">
            <a:off x="2539121" y="4406285"/>
            <a:ext cx="109028" cy="2771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35DAD82-C8D0-4674-AEB0-D39EBDE24E84}"/>
              </a:ext>
            </a:extLst>
          </p:cNvPr>
          <p:cNvCxnSpPr>
            <a:cxnSpLocks/>
          </p:cNvCxnSpPr>
          <p:nvPr/>
        </p:nvCxnSpPr>
        <p:spPr>
          <a:xfrm flipV="1">
            <a:off x="2758365" y="4348821"/>
            <a:ext cx="109028" cy="2771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7AC88E4-1E1F-4476-9D64-DDA9283F88FD}"/>
              </a:ext>
            </a:extLst>
          </p:cNvPr>
          <p:cNvCxnSpPr>
            <a:cxnSpLocks/>
          </p:cNvCxnSpPr>
          <p:nvPr/>
        </p:nvCxnSpPr>
        <p:spPr>
          <a:xfrm flipV="1">
            <a:off x="2992558" y="4307255"/>
            <a:ext cx="50388" cy="1280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C34248C-8C77-4A20-9938-45651ECEF75F}"/>
              </a:ext>
            </a:extLst>
          </p:cNvPr>
          <p:cNvCxnSpPr>
            <a:cxnSpLocks/>
          </p:cNvCxnSpPr>
          <p:nvPr/>
        </p:nvCxnSpPr>
        <p:spPr>
          <a:xfrm flipV="1">
            <a:off x="3150628" y="4265982"/>
            <a:ext cx="50388" cy="1280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6EDF6D-C563-4B36-BBB5-C89BE40ECE8F}"/>
              </a:ext>
            </a:extLst>
          </p:cNvPr>
          <p:cNvCxnSpPr>
            <a:cxnSpLocks/>
          </p:cNvCxnSpPr>
          <p:nvPr/>
        </p:nvCxnSpPr>
        <p:spPr>
          <a:xfrm flipV="1">
            <a:off x="3310358" y="4226561"/>
            <a:ext cx="34939" cy="888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5E1235B-839D-474E-8865-4F8C1F6B81F4}"/>
              </a:ext>
            </a:extLst>
          </p:cNvPr>
          <p:cNvCxnSpPr>
            <a:cxnSpLocks/>
          </p:cNvCxnSpPr>
          <p:nvPr/>
        </p:nvCxnSpPr>
        <p:spPr>
          <a:xfrm flipV="1">
            <a:off x="3444895" y="4194943"/>
            <a:ext cx="34939" cy="888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9DA8A53-CADA-4548-8985-C3180D82278B}"/>
              </a:ext>
            </a:extLst>
          </p:cNvPr>
          <p:cNvSpPr/>
          <p:nvPr/>
        </p:nvSpPr>
        <p:spPr>
          <a:xfrm>
            <a:off x="2211914" y="5286452"/>
            <a:ext cx="1098443" cy="578882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SzPct val="80000"/>
            </a:pPr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Initial</a:t>
            </a:r>
          </a:p>
          <a:p>
            <a:pPr algn="ctr">
              <a:buSzPct val="80000"/>
            </a:pPr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position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DB9A6B-9EAF-4006-9543-5BE9217D591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69" r="4763"/>
          <a:stretch/>
        </p:blipFill>
        <p:spPr>
          <a:xfrm>
            <a:off x="5022849" y="3930372"/>
            <a:ext cx="4002894" cy="195703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FBE2EEB-78F4-4BC0-AAFA-F81654A49FE9}"/>
              </a:ext>
            </a:extLst>
          </p:cNvPr>
          <p:cNvSpPr/>
          <p:nvPr/>
        </p:nvSpPr>
        <p:spPr>
          <a:xfrm>
            <a:off x="6142277" y="3539340"/>
            <a:ext cx="235417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80000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Cleanroom floor profile</a:t>
            </a:r>
          </a:p>
          <a:p>
            <a:pPr>
              <a:lnSpc>
                <a:spcPct val="120000"/>
              </a:lnSpc>
              <a:buSzPct val="80000"/>
            </a:pP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C7DA7DD-8449-4C15-8263-200D2628800F}"/>
              </a:ext>
            </a:extLst>
          </p:cNvPr>
          <p:cNvCxnSpPr>
            <a:cxnSpLocks/>
          </p:cNvCxnSpPr>
          <p:nvPr/>
        </p:nvCxnSpPr>
        <p:spPr>
          <a:xfrm flipH="1" flipV="1">
            <a:off x="7947216" y="4203826"/>
            <a:ext cx="813882" cy="4823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A04805-953D-4956-832D-57B121C594AA}"/>
              </a:ext>
            </a:extLst>
          </p:cNvPr>
          <p:cNvSpPr/>
          <p:nvPr/>
        </p:nvSpPr>
        <p:spPr>
          <a:xfrm rot="1848127">
            <a:off x="7926305" y="4195588"/>
            <a:ext cx="1098443" cy="30646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80000"/>
            </a:pPr>
            <a:r>
              <a:rPr lang="en-US" sz="1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202453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5</a:t>
            </a:r>
          </a:p>
        </p:txBody>
      </p:sp>
      <p:pic>
        <p:nvPicPr>
          <p:cNvPr id="3" name="Rail_System_Pushing">
            <a:hlinkClick r:id="" action="ppaction://media"/>
            <a:extLst>
              <a:ext uri="{FF2B5EF4-FFF2-40B4-BE49-F238E27FC236}">
                <a16:creationId xmlns:a16="http://schemas.microsoft.com/office/drawing/2014/main" id="{9D9B767B-2997-40F1-81E1-0E7F1C9F9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10000"/>
          </a:blip>
          <a:stretch>
            <a:fillRect/>
          </a:stretch>
        </p:blipFill>
        <p:spPr>
          <a:xfrm>
            <a:off x="274320" y="725047"/>
            <a:ext cx="8595360" cy="4831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653348-9EB4-43A0-AE91-BC11C9779196}"/>
              </a:ext>
            </a:extLst>
          </p:cNvPr>
          <p:cNvSpPr txBox="1"/>
          <p:nvPr/>
        </p:nvSpPr>
        <p:spPr>
          <a:xfrm>
            <a:off x="8423674" y="307631"/>
            <a:ext cx="100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6"/>
              </a:rPr>
              <a:t>Link</a:t>
            </a:r>
            <a:endParaRPr lang="en-US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5124C2-60B8-4E14-B753-E74BF7532E2C}"/>
              </a:ext>
            </a:extLst>
          </p:cNvPr>
          <p:cNvSpPr txBox="1"/>
          <p:nvPr/>
        </p:nvSpPr>
        <p:spPr>
          <a:xfrm>
            <a:off x="349100" y="5598111"/>
            <a:ext cx="8445800" cy="67422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Rail system with string weight can be successfully moved to the desired location. The process has been repeated 5 times and final position can be achieved with an uncertainty of ~ 5 mm</a:t>
            </a:r>
          </a:p>
        </p:txBody>
      </p:sp>
    </p:spTree>
    <p:extLst>
      <p:ext uri="{BB962C8B-B14F-4D97-AF65-F5344CB8AC3E}">
        <p14:creationId xmlns:p14="http://schemas.microsoft.com/office/powerpoint/2010/main" val="211221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249694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5D27D-F375-46FE-A78D-F60BCC2336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10" y="869065"/>
            <a:ext cx="8665090" cy="455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3D630-7C64-4BFD-B415-6583A8E7999F}"/>
              </a:ext>
            </a:extLst>
          </p:cNvPr>
          <p:cNvSpPr txBox="1"/>
          <p:nvPr/>
        </p:nvSpPr>
        <p:spPr>
          <a:xfrm>
            <a:off x="148724" y="5537338"/>
            <a:ext cx="876667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Dry-run of SSR1 string assembly is carried out on a half cavity string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goal is to assess the feasibility of a cleanroom-compatible assembly</a:t>
            </a:r>
          </a:p>
        </p:txBody>
      </p:sp>
    </p:spTree>
    <p:extLst>
      <p:ext uri="{BB962C8B-B14F-4D97-AF65-F5344CB8AC3E}">
        <p14:creationId xmlns:p14="http://schemas.microsoft.com/office/powerpoint/2010/main" val="1110676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A59C76B-D294-47DA-9E0E-F8EE897E2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10" y="869065"/>
            <a:ext cx="8665090" cy="4552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</a:t>
            </a:r>
          </a:p>
        </p:txBody>
      </p:sp>
      <p:sp>
        <p:nvSpPr>
          <p:cNvPr id="11" name="Rounded Rectangle 47">
            <a:extLst>
              <a:ext uri="{FF2B5EF4-FFF2-40B4-BE49-F238E27FC236}">
                <a16:creationId xmlns:a16="http://schemas.microsoft.com/office/drawing/2014/main" id="{F5068486-3156-4F29-B84D-C3FF468EEE88}"/>
              </a:ext>
            </a:extLst>
          </p:cNvPr>
          <p:cNvSpPr/>
          <p:nvPr/>
        </p:nvSpPr>
        <p:spPr>
          <a:xfrm>
            <a:off x="2565583" y="1618292"/>
            <a:ext cx="1947211" cy="1579673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D88A02-31D0-4307-B9E8-60B48D6030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287" y="3676388"/>
            <a:ext cx="3141801" cy="1554480"/>
          </a:xfrm>
          <a:prstGeom prst="roundRect">
            <a:avLst>
              <a:gd name="adj" fmla="val 12045"/>
            </a:avLst>
          </a:prstGeom>
          <a:ln w="19050">
            <a:solidFill>
              <a:srgbClr val="00B050"/>
            </a:solidFill>
            <a:prstDash val="solid"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0E6853-A7B5-454E-BAC9-336B9B6EEB83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3539188" y="3197965"/>
            <a:ext cx="1" cy="4784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F2385C-C59C-4437-B404-3EE40F55ACFD}"/>
              </a:ext>
            </a:extLst>
          </p:cNvPr>
          <p:cNvSpPr txBox="1"/>
          <p:nvPr/>
        </p:nvSpPr>
        <p:spPr>
          <a:xfrm>
            <a:off x="2463310" y="3708133"/>
            <a:ext cx="2174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Solenoid-BPM-Bellows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connection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320325-0FED-4406-B7DB-A4F14808F9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843" y="3676388"/>
            <a:ext cx="3141801" cy="1554480"/>
          </a:xfrm>
          <a:prstGeom prst="roundRect">
            <a:avLst/>
          </a:prstGeom>
          <a:ln w="19050">
            <a:solidFill>
              <a:srgbClr val="FF0000"/>
            </a:solidFill>
            <a:prstDash val="solid"/>
          </a:ln>
        </p:spPr>
      </p:pic>
      <p:sp>
        <p:nvSpPr>
          <p:cNvPr id="17" name="Rounded Rectangle 47">
            <a:extLst>
              <a:ext uri="{FF2B5EF4-FFF2-40B4-BE49-F238E27FC236}">
                <a16:creationId xmlns:a16="http://schemas.microsoft.com/office/drawing/2014/main" id="{AB0D90D9-A0AB-45E9-9AC7-DBFF2F0B648B}"/>
              </a:ext>
            </a:extLst>
          </p:cNvPr>
          <p:cNvSpPr/>
          <p:nvPr/>
        </p:nvSpPr>
        <p:spPr>
          <a:xfrm>
            <a:off x="4734560" y="1601470"/>
            <a:ext cx="1005840" cy="812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7E7E7C-91E9-4CBE-ABA0-6CC17F457E8A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740400" y="2414270"/>
            <a:ext cx="1272344" cy="12621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7266524-3D0C-4A15-AF33-F682198E1F21}"/>
              </a:ext>
            </a:extLst>
          </p:cNvPr>
          <p:cNvSpPr txBox="1"/>
          <p:nvPr/>
        </p:nvSpPr>
        <p:spPr>
          <a:xfrm>
            <a:off x="6022469" y="3769191"/>
            <a:ext cx="2174473" cy="27241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Cavity-cavity connection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783DBA-A6D4-428F-9F4B-C39290BDD512}"/>
              </a:ext>
            </a:extLst>
          </p:cNvPr>
          <p:cNvSpPr txBox="1"/>
          <p:nvPr/>
        </p:nvSpPr>
        <p:spPr>
          <a:xfrm>
            <a:off x="148724" y="5537338"/>
            <a:ext cx="876667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Dry-run of SSR1 string assembly is carried out on a half cavity string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goal is to assess the feasibility of a cleanroom-compatible assembly</a:t>
            </a:r>
          </a:p>
        </p:txBody>
      </p:sp>
    </p:spTree>
    <p:extLst>
      <p:ext uri="{BB962C8B-B14F-4D97-AF65-F5344CB8AC3E}">
        <p14:creationId xmlns:p14="http://schemas.microsoft.com/office/powerpoint/2010/main" val="3500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4689"/>
            <a:ext cx="8686800" cy="427877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19" y="6591229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 sz="1050" dirty="0"/>
              <a:t>2/6/2018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819" y="6399735"/>
            <a:ext cx="7691123" cy="23728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M. Parise | Preparation, processing, assembling and testing of spoke resonators: from SSR1 jacketed cavities to string assembly </a:t>
            </a:r>
          </a:p>
          <a:p>
            <a:pPr>
              <a:defRPr/>
            </a:pPr>
            <a:endParaRPr lang="en-US" sz="1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6BB86-29D0-498B-9A0D-FB10BA279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3667" y="1571579"/>
            <a:ext cx="3721318" cy="2975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CE09A-419E-487C-969F-35E0940DF1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87621" y="727611"/>
            <a:ext cx="3721320" cy="46634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72599-471B-49F5-9B8A-DA107FC3F5C5}"/>
              </a:ext>
            </a:extLst>
          </p:cNvPr>
          <p:cNvSpPr txBox="1"/>
          <p:nvPr/>
        </p:nvSpPr>
        <p:spPr>
          <a:xfrm>
            <a:off x="1176248" y="5251233"/>
            <a:ext cx="6791505" cy="81724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cages provides 2 rotational degrees of freedom at the end flange</a:t>
            </a:r>
          </a:p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be splitted in 2 halves so that can be removed prior cryomodule assembly</a:t>
            </a:r>
          </a:p>
        </p:txBody>
      </p:sp>
    </p:spTree>
    <p:extLst>
      <p:ext uri="{BB962C8B-B14F-4D97-AF65-F5344CB8AC3E}">
        <p14:creationId xmlns:p14="http://schemas.microsoft.com/office/powerpoint/2010/main" val="419363944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92619A-EA3F-48C6-8353-0E1D78874E9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23653</TotalTime>
  <Words>2454</Words>
  <Application>Microsoft Office PowerPoint</Application>
  <PresentationFormat>On-screen Show (4:3)</PresentationFormat>
  <Paragraphs>492</Paragraphs>
  <Slides>40</Slides>
  <Notes>39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ＭＳ Ｐゴシック</vt:lpstr>
      <vt:lpstr>Arial</vt:lpstr>
      <vt:lpstr>Brush Script MT</vt:lpstr>
      <vt:lpstr>Calibri</vt:lpstr>
      <vt:lpstr>Geneva</vt:lpstr>
      <vt:lpstr>Helvetica</vt:lpstr>
      <vt:lpstr>Wingdings</vt:lpstr>
      <vt:lpstr>FermilabPartnerships_PPT_090915</vt:lpstr>
      <vt:lpstr>PowerPoint Presentation</vt:lpstr>
      <vt:lpstr>SSR1 cryomodule for PIP-II</vt:lpstr>
      <vt:lpstr>SSR1 string overview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Edge welded bellows particle counts</vt:lpstr>
      <vt:lpstr>Gate valves particle counts: all metal vs Viton sealed</vt:lpstr>
      <vt:lpstr>Gate valves particle counts: all metal vs Viton sealed</vt:lpstr>
      <vt:lpstr>Nitrogen purging line</vt:lpstr>
      <vt:lpstr>Nitrogen purging line</vt:lpstr>
      <vt:lpstr>Nitrogen purging line</vt:lpstr>
      <vt:lpstr>Nitrogen purging line</vt:lpstr>
      <vt:lpstr>48 hours bake @120°C: a new approach</vt:lpstr>
      <vt:lpstr>Thank you for your attention</vt:lpstr>
      <vt:lpstr>Backup slides</vt:lpstr>
      <vt:lpstr>Gate valves particle counts: all metal vs Viton sealed</vt:lpstr>
      <vt:lpstr>Extra precautions</vt:lpstr>
      <vt:lpstr>SSR1 vacuum-end couplers</vt:lpstr>
      <vt:lpstr>SSR1 vacuum-end couplers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Preparation of the SSR1 string assembly dry-run</vt:lpstr>
      <vt:lpstr>Avoid active pumping: burst disk</vt:lpstr>
      <vt:lpstr>Right Angle Valve (RAV) to cavity connection</vt:lpstr>
      <vt:lpstr>Nitrogen purging line</vt:lpstr>
      <vt:lpstr>Preparation of the SSR1 string assembly dry-run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Mattia Parise</dc:creator>
  <cp:lastModifiedBy>Mattia Parise</cp:lastModifiedBy>
  <cp:revision>536</cp:revision>
  <cp:lastPrinted>2014-01-20T19:40:21Z</cp:lastPrinted>
  <dcterms:created xsi:type="dcterms:W3CDTF">2017-04-21T15:07:14Z</dcterms:created>
  <dcterms:modified xsi:type="dcterms:W3CDTF">2018-02-05T20:54:40Z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