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89" r:id="rId4"/>
    <p:sldMasterId id="2147484011" r:id="rId5"/>
  </p:sldMasterIdLst>
  <p:notesMasterIdLst>
    <p:notesMasterId r:id="rId18"/>
  </p:notesMasterIdLst>
  <p:handoutMasterIdLst>
    <p:handoutMasterId r:id="rId19"/>
  </p:handoutMasterIdLst>
  <p:sldIdLst>
    <p:sldId id="656" r:id="rId6"/>
    <p:sldId id="667" r:id="rId7"/>
    <p:sldId id="668" r:id="rId8"/>
    <p:sldId id="671" r:id="rId9"/>
    <p:sldId id="669" r:id="rId10"/>
    <p:sldId id="670" r:id="rId11"/>
    <p:sldId id="672" r:id="rId12"/>
    <p:sldId id="680" r:id="rId13"/>
    <p:sldId id="676" r:id="rId14"/>
    <p:sldId id="675" r:id="rId15"/>
    <p:sldId id="679" r:id="rId16"/>
    <p:sldId id="678" r:id="rId17"/>
  </p:sldIdLst>
  <p:sldSz cx="9144000" cy="6858000" type="screen4x3"/>
  <p:notesSz cx="6985000" cy="92837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3" userDrawn="1">
          <p15:clr>
            <a:srgbClr val="A4A3A4"/>
          </p15:clr>
        </p15:guide>
        <p15:guide id="2" pos="220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33CCFF"/>
    <a:srgbClr val="B3D6AC"/>
    <a:srgbClr val="439A2E"/>
    <a:srgbClr val="0000FF"/>
    <a:srgbClr val="319742"/>
    <a:srgbClr val="5F5F5F"/>
    <a:srgbClr val="009999"/>
    <a:srgbClr val="006600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48" autoAdjust="0"/>
    <p:restoredTop sz="97697" autoAdjust="0"/>
  </p:normalViewPr>
  <p:slideViewPr>
    <p:cSldViewPr snapToObjects="1">
      <p:cViewPr varScale="1">
        <p:scale>
          <a:sx n="58" d="100"/>
          <a:sy n="58" d="100"/>
        </p:scale>
        <p:origin x="859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8508"/>
    </p:cViewPr>
  </p:sorterViewPr>
  <p:notesViewPr>
    <p:cSldViewPr snapToObjects="1">
      <p:cViewPr varScale="1">
        <p:scale>
          <a:sx n="83" d="100"/>
          <a:sy n="83" d="100"/>
        </p:scale>
        <p:origin x="-2916" y="-96"/>
      </p:cViewPr>
      <p:guideLst>
        <p:guide orient="horz" pos="2923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5710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3"/>
            <a:ext cx="3026832" cy="464106"/>
          </a:xfrm>
          <a:prstGeom prst="rect">
            <a:avLst/>
          </a:prstGeom>
        </p:spPr>
        <p:txBody>
          <a:bodyPr vert="horz" wrap="square" lIns="91708" tIns="45852" rIns="91708" bIns="4585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6" y="3"/>
            <a:ext cx="3026832" cy="464106"/>
          </a:xfrm>
          <a:prstGeom prst="rect">
            <a:avLst/>
          </a:prstGeom>
        </p:spPr>
        <p:txBody>
          <a:bodyPr vert="horz" wrap="square" lIns="91708" tIns="45852" rIns="91708" bIns="45852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58165478-8271-4537-9DBA-6DB278E2C8C0}" type="datetime1">
              <a:rPr lang="en-US"/>
              <a:pPr>
                <a:defRPr/>
              </a:pPr>
              <a:t>2/5/2018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5325"/>
            <a:ext cx="4641850" cy="3481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708" tIns="45852" rIns="91708" bIns="45852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802"/>
            <a:ext cx="5588000" cy="4176947"/>
          </a:xfrm>
          <a:prstGeom prst="rect">
            <a:avLst/>
          </a:prstGeom>
        </p:spPr>
        <p:txBody>
          <a:bodyPr vert="horz" wrap="square" lIns="91708" tIns="45852" rIns="91708" bIns="45852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8818004"/>
            <a:ext cx="3026832" cy="464105"/>
          </a:xfrm>
          <a:prstGeom prst="rect">
            <a:avLst/>
          </a:prstGeom>
        </p:spPr>
        <p:txBody>
          <a:bodyPr vert="horz" wrap="square" lIns="91708" tIns="45852" rIns="91708" bIns="4585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6" y="8818004"/>
            <a:ext cx="3026832" cy="464105"/>
          </a:xfrm>
          <a:prstGeom prst="rect">
            <a:avLst/>
          </a:prstGeom>
        </p:spPr>
        <p:txBody>
          <a:bodyPr vert="horz" wrap="square" lIns="91708" tIns="45852" rIns="91708" bIns="45852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74EB2CD8-9047-43A5-BEAD-229CAC8CF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316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65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pitchFamily="-65" charset="-128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460347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024" y="1238250"/>
            <a:ext cx="7489976" cy="4539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4071938"/>
            <a:ext cx="6096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235" indent="0" algn="ctr">
              <a:buNone/>
              <a:defRPr/>
            </a:lvl2pPr>
            <a:lvl3pPr marL="864469" indent="0" algn="ctr">
              <a:buNone/>
              <a:defRPr/>
            </a:lvl3pPr>
            <a:lvl4pPr marL="1296702" indent="0" algn="ctr">
              <a:buNone/>
              <a:defRPr/>
            </a:lvl4pPr>
            <a:lvl5pPr marL="1728938" indent="0" algn="ctr">
              <a:buNone/>
              <a:defRPr/>
            </a:lvl5pPr>
            <a:lvl6pPr marL="2161172" indent="0" algn="ctr">
              <a:buNone/>
              <a:defRPr/>
            </a:lvl6pPr>
            <a:lvl7pPr marL="2593406" indent="0" algn="ctr">
              <a:buNone/>
              <a:defRPr/>
            </a:lvl7pPr>
            <a:lvl8pPr marL="3025640" indent="0" algn="ctr">
              <a:buNone/>
              <a:defRPr/>
            </a:lvl8pPr>
            <a:lvl9pPr marL="345787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38" y="3143254"/>
            <a:ext cx="9001124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-152400" y="6387148"/>
            <a:ext cx="9448800" cy="348941"/>
          </a:xfrm>
          <a:prstGeom prst="rect">
            <a:avLst/>
          </a:prstGeom>
          <a:noFill/>
        </p:spPr>
        <p:txBody>
          <a:bodyPr wrap="square" lIns="86486" tIns="43243" rIns="86486" bIns="43243" rtlCol="0">
            <a:spAutoFit/>
          </a:bodyPr>
          <a:lstStyle/>
          <a:p>
            <a:pPr algn="ctr"/>
            <a:r>
              <a:rPr lang="en-US" sz="850" kern="120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This material is based upon work supported by the U.S. Department of Energy Office of Science under Cooperative Agreement DE-SC0000661, the State of Michigan and</a:t>
            </a:r>
            <a:r>
              <a:rPr lang="en-US" sz="850" kern="1200" baseline="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Michigan </a:t>
            </a:r>
          </a:p>
          <a:p>
            <a:pPr algn="ctr"/>
            <a:r>
              <a:rPr lang="en-US" sz="850" kern="1200" baseline="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 State University. </a:t>
            </a:r>
            <a:r>
              <a:rPr lang="en-US" sz="850" kern="120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Michigan State University designs and establishes FRIB as a DOE Office of Science National User Facility in support of the mission of the Office of Nuclear Physics.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18" y="553859"/>
            <a:ext cx="1548387" cy="182270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" y="6148026"/>
            <a:ext cx="9144000" cy="725424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5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888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" y="6148026"/>
            <a:ext cx="9144000" cy="725424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26690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5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0" y="5257800"/>
            <a:ext cx="9144000" cy="6858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0" y="5867400"/>
            <a:ext cx="914400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283200"/>
            <a:ext cx="9067122" cy="584200"/>
          </a:xfrm>
        </p:spPr>
        <p:txBody>
          <a:bodyPr anchor="ctr"/>
          <a:lstStyle>
            <a:lvl1pPr marL="137099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 smtClean="0"/>
              <a:t>Add takeaway message</a:t>
            </a:r>
          </a:p>
        </p:txBody>
      </p:sp>
      <p:sp>
        <p:nvSpPr>
          <p:cNvPr id="16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145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" y="6148026"/>
            <a:ext cx="9144000" cy="725424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1882"/>
            <a:ext cx="8991598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100"/>
            <a:ext cx="442323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644573" y="1071569"/>
            <a:ext cx="4423227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40680" y="6356450"/>
            <a:ext cx="4241321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417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" y="6148026"/>
            <a:ext cx="9144000" cy="725424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099"/>
            <a:ext cx="8991604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76200" y="3581400"/>
            <a:ext cx="8991604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40680" y="6356450"/>
            <a:ext cx="4241321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913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" y="6148026"/>
            <a:ext cx="9144000" cy="725424"/>
          </a:xfrm>
          <a:prstGeom prst="rect">
            <a:avLst/>
          </a:prstGeom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1882"/>
            <a:ext cx="8991598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099"/>
            <a:ext cx="4419600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25530" y="1067099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76206" y="3581400"/>
            <a:ext cx="4419599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625530" y="3581400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9" name="Footer Placeholder 6"/>
          <p:cNvSpPr>
            <a:spLocks noGrp="1"/>
          </p:cNvSpPr>
          <p:nvPr>
            <p:ph type="ftr" sz="quarter" idx="14"/>
          </p:nvPr>
        </p:nvSpPr>
        <p:spPr>
          <a:xfrm>
            <a:off x="4140680" y="6356450"/>
            <a:ext cx="4241321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348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" y="6148026"/>
            <a:ext cx="9144000" cy="725424"/>
          </a:xfrm>
          <a:prstGeom prst="rect">
            <a:avLst/>
          </a:prstGeom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700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888FC917-2F4D-45AC-AA7A-EF80FFB23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79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" y="6148026"/>
            <a:ext cx="9144000" cy="725424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128016"/>
            <a:ext cx="8991600" cy="80467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" y="6148026"/>
            <a:ext cx="9144000" cy="725424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26690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5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0" y="5257800"/>
            <a:ext cx="9144000" cy="6858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0" y="5867400"/>
            <a:ext cx="914400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257800"/>
            <a:ext cx="9067122" cy="584200"/>
          </a:xfrm>
        </p:spPr>
        <p:txBody>
          <a:bodyPr anchor="ctr"/>
          <a:lstStyle>
            <a:lvl1pPr marL="137099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 smtClean="0"/>
              <a:t>Add takeaway message</a:t>
            </a:r>
          </a:p>
        </p:txBody>
      </p:sp>
      <p:sp>
        <p:nvSpPr>
          <p:cNvPr id="16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00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" y="6148026"/>
            <a:ext cx="9144000" cy="725424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128016"/>
            <a:ext cx="8991598" cy="8046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100"/>
            <a:ext cx="442323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644573" y="1071569"/>
            <a:ext cx="4423227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40680" y="6356450"/>
            <a:ext cx="4241321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" y="6148026"/>
            <a:ext cx="9144000" cy="725424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099"/>
            <a:ext cx="8991604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76200" y="3581400"/>
            <a:ext cx="8991604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40680" y="6356450"/>
            <a:ext cx="4241321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" y="6148026"/>
            <a:ext cx="9144000" cy="725424"/>
          </a:xfrm>
          <a:prstGeom prst="rect">
            <a:avLst/>
          </a:prstGeom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128016"/>
            <a:ext cx="8991598" cy="8046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099"/>
            <a:ext cx="4419600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25530" y="1067099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76206" y="3581400"/>
            <a:ext cx="4419599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625530" y="3581400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8" name="Footer Placeholder 6"/>
          <p:cNvSpPr>
            <a:spLocks noGrp="1"/>
          </p:cNvSpPr>
          <p:nvPr>
            <p:ph type="ftr" sz="quarter" idx="14"/>
          </p:nvPr>
        </p:nvSpPr>
        <p:spPr>
          <a:xfrm>
            <a:off x="4140680" y="6356450"/>
            <a:ext cx="4241321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" y="6148026"/>
            <a:ext cx="9144000" cy="725424"/>
          </a:xfrm>
          <a:prstGeom prst="rect">
            <a:avLst/>
          </a:prstGeom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28016"/>
            <a:ext cx="8991600" cy="8046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28016"/>
            <a:ext cx="8991600" cy="8046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888FC917-2F4D-45AC-AA7A-EF80FFB23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024" y="1238250"/>
            <a:ext cx="7489976" cy="4539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-152400" y="6387148"/>
            <a:ext cx="9448800" cy="348941"/>
          </a:xfrm>
          <a:prstGeom prst="rect">
            <a:avLst/>
          </a:prstGeom>
          <a:noFill/>
        </p:spPr>
        <p:txBody>
          <a:bodyPr wrap="square" lIns="86486" tIns="43243" rIns="86486" bIns="43243" rtlCol="0">
            <a:spAutoFit/>
          </a:bodyPr>
          <a:lstStyle/>
          <a:p>
            <a:pPr algn="ctr"/>
            <a:r>
              <a:rPr lang="en-US" sz="850" kern="120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This material is based upon work supported by the U.S. Department of Energy Office of Science under Cooperative Agreement DE-SC0000661, the State of Michigan and</a:t>
            </a:r>
            <a:r>
              <a:rPr lang="en-US" sz="850" kern="1200" baseline="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Michigan </a:t>
            </a:r>
          </a:p>
          <a:p>
            <a:pPr algn="ctr"/>
            <a:r>
              <a:rPr lang="en-US" sz="850" kern="1200" baseline="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 State University. </a:t>
            </a:r>
            <a:r>
              <a:rPr lang="en-US" sz="850" kern="120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Michigan State University designs and establishes FRIB as a DOE Office of Science National User Facility in support of the mission of the Office of Nuclear Physics.</a:t>
            </a:r>
          </a:p>
        </p:txBody>
      </p:sp>
      <p:pic>
        <p:nvPicPr>
          <p:cNvPr id="10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38" y="0"/>
            <a:ext cx="9001881" cy="6407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563" y="553859"/>
            <a:ext cx="1548387" cy="1822708"/>
          </a:xfrm>
          <a:prstGeom prst="rect">
            <a:avLst/>
          </a:prstGeom>
        </p:spPr>
      </p:pic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524000" y="4071938"/>
            <a:ext cx="6096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235" indent="0" algn="ctr">
              <a:buNone/>
              <a:defRPr/>
            </a:lvl2pPr>
            <a:lvl3pPr marL="864469" indent="0" algn="ctr">
              <a:buNone/>
              <a:defRPr/>
            </a:lvl3pPr>
            <a:lvl4pPr marL="1296702" indent="0" algn="ctr">
              <a:buNone/>
              <a:defRPr/>
            </a:lvl4pPr>
            <a:lvl5pPr marL="1728938" indent="0" algn="ctr">
              <a:buNone/>
              <a:defRPr/>
            </a:lvl5pPr>
            <a:lvl6pPr marL="2161172" indent="0" algn="ctr">
              <a:buNone/>
              <a:defRPr/>
            </a:lvl6pPr>
            <a:lvl7pPr marL="2593406" indent="0" algn="ctr">
              <a:buNone/>
              <a:defRPr/>
            </a:lvl7pPr>
            <a:lvl8pPr marL="3025640" indent="0" algn="ctr">
              <a:buNone/>
              <a:defRPr/>
            </a:lvl8pPr>
            <a:lvl9pPr marL="345787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38" y="3143254"/>
            <a:ext cx="9001124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400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96" y="75904"/>
            <a:ext cx="8992810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96" y="1067100"/>
            <a:ext cx="8992810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0" y="6356450"/>
            <a:ext cx="4241321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82000" y="6356450"/>
            <a:ext cx="7620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0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4007" r:id="rId3"/>
    <p:sldLayoutId id="2147483992" r:id="rId4"/>
    <p:sldLayoutId id="2147483993" r:id="rId5"/>
    <p:sldLayoutId id="2147483994" r:id="rId6"/>
    <p:sldLayoutId id="2147483995" r:id="rId7"/>
    <p:sldLayoutId id="2147483996" r:id="rId8"/>
  </p:sldLayoutIdLst>
  <p:hf hdr="0" dt="0"/>
  <p:txStyles>
    <p:titleStyle>
      <a:lvl1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36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074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109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148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78" indent="-180178" algn="l" defTabSz="803293" rtl="0" eaLnBrk="0" fontAlgn="base" hangingPunct="0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59" indent="-151650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584" indent="-160658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19" indent="-133632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2991" indent="-180178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294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333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372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407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9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8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2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6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96" y="75904"/>
            <a:ext cx="8992810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96" y="1067100"/>
            <a:ext cx="8992810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0" y="6356450"/>
            <a:ext cx="4241321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82000" y="6356450"/>
            <a:ext cx="7620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0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4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</p:sldLayoutIdLst>
  <p:hf hdr="0" dt="0"/>
  <p:txStyles>
    <p:titleStyle>
      <a:lvl1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36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074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109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148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78" indent="-180178" algn="l" defTabSz="803293" rtl="0" eaLnBrk="0" fontAlgn="base" hangingPunct="0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59" indent="-151650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584" indent="-160658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19" indent="-133632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2991" indent="-180178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294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333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372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407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9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8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2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6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ea typeface="ＭＳ Ｐゴシック"/>
                <a:cs typeface="ＭＳ Ｐゴシック"/>
              </a:rPr>
              <a:t>K. Saito</a:t>
            </a:r>
            <a:br>
              <a:rPr lang="en-US" dirty="0" smtClean="0">
                <a:latin typeface="Arial" pitchFamily="34" charset="0"/>
                <a:ea typeface="ＭＳ Ｐゴシック"/>
                <a:cs typeface="ＭＳ Ｐゴシック"/>
              </a:rPr>
            </a:br>
            <a:r>
              <a:rPr lang="en-US" dirty="0" smtClean="0">
                <a:latin typeface="Arial" pitchFamily="34" charset="0"/>
                <a:ea typeface="ＭＳ Ｐゴシック"/>
                <a:cs typeface="ＭＳ Ｐゴシック"/>
              </a:rPr>
              <a:t>MSU/FRIB   SRF Development Manager</a:t>
            </a:r>
          </a:p>
        </p:txBody>
      </p:sp>
      <p:sp>
        <p:nvSpPr>
          <p:cNvPr id="9219" name="Title 5"/>
          <p:cNvSpPr>
            <a:spLocks noGrp="1"/>
          </p:cNvSpPr>
          <p:nvPr>
            <p:ph type="title"/>
          </p:nvPr>
        </p:nvSpPr>
        <p:spPr>
          <a:xfrm>
            <a:off x="71438" y="2713959"/>
            <a:ext cx="9001124" cy="1345259"/>
          </a:xfrm>
        </p:spPr>
        <p:txBody>
          <a:bodyPr/>
          <a:lstStyle/>
          <a:p>
            <a:r>
              <a:rPr lang="en-US" dirty="0" smtClean="0"/>
              <a:t>WG1</a:t>
            </a:r>
            <a:br>
              <a:rPr lang="en-US" dirty="0" smtClean="0"/>
            </a:br>
            <a:r>
              <a:rPr lang="en-US" dirty="0" smtClean="0"/>
              <a:t>FRIB Cavity Performance</a:t>
            </a:r>
            <a:br>
              <a:rPr lang="en-US" dirty="0" smtClean="0"/>
            </a:br>
            <a:endParaRPr lang="en-US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241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56"/>
    </mc:Choice>
    <mc:Fallback>
      <p:transition spd="slow" advTm="9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74942"/>
            <a:ext cx="8991600" cy="911948"/>
          </a:xfrm>
        </p:spPr>
        <p:txBody>
          <a:bodyPr/>
          <a:lstStyle/>
          <a:p>
            <a:r>
              <a:rPr lang="en-US" dirty="0" smtClean="0"/>
              <a:t>2 K Dynamic Load of QWR CMs and Comparison with VTA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876665"/>
              </p:ext>
            </p:extLst>
          </p:nvPr>
        </p:nvGraphicFramePr>
        <p:xfrm>
          <a:off x="79744" y="986890"/>
          <a:ext cx="9064257" cy="54914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68056"/>
                <a:gridCol w="1828800"/>
                <a:gridCol w="1676400"/>
                <a:gridCol w="1451243"/>
                <a:gridCol w="1304646"/>
                <a:gridCol w="1435112"/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Cryomodule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 K dynamic</a:t>
                      </a:r>
                    </a:p>
                    <a:p>
                      <a:pPr algn="ctr"/>
                      <a:r>
                        <a:rPr lang="en-US" sz="1600" dirty="0" smtClean="0"/>
                        <a:t>load/cavity @ ~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6 MV/m [W]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Corresponding Q</a:t>
                      </a:r>
                      <a:r>
                        <a:rPr lang="en-US" sz="1600" baseline="-25000" dirty="0" smtClean="0"/>
                        <a:t>O </a:t>
                      </a:r>
                      <a:r>
                        <a:rPr lang="en-US" sz="1600" baseline="0" dirty="0" smtClean="0"/>
                        <a:t>at 2 K @ ~ 6 MV/m</a:t>
                      </a:r>
                      <a:endParaRPr lang="en-US" sz="16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Q</a:t>
                      </a:r>
                      <a:r>
                        <a:rPr lang="en-US" sz="1600" baseline="-25000" dirty="0" smtClean="0"/>
                        <a:t>O</a:t>
                      </a:r>
                      <a:r>
                        <a:rPr lang="en-US" sz="1600" dirty="0" smtClean="0"/>
                        <a:t> in VTA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E</a:t>
                      </a:r>
                      <a:r>
                        <a:rPr lang="en-US" sz="1600" baseline="-25000" dirty="0" err="1" smtClean="0"/>
                        <a:t>acc,max</a:t>
                      </a:r>
                      <a:r>
                        <a:rPr lang="en-US" sz="1600" dirty="0" smtClean="0"/>
                        <a:t> in VTA [MV/m]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FRIB Spec </a:t>
                      </a:r>
                    </a:p>
                    <a:p>
                      <a:pPr algn="ctr"/>
                      <a:r>
                        <a:rPr lang="en-US" sz="1600" dirty="0" smtClean="0"/>
                        <a:t>Heat</a:t>
                      </a:r>
                      <a:r>
                        <a:rPr lang="en-US" sz="1600" baseline="0" dirty="0" smtClean="0"/>
                        <a:t> load [W]</a:t>
                      </a:r>
                      <a:r>
                        <a:rPr lang="en-US" sz="1600" dirty="0" smtClean="0"/>
                        <a:t> / Q</a:t>
                      </a:r>
                      <a:r>
                        <a:rPr lang="en-US" sz="1600" baseline="-25000" dirty="0" smtClean="0"/>
                        <a:t>O</a:t>
                      </a:r>
                      <a:endParaRPr lang="en-US" sz="1600" baseline="-25000" dirty="0"/>
                    </a:p>
                  </a:txBody>
                  <a:tcPr anchor="ctr"/>
                </a:tc>
              </a:tr>
              <a:tr h="15485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SCM401</a:t>
                      </a:r>
                      <a:endParaRPr lang="en-US" sz="14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0.58</a:t>
                      </a:r>
                      <a:r>
                        <a:rPr lang="en-US" sz="1400" baseline="0" dirty="0" smtClean="0"/>
                        <a:t> ± 0.03</a:t>
                      </a:r>
                      <a:endParaRPr lang="en-US" sz="14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4.1 ± 0.2 x 10</a:t>
                      </a:r>
                      <a:r>
                        <a:rPr lang="en-US" sz="1400" baseline="30000" dirty="0" smtClean="0"/>
                        <a:t>9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5.2 ± 1.6  x10</a:t>
                      </a:r>
                      <a:r>
                        <a:rPr lang="en-US" sz="1400" baseline="30000" dirty="0" smtClean="0"/>
                        <a:t>9</a:t>
                      </a:r>
                      <a:endParaRPr lang="en-US" sz="1400" baseline="300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10.5 ± 1.4</a:t>
                      </a:r>
                      <a:endParaRPr lang="en-US" sz="1400" baseline="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 1.32 W,  </a:t>
                      </a:r>
                    </a:p>
                    <a:p>
                      <a:pPr marL="0" marR="0" lvl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1.2 x10</a:t>
                      </a:r>
                      <a:r>
                        <a:rPr lang="en-US" sz="1400" baseline="30000" dirty="0" smtClean="0"/>
                        <a:t>9</a:t>
                      </a:r>
                    </a:p>
                    <a:p>
                      <a:endParaRPr lang="en-US" sz="1400" baseline="300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15485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SCM402</a:t>
                      </a:r>
                      <a:endParaRPr lang="en-US" sz="14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&lt;</a:t>
                      </a:r>
                      <a:r>
                        <a:rPr lang="en-US" sz="1400" baseline="0" dirty="0" smtClean="0"/>
                        <a:t> 0.5</a:t>
                      </a:r>
                      <a:endParaRPr lang="en-US" sz="14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 &gt; 3.5 x 10</a:t>
                      </a:r>
                      <a:r>
                        <a:rPr lang="en-US" sz="1400" baseline="30000" dirty="0" smtClean="0"/>
                        <a:t>9</a:t>
                      </a:r>
                      <a:endParaRPr lang="en-US" sz="1400" baseline="300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6.3 ± 1.6  x10</a:t>
                      </a:r>
                      <a:r>
                        <a:rPr lang="en-US" sz="1400" baseline="30000" dirty="0" smtClean="0"/>
                        <a:t>9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11.1 ± 0.9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15485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SCM403</a:t>
                      </a:r>
                      <a:endParaRPr lang="en-US" sz="14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&lt;</a:t>
                      </a:r>
                      <a:r>
                        <a:rPr lang="en-US" sz="1400" baseline="0" dirty="0" smtClean="0"/>
                        <a:t> 0.5</a:t>
                      </a:r>
                      <a:endParaRPr lang="en-US" sz="14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 &gt; 3.5 x 10</a:t>
                      </a:r>
                      <a:r>
                        <a:rPr lang="en-US" sz="1400" baseline="30000" dirty="0" smtClean="0"/>
                        <a:t>9</a:t>
                      </a:r>
                      <a:endParaRPr lang="en-US" sz="1400" baseline="300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5.0 ± 1.0  x10</a:t>
                      </a:r>
                      <a:r>
                        <a:rPr lang="en-US" sz="1400" baseline="30000" dirty="0" smtClean="0"/>
                        <a:t>9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10.8 ± 0.8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12192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SCM801</a:t>
                      </a:r>
                      <a:endParaRPr lang="en-US" sz="1400" dirty="0"/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   2.8 </a:t>
                      </a:r>
                      <a:endParaRPr lang="en-US" sz="1400" dirty="0"/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  2.5 x 10</a:t>
                      </a:r>
                      <a:r>
                        <a:rPr lang="en-US" sz="1400" baseline="30000" dirty="0" smtClean="0"/>
                        <a:t>9</a:t>
                      </a:r>
                      <a:endParaRPr lang="en-US" sz="1400" baseline="30000" dirty="0"/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2.5 ± 0.3 x 10</a:t>
                      </a:r>
                      <a:r>
                        <a:rPr lang="en-US" sz="1400" baseline="30000" dirty="0" smtClean="0"/>
                        <a:t>9</a:t>
                      </a:r>
                      <a:endParaRPr lang="en-US" sz="1400" baseline="30000" dirty="0"/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9.2 ± 0.7</a:t>
                      </a:r>
                    </a:p>
                  </a:txBody>
                  <a:tcPr>
                    <a:solidFill>
                      <a:srgbClr val="33CCFF"/>
                    </a:solidFill>
                  </a:tcPr>
                </a:tc>
                <a:tc rowSpan="11">
                  <a:txBody>
                    <a:bodyPr/>
                    <a:lstStyle/>
                    <a:p>
                      <a:pPr marL="0" marR="0" lvl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3..85 W,</a:t>
                      </a:r>
                      <a:r>
                        <a:rPr lang="en-US" sz="1400" baseline="0" dirty="0" smtClean="0"/>
                        <a:t> </a:t>
                      </a:r>
                    </a:p>
                    <a:p>
                      <a:pPr marL="0" marR="0" lvl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1.8 x 10</a:t>
                      </a:r>
                      <a:r>
                        <a:rPr lang="en-US" sz="1400" baseline="30000" dirty="0" smtClean="0"/>
                        <a:t>9</a:t>
                      </a:r>
                    </a:p>
                    <a:p>
                      <a:endParaRPr lang="en-US" sz="1400" baseline="30000" dirty="0"/>
                    </a:p>
                  </a:txBody>
                  <a:tcPr anchor="ctr">
                    <a:solidFill>
                      <a:srgbClr val="33CC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SCM802</a:t>
                      </a:r>
                      <a:endParaRPr lang="en-US" sz="1400" dirty="0"/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   2.8</a:t>
                      </a:r>
                      <a:endParaRPr lang="en-US" sz="1400" dirty="0"/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  2.5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x 10</a:t>
                      </a:r>
                      <a:r>
                        <a:rPr lang="en-US" sz="1400" baseline="30000" dirty="0" smtClean="0"/>
                        <a:t>9</a:t>
                      </a:r>
                      <a:endParaRPr lang="en-US" sz="1400" baseline="30000" dirty="0"/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3.0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± 1.0 x 10</a:t>
                      </a:r>
                      <a:r>
                        <a:rPr lang="en-US" sz="1400" baseline="30000" dirty="0" smtClean="0"/>
                        <a:t>9</a:t>
                      </a:r>
                      <a:endParaRPr lang="en-US" sz="1400" baseline="30000" dirty="0"/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9.5 ± 0.6</a:t>
                      </a:r>
                    </a:p>
                  </a:txBody>
                  <a:tcPr>
                    <a:solidFill>
                      <a:srgbClr val="33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SCM803</a:t>
                      </a:r>
                      <a:endParaRPr lang="en-US" sz="1400" dirty="0"/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   &lt;</a:t>
                      </a:r>
                      <a:r>
                        <a:rPr lang="en-US" sz="1400" baseline="0" dirty="0" smtClean="0"/>
                        <a:t> 3.85</a:t>
                      </a:r>
                      <a:endParaRPr lang="en-US" sz="1400" dirty="0"/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&gt;</a:t>
                      </a:r>
                      <a:r>
                        <a:rPr lang="en-US" sz="1400" baseline="0" dirty="0" smtClean="0"/>
                        <a:t> 1.8 x 10</a:t>
                      </a:r>
                      <a:r>
                        <a:rPr lang="en-US" sz="1400" baseline="30000" dirty="0" smtClean="0"/>
                        <a:t>9</a:t>
                      </a:r>
                      <a:endParaRPr lang="en-US" sz="1400" baseline="30000" dirty="0"/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2.7 </a:t>
                      </a:r>
                      <a:r>
                        <a:rPr lang="en-US" sz="1400" dirty="0" smtClean="0"/>
                        <a:t>± 0.7 x 10</a:t>
                      </a:r>
                      <a:r>
                        <a:rPr lang="en-US" sz="1400" baseline="30000" dirty="0" smtClean="0"/>
                        <a:t>9</a:t>
                      </a:r>
                      <a:endParaRPr lang="en-US" sz="1400" baseline="30000" dirty="0"/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9.0 ± 1.0</a:t>
                      </a:r>
                    </a:p>
                  </a:txBody>
                  <a:tcPr>
                    <a:solidFill>
                      <a:srgbClr val="33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SCM804</a:t>
                      </a:r>
                      <a:endParaRPr lang="en-US" sz="1400" dirty="0"/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   2.5</a:t>
                      </a:r>
                      <a:endParaRPr lang="en-US" sz="1400" dirty="0"/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    2.8 x 10</a:t>
                      </a:r>
                      <a:r>
                        <a:rPr lang="en-US" sz="1400" baseline="30000" dirty="0" smtClean="0"/>
                        <a:t>9</a:t>
                      </a:r>
                      <a:endParaRPr lang="en-US" sz="1400" baseline="30000" dirty="0"/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3.8 </a:t>
                      </a:r>
                      <a:r>
                        <a:rPr lang="en-US" sz="1400" dirty="0" smtClean="0"/>
                        <a:t>± 1.3 x 10</a:t>
                      </a:r>
                      <a:r>
                        <a:rPr lang="en-US" sz="1400" baseline="30000" dirty="0" smtClean="0"/>
                        <a:t>9</a:t>
                      </a:r>
                      <a:endParaRPr lang="en-US" sz="1400" baseline="30000" dirty="0"/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9.0 ± 0.9</a:t>
                      </a:r>
                    </a:p>
                  </a:txBody>
                  <a:tcPr>
                    <a:solidFill>
                      <a:srgbClr val="33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SCM805</a:t>
                      </a:r>
                      <a:endParaRPr lang="en-US" sz="1400" dirty="0"/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    2.0</a:t>
                      </a:r>
                      <a:endParaRPr lang="en-US" sz="1400" dirty="0"/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    3.5</a:t>
                      </a:r>
                      <a:r>
                        <a:rPr lang="en-US" sz="1400" baseline="0" dirty="0" smtClean="0"/>
                        <a:t> x 10</a:t>
                      </a:r>
                      <a:r>
                        <a:rPr lang="en-US" sz="1400" baseline="30000" dirty="0" smtClean="0"/>
                        <a:t>9</a:t>
                      </a:r>
                      <a:endParaRPr lang="en-US" sz="1400" baseline="30000" dirty="0"/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4.3 </a:t>
                      </a:r>
                      <a:r>
                        <a:rPr lang="en-US" sz="1400" dirty="0" smtClean="0"/>
                        <a:t>± 1.2 x 10</a:t>
                      </a:r>
                      <a:r>
                        <a:rPr lang="en-US" sz="1400" baseline="30000" dirty="0" smtClean="0"/>
                        <a:t>9</a:t>
                      </a:r>
                      <a:endParaRPr lang="en-US" sz="1400" baseline="30000" dirty="0"/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8.9 ± 0.9</a:t>
                      </a:r>
                    </a:p>
                  </a:txBody>
                  <a:tcPr>
                    <a:solidFill>
                      <a:srgbClr val="33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SCM806</a:t>
                      </a:r>
                      <a:endParaRPr lang="en-US" sz="1400" dirty="0"/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 &lt; 2.0</a:t>
                      </a:r>
                      <a:endParaRPr lang="en-US" sz="1400" dirty="0"/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 &gt; 3.5</a:t>
                      </a:r>
                      <a:r>
                        <a:rPr lang="en-US" sz="1400" baseline="0" dirty="0" smtClean="0"/>
                        <a:t> x 10</a:t>
                      </a:r>
                      <a:r>
                        <a:rPr lang="en-US" sz="1400" baseline="30000" dirty="0" smtClean="0"/>
                        <a:t>9</a:t>
                      </a:r>
                      <a:endParaRPr lang="en-US" sz="1400" baseline="30000" dirty="0"/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3.7 </a:t>
                      </a:r>
                      <a:r>
                        <a:rPr lang="en-US" sz="1400" dirty="0" smtClean="0"/>
                        <a:t>± 1.2 x 10</a:t>
                      </a:r>
                      <a:r>
                        <a:rPr lang="en-US" sz="1400" baseline="30000" dirty="0" smtClean="0"/>
                        <a:t>9</a:t>
                      </a:r>
                      <a:endParaRPr lang="en-US" sz="1400" baseline="30000" dirty="0"/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8.7 ± 0.9</a:t>
                      </a:r>
                    </a:p>
                  </a:txBody>
                  <a:tcPr>
                    <a:solidFill>
                      <a:srgbClr val="33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SCM807</a:t>
                      </a:r>
                      <a:endParaRPr lang="en-US" sz="1400" dirty="0"/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   1.2</a:t>
                      </a:r>
                      <a:r>
                        <a:rPr lang="en-US" sz="1400" baseline="0" dirty="0" smtClean="0"/>
                        <a:t> </a:t>
                      </a:r>
                      <a:endParaRPr lang="en-US" sz="1400" dirty="0"/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    5.8</a:t>
                      </a:r>
                      <a:r>
                        <a:rPr lang="en-US" sz="1400" baseline="0" dirty="0" smtClean="0"/>
                        <a:t> x 10</a:t>
                      </a:r>
                      <a:r>
                        <a:rPr lang="en-US" sz="1400" baseline="30000" dirty="0" smtClean="0"/>
                        <a:t>9</a:t>
                      </a:r>
                      <a:endParaRPr lang="en-US" sz="1400" baseline="30000" dirty="0"/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5.6 </a:t>
                      </a:r>
                      <a:r>
                        <a:rPr lang="en-US" sz="1400" dirty="0" smtClean="0"/>
                        <a:t>± 0.6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x 10</a:t>
                      </a:r>
                      <a:r>
                        <a:rPr lang="en-US" sz="1400" baseline="30000" dirty="0" smtClean="0"/>
                        <a:t>9</a:t>
                      </a:r>
                      <a:endParaRPr lang="en-US" sz="1400" baseline="30000" dirty="0"/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9.0 ± 0.6</a:t>
                      </a:r>
                    </a:p>
                  </a:txBody>
                  <a:tcPr>
                    <a:solidFill>
                      <a:srgbClr val="33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SCM808</a:t>
                      </a:r>
                      <a:endParaRPr lang="en-US" sz="1400" dirty="0"/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    1.7</a:t>
                      </a:r>
                      <a:endParaRPr lang="en-US" sz="1400" dirty="0"/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   4.1 x 10</a:t>
                      </a:r>
                      <a:r>
                        <a:rPr lang="en-US" sz="1400" baseline="30000" dirty="0" smtClean="0"/>
                        <a:t>9</a:t>
                      </a:r>
                      <a:endParaRPr lang="en-US" sz="1400" baseline="30000" dirty="0"/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4.9 </a:t>
                      </a:r>
                      <a:r>
                        <a:rPr lang="en-US" sz="1400" dirty="0" smtClean="0"/>
                        <a:t>± 0.8 x 10</a:t>
                      </a:r>
                      <a:r>
                        <a:rPr lang="en-US" sz="1400" baseline="30000" dirty="0" smtClean="0"/>
                        <a:t>9</a:t>
                      </a:r>
                      <a:endParaRPr lang="en-US" sz="1400" baseline="30000" dirty="0"/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9.5 ± 1.1</a:t>
                      </a:r>
                    </a:p>
                  </a:txBody>
                  <a:tcPr>
                    <a:solidFill>
                      <a:srgbClr val="33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12945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SCM809</a:t>
                      </a:r>
                      <a:endParaRPr lang="en-US" sz="1400" dirty="0"/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   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2.0</a:t>
                      </a:r>
                      <a:endParaRPr lang="en-US" sz="1400" dirty="0"/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   3.5 x 10</a:t>
                      </a:r>
                      <a:r>
                        <a:rPr lang="en-US" sz="1400" baseline="30000" dirty="0" smtClean="0"/>
                        <a:t>9</a:t>
                      </a:r>
                      <a:endParaRPr lang="en-US" sz="1400" baseline="30000" dirty="0"/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4.2 </a:t>
                      </a:r>
                      <a:r>
                        <a:rPr lang="en-US" sz="1400" dirty="0" smtClean="0"/>
                        <a:t>± 1.5 x 10</a:t>
                      </a:r>
                      <a:r>
                        <a:rPr lang="en-US" sz="1400" baseline="30000" dirty="0" smtClean="0"/>
                        <a:t>9</a:t>
                      </a:r>
                      <a:endParaRPr lang="en-US" sz="1400" baseline="30000" dirty="0"/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8.6 ± 0.9</a:t>
                      </a:r>
                    </a:p>
                  </a:txBody>
                  <a:tcPr>
                    <a:solidFill>
                      <a:srgbClr val="33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SCM810</a:t>
                      </a:r>
                      <a:endParaRPr lang="en-US" sz="1400" dirty="0"/>
                    </a:p>
                  </a:txBody>
                  <a:tcPr anchor="ctr"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Skipped</a:t>
                      </a:r>
                      <a:r>
                        <a:rPr lang="en-US" sz="1400" baseline="0" dirty="0" smtClean="0"/>
                        <a:t> measurement</a:t>
                      </a:r>
                      <a:endParaRPr lang="en-US" sz="1400" dirty="0"/>
                    </a:p>
                  </a:txBody>
                  <a:tcPr anchor="ctr"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</a:t>
                      </a:r>
                      <a:endParaRPr lang="en-US" sz="1400" dirty="0"/>
                    </a:p>
                  </a:txBody>
                  <a:tcPr anchor="ctr"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4.7 </a:t>
                      </a:r>
                      <a:r>
                        <a:rPr lang="en-US" sz="1400" dirty="0" smtClean="0"/>
                        <a:t>± 1.2 x 10</a:t>
                      </a:r>
                      <a:r>
                        <a:rPr lang="en-US" sz="1400" baseline="30000" dirty="0" smtClean="0"/>
                        <a:t>9</a:t>
                      </a:r>
                      <a:endParaRPr lang="en-US" sz="1400" baseline="30000" dirty="0"/>
                    </a:p>
                  </a:txBody>
                  <a:tcPr anchor="ctr"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9.6 ± 0.8</a:t>
                      </a:r>
                    </a:p>
                  </a:txBody>
                  <a:tcPr anchor="ctr">
                    <a:solidFill>
                      <a:srgbClr val="33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SCM811</a:t>
                      </a:r>
                      <a:endParaRPr lang="en-US" sz="1400" dirty="0"/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5.1 </a:t>
                      </a:r>
                      <a:r>
                        <a:rPr lang="en-US" sz="1400" dirty="0" smtClean="0"/>
                        <a:t>± 1.5 x 10</a:t>
                      </a:r>
                      <a:r>
                        <a:rPr lang="en-US" sz="1400" baseline="30000" dirty="0" smtClean="0"/>
                        <a:t>9</a:t>
                      </a:r>
                      <a:endParaRPr lang="en-US" sz="1400" baseline="30000" dirty="0"/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9.4 ± 0.7</a:t>
                      </a:r>
                    </a:p>
                  </a:txBody>
                  <a:tcPr>
                    <a:solidFill>
                      <a:srgbClr val="33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K. Saito, TTC201802WG1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6200" y="2819400"/>
            <a:ext cx="7772400" cy="1905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96200" y="2748340"/>
            <a:ext cx="1447801" cy="92333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Low Q issue but meet FRIB spec.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81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74942"/>
            <a:ext cx="8991600" cy="911948"/>
          </a:xfrm>
        </p:spPr>
        <p:txBody>
          <a:bodyPr/>
          <a:lstStyle/>
          <a:p>
            <a:r>
              <a:rPr lang="en-US" dirty="0"/>
              <a:t>2 K Dynamic Load of </a:t>
            </a:r>
            <a:r>
              <a:rPr lang="en-US" dirty="0" smtClean="0"/>
              <a:t>HWR </a:t>
            </a:r>
            <a:r>
              <a:rPr lang="en-US" dirty="0"/>
              <a:t>CMs and Comparison with VTA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9900992"/>
              </p:ext>
            </p:extLst>
          </p:nvPr>
        </p:nvGraphicFramePr>
        <p:xfrm>
          <a:off x="18288" y="1524000"/>
          <a:ext cx="9064257" cy="22656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68056"/>
                <a:gridCol w="1760060"/>
                <a:gridCol w="1745140"/>
                <a:gridCol w="1451243"/>
                <a:gridCol w="1304646"/>
                <a:gridCol w="1435112"/>
              </a:tblGrid>
              <a:tr h="7467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Cryomodule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 K dynamic</a:t>
                      </a:r>
                    </a:p>
                    <a:p>
                      <a:pPr algn="ctr"/>
                      <a:r>
                        <a:rPr lang="en-US" sz="1600" dirty="0" smtClean="0"/>
                        <a:t>load/cavity [W]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Corresponding Q</a:t>
                      </a:r>
                      <a:r>
                        <a:rPr lang="en-US" sz="1600" baseline="-25000" dirty="0" smtClean="0"/>
                        <a:t>O </a:t>
                      </a:r>
                      <a:r>
                        <a:rPr lang="en-US" sz="1600" baseline="0" dirty="0" smtClean="0"/>
                        <a:t>at 2 K @ ~ 8 MV/m</a:t>
                      </a:r>
                      <a:endParaRPr lang="en-US" sz="16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Q</a:t>
                      </a:r>
                      <a:r>
                        <a:rPr lang="en-US" sz="1600" baseline="-25000" dirty="0" smtClean="0"/>
                        <a:t>O</a:t>
                      </a:r>
                      <a:r>
                        <a:rPr lang="en-US" sz="1600" dirty="0" smtClean="0"/>
                        <a:t> in VTA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Eacc,max</a:t>
                      </a:r>
                      <a:r>
                        <a:rPr lang="en-US" sz="1600" dirty="0" smtClean="0"/>
                        <a:t> in VTA [MV/m]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FRIB Spec </a:t>
                      </a:r>
                    </a:p>
                    <a:p>
                      <a:pPr algn="ctr"/>
                      <a:r>
                        <a:rPr lang="en-US" sz="1600" dirty="0" smtClean="0"/>
                        <a:t>Heat</a:t>
                      </a:r>
                      <a:r>
                        <a:rPr lang="en-US" sz="1600" baseline="0" dirty="0" smtClean="0"/>
                        <a:t> load [W]</a:t>
                      </a:r>
                      <a:r>
                        <a:rPr lang="en-US" sz="1600" dirty="0" smtClean="0"/>
                        <a:t> / Q</a:t>
                      </a:r>
                      <a:r>
                        <a:rPr lang="en-US" sz="1600" baseline="-25000" dirty="0" smtClean="0"/>
                        <a:t>O</a:t>
                      </a:r>
                      <a:endParaRPr lang="en-US" sz="1600" baseline="-25000" dirty="0"/>
                    </a:p>
                  </a:txBody>
                  <a:tcPr anchor="ctr"/>
                </a:tc>
              </a:tr>
              <a:tr h="15485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SCM201</a:t>
                      </a:r>
                      <a:endParaRPr lang="en-US" sz="14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0.67</a:t>
                      </a:r>
                      <a:endParaRPr lang="en-US" sz="14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2.9 x 10</a:t>
                      </a:r>
                      <a:r>
                        <a:rPr lang="en-US" sz="1400" baseline="30000" dirty="0" smtClean="0"/>
                        <a:t>10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1.8 ± 0.1  x10</a:t>
                      </a:r>
                      <a:r>
                        <a:rPr lang="en-US" sz="1400" baseline="30000" dirty="0" smtClean="0"/>
                        <a:t>10</a:t>
                      </a:r>
                      <a:endParaRPr lang="en-US" sz="1400" baseline="300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13.2 ± 1.3</a:t>
                      </a:r>
                      <a:endParaRPr lang="en-US" sz="1400" baseline="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 3.55 W,  </a:t>
                      </a:r>
                    </a:p>
                    <a:p>
                      <a:pPr marL="0" marR="0" lvl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5.5 x10</a:t>
                      </a:r>
                      <a:r>
                        <a:rPr lang="en-US" sz="1400" baseline="30000" dirty="0" smtClean="0"/>
                        <a:t>9</a:t>
                      </a:r>
                    </a:p>
                    <a:p>
                      <a:endParaRPr lang="en-US" sz="1400" baseline="300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15485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SCM202</a:t>
                      </a:r>
                      <a:endParaRPr lang="en-US" sz="14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aseline="300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1.2 ± 0.2  x10</a:t>
                      </a:r>
                      <a:r>
                        <a:rPr lang="en-US" sz="1400" baseline="30000" dirty="0" smtClean="0"/>
                        <a:t>10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12.7 ± 1.1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12192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SCM501</a:t>
                      </a:r>
                      <a:endParaRPr lang="en-US" sz="1400" dirty="0"/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4.1 ± 1.5</a:t>
                      </a:r>
                      <a:endParaRPr lang="en-US" sz="1400" dirty="0"/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1.5 ± 0.6 x 1 0</a:t>
                      </a:r>
                      <a:r>
                        <a:rPr lang="en-US" sz="1400" baseline="30000" dirty="0" smtClean="0"/>
                        <a:t>10</a:t>
                      </a:r>
                      <a:endParaRPr lang="en-US" sz="1400" baseline="30000" dirty="0"/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2.8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± 1.6 x 10</a:t>
                      </a:r>
                      <a:r>
                        <a:rPr lang="en-US" sz="1400" baseline="30000" dirty="0" smtClean="0"/>
                        <a:t>10</a:t>
                      </a:r>
                      <a:endParaRPr lang="en-US" sz="1400" baseline="30000" dirty="0"/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11.6 ± 0.8</a:t>
                      </a:r>
                    </a:p>
                  </a:txBody>
                  <a:tcPr>
                    <a:solidFill>
                      <a:srgbClr val="33CC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7.9 W,</a:t>
                      </a:r>
                      <a:r>
                        <a:rPr lang="en-US" sz="1400" baseline="0" dirty="0" smtClean="0"/>
                        <a:t> </a:t>
                      </a:r>
                    </a:p>
                    <a:p>
                      <a:pPr marL="0" marR="0" lvl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7.6 x 10</a:t>
                      </a:r>
                      <a:r>
                        <a:rPr lang="en-US" sz="1400" baseline="30000" dirty="0" smtClean="0"/>
                        <a:t>9</a:t>
                      </a:r>
                    </a:p>
                    <a:p>
                      <a:endParaRPr lang="en-US" sz="1400" baseline="30000" dirty="0"/>
                    </a:p>
                  </a:txBody>
                  <a:tcPr anchor="ctr">
                    <a:solidFill>
                      <a:srgbClr val="33CC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SCM502</a:t>
                      </a:r>
                      <a:endParaRPr lang="en-US" sz="1400" dirty="0"/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1.6 ± 0.4</a:t>
                      </a:r>
                      <a:endParaRPr lang="en-US" sz="1400" dirty="0"/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3.8 ± 0.4 x 10</a:t>
                      </a:r>
                      <a:r>
                        <a:rPr lang="en-US" sz="1400" baseline="30000" dirty="0" smtClean="0"/>
                        <a:t>10</a:t>
                      </a:r>
                      <a:endParaRPr lang="en-US" sz="1400" baseline="30000" dirty="0"/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1.5 ± 0.2 x 10</a:t>
                      </a:r>
                      <a:r>
                        <a:rPr lang="en-US" sz="1400" baseline="30000" dirty="0" smtClean="0"/>
                        <a:t>10</a:t>
                      </a:r>
                      <a:endParaRPr lang="en-US" sz="1400" baseline="30000" dirty="0"/>
                    </a:p>
                  </a:txBody>
                  <a:tcP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11.4 ± 0.7</a:t>
                      </a:r>
                    </a:p>
                  </a:txBody>
                  <a:tcPr>
                    <a:solidFill>
                      <a:srgbClr val="33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K. Saito, TTC201802WG1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28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FRIB cavity performance in the VTA is dominantly limited by the high field Q slope, which appears from ~ 85 </a:t>
            </a:r>
            <a:r>
              <a:rPr lang="en-US" dirty="0" err="1" smtClean="0"/>
              <a:t>mT.</a:t>
            </a:r>
            <a:endParaRPr lang="en-US" dirty="0" smtClean="0"/>
          </a:p>
          <a:p>
            <a:r>
              <a:rPr lang="en-US" dirty="0"/>
              <a:t>C</a:t>
            </a:r>
            <a:r>
              <a:rPr lang="en-US" dirty="0" smtClean="0"/>
              <a:t>avity performance degradation is not observed in both gradient and Q</a:t>
            </a:r>
            <a:r>
              <a:rPr lang="en-US" baseline="-25000" dirty="0" smtClean="0"/>
              <a:t>O </a:t>
            </a:r>
            <a:r>
              <a:rPr lang="en-US" dirty="0" smtClean="0"/>
              <a:t>within measurement error and  the FRIB bunker test criteria.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291040"/>
            <a:ext cx="8991600" cy="478624"/>
          </a:xfrm>
        </p:spPr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K. Saito, TTC201802WG1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26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020" y="216662"/>
            <a:ext cx="8991600" cy="478624"/>
          </a:xfrm>
        </p:spPr>
        <p:txBody>
          <a:bodyPr/>
          <a:lstStyle/>
          <a:p>
            <a:r>
              <a:rPr lang="en-US" dirty="0" smtClean="0"/>
              <a:t>Statistics with FRIB VTA Cavity 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0" y="858891"/>
            <a:ext cx="9144000" cy="5140218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722180" y="914400"/>
            <a:ext cx="0" cy="190500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999890" y="914400"/>
            <a:ext cx="0" cy="190500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895600" y="3505200"/>
            <a:ext cx="0" cy="190500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207470" y="3581400"/>
            <a:ext cx="0" cy="190500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795756" y="1114100"/>
            <a:ext cx="10405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HFQS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341477" y="1140373"/>
            <a:ext cx="10405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HFQS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121177" y="3962400"/>
            <a:ext cx="10405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HFQS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660728" y="3967655"/>
            <a:ext cx="10405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HFQS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2133600" y="990600"/>
            <a:ext cx="0" cy="1828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18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044"/>
    </mc:Choice>
    <mc:Fallback>
      <p:transition spd="slow" advTm="66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009595"/>
            <a:ext cx="9144000" cy="304500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FRIB Spec in VTA and limitation in VTA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291040"/>
            <a:ext cx="8991600" cy="478624"/>
          </a:xfrm>
        </p:spPr>
        <p:txBody>
          <a:bodyPr/>
          <a:lstStyle/>
          <a:p>
            <a:r>
              <a:rPr lang="en-US" dirty="0" smtClean="0"/>
              <a:t>FRIB Cavity Limitation in The VTA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551810"/>
              </p:ext>
            </p:extLst>
          </p:nvPr>
        </p:nvGraphicFramePr>
        <p:xfrm>
          <a:off x="39217" y="1342907"/>
          <a:ext cx="9143999" cy="32308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34206"/>
                <a:gridCol w="3153104"/>
                <a:gridCol w="1389503"/>
                <a:gridCol w="2867186"/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Cavity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Eacc</a:t>
                      </a:r>
                      <a:r>
                        <a:rPr lang="en-US" dirty="0" smtClean="0"/>
                        <a:t> [MV/m] </a:t>
                      </a:r>
                    </a:p>
                    <a:p>
                      <a:pPr algn="ctr"/>
                      <a:r>
                        <a:rPr lang="en-US" dirty="0" smtClean="0"/>
                        <a:t>Ep [</a:t>
                      </a:r>
                      <a:r>
                        <a:rPr lang="en-US" dirty="0" err="1" smtClean="0"/>
                        <a:t>MVm</a:t>
                      </a:r>
                      <a:r>
                        <a:rPr lang="en-US" dirty="0" smtClean="0"/>
                        <a:t>] / </a:t>
                      </a:r>
                      <a:r>
                        <a:rPr lang="en-US" dirty="0" err="1" smtClean="0"/>
                        <a:t>Bp</a:t>
                      </a:r>
                      <a:r>
                        <a:rPr lang="en-US" dirty="0" smtClean="0"/>
                        <a:t> [</a:t>
                      </a:r>
                      <a:r>
                        <a:rPr lang="en-US" dirty="0" err="1" smtClean="0"/>
                        <a:t>mT</a:t>
                      </a:r>
                      <a:r>
                        <a:rPr lang="en-US" dirty="0" smtClean="0"/>
                        <a:t>]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Q</a:t>
                      </a:r>
                      <a:r>
                        <a:rPr lang="en-US" baseline="-25000" dirty="0" smtClean="0"/>
                        <a:t>O</a:t>
                      </a:r>
                      <a:r>
                        <a:rPr lang="en-US" dirty="0" smtClean="0"/>
                        <a:t> at operation gradient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Highest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err="1" smtClean="0"/>
                        <a:t>Eacc</a:t>
                      </a:r>
                      <a:r>
                        <a:rPr lang="en-US" dirty="0" smtClean="0"/>
                        <a:t> and Limitation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sz="1600" dirty="0" smtClean="0"/>
                        <a:t>=0.041 QWR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5.1 </a:t>
                      </a:r>
                    </a:p>
                    <a:p>
                      <a:pPr algn="ctr"/>
                      <a:r>
                        <a:rPr lang="en-US" sz="1600" dirty="0" smtClean="0"/>
                        <a:t>30.8 / 54.6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1.4 x 10</a:t>
                      </a:r>
                      <a:r>
                        <a:rPr lang="en-US" sz="1600" baseline="30000" dirty="0" smtClean="0"/>
                        <a:t>9</a:t>
                      </a:r>
                      <a:endParaRPr lang="en-US" sz="16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~11 MV/m,</a:t>
                      </a:r>
                      <a:r>
                        <a:rPr lang="en-US" sz="1600" baseline="0" dirty="0" smtClean="0"/>
                        <a:t> HighQ slope (&gt; 8 MV/m, 85 </a:t>
                      </a:r>
                      <a:r>
                        <a:rPr lang="en-US" sz="1600" baseline="0" dirty="0" err="1" smtClean="0"/>
                        <a:t>mT</a:t>
                      </a:r>
                      <a:r>
                        <a:rPr lang="en-US" sz="1600" baseline="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sz="1600" dirty="0" smtClean="0"/>
                        <a:t>=0.085 QWR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5.6</a:t>
                      </a:r>
                    </a:p>
                    <a:p>
                      <a:pPr algn="ctr"/>
                      <a:r>
                        <a:rPr lang="en-US" sz="1600" dirty="0" smtClean="0"/>
                        <a:t>33.4 / 68.9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2.0 x 10</a:t>
                      </a:r>
                      <a:r>
                        <a:rPr lang="en-US" sz="1600" baseline="30000" dirty="0" smtClean="0"/>
                        <a:t>9</a:t>
                      </a:r>
                      <a:endParaRPr lang="en-US" sz="16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~9.5</a:t>
                      </a:r>
                      <a:r>
                        <a:rPr lang="en-US" sz="1600" baseline="0" dirty="0" smtClean="0"/>
                        <a:t> MV/m, High Q slope (&gt; 7 MV/m), 85 </a:t>
                      </a:r>
                      <a:r>
                        <a:rPr lang="en-US" sz="1600" baseline="0" dirty="0" err="1" smtClean="0"/>
                        <a:t>mT</a:t>
                      </a:r>
                      <a:r>
                        <a:rPr lang="en-US" sz="1600" baseline="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sz="1600" dirty="0" smtClean="0"/>
                        <a:t>=0.29 </a:t>
                      </a:r>
                      <a:r>
                        <a:rPr lang="en-US" sz="1600" baseline="0" dirty="0" smtClean="0"/>
                        <a:t> HWR</a:t>
                      </a: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7.7</a:t>
                      </a:r>
                    </a:p>
                    <a:p>
                      <a:pPr algn="ctr"/>
                      <a:r>
                        <a:rPr lang="en-US" sz="1600" dirty="0" smtClean="0"/>
                        <a:t>33.3 / 59.6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6.7 x 10</a:t>
                      </a:r>
                      <a:r>
                        <a:rPr lang="en-US" sz="1600" baseline="30000" dirty="0" smtClean="0"/>
                        <a:t>9</a:t>
                      </a:r>
                      <a:endParaRPr lang="en-US" sz="16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~15 MV/m, High Q slope (&gt;11 MV/m, 85mT)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sz="1600" dirty="0" smtClean="0"/>
                        <a:t>=0.53 </a:t>
                      </a:r>
                      <a:r>
                        <a:rPr lang="en-US" sz="1600" baseline="0" dirty="0" smtClean="0"/>
                        <a:t> HWR</a:t>
                      </a:r>
                      <a:endParaRPr 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7.4</a:t>
                      </a:r>
                    </a:p>
                    <a:p>
                      <a:pPr algn="ctr"/>
                      <a:r>
                        <a:rPr lang="en-US" sz="1600" dirty="0" smtClean="0"/>
                        <a:t>26.5 / 63.2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9.2 x 10</a:t>
                      </a:r>
                      <a:r>
                        <a:rPr lang="en-US" sz="1600" baseline="30000" dirty="0" smtClean="0"/>
                        <a:t>9</a:t>
                      </a:r>
                      <a:endParaRPr lang="en-US" sz="16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~ 14 MV/m, High Q slope ( &gt; 10 MV/m, 85 </a:t>
                      </a:r>
                      <a:r>
                        <a:rPr lang="en-US" sz="1600" dirty="0" err="1" smtClean="0"/>
                        <a:t>mT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-52552" y="4632130"/>
            <a:ext cx="9196552" cy="20928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31775" indent="-23177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200" dirty="0" smtClean="0"/>
              <a:t>Cavity Performance Limitation in the VTA</a:t>
            </a:r>
          </a:p>
          <a:p>
            <a:pPr marL="404813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Gradient </a:t>
            </a:r>
            <a:r>
              <a:rPr lang="en-US" dirty="0"/>
              <a:t>is dominantly limited by high </a:t>
            </a:r>
            <a:r>
              <a:rPr lang="en-US" dirty="0" smtClean="0"/>
              <a:t>field Q slope (HFQS), </a:t>
            </a:r>
            <a:r>
              <a:rPr lang="en-US" dirty="0"/>
              <a:t>which </a:t>
            </a:r>
            <a:r>
              <a:rPr lang="en-US" dirty="0" smtClean="0"/>
              <a:t>starts </a:t>
            </a:r>
            <a:r>
              <a:rPr lang="en-US" dirty="0"/>
              <a:t>at </a:t>
            </a:r>
            <a:r>
              <a:rPr lang="en-US" dirty="0" smtClean="0"/>
              <a:t> ~ </a:t>
            </a:r>
            <a:r>
              <a:rPr lang="en-US" dirty="0"/>
              <a:t>85 </a:t>
            </a:r>
            <a:r>
              <a:rPr lang="en-US" dirty="0" err="1" smtClean="0"/>
              <a:t>mT</a:t>
            </a: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/>
              <a:t>for every beta family. </a:t>
            </a:r>
          </a:p>
          <a:p>
            <a:pPr marL="404813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Sometimes field emission </a:t>
            </a:r>
            <a:r>
              <a:rPr lang="en-US" dirty="0" smtClean="0"/>
              <a:t>limited </a:t>
            </a:r>
            <a:r>
              <a:rPr lang="en-US" dirty="0"/>
              <a:t>the gradient, for instance by the not well optimized </a:t>
            </a:r>
            <a:r>
              <a:rPr lang="en-US" dirty="0" smtClean="0"/>
              <a:t>HPR </a:t>
            </a:r>
            <a:r>
              <a:rPr lang="en-US" dirty="0"/>
              <a:t>condition, contamination in </a:t>
            </a:r>
            <a:r>
              <a:rPr lang="en-US" dirty="0" smtClean="0"/>
              <a:t>HPR </a:t>
            </a:r>
            <a:r>
              <a:rPr lang="en-US" dirty="0"/>
              <a:t>water (high TOC water) </a:t>
            </a:r>
          </a:p>
          <a:p>
            <a:pPr marL="404813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Q has been limited if material removal </a:t>
            </a:r>
            <a:r>
              <a:rPr lang="en-US" dirty="0" smtClean="0"/>
              <a:t>was  </a:t>
            </a:r>
            <a:r>
              <a:rPr lang="en-US" dirty="0"/>
              <a:t>&lt; 120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m, FRIB spec is </a:t>
            </a:r>
            <a:r>
              <a:rPr lang="en-US" dirty="0" smtClean="0"/>
              <a:t>120 -</a:t>
            </a:r>
            <a:r>
              <a:rPr lang="en-US" dirty="0"/>
              <a:t>150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m.</a:t>
            </a:r>
          </a:p>
          <a:p>
            <a:pPr marL="404813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Q was limited by the Indium seal at bottom flange with </a:t>
            </a:r>
            <a:r>
              <a:rPr lang="en-US" dirty="0" smtClean="0"/>
              <a:t>0.085QWRs</a:t>
            </a:r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5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980"/>
    </mc:Choice>
    <mc:Fallback>
      <p:transition spd="slow" advTm="138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255" y="1070371"/>
            <a:ext cx="8990922" cy="5027414"/>
          </a:xfrm>
        </p:spPr>
        <p:txBody>
          <a:bodyPr/>
          <a:lstStyle/>
          <a:p>
            <a:r>
              <a:rPr lang="en-US" dirty="0"/>
              <a:t>120</a:t>
            </a:r>
            <a:r>
              <a:rPr lang="en-US" baseline="30000" dirty="0"/>
              <a:t>O</a:t>
            </a:r>
            <a:r>
              <a:rPr lang="en-US" dirty="0"/>
              <a:t>C bake is not apply for FRIB production cavities</a:t>
            </a:r>
          </a:p>
          <a:p>
            <a:r>
              <a:rPr lang="en-US" dirty="0" smtClean="0"/>
              <a:t>120</a:t>
            </a:r>
            <a:r>
              <a:rPr lang="en-US" baseline="30000" dirty="0" smtClean="0"/>
              <a:t>O</a:t>
            </a:r>
            <a:r>
              <a:rPr lang="en-US" dirty="0" smtClean="0"/>
              <a:t>C 48hr baking has a considerable improvement on 4K Q but less impact on 2K performance on FRIB 0.085QWRs.</a:t>
            </a:r>
          </a:p>
          <a:p>
            <a:pPr lvl="1"/>
            <a:r>
              <a:rPr lang="en-US" dirty="0" smtClean="0"/>
              <a:t>Low temperature bake impacts on BCS surface resistance, reduces about half of that of the none baked cavity.</a:t>
            </a:r>
          </a:p>
          <a:p>
            <a:pPr lvl="1"/>
            <a:r>
              <a:rPr lang="en-US" dirty="0" smtClean="0"/>
              <a:t>FRIB cavity frequency is low 80.5MHz(QWRs) and 322 MHz (HWRs), and BCS surface resistance is small enough at 2K  for both frequency.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291040"/>
            <a:ext cx="8991600" cy="478624"/>
          </a:xfrm>
        </p:spPr>
        <p:txBody>
          <a:bodyPr/>
          <a:lstStyle/>
          <a:p>
            <a:r>
              <a:rPr lang="en-US" dirty="0" smtClean="0"/>
              <a:t>No Bake for FRIB cavities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K. Saito, TTC201802 WG1</a:t>
            </a:r>
            <a:endParaRPr lang="en-US" dirty="0"/>
          </a:p>
        </p:txBody>
      </p:sp>
      <p:pic>
        <p:nvPicPr>
          <p:cNvPr id="1026" name="Picture 12" descr="\\intranet\files\projects\srf\cavtests\085\compares\FIG1_4K_9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4"/>
          <a:stretch/>
        </p:blipFill>
        <p:spPr bwMode="auto">
          <a:xfrm>
            <a:off x="2286001" y="3317739"/>
            <a:ext cx="5334000" cy="318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77000" y="4787147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baked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61340" y="52578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Unbaked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32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291040"/>
            <a:ext cx="8991600" cy="478624"/>
          </a:xfrm>
        </p:spPr>
        <p:txBody>
          <a:bodyPr/>
          <a:lstStyle/>
          <a:p>
            <a:r>
              <a:rPr lang="en-US" dirty="0" smtClean="0"/>
              <a:t>Martial Removal for High Performance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59167" t="29259" r="15000" b="14445"/>
          <a:stretch/>
        </p:blipFill>
        <p:spPr>
          <a:xfrm>
            <a:off x="76200" y="2457342"/>
            <a:ext cx="4114800" cy="25219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59167" t="26296" r="15000" b="11482"/>
          <a:stretch/>
        </p:blipFill>
        <p:spPr>
          <a:xfrm>
            <a:off x="4762316" y="1811011"/>
            <a:ext cx="4396475" cy="29782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5279" y="1929730"/>
            <a:ext cx="4607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LINAC2006, G. </a:t>
            </a:r>
            <a:r>
              <a:rPr lang="en-US" dirty="0" err="1" smtClean="0"/>
              <a:t>Ciovati</a:t>
            </a:r>
            <a:r>
              <a:rPr lang="en-US" dirty="0" smtClean="0"/>
              <a:t> and P. </a:t>
            </a:r>
            <a:r>
              <a:rPr lang="en-US" dirty="0" err="1" smtClean="0"/>
              <a:t>Kneisel</a:t>
            </a:r>
            <a:r>
              <a:rPr lang="en-US" dirty="0" smtClean="0"/>
              <a:t>  for BCP cavities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78412" t="36539" r="4088" b="16053"/>
          <a:stretch/>
        </p:blipFill>
        <p:spPr>
          <a:xfrm>
            <a:off x="5721817" y="4239353"/>
            <a:ext cx="3436974" cy="261864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2751" y="5013289"/>
            <a:ext cx="3948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SRF2001, T. Higuchi and K. Saito et al. for electropolished cavities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-62287" y="988592"/>
            <a:ext cx="9179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/>
              <a:t>Material removal should be larger than 120 -150 </a:t>
            </a:r>
            <a:r>
              <a:rPr lang="en-US" sz="2400" dirty="0" smtClean="0">
                <a:latin typeface="Symbol" panose="05050102010706020507" pitchFamily="18" charset="2"/>
              </a:rPr>
              <a:t>m</a:t>
            </a:r>
            <a:r>
              <a:rPr lang="en-US" sz="2400" dirty="0" smtClean="0"/>
              <a:t>m to get high performance from ILC type 1.3 GHz cavity R&amp;D experience.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6701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9915" y="1219200"/>
            <a:ext cx="8990922" cy="5027414"/>
          </a:xfrm>
        </p:spPr>
        <p:txBody>
          <a:bodyPr/>
          <a:lstStyle/>
          <a:p>
            <a:pPr marL="284163" indent="-284163"/>
            <a:r>
              <a:rPr lang="en-US" dirty="0" smtClean="0"/>
              <a:t>FRIB Cryomodule Cavity Test Criteria </a:t>
            </a:r>
          </a:p>
          <a:p>
            <a:pPr lvl="1"/>
            <a:r>
              <a:rPr lang="en-US" dirty="0" smtClean="0"/>
              <a:t>Measure high power performance at 4K up to 20% higher gradient of FRIB goal (administrative limitation)</a:t>
            </a:r>
          </a:p>
          <a:p>
            <a:pPr lvl="1"/>
            <a:r>
              <a:rPr lang="en-US" dirty="0" smtClean="0"/>
              <a:t>Survey X-ray at outside the cryomodule</a:t>
            </a:r>
          </a:p>
          <a:p>
            <a:pPr lvl="1"/>
            <a:r>
              <a:rPr lang="en-US" dirty="0" smtClean="0"/>
              <a:t>Measure the 2K dynamic load at operation gradient or 10% higher</a:t>
            </a:r>
          </a:p>
          <a:p>
            <a:pPr marL="284163" indent="-284163"/>
            <a:r>
              <a:rPr lang="en-US" dirty="0" smtClean="0"/>
              <a:t>Statistics: all three 0.041QWR CMs, ten 0.085QWR CMs, one 0.29 HWR CM, two 0.53 HWR CMs, and one 0.085 Matching CM have completed the bunker test so far.</a:t>
            </a:r>
          </a:p>
          <a:p>
            <a:pPr marL="284163" indent="-284163"/>
            <a:r>
              <a:rPr lang="en-US" dirty="0" smtClean="0"/>
              <a:t>No Remarkable Degradation in both </a:t>
            </a:r>
            <a:r>
              <a:rPr lang="en-US" dirty="0" err="1" smtClean="0"/>
              <a:t>Qo</a:t>
            </a:r>
            <a:r>
              <a:rPr lang="en-US" dirty="0" smtClean="0"/>
              <a:t> and gradient have been observed within measurement error and the FRIB cryomodule test criteria (see later slides).</a:t>
            </a:r>
          </a:p>
          <a:p>
            <a:pPr marL="284163" indent="-284163"/>
            <a:r>
              <a:rPr lang="en-US" dirty="0" smtClean="0"/>
              <a:t>High Q performance in VTA is reserved after cryomodule assembly</a:t>
            </a:r>
          </a:p>
          <a:p>
            <a:pPr marL="284163" indent="-284163"/>
            <a:r>
              <a:rPr lang="en-US" dirty="0" smtClean="0"/>
              <a:t>High gradient performance is verified up to +20% of FRIB goal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76200" y="291040"/>
            <a:ext cx="8991600" cy="478624"/>
          </a:xfrm>
        </p:spPr>
        <p:txBody>
          <a:bodyPr/>
          <a:lstStyle/>
          <a:p>
            <a:r>
              <a:rPr lang="en-US" dirty="0" smtClean="0"/>
              <a:t>Cavity Limitation in the Cryomodule Test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K. Saito, TTC201802WG1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77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74378"/>
            <a:ext cx="8991600" cy="911948"/>
          </a:xfrm>
        </p:spPr>
        <p:txBody>
          <a:bodyPr/>
          <a:lstStyle/>
          <a:p>
            <a:r>
              <a:rPr lang="en-US" dirty="0" smtClean="0"/>
              <a:t>High Power Test of 0.043QWRs in Bunker Test at 4K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7" name="Picture 6"/>
          <p:cNvPicPr/>
          <p:nvPr/>
        </p:nvPicPr>
        <p:blipFill rotWithShape="1">
          <a:blip r:embed="rId2"/>
          <a:srcRect l="18887" t="24768" r="62811" b="12647"/>
          <a:stretch/>
        </p:blipFill>
        <p:spPr bwMode="auto">
          <a:xfrm>
            <a:off x="1066800" y="990600"/>
            <a:ext cx="6096000" cy="5181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Footer Placeholder 4"/>
          <p:cNvSpPr txBox="1">
            <a:spLocks/>
          </p:cNvSpPr>
          <p:nvPr/>
        </p:nvSpPr>
        <p:spPr>
          <a:xfrm>
            <a:off x="4114800" y="6356450"/>
            <a:ext cx="4241321" cy="364628"/>
          </a:xfrm>
          <a:prstGeom prst="rect">
            <a:avLst/>
          </a:prstGeom>
        </p:spPr>
        <p:txBody>
          <a:bodyPr lIns="0" tIns="45712" rIns="0" bIns="45712" anchor="b"/>
          <a:lstStyle>
            <a:defPPr>
              <a:defRPr lang="en-US"/>
            </a:defPPr>
            <a:lvl1pPr algn="r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defRPr/>
            </a:pPr>
            <a:r>
              <a:rPr lang="en-US" dirty="0" smtClean="0"/>
              <a:t>K. Saito, TTC201802WG1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51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74378"/>
            <a:ext cx="8991600" cy="911948"/>
          </a:xfrm>
        </p:spPr>
        <p:txBody>
          <a:bodyPr/>
          <a:lstStyle/>
          <a:p>
            <a:r>
              <a:rPr lang="en-US" dirty="0" smtClean="0"/>
              <a:t>Typical High Power Test Examples of 0.085QWR in the Bunker Test  at 4K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0"/>
          <a:stretch/>
        </p:blipFill>
        <p:spPr bwMode="auto">
          <a:xfrm>
            <a:off x="1568078" y="4277998"/>
            <a:ext cx="4785028" cy="188956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7" name="Picture 6" descr="https://controls.frib.msu.edu/olog/resources/attachments/121688/FIG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" r="6374"/>
          <a:stretch/>
        </p:blipFill>
        <p:spPr bwMode="auto">
          <a:xfrm>
            <a:off x="1565450" y="2618972"/>
            <a:ext cx="2362200" cy="1651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https://controls.frib.msu.edu/olog/resources/attachments/121688/FIG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" r="7110"/>
          <a:stretch/>
        </p:blipFill>
        <p:spPr bwMode="auto">
          <a:xfrm>
            <a:off x="4140680" y="2618972"/>
            <a:ext cx="2212426" cy="164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 rotWithShape="1">
          <a:blip r:embed="rId5"/>
          <a:srcRect l="69560" t="38513" r="21782" b="35965"/>
          <a:stretch/>
        </p:blipFill>
        <p:spPr bwMode="auto">
          <a:xfrm>
            <a:off x="1447800" y="1060216"/>
            <a:ext cx="2479850" cy="1752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5"/>
          <a:srcRect l="78068" t="38513" r="12826" b="35965"/>
          <a:stretch/>
        </p:blipFill>
        <p:spPr bwMode="auto">
          <a:xfrm>
            <a:off x="4065792" y="989386"/>
            <a:ext cx="2324100" cy="1752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394634" y="2770826"/>
            <a:ext cx="929966" cy="307777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SCM805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446986" y="4514118"/>
            <a:ext cx="877614" cy="307777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SCM810</a:t>
            </a:r>
            <a:endParaRPr lang="en-US" sz="1400" b="1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K. Saito, TTC201802WG1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91808" y="1176562"/>
            <a:ext cx="932792" cy="307777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SCM802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96883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74378"/>
            <a:ext cx="8991600" cy="911948"/>
          </a:xfrm>
        </p:spPr>
        <p:txBody>
          <a:bodyPr/>
          <a:lstStyle/>
          <a:p>
            <a:r>
              <a:rPr lang="en-US" dirty="0" smtClean="0"/>
              <a:t>High </a:t>
            </a:r>
            <a:r>
              <a:rPr lang="en-US" dirty="0"/>
              <a:t>Power Test Examples of </a:t>
            </a:r>
            <a:r>
              <a:rPr lang="en-US" dirty="0" smtClean="0"/>
              <a:t>HWRs </a:t>
            </a:r>
            <a:r>
              <a:rPr lang="en-US" dirty="0"/>
              <a:t>in the Bunker Test  at 4K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60834" t="32618" r="26474" b="30543"/>
          <a:stretch/>
        </p:blipFill>
        <p:spPr>
          <a:xfrm>
            <a:off x="1245080" y="3669419"/>
            <a:ext cx="2895600" cy="23637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75050" t="32871" r="11999" b="29260"/>
          <a:stretch/>
        </p:blipFill>
        <p:spPr>
          <a:xfrm>
            <a:off x="4419600" y="3610255"/>
            <a:ext cx="3048000" cy="2506643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 rotWithShape="1">
          <a:blip r:embed="rId3"/>
          <a:srcRect l="13307" t="34922" r="62852" b="19608"/>
          <a:stretch/>
        </p:blipFill>
        <p:spPr bwMode="auto">
          <a:xfrm>
            <a:off x="1219200" y="1184157"/>
            <a:ext cx="3200400" cy="22282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4"/>
          <a:srcRect l="13484" t="33785" r="63443" b="17827"/>
          <a:stretch/>
        </p:blipFill>
        <p:spPr bwMode="auto">
          <a:xfrm>
            <a:off x="4437888" y="1143000"/>
            <a:ext cx="2953512" cy="22745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91400" y="1143000"/>
            <a:ext cx="1143000" cy="369332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SCM202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467600" y="3669419"/>
            <a:ext cx="1143000" cy="369332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SCM502</a:t>
            </a:r>
            <a:endParaRPr lang="en-US" b="1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K. Saito, TTC201802WG1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19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IB Powerpoint Template.potx" id="{8D2D533D-7911-46FE-8CBB-A31EDE121182}" vid="{9A8DB6F5-D562-4A1F-89B3-F417DF9189B5}"/>
    </a:ext>
  </a:extLst>
</a:theme>
</file>

<file path=ppt/theme/theme2.xml><?xml version="1.0" encoding="utf-8"?>
<a:theme xmlns:a="http://schemas.openxmlformats.org/drawingml/2006/main" name="1_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IB Powerpoint Template.potx" id="{8D2D533D-7911-46FE-8CBB-A31EDE121182}" vid="{9A8DB6F5-D562-4A1F-89B3-F417DF9189B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B9B8E718878944900593D33570283A" ma:contentTypeVersion="0" ma:contentTypeDescription="Create a new document." ma:contentTypeScope="" ma:versionID="f9ef1807425bf992b05c188f6de47efc">
  <xsd:schema xmlns:xsd="http://www.w3.org/2001/XMLSchema" xmlns:xs="http://www.w3.org/2001/XMLSchema" xmlns:p="http://schemas.microsoft.com/office/2006/metadata/properties" xmlns:ns2="31ac3772-10db-466f-87b2-5ca6a813de61" targetNamespace="http://schemas.microsoft.com/office/2006/metadata/properties" ma:root="true" ma:fieldsID="8a7b66b74dd5233941c5c116f7eaca30" ns2:_="">
    <xsd:import namespace="31ac3772-10db-466f-87b2-5ca6a813de61"/>
    <xsd:element name="properties">
      <xsd:complexType>
        <xsd:sequence>
          <xsd:element name="documentManagement">
            <xsd:complexType>
              <xsd:all>
                <xsd:element ref="ns2:Archive_x0020_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ac3772-10db-466f-87b2-5ca6a813de61" elementFormDefault="qualified">
    <xsd:import namespace="http://schemas.microsoft.com/office/2006/documentManagement/types"/>
    <xsd:import namespace="http://schemas.microsoft.com/office/infopath/2007/PartnerControls"/>
    <xsd:element name="Archive_x0020_Date" ma:index="8" nillable="true" ma:displayName="Archive Date" ma:format="DateOnly" ma:internalName="Archive_x0020_Dat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Archive_x0020_Date xmlns="31ac3772-10db-466f-87b2-5ca6a813de6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9D0AF3-1284-42D5-9E97-A8B7BD13E5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ac3772-10db-466f-87b2-5ca6a813de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4BA702D-F6E6-4314-8945-369A109C75F9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31ac3772-10db-466f-87b2-5ca6a813de61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B76CD61-6042-403B-B3F6-04E51A8FF7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26999</TotalTime>
  <Words>1078</Words>
  <Application>Microsoft Office PowerPoint</Application>
  <PresentationFormat>On-screen Show (4:3)</PresentationFormat>
  <Paragraphs>210</Paragraphs>
  <Slides>12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Lucida Grande</vt:lpstr>
      <vt:lpstr>ＭＳ Ｐゴシック</vt:lpstr>
      <vt:lpstr>ヒラギノ角ゴ Pro W3</vt:lpstr>
      <vt:lpstr>Arial</vt:lpstr>
      <vt:lpstr>Calibri</vt:lpstr>
      <vt:lpstr>Helvetica</vt:lpstr>
      <vt:lpstr>Symbol</vt:lpstr>
      <vt:lpstr>Wingdings</vt:lpstr>
      <vt:lpstr>FRIB3</vt:lpstr>
      <vt:lpstr>1_FRIB3</vt:lpstr>
      <vt:lpstr>WG1 FRIB Cavity Performance </vt:lpstr>
      <vt:lpstr>Statistics with FRIB VTA Cavity Performance</vt:lpstr>
      <vt:lpstr>FRIB Cavity Limitation in The VTA</vt:lpstr>
      <vt:lpstr>No Bake for FRIB cavities</vt:lpstr>
      <vt:lpstr>Martial Removal for High Performance </vt:lpstr>
      <vt:lpstr>Cavity Limitation in the Cryomodule Test</vt:lpstr>
      <vt:lpstr>High Power Test of 0.043QWRs in Bunker Test at 4K</vt:lpstr>
      <vt:lpstr>Typical High Power Test Examples of 0.085QWR in the Bunker Test  at 4K</vt:lpstr>
      <vt:lpstr>High Power Test Examples of HWRs in the Bunker Test  at 4K</vt:lpstr>
      <vt:lpstr>2 K Dynamic Load of QWR CMs and Comparison with VTA Results</vt:lpstr>
      <vt:lpstr>2 K Dynamic Load of HWR CMs and Comparison with VTA Results</vt:lpstr>
      <vt:lpstr>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Accelerator Systems Progress in Technical Construction</dc:title>
  <dc:creator>Kankula, Angie;Wei@frib.msu.edu</dc:creator>
  <cp:lastModifiedBy>Saito, Kenji</cp:lastModifiedBy>
  <cp:revision>2186</cp:revision>
  <cp:lastPrinted>2018-02-01T14:43:47Z</cp:lastPrinted>
  <dcterms:created xsi:type="dcterms:W3CDTF">2009-08-06T11:48:02Z</dcterms:created>
  <dcterms:modified xsi:type="dcterms:W3CDTF">2018-02-06T04:43:34Z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0x01010029B9B8E718878944900593D33570283A</vt:lpwstr>
  </property>
  <property fmtid="{D5CDD505-2E9C-101B-9397-08002B2CF9AE}" pid="3" name="TemplateUrl">
    <vt:lpwstr/>
  </property>
  <property fmtid="{D5CDD505-2E9C-101B-9397-08002B2CF9AE}" pid="4" name="xd_Signature">
    <vt:bool>false</vt:bool>
  </property>
  <property fmtid="{D5CDD505-2E9C-101B-9397-08002B2CF9AE}" pid="5" name="xd_ProgID">
    <vt:lpwstr/>
  </property>
</Properties>
</file>