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8" r:id="rId3"/>
    <p:sldId id="337" r:id="rId4"/>
    <p:sldId id="303" r:id="rId5"/>
    <p:sldId id="304" r:id="rId6"/>
    <p:sldId id="313" r:id="rId7"/>
    <p:sldId id="308" r:id="rId8"/>
    <p:sldId id="311" r:id="rId9"/>
    <p:sldId id="309" r:id="rId10"/>
    <p:sldId id="336" r:id="rId11"/>
    <p:sldId id="312" r:id="rId12"/>
    <p:sldId id="306" r:id="rId13"/>
    <p:sldId id="334" r:id="rId14"/>
    <p:sldId id="338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94705" autoAdjust="0"/>
  </p:normalViewPr>
  <p:slideViewPr>
    <p:cSldViewPr>
      <p:cViewPr>
        <p:scale>
          <a:sx n="110" d="100"/>
          <a:sy n="110" d="100"/>
        </p:scale>
        <p:origin x="-5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te\Dropbox\SRF\ImageJAnalysis%20Precipitates\new%20try\D4andD5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1DE17 (D4)</c:v>
          </c:tx>
          <c:invertIfNegative val="0"/>
          <c:cat>
            <c:numRef>
              <c:f>'D5'!$J$7:$J$24</c:f>
              <c:numCache>
                <c:formatCode>0.000</c:formatCode>
                <c:ptCount val="18"/>
                <c:pt idx="0">
                  <c:v>3.0000000000000001E-3</c:v>
                </c:pt>
                <c:pt idx="1">
                  <c:v>4.7647058823529417E-3</c:v>
                </c:pt>
                <c:pt idx="2">
                  <c:v>6.5294117647058825E-3</c:v>
                </c:pt>
                <c:pt idx="3">
                  <c:v>8.2941176470588233E-3</c:v>
                </c:pt>
                <c:pt idx="4">
                  <c:v>1.0058823529411766E-2</c:v>
                </c:pt>
                <c:pt idx="5">
                  <c:v>1.1823529411764705E-2</c:v>
                </c:pt>
                <c:pt idx="6">
                  <c:v>1.3588235294117647E-2</c:v>
                </c:pt>
                <c:pt idx="7">
                  <c:v>1.535294117647059E-2</c:v>
                </c:pt>
                <c:pt idx="8">
                  <c:v>1.7117647058823529E-2</c:v>
                </c:pt>
                <c:pt idx="9">
                  <c:v>1.8882352941176472E-2</c:v>
                </c:pt>
                <c:pt idx="10">
                  <c:v>2.0647058823529411E-2</c:v>
                </c:pt>
                <c:pt idx="11">
                  <c:v>2.2411764705882353E-2</c:v>
                </c:pt>
                <c:pt idx="12">
                  <c:v>2.4176470588235296E-2</c:v>
                </c:pt>
                <c:pt idx="13">
                  <c:v>2.5941176470588235E-2</c:v>
                </c:pt>
                <c:pt idx="14">
                  <c:v>2.7705882352941177E-2</c:v>
                </c:pt>
                <c:pt idx="15">
                  <c:v>2.9470588235294116E-2</c:v>
                </c:pt>
                <c:pt idx="16">
                  <c:v>3.1235294117647059E-2</c:v>
                </c:pt>
              </c:numCache>
            </c:numRef>
          </c:cat>
          <c:val>
            <c:numRef>
              <c:f>'D5'!$K$7:$K$24</c:f>
              <c:numCache>
                <c:formatCode>General</c:formatCode>
                <c:ptCount val="18"/>
                <c:pt idx="0">
                  <c:v>40</c:v>
                </c:pt>
                <c:pt idx="1">
                  <c:v>42</c:v>
                </c:pt>
                <c:pt idx="2">
                  <c:v>84</c:v>
                </c:pt>
                <c:pt idx="3">
                  <c:v>42</c:v>
                </c:pt>
                <c:pt idx="4">
                  <c:v>28</c:v>
                </c:pt>
                <c:pt idx="5">
                  <c:v>12</c:v>
                </c:pt>
                <c:pt idx="6">
                  <c:v>17</c:v>
                </c:pt>
                <c:pt idx="7">
                  <c:v>13</c:v>
                </c:pt>
                <c:pt idx="8">
                  <c:v>6</c:v>
                </c:pt>
                <c:pt idx="9">
                  <c:v>3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ser>
          <c:idx val="0"/>
          <c:order val="0"/>
          <c:tx>
            <c:v>1DE16 (D5)</c:v>
          </c:tx>
          <c:invertIfNegative val="0"/>
          <c:cat>
            <c:numRef>
              <c:f>'D4'!$J$7:$J$22</c:f>
              <c:numCache>
                <c:formatCode>General</c:formatCode>
                <c:ptCount val="16"/>
                <c:pt idx="0">
                  <c:v>0.01</c:v>
                </c:pt>
                <c:pt idx="1">
                  <c:v>1.9266666666666668E-2</c:v>
                </c:pt>
                <c:pt idx="2">
                  <c:v>2.8533333333333334E-2</c:v>
                </c:pt>
                <c:pt idx="3">
                  <c:v>3.78E-2</c:v>
                </c:pt>
                <c:pt idx="4">
                  <c:v>4.7066666666666666E-2</c:v>
                </c:pt>
                <c:pt idx="5">
                  <c:v>5.6333333333333332E-2</c:v>
                </c:pt>
                <c:pt idx="6">
                  <c:v>6.5599999999999992E-2</c:v>
                </c:pt>
                <c:pt idx="7">
                  <c:v>7.4866666666666651E-2</c:v>
                </c:pt>
                <c:pt idx="8">
                  <c:v>8.4133333333333324E-2</c:v>
                </c:pt>
                <c:pt idx="9">
                  <c:v>9.3399999999999997E-2</c:v>
                </c:pt>
                <c:pt idx="10">
                  <c:v>0.10266666666666666</c:v>
                </c:pt>
                <c:pt idx="11">
                  <c:v>0.11193333333333332</c:v>
                </c:pt>
                <c:pt idx="12">
                  <c:v>0.12119999999999999</c:v>
                </c:pt>
                <c:pt idx="13">
                  <c:v>0.13046666666666668</c:v>
                </c:pt>
                <c:pt idx="14">
                  <c:v>0.13973333333333332</c:v>
                </c:pt>
              </c:numCache>
            </c:numRef>
          </c:cat>
          <c:val>
            <c:numRef>
              <c:f>'D4'!$K$7:$K$22</c:f>
              <c:numCache>
                <c:formatCode>General</c:formatCode>
                <c:ptCount val="16"/>
                <c:pt idx="0">
                  <c:v>11</c:v>
                </c:pt>
                <c:pt idx="1">
                  <c:v>138</c:v>
                </c:pt>
                <c:pt idx="2">
                  <c:v>42</c:v>
                </c:pt>
                <c:pt idx="3">
                  <c:v>21</c:v>
                </c:pt>
                <c:pt idx="4">
                  <c:v>14</c:v>
                </c:pt>
                <c:pt idx="5">
                  <c:v>6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90752"/>
        <c:axId val="110817280"/>
      </c:barChart>
      <c:catAx>
        <c:axId val="11049075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Size in µm² </a:t>
                </a:r>
              </a:p>
            </c:rich>
          </c:tx>
          <c:layout/>
          <c:overlay val="0"/>
        </c:title>
        <c:numFmt formatCode="#,##0.000" sourceLinked="0"/>
        <c:majorTickMark val="out"/>
        <c:minorTickMark val="none"/>
        <c:tickLblPos val="nextTo"/>
        <c:crossAx val="110817280"/>
        <c:crosses val="autoZero"/>
        <c:auto val="1"/>
        <c:lblAlgn val="ctr"/>
        <c:lblOffset val="100"/>
        <c:noMultiLvlLbl val="0"/>
      </c:catAx>
      <c:valAx>
        <c:axId val="110817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Count</a:t>
                </a:r>
              </a:p>
            </c:rich>
          </c:tx>
          <c:layout>
            <c:manualLayout>
              <c:xMode val="edge"/>
              <c:yMode val="edge"/>
              <c:x val="1.7649416141648125E-2"/>
              <c:y val="0.40115193934091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0490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6.1633291942506656E-2"/>
          <c:w val="0.98702859840095925"/>
          <c:h val="7.011086227725470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3EE1A-E410-4C9C-8CA1-A14964BBC8B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C135-5F02-4589-BD6F-C259F67B96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68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2F34-DED7-45D3-A902-DCDBC575DF78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3541A-F9E5-41EA-9867-4E4D096872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21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541A-F9E5-41EA-9867-4E4D096872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76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541A-F9E5-41EA-9867-4E4D0968728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10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99103154"/>
              </p:ext>
            </p:extLst>
          </p:nvPr>
        </p:nvGraphicFramePr>
        <p:xfrm>
          <a:off x="6694966" y="5725250"/>
          <a:ext cx="1131557" cy="108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6" imgW="1295190" imgH="1238115" progId="Acrobat.Document.2015">
                  <p:embed/>
                </p:oleObj>
              </mc:Choice>
              <mc:Fallback>
                <p:oleObj name="Acrobat Document" r:id="rId6" imgW="1295190" imgH="1238115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94966" y="5725250"/>
                        <a:ext cx="1131557" cy="1081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6651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Christopher Bate</a:t>
            </a:r>
            <a:r>
              <a:rPr lang="en-GB" sz="900" dirty="0" smtClean="0">
                <a:solidFill>
                  <a:schemeClr val="bg2"/>
                </a:solidFill>
              </a:rPr>
              <a:t>|  TTC Meeting @ Milan |  08.02.2018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55162751"/>
              </p:ext>
            </p:extLst>
          </p:nvPr>
        </p:nvGraphicFramePr>
        <p:xfrm>
          <a:off x="7365335" y="6127899"/>
          <a:ext cx="711865" cy="68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15" imgW="1295190" imgH="1238115" progId="Acrobat.Document.2015">
                  <p:embed/>
                </p:oleObj>
              </mc:Choice>
              <mc:Fallback>
                <p:oleObj name="Acrobat Document" r:id="rId15" imgW="1295190" imgH="1238115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65335" y="6127899"/>
                        <a:ext cx="711865" cy="68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390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Outline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Nitrogen infusion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Cavity &amp; sample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Cross-section of samples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Analysis of precipitates size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76200"/>
            <a:ext cx="9144000" cy="1266825"/>
          </a:xfrm>
        </p:spPr>
        <p:txBody>
          <a:bodyPr/>
          <a:lstStyle/>
          <a:p>
            <a:r>
              <a:rPr lang="en-US" sz="3600" dirty="0"/>
              <a:t>Recent results </a:t>
            </a:r>
            <a:r>
              <a:rPr lang="en-US" sz="3600" dirty="0" smtClean="0"/>
              <a:t>of cavity </a:t>
            </a:r>
            <a:r>
              <a:rPr lang="en-US" sz="3600" dirty="0"/>
              <a:t>i</a:t>
            </a:r>
            <a:r>
              <a:rPr lang="en-US" sz="3600" dirty="0" smtClean="0"/>
              <a:t>nfusion at DESY</a:t>
            </a:r>
            <a:endParaRPr lang="de-DE" sz="3600" dirty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6019800" y="4572000"/>
            <a:ext cx="277336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00A5EB"/>
                </a:solidFill>
              </a:rPr>
              <a:t>Christopher </a:t>
            </a:r>
            <a:r>
              <a:rPr lang="de-DE" sz="1400" dirty="0" err="1" smtClean="0">
                <a:solidFill>
                  <a:srgbClr val="00A5EB"/>
                </a:solidFill>
              </a:rPr>
              <a:t>Bate</a:t>
            </a:r>
            <a:endParaRPr lang="de-DE" sz="1400" dirty="0" smtClean="0">
              <a:solidFill>
                <a:srgbClr val="00A5EB"/>
              </a:solidFill>
            </a:endParaRPr>
          </a:p>
          <a:p>
            <a:r>
              <a:rPr lang="en-US" sz="1400" dirty="0">
                <a:solidFill>
                  <a:srgbClr val="00A5EB"/>
                </a:solidFill>
              </a:rPr>
              <a:t>on behalf of DESY SRF Team</a:t>
            </a:r>
            <a:endParaRPr lang="en-US" sz="1400" dirty="0"/>
          </a:p>
          <a:p>
            <a:r>
              <a:rPr lang="de-DE" sz="1400" dirty="0" smtClean="0">
                <a:solidFill>
                  <a:srgbClr val="00A5EB"/>
                </a:solidFill>
              </a:rPr>
              <a:t> </a:t>
            </a:r>
          </a:p>
          <a:p>
            <a:r>
              <a:rPr lang="de-DE" sz="1400" dirty="0"/>
              <a:t>TTC </a:t>
            </a:r>
            <a:r>
              <a:rPr lang="de-DE" sz="1400" dirty="0" smtClean="0"/>
              <a:t>Meeting @ Milan</a:t>
            </a:r>
          </a:p>
          <a:p>
            <a:r>
              <a:rPr lang="en-GB" sz="1400" dirty="0" smtClean="0"/>
              <a:t>2018/02/08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101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Samples - </a:t>
            </a:r>
            <a:r>
              <a:rPr lang="de-DE" dirty="0" err="1" smtClean="0"/>
              <a:t>precipitates</a:t>
            </a:r>
            <a:r>
              <a:rPr lang="de-DE" dirty="0" smtClean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en-US" dirty="0"/>
          </a:p>
        </p:txBody>
      </p:sp>
      <p:pic>
        <p:nvPicPr>
          <p:cNvPr id="4" name="Picture 5" descr="C:\Users\cbate\Dropbox\SRF\ImageJAnalysis Precipitates\new try\D4_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7985"/>
            <a:ext cx="4452938" cy="31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cbate\Dropbox\SRF\ImageJAnalysis Precipitates\new try\D5_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66" y="1981200"/>
            <a:ext cx="3091209" cy="22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4934" y="5041725"/>
                <a:ext cx="2686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Average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/>
                          </a:rPr>
                          <m:t>0</m:t>
                        </m:r>
                        <m:r>
                          <a:rPr lang="de-DE" b="0" i="1" dirty="0" smtClean="0">
                            <a:latin typeface="Cambria Math"/>
                          </a:rPr>
                          <m:t>.</m:t>
                        </m:r>
                        <m:r>
                          <a:rPr lang="de-DE" i="1" dirty="0">
                            <a:latin typeface="Cambria Math"/>
                          </a:rPr>
                          <m:t>015 </m:t>
                        </m:r>
                        <m:r>
                          <a:rPr lang="el-GR" i="1" dirty="0">
                            <a:latin typeface="Cambria Math"/>
                          </a:rPr>
                          <m:t>𝜇</m:t>
                        </m:r>
                        <m:r>
                          <a:rPr lang="de-DE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" y="5041725"/>
                <a:ext cx="268669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8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57800" y="5051626"/>
                <a:ext cx="2686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Average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/>
                          </a:rPr>
                          <m:t>0</m:t>
                        </m:r>
                        <m:r>
                          <a:rPr lang="de-DE" b="0" i="1" dirty="0" smtClean="0">
                            <a:latin typeface="Cambria Math"/>
                          </a:rPr>
                          <m:t>.</m:t>
                        </m:r>
                        <m:r>
                          <a:rPr lang="de-DE" i="1" dirty="0">
                            <a:latin typeface="Cambria Math"/>
                          </a:rPr>
                          <m:t>006 </m:t>
                        </m:r>
                        <m:r>
                          <a:rPr lang="el-GR" i="1" dirty="0">
                            <a:latin typeface="Cambria Math"/>
                          </a:rPr>
                          <m:t>𝜇</m:t>
                        </m:r>
                        <m:r>
                          <a:rPr lang="de-DE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51626"/>
                <a:ext cx="268669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4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cbate\Dropbox\SRF\Präsentationen\fla_Seminar_annualreview_29_01_2018\pictures\D4_1de17\1DE17Qv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72381"/>
            <a:ext cx="2040600" cy="11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bate\Dropbox\SRF\Präsentationen\TTCMailand_presentation_2018\pictures\QvsE_1DE16_for_D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62856"/>
            <a:ext cx="2040599" cy="11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408351" y="1143000"/>
            <a:ext cx="135599" cy="8819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978310" y="1127934"/>
            <a:ext cx="135599" cy="8819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76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1569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0378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1DE17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74475" y="10784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1DE16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Second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1DE16 (</a:t>
            </a:r>
            <a:r>
              <a:rPr lang="de-DE" dirty="0"/>
              <a:t>w/o </a:t>
            </a:r>
            <a:r>
              <a:rPr lang="de-DE" dirty="0" smtClean="0"/>
              <a:t>Nitrogen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5773240"/>
                  </p:ext>
                </p:extLst>
              </p:nvPr>
            </p:nvGraphicFramePr>
            <p:xfrm>
              <a:off x="601950" y="4114800"/>
              <a:ext cx="2876550" cy="10917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76550"/>
                  </a:tblGrid>
                  <a:tr h="30376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Furnace</a:t>
                          </a:r>
                          <a:r>
                            <a:rPr lang="en-US" sz="1600" baseline="0" dirty="0" smtClean="0"/>
                            <a:t> parameters</a:t>
                          </a:r>
                          <a:endParaRPr lang="de-DE" sz="1600" dirty="0" smtClean="0"/>
                        </a:p>
                      </a:txBody>
                      <a:tcPr/>
                    </a:tc>
                  </a:tr>
                  <a:tr h="4211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800°C @ 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3h,</a:t>
                          </a:r>
                          <a:r>
                            <a:rPr lang="en-US" sz="1600" baseline="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5.6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rgbClr val="00B050"/>
                              </a:solidFill>
                            </a:rPr>
                            <a:t>-6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 mbar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30376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120°C @ 48h, 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chemeClr val="tx1"/>
                              </a:solidFill>
                            </a:rPr>
                            <a:t>-7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mbar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5773240"/>
                  </p:ext>
                </p:extLst>
              </p:nvPr>
            </p:nvGraphicFramePr>
            <p:xfrm>
              <a:off x="601950" y="4114800"/>
              <a:ext cx="2876550" cy="10917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76550"/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Furnace</a:t>
                          </a:r>
                          <a:r>
                            <a:rPr lang="en-US" sz="1600" baseline="0" dirty="0" smtClean="0"/>
                            <a:t> parameters</a:t>
                          </a:r>
                          <a:endParaRPr lang="de-DE" sz="1600" dirty="0" smtClean="0"/>
                        </a:p>
                      </a:txBody>
                      <a:tcPr/>
                    </a:tc>
                  </a:tr>
                  <a:tr h="4211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2" t="-84058" b="-98551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2" t="-230909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00" y="820200"/>
            <a:ext cx="4481833" cy="32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67675" y="13461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762000"/>
            <a:ext cx="14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1DE16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375137" y="4152900"/>
            <a:ext cx="49117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Observing precipitates on sample (BCP)</a:t>
            </a:r>
          </a:p>
          <a:p>
            <a:r>
              <a:rPr lang="en-US" sz="1600" dirty="0" smtClean="0"/>
              <a:t>Only on certain grains – grow only on certain crystal orientation!</a:t>
            </a:r>
          </a:p>
          <a:p>
            <a:r>
              <a:rPr lang="en-US" sz="1600" dirty="0" smtClean="0"/>
              <a:t>Dense and numerous</a:t>
            </a:r>
            <a:endParaRPr lang="en-US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  <a:p>
            <a:endParaRPr lang="en-US" sz="1600" dirty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/>
          </a:p>
        </p:txBody>
      </p:sp>
      <p:pic>
        <p:nvPicPr>
          <p:cNvPr id="3074" name="Picture 2" descr="C:\Users\cbate\Dropbox\SRF\Präsentationen\TTCMailand_presentation_2018\pictures\QvsE_1DE16_for_D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" y="1069200"/>
            <a:ext cx="4402800" cy="24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0" y="2012400"/>
                <a:ext cx="304800" cy="30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ea typeface="Arial Unicode MS" panose="020B0604020202020204" pitchFamily="34" charset="-128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0" y="2012400"/>
                <a:ext cx="304800" cy="305340"/>
              </a:xfrm>
              <a:prstGeom prst="rect">
                <a:avLst/>
              </a:prstGeom>
              <a:blipFill rotWithShape="1">
                <a:blip r:embed="rId6"/>
                <a:stretch>
                  <a:fillRect t="-18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6800" y="3456000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acc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MV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00" y="3456000"/>
                <a:ext cx="1524000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429000" y="1597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2K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147298" y="1447800"/>
            <a:ext cx="304800" cy="18986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ell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avity</a:t>
            </a:r>
            <a:r>
              <a:rPr lang="de-DE" dirty="0" smtClean="0"/>
              <a:t> (w/o Nitrogen)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" y="952500"/>
            <a:ext cx="4403077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00" y="820800"/>
            <a:ext cx="4481833" cy="32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" y="3591949"/>
            <a:ext cx="4481833" cy="32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08642169"/>
                  </p:ext>
                </p:extLst>
              </p:nvPr>
            </p:nvGraphicFramePr>
            <p:xfrm>
              <a:off x="4953000" y="5032742"/>
              <a:ext cx="2743200" cy="10258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</a:tblGrid>
                  <a:tr h="289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Furnace</a:t>
                          </a:r>
                          <a:r>
                            <a:rPr lang="en-US" sz="1600" baseline="0" dirty="0" smtClean="0"/>
                            <a:t> parameters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35533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800°C @ 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3h,</a:t>
                          </a:r>
                          <a:r>
                            <a:rPr lang="en-US" sz="1600" baseline="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rgbClr val="00B050"/>
                              </a:solidFill>
                            </a:rPr>
                            <a:t>-6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 mbar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289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120°C @ 48h, 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chemeClr val="tx1"/>
                              </a:solidFill>
                            </a:rPr>
                            <a:t>-7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mbar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08642169"/>
                  </p:ext>
                </p:extLst>
              </p:nvPr>
            </p:nvGraphicFramePr>
            <p:xfrm>
              <a:off x="4953000" y="5032742"/>
              <a:ext cx="2743200" cy="10258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Furnace</a:t>
                          </a:r>
                          <a:r>
                            <a:rPr lang="en-US" sz="1600" baseline="0" dirty="0" smtClean="0"/>
                            <a:t> parameters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355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22" t="-100000" b="-117241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22" t="-210909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13275" y="4187861"/>
            <a:ext cx="4911725" cy="9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err="1"/>
              <a:t>Electropolished</a:t>
            </a:r>
            <a:r>
              <a:rPr lang="de-DE" sz="1600" dirty="0"/>
              <a:t> </a:t>
            </a:r>
            <a:r>
              <a:rPr lang="de-DE" sz="1600" dirty="0" err="1" smtClean="0"/>
              <a:t>fine-grain</a:t>
            </a:r>
            <a:r>
              <a:rPr lang="de-DE" sz="1600" dirty="0" smtClean="0"/>
              <a:t> </a:t>
            </a:r>
            <a:r>
              <a:rPr lang="de-DE" sz="1600" dirty="0"/>
              <a:t>s</a:t>
            </a:r>
            <a:r>
              <a:rPr lang="de-DE" sz="1600" dirty="0" smtClean="0"/>
              <a:t>ample</a:t>
            </a:r>
          </a:p>
          <a:p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/>
              <a:t>precipitates</a:t>
            </a:r>
            <a:r>
              <a:rPr lang="de-DE" sz="1600" dirty="0"/>
              <a:t> at all</a:t>
            </a:r>
            <a:r>
              <a:rPr lang="de-DE" sz="1600" dirty="0" smtClean="0"/>
              <a:t>!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0" y="1895700"/>
                <a:ext cx="304800" cy="30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ea typeface="Arial Unicode MS" panose="020B0604020202020204" pitchFamily="34" charset="-128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0" y="1895700"/>
                <a:ext cx="304800" cy="305340"/>
              </a:xfrm>
              <a:prstGeom prst="rect">
                <a:avLst/>
              </a:prstGeom>
              <a:blipFill rotWithShape="1">
                <a:blip r:embed="rId6"/>
                <a:stretch>
                  <a:fillRect t="-18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6800" y="3339300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acc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MV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00" y="3339300"/>
                <a:ext cx="1524000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067675" y="13461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06872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704850"/>
            <a:ext cx="14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1DE09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1295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2K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147298" y="1337272"/>
            <a:ext cx="304800" cy="18986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and sample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0895872"/>
                  </p:ext>
                </p:extLst>
              </p:nvPr>
            </p:nvGraphicFramePr>
            <p:xfrm>
              <a:off x="35859" y="609600"/>
              <a:ext cx="8991599" cy="5638799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1066800"/>
                    <a:gridCol w="762000"/>
                    <a:gridCol w="1066800"/>
                    <a:gridCol w="1295400"/>
                    <a:gridCol w="990600"/>
                    <a:gridCol w="228600"/>
                    <a:gridCol w="685800"/>
                    <a:gridCol w="914400"/>
                    <a:gridCol w="609600"/>
                    <a:gridCol w="1371599"/>
                  </a:tblGrid>
                  <a:tr h="7655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Cavity 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(all FG)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Material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Surface chemistry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Furnace cycle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 smtClean="0"/>
                            <a:t>p_max</a:t>
                          </a:r>
                          <a:r>
                            <a:rPr lang="en-US" sz="1000" dirty="0" smtClean="0"/>
                            <a:t> [mbar] 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@ 800°C 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Sample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Material/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Surface</a:t>
                          </a:r>
                          <a:r>
                            <a:rPr lang="en-US" sz="1000" baseline="0" dirty="0" smtClean="0"/>
                            <a:t> chemistry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Precipitates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Observations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0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1DE18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Ningxia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2005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80µm </a:t>
                          </a:r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BCP 800°C</a:t>
                          </a:r>
                        </a:p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 </a:t>
                          </a:r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130°C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2h@800°C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</a:t>
                          </a:r>
                          <a:r>
                            <a:rPr lang="en-US" sz="1000" baseline="0" dirty="0" smtClean="0"/>
                            <a:t> </a:t>
                          </a:r>
                          <a:r>
                            <a:rPr lang="en-US" sz="1000" dirty="0" smtClean="0"/>
                            <a:t>N2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(problems with N2 regulation)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000" b="0" i="1" smtClean="0">
                                    <a:latin typeface="Cambria Math"/>
                                    <a:ea typeface="Cambria Math"/>
                                  </a:rPr>
                                  <m:t>2∙</m:t>
                                </m:r>
                                <m:sSup>
                                  <m:sSupPr>
                                    <m:ctrlP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E3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LG</a:t>
                          </a:r>
                        </a:p>
                        <a:p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BCP 20 µm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indent="-1714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:r>
                            <a:rPr lang="en-US" sz="1000" dirty="0" smtClean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000" dirty="0" smtClean="0"/>
                            <a:t>Very few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0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1DE17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Ningxia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2005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80µm BCP 800°C</a:t>
                          </a:r>
                        </a:p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 130°C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2h@800°C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w/o N2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000" b="0" i="1" smtClean="0">
                                    <a:latin typeface="Cambria Math"/>
                                    <a:ea typeface="Cambria Math"/>
                                  </a:rPr>
                                  <m:t>1.2∙</m:t>
                                </m:r>
                                <m:sSup>
                                  <m:sSupPr>
                                    <m:ctrlP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D4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LG</a:t>
                          </a:r>
                        </a:p>
                        <a:p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BCP 10 µm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indent="-1714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:r>
                            <a:rPr lang="en-US" sz="1000" dirty="0" smtClean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1000" dirty="0" smtClean="0"/>
                            <a:t>Whole </a:t>
                          </a:r>
                          <a:r>
                            <a:rPr lang="de-DE" sz="1000" dirty="0" err="1" smtClean="0"/>
                            <a:t>surface</a:t>
                          </a:r>
                          <a:r>
                            <a:rPr lang="de-DE" sz="1000" dirty="0" smtClean="0"/>
                            <a:t> </a:t>
                          </a:r>
                          <a:r>
                            <a:rPr lang="de-DE" sz="1000" dirty="0" err="1" smtClean="0"/>
                            <a:t>covered</a:t>
                          </a:r>
                          <a:endParaRPr lang="de-DE" sz="1000" dirty="0" smtClean="0"/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1000" dirty="0" smtClean="0"/>
                            <a:t>Average </a:t>
                          </a:r>
                          <a:r>
                            <a:rPr lang="de-DE" sz="1000" dirty="0" err="1" smtClean="0"/>
                            <a:t>size</a:t>
                          </a:r>
                          <a:r>
                            <a:rPr lang="de-DE" sz="10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sz="1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i="1" dirty="0">
                                      <a:latin typeface="Cambria Math"/>
                                    </a:rPr>
                                    <m:t>0.02</m:t>
                                  </m:r>
                                  <m:r>
                                    <a:rPr lang="de-DE" sz="1000" b="0" i="1" dirty="0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de-DE" sz="1000" i="1" dirty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l-GR" sz="1000" i="1" dirty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de-DE" sz="1000" i="1" dirty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0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1DE16 (1</a:t>
                          </a:r>
                          <a:r>
                            <a:rPr lang="en-US" sz="800" baseline="30000" dirty="0" smtClean="0"/>
                            <a:t>st</a:t>
                          </a:r>
                          <a:r>
                            <a:rPr lang="en-US" sz="800" dirty="0" smtClean="0"/>
                            <a:t> run)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pPr algn="ctr"/>
                          <a:r>
                            <a:rPr lang="en-US" sz="1000" dirty="0" err="1" smtClean="0"/>
                            <a:t>Plansee</a:t>
                          </a:r>
                          <a:endParaRPr lang="en-US" sz="1000" dirty="0" smtClean="0"/>
                        </a:p>
                        <a:p>
                          <a:pPr algn="ctr"/>
                          <a:r>
                            <a:rPr lang="en-US" sz="1000" dirty="0" smtClean="0"/>
                            <a:t>2005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80µm BCP 800°C</a:t>
                          </a:r>
                        </a:p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 130°C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3h@800°C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w/o N2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000" b="0" i="1" smtClean="0">
                                    <a:latin typeface="Cambria Math"/>
                                    <a:ea typeface="Cambria Math"/>
                                  </a:rPr>
                                  <m:t>7.5∙</m:t>
                                </m:r>
                                <m:sSup>
                                  <m:sSupPr>
                                    <m:ctrlP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D5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LG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BCP 10 µm</a:t>
                          </a:r>
                        </a:p>
                        <a:p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indent="-1714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:r>
                            <a:rPr lang="en-US" sz="1000" dirty="0" smtClean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1000" dirty="0" smtClean="0"/>
                            <a:t>Whole </a:t>
                          </a:r>
                          <a:r>
                            <a:rPr lang="de-DE" sz="1000" dirty="0" err="1" smtClean="0"/>
                            <a:t>surface</a:t>
                          </a:r>
                          <a:r>
                            <a:rPr lang="de-DE" sz="1000" dirty="0" smtClean="0"/>
                            <a:t> </a:t>
                          </a:r>
                          <a:r>
                            <a:rPr lang="de-DE" sz="1000" dirty="0" err="1" smtClean="0"/>
                            <a:t>covered</a:t>
                          </a:r>
                          <a:endParaRPr lang="de-DE" sz="1000" dirty="0" smtClean="0"/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1000" dirty="0" smtClean="0"/>
                            <a:t>Average </a:t>
                          </a:r>
                          <a:r>
                            <a:rPr lang="de-DE" sz="1000" dirty="0" err="1" smtClean="0"/>
                            <a:t>size</a:t>
                          </a:r>
                          <a:r>
                            <a:rPr lang="de-DE" sz="10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sz="1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i="1" dirty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de-DE" sz="1000" b="0" i="1" dirty="0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de-DE" sz="1000" i="1" dirty="0">
                                      <a:latin typeface="Cambria Math"/>
                                    </a:rPr>
                                    <m:t>00</m:t>
                                  </m:r>
                                  <m:r>
                                    <a:rPr lang="de-DE" sz="1000" b="0" i="1" dirty="0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de-DE" sz="1000" i="1" dirty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l-GR" sz="1000" i="1" dirty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de-DE" sz="1000" i="1" dirty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71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1DE16</a:t>
                          </a:r>
                          <a:r>
                            <a:rPr lang="en-US" sz="800" baseline="0" dirty="0" smtClean="0"/>
                            <a:t> (</a:t>
                          </a:r>
                          <a:r>
                            <a:rPr lang="en-US" sz="800" dirty="0" smtClean="0"/>
                            <a:t>2</a:t>
                          </a:r>
                          <a:r>
                            <a:rPr lang="en-US" sz="800" baseline="30000" dirty="0" smtClean="0"/>
                            <a:t>nd</a:t>
                          </a:r>
                          <a:r>
                            <a:rPr lang="en-US" sz="800" dirty="0" smtClean="0"/>
                            <a:t> run)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“</a:t>
                          </a:r>
                          <a:r>
                            <a:rPr lang="en-US" sz="1000" baseline="0" dirty="0" smtClean="0"/>
                            <a:t> “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80µm BCP 800°C</a:t>
                          </a:r>
                        </a:p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 130°C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17,5h@300°C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3h@800°C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w/o N2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000" b="0" i="1" smtClean="0">
                                    <a:latin typeface="Cambria Math"/>
                                    <a:ea typeface="Cambria Math"/>
                                  </a:rPr>
                                  <m:t>5.6∙</m:t>
                                </m:r>
                                <m:sSup>
                                  <m:sSupPr>
                                    <m:ctrlP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D6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LG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BCP 10 µm</a:t>
                          </a:r>
                        </a:p>
                        <a:p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indent="-1714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:r>
                            <a:rPr lang="en-US" sz="1000" dirty="0" smtClean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000" dirty="0" smtClean="0"/>
                            <a:t>Very numerous and dense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000" dirty="0" smtClean="0"/>
                            <a:t>Only</a:t>
                          </a:r>
                          <a:r>
                            <a:rPr lang="en-US" sz="1000" baseline="0" dirty="0" smtClean="0"/>
                            <a:t> at certain crystal orientations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1DE09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pPr algn="ctr"/>
                          <a:r>
                            <a:rPr lang="en-US" sz="1000" dirty="0" smtClean="0"/>
                            <a:t>1997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119µm BCP</a:t>
                          </a:r>
                          <a:endParaRPr lang="en-US" sz="1000" b="0" i="0" u="none" strike="noStrike" baseline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800°C</a:t>
                          </a: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</a:t>
                          </a: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HPR</a:t>
                          </a: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138°C/48h</a:t>
                          </a: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dry-ice</a:t>
                          </a:r>
                          <a:r>
                            <a:rPr lang="en-US" sz="10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cleaning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19,5h@300°C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3h@800°C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w/o N2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000" b="0" i="1" smtClean="0">
                                    <a:latin typeface="Cambria Math"/>
                                    <a:ea typeface="Cambria Math"/>
                                  </a:rPr>
                                  <m:t>5∙</m:t>
                                </m:r>
                                <m:sSup>
                                  <m:sSupPr>
                                    <m:ctrlP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de-DE" sz="1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F1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FG</a:t>
                          </a:r>
                        </a:p>
                        <a:p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EP 200 µm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X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0895872"/>
                  </p:ext>
                </p:extLst>
              </p:nvPr>
            </p:nvGraphicFramePr>
            <p:xfrm>
              <a:off x="35859" y="609600"/>
              <a:ext cx="8991599" cy="5638799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1066800"/>
                    <a:gridCol w="762000"/>
                    <a:gridCol w="1066800"/>
                    <a:gridCol w="1295400"/>
                    <a:gridCol w="990600"/>
                    <a:gridCol w="228600"/>
                    <a:gridCol w="685800"/>
                    <a:gridCol w="914400"/>
                    <a:gridCol w="609600"/>
                    <a:gridCol w="1371599"/>
                  </a:tblGrid>
                  <a:tr h="7655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Cavity 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(all FG)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Material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Surface chemistry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Furnace cycle</a:t>
                          </a:r>
                        </a:p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 smtClean="0"/>
                            <a:t>p_max</a:t>
                          </a:r>
                          <a:r>
                            <a:rPr lang="en-US" sz="1000" dirty="0" smtClean="0"/>
                            <a:t> [mbar] 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@ 800°C 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Sample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Material/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Surface</a:t>
                          </a:r>
                          <a:r>
                            <a:rPr lang="en-US" sz="1000" baseline="0" dirty="0" smtClean="0"/>
                            <a:t> chemistry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Precipitates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Observations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0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1DE18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Ningxia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2005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80µm </a:t>
                          </a:r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BCP 800°C</a:t>
                          </a:r>
                        </a:p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 </a:t>
                          </a:r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130°C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2h@800°C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</a:t>
                          </a:r>
                          <a:r>
                            <a:rPr lang="en-US" sz="1000" baseline="0" dirty="0" smtClean="0"/>
                            <a:t> </a:t>
                          </a:r>
                          <a:r>
                            <a:rPr lang="en-US" sz="1000" dirty="0" smtClean="0"/>
                            <a:t>N2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(problems with N2 regulation)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5309" t="-87500" r="-385802" b="-454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E3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LG</a:t>
                          </a:r>
                        </a:p>
                        <a:p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BCP 20 µm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indent="-1714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:r>
                            <a:rPr lang="en-US" sz="1000" dirty="0" smtClean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000" dirty="0" smtClean="0"/>
                            <a:t>Very few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0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1DE17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Ningxia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2005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80µm BCP 800°C</a:t>
                          </a:r>
                        </a:p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 130°C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2h@800°C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w/o N2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5309" t="-187500" r="-385802" b="-354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D4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LG</a:t>
                          </a:r>
                        </a:p>
                        <a:p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BCP 10 µm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indent="-1714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:r>
                            <a:rPr lang="en-US" sz="1000" dirty="0" smtClean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56000" t="-187500" b="-354861"/>
                          </a:stretch>
                        </a:blipFill>
                      </a:tcPr>
                    </a:tc>
                  </a:tr>
                  <a:tr h="880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1DE16 </a:t>
                          </a:r>
                          <a:r>
                            <a:rPr lang="en-US" sz="800" dirty="0" smtClean="0"/>
                            <a:t>(1</a:t>
                          </a:r>
                          <a:r>
                            <a:rPr lang="en-US" sz="800" baseline="30000" dirty="0" smtClean="0"/>
                            <a:t>st</a:t>
                          </a:r>
                          <a:r>
                            <a:rPr lang="en-US" sz="800" dirty="0" smtClean="0"/>
                            <a:t> run)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pPr algn="ctr"/>
                          <a:r>
                            <a:rPr lang="en-US" sz="1000" dirty="0" err="1" smtClean="0"/>
                            <a:t>Plansee</a:t>
                          </a:r>
                          <a:endParaRPr lang="en-US" sz="1000" dirty="0" smtClean="0"/>
                        </a:p>
                        <a:p>
                          <a:pPr algn="ctr"/>
                          <a:r>
                            <a:rPr lang="en-US" sz="1000" dirty="0" smtClean="0"/>
                            <a:t>2005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80µm BCP 800°C</a:t>
                          </a:r>
                        </a:p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 130°C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3h@800°C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w/o N2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5309" t="-285517" r="-385802" b="-25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D5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LG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BCP 10 µm</a:t>
                          </a:r>
                        </a:p>
                        <a:p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indent="-1714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:r>
                            <a:rPr lang="en-US" sz="1000" dirty="0" smtClean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56000" t="-285517" b="-252414"/>
                          </a:stretch>
                        </a:blipFill>
                      </a:tcPr>
                    </a:tc>
                  </a:tr>
                  <a:tr h="1071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1DE16</a:t>
                          </a:r>
                          <a:r>
                            <a:rPr lang="en-US" sz="800" baseline="0" dirty="0" smtClean="0"/>
                            <a:t> </a:t>
                          </a:r>
                          <a:r>
                            <a:rPr lang="en-US" sz="800" baseline="0" dirty="0" smtClean="0"/>
                            <a:t>(</a:t>
                          </a:r>
                          <a:r>
                            <a:rPr lang="en-US" sz="800" dirty="0" smtClean="0"/>
                            <a:t>2</a:t>
                          </a:r>
                          <a:r>
                            <a:rPr lang="en-US" sz="800" baseline="30000" dirty="0" smtClean="0"/>
                            <a:t>nd</a:t>
                          </a:r>
                          <a:r>
                            <a:rPr lang="en-US" sz="800" dirty="0" smtClean="0"/>
                            <a:t> run)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“</a:t>
                          </a:r>
                          <a:r>
                            <a:rPr lang="en-US" sz="1000" baseline="0" dirty="0" smtClean="0"/>
                            <a:t> “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80µm BCP 800°C</a:t>
                          </a:r>
                        </a:p>
                        <a:p>
                          <a:pPr algn="r" fontAlgn="b"/>
                          <a:r>
                            <a:rPr lang="en-US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 130°C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17,5h@300°C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3h@800°C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w/o N2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5309" t="-317614" r="-385802" b="-10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D6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LG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/>
                            <a:t>BCP 10 µm</a:t>
                          </a:r>
                        </a:p>
                        <a:p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marR="0" indent="-1714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ü"/>
                            <a:tabLst/>
                            <a:defRPr/>
                          </a:pPr>
                          <a:r>
                            <a:rPr lang="en-US" sz="1000" dirty="0" smtClean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000" dirty="0" smtClean="0"/>
                            <a:t>Very numerous and dense</a:t>
                          </a:r>
                        </a:p>
                        <a:p>
                          <a:pPr marL="171450" indent="-1714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000" dirty="0" smtClean="0"/>
                            <a:t>Only</a:t>
                          </a:r>
                          <a:r>
                            <a:rPr lang="en-US" sz="1000" baseline="0" dirty="0" smtClean="0"/>
                            <a:t> at certain crystal orientations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 smtClean="0"/>
                            <a:t>1DE09</a:t>
                          </a:r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pPr algn="ctr"/>
                          <a:r>
                            <a:rPr lang="en-US" sz="1000" dirty="0" smtClean="0"/>
                            <a:t>1997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119µm BCP</a:t>
                          </a:r>
                          <a:endParaRPr lang="en-US" sz="1000" b="0" i="0" u="none" strike="noStrike" baseline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800°C</a:t>
                          </a: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100µm EP</a:t>
                          </a: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HPR</a:t>
                          </a: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138°C/48h</a:t>
                          </a:r>
                        </a:p>
                        <a:p>
                          <a:pPr algn="r" fontAlgn="b"/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dry-ice</a:t>
                          </a:r>
                          <a:r>
                            <a:rPr lang="en-US" sz="10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US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cleaning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19,5h@300°C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3h@800°C</a:t>
                          </a:r>
                        </a:p>
                        <a:p>
                          <a:pPr algn="ctr"/>
                          <a:r>
                            <a:rPr lang="en-US" sz="1000" dirty="0" smtClean="0"/>
                            <a:t>48h@120°C w/o N2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5309" t="-386842" r="-385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F1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/>
                            <a:t>FG</a:t>
                          </a:r>
                        </a:p>
                        <a:p>
                          <a:r>
                            <a:rPr lang="en-US" sz="1000" dirty="0" err="1" smtClean="0"/>
                            <a:t>Heraeus</a:t>
                          </a:r>
                          <a:endParaRPr lang="en-US" sz="1000" dirty="0" smtClean="0"/>
                        </a:p>
                        <a:p>
                          <a:r>
                            <a:rPr lang="en-US" sz="1000" dirty="0" smtClean="0"/>
                            <a:t>EP 200 µm</a:t>
                          </a:r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/>
                            <a:t>X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2" descr="C:\Users\cbate\Dropbox\SRF\Präsentationen\fla_Seminar_annualreview_29_01_2018\pictures\E3_1de18\1DE18QvsE_bett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4"/>
          <a:stretch/>
        </p:blipFill>
        <p:spPr bwMode="auto">
          <a:xfrm>
            <a:off x="76200" y="1541930"/>
            <a:ext cx="915725" cy="68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 rotWithShape="1">
          <a:blip r:embed="rId4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25679"/>
          <a:stretch/>
        </p:blipFill>
        <p:spPr>
          <a:xfrm>
            <a:off x="91823" y="2424737"/>
            <a:ext cx="895167" cy="68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bate\Dropbox\SRF\Präsentationen\TTCMailand_presentation_2018\pictures\QvsE_1DE16_for_D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5"/>
          <a:stretch/>
        </p:blipFill>
        <p:spPr bwMode="auto">
          <a:xfrm>
            <a:off x="76200" y="3289241"/>
            <a:ext cx="915725" cy="7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bate\Dropbox\SRF\Präsentationen\TTCMailand_presentation_2018\pictures\QvsE_1DE16_for_D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7"/>
          <a:stretch/>
        </p:blipFill>
        <p:spPr bwMode="auto">
          <a:xfrm>
            <a:off x="47673" y="4267200"/>
            <a:ext cx="1027555" cy="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6"/>
          <a:stretch/>
        </p:blipFill>
        <p:spPr bwMode="auto">
          <a:xfrm>
            <a:off x="76200" y="5257800"/>
            <a:ext cx="10064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bate\Dropbox\SRF\Präsentationen\TTCMailand_presentation_2018\QvE_1DE3_DESY_FNAL_Compare_GoodAttenua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4562" r="4543"/>
          <a:stretch/>
        </p:blipFill>
        <p:spPr bwMode="auto">
          <a:xfrm>
            <a:off x="0" y="685799"/>
            <a:ext cx="5237062" cy="32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 cavity - infusion run at </a:t>
            </a:r>
            <a:r>
              <a:rPr lang="en-US" dirty="0" err="1" smtClean="0"/>
              <a:t>Fermilab</a:t>
            </a:r>
            <a:endParaRPr lang="en-US" dirty="0"/>
          </a:p>
        </p:txBody>
      </p:sp>
      <p:pic>
        <p:nvPicPr>
          <p:cNvPr id="3075" name="Picture 3" descr="C:\Users\cbate\Dropbox\SRF\SEM DATAS\Christopher 20180129 F2\F2_01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8" y="3967013"/>
            <a:ext cx="3495322" cy="25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bate\Dropbox\SRF\SEM DATAS\Christopher 20180129 F2\F2_03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00" y="914400"/>
            <a:ext cx="3495600" cy="25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3274" y="4038600"/>
            <a:ext cx="49117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err="1"/>
              <a:t>Electropolished</a:t>
            </a:r>
            <a:r>
              <a:rPr lang="de-DE" sz="1600" dirty="0"/>
              <a:t> </a:t>
            </a:r>
            <a:r>
              <a:rPr lang="de-DE" sz="1600" dirty="0" err="1" smtClean="0"/>
              <a:t>fine-grain</a:t>
            </a:r>
            <a:r>
              <a:rPr lang="de-DE" sz="1600" dirty="0" smtClean="0"/>
              <a:t> </a:t>
            </a:r>
            <a:r>
              <a:rPr lang="de-DE" sz="1600" dirty="0"/>
              <a:t>s</a:t>
            </a:r>
            <a:r>
              <a:rPr lang="de-DE" sz="1600" dirty="0" smtClean="0"/>
              <a:t>ample</a:t>
            </a:r>
          </a:p>
          <a:p>
            <a:r>
              <a:rPr lang="de-DE" sz="1600" dirty="0" smtClean="0"/>
              <a:t>Lots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precipitates</a:t>
            </a:r>
            <a:r>
              <a:rPr lang="de-DE" sz="1600" dirty="0" smtClean="0"/>
              <a:t>!</a:t>
            </a:r>
          </a:p>
          <a:p>
            <a:r>
              <a:rPr lang="de-DE" sz="1600" dirty="0" smtClean="0"/>
              <a:t>But: </a:t>
            </a:r>
            <a:r>
              <a:rPr lang="de-DE" sz="1600" dirty="0" err="1" smtClean="0"/>
              <a:t>Only</a:t>
            </a:r>
            <a:r>
              <a:rPr lang="de-DE" sz="1600" dirty="0" smtClean="0"/>
              <a:t> on </a:t>
            </a:r>
            <a:r>
              <a:rPr lang="de-DE" sz="1600" dirty="0" err="1" smtClean="0"/>
              <a:t>certain</a:t>
            </a:r>
            <a:r>
              <a:rPr lang="de-DE" sz="1600" dirty="0" smtClean="0"/>
              <a:t> </a:t>
            </a:r>
            <a:r>
              <a:rPr lang="de-DE" sz="1600" dirty="0" err="1" smtClean="0"/>
              <a:t>grains</a:t>
            </a:r>
            <a:endParaRPr lang="de-DE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764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Preliminary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734" y="762000"/>
            <a:ext cx="14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1DE03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3588" y="1219200"/>
            <a:ext cx="76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@ 2K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265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8200"/>
            <a:ext cx="8520113" cy="5867400"/>
          </a:xfrm>
        </p:spPr>
        <p:txBody>
          <a:bodyPr/>
          <a:lstStyle/>
          <a:p>
            <a:r>
              <a:rPr lang="en-US" dirty="0" smtClean="0"/>
              <a:t>Precipitates</a:t>
            </a:r>
          </a:p>
          <a:p>
            <a:pPr lvl="1"/>
            <a:r>
              <a:rPr lang="en-US" dirty="0" smtClean="0"/>
              <a:t>Grow on certain crystal orientation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ize may correlate with cavity performance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p</a:t>
            </a:r>
            <a:r>
              <a:rPr lang="en-US" dirty="0" smtClean="0"/>
              <a:t>hase: </a:t>
            </a:r>
            <a:r>
              <a:rPr lang="de-DE" dirty="0" smtClean="0"/>
              <a:t>Nb</a:t>
            </a:r>
            <a:r>
              <a:rPr lang="de-DE" baseline="-25000" dirty="0" smtClean="0"/>
              <a:t>2</a:t>
            </a:r>
            <a:r>
              <a:rPr lang="de-DE" dirty="0" smtClean="0"/>
              <a:t>C</a:t>
            </a:r>
            <a:endParaRPr lang="en-US" dirty="0" smtClean="0"/>
          </a:p>
          <a:p>
            <a:r>
              <a:rPr lang="en-US" dirty="0" smtClean="0"/>
              <a:t>Vacuum got better at every run</a:t>
            </a:r>
          </a:p>
          <a:p>
            <a:r>
              <a:rPr lang="en-US" dirty="0" smtClean="0"/>
              <a:t>More important: </a:t>
            </a:r>
            <a:r>
              <a:rPr lang="en-US" dirty="0"/>
              <a:t>partial pressures (analyze RGA's</a:t>
            </a:r>
            <a:r>
              <a:rPr lang="en-US" dirty="0" smtClean="0"/>
              <a:t>)</a:t>
            </a: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 dirty="0"/>
              <a:t>Cut 1DE16 for direct surface </a:t>
            </a:r>
            <a:r>
              <a:rPr lang="en-US" sz="2000" dirty="0" smtClean="0"/>
              <a:t>analysis</a:t>
            </a: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 dirty="0" smtClean="0"/>
              <a:t>Compare </a:t>
            </a:r>
            <a:r>
              <a:rPr lang="en-US" sz="2000" dirty="0"/>
              <a:t>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BCP and 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LG &amp; FG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Material (3 EXFEL suppliers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Future options</a:t>
            </a:r>
          </a:p>
          <a:p>
            <a:pPr lvl="1"/>
            <a:r>
              <a:rPr lang="en-US" dirty="0" smtClean="0"/>
              <a:t>Installing </a:t>
            </a:r>
            <a:r>
              <a:rPr lang="en-US" dirty="0"/>
              <a:t>o</a:t>
            </a:r>
            <a:r>
              <a:rPr lang="en-US" dirty="0" smtClean="0"/>
              <a:t>il free pumps</a:t>
            </a:r>
          </a:p>
          <a:p>
            <a:pPr lvl="1"/>
            <a:r>
              <a:rPr lang="en-US" dirty="0" smtClean="0"/>
              <a:t>Alternative furnace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infusion – DESY furnace </a:t>
            </a:r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1" y="5137150"/>
            <a:ext cx="2971799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800C – 3h - vacuum</a:t>
            </a:r>
          </a:p>
          <a:p>
            <a:r>
              <a:rPr lang="en-US" sz="1400" kern="0" dirty="0" smtClean="0"/>
              <a:t>Cool down to 120C</a:t>
            </a:r>
          </a:p>
          <a:p>
            <a:r>
              <a:rPr lang="en-US" sz="1400" kern="0" dirty="0" smtClean="0"/>
              <a:t>48h @ 120C + 25 </a:t>
            </a:r>
            <a:r>
              <a:rPr lang="en-US" sz="1400" kern="0" dirty="0" err="1" smtClean="0"/>
              <a:t>mTorr</a:t>
            </a:r>
            <a:r>
              <a:rPr lang="en-US" sz="1400" kern="0" dirty="0" smtClean="0"/>
              <a:t> N2</a:t>
            </a:r>
          </a:p>
          <a:p>
            <a:r>
              <a:rPr lang="en-US" sz="1400" kern="0" dirty="0" smtClean="0"/>
              <a:t>Cool down</a:t>
            </a:r>
          </a:p>
          <a:p>
            <a:endParaRPr lang="en-US" sz="1400" kern="0" dirty="0" smtClean="0"/>
          </a:p>
          <a:p>
            <a:endParaRPr lang="en-US" sz="1400" kern="0" dirty="0" smtClean="0"/>
          </a:p>
          <a:p>
            <a:endParaRPr lang="en-US" sz="1400" kern="0" dirty="0" smtClean="0"/>
          </a:p>
          <a:p>
            <a:endParaRPr lang="en-US" sz="1400" kern="0" dirty="0" smtClean="0"/>
          </a:p>
          <a:p>
            <a:endParaRPr lang="en-US" sz="1400" kern="0" dirty="0" smtClean="0"/>
          </a:p>
          <a:p>
            <a:endParaRPr lang="en-US" sz="14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7010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Ofen(Bem. Alter Ofen mit.. Wesentliche Punkte (</a:t>
            </a:r>
            <a:r>
              <a:rPr lang="de-DE" dirty="0" err="1" smtClean="0"/>
              <a:t>druck,Ölpumpen</a:t>
            </a:r>
            <a:r>
              <a:rPr lang="de-DE" dirty="0" smtClean="0"/>
              <a:t>)),</a:t>
            </a:r>
          </a:p>
          <a:p>
            <a:r>
              <a:rPr lang="de-DE" dirty="0" smtClean="0"/>
              <a:t>Druck/T Kurve von Joern</a:t>
            </a:r>
            <a:endParaRPr lang="de-DE" dirty="0"/>
          </a:p>
        </p:txBody>
      </p:sp>
      <p:pic>
        <p:nvPicPr>
          <p:cNvPr id="7" name="Picture 2" descr="H:\ILC\Cavity\HIGRADE\N2 doping_infusion\Bilder\Ofen\800° Ofe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75" y="899986"/>
            <a:ext cx="4089625" cy="23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29200" y="3460750"/>
            <a:ext cx="39624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2 </a:t>
            </a:r>
            <a:r>
              <a:rPr lang="en-US" sz="1400" kern="0" dirty="0"/>
              <a:t>turbo molecular pumps (Varian, 6000 l/s each , max. intake pressure ~ 10</a:t>
            </a:r>
            <a:r>
              <a:rPr lang="en-US" sz="1400" kern="0" baseline="30000" dirty="0"/>
              <a:t>-2</a:t>
            </a:r>
            <a:r>
              <a:rPr lang="en-US" sz="1400" kern="0" dirty="0"/>
              <a:t> mbar</a:t>
            </a:r>
            <a:r>
              <a:rPr lang="en-US" sz="1400" kern="0" dirty="0" smtClean="0"/>
              <a:t>) </a:t>
            </a:r>
            <a:endParaRPr lang="en-US" sz="1400" kern="0" dirty="0"/>
          </a:p>
          <a:p>
            <a:r>
              <a:rPr lang="en-US" sz="1400" kern="0" dirty="0" err="1"/>
              <a:t>T</a:t>
            </a:r>
            <a:r>
              <a:rPr lang="en-US" sz="1400" kern="0" baseline="-25000" dirty="0" err="1"/>
              <a:t>max</a:t>
            </a:r>
            <a:r>
              <a:rPr lang="en-US" sz="1400" kern="0" dirty="0"/>
              <a:t> ~ 1100</a:t>
            </a:r>
            <a:r>
              <a:rPr lang="en-US" sz="1400" dirty="0"/>
              <a:t>°</a:t>
            </a:r>
            <a:r>
              <a:rPr lang="en-US" sz="1400" kern="0" dirty="0"/>
              <a:t>C</a:t>
            </a:r>
          </a:p>
          <a:p>
            <a:r>
              <a:rPr lang="de-DE" sz="1400" dirty="0"/>
              <a:t>V = 1800 x 625 x 660 mm³</a:t>
            </a:r>
          </a:p>
          <a:p>
            <a:r>
              <a:rPr lang="de-DE" sz="1400" dirty="0"/>
              <a:t>EPDM </a:t>
            </a:r>
            <a:r>
              <a:rPr lang="de-DE" sz="1400" dirty="0" err="1"/>
              <a:t>sealed</a:t>
            </a:r>
            <a:endParaRPr lang="de-DE" sz="1400" dirty="0"/>
          </a:p>
          <a:p>
            <a:r>
              <a:rPr lang="de-DE" sz="1400" dirty="0" err="1"/>
              <a:t>Roughing</a:t>
            </a:r>
            <a:r>
              <a:rPr lang="de-DE" sz="1400" dirty="0"/>
              <a:t> </a:t>
            </a:r>
            <a:r>
              <a:rPr lang="de-DE" sz="1400" dirty="0" err="1" smtClean="0"/>
              <a:t>pumps</a:t>
            </a:r>
            <a:r>
              <a:rPr lang="de-DE" sz="1400" dirty="0" smtClean="0"/>
              <a:t> (</a:t>
            </a:r>
            <a:r>
              <a:rPr lang="de-DE" sz="1400" dirty="0" err="1"/>
              <a:t>o</a:t>
            </a:r>
            <a:r>
              <a:rPr lang="de-DE" sz="1400" dirty="0" err="1" smtClean="0"/>
              <a:t>il</a:t>
            </a:r>
            <a:r>
              <a:rPr lang="de-DE" sz="1400" dirty="0" smtClean="0"/>
              <a:t> </a:t>
            </a:r>
            <a:r>
              <a:rPr lang="de-DE" sz="1400" dirty="0" err="1" smtClean="0"/>
              <a:t>sealed</a:t>
            </a:r>
            <a:r>
              <a:rPr lang="de-DE" sz="1400" dirty="0" smtClean="0"/>
              <a:t>):</a:t>
            </a:r>
            <a:endParaRPr lang="de-DE" sz="1400" dirty="0"/>
          </a:p>
          <a:p>
            <a:pPr lvl="1"/>
            <a:r>
              <a:rPr lang="de-DE" sz="1000" dirty="0"/>
              <a:t>Rotary </a:t>
            </a:r>
            <a:r>
              <a:rPr lang="de-DE" sz="1000" dirty="0" err="1"/>
              <a:t>vane</a:t>
            </a:r>
            <a:r>
              <a:rPr lang="de-DE" sz="1000" dirty="0"/>
              <a:t> &amp; </a:t>
            </a:r>
            <a:r>
              <a:rPr lang="de-DE" sz="1000" dirty="0" err="1"/>
              <a:t>roots</a:t>
            </a:r>
            <a:r>
              <a:rPr lang="de-DE" sz="1000" dirty="0"/>
              <a:t> pump</a:t>
            </a:r>
          </a:p>
          <a:p>
            <a:endParaRPr lang="en-US" sz="1600" kern="0" dirty="0" smtClean="0"/>
          </a:p>
          <a:p>
            <a:pPr marL="0" indent="0">
              <a:buNone/>
            </a:pPr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0239"/>
            <a:ext cx="507497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8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assembly in furnace</a:t>
            </a:r>
            <a:endParaRPr lang="en-US" dirty="0"/>
          </a:p>
        </p:txBody>
      </p:sp>
      <p:pic>
        <p:nvPicPr>
          <p:cNvPr id="5" name="Picture 2" descr="H:\ILC\Cavity\HIGRADE\N2 doping_infusion\Bilder\Ofen\Ofen offen mit Cavity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bate\Dropbox\SRF\Präsentationen\fla_Seminar_annualreview_29_01_2018\pictures\E3_1de18\1DE18QvsE_be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" y="1069204"/>
            <a:ext cx="4401039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infusion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ry</a:t>
            </a:r>
            <a:r>
              <a:rPr lang="de-DE" dirty="0" smtClean="0"/>
              <a:t> at DESY – Q </a:t>
            </a:r>
            <a:r>
              <a:rPr lang="de-DE" dirty="0" err="1" smtClean="0"/>
              <a:t>vs</a:t>
            </a:r>
            <a:r>
              <a:rPr lang="de-DE" dirty="0" smtClean="0"/>
              <a:t> E </a:t>
            </a:r>
            <a:r>
              <a:rPr lang="de-DE" dirty="0" err="1" smtClean="0"/>
              <a:t>and</a:t>
            </a:r>
            <a:r>
              <a:rPr lang="de-DE" dirty="0" smtClean="0"/>
              <a:t> sample SEM</a:t>
            </a:r>
            <a:endParaRPr lang="de-DE" dirty="0"/>
          </a:p>
        </p:txBody>
      </p:sp>
      <p:pic>
        <p:nvPicPr>
          <p:cNvPr id="9218" name="Picture 2" descr="C:\Users\cbate\Dropbox\SRF\Präsentationen\fla_Seminar_annualreview_29_01_2018\pictures\E3_1de18\E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000" y="1447800"/>
            <a:ext cx="4474800" cy="9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76018378"/>
                  </p:ext>
                </p:extLst>
              </p:nvPr>
            </p:nvGraphicFramePr>
            <p:xfrm>
              <a:off x="152669" y="4267200"/>
              <a:ext cx="6313314" cy="1597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6931"/>
                    <a:gridCol w="3286383"/>
                  </a:tblGrid>
                  <a:tr h="301998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Infusion</a:t>
                          </a:r>
                          <a:r>
                            <a:rPr lang="en-US" sz="1600" baseline="0" dirty="0" smtClean="0"/>
                            <a:t> recipe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Measured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5913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800°C @ 3h,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dirty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1600" i="1" dirty="0" smtClean="0"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/>
                            <a:t>10</a:t>
                          </a:r>
                          <a:r>
                            <a:rPr lang="en-US" sz="1600" baseline="30000" dirty="0" smtClean="0"/>
                            <a:t>-6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mbar, cool down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800°C @ 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2h</a:t>
                          </a:r>
                          <a:r>
                            <a:rPr lang="en-US" sz="1600" dirty="0" smtClean="0"/>
                            <a:t>,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16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rgbClr val="FF0000"/>
                              </a:solidFill>
                            </a:rPr>
                            <a:t>-5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mbar</a:t>
                          </a:r>
                          <a:r>
                            <a:rPr lang="en-US" sz="1600" dirty="0" smtClean="0"/>
                            <a:t>,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cool down (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slower?</a:t>
                          </a:r>
                          <a:r>
                            <a:rPr lang="en-US" sz="1600" dirty="0" smtClean="0"/>
                            <a:t>)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301998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120°C @ 48h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120°C @ 48h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301998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p</a:t>
                          </a:r>
                          <a:r>
                            <a:rPr lang="en-US" sz="1600" baseline="-25000" dirty="0" smtClean="0"/>
                            <a:t>N2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/>
                            <a:t>10</a:t>
                          </a:r>
                          <a:r>
                            <a:rPr lang="en-US" sz="1600" baseline="30000" dirty="0" smtClean="0"/>
                            <a:t>-2</a:t>
                          </a:r>
                          <a:r>
                            <a:rPr lang="en-US" sz="1600" dirty="0" smtClean="0"/>
                            <a:t> mbar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p</a:t>
                          </a:r>
                          <a:r>
                            <a:rPr lang="en-US" sz="1600" baseline="-25000" dirty="0" smtClean="0"/>
                            <a:t>N2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rgbClr val="FF0000"/>
                              </a:solidFill>
                            </a:rPr>
                            <a:t>-4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mbar</a:t>
                          </a:r>
                          <a:endParaRPr lang="de-DE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76018378"/>
                  </p:ext>
                </p:extLst>
              </p:nvPr>
            </p:nvGraphicFramePr>
            <p:xfrm>
              <a:off x="152669" y="4267200"/>
              <a:ext cx="6313314" cy="1597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6931"/>
                    <a:gridCol w="3286383"/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Infusion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baseline="0" dirty="0" smtClean="0"/>
                            <a:t>recipe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Measured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5913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59794" r="-108451" b="-126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2208" t="-59794" b="-126804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120°C @ 48h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120°C @ 48h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81818" r="-108451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2208" t="-381818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38339" y="2492549"/>
            <a:ext cx="4505662" cy="154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Precipitates on sample (BCP)</a:t>
            </a:r>
          </a:p>
          <a:p>
            <a:r>
              <a:rPr lang="en-US" sz="1600" dirty="0" smtClean="0"/>
              <a:t>Although very few</a:t>
            </a:r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6200000">
                <a:off x="270" y="2013303"/>
                <a:ext cx="304800" cy="30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ea typeface="Arial Unicode MS" panose="020B0604020202020204" pitchFamily="34" charset="-128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0" y="2013303"/>
                <a:ext cx="304800" cy="305340"/>
              </a:xfrm>
              <a:prstGeom prst="rect">
                <a:avLst/>
              </a:prstGeom>
              <a:blipFill rotWithShape="1">
                <a:blip r:embed="rId5"/>
                <a:stretch>
                  <a:fillRect t="-18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5466" y="3456801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acc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MV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66" y="3456801"/>
                <a:ext cx="1524000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762000"/>
            <a:ext cx="14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1DE18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7200" y="17271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84983" y="1785651"/>
            <a:ext cx="381000" cy="381000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38326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2K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147298" y="1447800"/>
            <a:ext cx="304800" cy="18986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Second run - </a:t>
            </a:r>
            <a:r>
              <a:rPr lang="en-US" dirty="0" err="1" smtClean="0"/>
              <a:t>bakeout</a:t>
            </a:r>
            <a:r>
              <a:rPr lang="en-US" dirty="0" smtClean="0"/>
              <a:t> </a:t>
            </a:r>
            <a:r>
              <a:rPr lang="en-US" dirty="0"/>
              <a:t>same as i</a:t>
            </a:r>
            <a:r>
              <a:rPr lang="en-US" dirty="0" smtClean="0"/>
              <a:t>nfusion w/o </a:t>
            </a:r>
            <a:r>
              <a:rPr lang="en-US" dirty="0"/>
              <a:t>N</a:t>
            </a:r>
            <a:r>
              <a:rPr lang="en-US" dirty="0" smtClean="0"/>
              <a:t>itrogen</a:t>
            </a:r>
            <a:endParaRPr lang="en-US" dirty="0"/>
          </a:p>
        </p:txBody>
      </p:sp>
      <p:pic>
        <p:nvPicPr>
          <p:cNvPr id="12291" name="Picture 3" descr="C:\Users\cbate\Dropbox\SRF\Präsentationen\fla_Seminar_annualreview_29_01_2018\pictures\D4_1de17\D4_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00" y="838800"/>
            <a:ext cx="4481832" cy="32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0784001"/>
                  </p:ext>
                </p:extLst>
              </p:nvPr>
            </p:nvGraphicFramePr>
            <p:xfrm>
              <a:off x="609600" y="4114800"/>
              <a:ext cx="2677730" cy="1092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7730"/>
                  </a:tblGrid>
                  <a:tr h="212835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Furnace</a:t>
                          </a:r>
                          <a:r>
                            <a:rPr lang="en-US" sz="1600" baseline="0" dirty="0" smtClean="0"/>
                            <a:t> parameters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42205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800°C @ 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2h</a:t>
                          </a:r>
                          <a:r>
                            <a:rPr lang="en-US" sz="1600" dirty="0" smtClean="0"/>
                            <a:t>,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rgbClr val="FF0000"/>
                              </a:solidFill>
                            </a:rPr>
                            <a:t>-5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mbar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212835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120°C @ 48h, 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chemeClr val="tx1"/>
                              </a:solidFill>
                            </a:rPr>
                            <a:t>-7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mbar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0784001"/>
                  </p:ext>
                </p:extLst>
              </p:nvPr>
            </p:nvGraphicFramePr>
            <p:xfrm>
              <a:off x="609600" y="4114800"/>
              <a:ext cx="2677730" cy="1092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7730"/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Furnace</a:t>
                          </a:r>
                          <a:r>
                            <a:rPr lang="en-US" sz="1600" baseline="0" dirty="0" smtClean="0"/>
                            <a:t> parameters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422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4058" r="-228" b="-98551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30909" r="-228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08400" y="763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1DE17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75137" y="4152900"/>
            <a:ext cx="491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More precipitates than </a:t>
            </a:r>
            <a:r>
              <a:rPr lang="en-US" sz="1600" dirty="0" smtClean="0"/>
              <a:t>before (BCP sample)</a:t>
            </a:r>
          </a:p>
          <a:p>
            <a:r>
              <a:rPr lang="en-US" sz="1600" dirty="0" smtClean="0"/>
              <a:t>But same Q-Slope</a:t>
            </a:r>
          </a:p>
          <a:p>
            <a:r>
              <a:rPr lang="en-US" sz="1600" dirty="0" smtClean="0"/>
              <a:t>No correlation between precipitates and cavity performance?</a:t>
            </a:r>
            <a:endParaRPr lang="en-US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  <a:p>
            <a:endParaRPr lang="en-US" sz="1600" dirty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8067675" y="1346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Image 8"/>
          <p:cNvPicPr>
            <a:picLocks noChangeAspect="1"/>
          </p:cNvPicPr>
          <p:nvPr/>
        </p:nvPicPr>
        <p:blipFill>
          <a:blip r:embed="rId5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38" y="1066798"/>
            <a:ext cx="4393784" cy="248266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6200000">
                <a:off x="0" y="2012400"/>
                <a:ext cx="304800" cy="30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ea typeface="Arial Unicode MS" panose="020B0604020202020204" pitchFamily="34" charset="-128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0" y="2012400"/>
                <a:ext cx="304800" cy="305340"/>
              </a:xfrm>
              <a:prstGeom prst="rect">
                <a:avLst/>
              </a:prstGeom>
              <a:blipFill rotWithShape="1">
                <a:blip r:embed="rId6"/>
                <a:stretch>
                  <a:fillRect t="-18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06800" y="3456000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acc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MV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00" y="3456000"/>
                <a:ext cx="1524000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429000" y="138326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2K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147298" y="1447800"/>
            <a:ext cx="304800" cy="18986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705600" y="1828800"/>
            <a:ext cx="381000" cy="381000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Third </a:t>
            </a:r>
            <a:r>
              <a:rPr lang="de-DE" dirty="0" err="1" smtClean="0"/>
              <a:t>try</a:t>
            </a:r>
            <a:r>
              <a:rPr lang="de-DE" dirty="0" smtClean="0"/>
              <a:t> w/o </a:t>
            </a:r>
            <a:r>
              <a:rPr lang="de-DE" dirty="0"/>
              <a:t>N</a:t>
            </a:r>
            <a:r>
              <a:rPr lang="de-DE" dirty="0" smtClean="0"/>
              <a:t>itrogen</a:t>
            </a:r>
            <a:endParaRPr lang="de-DE" dirty="0"/>
          </a:p>
        </p:txBody>
      </p:sp>
      <p:pic>
        <p:nvPicPr>
          <p:cNvPr id="2050" name="Picture 2" descr="C:\Users\cbate\Dropbox\SRF\SEM DATAS\SEM DATA 30_05_2017 D5\from_arti\D5_00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00" y="838799"/>
            <a:ext cx="4518705" cy="32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6457568"/>
                  </p:ext>
                </p:extLst>
              </p:nvPr>
            </p:nvGraphicFramePr>
            <p:xfrm>
              <a:off x="609600" y="4114801"/>
              <a:ext cx="2931825" cy="1096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1825"/>
                  </a:tblGrid>
                  <a:tr h="32028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Furnace</a:t>
                          </a:r>
                          <a:r>
                            <a:rPr lang="en-US" sz="1600" baseline="0" dirty="0" smtClean="0"/>
                            <a:t> parameters</a:t>
                          </a:r>
                          <a:endParaRPr lang="de-DE" sz="1600" dirty="0" smtClean="0"/>
                        </a:p>
                      </a:txBody>
                      <a:tcPr/>
                    </a:tc>
                  </a:tr>
                  <a:tr h="42623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800°C @ 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3h,</a:t>
                          </a:r>
                          <a:r>
                            <a:rPr lang="en-US" sz="1600" baseline="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7.5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rgbClr val="00B050"/>
                              </a:solidFill>
                            </a:rPr>
                            <a:t>-6</a:t>
                          </a:r>
                          <a:r>
                            <a:rPr lang="en-US" sz="1600" dirty="0" smtClean="0">
                              <a:solidFill>
                                <a:srgbClr val="00B050"/>
                              </a:solidFill>
                            </a:rPr>
                            <a:t> mbar</a:t>
                          </a:r>
                          <a:endParaRPr lang="de-DE" sz="1600" dirty="0"/>
                        </a:p>
                      </a:txBody>
                      <a:tcPr/>
                    </a:tc>
                  </a:tr>
                  <a:tr h="32028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120°C @ 48h, p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chemeClr val="tx1"/>
                              </a:solidFill>
                            </a:rPr>
                            <a:t>-7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mbar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6457568"/>
                  </p:ext>
                </p:extLst>
              </p:nvPr>
            </p:nvGraphicFramePr>
            <p:xfrm>
              <a:off x="609600" y="4114801"/>
              <a:ext cx="2931825" cy="1096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1825"/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Furnace</a:t>
                          </a:r>
                          <a:r>
                            <a:rPr lang="en-US" sz="1600" baseline="0" dirty="0" smtClean="0"/>
                            <a:t> parameters</a:t>
                          </a:r>
                          <a:endParaRPr lang="de-DE" sz="1600" dirty="0" smtClean="0"/>
                        </a:p>
                      </a:txBody>
                      <a:tcPr/>
                    </a:tc>
                  </a:tr>
                  <a:tr h="426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2857" b="-97143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32727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067675" y="13461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762000"/>
            <a:ext cx="14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1DE16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375137" y="4152900"/>
            <a:ext cx="4911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Still observing precipitates on sample (BCP)</a:t>
            </a:r>
          </a:p>
          <a:p>
            <a:r>
              <a:rPr lang="en-US" sz="1600" dirty="0" smtClean="0"/>
              <a:t>More or less than before?</a:t>
            </a:r>
          </a:p>
          <a:p>
            <a:r>
              <a:rPr lang="en-US" sz="1600" dirty="0" smtClean="0"/>
              <a:t>What are they? </a:t>
            </a:r>
            <a:endParaRPr lang="de-DE" sz="1600" dirty="0"/>
          </a:p>
          <a:p>
            <a:endParaRPr lang="de-DE" sz="1600" dirty="0"/>
          </a:p>
          <a:p>
            <a:endParaRPr lang="en-US" sz="1600" dirty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/>
          </a:p>
        </p:txBody>
      </p:sp>
      <p:pic>
        <p:nvPicPr>
          <p:cNvPr id="3" name="Picture 2" descr="C:\Users\cbate\Dropbox\SRF\Präsentationen\TTCMailand_presentation_2018\pictures\QvsE_1DE16_for_D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" y="1069200"/>
            <a:ext cx="4402798" cy="24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6200000">
                <a:off x="0" y="2012400"/>
                <a:ext cx="304800" cy="30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ea typeface="Arial Unicode MS" panose="020B0604020202020204" pitchFamily="34" charset="-128"/>
                              <a:cs typeface="Mangal" panose="02040503050203030202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ea typeface="Arial Unicode MS" panose="020B0604020202020204" pitchFamily="34" charset="-128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0" y="2012400"/>
                <a:ext cx="304800" cy="305340"/>
              </a:xfrm>
              <a:prstGeom prst="rect">
                <a:avLst/>
              </a:prstGeom>
              <a:blipFill rotWithShape="1">
                <a:blip r:embed="rId6"/>
                <a:stretch>
                  <a:fillRect t="-18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6800" y="3456000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1200" i="0" smtClean="0">
                              <a:latin typeface="Mangal" panose="02040503050203030202" pitchFamily="18" charset="0"/>
                              <a:cs typeface="Mangal" panose="02040503050203030202" pitchFamily="18" charset="0"/>
                            </a:rPr>
                            <m:t>acc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MV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2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>
                  <a:latin typeface="Mangal" panose="02040503050203030202" pitchFamily="18" charset="0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00" y="3456000"/>
                <a:ext cx="1524000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429000" y="138326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2K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147298" y="1447800"/>
            <a:ext cx="304800" cy="18986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10200" y="2317470"/>
            <a:ext cx="381000" cy="381000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 EDX </a:t>
            </a:r>
            <a:r>
              <a:rPr lang="en-US" dirty="0"/>
              <a:t>m</a:t>
            </a:r>
            <a:r>
              <a:rPr lang="en-US" dirty="0" smtClean="0"/>
              <a:t>ap 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3778112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: </a:t>
            </a:r>
            <a:r>
              <a:rPr lang="de-DE" dirty="0" smtClean="0"/>
              <a:t>Nb</a:t>
            </a:r>
            <a:r>
              <a:rPr lang="de-DE" baseline="-25000" dirty="0" smtClean="0"/>
              <a:t>2</a:t>
            </a:r>
            <a:r>
              <a:rPr lang="de-DE" dirty="0" smtClean="0"/>
              <a:t>C</a:t>
            </a:r>
            <a:endParaRPr lang="de-DE" dirty="0"/>
          </a:p>
        </p:txBody>
      </p:sp>
      <p:pic>
        <p:nvPicPr>
          <p:cNvPr id="2050" name="Picture 2" descr="C:\Users\cbate\Dropbox\SRF\Präsentationen\TTCMailand_presentation_2018\pictures\FibLamellaD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6" y="1534179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bate\Dropbox\SRF\Präsentationen\TTCMailand_presentation_2018\pictures\FibLamellaD4_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1534179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977119"/>
            <a:ext cx="100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D4</a:t>
            </a:r>
          </a:p>
          <a:p>
            <a:r>
              <a:rPr lang="en-US" sz="1400" dirty="0" smtClean="0"/>
              <a:t>(1DE17)</a:t>
            </a:r>
            <a:endParaRPr lang="de-DE" sz="1400" dirty="0"/>
          </a:p>
        </p:txBody>
      </p:sp>
      <p:pic>
        <p:nvPicPr>
          <p:cNvPr id="2052" name="Picture 4" descr="C:\Users\cbate\Dropbox\SRF\Präsentationen\TTCMailand_presentation_2018\pictures\FibLamellaD4_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71" y="1534178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70" y="3777076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85157" y="11313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6" y="3788937"/>
            <a:ext cx="1697463" cy="16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965" y="4419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D5 </a:t>
            </a:r>
          </a:p>
          <a:p>
            <a:r>
              <a:rPr lang="en-US" sz="1400" dirty="0" smtClean="0"/>
              <a:t>(1DE16)</a:t>
            </a:r>
            <a:endParaRPr lang="de-DE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0173" y="5097238"/>
            <a:ext cx="961396" cy="19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45993" y="11313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12" y="3776956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/>
          <p:nvPr/>
        </p:nvPicPr>
        <p:blipFill>
          <a:blip r:embed="rId10"/>
          <a:stretch/>
        </p:blipFill>
        <p:spPr>
          <a:xfrm>
            <a:off x="6617112" y="1534179"/>
            <a:ext cx="1841088" cy="1704974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7240999" y="11313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2827" y="11313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4974"/>
            <a:ext cx="3848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Samples - </a:t>
            </a:r>
            <a:r>
              <a:rPr lang="de-DE" dirty="0" err="1"/>
              <a:t>p</a:t>
            </a:r>
            <a:r>
              <a:rPr lang="de-DE" dirty="0" err="1" smtClean="0"/>
              <a:t>recipitates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endParaRPr lang="de-D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7696200" cy="20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324" y="749598"/>
            <a:ext cx="436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D5 (</a:t>
            </a:r>
            <a:r>
              <a:rPr lang="en-US" dirty="0" smtClean="0"/>
              <a:t>1DE16) </a:t>
            </a:r>
            <a:r>
              <a:rPr lang="en-US" dirty="0"/>
              <a:t>: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313330" y="3581400"/>
            <a:ext cx="324902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D4 (1DE17):</a:t>
            </a:r>
            <a:endParaRPr lang="de-D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90235" y="1699146"/>
            <a:ext cx="45537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One sample shows deeper and bigger precipitates</a:t>
            </a:r>
            <a:endParaRPr lang="de-DE" sz="1600" dirty="0"/>
          </a:p>
          <a:p>
            <a:endParaRPr lang="de-DE" sz="1600" dirty="0"/>
          </a:p>
          <a:p>
            <a:endParaRPr lang="en-US" sz="1600" dirty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/>
          </a:p>
        </p:txBody>
      </p:sp>
      <p:pic>
        <p:nvPicPr>
          <p:cNvPr id="14" name="Picture 2" descr="C:\Users\cbate\Dropbox\SRF\Präsentationen\fla_Seminar_annualreview_29_01_2018\pictures\D4_1de17\1DE17Qv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800600"/>
            <a:ext cx="2040600" cy="11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cbate\Dropbox\SRF\Präsentationen\TTCMailand_presentation_2018\pictures\QvsE_1DE16_for_D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29139"/>
            <a:ext cx="2040599" cy="11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5239629" y="2695274"/>
            <a:ext cx="135599" cy="8819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738791" y="4971864"/>
            <a:ext cx="135599" cy="8819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541629"/>
              </p:ext>
            </p:extLst>
          </p:nvPr>
        </p:nvGraphicFramePr>
        <p:xfrm>
          <a:off x="68063" y="3464582"/>
          <a:ext cx="8940360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422" y="1065258"/>
            <a:ext cx="36375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46084"/>
            <a:ext cx="3636707" cy="26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Samples - </a:t>
            </a:r>
            <a:r>
              <a:rPr lang="de-DE" dirty="0" err="1"/>
              <a:t>p</a:t>
            </a:r>
            <a:r>
              <a:rPr lang="de-DE" dirty="0" err="1" smtClean="0"/>
              <a:t>recipitates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0600" y="3962400"/>
                <a:ext cx="268669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Average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 smtClean="0">
                            <a:latin typeface="Cambria Math"/>
                          </a:rPr>
                          <m:t>0</m:t>
                        </m:r>
                        <m:r>
                          <a:rPr lang="de-DE" i="1" dirty="0">
                            <a:latin typeface="Cambria Math"/>
                          </a:rPr>
                          <m:t>.02</m:t>
                        </m:r>
                        <m:r>
                          <a:rPr lang="de-DE" b="0" i="1" dirty="0" smtClean="0">
                            <a:latin typeface="Cambria Math"/>
                          </a:rPr>
                          <m:t>4</m:t>
                        </m:r>
                        <m:r>
                          <a:rPr lang="de-DE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i="1" dirty="0">
                            <a:latin typeface="Cambria Math"/>
                          </a:rPr>
                          <m:t>𝜇</m:t>
                        </m:r>
                        <m:r>
                          <a:rPr lang="de-DE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r>
                  <a:rPr lang="de-DE" dirty="0"/>
                  <a:t>Count: </a:t>
                </a:r>
                <a:r>
                  <a:rPr lang="de-DE" dirty="0" smtClean="0"/>
                  <a:t>247</a:t>
                </a:r>
                <a:endParaRPr lang="de-DE" dirty="0"/>
              </a:p>
              <a:p>
                <a:r>
                  <a:rPr lang="de-DE" dirty="0"/>
                  <a:t>Total </a:t>
                </a:r>
                <a:r>
                  <a:rPr lang="de-DE" dirty="0" err="1" smtClean="0"/>
                  <a:t>area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5</m:t>
                        </m:r>
                        <m:r>
                          <a:rPr lang="de-DE" b="0" i="1" dirty="0" smtClean="0">
                            <a:latin typeface="Cambria Math"/>
                          </a:rPr>
                          <m:t>.961</m:t>
                        </m:r>
                        <m:r>
                          <a:rPr lang="de-DE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i="1" dirty="0">
                            <a:latin typeface="Cambria Math"/>
                          </a:rPr>
                          <m:t>𝜇</m:t>
                        </m:r>
                        <m:r>
                          <a:rPr lang="de-DE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62400"/>
                <a:ext cx="2686698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2045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47325" y="3962400"/>
                <a:ext cx="268669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Average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/>
                          </a:rPr>
                          <m:t>0</m:t>
                        </m:r>
                        <m:r>
                          <a:rPr lang="de-DE" b="0" i="1" dirty="0" smtClean="0">
                            <a:latin typeface="Cambria Math"/>
                          </a:rPr>
                          <m:t>.</m:t>
                        </m:r>
                        <m:r>
                          <a:rPr lang="de-DE" i="1" dirty="0">
                            <a:latin typeface="Cambria Math"/>
                          </a:rPr>
                          <m:t>00</m:t>
                        </m:r>
                        <m:r>
                          <a:rPr lang="de-DE" b="0" i="1" dirty="0" smtClean="0">
                            <a:latin typeface="Cambria Math"/>
                          </a:rPr>
                          <m:t>8</m:t>
                        </m:r>
                        <m:r>
                          <a:rPr lang="de-DE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i="1" dirty="0">
                            <a:latin typeface="Cambria Math"/>
                          </a:rPr>
                          <m:t>𝜇</m:t>
                        </m:r>
                        <m:r>
                          <a:rPr lang="de-DE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b="0" dirty="0" smtClean="0"/>
              </a:p>
              <a:p>
                <a:r>
                  <a:rPr lang="de-DE" dirty="0"/>
                  <a:t>Count: </a:t>
                </a:r>
                <a:r>
                  <a:rPr lang="de-DE" dirty="0" smtClean="0"/>
                  <a:t>299</a:t>
                </a:r>
                <a:endParaRPr lang="de-DE" dirty="0"/>
              </a:p>
              <a:p>
                <a:r>
                  <a:rPr lang="de-DE" dirty="0"/>
                  <a:t>Total </a:t>
                </a:r>
                <a:r>
                  <a:rPr lang="de-DE" dirty="0" err="1" smtClean="0"/>
                  <a:t>area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/>
                          </a:rPr>
                          <m:t>2. 312 </m:t>
                        </m:r>
                        <m:r>
                          <a:rPr lang="el-GR" i="1" dirty="0">
                            <a:latin typeface="Cambria Math"/>
                          </a:rPr>
                          <m:t>𝜇</m:t>
                        </m:r>
                        <m:r>
                          <a:rPr lang="de-DE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25" y="3962400"/>
                <a:ext cx="2686698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2045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14400" y="6974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1DE17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4475" y="73804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1DE16</a:t>
            </a:r>
            <a:endParaRPr lang="en-US" dirty="0"/>
          </a:p>
        </p:txBody>
      </p:sp>
      <p:pic>
        <p:nvPicPr>
          <p:cNvPr id="10" name="Picture 2" descr="C:\Users\cbate\Dropbox\SRF\Präsentationen\fla_Seminar_annualreview_29_01_2018\pictures\D4_1de17\1DE17Qv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72381"/>
            <a:ext cx="2040600" cy="11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0" y="1307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C:\Users\cbate\Dropbox\SRF\Präsentationen\TTCMailand_presentation_2018\pictures\QvsE_1DE16_for_D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62856"/>
            <a:ext cx="2040599" cy="11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422" y="1752600"/>
            <a:ext cx="1978257" cy="14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8400" y="1307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408351" y="1143000"/>
            <a:ext cx="135599" cy="8819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8310" y="1127934"/>
            <a:ext cx="135599" cy="8819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4167 0.08264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4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4" grpId="0"/>
      <p:bldP spid="4" grpId="1"/>
      <p:bldP spid="8" grpId="0"/>
      <p:bldP spid="8" grpId="1"/>
      <p:bldP spid="12" grpId="0"/>
    </p:bld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Office PowerPoint</Application>
  <PresentationFormat>On-screen Show (4:3)</PresentationFormat>
  <Paragraphs>284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2_DESY_Vortrag_3-1</vt:lpstr>
      <vt:lpstr>Acrobat Document</vt:lpstr>
      <vt:lpstr>Recent results of cavity infusion at DESY</vt:lpstr>
      <vt:lpstr>Nitrogen infusion – DESY furnace </vt:lpstr>
      <vt:lpstr>Cavity assembly in furnace</vt:lpstr>
      <vt:lpstr>First infusion try at DESY – Q vs E and sample SEM</vt:lpstr>
      <vt:lpstr>Second run - bakeout same as infusion w/o Nitrogen</vt:lpstr>
      <vt:lpstr>Third try w/o Nitrogen</vt:lpstr>
      <vt:lpstr>Cross-section EDX map </vt:lpstr>
      <vt:lpstr>Samples - precipitates size comparison</vt:lpstr>
      <vt:lpstr>Samples - precipitates size statistics</vt:lpstr>
      <vt:lpstr>Samples - precipitates size statistics</vt:lpstr>
      <vt:lpstr>Second run of 1DE16 (w/o Nitrogen)</vt:lpstr>
      <vt:lpstr>Fifth run with another single cell cavity (w/o Nitrogen)</vt:lpstr>
      <vt:lpstr>Cavity and sample summary</vt:lpstr>
      <vt:lpstr>DESY cavity - infusion run at Fermilab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always wanted to know and never dared to ask about Nitrogen infusion</dc:title>
  <dc:creator>Wenskat, Marc</dc:creator>
  <cp:lastModifiedBy>Bate, Christopher</cp:lastModifiedBy>
  <cp:revision>202</cp:revision>
  <dcterms:created xsi:type="dcterms:W3CDTF">2006-08-16T00:00:00Z</dcterms:created>
  <dcterms:modified xsi:type="dcterms:W3CDTF">2018-02-07T16:30:30Z</dcterms:modified>
</cp:coreProperties>
</file>