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6"/>
  </p:sldMasterIdLst>
  <p:notesMasterIdLst>
    <p:notesMasterId r:id="rId22"/>
  </p:notesMasterIdLst>
  <p:handoutMasterIdLst>
    <p:handoutMasterId r:id="rId23"/>
  </p:handoutMasterIdLst>
  <p:sldIdLst>
    <p:sldId id="600" r:id="rId7"/>
    <p:sldId id="601" r:id="rId8"/>
    <p:sldId id="604" r:id="rId9"/>
    <p:sldId id="603" r:id="rId10"/>
    <p:sldId id="614" r:id="rId11"/>
    <p:sldId id="602" r:id="rId12"/>
    <p:sldId id="607" r:id="rId13"/>
    <p:sldId id="606" r:id="rId14"/>
    <p:sldId id="608" r:id="rId15"/>
    <p:sldId id="611" r:id="rId16"/>
    <p:sldId id="605" r:id="rId17"/>
    <p:sldId id="609" r:id="rId18"/>
    <p:sldId id="610" r:id="rId19"/>
    <p:sldId id="612" r:id="rId20"/>
    <p:sldId id="613" r:id="rId2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CC99"/>
    <a:srgbClr val="9D3431"/>
    <a:srgbClr val="FFFFCC"/>
    <a:srgbClr val="FF0000"/>
    <a:srgbClr val="FF9966"/>
    <a:srgbClr val="008000"/>
    <a:srgbClr val="669900"/>
    <a:srgbClr val="FF00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4" autoAdjust="0"/>
    <p:restoredTop sz="94607" autoAdjust="0"/>
  </p:normalViewPr>
  <p:slideViewPr>
    <p:cSldViewPr snapToGrid="0">
      <p:cViewPr varScale="1">
        <p:scale>
          <a:sx n="65" d="100"/>
          <a:sy n="65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767" y="3210235"/>
            <a:ext cx="8033340" cy="2488815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4134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3" y="323958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14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6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7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8" name="Picture 17" descr="JLab_logo_white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9" name="Picture 18" descr="cornell university 2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2018 TTC Workshop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2018 TTC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2018 TTC Workshop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2018 TTC Workshop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2018 TTC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628015"/>
            <a:ext cx="8008937" cy="2246313"/>
          </a:xfrm>
        </p:spPr>
        <p:txBody>
          <a:bodyPr/>
          <a:lstStyle/>
          <a:p>
            <a:r>
              <a:rPr lang="en-US" sz="4000" dirty="0" smtClean="0"/>
              <a:t>Field Emission Results for LCLS-II Production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7213" y="1638481"/>
            <a:ext cx="8008937" cy="22463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Dan Gonnella</a:t>
            </a:r>
          </a:p>
          <a:p>
            <a:pPr fontAlgn="auto">
              <a:spcAft>
                <a:spcPts val="0"/>
              </a:spcAft>
            </a:pPr>
            <a:r>
              <a:rPr lang="en-US" sz="2000" b="0" dirty="0" smtClean="0"/>
              <a:t>2018 TTC Workshop</a:t>
            </a:r>
          </a:p>
          <a:p>
            <a:pPr fontAlgn="auto">
              <a:spcAft>
                <a:spcPts val="0"/>
              </a:spcAft>
            </a:pPr>
            <a:r>
              <a:rPr lang="en-US" sz="2000" b="0" dirty="0" smtClean="0"/>
              <a:t>February </a:t>
            </a:r>
            <a:r>
              <a:rPr lang="en-US" sz="2000" b="0" dirty="0"/>
              <a:t>7</a:t>
            </a:r>
            <a:r>
              <a:rPr lang="en-US" sz="2000" b="0" dirty="0" smtClean="0"/>
              <a:t>, 2018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183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Onset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2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0897" y="5643150"/>
            <a:ext cx="766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 onset in CMs at both labs has not improved with time (with the exception of F1.3-07)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21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vs String 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" y="1420039"/>
            <a:ext cx="4241546" cy="296908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1420039"/>
            <a:ext cx="4244122" cy="297088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85406" y="4972594"/>
            <a:ext cx="537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 strong correlation between cavity position and field emission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08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with FE in VT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" y="1855466"/>
            <a:ext cx="5715012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5840" y="1567543"/>
            <a:ext cx="39275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Cavities with FE and No Re-Test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7129" y="1345525"/>
            <a:ext cx="33168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cavities have been tested in CMs which had FE in VT and were not re-tested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 conditioned away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Onset was above </a:t>
            </a:r>
            <a:br>
              <a:rPr lang="en-US" dirty="0" smtClean="0"/>
            </a:br>
            <a:r>
              <a:rPr lang="en-US" dirty="0" smtClean="0"/>
              <a:t>19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 these 10, 7 have had FE in the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FNAL never put cavities with FE above 19 in 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has since stopped putting any cavities with FE in strings (starting with CM11)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indicate that conditioning does not completely remove field emitters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Room Audits - FNAL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the large number of field emitting cavities in early FNAL CMs, an internal clean room audit was completed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importantly, the backfill rate of the string was decreased:</a:t>
            </a:r>
          </a:p>
          <a:p>
            <a:pPr marL="742950" lvl="1" indent="-285750"/>
            <a:r>
              <a:rPr lang="en-US" dirty="0"/>
              <a:t>30 min to backfill originally</a:t>
            </a:r>
          </a:p>
          <a:p>
            <a:pPr marL="742950" lvl="1" indent="-285750"/>
            <a:r>
              <a:rPr lang="en-US" dirty="0"/>
              <a:t>90 min to backfill after </a:t>
            </a:r>
            <a:r>
              <a:rPr lang="en-US" dirty="0" smtClean="0"/>
              <a:t>audit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 smtClean="0"/>
              <a:t>The backfill procedure was reworked to ensure cleanliness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changes went into effect beginning with </a:t>
            </a:r>
            <a:r>
              <a:rPr lang="en-US" dirty="0" smtClean="0"/>
              <a:t>CM07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Stéphane</a:t>
            </a:r>
            <a:r>
              <a:rPr lang="en-US" dirty="0" smtClean="0"/>
              <a:t> Berry observed clean room procedures and recommended changes which were implemented on CM10</a:t>
            </a:r>
          </a:p>
          <a:p>
            <a:pPr marL="465750" lvl="1" indent="-285750"/>
            <a:r>
              <a:rPr lang="en-US" dirty="0" smtClean="0"/>
              <a:t>Increased nitrogen purge rate to 3 L/min from 1 L/min</a:t>
            </a:r>
          </a:p>
          <a:p>
            <a:pPr marL="465750" lvl="1" indent="-285750"/>
            <a:r>
              <a:rPr lang="en-US" dirty="0" smtClean="0"/>
              <a:t>Additional cleaning of bellows prior to leak checking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Room Audits -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Beginning with CM08, bellows were exercised ±¼ inch prior to final blowdown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Beginning with cavities for CM11:</a:t>
            </a:r>
          </a:p>
          <a:p>
            <a:pPr marL="465750" lvl="1" indent="-285750"/>
            <a:r>
              <a:rPr lang="en-US" dirty="0" smtClean="0"/>
              <a:t>The VT administrative limit of 24 MV/m was removed</a:t>
            </a:r>
          </a:p>
          <a:p>
            <a:pPr marL="465750" lvl="1" indent="-285750"/>
            <a:r>
              <a:rPr lang="en-US" dirty="0" smtClean="0"/>
              <a:t>No cavities with any FE on final power rise were sent to string assembly</a:t>
            </a:r>
          </a:p>
          <a:p>
            <a:pPr marL="789750" lvl="2" indent="-285750"/>
            <a:r>
              <a:rPr lang="en-US" dirty="0" smtClean="0"/>
              <a:t>Prior to CM11, cavities with FE onset above 19 MV/m were deemed </a:t>
            </a:r>
            <a:r>
              <a:rPr lang="en-US" dirty="0" smtClean="0"/>
              <a:t>qualified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Cavities getting a re-rinse now have a full disassembly and HPR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Stéphane</a:t>
            </a:r>
            <a:r>
              <a:rPr lang="en-US" dirty="0" smtClean="0"/>
              <a:t> Berry observed clean room procedures and </a:t>
            </a:r>
            <a:r>
              <a:rPr lang="en-US" dirty="0" err="1" smtClean="0"/>
              <a:t>JLab</a:t>
            </a:r>
            <a:r>
              <a:rPr lang="en-US" dirty="0" smtClean="0"/>
              <a:t> personnel are currently working to implement changes in future string assemblies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323703"/>
            <a:ext cx="8108950" cy="49945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 in LCLS-II CMs is the largest contributing factor to limitations of gradient 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Early FNAL CMs had a large number of cavities with FE</a:t>
            </a:r>
          </a:p>
          <a:p>
            <a:pPr marL="522900" lvl="1" indent="-342900"/>
            <a:r>
              <a:rPr lang="en-US" dirty="0" smtClean="0"/>
              <a:t>An internal audit improved performance significantly on one CM so far (no cavities with FE up to 21 MV/m)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CMs have been plagued by low field emission onset in about 1 cavity per CM</a:t>
            </a:r>
          </a:p>
          <a:p>
            <a:pPr marL="522900" lvl="1" indent="-342900"/>
            <a:r>
              <a:rPr lang="en-US" dirty="0" smtClean="0"/>
              <a:t>Changes to assembly procedures have been implemented and more changes as a result of an audit are currently being implemented</a:t>
            </a:r>
          </a:p>
          <a:p>
            <a:pPr marL="522900" lvl="1" indent="-342900"/>
            <a:r>
              <a:rPr lang="en-US" dirty="0" smtClean="0"/>
              <a:t>Cavities are now tested to their full gradient reach in VT and are not sent to string assembly if there is any FE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 with FE limitations, all CMs so far have met the gradient reach specification for LCLS-II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LCLS-II CM Production and Testing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Gradient Limitation in 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 Onset and Presence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Clean Room Audits and Procedure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21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CM Production and Testing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Production of LCLS-II </a:t>
            </a:r>
            <a:r>
              <a:rPr lang="en-US" dirty="0" err="1" smtClean="0"/>
              <a:t>cryomodules</a:t>
            </a:r>
            <a:r>
              <a:rPr lang="en-US" dirty="0" smtClean="0"/>
              <a:t> is well under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total of 40 </a:t>
            </a:r>
            <a:r>
              <a:rPr lang="en-US" dirty="0" err="1" smtClean="0"/>
              <a:t>cryomodules</a:t>
            </a:r>
            <a:r>
              <a:rPr lang="en-US" dirty="0" smtClean="0"/>
              <a:t> will be built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7 </a:t>
            </a:r>
            <a:r>
              <a:rPr lang="en-US" dirty="0" err="1" smtClean="0"/>
              <a:t>cryomodules</a:t>
            </a:r>
            <a:r>
              <a:rPr lang="en-US" dirty="0" smtClean="0"/>
              <a:t> have been tested at FNAL (plus the </a:t>
            </a:r>
            <a:r>
              <a:rPr lang="en-US" dirty="0" err="1" smtClean="0"/>
              <a:t>JLab</a:t>
            </a:r>
            <a:r>
              <a:rPr lang="en-US" dirty="0" smtClean="0"/>
              <a:t> prototype)</a:t>
            </a:r>
          </a:p>
          <a:p>
            <a:pPr marL="522900" lvl="1" indent="-342900"/>
            <a:r>
              <a:rPr lang="en-US" dirty="0" smtClean="0"/>
              <a:t>Another 5 </a:t>
            </a:r>
            <a:r>
              <a:rPr lang="en-US" dirty="0" err="1" smtClean="0"/>
              <a:t>cryomodules</a:t>
            </a:r>
            <a:r>
              <a:rPr lang="en-US" dirty="0" smtClean="0"/>
              <a:t> are at various stages of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 </a:t>
            </a:r>
            <a:r>
              <a:rPr lang="en-US" dirty="0" err="1" smtClean="0"/>
              <a:t>cryomdoules</a:t>
            </a:r>
            <a:r>
              <a:rPr lang="en-US" dirty="0" smtClean="0"/>
              <a:t> have been tested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marL="522900" lvl="1" indent="-342900"/>
            <a:r>
              <a:rPr lang="en-US" dirty="0" smtClean="0"/>
              <a:t>Another 6 </a:t>
            </a:r>
            <a:r>
              <a:rPr lang="en-US" dirty="0" err="1" smtClean="0"/>
              <a:t>cryomodules</a:t>
            </a:r>
            <a:r>
              <a:rPr lang="en-US" dirty="0" smtClean="0"/>
              <a:t> are at various stages of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Difficulties in LCLS-II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By the nature of two independent labs building and testing </a:t>
            </a:r>
            <a:r>
              <a:rPr lang="en-US" dirty="0" err="1" smtClean="0"/>
              <a:t>cryomodules</a:t>
            </a:r>
            <a:r>
              <a:rPr lang="en-US" dirty="0" smtClean="0"/>
              <a:t>, analysis of field emission can be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Both labs have different radiation detection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of now:</a:t>
            </a:r>
          </a:p>
          <a:p>
            <a:pPr marL="522900" lvl="1" indent="-342900"/>
            <a:r>
              <a:rPr lang="en-US" dirty="0" smtClean="0"/>
              <a:t>FE onset is defined when detected radiation is above the background</a:t>
            </a:r>
          </a:p>
          <a:p>
            <a:pPr marL="522900" lvl="1" indent="-342900"/>
            <a:r>
              <a:rPr lang="en-US" dirty="0" smtClean="0"/>
              <a:t>Usable gradient is defined as the highest field in which a cavity can operate in CW mode generating &lt;50 </a:t>
            </a:r>
            <a:r>
              <a:rPr lang="en-US" dirty="0" err="1" smtClean="0"/>
              <a:t>mR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 of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Key differences in assembly procedure:</a:t>
            </a:r>
          </a:p>
          <a:p>
            <a:pPr marL="522900" lvl="1" indent="-342900"/>
            <a:r>
              <a:rPr lang="en-US" dirty="0" err="1" smtClean="0"/>
              <a:t>JLab</a:t>
            </a:r>
            <a:r>
              <a:rPr lang="en-US" dirty="0" smtClean="0"/>
              <a:t> keeps string under vacuum, HPR’s all cavities prior to string assembly and does not keep a constant purge during string assembly</a:t>
            </a:r>
          </a:p>
          <a:p>
            <a:pPr marL="522900" lvl="1" indent="-342900"/>
            <a:r>
              <a:rPr lang="en-US" dirty="0" smtClean="0"/>
              <a:t>FNAL does not HPR cavities, keeps a constant purge during string assembly, and backfills the string after assembly</a:t>
            </a:r>
          </a:p>
          <a:p>
            <a:pPr marL="5229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Emission in VT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72330"/>
              </p:ext>
            </p:extLst>
          </p:nvPr>
        </p:nvGraphicFramePr>
        <p:xfrm>
          <a:off x="445472" y="1575919"/>
          <a:ext cx="4313471" cy="448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478">
                  <a:extLst>
                    <a:ext uri="{9D8B030D-6E8A-4147-A177-3AD203B41FA5}">
                      <a16:colId xmlns:a16="http://schemas.microsoft.com/office/drawing/2014/main" val="2836852059"/>
                    </a:ext>
                  </a:extLst>
                </a:gridCol>
                <a:gridCol w="2344993">
                  <a:extLst>
                    <a:ext uri="{9D8B030D-6E8A-4147-A177-3AD203B41FA5}">
                      <a16:colId xmlns:a16="http://schemas.microsoft.com/office/drawing/2014/main" val="1569832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Cavity 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562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448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14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 ≤70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99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 &gt;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951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28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 ≤217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357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 &lt;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04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 &lt;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669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 ≥273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90163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17690" y="2109944"/>
            <a:ext cx="3767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Re-rinse rate has typically decreased as cavity production has gone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Clean room procedure changes have been implemented at both vendors to improve FE rates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Limitation in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" y="1712645"/>
            <a:ext cx="5715012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08914" y="1866239"/>
            <a:ext cx="28761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majority of cavities do not show a large degradation in gradient reach in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majority of cavities that show a large reduction in gradient are due to 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low performers have been due to other issues: coupler vacuum, end group heating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Onset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8" y="1712645"/>
            <a:ext cx="5715012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03730" y="1802674"/>
            <a:ext cx="3140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CMs were plagued by either: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number of cavities with FE (FNAL)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cavities with FE but low onset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internal audit at FNAL reduced the number of cavities with 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1" y="1460094"/>
            <a:ext cx="5715012" cy="400050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72195" y="5643150"/>
            <a:ext cx="559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FNAL CMs showed a large number of cavities with FE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56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Onset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2018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2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72195" y="5643150"/>
            <a:ext cx="559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</a:t>
            </a:r>
            <a:r>
              <a:rPr lang="en-US" sz="2400" b="1" dirty="0" err="1" smtClean="0"/>
              <a:t>JLab</a:t>
            </a:r>
            <a:r>
              <a:rPr lang="en-US" sz="2400" b="1" dirty="0" smtClean="0"/>
              <a:t> CMs showed cavities with very low FE onset (&lt;10 MV/m)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79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0DE68A87D5FCF644814D623BEEAED63F02004D13F123D9C5A44EBA17F2E4173D07F4" ma:contentTypeVersion="8" ma:contentTypeDescription="" ma:contentTypeScope="" ma:versionID="41b54274463e2627a2676316ec841028">
  <xsd:schema xmlns:xsd="http://www.w3.org/2001/XMLSchema" xmlns:xs="http://www.w3.org/2001/XMLSchema" xmlns:p="http://schemas.microsoft.com/office/2006/metadata/properties" xmlns:ns1="http://schemas.microsoft.com/sharepoint/v3" xmlns:ns2="1bcfbb0d-57da-4fff-968f-f82913bae0e8" xmlns:ns3="http://schemas.microsoft.com/sharepoint/v3/fields" targetNamespace="http://schemas.microsoft.com/office/2006/metadata/properties" ma:root="true" ma:fieldsID="62564b727ada55f0828695295f901d5b" ns1:_="" ns2:_="" ns3:_="">
    <xsd:import namespace="http://schemas.microsoft.com/sharepoint/v3"/>
    <xsd:import namespace="1bcfbb0d-57da-4fff-968f-f82913bae0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Document_x0020_Sequential_x0020_Number" minOccurs="0"/>
                <xsd:element ref="ns2:Document_x0020_Subsection" minOccurs="0"/>
                <xsd:element ref="ns2:CD_x0020_Area" minOccurs="0"/>
                <xsd:element ref="ns2:CD_x0020_Section" minOccurs="0"/>
                <xsd:element ref="ns2:CD_x0020_System" minOccurs="0"/>
                <xsd:element ref="ns2:DCO_x0020_Number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Released_x0020_Revisions" minOccurs="0"/>
                <xsd:element ref="ns2:Issue_x0020_Date" minOccurs="0"/>
                <xsd:element ref="ns2:Effective_x0020_Date" minOccurs="0"/>
                <xsd:element ref="ns2:Completed_x0020_Date" minOccurs="0"/>
                <xsd:element ref="ns2:Document_x0020_Specialists" minOccurs="0"/>
                <xsd:element ref="ns2:Originator" minOccurs="0"/>
                <xsd:element ref="ns2:Approvers" minOccurs="0"/>
                <xsd:element ref="ns2:Collaborators" minOccurs="0"/>
                <xsd:element ref="ns2:Reviewers" minOccurs="0"/>
                <xsd:element ref="ns2:Other_x0020_Collaborators" minOccurs="0"/>
                <xsd:element ref="ns2:Retention_x0020_Action_x0020_Date" minOccurs="0"/>
                <xsd:element ref="ns2:Retention_x0020_Authority" minOccurs="0"/>
                <xsd:element ref="ns2:Review_x0020_Schedule" minOccurs="0"/>
                <xsd:element ref="ns2:Retention_x0020_Action" minOccurs="0"/>
                <xsd:element ref="ns2:Rescinded" minOccurs="0"/>
                <xsd:element ref="ns2:Utilization"/>
                <xsd:element ref="ns2:In_x0020_Use" minOccurs="0"/>
                <xsd:element ref="ns2:Form" minOccurs="0"/>
                <xsd:element ref="ns2:Related_x0020_Document" minOccurs="0"/>
                <xsd:element ref="ns2:Associated_x0020_Policy" minOccurs="0"/>
                <xsd:element ref="ns2:CDMS_Area" minOccurs="0"/>
                <xsd:element ref="ns2:Lock_x0020_and_x0020_Tag" minOccurs="0"/>
                <xsd:element ref="ns2:Subsystem" minOccurs="0"/>
                <xsd:element ref="ns2:Management_x0020_System" minOccurs="0"/>
                <xsd:element ref="ns2:Tier" minOccurs="0"/>
                <xsd:element ref="ns2:Legacy_Modified" minOccurs="0"/>
                <xsd:element ref="ns2:Legacy_x0020_Modified_x0020_By" minOccurs="0"/>
                <xsd:element ref="ns2:Date_x0020_Document_x0020_Created" minOccurs="0"/>
                <xsd:element ref="ns2:Legacy_x0020_Previous_x0020_Document_x0020_Number" minOccurs="0"/>
                <xsd:element ref="ns2:Notes1" minOccurs="0"/>
                <xsd:element ref="ns2:Legacy_x0020_Approvers" minOccurs="0"/>
                <xsd:element ref="ns2:Published_x0020_Document_x0020_ID" minOccurs="0"/>
                <xsd:element ref="ns2:_dlc_DocIdPersistId" minOccurs="0"/>
                <xsd:element ref="ns2:_dlc_DocIdUrl" minOccurs="0"/>
                <xsd:element ref="ns2:TaxCatchAll" minOccurs="0"/>
                <xsd:element ref="ns2:TaxCatchAllLabel" minOccurs="0"/>
                <xsd:element ref="ns2:_dlc_DocId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1:_dlc_Exempt" minOccurs="0"/>
                <xsd:element ref="ns1:_dlc_ExpireDateSaved" minOccurs="0"/>
                <xsd:element ref="ns1:_dlc_ExpireDate" minOccurs="0"/>
                <xsd:element ref="ns3:ShortComment" minOccurs="0"/>
                <xsd:element ref="ns2:Related_x0020_URL" minOccurs="0"/>
                <xsd:element ref="ns2:dfbd1098dd984cca8e572d891b515fc5" minOccurs="0"/>
                <xsd:element ref="ns2:m0f8c9a06362439a93ccf8e7250f9630" minOccurs="0"/>
                <xsd:element ref="ns2:eb957945f0cf41a089fc8cbef600415c" minOccurs="0"/>
                <xsd:element ref="ns2:Source_x0020_Document_x0020_ID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6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62" nillable="true" ma:displayName="Expiration Date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fbb0d-57da-4fff-968f-f82913bae0e8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Legacy Document Number" ma:description="" ma:internalName="Legacy_x0020_Document_x0020_Number">
      <xsd:simpleType>
        <xsd:restriction base="dms:Text">
          <xsd:maxLength value="25"/>
        </xsd:restriction>
      </xsd:simpleType>
    </xsd:element>
    <xsd:element name="Document_x0020_Sequential_x0020_Number" ma:index="6" nillable="true" ma:displayName="Document Sequential Number" ma:description="" ma:internalName="Document_x0020_Sequential_x0020_Number">
      <xsd:simpleType>
        <xsd:restriction base="dms:Text">
          <xsd:maxLength value="255"/>
        </xsd:restriction>
      </xsd:simpleType>
    </xsd:element>
    <xsd:element name="Document_x0020_Subsection" ma:index="7" nillable="true" ma:displayName="Document Subsection" ma:default="00" ma:description="" ma:internalName="Document_x0020_Subsection">
      <xsd:simpleType>
        <xsd:restriction base="dms:Text">
          <xsd:maxLength value="255"/>
        </xsd:restriction>
      </xsd:simpleType>
    </xsd:element>
    <xsd:element name="CD_x0020_Area" ma:index="8" nillable="true" ma:displayName="CD Area" ma:default="--" ma:description="" ma:format="Dropdown" ma:internalName="CD_x0020_Area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CD_x0020_Section" ma:index="9" nillable="true" ma:displayName="CD Section" ma:default="--" ma:description="" ma:format="Dropdown" ma:internalName="CD_x0020_Section">
      <xsd:simpleType>
        <xsd:restriction base="dms:Choice">
          <xsd:enumeration value="--"/>
          <xsd:enumeration value="DPT"/>
          <xsd:enumeration value="SS"/>
          <xsd:enumeration value="SW"/>
          <xsd:enumeration value="HW"/>
          <xsd:enumeration value="ES"/>
        </xsd:restriction>
      </xsd:simpleType>
    </xsd:element>
    <xsd:element name="CD_x0020_System" ma:index="10" nillable="true" ma:displayName="CD System" ma:default="--" ma:description="" ma:format="Dropdown" ma:internalName="CD_x0020_System">
      <xsd:simpleType>
        <xsd:restriction base="dms:Choice">
          <xsd:enumeration value="--"/>
          <xsd:enumeration value="BCS"/>
          <xsd:enumeration value="MAN"/>
          <xsd:enumeration value="PPS"/>
        </xsd:restriction>
      </xsd:simpleType>
    </xsd:element>
    <xsd:element name="DCO_x0020_Number" ma:index="11" nillable="true" ma:displayName="DCO Number" ma:description="" ma:internalName="DCO_x0020_Number">
      <xsd:simpleType>
        <xsd:restriction base="dms:Note">
          <xsd:maxLength value="255"/>
        </xsd:restriction>
      </xsd:simpleType>
    </xsd:element>
    <xsd:element name="InProgress_x0020_Revision" ma:index="12" nillable="true" ma:displayName="In Progress Revision" ma:description="" ma:internalName="InProgress_x0020_Revision">
      <xsd:simpleType>
        <xsd:restriction base="dms:Text">
          <xsd:maxLength value="255"/>
        </xsd:restriction>
      </xsd:simpleType>
    </xsd:element>
    <xsd:element name="Current_x0020_Release_x0020_Revision" ma:index="13" nillable="true" ma:displayName="Current Released Revision" ma:description="" ma:internalName="Current_x0020_Release_x0020_Revision">
      <xsd:simpleType>
        <xsd:restriction base="dms:Text">
          <xsd:maxLength value="255"/>
        </xsd:restriction>
      </xsd:simpleType>
    </xsd:element>
    <xsd:element name="Current_x0020_Released_x0020_Revision_x0020_Date" ma:index="14" nillable="true" ma:displayName="Current Released Revision Date" ma:description="" ma:format="DateOnly" ma:internalName="Current_x0020_Released_x0020_Revision_x0020_Date">
      <xsd:simpleType>
        <xsd:restriction base="dms:DateTime"/>
      </xsd:simpleType>
    </xsd:element>
    <xsd:element name="Released_x0020_Revisions" ma:index="15" nillable="true" ma:displayName="Released Revisions" ma:description="" ma:internalName="Released_x0020_Revisions">
      <xsd:simpleType>
        <xsd:restriction base="dms:Note">
          <xsd:maxLength value="255"/>
        </xsd:restriction>
      </xsd:simpleType>
    </xsd:element>
    <xsd:element name="Issue_x0020_Date" ma:index="16" nillable="true" ma:displayName="Issue Date" ma:description="" ma:format="DateOnly" ma:internalName="Issue_x0020_Date">
      <xsd:simpleType>
        <xsd:restriction base="dms:DateTime"/>
      </xsd:simpleType>
    </xsd:element>
    <xsd:element name="Effective_x0020_Date" ma:index="17" nillable="true" ma:displayName="Effective Date" ma:description="" ma:format="DateOnly" ma:internalName="Effective_x0020_Date">
      <xsd:simpleType>
        <xsd:restriction base="dms:DateTime"/>
      </xsd:simpleType>
    </xsd:element>
    <xsd:element name="Completed_x0020_Date" ma:index="18" nillable="true" ma:displayName="Completed Date" ma:description="" ma:format="DateOnly" ma:internalName="Completed_x0020_Date">
      <xsd:simpleType>
        <xsd:restriction base="dms:DateTime"/>
      </xsd:simpleType>
    </xsd:element>
    <xsd:element name="Document_x0020_Specialists" ma:index="19" nillable="true" ma:displayName="Document Specialists" ma:description="" ma:list="UserInfo" ma:SearchPeopleOnly="false" ma:SharePointGroup="0" ma:internalName="Document_x0020_Specialis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riginator" ma:index="20" nillable="true" ma:displayName="Originators" ma:description="" ma:list="UserInfo" ma:SearchPeopleOnly="false" ma:SharePointGroup="0" ma:internalName="Originato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21" nillable="true" ma:displayName="Approvers" ma:description="" ma:list="UserInfo" ma:SearchPeopleOnly="false" ma:SharePointGroup="0" ma:internalName="Approv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llaborators" ma:index="22" nillable="true" ma:displayName="Collaborators" ma:description="" ma:list="UserInfo" ma:SearchPeopleOnly="false" ma:SharePointGroup="0" ma:internalName="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rs" ma:index="23" nillable="true" ma:displayName="Reviewers" ma:description="" ma:list="UserInfo" ma:SearchPeopleOnly="false" ma:SharePointGroup="0" ma:internalName="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ther_x0020_Collaborators" ma:index="24" nillable="true" ma:displayName="Other Collaborators" ma:description="" ma:list="UserInfo" ma:SearchPeopleOnly="false" ma:SharePointGroup="0" ma:internalName="Other_x0020_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_x0020_Action_x0020_Date" ma:index="25" nillable="true" ma:displayName="Retention Action Date" ma:description="" ma:format="DateOnly" ma:internalName="Retention_x0020_Action_x0020_Date">
      <xsd:simpleType>
        <xsd:restriction base="dms:DateTime"/>
      </xsd:simpleType>
    </xsd:element>
    <xsd:element name="Retention_x0020_Authority" ma:index="26" nillable="true" ma:displayName="Retention Authority" ma:description="" ma:internalName="Retention_x0020_Authority">
      <xsd:simpleType>
        <xsd:restriction base="dms:Text">
          <xsd:maxLength value="255"/>
        </xsd:restriction>
      </xsd:simpleType>
    </xsd:element>
    <xsd:element name="Review_x0020_Schedule" ma:index="27" nillable="true" ma:displayName="Review Schedule" ma:description="" ma:format="DateOnly" ma:internalName="Review_x0020_Schedule">
      <xsd:simpleType>
        <xsd:restriction base="dms:DateTime"/>
      </xsd:simpleType>
    </xsd:element>
    <xsd:element name="Retention_x0020_Action" ma:index="28" nillable="true" ma:displayName="Retention Action" ma:default="--" ma:description="" ma:format="Dropdown" ma:internalName="Retention_x0020_Action">
      <xsd:simpleType>
        <xsd:restriction base="dms:Choice">
          <xsd:enumeration value="--"/>
          <xsd:enumeration value="dispose"/>
          <xsd:enumeration value="rescind"/>
          <xsd:enumeration value="transfer to archives"/>
          <xsd:enumeration value="freeze"/>
        </xsd:restriction>
      </xsd:simpleType>
    </xsd:element>
    <xsd:element name="Rescinded" ma:index="29" nillable="true" ma:displayName="Rescinded" ma:default="0" ma:description="" ma:internalName="Rescinded">
      <xsd:simpleType>
        <xsd:restriction base="dms:Boolean"/>
      </xsd:simpleType>
    </xsd:element>
    <xsd:element name="Utilization" ma:index="30" ma:displayName="Utilization" ma:default="Principal" ma:description="" ma:format="Dropdown" ma:internalName="Utilization" ma:readOnly="false">
      <xsd:simpleType>
        <xsd:restriction base="dms:Choice">
          <xsd:enumeration value="Principal"/>
          <xsd:enumeration value="Associated"/>
          <xsd:enumeration value="Archived"/>
        </xsd:restriction>
      </xsd:simpleType>
    </xsd:element>
    <xsd:element name="In_x0020_Use" ma:index="31" nillable="true" ma:displayName="In Use" ma:default="1" ma:description="" ma:internalName="In_x0020_Use">
      <xsd:simpleType>
        <xsd:restriction base="dms:Boolean"/>
      </xsd:simpleType>
    </xsd:element>
    <xsd:element name="Form" ma:index="32" nillable="true" ma:displayName="Form" ma:default="0" ma:description="" ma:internalName="Form">
      <xsd:simpleType>
        <xsd:restriction base="dms:Boolean"/>
      </xsd:simpleType>
    </xsd:element>
    <xsd:element name="Related_x0020_Document" ma:index="33" nillable="true" ma:displayName="Related Documents" ma:description="" ma:internalName="Related_x0020_Document">
      <xsd:simpleType>
        <xsd:restriction base="dms:Note">
          <xsd:maxLength value="255"/>
        </xsd:restriction>
      </xsd:simpleType>
    </xsd:element>
    <xsd:element name="Associated_x0020_Policy" ma:index="34" nillable="true" ma:displayName="Associated Policy" ma:default="--" ma:description="" ma:format="Dropdown" ma:internalName="Associated_x0020_Policy">
      <xsd:simpleType>
        <xsd:restriction base="dms:Choice">
          <xsd:enumeration value="--"/>
          <xsd:enumeration value="Access Control Policy"/>
          <xsd:enumeration value="Assignment and Classification of Staff"/>
          <xsd:enumeration value="Audit and Accountability Policy"/>
          <xsd:enumeration value="Computer Security Policy"/>
          <xsd:enumeration value="Computer Security Awareness and Training Policy"/>
          <xsd:enumeration value="Configuration Management Policy"/>
          <xsd:enumeration value="Contingency Planning Policy"/>
          <xsd:enumeration value="Identification and Authentication Policy"/>
          <xsd:enumeration value="Incident Response Policy"/>
          <xsd:enumeration value="IT Risk Management Policy"/>
          <xsd:enumeration value="Media Protection Policy"/>
          <xsd:enumeration value="Personally Identifiable Information"/>
          <xsd:enumeration value="Personnel Security Policy"/>
          <xsd:enumeration value="Physical and Environmental Protection Policy"/>
          <xsd:enumeration value="Risk Assessment Policy"/>
          <xsd:enumeration value="Security Assessment and Authorization Policy"/>
          <xsd:enumeration value="Security Planning Policy"/>
          <xsd:enumeration value="Space Standards Policy"/>
          <xsd:enumeration value="System Maintenance Policy"/>
          <xsd:enumeration value="System and Services Acquisition Policy"/>
          <xsd:enumeration value="System and Communications Protection Policy"/>
          <xsd:enumeration value="System and Information Integrity Policy"/>
        </xsd:restriction>
      </xsd:simpleType>
    </xsd:element>
    <xsd:element name="CDMS_Area" ma:index="35" nillable="true" ma:displayName="CDMS_Area" ma:default="--" ma:description="" ma:format="Dropdown" ma:internalName="CDMS_Area">
      <xsd:simpleType>
        <xsd:restriction base="dms:Choice">
          <xsd:enumeration value="--"/>
          <xsd:enumeration value="Ge Tower System"/>
          <xsd:enumeration value="Ge Modules"/>
          <xsd:enumeration value="Cold Electronics"/>
          <xsd:enumeration value="Tower Mechanical Structure and Cabling"/>
          <xsd:enumeration value="Integration into Cryostat"/>
        </xsd:restriction>
      </xsd:simpleType>
    </xsd:element>
    <xsd:element name="Lock_x0020_and_x0020_Tag" ma:index="36" nillable="true" ma:displayName="Lock and Tag" ma:default="0" ma:description="" ma:internalName="Lock_x0020_and_x0020_Tag">
      <xsd:simpleType>
        <xsd:restriction base="dms:Boolean"/>
      </xsd:simpleType>
    </xsd:element>
    <xsd:element name="Subsystem" ma:index="37" nillable="true" ma:displayName="Subsystem" ma:default="--" ma:description="" ma:format="Dropdown" ma:internalName="Subsystem">
      <xsd:simpleType>
        <xsd:restriction base="dms:Choice">
          <xsd:enumeration value="--"/>
          <xsd:enumeration value="Global"/>
          <xsd:enumeration value="Injector"/>
          <xsd:enumeration value="Linac"/>
          <xsd:enumeration value="Power Conversion"/>
          <xsd:enumeration value="Linac/Injector"/>
          <xsd:enumeration value="Controls"/>
          <xsd:enumeration value="Radiation Physics"/>
          <xsd:enumeration value="Undulator"/>
          <xsd:enumeration value="XTOD"/>
          <xsd:enumeration value="XTOD/XES"/>
          <xsd:enumeration value="X-Ray Endstations"/>
          <xsd:enumeration value="Conventional"/>
        </xsd:restriction>
      </xsd:simpleType>
    </xsd:element>
    <xsd:element name="Management_x0020_System" ma:index="38" nillable="true" ma:displayName="Management System" ma:description="" ma:format="Dropdown" ma:internalName="Management_x0020_System">
      <xsd:simpleType>
        <xsd:restriction base="dms:Choice">
          <xsd:enumeration value="--"/>
          <xsd:enumeration value="ES&amp;H"/>
          <xsd:enumeration value="Human Resources"/>
          <xsd:enumeration value="Computing &amp; IT Services"/>
          <xsd:enumeration value="Facilities Management"/>
          <xsd:enumeration value="Financial Services"/>
          <xsd:enumeration value="Supply Chain Management"/>
          <xsd:enumeration value="Communications"/>
          <xsd:enumeration value="Project Management"/>
          <xsd:enumeration value="Legal Services"/>
          <xsd:enumeration value="Performance Management"/>
          <xsd:enumeration value="Conduct of Research"/>
          <xsd:enumeration value="Engineering Services"/>
          <xsd:enumeration value="User Facilities"/>
          <xsd:enumeration value="SSRL"/>
          <xsd:enumeration value="AD"/>
          <xsd:enumeration value="PPA"/>
          <xsd:enumeration value="LCLS"/>
          <xsd:enumeration value="Photon Science"/>
          <xsd:enumeration value="Acquisition Management"/>
          <xsd:enumeration value="Assurance Management"/>
          <xsd:enumeration value="Communications and External Relations Management"/>
          <xsd:enumeration value="Document Control"/>
          <xsd:enumeration value="ES&amp;H Management"/>
          <xsd:enumeration value="Facilities Management"/>
          <xsd:enumeration value="Financial Management"/>
          <xsd:enumeration value="Human Resources Management"/>
          <xsd:enumeration value="Information Technology"/>
          <xsd:enumeration value="Integrated Safeguards and Security Management"/>
          <xsd:enumeration value="Legal"/>
          <xsd:enumeration value="Management Plan for SLAC"/>
          <xsd:enumeration value="Property Control Management"/>
          <xsd:enumeration value="Quality Assurance"/>
          <xsd:enumeration value="Records Management"/>
          <xsd:enumeration value="Requirements Management"/>
          <xsd:enumeration value="Safety Software Quality Assurance"/>
          <xsd:enumeration value="Strategic Planning"/>
          <xsd:enumeration value="User Support"/>
          <xsd:enumeration value="Work Planning and Control Management"/>
        </xsd:restriction>
      </xsd:simpleType>
    </xsd:element>
    <xsd:element name="Tier" ma:index="39" nillable="true" ma:displayName="Tier" ma:default="Tier 3" ma:description="" ma:format="Dropdown" ma:internalName="Tier">
      <xsd:simpleType>
        <xsd:restriction base="dms:Choice">
          <xsd:enumeration value="Tier 1"/>
          <xsd:enumeration value="Tier 2"/>
          <xsd:enumeration value="Tier 3"/>
          <xsd:enumeration value="Tier 4"/>
        </xsd:restriction>
      </xsd:simpleType>
    </xsd:element>
    <xsd:element name="Legacy_Modified" ma:index="40" nillable="true" ma:displayName="Legacy Modified Date" ma:description="" ma:format="DateOnly" ma:internalName="Legacy_Modified">
      <xsd:simpleType>
        <xsd:restriction base="dms:DateTime"/>
      </xsd:simpleType>
    </xsd:element>
    <xsd:element name="Legacy_x0020_Modified_x0020_By" ma:index="41" nillable="true" ma:displayName="Legacy Modified By" ma:description="" ma:internalName="Legacy_x0020_Modified_x0020_By">
      <xsd:simpleType>
        <xsd:restriction base="dms:Text">
          <xsd:maxLength value="255"/>
        </xsd:restriction>
      </xsd:simpleType>
    </xsd:element>
    <xsd:element name="Date_x0020_Document_x0020_Created" ma:index="42" nillable="true" ma:displayName="Date Document Created" ma:description="" ma:format="DateOnly" ma:internalName="Date_x0020_Document_x0020_Created">
      <xsd:simpleType>
        <xsd:restriction base="dms:DateTime"/>
      </xsd:simpleType>
    </xsd:element>
    <xsd:element name="Legacy_x0020_Previous_x0020_Document_x0020_Number" ma:index="43" nillable="true" ma:displayName="Legacy Previous Document Number" ma:description="" ma:internalName="Legacy_x0020_Previous_x0020_Document_x0020_Number">
      <xsd:simpleType>
        <xsd:restriction base="dms:Text">
          <xsd:maxLength value="255"/>
        </xsd:restriction>
      </xsd:simpleType>
    </xsd:element>
    <xsd:element name="Notes1" ma:index="44" nillable="true" ma:displayName="Notes" ma:description="" ma:internalName="Notes1">
      <xsd:simpleType>
        <xsd:restriction base="dms:Note">
          <xsd:maxLength value="255"/>
        </xsd:restriction>
      </xsd:simpleType>
    </xsd:element>
    <xsd:element name="Legacy_x0020_Approvers" ma:index="45" nillable="true" ma:displayName="Legacy Approvers" ma:description="" ma:internalName="Legacy_x0020_Approvers">
      <xsd:simpleType>
        <xsd:restriction base="dms:Text">
          <xsd:maxLength value="255"/>
        </xsd:restriction>
      </xsd:simpleType>
    </xsd:element>
    <xsd:element name="Published_x0020_Document_x0020_ID" ma:index="46" nillable="true" ma:displayName="Published Document ID" ma:description="" ma:hidden="true" ma:internalName="Published_x0020_Document_x0020_ID" ma:readOnly="false">
      <xsd:simpleType>
        <xsd:restriction base="dms:Text">
          <xsd:maxLength value="255"/>
        </xsd:restriction>
      </xsd:simple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5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52" nillable="true" ma:displayName="Taxonomy Catch All Column" ma:hidden="true" ma:list="{6a8977d6-1827-4952-bce4-e51fa1f7c590}" ma:internalName="TaxCatchAll" ma:showField="CatchAllData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3" nillable="true" ma:displayName="Taxonomy Catch All Column1" ma:hidden="true" ma:list="{6a8977d6-1827-4952-bce4-e51fa1f7c590}" ma:internalName="TaxCatchAllLabel" ma:readOnly="true" ma:showField="CatchAllDataLabel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ource_x0020_Document_x0020_ID" ma:index="57" nillable="true" ma:displayName="Source Document Library" ma:description="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58" nillable="true" ma:displayName="Related Document URL" ma:description="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59" nillable="true" ma:displayName="Legacy Document URL" ma:description="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Related_x0020_URL" ma:index="64" nillable="true" ma:displayName="Related URL" ma:description="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fbd1098dd984cca8e572d891b515fc5" ma:index="65" ma:taxonomy="true" ma:internalName="dfbd1098dd984cca8e572d891b515fc5" ma:taxonomyFieldName="Organization_x0020_Unit" ma:displayName="Organization Unit" ma:indexed="true" ma:default="" ma:fieldId="{dfbd1098-dd98-4cca-8e57-2d891b515fc5}" ma:sspId="8873248b-d7d4-452f-9de5-dced48d3002c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f8c9a06362439a93ccf8e7250f9630" ma:index="67" ma:taxonomy="true" ma:internalName="m0f8c9a06362439a93ccf8e7250f9630" ma:taxonomyFieldName="Document_x0020_Type" ma:displayName="Document Type" ma:indexed="true" ma:default="" ma:fieldId="{60f8c9a0-6362-439a-93cc-f8e7250f9630}" ma:sspId="8873248b-d7d4-452f-9de5-dced48d3002c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57945f0cf41a089fc8cbef600415c" ma:index="69" ma:taxonomy="true" ma:internalName="eb957945f0cf41a089fc8cbef600415c" ma:taxonomyFieldName="Document_x0020_Sub_x0020_Type" ma:displayName="Document Sub Type" ma:indexed="true" ma:default="" ma:fieldId="{eb957945-f0cf-41a0-89fc-8cbef600415c}" ma:sspId="8873248b-d7d4-452f-9de5-dced48d3002c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urce_x0020_Document_x0020_ID1" ma:index="71" nillable="true" ma:displayName="Source Document ID" ma:description="" ma:internalName="Source_x0020_Document_x0020_ID1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63" nillable="true" ma:displayName="Comments" ma:internalName="ShortCommen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ocument_x0020_Specialists xmlns="1bcfbb0d-57da-4fff-968f-f82913bae0e8">
      <UserInfo>
        <DisplayName/>
        <AccountId xsi:nil="true"/>
        <AccountType/>
      </UserInfo>
    </Document_x0020_Specialists>
    <Retention_x0020_Action xmlns="1bcfbb0d-57da-4fff-968f-f82913bae0e8">--</Retention_x0020_Action>
    <Tier xmlns="1bcfbb0d-57da-4fff-968f-f82913bae0e8">Tier 3</Tier>
    <Legacy_x0020_Previous_x0020_Document_x0020_Number xmlns="1bcfbb0d-57da-4fff-968f-f82913bae0e8" xsi:nil="true"/>
    <Approvers xmlns="1bcfbb0d-57da-4fff-968f-f82913bae0e8">
      <UserInfo>
        <DisplayName/>
        <AccountId xsi:nil="true"/>
        <AccountType/>
      </UserInfo>
    </Approvers>
    <Associated_x0020_Policy xmlns="1bcfbb0d-57da-4fff-968f-f82913bae0e8">--</Associated_x0020_Policy>
    <CD_x0020_Section xmlns="1bcfbb0d-57da-4fff-968f-f82913bae0e8">--</CD_x0020_Section>
    <Current_x0020_Release_x0020_Revision xmlns="1bcfbb0d-57da-4fff-968f-f82913bae0e8">R0</Current_x0020_Release_x0020_Revision>
    <Subsystem xmlns="1bcfbb0d-57da-4fff-968f-f82913bae0e8">--</Subsystem>
    <Rescinded xmlns="1bcfbb0d-57da-4fff-968f-f82913bae0e8">false</Rescinded>
    <Legacy_x0020_Approvers xmlns="1bcfbb0d-57da-4fff-968f-f82913bae0e8" xsi:nil="true"/>
    <Legacy_x0020_Document_x0020_URL xmlns="1bcfbb0d-57da-4fff-968f-f82913bae0e8" xsi:nil="true"/>
    <Source_x0020_Document_x0020_ID1 xmlns="1bcfbb0d-57da-4fff-968f-f82913bae0e8" xsi:nil="true"/>
    <InProgress_x0020_Revision xmlns="1bcfbb0d-57da-4fff-968f-f82913bae0e8" xsi:nil="true"/>
    <Retention_x0020_Authority xmlns="1bcfbb0d-57da-4fff-968f-f82913bae0e8" xsi:nil="true"/>
    <dfbd1098dd984cca8e572d891b515fc5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LCLS-2</TermName>
          <TermId xmlns="http://schemas.microsoft.com/office/infopath/2007/PartnerControls">5fa05ef5-bcb1-47c1-a006-b66d0ac2220e</TermId>
        </TermInfo>
      </Terms>
    </dfbd1098dd984cca8e572d891b515fc5>
    <Collaborators xmlns="1bcfbb0d-57da-4fff-968f-f82913bae0e8">
      <UserInfo>
        <DisplayName/>
        <AccountId xsi:nil="true"/>
        <AccountType/>
      </UserInfo>
    </Collaborators>
    <eb957945f0cf41a089fc8cbef600415c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d57823a0-9e3d-424e-8823-44677f6c0461</TermId>
        </TermInfo>
      </Terms>
    </eb957945f0cf41a089fc8cbef600415c>
    <Legacy_x0020_Document_x0020_Number xmlns="1bcfbb0d-57da-4fff-968f-f82913bae0e8" xsi:nil="true"/>
    <Current_x0020_Released_x0020_Revision_x0020_Date xmlns="1bcfbb0d-57da-4fff-968f-f82913bae0e8" xsi:nil="true"/>
    <Released_x0020_Revisions xmlns="1bcfbb0d-57da-4fff-968f-f82913bae0e8" xsi:nil="true"/>
    <Issue_x0020_Date xmlns="1bcfbb0d-57da-4fff-968f-f82913bae0e8" xsi:nil="true"/>
    <Reviewers xmlns="1bcfbb0d-57da-4fff-968f-f82913bae0e8">
      <UserInfo>
        <DisplayName/>
        <AccountId xsi:nil="true"/>
        <AccountType/>
      </UserInfo>
    </Reviewers>
    <Retention_x0020_Action_x0020_Date xmlns="1bcfbb0d-57da-4fff-968f-f82913bae0e8" xsi:nil="true"/>
    <Legacy_x0020_Modified_x0020_By xmlns="1bcfbb0d-57da-4fff-968f-f82913bae0e8" xsi:nil="true"/>
    <Date_x0020_Document_x0020_Created xmlns="1bcfbb0d-57da-4fff-968f-f82913bae0e8" xsi:nil="true"/>
    <Completed_x0020_Date xmlns="1bcfbb0d-57da-4fff-968f-f82913bae0e8" xsi:nil="true"/>
    <DCO_x0020_Number xmlns="1bcfbb0d-57da-4fff-968f-f82913bae0e8" xsi:nil="true"/>
    <Originator xmlns="1bcfbb0d-57da-4fff-968f-f82913bae0e8">
      <UserInfo>
        <DisplayName/>
        <AccountId xsi:nil="true"/>
        <AccountType/>
      </UserInfo>
    </Originator>
    <Published_x0020_Document_x0020_ID xmlns="1bcfbb0d-57da-4fff-968f-f82913bae0e8" xsi:nil="true"/>
    <Source_x0020_Document_x0020_ID xmlns="1bcfbb0d-57da-4fff-968f-f82913bae0e8" xsi:nil="true"/>
    <_dlc_ExpireDateSaved xmlns="http://schemas.microsoft.com/sharepoint/v3" xsi:nil="true"/>
    <Effective_x0020_Date xmlns="1bcfbb0d-57da-4fff-968f-f82913bae0e8" xsi:nil="true"/>
    <In_x0020_Use xmlns="1bcfbb0d-57da-4fff-968f-f82913bae0e8">true</In_x0020_Use>
    <Form xmlns="1bcfbb0d-57da-4fff-968f-f82913bae0e8">false</Form>
    <Legacy_Modified xmlns="1bcfbb0d-57da-4fff-968f-f82913bae0e8" xsi:nil="true"/>
    <Utilization xmlns="1bcfbb0d-57da-4fff-968f-f82913bae0e8">Principal</Utilization>
    <TaxCatchAll xmlns="1bcfbb0d-57da-4fff-968f-f82913bae0e8">
      <Value>218</Value>
      <Value>238</Value>
      <Value>27</Value>
    </TaxCatchAll>
    <CDMS_Area xmlns="1bcfbb0d-57da-4fff-968f-f82913bae0e8">--</CDMS_Area>
    <CD_x0020_System xmlns="1bcfbb0d-57da-4fff-968f-f82913bae0e8">--</CD_x0020_System>
    <Other_x0020_Collaborators xmlns="1bcfbb0d-57da-4fff-968f-f82913bae0e8">
      <UserInfo>
        <DisplayName/>
        <AccountId xsi:nil="true"/>
        <AccountType/>
      </UserInfo>
    </Other_x0020_Collaborators>
    <Review_x0020_Schedule xmlns="1bcfbb0d-57da-4fff-968f-f82913bae0e8" xsi:nil="true"/>
    <Management_x0020_System xmlns="1bcfbb0d-57da-4fff-968f-f82913bae0e8" xsi:nil="true"/>
    <Notes1 xmlns="1bcfbb0d-57da-4fff-968f-f82913bae0e8" xsi:nil="true"/>
    <_dlc_ExpireDate xmlns="http://schemas.microsoft.com/sharepoint/v3" xsi:nil="true"/>
    <m0f8c9a06362439a93ccf8e7250f9630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Document_x0020_Subsection xmlns="1bcfbb0d-57da-4fff-968f-f82913bae0e8">00</Document_x0020_Subsection>
    <Lock_x0020_and_x0020_Tag xmlns="1bcfbb0d-57da-4fff-968f-f82913bae0e8">false</Lock_x0020_and_x0020_Tag>
    <_dlc_Exempt xmlns="http://schemas.microsoft.com/sharepoint/v3" xsi:nil="true"/>
    <Document_x0020_Sequential_x0020_Number xmlns="1bcfbb0d-57da-4fff-968f-f82913bae0e8" xsi:nil="true"/>
    <Related_x0020_URL xmlns="1bcfbb0d-57da-4fff-968f-f82913bae0e8">
      <Url xsi:nil="true"/>
      <Description xsi:nil="true"/>
    </Related_x0020_URL>
    <CD_x0020_Area xmlns="1bcfbb0d-57da-4fff-968f-f82913bae0e8">--</CD_x0020_Area>
    <Related_x0020_Document xmlns="1bcfbb0d-57da-4fff-968f-f82913bae0e8" xsi:nil="true"/>
    <Related_x0020_Document_x0020_URL xmlns="1bcfbb0d-57da-4fff-968f-f82913bae0e8">
      <Url xsi:nil="true"/>
      <Description xsi:nil="true"/>
    </Related_x0020_Document_x0020_URL>
    <_dlc_DocId xmlns="1bcfbb0d-57da-4fff-968f-f82913bae0e8">SLACDOC-4-3058</_dlc_DocId>
    <_dlc_DocIdUrl xmlns="1bcfbb0d-57da-4fff-968f-f82913bae0e8">
      <Url>https://docs.slac.stanford.edu/sites/pub/_layouts/DocIdRedir.aspx?ID=SLACDOC-4-3058</Url>
      <Description>SLACDOC-4-3058</Description>
    </_dlc_DocIdUrl>
  </documentManagement>
</p:properties>
</file>

<file path=customXml/item5.xml><?xml version="1.0" encoding="utf-8"?>
<?mso-contentType ?>
<SharedContentType xmlns="Microsoft.SharePoint.Taxonomy.ContentTypeSync" SourceId="8873248b-d7d4-452f-9de5-dced48d3002c" ContentTypeId="0x0101000DE68A87D5FCF644814D623BEEAED63F02" PreviousValue="false"/>
</file>

<file path=customXml/itemProps1.xml><?xml version="1.0" encoding="utf-8"?>
<ds:datastoreItem xmlns:ds="http://schemas.openxmlformats.org/officeDocument/2006/customXml" ds:itemID="{E0F39D02-36B3-4DDB-913B-77A13176208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5BC7FC6-15BD-4F98-85CB-906E8B7B0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cfbb0d-57da-4fff-968f-f82913bae0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1B16AA-9221-46AE-B700-523442ABDABD}">
  <ds:schemaRefs>
    <ds:schemaRef ds:uri="http://schemas.microsoft.com/sharepoint/v3"/>
    <ds:schemaRef ds:uri="http://schemas.microsoft.com/sharepoint/v3/fields"/>
    <ds:schemaRef ds:uri="1bcfbb0d-57da-4fff-968f-f82913bae0e8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F1809775-0102-4118-B1B3-0E6CB2CAB7D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72537</TotalTime>
  <Words>848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1_blank</vt:lpstr>
      <vt:lpstr>Field Emission Results for LCLS-II Production</vt:lpstr>
      <vt:lpstr>Outline</vt:lpstr>
      <vt:lpstr>LCLS-II CM Production and Testing Status</vt:lpstr>
      <vt:lpstr>FE Difficulties in LCLS-II</vt:lpstr>
      <vt:lpstr>Field Emission in VT</vt:lpstr>
      <vt:lpstr>Gradient Limitation in CMs</vt:lpstr>
      <vt:lpstr>FE Onset</vt:lpstr>
      <vt:lpstr>FE Over Time</vt:lpstr>
      <vt:lpstr>FE Onset Over Time</vt:lpstr>
      <vt:lpstr>FE Onset Over Time</vt:lpstr>
      <vt:lpstr>FE vs String Position</vt:lpstr>
      <vt:lpstr>Cavities with FE in VT</vt:lpstr>
      <vt:lpstr>Clean Room Audits - FNAL</vt:lpstr>
      <vt:lpstr>Clean Room Audits - JLab</vt:lpstr>
      <vt:lpstr>Conclusions</vt:lpstr>
    </vt:vector>
  </TitlesOfParts>
  <Company>SLAC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PowerPoint Template</dc:title>
  <dc:creator>FACET</dc:creator>
  <cp:lastModifiedBy>Gonnella, Dan A</cp:lastModifiedBy>
  <cp:revision>2126</cp:revision>
  <cp:lastPrinted>2009-07-27T17:31:51Z</cp:lastPrinted>
  <dcterms:created xsi:type="dcterms:W3CDTF">2009-11-23T23:38:17Z</dcterms:created>
  <dcterms:modified xsi:type="dcterms:W3CDTF">2018-02-07T08:43:12Z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0x0101000DE68A87D5FCF644814D623BEEAED63F02004D13F123D9C5A44EBA17F2E4173D07F4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_dlc_DocIdItemGuid">
    <vt:lpwstr>c60d9011-2e8e-4be0-ae33-f390fdd3c08f</vt:lpwstr>
  </property>
  <property fmtid="{D5CDD505-2E9C-101B-9397-08002B2CF9AE}" pid="8" name="Organization Unit">
    <vt:lpwstr>238;#LCLS-2|5fa05ef5-bcb1-47c1-a006-b66d0ac2220e</vt:lpwstr>
  </property>
  <property fmtid="{D5CDD505-2E9C-101B-9397-08002B2CF9AE}" pid="9" name="Document Type">
    <vt:lpwstr>218;#Templates|09abdf3f-5dae-474d-8c44-157bf154b270</vt:lpwstr>
  </property>
  <property fmtid="{D5CDD505-2E9C-101B-9397-08002B2CF9AE}" pid="10" name="Document Sub Type">
    <vt:lpwstr>27;#General|d57823a0-9e3d-424e-8823-44677f6c0461</vt:lpwstr>
  </property>
</Properties>
</file>