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9" r:id="rId3"/>
    <p:sldId id="261" r:id="rId4"/>
    <p:sldId id="265" r:id="rId5"/>
    <p:sldId id="263" r:id="rId6"/>
    <p:sldId id="266" r:id="rId7"/>
    <p:sldId id="270" r:id="rId8"/>
    <p:sldId id="271" r:id="rId9"/>
    <p:sldId id="267" r:id="rId10"/>
    <p:sldId id="264" r:id="rId11"/>
    <p:sldId id="268" r:id="rId12"/>
    <p:sldId id="269" r:id="rId13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8F64-5D08-4875-8A21-969DF1337EFE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78A59-B4DC-43BC-9B5A-5AEFF9DE36C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9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3E30-D5C3-4E71-8AA6-D0565CD1382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C943-3E2D-4630-96D2-32102F6718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s/TTC201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88824" y="4749985"/>
            <a:ext cx="495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>Welcome and </a:t>
            </a:r>
            <a:r>
              <a:rPr lang="it-IT" sz="4000" b="1" dirty="0" err="1" smtClean="0">
                <a:solidFill>
                  <a:srgbClr val="002060"/>
                </a:solidFill>
              </a:rPr>
              <a:t>Logistics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86571" y="5714999"/>
            <a:ext cx="176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Carlo Pagani</a:t>
            </a:r>
            <a:endParaRPr lang="en-US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2500" t="12667" r="5833" b="26000"/>
          <a:stretch/>
        </p:blipFill>
        <p:spPr>
          <a:xfrm>
            <a:off x="1" y="0"/>
            <a:ext cx="9144000" cy="42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Two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Streamed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</a:t>
            </a:r>
            <a:r>
              <a:rPr lang="it-IT" b="1" dirty="0" err="1" smtClean="0">
                <a:solidFill>
                  <a:srgbClr val="002060"/>
                </a:solidFill>
              </a:rPr>
              <a:t>eminars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8380572A-0854-480E-A1FB-55540026FAE9}"/>
              </a:ext>
            </a:extLst>
          </p:cNvPr>
          <p:cNvSpPr txBox="1"/>
          <p:nvPr/>
        </p:nvSpPr>
        <p:spPr>
          <a:xfrm>
            <a:off x="457200" y="1143000"/>
            <a:ext cx="8458200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it-IT" sz="2400" dirty="0">
                <a:solidFill>
                  <a:srgbClr val="0070C0"/>
                </a:solidFill>
              </a:rPr>
              <a:t>Open seminars on February 9</a:t>
            </a:r>
            <a:r>
              <a:rPr lang="en-US" altLang="it-IT" sz="2400" baseline="30000" dirty="0">
                <a:solidFill>
                  <a:srgbClr val="0070C0"/>
                </a:solidFill>
              </a:rPr>
              <a:t>th</a:t>
            </a:r>
            <a:r>
              <a:rPr lang="en-US" altLang="it-IT" sz="2400" dirty="0">
                <a:solidFill>
                  <a:srgbClr val="002060"/>
                </a:solidFill>
              </a:rPr>
              <a:t>, students and faculty encouraged to </a:t>
            </a:r>
            <a:r>
              <a:rPr lang="en-US" altLang="it-IT" sz="2400" dirty="0" smtClean="0">
                <a:solidFill>
                  <a:srgbClr val="002060"/>
                </a:solidFill>
              </a:rPr>
              <a:t>participate: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9:00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New energy production potentialities with SRF Accelerator Driven Systems</a:t>
            </a:r>
            <a:r>
              <a:rPr lang="en-US" sz="2400" dirty="0">
                <a:solidFill>
                  <a:srgbClr val="002060"/>
                </a:solidFill>
              </a:rPr>
              <a:t>, Zhan </a:t>
            </a:r>
            <a:r>
              <a:rPr lang="en-US" sz="2400" dirty="0" err="1">
                <a:solidFill>
                  <a:srgbClr val="002060"/>
                </a:solidFill>
              </a:rPr>
              <a:t>Wenlong</a:t>
            </a:r>
            <a:r>
              <a:rPr lang="en-US" sz="2400" dirty="0">
                <a:solidFill>
                  <a:srgbClr val="002060"/>
                </a:solidFill>
              </a:rPr>
              <a:t>, Deputy Director of Chinese Academy of </a:t>
            </a:r>
            <a:r>
              <a:rPr lang="en-US" sz="2400" dirty="0" smtClean="0">
                <a:solidFill>
                  <a:srgbClr val="002060"/>
                </a:solidFill>
              </a:rPr>
              <a:t>Science.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9:45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New physics potentialities with SRF based XFELs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err="1">
                <a:solidFill>
                  <a:srgbClr val="002060"/>
                </a:solidFill>
              </a:rPr>
              <a:t>Jochen</a:t>
            </a:r>
            <a:r>
              <a:rPr lang="en-US" sz="2400" dirty="0">
                <a:solidFill>
                  <a:srgbClr val="002060"/>
                </a:solidFill>
              </a:rPr>
              <a:t> Schneider, Research Director emeritus at </a:t>
            </a:r>
            <a:r>
              <a:rPr lang="en-US" sz="2400" dirty="0" smtClean="0">
                <a:solidFill>
                  <a:srgbClr val="002060"/>
                </a:solidFill>
              </a:rPr>
              <a:t>DESY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The overall schedule for Friday morning has changed last week!</a:t>
            </a:r>
            <a:endParaRPr lang="en-US" sz="2400" dirty="0">
              <a:solidFill>
                <a:srgbClr val="002060"/>
              </a:solidFill>
            </a:endParaRPr>
          </a:p>
          <a:p>
            <a:pPr marL="1441310" lvl="1">
              <a:lnSpc>
                <a:spcPct val="90000"/>
              </a:lnSpc>
            </a:pPr>
            <a:endParaRPr lang="en-US" sz="4400" dirty="0">
              <a:solidFill>
                <a:srgbClr val="00206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8536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LASA tour on </a:t>
            </a:r>
            <a:r>
              <a:rPr lang="it-IT" b="1" dirty="0" err="1" smtClean="0">
                <a:solidFill>
                  <a:srgbClr val="002060"/>
                </a:solidFill>
              </a:rPr>
              <a:t>Friday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afternoon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200" y="16764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Shuttles </a:t>
            </a:r>
            <a:r>
              <a:rPr lang="en-US" sz="2400" dirty="0">
                <a:solidFill>
                  <a:srgbClr val="002060"/>
                </a:solidFill>
              </a:rPr>
              <a:t>will depart and return to the Meeting </a:t>
            </a:r>
            <a:r>
              <a:rPr lang="en-US" sz="2400" dirty="0" smtClean="0">
                <a:solidFill>
                  <a:srgbClr val="002060"/>
                </a:solidFill>
              </a:rPr>
              <a:t>Venue</a:t>
            </a:r>
            <a:endParaRPr lang="en-US" sz="24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We presently foresee at least two groups departing </a:t>
            </a:r>
            <a:r>
              <a:rPr lang="en-US" sz="2400" dirty="0" smtClean="0">
                <a:solidFill>
                  <a:srgbClr val="002060"/>
                </a:solidFill>
              </a:rPr>
              <a:t>at: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14:00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15:30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 sign-in list will be available from Wednesday at Registration Desk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Just </a:t>
            </a:r>
            <a:r>
              <a:rPr lang="it-IT" b="1" dirty="0" err="1" smtClean="0">
                <a:solidFill>
                  <a:srgbClr val="002060"/>
                </a:solidFill>
              </a:rPr>
              <a:t>ask</a:t>
            </a:r>
            <a:r>
              <a:rPr lang="it-IT" b="1" dirty="0" smtClean="0">
                <a:solidFill>
                  <a:srgbClr val="002060"/>
                </a:solidFill>
              </a:rPr>
              <a:t>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200" y="16764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 Registration Desk will be available most of the time in the foyer for assistance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 case of any question you might have just feel free to ask to anyone of us!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pPr lvl="1"/>
            <a:endParaRPr lang="en-US" sz="2400" dirty="0" smtClean="0">
              <a:solidFill>
                <a:srgbClr val="00206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49566"/>
              </p:ext>
            </p:extLst>
          </p:nvPr>
        </p:nvGraphicFramePr>
        <p:xfrm>
          <a:off x="2667000" y="3886200"/>
          <a:ext cx="353155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4192"/>
                <a:gridCol w="173736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Carlo </a:t>
                      </a:r>
                      <a:r>
                        <a:rPr lang="en-US" sz="1800" dirty="0" err="1" smtClean="0"/>
                        <a:t>Pagani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Paolo </a:t>
                      </a:r>
                      <a:r>
                        <a:rPr lang="en-US" sz="1800" dirty="0" err="1" smtClean="0"/>
                        <a:t>Michelato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Michele </a:t>
                      </a:r>
                      <a:r>
                        <a:rPr lang="en-US" sz="1800" dirty="0" err="1" smtClean="0"/>
                        <a:t>Bertucci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Laura Monaco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Andrea </a:t>
                      </a:r>
                      <a:r>
                        <a:rPr lang="en-US" sz="1800" dirty="0" err="1" smtClean="0"/>
                        <a:t>Bignami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Rocco </a:t>
                      </a:r>
                      <a:r>
                        <a:rPr lang="en-US" sz="1800" dirty="0" err="1" smtClean="0"/>
                        <a:t>Paparella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Angelo </a:t>
                      </a:r>
                      <a:r>
                        <a:rPr lang="en-US" sz="1800" dirty="0" err="1" smtClean="0"/>
                        <a:t>Bosotti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Daniele </a:t>
                      </a:r>
                      <a:r>
                        <a:rPr lang="en-US" sz="1800" dirty="0" err="1" smtClean="0"/>
                        <a:t>Sertore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Ambra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Gianola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Augusto </a:t>
                      </a:r>
                      <a:r>
                        <a:rPr lang="en-US" sz="1800" dirty="0" err="1" smtClean="0"/>
                        <a:t>Bassi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1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Two</a:t>
            </a:r>
            <a:r>
              <a:rPr lang="it-IT" b="1" dirty="0" smtClean="0">
                <a:solidFill>
                  <a:srgbClr val="002060"/>
                </a:solidFill>
              </a:rPr>
              <a:t> Hosting </a:t>
            </a:r>
            <a:r>
              <a:rPr lang="it-IT" b="1" dirty="0" err="1" smtClean="0">
                <a:solidFill>
                  <a:srgbClr val="002060"/>
                </a:solidFill>
              </a:rPr>
              <a:t>Institutions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981200"/>
            <a:ext cx="2950493" cy="2770900"/>
          </a:xfrm>
          <a:prstGeom prst="rect">
            <a:avLst/>
          </a:prstGeom>
        </p:spPr>
      </p:pic>
      <p:sp>
        <p:nvSpPr>
          <p:cNvPr id="7" name="Titolo 2"/>
          <p:cNvSpPr txBox="1">
            <a:spLocks/>
          </p:cNvSpPr>
          <p:nvPr/>
        </p:nvSpPr>
        <p:spPr>
          <a:xfrm>
            <a:off x="7620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2060"/>
                </a:solidFill>
              </a:rPr>
              <a:t>Welcome to Milano!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13558"/>
            <a:ext cx="4182665" cy="27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Schedule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200" y="135511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Remember to check regularly the meeting website for updates and 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copy of each day’s schedule will be put on display at rooms doors and in the foyer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21932"/>
            <a:ext cx="1016630" cy="101663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30842" y="2604178"/>
            <a:ext cx="6474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agenda.infn.it/event/TTC2018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23333" t="11333" r="23334" b="20667"/>
          <a:stretch/>
        </p:blipFill>
        <p:spPr>
          <a:xfrm>
            <a:off x="4800600" y="3481468"/>
            <a:ext cx="4156238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22500" t="11334" r="24166" b="22456"/>
          <a:stretch/>
        </p:blipFill>
        <p:spPr>
          <a:xfrm>
            <a:off x="762000" y="3310362"/>
            <a:ext cx="4287558" cy="3326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4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Venue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752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Welcome at the </a:t>
            </a:r>
            <a:r>
              <a:rPr lang="en-US" sz="2400" dirty="0" smtClean="0">
                <a:solidFill>
                  <a:srgbClr val="0070C0"/>
                </a:solidFill>
              </a:rPr>
              <a:t>“Aldo </a:t>
            </a:r>
            <a:r>
              <a:rPr lang="en-US" sz="2400" dirty="0" err="1" smtClean="0">
                <a:solidFill>
                  <a:srgbClr val="0070C0"/>
                </a:solidFill>
              </a:rPr>
              <a:t>Pontremoli</a:t>
            </a:r>
            <a:r>
              <a:rPr lang="en-US" sz="2400" dirty="0" smtClean="0">
                <a:solidFill>
                  <a:srgbClr val="0070C0"/>
                </a:solidFill>
              </a:rPr>
              <a:t>” Physics Department </a:t>
            </a:r>
            <a:r>
              <a:rPr lang="en-US" sz="2400" dirty="0" smtClean="0">
                <a:solidFill>
                  <a:srgbClr val="002060"/>
                </a:solidFill>
              </a:rPr>
              <a:t>of the </a:t>
            </a:r>
            <a:r>
              <a:rPr lang="en-US" sz="2400" dirty="0" err="1" smtClean="0">
                <a:solidFill>
                  <a:srgbClr val="002060"/>
                </a:solidFill>
              </a:rPr>
              <a:t>Università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degli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Studi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plenary </a:t>
            </a:r>
            <a:r>
              <a:rPr lang="en-US" sz="2400" dirty="0">
                <a:solidFill>
                  <a:srgbClr val="002060"/>
                </a:solidFill>
              </a:rPr>
              <a:t>sessions will be host in the main Auditorium </a:t>
            </a:r>
            <a:r>
              <a:rPr lang="en-US" sz="2400" dirty="0">
                <a:solidFill>
                  <a:srgbClr val="0070C0"/>
                </a:solidFill>
              </a:rPr>
              <a:t>("Aula A")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arallel </a:t>
            </a:r>
            <a:r>
              <a:rPr lang="en-US" sz="2400" dirty="0">
                <a:solidFill>
                  <a:srgbClr val="002060"/>
                </a:solidFill>
              </a:rPr>
              <a:t>sessions </a:t>
            </a:r>
            <a:r>
              <a:rPr lang="en-US" sz="2400" dirty="0" smtClean="0">
                <a:solidFill>
                  <a:srgbClr val="002060"/>
                </a:solidFill>
              </a:rPr>
              <a:t>will also make use of "</a:t>
            </a:r>
            <a:r>
              <a:rPr lang="en-US" sz="2400" dirty="0" smtClean="0">
                <a:solidFill>
                  <a:srgbClr val="0070C0"/>
                </a:solidFill>
              </a:rPr>
              <a:t>Aula </a:t>
            </a:r>
            <a:r>
              <a:rPr lang="en-US" sz="2400" dirty="0" smtClean="0">
                <a:solidFill>
                  <a:srgbClr val="0070C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“,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"</a:t>
            </a:r>
            <a:r>
              <a:rPr lang="en-US" sz="2400" dirty="0">
                <a:solidFill>
                  <a:srgbClr val="0070C0"/>
                </a:solidFill>
              </a:rPr>
              <a:t>Aula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“ and “</a:t>
            </a:r>
            <a:r>
              <a:rPr lang="en-US" sz="2400" dirty="0" smtClean="0">
                <a:solidFill>
                  <a:srgbClr val="0070C0"/>
                </a:solidFill>
              </a:rPr>
              <a:t>Sala </a:t>
            </a:r>
            <a:r>
              <a:rPr lang="en-US" sz="2400" dirty="0" err="1" smtClean="0">
                <a:solidFill>
                  <a:srgbClr val="0070C0"/>
                </a:solidFill>
              </a:rPr>
              <a:t>Consiglio</a:t>
            </a:r>
            <a:r>
              <a:rPr lang="en-US" sz="2400" dirty="0" smtClean="0">
                <a:solidFill>
                  <a:srgbClr val="002060"/>
                </a:solidFill>
              </a:rPr>
              <a:t>”.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 room for additional </a:t>
            </a:r>
            <a:r>
              <a:rPr lang="en-US" sz="2400" dirty="0" smtClean="0">
                <a:solidFill>
                  <a:srgbClr val="002060"/>
                </a:solidFill>
              </a:rPr>
              <a:t>side </a:t>
            </a:r>
            <a:r>
              <a:rPr lang="en-US" sz="2400" dirty="0" smtClean="0">
                <a:solidFill>
                  <a:srgbClr val="002060"/>
                </a:solidFill>
              </a:rPr>
              <a:t>meetings might be available, just ask.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Rooms </a:t>
            </a:r>
            <a:r>
              <a:rPr lang="en-US" sz="2400" dirty="0">
                <a:solidFill>
                  <a:srgbClr val="002060"/>
                </a:solidFill>
              </a:rPr>
              <a:t>are </a:t>
            </a:r>
            <a:r>
              <a:rPr lang="en-US" sz="2400" dirty="0" smtClean="0">
                <a:solidFill>
                  <a:srgbClr val="002060"/>
                </a:solidFill>
              </a:rPr>
              <a:t>all in </a:t>
            </a:r>
            <a:r>
              <a:rPr lang="en-US" sz="2400" dirty="0">
                <a:solidFill>
                  <a:srgbClr val="002060"/>
                </a:solidFill>
              </a:rPr>
              <a:t>close proximity to each other and </a:t>
            </a:r>
            <a:r>
              <a:rPr lang="en-US" sz="2400" dirty="0" smtClean="0">
                <a:solidFill>
                  <a:srgbClr val="002060"/>
                </a:solidFill>
              </a:rPr>
              <a:t>their entrance is located </a:t>
            </a:r>
            <a:r>
              <a:rPr lang="en-US" sz="2400" dirty="0">
                <a:solidFill>
                  <a:srgbClr val="002060"/>
                </a:solidFill>
              </a:rPr>
              <a:t>at the </a:t>
            </a:r>
            <a:r>
              <a:rPr lang="en-US" sz="2400" dirty="0" smtClean="0">
                <a:solidFill>
                  <a:srgbClr val="002060"/>
                </a:solidFill>
              </a:rPr>
              <a:t>foyer </a:t>
            </a:r>
            <a:r>
              <a:rPr lang="en-US" sz="2400" dirty="0">
                <a:solidFill>
                  <a:srgbClr val="002060"/>
                </a:solidFill>
              </a:rPr>
              <a:t>level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Restrooms are located at this level, on both sides of Aula A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152400" y="838200"/>
            <a:ext cx="8786543" cy="5243944"/>
            <a:chOff x="152400" y="838200"/>
            <a:chExt cx="8786543" cy="524394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l="28321" t="28608" r="28332" b="30000"/>
            <a:stretch/>
          </p:blipFill>
          <p:spPr>
            <a:xfrm>
              <a:off x="152400" y="838200"/>
              <a:ext cx="8786543" cy="5243944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4223002" y="3699353"/>
              <a:ext cx="1290679" cy="13899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5513680" y="4195768"/>
              <a:ext cx="2978489" cy="29784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ttangolo 4"/>
            <p:cNvSpPr/>
            <p:nvPr/>
          </p:nvSpPr>
          <p:spPr>
            <a:xfrm rot="5400000">
              <a:off x="4838556" y="3054013"/>
              <a:ext cx="2581357" cy="29784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5980310" y="1912259"/>
              <a:ext cx="2511859" cy="29784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443079" y="4195768"/>
              <a:ext cx="2760067" cy="29784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278159" y="4508228"/>
              <a:ext cx="1320464" cy="864325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6605793" y="3316832"/>
              <a:ext cx="1886376" cy="87893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307944" y="2210108"/>
              <a:ext cx="1886376" cy="1985659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02538" y="4522839"/>
              <a:ext cx="1320464" cy="864325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7598623" y="4508228"/>
              <a:ext cx="595698" cy="698423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548981" y="1334615"/>
              <a:ext cx="595698" cy="577644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690184" y="2778377"/>
              <a:ext cx="1092113" cy="48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Aula A</a:t>
              </a:r>
              <a:endParaRPr lang="en-US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548981" y="3522475"/>
              <a:ext cx="1092113" cy="48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Aula C</a:t>
              </a:r>
              <a:endParaRPr lang="en-US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427084" y="4616833"/>
              <a:ext cx="1092113" cy="48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Aula D</a:t>
              </a:r>
              <a:endParaRPr lang="en-US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322285" y="4108555"/>
              <a:ext cx="1092113" cy="48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Foyer</a:t>
              </a:r>
              <a:endParaRPr lang="en-US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548981" y="4577726"/>
              <a:ext cx="675124" cy="48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WC</a:t>
              </a:r>
              <a:endParaRPr lang="en-US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509268" y="1400375"/>
              <a:ext cx="675124" cy="48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WC</a:t>
              </a:r>
              <a:endParaRPr lang="en-US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041535" y="4584338"/>
              <a:ext cx="1092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Sala </a:t>
              </a:r>
              <a:br>
                <a:rPr lang="en-US" dirty="0" smtClean="0"/>
              </a:br>
              <a:r>
                <a:rPr lang="en-US" dirty="0" err="1" smtClean="0"/>
                <a:t>Consiglio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0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Coffee-breaks and </a:t>
            </a:r>
            <a:r>
              <a:rPr lang="it-IT" b="1" dirty="0" err="1" smtClean="0">
                <a:solidFill>
                  <a:srgbClr val="002060"/>
                </a:solidFill>
              </a:rPr>
              <a:t>lunches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7526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From Tuesday to Thursday: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coffee-breaks will be served at 10:30 and 15:30 in the foyer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 University canteen is located at walking 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Some food-shops, restaurant or pizzerias are also available close-by.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See map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On Friday: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 coffee-break at 10:30, just a break.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 light buffet lunch is served from 12:45 in the foyer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1667" t="8667" r="15833" b="3333"/>
          <a:stretch/>
        </p:blipFill>
        <p:spPr>
          <a:xfrm>
            <a:off x="762000" y="-6096"/>
            <a:ext cx="7772400" cy="683971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90799" y="304800"/>
            <a:ext cx="457201" cy="55176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62198" y="615696"/>
            <a:ext cx="228601" cy="24086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990600" y="3962400"/>
            <a:ext cx="1219200" cy="2590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7315200" y="304800"/>
            <a:ext cx="762000" cy="990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5562600" y="2362200"/>
            <a:ext cx="228601" cy="2286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346958" y="777240"/>
            <a:ext cx="228601" cy="2286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2209800" y="4825058"/>
            <a:ext cx="3886200" cy="172814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2208141" y="1028884"/>
            <a:ext cx="4969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Bar</a:t>
            </a:r>
            <a:endParaRPr lang="en-US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77122" y="2605965"/>
            <a:ext cx="4969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Bar</a:t>
            </a:r>
            <a:endParaRPr lang="en-US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543801" y="928484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Canteen</a:t>
            </a:r>
            <a:endParaRPr lang="en-US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38684" y="5418337"/>
            <a:ext cx="11264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Pizzerias etc.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963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Group photo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752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Please be ready for our TTC 2018 group photo that is going to be shot </a:t>
            </a:r>
            <a:r>
              <a:rPr lang="en-US" sz="2400" dirty="0" smtClean="0">
                <a:solidFill>
                  <a:srgbClr val="002060"/>
                </a:solidFill>
              </a:rPr>
              <a:t>Thursday </a:t>
            </a:r>
            <a:r>
              <a:rPr lang="en-US" sz="2400" dirty="0" smtClean="0">
                <a:solidFill>
                  <a:srgbClr val="002060"/>
                </a:solidFill>
              </a:rPr>
              <a:t>8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at 10:30!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Possibly in the courtyard right outside the building, we’ll see weather conditions…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Social </a:t>
            </a:r>
            <a:r>
              <a:rPr lang="it-IT" b="1" dirty="0" err="1" smtClean="0">
                <a:solidFill>
                  <a:srgbClr val="002060"/>
                </a:solidFill>
              </a:rPr>
              <a:t>dinner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1371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social dinner will be offered on Thursday 8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, more info in your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Don’t forget the dinner ticket!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60" y="2667000"/>
            <a:ext cx="4968240" cy="3725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4978520" cy="3732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46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368</Words>
  <Application>Microsoft Office PowerPoint</Application>
  <PresentationFormat>Presentazione su schermo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</vt:lpstr>
      <vt:lpstr>Tema di Office</vt:lpstr>
      <vt:lpstr>Presentazione standard di PowerPoint</vt:lpstr>
      <vt:lpstr>Two Hosting Institutions</vt:lpstr>
      <vt:lpstr>Schedule</vt:lpstr>
      <vt:lpstr>Venue</vt:lpstr>
      <vt:lpstr>Presentazione standard di PowerPoint</vt:lpstr>
      <vt:lpstr>Coffee-breaks and lunches</vt:lpstr>
      <vt:lpstr>Presentazione standard di PowerPoint</vt:lpstr>
      <vt:lpstr>Group photo</vt:lpstr>
      <vt:lpstr>Social dinner</vt:lpstr>
      <vt:lpstr>Two Streamed Seminars</vt:lpstr>
      <vt:lpstr>LASA tour on Friday afternoon</vt:lpstr>
      <vt:lpstr>Just ask!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Pagani</dc:creator>
  <cp:lastModifiedBy>Rocco Paparella</cp:lastModifiedBy>
  <cp:revision>30</cp:revision>
  <cp:lastPrinted>2018-02-05T16:30:56Z</cp:lastPrinted>
  <dcterms:created xsi:type="dcterms:W3CDTF">2018-02-03T16:40:46Z</dcterms:created>
  <dcterms:modified xsi:type="dcterms:W3CDTF">2018-02-05T18:11:54Z</dcterms:modified>
</cp:coreProperties>
</file>