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25" r:id="rId2"/>
    <p:sldId id="1157" r:id="rId3"/>
    <p:sldId id="1037" r:id="rId4"/>
    <p:sldId id="1168" r:id="rId5"/>
    <p:sldId id="1165" r:id="rId6"/>
    <p:sldId id="1151" r:id="rId7"/>
    <p:sldId id="1170" r:id="rId8"/>
    <p:sldId id="1148" r:id="rId9"/>
    <p:sldId id="1169" r:id="rId10"/>
    <p:sldId id="1167" r:id="rId11"/>
    <p:sldId id="1181" r:id="rId12"/>
    <p:sldId id="1178" r:id="rId13"/>
    <p:sldId id="1176" r:id="rId14"/>
    <p:sldId id="115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192D"/>
    <a:srgbClr val="F18E30"/>
    <a:srgbClr val="99FF99"/>
    <a:srgbClr val="0000FF"/>
    <a:srgbClr val="4B24A2"/>
    <a:srgbClr val="66FFFF"/>
    <a:srgbClr val="0000A1"/>
    <a:srgbClr val="2EB7FF"/>
    <a:srgbClr val="E04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963" autoAdjust="0"/>
  </p:normalViewPr>
  <p:slideViewPr>
    <p:cSldViewPr snapToObjects="1" showGuides="1">
      <p:cViewPr varScale="1">
        <p:scale>
          <a:sx n="69" d="100"/>
          <a:sy n="69" d="100"/>
        </p:scale>
        <p:origin x="1224" y="32"/>
      </p:cViewPr>
      <p:guideLst>
        <p:guide orient="horz" pos="550"/>
        <p:guide orient="horz" pos="663"/>
        <p:guide orient="horz" pos="3997"/>
        <p:guide pos="249"/>
        <p:guide pos="55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2" d="100"/>
          <a:sy n="52" d="100"/>
        </p:scale>
        <p:origin x="2680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EPK=0</c:v>
          </c:tx>
          <c:spPr>
            <a:ln>
              <a:noFill/>
            </a:ln>
          </c:spPr>
          <c:xVal>
            <c:numRef>
              <c:f>Sheet1!$C$17:$I$17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Sheet1!$C$6:$I$6</c:f>
              <c:numCache>
                <c:formatCode>General</c:formatCode>
                <c:ptCount val="7"/>
                <c:pt idx="0">
                  <c:v>133.80000000000001</c:v>
                </c:pt>
                <c:pt idx="1">
                  <c:v>133.74</c:v>
                </c:pt>
                <c:pt idx="2">
                  <c:v>133.6</c:v>
                </c:pt>
                <c:pt idx="3">
                  <c:v>133.5</c:v>
                </c:pt>
                <c:pt idx="4">
                  <c:v>133.41999999999999</c:v>
                </c:pt>
                <c:pt idx="5">
                  <c:v>133.34</c:v>
                </c:pt>
                <c:pt idx="6">
                  <c:v>133.27000000000001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72-4916-80C2-5F4FF554CCBE}"/>
            </c:ext>
          </c:extLst>
        </c:ser>
        <c:ser>
          <c:idx val="1"/>
          <c:order val="1"/>
          <c:tx>
            <c:v>EPK=4.5</c:v>
          </c:tx>
          <c:spPr>
            <a:ln>
              <a:noFill/>
            </a:ln>
          </c:spPr>
          <c:xVal>
            <c:numRef>
              <c:f>Sheet1!$C$17:$I$17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Sheet1!$C$10:$I$10</c:f>
              <c:numCache>
                <c:formatCode>General</c:formatCode>
                <c:ptCount val="7"/>
                <c:pt idx="0">
                  <c:v>133.18</c:v>
                </c:pt>
                <c:pt idx="1">
                  <c:v>133.05000000000001</c:v>
                </c:pt>
                <c:pt idx="2">
                  <c:v>132.97</c:v>
                </c:pt>
                <c:pt idx="3">
                  <c:v>132.91</c:v>
                </c:pt>
                <c:pt idx="4">
                  <c:v>132.87</c:v>
                </c:pt>
                <c:pt idx="5">
                  <c:v>132.81</c:v>
                </c:pt>
                <c:pt idx="6">
                  <c:v>132.74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D72-4916-80C2-5F4FF554CCBE}"/>
            </c:ext>
          </c:extLst>
        </c:ser>
        <c:ser>
          <c:idx val="2"/>
          <c:order val="2"/>
          <c:tx>
            <c:v>EPK=10</c:v>
          </c:tx>
          <c:spPr>
            <a:ln>
              <a:noFill/>
            </a:ln>
          </c:spPr>
          <c:trendline>
            <c:spPr>
              <a:ln w="12700">
                <a:solidFill>
                  <a:srgbClr val="92D05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23903912562568591"/>
                  <c:y val="1.4553316629827199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>
                      <a:solidFill>
                        <a:srgbClr val="92D050"/>
                      </a:solidFill>
                    </a:defRPr>
                  </a:pPr>
                  <a:endParaRPr lang="zh-CN"/>
                </a:p>
              </c:txPr>
            </c:trendlineLbl>
          </c:trendline>
          <c:xVal>
            <c:numRef>
              <c:f>Sheet1!$C$17:$I$17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Sheet1!$C$14:$I$14</c:f>
              <c:numCache>
                <c:formatCode>General</c:formatCode>
                <c:ptCount val="7"/>
                <c:pt idx="0">
                  <c:v>137.22</c:v>
                </c:pt>
                <c:pt idx="1">
                  <c:v>138.32</c:v>
                </c:pt>
                <c:pt idx="2">
                  <c:v>139.27000000000001</c:v>
                </c:pt>
                <c:pt idx="3">
                  <c:v>140.24</c:v>
                </c:pt>
                <c:pt idx="4">
                  <c:v>141.11000000000001</c:v>
                </c:pt>
                <c:pt idx="5">
                  <c:v>141.94</c:v>
                </c:pt>
                <c:pt idx="6">
                  <c:v>142.66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D72-4916-80C2-5F4FF554CCBE}"/>
            </c:ext>
          </c:extLst>
        </c:ser>
        <c:ser>
          <c:idx val="3"/>
          <c:order val="3"/>
          <c:tx>
            <c:v>EPK=12</c:v>
          </c:tx>
          <c:spPr>
            <a:ln>
              <a:noFill/>
            </a:ln>
          </c:spPr>
          <c:marker>
            <c:symbol val="circle"/>
            <c:size val="7"/>
          </c:marker>
          <c:trendline>
            <c:spPr>
              <a:ln w="12700">
                <a:solidFill>
                  <a:srgbClr val="7030A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21897926769887582"/>
                  <c:y val="-2.5633345880308491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>
                      <a:solidFill>
                        <a:srgbClr val="7030A0"/>
                      </a:solidFill>
                    </a:defRPr>
                  </a:pPr>
                  <a:endParaRPr lang="zh-CN"/>
                </a:p>
              </c:txPr>
            </c:trendlineLbl>
          </c:trendline>
          <c:xVal>
            <c:numRef>
              <c:f>Sheet1!$C$17:$I$17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Sheet1!$C$18:$I$18</c:f>
              <c:numCache>
                <c:formatCode>General</c:formatCode>
                <c:ptCount val="7"/>
                <c:pt idx="0">
                  <c:v>148.21</c:v>
                </c:pt>
                <c:pt idx="1">
                  <c:v>150.11000000000001</c:v>
                </c:pt>
                <c:pt idx="2">
                  <c:v>151.65</c:v>
                </c:pt>
                <c:pt idx="3">
                  <c:v>152.88</c:v>
                </c:pt>
                <c:pt idx="4">
                  <c:v>154.06</c:v>
                </c:pt>
                <c:pt idx="5">
                  <c:v>154.66999999999999</c:v>
                </c:pt>
                <c:pt idx="6">
                  <c:v>155.63999999999999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D72-4916-80C2-5F4FF554C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159552"/>
        <c:axId val="153161088"/>
      </c:scatterChart>
      <c:valAx>
        <c:axId val="153159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zh-CN" sz="2000" smtClean="0"/>
                  <a:t>Time (min)</a:t>
                </a:r>
                <a:endParaRPr lang="zh-CN" altLang="en-US" sz="20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zh-CN"/>
          </a:p>
        </c:txPr>
        <c:crossAx val="153161088"/>
        <c:crosses val="autoZero"/>
        <c:crossBetween val="midCat"/>
      </c:valAx>
      <c:valAx>
        <c:axId val="1531610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zh-CN" sz="1800" smtClean="0"/>
                  <a:t>Coupler Temperature (K)</a:t>
                </a:r>
                <a:endParaRPr lang="zh-CN" altLang="en-US" sz="18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zh-CN"/>
          </a:p>
        </c:txPr>
        <c:crossAx val="153159552"/>
        <c:crosses val="autoZero"/>
        <c:crossBetween val="midCat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9133885120625502"/>
          <c:y val="0.37144007216445268"/>
          <c:w val="0.20683752534585306"/>
          <c:h val="0.24132559068892842"/>
        </c:manualLayout>
      </c:layout>
      <c:overlay val="0"/>
      <c:txPr>
        <a:bodyPr/>
        <a:lstStyle/>
        <a:p>
          <a:pPr>
            <a:defRPr sz="1400">
              <a:latin typeface="+mn-lt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28559206225371"/>
          <c:y val="3.1433093691344234E-2"/>
          <c:w val="0.73252780681069096"/>
          <c:h val="0.84350331688291946"/>
        </c:manualLayout>
      </c:layout>
      <c:scatterChart>
        <c:scatterStyle val="lineMarker"/>
        <c:varyColors val="0"/>
        <c:ser>
          <c:idx val="0"/>
          <c:order val="0"/>
          <c:tx>
            <c:v>Ep=0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Sheet1!$C$21:$I$21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Sheet1!$C$22:$I$22</c:f>
              <c:numCache>
                <c:formatCode>General</c:formatCode>
                <c:ptCount val="7"/>
                <c:pt idx="0">
                  <c:v>144.91999999999999</c:v>
                </c:pt>
                <c:pt idx="1">
                  <c:v>144.30000000000001</c:v>
                </c:pt>
                <c:pt idx="2">
                  <c:v>143.57</c:v>
                </c:pt>
                <c:pt idx="3">
                  <c:v>143.09</c:v>
                </c:pt>
                <c:pt idx="4">
                  <c:v>142.71</c:v>
                </c:pt>
                <c:pt idx="5">
                  <c:v>142.34</c:v>
                </c:pt>
                <c:pt idx="6">
                  <c:v>142.11000000000001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07-4150-B5C2-ADC22CCE65E4}"/>
            </c:ext>
          </c:extLst>
        </c:ser>
        <c:ser>
          <c:idx val="1"/>
          <c:order val="1"/>
          <c:tx>
            <c:v>Ep=5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Sheet1!$C$21:$I$21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Sheet1!$C$26:$I$26</c:f>
              <c:numCache>
                <c:formatCode>General</c:formatCode>
                <c:ptCount val="7"/>
                <c:pt idx="0">
                  <c:v>142.80000000000001</c:v>
                </c:pt>
                <c:pt idx="1">
                  <c:v>141.88999999999999</c:v>
                </c:pt>
                <c:pt idx="2">
                  <c:v>141.61000000000001</c:v>
                </c:pt>
                <c:pt idx="3">
                  <c:v>141.47</c:v>
                </c:pt>
                <c:pt idx="4">
                  <c:v>141.38</c:v>
                </c:pt>
                <c:pt idx="5">
                  <c:v>141.32</c:v>
                </c:pt>
                <c:pt idx="6">
                  <c:v>140.99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07-4150-B5C2-ADC22CCE65E4}"/>
            </c:ext>
          </c:extLst>
        </c:ser>
        <c:ser>
          <c:idx val="2"/>
          <c:order val="2"/>
          <c:tx>
            <c:v>Ep=10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2700" cap="rnd">
                <a:solidFill>
                  <a:srgbClr val="92D050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338138996657137"/>
                  <c:y val="-2.448218313907150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Sheet1!$C$21:$I$21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Sheet1!$C$30:$I$30</c:f>
              <c:numCache>
                <c:formatCode>General</c:formatCode>
                <c:ptCount val="7"/>
                <c:pt idx="0">
                  <c:v>149.03</c:v>
                </c:pt>
                <c:pt idx="1">
                  <c:v>153.07</c:v>
                </c:pt>
                <c:pt idx="2">
                  <c:v>158.01</c:v>
                </c:pt>
                <c:pt idx="3">
                  <c:v>162.84</c:v>
                </c:pt>
                <c:pt idx="4">
                  <c:v>165.65</c:v>
                </c:pt>
                <c:pt idx="5">
                  <c:v>167.81</c:v>
                </c:pt>
                <c:pt idx="6">
                  <c:v>170.81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07-4150-B5C2-ADC22CCE65E4}"/>
            </c:ext>
          </c:extLst>
        </c:ser>
        <c:ser>
          <c:idx val="3"/>
          <c:order val="3"/>
          <c:tx>
            <c:v>Ep=13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2700" cap="rnd" cmpd="sng">
                <a:solidFill>
                  <a:srgbClr val="7030A0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5443703887041641"/>
                  <c:y val="-2.297953736134581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Sheet1!$C$21:$I$21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Sheet1!$C$34:$I$34</c:f>
              <c:numCache>
                <c:formatCode>General</c:formatCode>
                <c:ptCount val="7"/>
                <c:pt idx="0">
                  <c:v>184.14</c:v>
                </c:pt>
                <c:pt idx="1">
                  <c:v>188.45</c:v>
                </c:pt>
                <c:pt idx="2">
                  <c:v>191.68</c:v>
                </c:pt>
                <c:pt idx="3">
                  <c:v>194.8</c:v>
                </c:pt>
                <c:pt idx="4">
                  <c:v>197.23</c:v>
                </c:pt>
                <c:pt idx="5">
                  <c:v>199.94</c:v>
                </c:pt>
                <c:pt idx="6">
                  <c:v>202.56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C07-4150-B5C2-ADC22CCE6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063376"/>
        <c:axId val="467064032"/>
      </c:scatterChart>
      <c:valAx>
        <c:axId val="467063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smtClean="0">
                    <a:solidFill>
                      <a:schemeClr val="tx1"/>
                    </a:solidFill>
                  </a:rPr>
                  <a:t>Time (min)</a:t>
                </a:r>
                <a:endParaRPr lang="zh-CN" altLang="en-US" sz="20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7064032"/>
        <c:crosses val="autoZero"/>
        <c:crossBetween val="midCat"/>
      </c:valAx>
      <c:valAx>
        <c:axId val="467064032"/>
        <c:scaling>
          <c:orientation val="minMax"/>
          <c:min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smtClean="0">
                    <a:solidFill>
                      <a:schemeClr val="tx1"/>
                    </a:solidFill>
                  </a:rPr>
                  <a:t>Cold</a:t>
                </a:r>
                <a:r>
                  <a:rPr lang="en-US" altLang="zh-CN" sz="2000" b="1" baseline="0" smtClean="0">
                    <a:solidFill>
                      <a:schemeClr val="tx1"/>
                    </a:solidFill>
                  </a:rPr>
                  <a:t> Window Temperature (K)</a:t>
                </a:r>
                <a:endParaRPr lang="zh-CN" altLang="en-US" sz="20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0954767402081836E-2"/>
              <c:y val="0.157583738682819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7063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83256392688404213"/>
          <c:y val="0.36268265514358056"/>
          <c:w val="0.16568990183724366"/>
          <c:h val="0.20192109502452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51618923433458"/>
          <c:y val="2.5765046573772505E-2"/>
          <c:w val="0.73949702469706091"/>
          <c:h val="0.86921007314976695"/>
        </c:manualLayout>
      </c:layout>
      <c:scatterChart>
        <c:scatterStyle val="smoothMarker"/>
        <c:varyColors val="0"/>
        <c:ser>
          <c:idx val="0"/>
          <c:order val="0"/>
          <c:tx>
            <c:v>EPK=0</c:v>
          </c:tx>
          <c:spPr>
            <a:ln>
              <a:noFill/>
            </a:ln>
          </c:spPr>
          <c:xVal>
            <c:numRef>
              <c:f>Sheet1!$C$37:$I$37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Sheet1!$C$38:$I$38</c:f>
              <c:numCache>
                <c:formatCode>General</c:formatCode>
                <c:ptCount val="7"/>
                <c:pt idx="0">
                  <c:v>130.07</c:v>
                </c:pt>
                <c:pt idx="1">
                  <c:v>130.13</c:v>
                </c:pt>
                <c:pt idx="2">
                  <c:v>130.19</c:v>
                </c:pt>
                <c:pt idx="3">
                  <c:v>130.25</c:v>
                </c:pt>
                <c:pt idx="4">
                  <c:v>130.29</c:v>
                </c:pt>
                <c:pt idx="5">
                  <c:v>130.29</c:v>
                </c:pt>
                <c:pt idx="6">
                  <c:v>130.34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64-49F3-BD6B-A491537FF796}"/>
            </c:ext>
          </c:extLst>
        </c:ser>
        <c:ser>
          <c:idx val="1"/>
          <c:order val="1"/>
          <c:tx>
            <c:v>EPK=5</c:v>
          </c:tx>
          <c:spPr>
            <a:ln>
              <a:noFill/>
            </a:ln>
          </c:spPr>
          <c:xVal>
            <c:numRef>
              <c:f>Sheet1!$C$41:$I$41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Sheet1!$C$42:$I$42</c:f>
              <c:numCache>
                <c:formatCode>General</c:formatCode>
                <c:ptCount val="7"/>
                <c:pt idx="0">
                  <c:v>130.47999999999999</c:v>
                </c:pt>
                <c:pt idx="1">
                  <c:v>130.57</c:v>
                </c:pt>
                <c:pt idx="2">
                  <c:v>130.61000000000001</c:v>
                </c:pt>
                <c:pt idx="3">
                  <c:v>130.66999999999999</c:v>
                </c:pt>
                <c:pt idx="4">
                  <c:v>130.76</c:v>
                </c:pt>
                <c:pt idx="5">
                  <c:v>130.80000000000001</c:v>
                </c:pt>
                <c:pt idx="6">
                  <c:v>130.83000000000001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264-49F3-BD6B-A491537FF796}"/>
            </c:ext>
          </c:extLst>
        </c:ser>
        <c:ser>
          <c:idx val="2"/>
          <c:order val="2"/>
          <c:tx>
            <c:v>EPK=10.5</c:v>
          </c:tx>
          <c:spPr>
            <a:ln>
              <a:noFill/>
            </a:ln>
          </c:spPr>
          <c:xVal>
            <c:numRef>
              <c:f>Sheet1!$C$45:$I$45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Sheet1!$C$46:$I$46</c:f>
              <c:numCache>
                <c:formatCode>General</c:formatCode>
                <c:ptCount val="7"/>
                <c:pt idx="0">
                  <c:v>130.9</c:v>
                </c:pt>
                <c:pt idx="1">
                  <c:v>130.94</c:v>
                </c:pt>
                <c:pt idx="2">
                  <c:v>130.97999999999999</c:v>
                </c:pt>
                <c:pt idx="3">
                  <c:v>131.02000000000001</c:v>
                </c:pt>
                <c:pt idx="4">
                  <c:v>131.07</c:v>
                </c:pt>
                <c:pt idx="5">
                  <c:v>131.11000000000001</c:v>
                </c:pt>
                <c:pt idx="6">
                  <c:v>131.13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264-49F3-BD6B-A491537FF796}"/>
            </c:ext>
          </c:extLst>
        </c:ser>
        <c:ser>
          <c:idx val="3"/>
          <c:order val="3"/>
          <c:tx>
            <c:v>EPK=16</c:v>
          </c:tx>
          <c:spPr>
            <a:ln>
              <a:noFill/>
            </a:ln>
          </c:spPr>
          <c:marker>
            <c:symbol val="circle"/>
            <c:size val="7"/>
          </c:marker>
          <c:xVal>
            <c:numRef>
              <c:f>Sheet1!$C$49:$I$49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Sheet1!$C$50:$I$50</c:f>
              <c:numCache>
                <c:formatCode>General</c:formatCode>
                <c:ptCount val="7"/>
                <c:pt idx="0">
                  <c:v>131.25</c:v>
                </c:pt>
                <c:pt idx="1">
                  <c:v>131.30000000000001</c:v>
                </c:pt>
                <c:pt idx="2">
                  <c:v>131.34</c:v>
                </c:pt>
                <c:pt idx="3">
                  <c:v>131.37</c:v>
                </c:pt>
                <c:pt idx="4">
                  <c:v>131.4</c:v>
                </c:pt>
                <c:pt idx="5">
                  <c:v>131.43</c:v>
                </c:pt>
                <c:pt idx="6">
                  <c:v>131.47999999999999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264-49F3-BD6B-A491537FF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40608"/>
        <c:axId val="167542144"/>
      </c:scatterChart>
      <c:valAx>
        <c:axId val="167540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r>
                  <a:rPr lang="en-US" altLang="zh-CN" sz="2000" smtClean="0">
                    <a:solidFill>
                      <a:schemeClr val="tx1"/>
                    </a:solidFill>
                  </a:rPr>
                  <a:t>Time</a:t>
                </a:r>
                <a:r>
                  <a:rPr lang="en-US" altLang="zh-CN" sz="2000" baseline="0" smtClean="0">
                    <a:solidFill>
                      <a:schemeClr val="tx1"/>
                    </a:solidFill>
                  </a:rPr>
                  <a:t> (min)</a:t>
                </a:r>
                <a:endParaRPr lang="zh-CN" altLang="en-US" sz="20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3423464644279292"/>
              <c:y val="0.93637932773551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zh-CN"/>
          </a:p>
        </c:txPr>
        <c:crossAx val="167542144"/>
        <c:crosses val="autoZero"/>
        <c:crossBetween val="midCat"/>
      </c:valAx>
      <c:valAx>
        <c:axId val="167542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zh-CN" sz="2000" smtClean="0"/>
                  <a:t>Cold Ceramic Temperature (K)</a:t>
                </a:r>
                <a:endParaRPr lang="zh-CN" altLang="en-US" sz="2000"/>
              </a:p>
            </c:rich>
          </c:tx>
          <c:layout>
            <c:manualLayout>
              <c:xMode val="edge"/>
              <c:yMode val="edge"/>
              <c:x val="8.7411635606323441E-3"/>
              <c:y val="0.184248828052294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+mn-lt"/>
              </a:defRPr>
            </a:pPr>
            <a:endParaRPr lang="zh-CN"/>
          </a:p>
        </c:txPr>
        <c:crossAx val="167540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859260277123205"/>
          <c:y val="0.40910987960402062"/>
          <c:w val="0.14955344739096221"/>
          <c:h val="0.16785634929452284"/>
        </c:manualLayout>
      </c:layout>
      <c:overlay val="0"/>
      <c:txPr>
        <a:bodyPr/>
        <a:lstStyle/>
        <a:p>
          <a:pPr>
            <a:defRPr sz="1600">
              <a:latin typeface="+mn-lt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0.86833</cdr:x>
      <cdr:y>0.74627</cdr:y>
    </cdr:from>
    <cdr:to>
      <cdr:x>1</cdr:x>
      <cdr:y>0.80597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47187" y="3600400"/>
          <a:ext cx="91697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zh-CN" sz="1800"/>
            <a:t>CM3-1</a:t>
          </a:r>
          <a:endParaRPr lang="zh-CN" altLang="en-US" sz="1800"/>
        </a:p>
      </cdr:txBody>
    </cdr:sp>
  </cdr:relSizeAnchor>
  <cdr:relSizeAnchor xmlns:cdr="http://schemas.openxmlformats.org/drawingml/2006/chartDrawing">
    <cdr:from>
      <cdr:x>0.79533</cdr:x>
      <cdr:y>0.20532</cdr:y>
    </cdr:from>
    <cdr:to>
      <cdr:x>0.99179</cdr:x>
      <cdr:y>0.28618</cdr:y>
    </cdr:to>
    <cdr:sp macro="" textlink="">
      <cdr:nvSpPr>
        <cdr:cNvPr id="3" name="文本框 2"/>
        <cdr:cNvSpPr txBox="1"/>
      </cdr:nvSpPr>
      <cdr:spPr bwMode="auto">
        <a:xfrm xmlns:a="http://schemas.openxmlformats.org/drawingml/2006/main">
          <a:off x="5956085" y="1094044"/>
          <a:ext cx="1471228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zh-CN" sz="2200" smtClean="0">
              <a:latin typeface="Arial Narrow" pitchFamily="34" charset="0"/>
              <a:ea typeface="楷体_GB2312" pitchFamily="49" charset="-122"/>
              <a:cs typeface="Times New Roman" pitchFamily="18" charset="0"/>
            </a:rPr>
            <a:t>Pf=0.71 kW</a:t>
          </a:r>
          <a:endParaRPr lang="zh-CN" altLang="en-US" sz="2200" dirty="0" smtClean="0">
            <a:latin typeface="Arial Narrow" pitchFamily="34" charset="0"/>
            <a:ea typeface="楷体_GB2312" pitchFamily="49" charset="-122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0.78218</cdr:x>
      <cdr:y>0.14493</cdr:y>
    </cdr:from>
    <cdr:to>
      <cdr:x>1</cdr:x>
      <cdr:y>0.23165</cdr:y>
    </cdr:to>
    <cdr:sp macro="" textlink="">
      <cdr:nvSpPr>
        <cdr:cNvPr id="2" name="文本框 1"/>
        <cdr:cNvSpPr txBox="1"/>
      </cdr:nvSpPr>
      <cdr:spPr bwMode="auto">
        <a:xfrm xmlns:a="http://schemas.openxmlformats.org/drawingml/2006/main">
          <a:off x="5688632" y="720080"/>
          <a:ext cx="1584176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zh-CN" sz="2200" smtClean="0">
              <a:latin typeface="Arial Narrow" pitchFamily="34" charset="0"/>
              <a:ea typeface="楷体_GB2312" pitchFamily="49" charset="-122"/>
              <a:cs typeface="Times New Roman" pitchFamily="18" charset="0"/>
            </a:rPr>
            <a:t>Pf=0.32 kW</a:t>
          </a:r>
          <a:endParaRPr lang="zh-CN" altLang="en-US" sz="2200" dirty="0" smtClean="0">
            <a:latin typeface="Arial Narrow" pitchFamily="34" charset="0"/>
            <a:ea typeface="楷体_GB2312" pitchFamily="49" charset="-122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0.86139</cdr:x>
      <cdr:y>0.73913</cdr:y>
    </cdr:from>
    <cdr:to>
      <cdr:x>0.98726</cdr:x>
      <cdr:y>0.82609</cdr:y>
    </cdr:to>
    <cdr:sp macro="" textlink="">
      <cdr:nvSpPr>
        <cdr:cNvPr id="3" name="文本框 2"/>
        <cdr:cNvSpPr txBox="1"/>
      </cdr:nvSpPr>
      <cdr:spPr bwMode="auto">
        <a:xfrm xmlns:a="http://schemas.openxmlformats.org/drawingml/2006/main">
          <a:off x="6264696" y="3672408"/>
          <a:ext cx="915485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zh-CN" sz="2200" smtClean="0">
              <a:latin typeface="Arial Narrow" pitchFamily="34" charset="0"/>
              <a:ea typeface="楷体_GB2312" pitchFamily="49" charset="-122"/>
              <a:cs typeface="Times New Roman" pitchFamily="18" charset="0"/>
            </a:rPr>
            <a:t>CM3-2</a:t>
          </a:r>
          <a:endParaRPr lang="zh-CN" altLang="en-US" sz="2200" dirty="0" smtClean="0">
            <a:latin typeface="Arial Narrow" pitchFamily="34" charset="0"/>
            <a:ea typeface="楷体_GB2312" pitchFamily="49" charset="-122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0.86833</cdr:x>
      <cdr:y>0.81579</cdr:y>
    </cdr:from>
    <cdr:to>
      <cdr:x>1</cdr:x>
      <cdr:y>0.86842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28045" y="4464497"/>
          <a:ext cx="108086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2000" smtClean="0"/>
            <a:t>CM3-3</a:t>
          </a:r>
          <a:endParaRPr lang="zh-CN" altLang="en-US" sz="2000"/>
        </a:p>
      </cdr:txBody>
    </cdr:sp>
  </cdr:relSizeAnchor>
  <cdr:relSizeAnchor xmlns:cdr="http://schemas.openxmlformats.org/drawingml/2006/chartDrawing">
    <cdr:from>
      <cdr:x>0.8183</cdr:x>
      <cdr:y>0.13158</cdr:y>
    </cdr:from>
    <cdr:to>
      <cdr:x>1</cdr:x>
      <cdr:y>0.21031</cdr:y>
    </cdr:to>
    <cdr:sp macro="" textlink="">
      <cdr:nvSpPr>
        <cdr:cNvPr id="3" name="文本框 2"/>
        <cdr:cNvSpPr txBox="1"/>
      </cdr:nvSpPr>
      <cdr:spPr bwMode="auto">
        <a:xfrm xmlns:a="http://schemas.openxmlformats.org/drawingml/2006/main">
          <a:off x="6717364" y="720080"/>
          <a:ext cx="1491548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zh-CN" sz="2200" smtClean="0">
              <a:latin typeface="Arial Narrow" pitchFamily="34" charset="0"/>
              <a:ea typeface="楷体_GB2312" pitchFamily="49" charset="-122"/>
              <a:cs typeface="Times New Roman" pitchFamily="18" charset="0"/>
            </a:rPr>
            <a:t>Pf=0.65 kW</a:t>
          </a:r>
          <a:endParaRPr lang="zh-CN" altLang="en-US" sz="2200" dirty="0" smtClean="0">
            <a:latin typeface="Arial Narrow" pitchFamily="34" charset="0"/>
            <a:ea typeface="楷体_GB2312" pitchFamily="49" charset="-122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C4B4-CD9D-4301-9DA5-6C31CB0EAD71}" type="datetimeFigureOut">
              <a:rPr lang="zh-CN" altLang="en-US" smtClean="0"/>
              <a:pPr/>
              <a:t>2018/2/8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BA043-0B8F-4C41-91E9-727ECABCFF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815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658F-5661-4116-A148-DE30573B7B00}" type="datetimeFigureOut">
              <a:rPr lang="zh-CN" altLang="en-US" smtClean="0"/>
              <a:pPr/>
              <a:t>2018/2/8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C6F3E-2AC6-42A0-A248-193B04769C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3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00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44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453810"/>
            <a:ext cx="914400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76696" y="2060848"/>
            <a:ext cx="7999760" cy="1476032"/>
          </a:xfrm>
        </p:spPr>
        <p:txBody>
          <a:bodyPr vert="horz" anchor="ctr" anchorCtr="0">
            <a:normAutofit/>
          </a:bodyPr>
          <a:lstStyle>
            <a:lvl1pPr algn="r">
              <a:defRPr sz="4000">
                <a:solidFill>
                  <a:srgbClr val="FE8637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90053" y="3897052"/>
            <a:ext cx="7986403" cy="2268252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b="1">
                <a:solidFill>
                  <a:srgbClr val="7598D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>
            <a:off x="385253" y="2060848"/>
            <a:ext cx="8291203" cy="147603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5254" y="3897052"/>
            <a:ext cx="8291202" cy="226825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5728" y="2060848"/>
            <a:ext cx="238126" cy="147603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5254" y="3897052"/>
            <a:ext cx="228600" cy="22682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ca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502" y="-1524"/>
            <a:ext cx="3654498" cy="872716"/>
          </a:xfrm>
          <a:prstGeom prst="rect">
            <a:avLst/>
          </a:prstGeom>
        </p:spPr>
      </p:pic>
      <p:pic>
        <p:nvPicPr>
          <p:cNvPr id="13" name="图片 12" descr="核裂变副本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6454800"/>
            <a:ext cx="781200" cy="403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24" y="44624"/>
            <a:ext cx="5156044" cy="813509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 bwMode="auto">
          <a:xfrm>
            <a:off x="3203848" y="6381328"/>
            <a:ext cx="3672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i="1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600" b="1" i="1" kern="1200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TTC</a:t>
            </a:r>
            <a:r>
              <a:rPr lang="en-US" altLang="zh-CN" sz="2400" b="1" i="1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600" b="1" i="1" kern="1200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2018, Milano, Feb., 06-09, 2018</a:t>
            </a:r>
            <a:endParaRPr lang="zh-CN" altLang="en-US" sz="1600" b="1" i="1" kern="1200" cap="none" spc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zh-CN" altLang="en-US" sz="1600" b="1" i="1" kern="1200" cap="none" spc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25084" cy="720000"/>
          </a:xfrm>
          <a:noFill/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lang="en-US" dirty="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+mn-lt"/>
              </a:defRPr>
            </a:lvl1pPr>
          </a:lstStyle>
          <a:p>
            <a:pPr lvl="0"/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18E30"/>
                </a:solidFill>
                <a:latin typeface="+mn-lt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110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86212" cy="88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229915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80181" cy="72069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6453810"/>
            <a:ext cx="914400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i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600" b="1" i="1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TTC 2018, Milano, </a:t>
            </a:r>
            <a:r>
              <a:rPr lang="en-US" altLang="zh-CN" sz="1600" b="1" i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Feb</a:t>
            </a:r>
            <a:r>
              <a:rPr lang="en-US" altLang="zh-CN" sz="1600" b="1" i="1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., 06-09, 2018</a:t>
            </a: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3" y="873125"/>
            <a:ext cx="8858280" cy="3600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28038" algn="l"/>
              </a:tabLst>
              <a:defRPr/>
            </a:pP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9" name="图片 18" descr="核裂变副本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6454800"/>
            <a:ext cx="781200" cy="40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748713" y="6486628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fld id="{6666605D-F742-46A5-9526-2ACEDBC5B4A2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pPr/>
              <a:t>‹#›</a:t>
            </a:fld>
            <a:endParaRPr lang="zh-CN" altLang="en-US" sz="1600" i="1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8" name="Picture 3" descr="logo-cas.gif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939"/>
          <a:stretch/>
        </p:blipFill>
        <p:spPr>
          <a:xfrm>
            <a:off x="8295797" y="-1524"/>
            <a:ext cx="842766" cy="872716"/>
          </a:xfrm>
          <a:prstGeom prst="rect">
            <a:avLst/>
          </a:prstGeom>
        </p:spPr>
      </p:pic>
      <p:pic>
        <p:nvPicPr>
          <p:cNvPr id="9" name="图片 8"/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5496" y="31114"/>
            <a:ext cx="902208" cy="8388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1" r:id="rId3"/>
    <p:sldLayoutId id="2147483674" r:id="rId4"/>
  </p:sldLayoutIdLst>
  <p:transition advTm="114609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 cap="none" spc="0">
          <a:ln w="3175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rgbClr val="FF6600"/>
          </a:solidFill>
          <a:effectLst/>
          <a:latin typeface="Times New Roman" pitchFamily="18" charset="0"/>
          <a:ea typeface="黑体" pitchFamily="49" charset="-122"/>
          <a:cs typeface="Times New Roman" pitchFamily="18" charset="0"/>
        </a:defRPr>
      </a:lvl1pPr>
    </p:titleStyle>
    <p:bodyStyle>
      <a:lvl1pPr marL="274320" indent="-274320" algn="just" rtl="0" eaLnBrk="1" latinLnBrk="0" hangingPunct="1">
        <a:spcBef>
          <a:spcPts val="1200"/>
        </a:spcBef>
        <a:buClr>
          <a:srgbClr val="0047A0"/>
        </a:buClr>
        <a:buSzPct val="100000"/>
        <a:buFont typeface="Wingdings 3"/>
        <a:buChar char=""/>
        <a:defRPr kumimoji="0" sz="2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548640" indent="-274320" algn="just" rtl="0" eaLnBrk="1" latinLnBrk="0" hangingPunct="1">
        <a:spcBef>
          <a:spcPts val="500"/>
        </a:spcBef>
        <a:buClr>
          <a:schemeClr val="accent2"/>
        </a:buClr>
        <a:buSzPct val="90000"/>
        <a:buFont typeface="Wingdings 3"/>
        <a:buChar char=""/>
        <a:defRPr kumimoji="0" sz="2300" kern="1200">
          <a:solidFill>
            <a:schemeClr val="tx2"/>
          </a:solidFill>
          <a:latin typeface="黑体" pitchFamily="49" charset="-122"/>
          <a:ea typeface="黑体" pitchFamily="49" charset="-122"/>
          <a:cs typeface="+mn-cs"/>
        </a:defRPr>
      </a:lvl2pPr>
      <a:lvl3pPr marL="822960" indent="-228600" algn="just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80000"/>
        <a:buFont typeface="Wingdings 3"/>
        <a:buChar char=""/>
        <a:defRPr kumimoji="0"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8136904" cy="1539602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smtClean="0"/>
              <a:t>Coupler Operation Experience at IMP</a:t>
            </a:r>
            <a:endParaRPr kumimoji="1"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u="sng" smtClean="0"/>
              <a:t>Tiancai </a:t>
            </a:r>
            <a:r>
              <a:rPr kumimoji="1" lang="en-US" altLang="zh-CN" u="sng" smtClean="0"/>
              <a:t>Jiang</a:t>
            </a:r>
            <a:r>
              <a:rPr kumimoji="1" lang="en-US" altLang="zh-CN" smtClean="0"/>
              <a:t>, Ruoxu Wang, Shenghu Zhang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                                                 SRF Group</a:t>
            </a:r>
            <a:endParaRPr kumimoji="1" lang="zh-CN" altLang="en-US" dirty="0" smtClean="0"/>
          </a:p>
          <a:p>
            <a:r>
              <a:rPr kumimoji="1" lang="en-US" altLang="zh-CN" dirty="0" smtClean="0"/>
              <a:t>On behalf of ADS </a:t>
            </a:r>
            <a:r>
              <a:rPr kumimoji="1" lang="en-US" altLang="zh-CN" dirty="0" err="1" smtClean="0"/>
              <a:t>Linac</a:t>
            </a:r>
            <a:r>
              <a:rPr kumimoji="1" lang="en-US" altLang="zh-CN" dirty="0" smtClean="0"/>
              <a:t> Team</a:t>
            </a:r>
          </a:p>
          <a:p>
            <a:r>
              <a:rPr kumimoji="1" lang="en-US" altLang="zh-CN" dirty="0" smtClean="0"/>
              <a:t>Institute of Modern Physics, CAS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23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107608"/>
            <a:ext cx="7180181" cy="720690"/>
          </a:xfrm>
        </p:spPr>
        <p:txBody>
          <a:bodyPr/>
          <a:lstStyle/>
          <a:p>
            <a:r>
              <a:rPr lang="en-US" altLang="zh-CN" smtClean="0"/>
              <a:t>Taper HWR015 feild </a:t>
            </a:r>
            <a:r>
              <a:rPr lang="en-US" altLang="zh-CN"/>
              <a:t>e</a:t>
            </a:r>
            <a:r>
              <a:rPr lang="en-US" altLang="zh-CN" smtClean="0"/>
              <a:t>mission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9238" t="22699" r="32953" b="32095"/>
          <a:stretch/>
        </p:blipFill>
        <p:spPr>
          <a:xfrm>
            <a:off x="166778" y="1159471"/>
            <a:ext cx="3497944" cy="499439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4170" y="2625473"/>
            <a:ext cx="1872208" cy="504056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i="1" smtClean="0"/>
              <a:t>Donut Ring</a:t>
            </a:r>
            <a:endParaRPr lang="zh-CN" altLang="en-US" sz="1800" i="1"/>
          </a:p>
        </p:txBody>
      </p:sp>
      <p:grpSp>
        <p:nvGrpSpPr>
          <p:cNvPr id="6" name="组合 4"/>
          <p:cNvGrpSpPr/>
          <p:nvPr/>
        </p:nvGrpSpPr>
        <p:grpSpPr>
          <a:xfrm>
            <a:off x="3796193" y="4221088"/>
            <a:ext cx="5206296" cy="2158500"/>
            <a:chOff x="3094465" y="1985279"/>
            <a:chExt cx="6024906" cy="196457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6925" t="37580" r="11638" b="25160"/>
            <a:stretch>
              <a:fillRect/>
            </a:stretch>
          </p:blipFill>
          <p:spPr bwMode="auto">
            <a:xfrm rot="10800000">
              <a:off x="3094465" y="2027523"/>
              <a:ext cx="5896999" cy="192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6575490" y="3527798"/>
              <a:ext cx="1948542" cy="336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smtClean="0"/>
                <a:t>Cold window</a:t>
              </a:r>
              <a:endParaRPr lang="zh-CN" altLang="en-US" i="1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26948" y="3509047"/>
              <a:ext cx="1948542" cy="336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smtClean="0"/>
                <a:t>Warm window</a:t>
              </a:r>
              <a:endParaRPr lang="zh-CN" altLang="en-US" i="1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62056" y="1985279"/>
              <a:ext cx="2242757" cy="588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smtClean="0"/>
                <a:t>80 K</a:t>
              </a:r>
              <a:r>
                <a:rPr lang="zh-CN" altLang="en-US" i="1"/>
                <a:t> </a:t>
              </a:r>
              <a:r>
                <a:rPr lang="en-US" altLang="zh-CN" i="1" smtClean="0"/>
                <a:t>(</a:t>
              </a:r>
              <a:r>
                <a:rPr lang="en-US" altLang="zh-CN" i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Temperature Sensor</a:t>
              </a:r>
              <a:r>
                <a:rPr lang="en-US" altLang="zh-CN" i="1" smtClean="0"/>
                <a:t>)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 flipV="1">
              <a:off x="7177642" y="2228850"/>
              <a:ext cx="159328" cy="449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205334" y="2343349"/>
              <a:ext cx="914037" cy="336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/>
                <a:t>4.2K</a:t>
              </a:r>
              <a:endParaRPr lang="zh-CN" altLang="en-US" i="1" dirty="0"/>
            </a:p>
          </p:txBody>
        </p:sp>
      </p:grpSp>
      <p:sp>
        <p:nvSpPr>
          <p:cNvPr id="14" name="椭圆 13"/>
          <p:cNvSpPr/>
          <p:nvPr/>
        </p:nvSpPr>
        <p:spPr bwMode="auto">
          <a:xfrm>
            <a:off x="744813" y="3067899"/>
            <a:ext cx="842570" cy="103060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DotDot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1372332" y="2877501"/>
            <a:ext cx="543419" cy="4794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 bwMode="auto">
          <a:xfrm>
            <a:off x="3947589" y="1345173"/>
            <a:ext cx="443652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FE electrons cannot reach the window due to donut ring shape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Couplers </a:t>
            </a:r>
            <a:r>
              <a:rPr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has worked </a:t>
            </a: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for about 1 </a:t>
            </a:r>
            <a:r>
              <a:rPr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year, </a:t>
            </a: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no leak was found. </a:t>
            </a:r>
            <a:endParaRPr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22285" t="38275" r="13143" b="44625"/>
          <a:stretch/>
        </p:blipFill>
        <p:spPr>
          <a:xfrm>
            <a:off x="1143681" y="3091677"/>
            <a:ext cx="7585427" cy="112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96682"/>
              </p:ext>
            </p:extLst>
          </p:nvPr>
        </p:nvGraphicFramePr>
        <p:xfrm>
          <a:off x="799266" y="938508"/>
          <a:ext cx="7704857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752212"/>
              </p:ext>
            </p:extLst>
          </p:nvPr>
        </p:nvGraphicFramePr>
        <p:xfrm>
          <a:off x="799266" y="938507"/>
          <a:ext cx="7704857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55842"/>
              </p:ext>
            </p:extLst>
          </p:nvPr>
        </p:nvGraphicFramePr>
        <p:xfrm>
          <a:off x="799266" y="938507"/>
          <a:ext cx="7704857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89" y="116632"/>
            <a:ext cx="7180181" cy="720690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Temperature-rise of the </a:t>
            </a:r>
            <a:r>
              <a:rPr lang="en-US" altLang="zh-CN"/>
              <a:t>cold window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8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0555 -0.2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21962 -0.203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09 L 0.00399 0.19444 " pathEditMode="relative" rAng="0" ptsTypes="AA">
                                      <p:cBhvr>
                                        <p:cTn id="32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7" grpId="2">
        <p:bldAsOne/>
      </p:bldGraphic>
      <p:bldGraphic spid="12" grpId="0">
        <p:bldAsOne/>
      </p:bldGraphic>
      <p:bldGraphic spid="12" grpId="1">
        <p:bldAsOne/>
      </p:bldGraphic>
      <p:bldGraphic spid="12" grpId="2">
        <p:bldAsOne/>
      </p:bldGraphic>
      <p:bldGraphic spid="13" grpId="0">
        <p:bldAsOne/>
      </p:bldGraphic>
      <p:bldGraphic spid="13" grpId="1">
        <p:bldAsOne/>
      </p:bldGraphic>
      <p:bldGraphic spid="13" grpId="2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0889" y="125892"/>
            <a:ext cx="7180181" cy="720690"/>
          </a:xfrm>
        </p:spPr>
        <p:txBody>
          <a:bodyPr>
            <a:normAutofit/>
          </a:bodyPr>
          <a:lstStyle/>
          <a:p>
            <a:r>
              <a:rPr lang="en-US" altLang="zh-CN" smtClean="0"/>
              <a:t>Resonance &amp; off-resonance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-1764704" y="4581128"/>
            <a:ext cx="9937104" cy="1985573"/>
            <a:chOff x="-3348880" y="4513259"/>
            <a:chExt cx="12085441" cy="2195227"/>
          </a:xfrm>
        </p:grpSpPr>
        <p:grpSp>
          <p:nvGrpSpPr>
            <p:cNvPr id="23" name="组合 22"/>
            <p:cNvGrpSpPr/>
            <p:nvPr/>
          </p:nvGrpSpPr>
          <p:grpSpPr>
            <a:xfrm>
              <a:off x="112568" y="4513259"/>
              <a:ext cx="6455030" cy="428735"/>
              <a:chOff x="112568" y="4513259"/>
              <a:chExt cx="6455030" cy="42873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12568" y="4519615"/>
                <a:ext cx="2804819" cy="4223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Resonance (Short)</a:t>
                </a:r>
                <a:endParaRPr lang="zh-CN" alt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22576" y="4513259"/>
                <a:ext cx="3045022" cy="4200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1" smtClean="0">
                    <a:solidFill>
                      <a:srgbClr val="F18E30"/>
                    </a:solidFill>
                  </a:rPr>
                  <a:t>Off-Resonance (Open)</a:t>
                </a:r>
                <a:endParaRPr lang="zh-CN" altLang="en-US" b="1" dirty="0">
                  <a:solidFill>
                    <a:srgbClr val="F18E30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-3348880" y="4959448"/>
              <a:ext cx="12085441" cy="1749038"/>
              <a:chOff x="-3348880" y="4959448"/>
              <a:chExt cx="12085441" cy="1749038"/>
            </a:xfrm>
          </p:grpSpPr>
          <p:sp>
            <p:nvSpPr>
              <p:cNvPr id="22" name="文本框 21"/>
              <p:cNvSpPr txBox="1"/>
              <p:nvPr/>
            </p:nvSpPr>
            <p:spPr bwMode="auto">
              <a:xfrm>
                <a:off x="4591970" y="5771085"/>
                <a:ext cx="6480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mtClean="0">
                    <a:latin typeface="Arial Narrow" pitchFamily="34" charset="0"/>
                    <a:ea typeface="楷体_GB2312" pitchFamily="49" charset="-122"/>
                    <a:cs typeface="Times New Roman" pitchFamily="18" charset="0"/>
                  </a:rPr>
                  <a:t>L</a:t>
                </a:r>
                <a:endParaRPr lang="zh-CN" altLang="en-US" dirty="0" smtClean="0">
                  <a:latin typeface="Arial Narrow" pitchFamily="34" charset="0"/>
                  <a:ea typeface="楷体_GB2312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-3348880" y="4959448"/>
                <a:ext cx="12085441" cy="1749038"/>
                <a:chOff x="-3232204" y="5330539"/>
                <a:chExt cx="12085441" cy="1749038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-3232204" y="5330539"/>
                  <a:ext cx="12085441" cy="1749038"/>
                  <a:chOff x="-1554303" y="5228372"/>
                  <a:chExt cx="13615135" cy="1808736"/>
                </a:xfrm>
              </p:grpSpPr>
              <p:grpSp>
                <p:nvGrpSpPr>
                  <p:cNvPr id="16" name="组合 15"/>
                  <p:cNvGrpSpPr/>
                  <p:nvPr/>
                </p:nvGrpSpPr>
                <p:grpSpPr>
                  <a:xfrm>
                    <a:off x="2854660" y="5236908"/>
                    <a:ext cx="9206172" cy="1800200"/>
                    <a:chOff x="2854660" y="5236908"/>
                    <a:chExt cx="9206172" cy="1800200"/>
                  </a:xfrm>
                </p:grpSpPr>
                <p:grpSp>
                  <p:nvGrpSpPr>
                    <p:cNvPr id="14" name="组合 13"/>
                    <p:cNvGrpSpPr/>
                    <p:nvPr/>
                  </p:nvGrpSpPr>
                  <p:grpSpPr>
                    <a:xfrm>
                      <a:off x="2987824" y="5236908"/>
                      <a:ext cx="9073008" cy="1800200"/>
                      <a:chOff x="2987824" y="5236908"/>
                      <a:chExt cx="9073008" cy="1800200"/>
                    </a:xfrm>
                  </p:grpSpPr>
                  <p:grpSp>
                    <p:nvGrpSpPr>
                      <p:cNvPr id="12" name="组合 11"/>
                      <p:cNvGrpSpPr/>
                      <p:nvPr/>
                    </p:nvGrpSpPr>
                    <p:grpSpPr>
                      <a:xfrm>
                        <a:off x="2987824" y="5236908"/>
                        <a:ext cx="9073008" cy="1800200"/>
                        <a:chOff x="2987824" y="4653136"/>
                        <a:chExt cx="9073008" cy="1800200"/>
                      </a:xfrm>
                    </p:grpSpPr>
                    <p:sp>
                      <p:nvSpPr>
                        <p:cNvPr id="3" name="弧形 2"/>
                        <p:cNvSpPr/>
                        <p:nvPr/>
                      </p:nvSpPr>
                      <p:spPr>
                        <a:xfrm flipH="1">
                          <a:off x="2987824" y="4653136"/>
                          <a:ext cx="9073008" cy="18002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cxnSp>
                      <p:nvCxnSpPr>
                        <p:cNvPr id="7" name="直接连接符 6"/>
                        <p:cNvCxnSpPr/>
                        <p:nvPr/>
                      </p:nvCxnSpPr>
                      <p:spPr>
                        <a:xfrm>
                          <a:off x="2987824" y="5553236"/>
                          <a:ext cx="4536504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" name="直接连接符 9"/>
                        <p:cNvCxnSpPr>
                          <a:stCxn id="3" idx="0"/>
                        </p:cNvCxnSpPr>
                        <p:nvPr/>
                      </p:nvCxnSpPr>
                      <p:spPr>
                        <a:xfrm>
                          <a:off x="7524329" y="4653136"/>
                          <a:ext cx="0" cy="900099"/>
                        </a:xfrm>
                        <a:prstGeom prst="line">
                          <a:avLst/>
                        </a:prstGeom>
                        <a:ln>
                          <a:prstDash val="dash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7524329" y="5434180"/>
                        <a:ext cx="377788" cy="3819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b="1" dirty="0" smtClean="0">
                            <a:solidFill>
                              <a:srgbClr val="FF0000"/>
                            </a:solidFill>
                          </a:rPr>
                          <a:t>H</a:t>
                        </a:r>
                        <a:endParaRPr lang="zh-CN" altLang="en-US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854660" y="6142063"/>
                      <a:ext cx="3777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p:txBody>
                </p:sp>
              </p:grpSp>
              <p:sp>
                <p:nvSpPr>
                  <p:cNvPr id="17" name="弧形 16"/>
                  <p:cNvSpPr/>
                  <p:nvPr/>
                </p:nvSpPr>
                <p:spPr>
                  <a:xfrm>
                    <a:off x="-1554303" y="5228372"/>
                    <a:ext cx="9073008" cy="1800200"/>
                  </a:xfrm>
                  <a:prstGeom prst="arc">
                    <a:avLst>
                      <a:gd name="adj1" fmla="val 16200000"/>
                      <a:gd name="adj2" fmla="val 21579779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799604" y="5333905"/>
                  <a:ext cx="0" cy="875279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5" name="组合 34"/>
          <p:cNvGrpSpPr/>
          <p:nvPr/>
        </p:nvGrpSpPr>
        <p:grpSpPr>
          <a:xfrm>
            <a:off x="83347" y="908720"/>
            <a:ext cx="9036496" cy="5490589"/>
            <a:chOff x="83347" y="908720"/>
            <a:chExt cx="9036496" cy="5490589"/>
          </a:xfrm>
        </p:grpSpPr>
        <p:grpSp>
          <p:nvGrpSpPr>
            <p:cNvPr id="33" name="组合 32"/>
            <p:cNvGrpSpPr/>
            <p:nvPr/>
          </p:nvGrpSpPr>
          <p:grpSpPr>
            <a:xfrm>
              <a:off x="83347" y="908720"/>
              <a:ext cx="9036496" cy="5490589"/>
              <a:chOff x="83347" y="908720"/>
              <a:chExt cx="9036496" cy="549058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45" y="915843"/>
                <a:ext cx="6839335" cy="193732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44" y="2879661"/>
                <a:ext cx="6839335" cy="1672549"/>
              </a:xfrm>
              <a:prstGeom prst="rect">
                <a:avLst/>
              </a:prstGeom>
            </p:spPr>
          </p:pic>
          <p:cxnSp>
            <p:nvCxnSpPr>
              <p:cNvPr id="28" name="直接连接符 27"/>
              <p:cNvCxnSpPr/>
              <p:nvPr/>
            </p:nvCxnSpPr>
            <p:spPr>
              <a:xfrm>
                <a:off x="4860032" y="915843"/>
                <a:ext cx="0" cy="356823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 bwMode="auto">
              <a:xfrm>
                <a:off x="7252649" y="2428893"/>
                <a:ext cx="523220" cy="1259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200" i="1" smtClean="0">
                    <a:latin typeface="Arial Narrow" pitchFamily="34" charset="0"/>
                    <a:ea typeface="楷体_GB2312" pitchFamily="49" charset="-122"/>
                    <a:cs typeface="Times New Roman" pitchFamily="18" charset="0"/>
                  </a:rPr>
                  <a:t>Resonance</a:t>
                </a:r>
                <a:endParaRPr lang="zh-CN" altLang="en-US" sz="2200" i="1" dirty="0" smtClean="0">
                  <a:latin typeface="Arial Narrow" pitchFamily="34" charset="0"/>
                  <a:ea typeface="楷体_GB2312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 bwMode="auto">
              <a:xfrm>
                <a:off x="83347" y="5968422"/>
                <a:ext cx="903649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smtClean="0">
                    <a:latin typeface="Arial Narrow" pitchFamily="34" charset="0"/>
                    <a:ea typeface="楷体_GB2312" pitchFamily="49" charset="-122"/>
                    <a:cs typeface="Times New Roman" pitchFamily="18" charset="0"/>
                  </a:rPr>
                  <a:t>Temperature-rise </a:t>
                </a:r>
                <a:r>
                  <a:rPr lang="en-US" altLang="zh-CN" sz="2200" smtClean="0">
                    <a:latin typeface="Arial Narrow" pitchFamily="34" charset="0"/>
                    <a:ea typeface="楷体_GB2312" pitchFamily="49" charset="-122"/>
                    <a:cs typeface="Times New Roman" pitchFamily="18" charset="0"/>
                  </a:rPr>
                  <a:t>of cold window caused by copper sputtering during RF conditioning.</a:t>
                </a:r>
                <a:endParaRPr lang="zh-CN" altLang="en-US" sz="2200" dirty="0" smtClean="0">
                  <a:latin typeface="Arial Narrow" pitchFamily="34" charset="0"/>
                  <a:ea typeface="楷体_GB2312" pitchFamily="49" charset="-122"/>
                  <a:cs typeface="Times New Roman" pitchFamily="18" charset="0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1475656" y="908720"/>
                <a:ext cx="0" cy="356823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" name="文本框 3"/>
              <p:cNvSpPr txBox="1"/>
              <p:nvPr/>
            </p:nvSpPr>
            <p:spPr bwMode="auto">
              <a:xfrm>
                <a:off x="5266100" y="4950036"/>
                <a:ext cx="3845398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mtClean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  <a:ea typeface="楷体_GB2312" pitchFamily="49" charset="-122"/>
                    <a:cs typeface="Times New Roman" pitchFamily="18" charset="0"/>
                  </a:rPr>
                  <a:t>After repairing the solenoid, RF conditioning the coupler was carried out at room temperature without opening valves of CM.</a:t>
                </a:r>
                <a:endParaRPr lang="zh-CN" altLang="en-US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  <a:ea typeface="楷体_GB2312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 bwMode="auto">
            <a:xfrm>
              <a:off x="1331640" y="3212976"/>
              <a:ext cx="792088" cy="9361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lgDashDotDot"/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endPara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9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3841" y="103955"/>
            <a:ext cx="7180181" cy="720690"/>
          </a:xfrm>
        </p:spPr>
        <p:txBody>
          <a:bodyPr/>
          <a:lstStyle/>
          <a:p>
            <a:r>
              <a:rPr lang="en-US" altLang="zh-CN" smtClean="0"/>
              <a:t>Summary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9130" y="2204864"/>
            <a:ext cx="8339333" cy="2808312"/>
          </a:xfrm>
        </p:spPr>
        <p:txBody>
          <a:bodyPr/>
          <a:lstStyle/>
          <a:p>
            <a:r>
              <a:rPr lang="en-US" altLang="zh-CN" smtClean="0"/>
              <a:t>The ceramic windows can be charged by FE electrons from cavity, which may cause the ceramic windows to be broken.</a:t>
            </a:r>
          </a:p>
          <a:p>
            <a:endParaRPr lang="en-US" altLang="zh-CN" smtClean="0"/>
          </a:p>
          <a:p>
            <a:r>
              <a:rPr lang="en-US" altLang="zh-CN" smtClean="0"/>
              <a:t>The </a:t>
            </a:r>
            <a:r>
              <a:rPr lang="en-US" altLang="zh-CN" smtClean="0"/>
              <a:t>temperature-rise </a:t>
            </a:r>
            <a:r>
              <a:rPr lang="en-US" altLang="zh-CN" smtClean="0"/>
              <a:t>of cold window supposed to be caused by copper plating on the surface of ceramic.</a:t>
            </a:r>
          </a:p>
          <a:p>
            <a:endParaRPr lang="en-US" altLang="zh-CN" smtClean="0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0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3140968"/>
            <a:ext cx="8229600" cy="1728192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sz="5400" dirty="0" smtClean="0">
                <a:solidFill>
                  <a:srgbClr val="FF0000"/>
                </a:solidFill>
              </a:rPr>
              <a:t>Thanks for your attention</a:t>
            </a:r>
            <a:endParaRPr kumimoji="1"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38959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Outline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 bwMode="auto">
          <a:xfrm>
            <a:off x="409727" y="1988840"/>
            <a:ext cx="82089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Introduction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Impact of Field Emission on coupler ceramic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Temperature-rise </a:t>
            </a:r>
            <a:r>
              <a:rPr lang="en-US" altLang="zh-CN" sz="28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of the </a:t>
            </a:r>
            <a:r>
              <a:rPr lang="en-US" altLang="zh-CN" sz="280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Cold Window </a:t>
            </a:r>
            <a:endParaRPr lang="en-US" altLang="zh-CN" sz="280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Summary</a:t>
            </a:r>
            <a:endParaRPr lang="zh-CN" altLang="en-US" sz="28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10462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 bwMode="auto">
          <a:xfrm>
            <a:off x="-2628800" y="206084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endParaRPr kumimoji="1" lang="zh-CN" altLang="en-US" dirty="0" smtClean="0">
              <a:solidFill>
                <a:srgbClr val="0000FF"/>
              </a:solidFill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53" name="标题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25084" cy="720000"/>
          </a:xfrm>
        </p:spPr>
        <p:txBody>
          <a:bodyPr/>
          <a:lstStyle/>
          <a:p>
            <a:r>
              <a:rPr lang="en-US" altLang="zh-CN" smtClean="0"/>
              <a:t>The demo </a:t>
            </a:r>
            <a:r>
              <a:rPr lang="en-US" altLang="zh-CN" dirty="0" smtClean="0"/>
              <a:t>25 MeV </a:t>
            </a:r>
            <a:r>
              <a:rPr lang="en-US" altLang="zh-CN" smtClean="0"/>
              <a:t>SRF </a:t>
            </a:r>
            <a:r>
              <a:rPr lang="en-US" altLang="zh-CN" dirty="0" err="1"/>
              <a:t>l</a:t>
            </a:r>
            <a:r>
              <a:rPr lang="en-US" altLang="zh-CN" smtClean="0"/>
              <a:t>inac 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5378" y="1191184"/>
            <a:ext cx="8970217" cy="3788354"/>
            <a:chOff x="-14606" y="1566832"/>
            <a:chExt cx="8970217" cy="3788354"/>
          </a:xfrm>
        </p:grpSpPr>
        <p:grpSp>
          <p:nvGrpSpPr>
            <p:cNvPr id="8" name="组合 7"/>
            <p:cNvGrpSpPr/>
            <p:nvPr/>
          </p:nvGrpSpPr>
          <p:grpSpPr>
            <a:xfrm>
              <a:off x="-14606" y="1566832"/>
              <a:ext cx="8970217" cy="3788354"/>
              <a:chOff x="66279" y="1384670"/>
              <a:chExt cx="8970217" cy="378835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279" y="1384670"/>
                <a:ext cx="8970217" cy="3788354"/>
                <a:chOff x="173783" y="1384670"/>
                <a:chExt cx="8970217" cy="3788354"/>
              </a:xfrm>
            </p:grpSpPr>
            <p:grpSp>
              <p:nvGrpSpPr>
                <p:cNvPr id="25" name="组合 24"/>
                <p:cNvGrpSpPr/>
                <p:nvPr/>
              </p:nvGrpSpPr>
              <p:grpSpPr>
                <a:xfrm>
                  <a:off x="173783" y="1384670"/>
                  <a:ext cx="8970217" cy="3788354"/>
                  <a:chOff x="86891" y="1598339"/>
                  <a:chExt cx="8970217" cy="3788354"/>
                </a:xfrm>
              </p:grpSpPr>
              <p:grpSp>
                <p:nvGrpSpPr>
                  <p:cNvPr id="28" name="组 3"/>
                  <p:cNvGrpSpPr/>
                  <p:nvPr/>
                </p:nvGrpSpPr>
                <p:grpSpPr>
                  <a:xfrm>
                    <a:off x="86891" y="1628800"/>
                    <a:ext cx="8970217" cy="3757893"/>
                    <a:chOff x="14606" y="904048"/>
                    <a:chExt cx="8970217" cy="3757893"/>
                  </a:xfrm>
                </p:grpSpPr>
                <p:pic>
                  <p:nvPicPr>
                    <p:cNvPr id="46" name="图片 45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2021" y="904048"/>
                      <a:ext cx="8872802" cy="375789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7" name="文本框 9"/>
                    <p:cNvSpPr txBox="1"/>
                    <p:nvPr/>
                  </p:nvSpPr>
                  <p:spPr bwMode="auto">
                    <a:xfrm rot="21257933">
                      <a:off x="1240510" y="3372839"/>
                      <a:ext cx="582211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none" rtlCol="0">
                      <a:spAutoFit/>
                    </a:bodyPr>
                    <a:lstStyle>
                      <a:defPPr marL="0" marR="0" indent="0" algn="l" defTabSz="9144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  <a:lvl2pPr marL="0" marR="0" indent="457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2pPr>
                      <a:lvl3pPr marL="0" marR="0" indent="914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3pPr>
                      <a:lvl4pPr marL="0" marR="0" indent="1371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4pPr>
                      <a:lvl5pPr marL="0" marR="0" indent="18288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5pPr>
                      <a:lvl6pPr marL="0" marR="0" indent="22860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6pPr>
                      <a:lvl7pPr marL="0" marR="0" indent="2743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7pPr>
                      <a:lvl8pPr marL="0" marR="0" indent="3200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8pPr>
                      <a:lvl9pPr marL="0" marR="0" indent="3657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9pPr>
                    </a:lstStyle>
                    <a:p>
                      <a:pPr algn="l"/>
                      <a:r>
                        <a:rPr lang="en-US" altLang="zh-CN" sz="1600" i="1" dirty="0">
                          <a:ea typeface="楷体_GB2312" pitchFamily="49" charset="-122"/>
                          <a:cs typeface="Times New Roman" pitchFamily="18" charset="0"/>
                        </a:rPr>
                        <a:t>RFQ</a:t>
                      </a:r>
                    </a:p>
                  </p:txBody>
                </p:sp>
                <p:sp>
                  <p:nvSpPr>
                    <p:cNvPr id="48" name="文本框 11"/>
                    <p:cNvSpPr txBox="1"/>
                    <p:nvPr/>
                  </p:nvSpPr>
                  <p:spPr>
                    <a:xfrm rot="21257933">
                      <a:off x="14606" y="3558238"/>
                      <a:ext cx="878840" cy="3378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 marL="0" marR="0" indent="0" algn="l" defTabSz="9144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  <a:lvl2pPr marL="0" marR="0" indent="457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2pPr>
                      <a:lvl3pPr marL="0" marR="0" indent="914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3pPr>
                      <a:lvl4pPr marL="0" marR="0" indent="1371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4pPr>
                      <a:lvl5pPr marL="0" marR="0" indent="18288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5pPr>
                      <a:lvl6pPr marL="0" marR="0" indent="22860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6pPr>
                      <a:lvl7pPr marL="0" marR="0" indent="2743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7pPr>
                      <a:lvl8pPr marL="0" marR="0" indent="3200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8pPr>
                      <a:lvl9pPr marL="0" marR="0" indent="3657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9pPr>
                    </a:lstStyle>
                    <a:p>
                      <a:pPr lvl="0" algn="ctr"/>
                      <a:r>
                        <a:rPr lang="en-US" altLang="zh-CN" sz="1600" i="1" dirty="0">
                          <a:ea typeface="楷体_GB2312" pitchFamily="49" charset="-122"/>
                          <a:cs typeface="Times New Roman" pitchFamily="18" charset="0"/>
                          <a:sym typeface="+mn-ea"/>
                        </a:rPr>
                        <a:t>ECRIS</a:t>
                      </a:r>
                    </a:p>
                  </p:txBody>
                </p:sp>
                <p:sp>
                  <p:nvSpPr>
                    <p:cNvPr id="49" name="文本框 14"/>
                    <p:cNvSpPr txBox="1"/>
                    <p:nvPr/>
                  </p:nvSpPr>
                  <p:spPr>
                    <a:xfrm rot="3585372">
                      <a:off x="7905274" y="2113182"/>
                      <a:ext cx="962679" cy="3378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 marL="0" marR="0" indent="0" algn="l" defTabSz="9144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  <a:lvl2pPr marL="0" marR="0" indent="457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2pPr>
                      <a:lvl3pPr marL="0" marR="0" indent="914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3pPr>
                      <a:lvl4pPr marL="0" marR="0" indent="1371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4pPr>
                      <a:lvl5pPr marL="0" marR="0" indent="18288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5pPr>
                      <a:lvl6pPr marL="0" marR="0" indent="22860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6pPr>
                      <a:lvl7pPr marL="0" marR="0" indent="2743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7pPr>
                      <a:lvl8pPr marL="0" marR="0" indent="3200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8pPr>
                      <a:lvl9pPr marL="0" marR="0" indent="3657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9pPr>
                    </a:lstStyle>
                    <a:p>
                      <a:pPr algn="ctr"/>
                      <a:r>
                        <a:rPr lang="en-US" altLang="zh-CN" sz="1600" i="1" dirty="0">
                          <a:ea typeface="楷体_GB2312" pitchFamily="49" charset="-122"/>
                          <a:cs typeface="Times New Roman" pitchFamily="18" charset="0"/>
                        </a:rPr>
                        <a:t>HEBT</a:t>
                      </a:r>
                    </a:p>
                  </p:txBody>
                </p:sp>
                <p:sp>
                  <p:nvSpPr>
                    <p:cNvPr id="50" name="文本框 2"/>
                    <p:cNvSpPr txBox="1"/>
                    <p:nvPr/>
                  </p:nvSpPr>
                  <p:spPr bwMode="auto">
                    <a:xfrm rot="21257933">
                      <a:off x="3174800" y="2828789"/>
                      <a:ext cx="1938020" cy="3352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none" rtlCol="0">
                      <a:spAutoFit/>
                    </a:bodyPr>
                    <a:lstStyle>
                      <a:defPPr marL="0" marR="0" indent="0" algn="l" defTabSz="9144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  <a:lvl2pPr marL="0" marR="0" indent="457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2pPr>
                      <a:lvl3pPr marL="0" marR="0" indent="914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3pPr>
                      <a:lvl4pPr marL="0" marR="0" indent="1371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4pPr>
                      <a:lvl5pPr marL="0" marR="0" indent="18288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5pPr>
                      <a:lvl6pPr marL="0" marR="0" indent="22860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6pPr>
                      <a:lvl7pPr marL="0" marR="0" indent="2743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7pPr>
                      <a:lvl8pPr marL="0" marR="0" indent="3200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8pPr>
                      <a:lvl9pPr marL="0" marR="0" indent="3657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9pPr>
                    </a:lstStyle>
                    <a:p>
                      <a:pPr algn="l"/>
                      <a:r>
                        <a:rPr lang="en-US" altLang="zh-CN" sz="1600" i="1" dirty="0">
                          <a:solidFill>
                            <a:schemeClr val="tx1"/>
                          </a:solidFill>
                          <a:ea typeface="楷体_GB2312" pitchFamily="49" charset="-122"/>
                          <a:cs typeface="Times New Roman" pitchFamily="18" charset="0"/>
                          <a:sym typeface="+mn-ea"/>
                        </a:rPr>
                        <a:t>162.5 MHz HWR010</a:t>
                      </a:r>
                      <a:endParaRPr lang="en-US" altLang="zh-CN" sz="1600" i="1" dirty="0">
                        <a:ea typeface="楷体_GB2312" pitchFamily="49" charset="-122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1" name="文本框 18"/>
                    <p:cNvSpPr txBox="1"/>
                    <p:nvPr/>
                  </p:nvSpPr>
                  <p:spPr bwMode="auto">
                    <a:xfrm rot="21257933">
                      <a:off x="5312196" y="2494496"/>
                      <a:ext cx="1955985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none" rtlCol="0">
                      <a:spAutoFit/>
                    </a:bodyPr>
                    <a:lstStyle>
                      <a:defPPr marL="0" marR="0" indent="0" algn="l" defTabSz="9144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  <a:lvl2pPr marL="0" marR="0" indent="457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2pPr>
                      <a:lvl3pPr marL="0" marR="0" indent="914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3pPr>
                      <a:lvl4pPr marL="0" marR="0" indent="1371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4pPr>
                      <a:lvl5pPr marL="0" marR="0" indent="18288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5pPr>
                      <a:lvl6pPr marL="0" marR="0" indent="22860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6pPr>
                      <a:lvl7pPr marL="0" marR="0" indent="2743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7pPr>
                      <a:lvl8pPr marL="0" marR="0" indent="3200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8pPr>
                      <a:lvl9pPr marL="0" marR="0" indent="3657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9pPr>
                    </a:lstStyle>
                    <a:p>
                      <a:pPr algn="l"/>
                      <a:r>
                        <a:rPr lang="en-US" altLang="zh-CN" sz="1600" i="1" dirty="0">
                          <a:solidFill>
                            <a:schemeClr val="tx1"/>
                          </a:solidFill>
                          <a:ea typeface="楷体_GB2312" pitchFamily="49" charset="-122"/>
                          <a:cs typeface="Times New Roman" pitchFamily="18" charset="0"/>
                          <a:sym typeface="+mn-ea"/>
                        </a:rPr>
                        <a:t>162.5 MHz </a:t>
                      </a:r>
                      <a:r>
                        <a:rPr lang="en-US" altLang="zh-CN" sz="1600" i="1" dirty="0" smtClean="0">
                          <a:solidFill>
                            <a:schemeClr val="tx1"/>
                          </a:solidFill>
                          <a:ea typeface="楷体_GB2312" pitchFamily="49" charset="-122"/>
                          <a:cs typeface="Times New Roman" pitchFamily="18" charset="0"/>
                          <a:sym typeface="+mn-ea"/>
                        </a:rPr>
                        <a:t>HWR015</a:t>
                      </a:r>
                      <a:endParaRPr lang="en-US" altLang="zh-CN" sz="1600" i="1" dirty="0">
                        <a:ea typeface="楷体_GB2312" pitchFamily="49" charset="-122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2" name="文本框 20"/>
                    <p:cNvSpPr txBox="1"/>
                    <p:nvPr/>
                  </p:nvSpPr>
                  <p:spPr bwMode="auto">
                    <a:xfrm rot="21257933">
                      <a:off x="2125005" y="3239894"/>
                      <a:ext cx="720069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none" rtlCol="0">
                      <a:spAutoFit/>
                    </a:bodyPr>
                    <a:lstStyle>
                      <a:defPPr marL="0" marR="0" indent="0" algn="l" defTabSz="9144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  <a:lvl2pPr marL="0" marR="0" indent="457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2pPr>
                      <a:lvl3pPr marL="0" marR="0" indent="914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3pPr>
                      <a:lvl4pPr marL="0" marR="0" indent="1371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4pPr>
                      <a:lvl5pPr marL="0" marR="0" indent="18288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5pPr>
                      <a:lvl6pPr marL="0" marR="0" indent="22860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6pPr>
                      <a:lvl7pPr marL="0" marR="0" indent="27432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7pPr>
                      <a:lvl8pPr marL="0" marR="0" indent="32004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8pPr>
                      <a:lvl9pPr marL="0" marR="0" indent="365760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9pPr>
                    </a:lstStyle>
                    <a:p>
                      <a:pPr algn="l"/>
                      <a:r>
                        <a:rPr lang="en-US" altLang="zh-CN" sz="1600" i="1" dirty="0" smtClean="0">
                          <a:ea typeface="楷体_GB2312" pitchFamily="49" charset="-122"/>
                          <a:cs typeface="Times New Roman" pitchFamily="18" charset="0"/>
                        </a:rPr>
                        <a:t>MEBT</a:t>
                      </a:r>
                      <a:endParaRPr lang="en-US" altLang="zh-CN" sz="1600" i="1" dirty="0">
                        <a:ea typeface="楷体_GB2312" pitchFamily="49" charset="-122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35" name="直接箭头连接符 34"/>
                  <p:cNvCxnSpPr/>
                  <p:nvPr/>
                </p:nvCxnSpPr>
                <p:spPr>
                  <a:xfrm>
                    <a:off x="2720020" y="3179842"/>
                    <a:ext cx="658258" cy="541339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箭头连接符 35"/>
                  <p:cNvCxnSpPr/>
                  <p:nvPr/>
                </p:nvCxnSpPr>
                <p:spPr>
                  <a:xfrm>
                    <a:off x="2720020" y="3179842"/>
                    <a:ext cx="1669324" cy="380316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箭头连接符 37"/>
                  <p:cNvCxnSpPr/>
                  <p:nvPr/>
                </p:nvCxnSpPr>
                <p:spPr>
                  <a:xfrm>
                    <a:off x="5186307" y="2858800"/>
                    <a:ext cx="907238" cy="419210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文本框 41"/>
                  <p:cNvSpPr txBox="1"/>
                  <p:nvPr/>
                </p:nvSpPr>
                <p:spPr bwMode="auto">
                  <a:xfrm>
                    <a:off x="7469618" y="4798879"/>
                    <a:ext cx="936104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200" dirty="0" smtClean="0">
                        <a:ea typeface="楷体_GB2312" pitchFamily="49" charset="-122"/>
                        <a:cs typeface="Times New Roman" pitchFamily="18" charset="0"/>
                      </a:rPr>
                      <a:t>IHEP</a:t>
                    </a:r>
                  </a:p>
                </p:txBody>
              </p:sp>
              <p:sp>
                <p:nvSpPr>
                  <p:cNvPr id="43" name="文本框 42"/>
                  <p:cNvSpPr txBox="1"/>
                  <p:nvPr/>
                </p:nvSpPr>
                <p:spPr bwMode="auto">
                  <a:xfrm>
                    <a:off x="3091478" y="1919753"/>
                    <a:ext cx="936104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200" dirty="0" smtClean="0">
                        <a:ea typeface="楷体_GB2312" pitchFamily="49" charset="-122"/>
                        <a:cs typeface="Times New Roman" pitchFamily="18" charset="0"/>
                      </a:rPr>
                      <a:t>IMP</a:t>
                    </a:r>
                  </a:p>
                </p:txBody>
              </p:sp>
              <p:sp>
                <p:nvSpPr>
                  <p:cNvPr id="45" name="矩形 44"/>
                  <p:cNvSpPr/>
                  <p:nvPr/>
                </p:nvSpPr>
                <p:spPr>
                  <a:xfrm>
                    <a:off x="4873368" y="1598339"/>
                    <a:ext cx="1011499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200" b="1" i="1" smtClean="0">
                        <a:solidFill>
                          <a:srgbClr val="FF0000"/>
                        </a:solidFill>
                      </a:rPr>
                      <a:t>TTF III-like</a:t>
                    </a:r>
                    <a:endParaRPr lang="zh-CN" altLang="en-US" sz="1200" b="1" i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pic>
              <p:nvPicPr>
                <p:cNvPr id="29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6925" t="37580" r="11638" b="25160"/>
                <a:stretch>
                  <a:fillRect/>
                </a:stretch>
              </p:blipFill>
              <p:spPr bwMode="auto">
                <a:xfrm rot="10800000">
                  <a:off x="4255810" y="1626040"/>
                  <a:ext cx="2293238" cy="9967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2" name="矩形 21"/>
              <p:cNvSpPr/>
              <p:nvPr/>
            </p:nvSpPr>
            <p:spPr>
              <a:xfrm rot="5400000">
                <a:off x="703253" y="2288562"/>
                <a:ext cx="185185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smtClean="0">
                    <a:solidFill>
                      <a:srgbClr val="FF0000"/>
                    </a:solidFill>
                  </a:rPr>
                  <a:t>Double Warm Ceramics</a:t>
                </a:r>
                <a:endParaRPr lang="zh-CN" altLang="en-US" sz="1200" b="1" i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/>
            <a:srcRect l="453" t="19723" r="83464" b="21059"/>
            <a:stretch/>
          </p:blipFill>
          <p:spPr>
            <a:xfrm>
              <a:off x="1649971" y="1596094"/>
              <a:ext cx="936231" cy="193905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 bwMode="auto">
          <a:xfrm>
            <a:off x="172793" y="5157192"/>
            <a:ext cx="66967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12 Double Warm Ceramic Couplers - IMP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5 TTF III-like Couplers - IMP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6 Single Choke Couplers - IHEP</a:t>
            </a:r>
            <a:endParaRPr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2" t="1" r="31942" b="34228"/>
          <a:stretch/>
        </p:blipFill>
        <p:spPr>
          <a:xfrm flipH="1">
            <a:off x="719572" y="3902756"/>
            <a:ext cx="2267918" cy="23345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/>
          <a:stretch/>
        </p:blipFill>
        <p:spPr>
          <a:xfrm flipH="1">
            <a:off x="3491880" y="3907667"/>
            <a:ext cx="2171007" cy="2329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7" t="7285" r="11395" b="23535"/>
          <a:stretch/>
        </p:blipFill>
        <p:spPr>
          <a:xfrm flipH="1">
            <a:off x="6186262" y="3918511"/>
            <a:ext cx="2094150" cy="23188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0000">
            <a:off x="164539" y="1129208"/>
            <a:ext cx="5058639" cy="199197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 bwMode="auto">
          <a:xfrm>
            <a:off x="462412" y="3550930"/>
            <a:ext cx="833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10 MeV </a:t>
            </a:r>
            <a:r>
              <a:rPr lang="en-US" altLang="zh-CN" sz="2000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o</a:t>
            </a:r>
            <a:r>
              <a:rPr lang="en-US" altLang="zh-CN" sz="20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peration for 2 months, ceramic windows of 2 couplers</a:t>
            </a:r>
            <a:r>
              <a:rPr lang="zh-CN" altLang="en-US" sz="20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were leaking each CM.</a:t>
            </a:r>
            <a:endParaRPr lang="zh-CN" altLang="en-US" sz="20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 bwMode="auto">
          <a:xfrm>
            <a:off x="2835920" y="6144216"/>
            <a:ext cx="3784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smtClean="0">
                <a:ea typeface="楷体_GB2312" pitchFamily="49" charset="-122"/>
                <a:cs typeface="Times New Roman" pitchFamily="18" charset="0"/>
              </a:rPr>
              <a:t>Cracks </a:t>
            </a:r>
            <a:r>
              <a:rPr lang="en-US" altLang="zh-CN" i="1" dirty="0" smtClean="0">
                <a:ea typeface="楷体_GB2312" pitchFamily="49" charset="-122"/>
                <a:cs typeface="Times New Roman" pitchFamily="18" charset="0"/>
              </a:rPr>
              <a:t>of ceramic window</a:t>
            </a:r>
            <a:endParaRPr lang="zh-CN" altLang="en-US" i="1" dirty="0" smtClean="0"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>
          <a:xfrm>
            <a:off x="971600" y="116632"/>
            <a:ext cx="7272808" cy="72069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ct val="0"/>
              </a:spcBef>
              <a:buNone/>
              <a:defRPr kumimoji="1" sz="2800" b="1" cap="none" spc="0">
                <a:ln w="317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kumimoji="0" lang="en-US" altLang="zh-CN" sz="3600" dirty="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+mn-lt"/>
              </a:rPr>
              <a:t>10 </a:t>
            </a:r>
            <a:r>
              <a:rPr kumimoji="0" lang="en-US" altLang="zh-CN" sz="360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+mn-lt"/>
              </a:rPr>
              <a:t>MeV </a:t>
            </a:r>
            <a:r>
              <a:rPr kumimoji="0" lang="en-US" altLang="zh-CN" sz="3600" smtClean="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+mn-lt"/>
              </a:rPr>
              <a:t>coupler </a:t>
            </a:r>
            <a:r>
              <a:rPr kumimoji="0" lang="en-US" altLang="zh-CN" sz="3600" dirty="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+mn-lt"/>
              </a:rPr>
              <a:t>o</a:t>
            </a:r>
            <a:r>
              <a:rPr kumimoji="0" lang="en-US" altLang="zh-CN" sz="3600" smtClean="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+mn-lt"/>
              </a:rPr>
              <a:t>peration</a:t>
            </a:r>
            <a:endParaRPr kumimoji="0" lang="zh-CN" altLang="en-US" sz="3600" dirty="0">
              <a:ln w="3175" cmpd="sng">
                <a:noFill/>
                <a:prstDash val="solid"/>
              </a:ln>
              <a:solidFill>
                <a:srgbClr val="F18E30"/>
              </a:solidFill>
              <a:latin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46815" y="930947"/>
            <a:ext cx="4833365" cy="2591554"/>
            <a:chOff x="3853147" y="983155"/>
            <a:chExt cx="5972402" cy="4589673"/>
          </a:xfrm>
        </p:grpSpPr>
        <p:sp>
          <p:nvSpPr>
            <p:cNvPr id="9" name="TextBox 15"/>
            <p:cNvSpPr txBox="1"/>
            <p:nvPr/>
          </p:nvSpPr>
          <p:spPr>
            <a:xfrm>
              <a:off x="3853147" y="4918737"/>
              <a:ext cx="5972402" cy="654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(a)Single </a:t>
              </a:r>
              <a:r>
                <a:rPr lang="en-US" altLang="zh-CN" i="1" smtClean="0"/>
                <a:t>chock window (b</a:t>
              </a:r>
              <a:r>
                <a:rPr lang="en-US" altLang="zh-CN" i="1" dirty="0" smtClean="0"/>
                <a:t>) </a:t>
              </a:r>
              <a:r>
                <a:rPr lang="en-US" altLang="zh-CN" i="1" smtClean="0"/>
                <a:t>Fixed Q</a:t>
              </a:r>
              <a:r>
                <a:rPr lang="en-US" altLang="zh-CN" i="1" baseline="-25000"/>
                <a:t>e</a:t>
              </a:r>
              <a:r>
                <a:rPr lang="en-US" altLang="zh-CN" i="1" smtClean="0"/>
                <a:t> (c)No </a:t>
              </a:r>
              <a:r>
                <a:rPr lang="en-US" altLang="zh-CN" i="1" dirty="0" smtClean="0"/>
                <a:t>bias 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863020" y="4070328"/>
              <a:ext cx="4489706" cy="103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 smtClean="0"/>
                <a:t>Outer conductor: helium cooling, thermal sink.  Inner conductor: water cooling  </a:t>
              </a:r>
              <a:endParaRPr lang="zh-CN" altLang="en-US" sz="1600" i="1" dirty="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1131" y="983155"/>
              <a:ext cx="1965533" cy="30620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7168417" y="983155"/>
              <a:ext cx="1863951" cy="306222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 bwMode="auto">
          <a:xfrm>
            <a:off x="1331640" y="2866232"/>
            <a:ext cx="4706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i="1" smtClean="0">
                <a:ea typeface="楷体_GB2312" pitchFamily="49" charset="-122"/>
                <a:cs typeface="Times New Roman" pitchFamily="18" charset="0"/>
              </a:rPr>
              <a:t>12 single window couplers</a:t>
            </a:r>
            <a:endParaRPr lang="zh-CN" altLang="en-US" i="1" dirty="0" smtClean="0"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09246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933727" y="119384"/>
            <a:ext cx="7310682" cy="720690"/>
          </a:xfrm>
        </p:spPr>
        <p:txBody>
          <a:bodyPr>
            <a:normAutofit/>
          </a:bodyPr>
          <a:lstStyle/>
          <a:p>
            <a:r>
              <a:rPr lang="en-US" altLang="zh-CN">
                <a:ln w="3175" cmpd="sng">
                  <a:noFill/>
                  <a:prstDash val="solid"/>
                </a:ln>
              </a:rPr>
              <a:t>HWR010 </a:t>
            </a:r>
            <a:r>
              <a:rPr lang="en-US" altLang="zh-CN" smtClean="0">
                <a:ln w="3175" cmpd="sng">
                  <a:noFill/>
                  <a:prstDash val="solid"/>
                </a:ln>
              </a:rPr>
              <a:t>field emission </a:t>
            </a:r>
            <a:endParaRPr lang="zh-CN" altLang="en-US" dirty="0">
              <a:ln w="3175" cmpd="sng">
                <a:noFill/>
                <a:prstDash val="solid"/>
              </a:ln>
            </a:endParaRPr>
          </a:p>
        </p:txBody>
      </p:sp>
      <p:pic>
        <p:nvPicPr>
          <p:cNvPr id="5" name="图片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995" y="1339920"/>
            <a:ext cx="1454529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/>
          <p:nvPr/>
        </p:nvGrpSpPr>
        <p:grpSpPr>
          <a:xfrm>
            <a:off x="2267745" y="1358109"/>
            <a:ext cx="4212468" cy="3564396"/>
            <a:chOff x="2503133" y="1304764"/>
            <a:chExt cx="3977079" cy="299624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3133" y="1304764"/>
              <a:ext cx="3977079" cy="299624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椭圆 6"/>
            <p:cNvSpPr/>
            <p:nvPr/>
          </p:nvSpPr>
          <p:spPr>
            <a:xfrm rot="2700000">
              <a:off x="3838815" y="2325981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8100000">
              <a:off x="4918935" y="2289977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8100000">
              <a:off x="3829021" y="2839831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2700000">
              <a:off x="4909141" y="2794033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3528" y="1340768"/>
            <a:ext cx="1641404" cy="3672408"/>
            <a:chOff x="899592" y="1340768"/>
            <a:chExt cx="1065340" cy="3168352"/>
          </a:xfrm>
        </p:grpSpPr>
        <p:pic>
          <p:nvPicPr>
            <p:cNvPr id="12290" name="图片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1340768"/>
              <a:ext cx="1065340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椭圆 12"/>
            <p:cNvSpPr/>
            <p:nvPr/>
          </p:nvSpPr>
          <p:spPr>
            <a:xfrm>
              <a:off x="1475656" y="2708920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223628" y="2708920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 l="35437" t="22342" r="40263" b="67819"/>
          <a:stretch>
            <a:fillRect/>
          </a:stretch>
        </p:blipFill>
        <p:spPr bwMode="auto">
          <a:xfrm>
            <a:off x="2699792" y="5157192"/>
            <a:ext cx="3729650" cy="94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3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8945" y="155947"/>
            <a:ext cx="723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ln w="3175" cmpd="sng">
                  <a:noFill/>
                  <a:prstDash val="solid"/>
                </a:ln>
                <a:solidFill>
                  <a:srgbClr val="F18E30"/>
                </a:solidFill>
                <a:ea typeface="黑体" pitchFamily="49" charset="-122"/>
                <a:cs typeface="Times New Roman" pitchFamily="18" charset="0"/>
              </a:rPr>
              <a:t>Field </a:t>
            </a:r>
            <a:r>
              <a:rPr lang="en-US" altLang="zh-CN" sz="3600" b="1" smtClean="0">
                <a:ln w="3175" cmpd="sng">
                  <a:noFill/>
                  <a:prstDash val="solid"/>
                </a:ln>
                <a:solidFill>
                  <a:srgbClr val="F18E30"/>
                </a:solidFill>
                <a:ea typeface="黑体" pitchFamily="49" charset="-122"/>
                <a:cs typeface="Times New Roman" pitchFamily="18" charset="0"/>
              </a:rPr>
              <a:t>emission on coupler</a:t>
            </a:r>
            <a:endParaRPr lang="zh-CN" altLang="en-US" sz="3600" b="1" dirty="0">
              <a:ln w="3175" cmpd="sng">
                <a:noFill/>
                <a:prstDash val="solid"/>
              </a:ln>
              <a:solidFill>
                <a:srgbClr val="F18E30"/>
              </a:solidFill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39552" y="980728"/>
            <a:ext cx="4420897" cy="1718004"/>
            <a:chOff x="667166" y="980728"/>
            <a:chExt cx="4420897" cy="171800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7550" t="18680" r="15289" b="50000"/>
            <a:stretch>
              <a:fillRect/>
            </a:stretch>
          </p:blipFill>
          <p:spPr bwMode="auto">
            <a:xfrm>
              <a:off x="667166" y="980728"/>
              <a:ext cx="4420897" cy="171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1066559" y="2157809"/>
              <a:ext cx="124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emitters</a:t>
              </a:r>
              <a:endParaRPr lang="zh-CN" altLang="en-US" i="1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77013" y="1484784"/>
            <a:ext cx="3265154" cy="3775194"/>
            <a:chOff x="6077013" y="1052736"/>
            <a:chExt cx="3265154" cy="377519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/>
            <a:srcRect l="4725" t="31247" r="68050" b="27714"/>
            <a:stretch/>
          </p:blipFill>
          <p:spPr>
            <a:xfrm>
              <a:off x="6077013" y="1052736"/>
              <a:ext cx="2658112" cy="333911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300192" y="4427820"/>
              <a:ext cx="3041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 smtClean="0"/>
                <a:t>FE </a:t>
              </a:r>
              <a:r>
                <a:rPr lang="en-US" altLang="zh-CN" sz="2000" i="1" smtClean="0"/>
                <a:t>hitting on Window</a:t>
              </a:r>
              <a:endParaRPr lang="zh-CN" altLang="en-US" sz="2000" i="1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7262" y="4750123"/>
            <a:ext cx="5038202" cy="1291342"/>
            <a:chOff x="595717" y="4152207"/>
            <a:chExt cx="5038202" cy="1291342"/>
          </a:xfrm>
        </p:grpSpPr>
        <p:grpSp>
          <p:nvGrpSpPr>
            <p:cNvPr id="3" name="组合 2"/>
            <p:cNvGrpSpPr/>
            <p:nvPr/>
          </p:nvGrpSpPr>
          <p:grpSpPr>
            <a:xfrm>
              <a:off x="595717" y="4152207"/>
              <a:ext cx="4467773" cy="1291342"/>
              <a:chOff x="595717" y="4152207"/>
              <a:chExt cx="4467773" cy="129134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730246" y="5043439"/>
                <a:ext cx="23806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dirty="0" smtClean="0"/>
                  <a:t>Trajectory of FE</a:t>
                </a:r>
                <a:endParaRPr lang="zh-CN" altLang="en-US" sz="2000" i="1" dirty="0"/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595717" y="4152207"/>
                <a:ext cx="4467773" cy="844534"/>
                <a:chOff x="595717" y="4152207"/>
                <a:chExt cx="4467773" cy="844534"/>
              </a:xfrm>
            </p:grpSpPr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3967" t="37040" r="9889" b="47840"/>
                <a:stretch>
                  <a:fillRect/>
                </a:stretch>
              </p:blipFill>
              <p:spPr bwMode="auto">
                <a:xfrm>
                  <a:off x="595717" y="4152207"/>
                  <a:ext cx="4433483" cy="844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矩形 11"/>
                <p:cNvSpPr/>
                <p:nvPr/>
              </p:nvSpPr>
              <p:spPr>
                <a:xfrm>
                  <a:off x="5029201" y="4166721"/>
                  <a:ext cx="34289" cy="28378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5023759" y="4652948"/>
                  <a:ext cx="34289" cy="28378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4" name="文本框 13"/>
            <p:cNvSpPr txBox="1"/>
            <p:nvPr/>
          </p:nvSpPr>
          <p:spPr>
            <a:xfrm>
              <a:off x="4493060" y="4996741"/>
              <a:ext cx="1140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window</a:t>
              </a:r>
              <a:endParaRPr lang="zh-CN" altLang="en-US" i="1" dirty="0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206571" y="6064737"/>
            <a:ext cx="390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EP </a:t>
            </a:r>
            <a:r>
              <a:rPr lang="en-US" altLang="zh-CN" dirty="0" err="1" smtClean="0"/>
              <a:t>25MV</a:t>
            </a:r>
            <a:r>
              <a:rPr lang="en-US" altLang="zh-CN" dirty="0" smtClean="0"/>
              <a:t>/m,  Energy of FE ~</a:t>
            </a:r>
            <a:r>
              <a:rPr lang="en-US" altLang="zh-CN" dirty="0" err="1" smtClean="0"/>
              <a:t>400KeV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05844" y="3353852"/>
            <a:ext cx="293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EP 25MV/m (Cavity),  local EP 15MV/m</a:t>
            </a:r>
            <a:endParaRPr lang="zh-CN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18557" t="21920" b="40280"/>
          <a:stretch>
            <a:fillRect/>
          </a:stretch>
        </p:blipFill>
        <p:spPr bwMode="auto">
          <a:xfrm>
            <a:off x="522101" y="2996952"/>
            <a:ext cx="4477543" cy="129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4657927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5595" y="96711"/>
            <a:ext cx="7180181" cy="720690"/>
          </a:xfrm>
        </p:spPr>
        <p:txBody>
          <a:bodyPr/>
          <a:lstStyle/>
          <a:p>
            <a:r>
              <a:rPr lang="en-US" altLang="zh-CN" smtClean="0"/>
              <a:t>Field emssion on pick-up port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243481" y="899256"/>
            <a:ext cx="5237857" cy="2712113"/>
            <a:chOff x="51667" y="1404590"/>
            <a:chExt cx="7568333" cy="3832860"/>
          </a:xfrm>
        </p:grpSpPr>
        <p:pic>
          <p:nvPicPr>
            <p:cNvPr id="6" name="内容占位符 3" descr="scope_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1404590"/>
              <a:ext cx="6096000" cy="3832860"/>
            </a:xfrm>
            <a:prstGeom prst="rect">
              <a:avLst/>
            </a:prstGeom>
          </p:spPr>
        </p:pic>
        <p:sp>
          <p:nvSpPr>
            <p:cNvPr id="7" name="右箭头 6"/>
            <p:cNvSpPr/>
            <p:nvPr/>
          </p:nvSpPr>
          <p:spPr>
            <a:xfrm>
              <a:off x="1198179" y="2490946"/>
              <a:ext cx="325821" cy="220718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0410" y="1938106"/>
              <a:ext cx="1576000" cy="61433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Pick</a:t>
              </a:r>
              <a:r>
                <a:rPr kumimoji="0" lang="en-US" altLang="zh-CN" sz="1800" b="0" i="0" u="none" strike="noStrike" cap="none" spc="0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 up from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baseline="0" dirty="0" smtClean="0">
                  <a:solidFill>
                    <a:srgbClr val="FF0000"/>
                  </a:solidFill>
                </a:rPr>
                <a:t>cavity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imes New Roman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1198179" y="3328228"/>
              <a:ext cx="325821" cy="220718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667" y="3124153"/>
              <a:ext cx="983601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Forward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RF signal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98179" y="4195276"/>
              <a:ext cx="325821" cy="220718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855" y="3990615"/>
              <a:ext cx="97718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Reflected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dirty="0" smtClean="0"/>
                <a:t>RF signal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" name="文本框 2"/>
          <p:cNvSpPr txBox="1"/>
          <p:nvPr/>
        </p:nvSpPr>
        <p:spPr bwMode="auto">
          <a:xfrm>
            <a:off x="551206" y="5871602"/>
            <a:ext cx="79722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*More details will be present in the talk “</a:t>
            </a:r>
            <a:r>
              <a:rPr lang="en-US" altLang="zh-CN" b="1"/>
              <a:t>Troubleshooting and stability analysis of CW RF operation at China ADS front-end demo </a:t>
            </a:r>
            <a:r>
              <a:rPr lang="en-US" altLang="zh-CN" b="1" smtClean="0"/>
              <a:t>linac</a:t>
            </a:r>
            <a:r>
              <a:rPr lang="en-US" altLang="zh-CN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”.</a:t>
            </a:r>
            <a:endParaRPr lang="zh-CN" altLang="en-US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28960" y="1084390"/>
            <a:ext cx="3206936" cy="4471091"/>
            <a:chOff x="428960" y="1084390"/>
            <a:chExt cx="2702880" cy="409662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l="9249" r="3065"/>
            <a:stretch/>
          </p:blipFill>
          <p:spPr>
            <a:xfrm rot="5460000">
              <a:off x="-178422" y="2320405"/>
              <a:ext cx="2922758" cy="1577299"/>
            </a:xfrm>
            <a:prstGeom prst="rect">
              <a:avLst/>
            </a:prstGeom>
          </p:spPr>
        </p:pic>
        <p:cxnSp>
          <p:nvCxnSpPr>
            <p:cNvPr id="22" name="直接箭头连接符 21"/>
            <p:cNvCxnSpPr>
              <a:endCxn id="18" idx="1"/>
            </p:cNvCxnSpPr>
            <p:nvPr/>
          </p:nvCxnSpPr>
          <p:spPr>
            <a:xfrm flipH="1">
              <a:off x="1308461" y="1268760"/>
              <a:ext cx="311211" cy="3791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755576" y="3999968"/>
              <a:ext cx="432048" cy="842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 bwMode="auto">
            <a:xfrm>
              <a:off x="1614512" y="1084390"/>
              <a:ext cx="1517328" cy="3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smtClean="0">
                  <a:solidFill>
                    <a:srgbClr val="F18E30"/>
                  </a:solidFill>
                  <a:ea typeface="楷体_GB2312" pitchFamily="49" charset="-122"/>
                  <a:cs typeface="Times New Roman" pitchFamily="18" charset="0"/>
                </a:rPr>
                <a:t>Coupler Port</a:t>
              </a:r>
              <a:endParaRPr lang="zh-CN" altLang="en-US" i="1" dirty="0" smtClean="0">
                <a:solidFill>
                  <a:srgbClr val="F18E30"/>
                </a:solidFill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428960" y="4842617"/>
              <a:ext cx="1517328" cy="3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smtClean="0">
                  <a:solidFill>
                    <a:srgbClr val="F18E30"/>
                  </a:solidFill>
                  <a:ea typeface="楷体_GB2312" pitchFamily="49" charset="-122"/>
                  <a:cs typeface="Times New Roman" pitchFamily="18" charset="0"/>
                </a:rPr>
                <a:t>Pick-up Port</a:t>
              </a:r>
              <a:endParaRPr lang="zh-CN" altLang="en-US" i="1" dirty="0" smtClean="0">
                <a:solidFill>
                  <a:srgbClr val="F18E30"/>
                </a:solidFill>
                <a:ea typeface="楷体_GB2312" pitchFamily="49" charset="-122"/>
                <a:cs typeface="Times New Roman" pitchFamily="18" charset="0"/>
              </a:endParaRPr>
            </a:p>
          </p:txBody>
        </p:sp>
      </p:grpSp>
      <p:pic>
        <p:nvPicPr>
          <p:cNvPr id="19" name="对象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26" y="3356992"/>
            <a:ext cx="3601216" cy="27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40" y="1528096"/>
            <a:ext cx="1940805" cy="309430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611830" y="1124744"/>
            <a:ext cx="1684331" cy="3591755"/>
            <a:chOff x="6361831" y="1711822"/>
            <a:chExt cx="1248181" cy="317864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l="27891" t="37032" r="36980" b="45092"/>
            <a:stretch/>
          </p:blipFill>
          <p:spPr>
            <a:xfrm rot="5400000" flipV="1">
              <a:off x="5565678" y="2674905"/>
              <a:ext cx="2824552" cy="89838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 bwMode="auto">
            <a:xfrm>
              <a:off x="6361831" y="4536374"/>
              <a:ext cx="1248181" cy="354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 smtClean="0">
                  <a:ea typeface="楷体_GB2312" pitchFamily="49" charset="-122"/>
                  <a:cs typeface="Times New Roman" pitchFamily="18" charset="0"/>
                </a:rPr>
                <a:t>FE simulation</a:t>
              </a:r>
              <a:endParaRPr lang="zh-CN" altLang="en-US" sz="2000" i="1" dirty="0" smtClean="0">
                <a:ea typeface="楷体_GB2312" pitchFamily="49" charset="-122"/>
                <a:cs typeface="Times New Roman" pitchFamily="18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 bwMode="auto">
          <a:xfrm>
            <a:off x="3563888" y="5013176"/>
            <a:ext cx="4085229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Difficult </a:t>
            </a: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to braze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Not easy for the clean of the space between the dual </a:t>
            </a: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windows</a:t>
            </a:r>
            <a:endParaRPr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51520" y="1124744"/>
            <a:ext cx="3716582" cy="4846916"/>
            <a:chOff x="596374" y="1519633"/>
            <a:chExt cx="3716582" cy="4846916"/>
          </a:xfrm>
        </p:grpSpPr>
        <p:grpSp>
          <p:nvGrpSpPr>
            <p:cNvPr id="3" name="组合 2"/>
            <p:cNvGrpSpPr>
              <a:grpSpLocks noChangeAspect="1"/>
            </p:cNvGrpSpPr>
            <p:nvPr/>
          </p:nvGrpSpPr>
          <p:grpSpPr>
            <a:xfrm>
              <a:off x="596374" y="1519633"/>
              <a:ext cx="3716582" cy="4846916"/>
              <a:chOff x="-21119" y="1219132"/>
              <a:chExt cx="4003104" cy="522058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4"/>
              <a:srcRect l="453" t="19723" r="83464" b="21059"/>
              <a:stretch/>
            </p:blipFill>
            <p:spPr>
              <a:xfrm>
                <a:off x="658700" y="1363148"/>
                <a:ext cx="2451106" cy="5076564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 bwMode="auto">
              <a:xfrm>
                <a:off x="-21119" y="4207660"/>
                <a:ext cx="1257306" cy="3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smtClean="0">
                    <a:latin typeface="Arial Narrow" pitchFamily="34" charset="0"/>
                    <a:ea typeface="楷体_GB2312" pitchFamily="49" charset="-122"/>
                    <a:cs typeface="Times New Roman" pitchFamily="18" charset="0"/>
                  </a:rPr>
                  <a:t>windows</a:t>
                </a:r>
                <a:endParaRPr lang="zh-CN" altLang="en-US" i="1" dirty="0" smtClean="0">
                  <a:latin typeface="Arial Narrow" pitchFamily="34" charset="0"/>
                  <a:ea typeface="楷体_GB2312" pitchFamily="49" charset="-122"/>
                  <a:cs typeface="Times New Roman" pitchFamily="18" charset="0"/>
                </a:endParaRPr>
              </a:p>
            </p:txBody>
          </p:sp>
          <p:cxnSp>
            <p:nvCxnSpPr>
              <p:cNvPr id="6" name="直接箭头连接符 5"/>
              <p:cNvCxnSpPr/>
              <p:nvPr/>
            </p:nvCxnSpPr>
            <p:spPr>
              <a:xfrm flipV="1">
                <a:off x="1054744" y="4237428"/>
                <a:ext cx="684076" cy="18606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>
                <a:off x="1054744" y="4452871"/>
                <a:ext cx="684076" cy="186061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>
                <a:off x="2746932" y="1759192"/>
                <a:ext cx="1235053" cy="64807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椭圆 8"/>
              <p:cNvSpPr/>
              <p:nvPr/>
            </p:nvSpPr>
            <p:spPr bwMode="auto">
              <a:xfrm>
                <a:off x="1450788" y="1219132"/>
                <a:ext cx="1296144" cy="1188132"/>
              </a:xfrm>
              <a:prstGeom prst="ellipse">
                <a:avLst/>
              </a:prstGeom>
              <a:noFill/>
              <a:ln w="19050"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ü"/>
                  <a:tabLst/>
                </a:pPr>
                <a:endPara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 bwMode="auto">
            <a:xfrm>
              <a:off x="1979712" y="4221088"/>
              <a:ext cx="1203372" cy="546472"/>
            </a:xfrm>
            <a:prstGeom prst="roundRect">
              <a:avLst/>
            </a:prstGeom>
            <a:noFill/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endPara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cxnSp>
          <p:nvCxnSpPr>
            <p:cNvPr id="18" name="直接箭头连接符 17"/>
            <p:cNvCxnSpPr>
              <a:stCxn id="15" idx="3"/>
            </p:cNvCxnSpPr>
            <p:nvPr/>
          </p:nvCxnSpPr>
          <p:spPr>
            <a:xfrm>
              <a:off x="3183084" y="4494324"/>
              <a:ext cx="725658" cy="9137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标题 1"/>
          <p:cNvSpPr txBox="1">
            <a:spLocks/>
          </p:cNvSpPr>
          <p:nvPr/>
        </p:nvSpPr>
        <p:spPr>
          <a:xfrm>
            <a:off x="971600" y="116632"/>
            <a:ext cx="7272808" cy="72069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spcBef>
                <a:spcPct val="0"/>
              </a:spcBef>
              <a:buNone/>
              <a:defRPr kumimoji="0" sz="3600" b="1" cap="none" spc="0">
                <a:ln w="317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18E30"/>
                </a:solidFill>
                <a:effectLst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en-US" altLang="zh-CN"/>
              <a:t>Solutions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0093865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1079612" y="116752"/>
            <a:ext cx="7992888" cy="7200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ln w="317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18E30"/>
                </a:solidFill>
                <a:ea typeface="黑体" pitchFamily="49" charset="-122"/>
                <a:cs typeface="Times New Roman" pitchFamily="18" charset="0"/>
              </a:rPr>
              <a:t>HWR010 c</a:t>
            </a:r>
            <a:r>
              <a:rPr lang="en-US" altLang="zh-CN" sz="3600" b="1" smtClean="0">
                <a:ln w="317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18E30"/>
                </a:solidFill>
                <a:ea typeface="黑体" pitchFamily="49" charset="-122"/>
                <a:cs typeface="Times New Roman" pitchFamily="18" charset="0"/>
              </a:rPr>
              <a:t>oupler replacement</a:t>
            </a:r>
            <a:endParaRPr lang="zh-CN" altLang="en-US" sz="3600" b="1" dirty="0">
              <a:ln w="3175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18E30"/>
              </a:solidFill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1109880" y="5317194"/>
            <a:ext cx="5042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000" i="1" smtClean="0"/>
              <a:t>Replacing coupler in line</a:t>
            </a:r>
            <a:endParaRPr lang="en-US" altLang="zh-CN" sz="2000" i="1" dirty="0"/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51520" y="5661248"/>
            <a:ext cx="8640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New couplers has worked for more than </a:t>
            </a:r>
            <a:r>
              <a:rPr lang="en-US" altLang="zh-CN" sz="2200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year, </a:t>
            </a: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no leak was </a:t>
            </a:r>
            <a:r>
              <a:rPr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found, and the new couplers work very well. </a:t>
            </a:r>
            <a:endParaRPr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4821985" y="5336332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000" i="1" smtClean="0"/>
              <a:t>Replacing coupler in clean room</a:t>
            </a:r>
            <a:endParaRPr lang="en-US" altLang="zh-CN" sz="2000" i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8686" r="2750" b="19556"/>
          <a:stretch/>
        </p:blipFill>
        <p:spPr>
          <a:xfrm>
            <a:off x="4536605" y="925075"/>
            <a:ext cx="4535895" cy="19349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01" b="10409"/>
          <a:stretch/>
        </p:blipFill>
        <p:spPr>
          <a:xfrm>
            <a:off x="1295407" y="3013017"/>
            <a:ext cx="2384974" cy="23793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0" b="26733"/>
          <a:stretch/>
        </p:blipFill>
        <p:spPr>
          <a:xfrm>
            <a:off x="5405527" y="2860029"/>
            <a:ext cx="2332803" cy="2533295"/>
          </a:xfrm>
          <a:prstGeom prst="rect">
            <a:avLst/>
          </a:prstGeom>
        </p:spPr>
      </p:pic>
      <p:pic>
        <p:nvPicPr>
          <p:cNvPr id="14" name="Picture 1" descr="C:\Users\hp\AppData\Roaming\Tencent\Users\47431529\QQ\WinTemp\RichOle\FNG45}80DORTKTCZ16LB~OX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" t="9277" r="4026"/>
          <a:stretch/>
        </p:blipFill>
        <p:spPr bwMode="auto">
          <a:xfrm>
            <a:off x="827584" y="925075"/>
            <a:ext cx="3384376" cy="21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59930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MPCAS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 bwMode="auto">
        <a:noFill/>
        <a:ln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  <a:cs typeface="Times New Roman" pitchFamily="18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>
          <a:defRPr sz="2200" dirty="0" smtClean="0">
            <a:latin typeface="Arial Narrow" pitchFamily="34" charset="0"/>
            <a:ea typeface="楷体_GB2312" pitchFamily="49" charset="-122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IMPCAS.potx</Template>
  <TotalTime>48054</TotalTime>
  <Words>449</Words>
  <Application>Microsoft Office PowerPoint</Application>
  <PresentationFormat>全屏显示(4:3)</PresentationFormat>
  <Paragraphs>97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楷体_GB2312</vt:lpstr>
      <vt:lpstr>宋体</vt:lpstr>
      <vt:lpstr>Arial</vt:lpstr>
      <vt:lpstr>Arial Narrow</vt:lpstr>
      <vt:lpstr>Calibri</vt:lpstr>
      <vt:lpstr>Times New Roman</vt:lpstr>
      <vt:lpstr>Wingdings</vt:lpstr>
      <vt:lpstr>Wingdings 3</vt:lpstr>
      <vt:lpstr>IMPCAS</vt:lpstr>
      <vt:lpstr>Coupler Operation Experience at IMP</vt:lpstr>
      <vt:lpstr>Outline</vt:lpstr>
      <vt:lpstr>The demo 25 MeV SRF linac </vt:lpstr>
      <vt:lpstr>PowerPoint 演示文稿</vt:lpstr>
      <vt:lpstr>HWR010 field emission </vt:lpstr>
      <vt:lpstr>PowerPoint 演示文稿</vt:lpstr>
      <vt:lpstr>Field emssion on pick-up port</vt:lpstr>
      <vt:lpstr>PowerPoint 演示文稿</vt:lpstr>
      <vt:lpstr>PowerPoint 演示文稿</vt:lpstr>
      <vt:lpstr>Taper HWR015 feild emission</vt:lpstr>
      <vt:lpstr>Temperature-rise of the cold window</vt:lpstr>
      <vt:lpstr>Resonance &amp; off-resonance</vt:lpstr>
      <vt:lpstr>Summary</vt:lpstr>
      <vt:lpstr>PowerPoint 演示文稿</vt:lpstr>
    </vt:vector>
  </TitlesOfParts>
  <Company>IMPCAS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HB2014_TALK_Y.He</dc:title>
  <dc:subject>Beam physics and technology challenge for multi-MW CW superconducting proton linac for ADS</dc:subject>
  <dc:creator>Yuan He</dc:creator>
  <cp:lastModifiedBy>Jason</cp:lastModifiedBy>
  <cp:revision>2888</cp:revision>
  <dcterms:created xsi:type="dcterms:W3CDTF">2010-03-25T13:47:32Z</dcterms:created>
  <dcterms:modified xsi:type="dcterms:W3CDTF">2018-02-07T19:28:58Z</dcterms:modified>
</cp:coreProperties>
</file>