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662" r:id="rId2"/>
    <p:sldId id="665" r:id="rId3"/>
    <p:sldId id="666" r:id="rId4"/>
    <p:sldId id="664" r:id="rId5"/>
    <p:sldId id="670" r:id="rId6"/>
    <p:sldId id="671" r:id="rId7"/>
    <p:sldId id="672" r:id="rId8"/>
    <p:sldId id="695" r:id="rId9"/>
    <p:sldId id="673" r:id="rId10"/>
    <p:sldId id="667" r:id="rId11"/>
    <p:sldId id="682" r:id="rId12"/>
    <p:sldId id="675" r:id="rId13"/>
    <p:sldId id="683" r:id="rId14"/>
    <p:sldId id="677" r:id="rId15"/>
    <p:sldId id="669" r:id="rId16"/>
    <p:sldId id="688" r:id="rId17"/>
    <p:sldId id="689" r:id="rId18"/>
    <p:sldId id="692" r:id="rId19"/>
    <p:sldId id="693" r:id="rId20"/>
    <p:sldId id="663" r:id="rId21"/>
    <p:sldId id="690" r:id="rId22"/>
    <p:sldId id="691" r:id="rId23"/>
    <p:sldId id="684" r:id="rId24"/>
    <p:sldId id="687" r:id="rId25"/>
    <p:sldId id="685" r:id="rId26"/>
    <p:sldId id="694" r:id="rId27"/>
  </p:sldIdLst>
  <p:sldSz cx="9906000" cy="6858000" type="A4"/>
  <p:notesSz cx="6781800" cy="9918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B001"/>
    <a:srgbClr val="D9FFD9"/>
    <a:srgbClr val="B9FFDC"/>
    <a:srgbClr val="FF5050"/>
    <a:srgbClr val="FFFF66"/>
    <a:srgbClr val="FF0000"/>
    <a:srgbClr val="0000CC"/>
    <a:srgbClr val="00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6" autoAdjust="0"/>
    <p:restoredTop sz="97585" autoAdjust="0"/>
  </p:normalViewPr>
  <p:slideViewPr>
    <p:cSldViewPr snapToGrid="0">
      <p:cViewPr>
        <p:scale>
          <a:sx n="100" d="100"/>
          <a:sy n="100" d="100"/>
        </p:scale>
        <p:origin x="-1360" y="-80"/>
      </p:cViewPr>
      <p:guideLst>
        <p:guide orient="horz" pos="2160"/>
        <p:guide pos="312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22D81A2-5C63-FC4C-A213-0741FEB0CCD8}" type="datetimeFigureOut">
              <a:rPr lang="it-IT"/>
              <a:pPr>
                <a:defRPr/>
              </a:pPr>
              <a:t>17/07/17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1750" y="9421813"/>
            <a:ext cx="293846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5D92B6B-3D7A-A54E-BC72-030988C1924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495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8025" y="744538"/>
            <a:ext cx="5367338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10113"/>
            <a:ext cx="4975225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423" tIns="47711" rIns="95423" bIns="47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340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423400"/>
            <a:ext cx="293846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5423" tIns="47711" rIns="95423" bIns="4771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cs typeface="+mn-cs"/>
              </a:defRPr>
            </a:lvl1pPr>
          </a:lstStyle>
          <a:p>
            <a:pPr>
              <a:defRPr/>
            </a:pPr>
            <a:fld id="{6D67813D-84C7-CE47-B716-E9DD66E63A3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28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79EDBFB-6BD2-BE46-9C3A-F3B58D72175D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708025" y="752475"/>
            <a:ext cx="5357813" cy="3709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7349" y="4710444"/>
            <a:ext cx="5418791" cy="44552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79EDBFB-6BD2-BE46-9C3A-F3B58D72175D}" type="slidenum">
              <a:rPr lang="it-IT"/>
              <a:pPr>
                <a:defRPr/>
              </a:pPr>
              <a:t>26</a:t>
            </a:fld>
            <a:endParaRPr lang="it-IT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708025" y="752475"/>
            <a:ext cx="5357813" cy="3709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7349" y="4710444"/>
            <a:ext cx="5418791" cy="4455275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64BDAA-91B3-6A49-82AC-F2162427B6C8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704850" y="744538"/>
            <a:ext cx="5372100" cy="3719512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1700"/>
            <a:ext cx="4972050" cy="4462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537D3-1CB8-EE4D-8C94-730E35775E2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6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AB768-E35A-2E46-89D5-52FFDF2253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00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076EF-5042-934F-BC13-8B7B85A1BE3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0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0275E-3624-E946-9746-0A18837F4B2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1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C0433-42E4-AF48-B28E-6609848DCD1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7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495B-EA3E-3C43-8429-E8225BE23A3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7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EB2FC-571D-CC4B-8737-743D2B75954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77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111B4-CE8C-0940-9253-E7B6C0CBECF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86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2E49C-0CCC-264A-8B46-B57B744CECA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5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3AB45-9005-E241-B5D4-994D2523BEE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3C28D-73D6-AD4A-8A44-24B94695815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fld id="{B57DAD46-4676-2B4E-9A6E-5B2C4DB88918}" type="slidenum">
              <a:rPr lang="en-US" smtClean="0"/>
              <a:pPr>
                <a:defRPr/>
              </a:pPr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png"/><Relationship Id="rId5" Type="http://schemas.openxmlformats.org/officeDocument/2006/relationships/image" Target="../media/image36.jpeg"/><Relationship Id="rId6" Type="http://schemas.openxmlformats.org/officeDocument/2006/relationships/image" Target="../media/image37.emf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gif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6.png"/><Relationship Id="rId5" Type="http://schemas.openxmlformats.org/officeDocument/2006/relationships/image" Target="../media/image17.gif"/><Relationship Id="rId6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20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295867" y="249267"/>
            <a:ext cx="5003454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b="1" dirty="0" smtClean="0">
                <a:solidFill>
                  <a:srgbClr val="800000"/>
                </a:solidFill>
                <a:latin typeface="Arial Bold" charset="0"/>
              </a:rPr>
              <a:t>Gruppo III Roma Tor Vergata</a:t>
            </a:r>
            <a:endParaRPr lang="it-IT" sz="2100" b="1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9" name="Picture 27" descr="VacuumRespAction16t32_Yshape8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59" y="838478"/>
            <a:ext cx="4021060" cy="323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08" y="4051239"/>
            <a:ext cx="6477886" cy="221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/>
          </p:cNvPicPr>
          <p:nvPr/>
        </p:nvPicPr>
        <p:blipFill>
          <a:blip r:embed="rId5"/>
          <a:srcRect b="6381"/>
          <a:stretch>
            <a:fillRect/>
          </a:stretch>
        </p:blipFill>
        <p:spPr>
          <a:xfrm>
            <a:off x="145130" y="808182"/>
            <a:ext cx="4242143" cy="3117273"/>
          </a:xfrm>
          <a:prstGeom prst="rect">
            <a:avLst/>
          </a:prstGeom>
        </p:spPr>
      </p:pic>
      <p:pic>
        <p:nvPicPr>
          <p:cNvPr id="2" name="Immagine 1" descr="Schermata 2017-07-16 alle 10.00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2" y="3159221"/>
            <a:ext cx="3525718" cy="3105727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1660"/>
          <a:stretch>
            <a:fillRect/>
          </a:stretch>
        </p:blipFill>
        <p:spPr bwMode="auto">
          <a:xfrm>
            <a:off x="3358904" y="2600345"/>
            <a:ext cx="2950571" cy="196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91" t="16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Immagine 9" descr="Schermata 2016-09-13 alle 04.47.3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102" y="811858"/>
            <a:ext cx="2226369" cy="2163233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153900" y="4052097"/>
            <a:ext cx="1977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chemeClr val="bg1"/>
                </a:solidFill>
                <a:latin typeface="Calibri"/>
                <a:cs typeface="Calibri"/>
              </a:rPr>
              <a:t>FOOT</a:t>
            </a:r>
          </a:p>
          <a:p>
            <a:r>
              <a:rPr lang="it-IT" sz="4000" dirty="0" smtClean="0">
                <a:solidFill>
                  <a:schemeClr val="bg1"/>
                </a:solidFill>
                <a:latin typeface="Calibri"/>
                <a:cs typeface="Calibri"/>
              </a:rPr>
              <a:t>JLAB12</a:t>
            </a:r>
          </a:p>
          <a:p>
            <a:r>
              <a:rPr lang="it-IT" sz="4000" dirty="0" smtClean="0">
                <a:solidFill>
                  <a:schemeClr val="bg1"/>
                </a:solidFill>
                <a:latin typeface="Calibri"/>
                <a:cs typeface="Calibri"/>
              </a:rPr>
              <a:t>MAMBO</a:t>
            </a:r>
          </a:p>
        </p:txBody>
      </p:sp>
      <p:cxnSp>
        <p:nvCxnSpPr>
          <p:cNvPr id="6" name="Connettore 2 5"/>
          <p:cNvCxnSpPr/>
          <p:nvPr/>
        </p:nvCxnSpPr>
        <p:spPr bwMode="auto">
          <a:xfrm flipV="1">
            <a:off x="1546732" y="4061671"/>
            <a:ext cx="1722782" cy="264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Connettore 2 25"/>
          <p:cNvCxnSpPr/>
          <p:nvPr/>
        </p:nvCxnSpPr>
        <p:spPr bwMode="auto">
          <a:xfrm>
            <a:off x="2288660" y="5683825"/>
            <a:ext cx="1648831" cy="140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Connettore 2 26"/>
          <p:cNvCxnSpPr/>
          <p:nvPr/>
        </p:nvCxnSpPr>
        <p:spPr bwMode="auto">
          <a:xfrm flipV="1">
            <a:off x="1963208" y="4967059"/>
            <a:ext cx="602103" cy="25299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0" name="CasellaDiTesto 29"/>
          <p:cNvSpPr txBox="1"/>
          <p:nvPr/>
        </p:nvSpPr>
        <p:spPr>
          <a:xfrm>
            <a:off x="7006238" y="3072761"/>
            <a:ext cx="2648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800" dirty="0" smtClean="0">
                <a:solidFill>
                  <a:schemeClr val="bg1"/>
                </a:solidFill>
                <a:latin typeface="Calibri"/>
                <a:cs typeface="Calibri"/>
              </a:rPr>
              <a:t>Fisica Adronica</a:t>
            </a:r>
          </a:p>
          <a:p>
            <a:pPr algn="r"/>
            <a:r>
              <a:rPr lang="it-IT" sz="2800" dirty="0" smtClean="0">
                <a:solidFill>
                  <a:schemeClr val="bg1"/>
                </a:solidFill>
                <a:latin typeface="Calibri"/>
                <a:cs typeface="Calibri"/>
              </a:rPr>
              <a:t>Frammentazione</a:t>
            </a:r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99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295867" y="249267"/>
            <a:ext cx="3633963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MAMBO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2340" y="823988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MAMBO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Calibri"/>
                <a:cs typeface="Calibri"/>
              </a:rPr>
              <a:t>MAM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- </a:t>
            </a:r>
            <a:r>
              <a:rPr lang="en-US" b="1" dirty="0" err="1" smtClean="0">
                <a:solidFill>
                  <a:srgbClr val="800000"/>
                </a:solidFill>
                <a:latin typeface="Calibri"/>
                <a:cs typeface="Calibri"/>
              </a:rPr>
              <a:t>BO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nn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932" y="5085077"/>
            <a:ext cx="9809068" cy="12035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en-US" sz="2000" dirty="0" err="1" smtClean="0">
                <a:latin typeface="Calibri"/>
                <a:cs typeface="Calibri"/>
              </a:rPr>
              <a:t>Frascati</a:t>
            </a:r>
            <a:r>
              <a:rPr lang="en-US" sz="2000" dirty="0" smtClean="0">
                <a:latin typeface="Calibri"/>
                <a:cs typeface="Calibri"/>
              </a:rPr>
              <a:t> (LNF), Pavia, Roma-ISS, Roma Tor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dirty="0" err="1" smtClean="0">
                <a:latin typeface="Calibri"/>
                <a:cs typeface="Calibri"/>
              </a:rPr>
              <a:t>ergata</a:t>
            </a:r>
            <a:r>
              <a:rPr lang="en-US" sz="2000" dirty="0" smtClean="0">
                <a:latin typeface="Calibri"/>
                <a:cs typeface="Calibri"/>
              </a:rPr>
              <a:t>, Torino</a:t>
            </a:r>
          </a:p>
          <a:p>
            <a:pPr>
              <a:spcBef>
                <a:spcPts val="1125"/>
              </a:spcBef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E62626"/>
                </a:solidFill>
                <a:latin typeface="Calibri"/>
                <a:cs typeface="Calibri"/>
              </a:rPr>
              <a:t>People: ~17 researchers, ~9 FTE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Data taking 2017-2020@ Bonn, Mainz</a:t>
            </a:r>
            <a:endParaRPr lang="en-US" sz="2400" dirty="0" smtClean="0">
              <a:solidFill>
                <a:srgbClr val="008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-1" y="1384243"/>
            <a:ext cx="9561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dirty="0" smtClean="0">
                <a:latin typeface="Calibri"/>
                <a:cs typeface="Calibri"/>
              </a:rPr>
              <a:t>Motivation. Study of Baryonic Resonances from meson photoproduction with polarized beams and targets.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497347" y="2185061"/>
            <a:ext cx="814917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1">
              <a:lnSpc>
                <a:spcPct val="100000"/>
              </a:lnSpc>
              <a:buClrTx/>
              <a:buFont typeface="Wingdings" charset="2"/>
              <a:buChar char="ü"/>
              <a:defRPr/>
            </a:pPr>
            <a: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  <a:t>BGO-OD at ELSA (Bonn)</a:t>
            </a:r>
            <a:r>
              <a:rPr lang="en-US" sz="20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Photon Beam energies 0.3-3.2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endParaRPr lang="en-US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Linear and Circular Beam Polarization</a:t>
            </a: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  <a:t>PI: P. Levi </a:t>
            </a:r>
            <a:r>
              <a:rPr lang="en-US" sz="2000" b="1" dirty="0" err="1" smtClean="0">
                <a:solidFill>
                  <a:srgbClr val="800000"/>
                </a:solidFill>
                <a:latin typeface="Calibri"/>
                <a:cs typeface="Calibri"/>
              </a:rPr>
              <a:t>Sandri</a:t>
            </a:r>
            <a:r>
              <a:rPr lang="en-US" sz="2000" b="1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and H.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Schmieden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spokespersons</a:t>
            </a:r>
          </a:p>
          <a:p>
            <a:pPr marL="342900" indent="-342900" hangingPunct="1">
              <a:lnSpc>
                <a:spcPct val="100000"/>
              </a:lnSpc>
              <a:buClrTx/>
              <a:buFont typeface="Wingdings" charset="2"/>
              <a:buChar char="ü"/>
              <a:defRPr/>
            </a:pPr>
            <a:r>
              <a:rPr lang="en-US" sz="2000" b="1" dirty="0" smtClean="0">
                <a:latin typeface="Calibri"/>
                <a:cs typeface="Calibri"/>
              </a:rPr>
              <a:t>A2@MAMI (Mainz)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Photon Beam energies 0.1-1.6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endParaRPr lang="en-US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Linear and Circular Beam Polarization</a:t>
            </a: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Polarized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Buthanol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Target</a:t>
            </a:r>
          </a:p>
          <a:p>
            <a:pPr marL="354013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en-US" sz="2000" b="1" dirty="0" smtClean="0">
                <a:latin typeface="Calibri"/>
                <a:cs typeface="Calibri"/>
              </a:rPr>
              <a:t>P. </a:t>
            </a:r>
            <a:r>
              <a:rPr lang="en-US" sz="2000" b="1" dirty="0" err="1" smtClean="0">
                <a:latin typeface="Calibri"/>
                <a:cs typeface="Calibri"/>
              </a:rPr>
              <a:t>Pedroni</a:t>
            </a:r>
            <a:r>
              <a:rPr lang="en-US" sz="2000" b="1" dirty="0" smtClean="0"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and A. Thomas spokespersons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716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47476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Mambo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Experimental Program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98633" y="14141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211832" y="682801"/>
            <a:ext cx="9528878" cy="217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US" sz="2600" b="1" dirty="0" smtClean="0">
                <a:solidFill>
                  <a:srgbClr val="FF0000"/>
                </a:solidFill>
                <a:latin typeface="Times New Roman" charset="0"/>
              </a:rPr>
              <a:t>-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Analisi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dati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alla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soglia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(1448 MeV) del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canale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 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							</a:t>
            </a:r>
            <a:r>
              <a:rPr lang="en-US" sz="1800" b="1" dirty="0" err="1" smtClean="0">
                <a:solidFill>
                  <a:srgbClr val="FF0000"/>
                </a:solidFill>
                <a:latin typeface="Standard Symbols L" charset="0"/>
              </a:rPr>
              <a:t>γ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p → </a:t>
            </a:r>
            <a:r>
              <a:rPr lang="en-US" sz="1800" b="1" dirty="0" err="1" smtClean="0">
                <a:solidFill>
                  <a:srgbClr val="FF0000"/>
                </a:solidFill>
                <a:latin typeface="Standard Symbols L" charset="0"/>
              </a:rPr>
              <a:t>η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' 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p (v.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dopo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, resp. Tor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charset="0"/>
              </a:rPr>
              <a:t>Vergata</a:t>
            </a:r>
            <a:r>
              <a:rPr lang="en-US" sz="1800" b="1" dirty="0" smtClean="0">
                <a:solidFill>
                  <a:srgbClr val="FF0000"/>
                </a:solidFill>
                <a:latin typeface="Times New Roman" charset="0"/>
              </a:rPr>
              <a:t>)</a:t>
            </a:r>
          </a:p>
          <a:p>
            <a:pPr>
              <a:defRPr/>
            </a:pPr>
            <a:r>
              <a:rPr lang="en-US" sz="1800" b="1" dirty="0" smtClean="0">
                <a:latin typeface="Times New Roman" charset="0"/>
              </a:rPr>
              <a:t>- </a:t>
            </a:r>
            <a:r>
              <a:rPr lang="en-US" sz="1800" b="1" dirty="0" err="1" smtClean="0">
                <a:latin typeface="Times New Roman" charset="0"/>
              </a:rPr>
              <a:t>Analisi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err="1" smtClean="0">
                <a:latin typeface="Times New Roman" charset="0"/>
              </a:rPr>
              <a:t>dati</a:t>
            </a:r>
            <a:r>
              <a:rPr lang="en-US" sz="1800" b="1" dirty="0" smtClean="0">
                <a:latin typeface="Times New Roman" charset="0"/>
              </a:rPr>
              <a:t> del </a:t>
            </a:r>
            <a:r>
              <a:rPr lang="en-US" sz="1800" b="1" dirty="0" err="1" smtClean="0">
                <a:latin typeface="Times New Roman" charset="0"/>
              </a:rPr>
              <a:t>canale</a:t>
            </a:r>
            <a:endParaRPr lang="en-US" sz="1800" b="1" dirty="0" smtClean="0">
              <a:latin typeface="Times New Roman" charset="0"/>
            </a:endParaRPr>
          </a:p>
          <a:p>
            <a:pPr>
              <a:defRPr/>
            </a:pPr>
            <a:r>
              <a:rPr lang="en-US" sz="1800" b="1" dirty="0" smtClean="0">
                <a:latin typeface="Times New Roman" charset="0"/>
              </a:rPr>
              <a:t>							</a:t>
            </a:r>
            <a:r>
              <a:rPr lang="en-US" sz="1800" b="1" dirty="0" err="1">
                <a:latin typeface="Standard Symbols L" charset="0"/>
              </a:rPr>
              <a:t>γ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smtClean="0">
                <a:latin typeface="Times New Roman" charset="0"/>
              </a:rPr>
              <a:t>p → K</a:t>
            </a:r>
            <a:r>
              <a:rPr lang="en-US" sz="1800" b="1" baseline="33000" dirty="0" smtClean="0">
                <a:latin typeface="Times New Roman" charset="0"/>
              </a:rPr>
              <a:t>0 </a:t>
            </a:r>
            <a:r>
              <a:rPr lang="en-US" sz="1800" b="1" dirty="0" err="1" smtClean="0">
                <a:latin typeface="Standard Symbols L" charset="0"/>
              </a:rPr>
              <a:t>Σ</a:t>
            </a:r>
            <a:r>
              <a:rPr lang="en-US" sz="1800" b="1" baseline="33000" dirty="0" smtClean="0">
                <a:latin typeface="Standard Symbols L" charset="0"/>
              </a:rPr>
              <a:t>+</a:t>
            </a:r>
            <a:r>
              <a:rPr lang="en-US" sz="1800" b="1" baseline="33000" dirty="0" smtClean="0">
                <a:latin typeface="Standard Symbols L" charset="0"/>
              </a:rPr>
              <a:t>	</a:t>
            </a:r>
            <a:r>
              <a:rPr lang="en-US" sz="1800" b="1" dirty="0" smtClean="0">
                <a:latin typeface="Times New Roman" charset="0"/>
              </a:rPr>
              <a:t>(K</a:t>
            </a:r>
            <a:r>
              <a:rPr lang="en-US" sz="1800" b="1" baseline="33000" dirty="0" smtClean="0">
                <a:latin typeface="Times New Roman" charset="0"/>
              </a:rPr>
              <a:t>0</a:t>
            </a:r>
            <a:r>
              <a:rPr lang="en-US" sz="1800" b="1" dirty="0" smtClean="0">
                <a:latin typeface="Times New Roman" charset="0"/>
              </a:rPr>
              <a:t>→</a:t>
            </a:r>
            <a:r>
              <a:rPr lang="en-US" sz="1800" b="1" dirty="0" smtClean="0">
                <a:latin typeface="Times New Roman" charset="0"/>
              </a:rPr>
              <a:t>2</a:t>
            </a:r>
            <a:r>
              <a:rPr lang="en-US" sz="1800" b="1" dirty="0" smtClean="0">
                <a:latin typeface="Standard Symbols L" charset="0"/>
              </a:rPr>
              <a:t>π</a:t>
            </a:r>
            <a:r>
              <a:rPr lang="en-US" sz="1800" b="1" baseline="33000" dirty="0" smtClean="0">
                <a:latin typeface="Standard Symbols L" charset="0"/>
              </a:rPr>
              <a:t>0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smtClean="0">
                <a:latin typeface="Times New Roman" charset="0"/>
              </a:rPr>
              <a:t>→ </a:t>
            </a:r>
            <a:r>
              <a:rPr lang="en-US" sz="1800" b="1" dirty="0" smtClean="0">
                <a:latin typeface="Times New Roman" charset="0"/>
              </a:rPr>
              <a:t>4</a:t>
            </a:r>
            <a:r>
              <a:rPr lang="en-US" sz="1800" b="1" dirty="0" smtClean="0">
                <a:latin typeface="Standard Symbols L" charset="0"/>
              </a:rPr>
              <a:t>γ, </a:t>
            </a:r>
            <a:r>
              <a:rPr lang="en-US" sz="1800" b="1" dirty="0" err="1" smtClean="0">
                <a:latin typeface="Standard Symbols L" charset="0"/>
              </a:rPr>
              <a:t>Σ</a:t>
            </a:r>
            <a:r>
              <a:rPr lang="en-US" sz="1800" b="1" baseline="33000" dirty="0" smtClean="0">
                <a:latin typeface="Standard Symbols L" charset="0"/>
              </a:rPr>
              <a:t>+ </a:t>
            </a:r>
            <a:r>
              <a:rPr lang="en-US" sz="1800" b="1" dirty="0" smtClean="0">
                <a:latin typeface="Times New Roman" charset="0"/>
              </a:rPr>
              <a:t>from miss. </a:t>
            </a:r>
            <a:r>
              <a:rPr lang="en-US" sz="1800" b="1" dirty="0" smtClean="0">
                <a:latin typeface="Times New Roman" charset="0"/>
              </a:rPr>
              <a:t>Mass)</a:t>
            </a:r>
          </a:p>
          <a:p>
            <a:pPr>
              <a:defRPr/>
            </a:pPr>
            <a:r>
              <a:rPr lang="en-US" sz="1800" b="1" dirty="0" smtClean="0">
                <a:latin typeface="Times New Roman" charset="0"/>
              </a:rPr>
              <a:t>- </a:t>
            </a:r>
            <a:r>
              <a:rPr lang="en-US" sz="1800" b="1" dirty="0" err="1" smtClean="0">
                <a:latin typeface="Times New Roman" charset="0"/>
              </a:rPr>
              <a:t>Analisi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err="1" smtClean="0">
                <a:latin typeface="Times New Roman" charset="0"/>
              </a:rPr>
              <a:t>dati</a:t>
            </a:r>
            <a:r>
              <a:rPr lang="en-US" sz="1800" b="1" dirty="0" smtClean="0">
                <a:latin typeface="Times New Roman" charset="0"/>
              </a:rPr>
              <a:t> del </a:t>
            </a:r>
            <a:r>
              <a:rPr lang="en-US" sz="1800" b="1" dirty="0" err="1" smtClean="0">
                <a:latin typeface="Times New Roman" charset="0"/>
              </a:rPr>
              <a:t>canale</a:t>
            </a:r>
            <a:endParaRPr lang="en-US" sz="1800" b="1" dirty="0" smtClean="0">
              <a:latin typeface="Times New Roman" charset="0"/>
            </a:endParaRPr>
          </a:p>
          <a:p>
            <a:pPr>
              <a:defRPr/>
            </a:pPr>
            <a:r>
              <a:rPr lang="en-US" sz="1800" b="1" dirty="0" smtClean="0">
                <a:latin typeface="Times New Roman" charset="0"/>
              </a:rPr>
              <a:t>							</a:t>
            </a:r>
            <a:r>
              <a:rPr lang="en-US" sz="1800" b="1" dirty="0" err="1">
                <a:latin typeface="Standard Symbols L" charset="0"/>
              </a:rPr>
              <a:t>γ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smtClean="0">
                <a:latin typeface="Times New Roman" charset="0"/>
              </a:rPr>
              <a:t>p → K</a:t>
            </a:r>
            <a:r>
              <a:rPr lang="en-US" sz="1800" b="1" baseline="33000" dirty="0" smtClean="0">
                <a:latin typeface="Times New Roman" charset="0"/>
              </a:rPr>
              <a:t>+ </a:t>
            </a:r>
            <a:r>
              <a:rPr lang="en-US" sz="1800" b="1" dirty="0" smtClean="0">
                <a:latin typeface="Standard Symbols L" charset="0"/>
              </a:rPr>
              <a:t>Λ</a:t>
            </a:r>
            <a:r>
              <a:rPr lang="en-US" sz="1800" b="1" baseline="33000" dirty="0" smtClean="0">
                <a:latin typeface="Standard Symbols L" charset="0"/>
              </a:rPr>
              <a:t>0 </a:t>
            </a:r>
            <a:r>
              <a:rPr lang="en-US" sz="1800" b="1" dirty="0" smtClean="0">
                <a:latin typeface="Times New Roman" charset="0"/>
              </a:rPr>
              <a:t>e K</a:t>
            </a:r>
            <a:r>
              <a:rPr lang="en-US" sz="1800" b="1" baseline="33000" dirty="0" smtClean="0">
                <a:latin typeface="Times New Roman" charset="0"/>
              </a:rPr>
              <a:t>+ </a:t>
            </a:r>
            <a:r>
              <a:rPr lang="en-US" sz="1800" b="1" dirty="0" smtClean="0">
                <a:latin typeface="Standard Symbols L" charset="0"/>
              </a:rPr>
              <a:t>Σ</a:t>
            </a:r>
            <a:r>
              <a:rPr lang="en-US" sz="1800" b="1" baseline="33000" dirty="0" smtClean="0">
                <a:latin typeface="Standard Symbols L" charset="0"/>
              </a:rPr>
              <a:t>0 </a:t>
            </a:r>
            <a:endParaRPr lang="en-US" sz="1800" b="1" baseline="33000" dirty="0" smtClean="0">
              <a:latin typeface="Standard Symbols L" charset="0"/>
            </a:endParaRPr>
          </a:p>
          <a:p>
            <a:pPr>
              <a:defRPr/>
            </a:pPr>
            <a:r>
              <a:rPr lang="en-US" sz="1800" b="1" dirty="0" smtClean="0">
                <a:latin typeface="Times New Roman" charset="0"/>
              </a:rPr>
              <a:t>(</a:t>
            </a:r>
            <a:r>
              <a:rPr lang="en-US" sz="1800" b="1" dirty="0" smtClean="0">
                <a:latin typeface="Times New Roman" charset="0"/>
              </a:rPr>
              <a:t>K</a:t>
            </a:r>
            <a:r>
              <a:rPr lang="en-US" sz="1800" b="1" baseline="33000" dirty="0" smtClean="0">
                <a:latin typeface="Times New Roman" charset="0"/>
              </a:rPr>
              <a:t>+</a:t>
            </a:r>
            <a:r>
              <a:rPr lang="en-US" sz="1800" b="1" dirty="0" smtClean="0">
                <a:latin typeface="Times New Roman" charset="0"/>
              </a:rPr>
              <a:t>→</a:t>
            </a:r>
            <a:r>
              <a:rPr lang="en-US" sz="1800" b="1" dirty="0" smtClean="0">
                <a:latin typeface="Standard Symbols L" charset="0"/>
              </a:rPr>
              <a:t>μ</a:t>
            </a:r>
            <a:r>
              <a:rPr lang="en-US" sz="1800" b="1" baseline="33000" dirty="0" smtClean="0">
                <a:latin typeface="Standard Symbols L" charset="0"/>
              </a:rPr>
              <a:t>+</a:t>
            </a:r>
            <a:r>
              <a:rPr lang="en-US" sz="1800" b="1" dirty="0" smtClean="0">
                <a:latin typeface="Standard Symbols L" charset="0"/>
              </a:rPr>
              <a:t> </a:t>
            </a:r>
            <a:r>
              <a:rPr lang="en-US" sz="1800" b="1" dirty="0" err="1" smtClean="0">
                <a:latin typeface="Standard Symbols L" charset="0"/>
              </a:rPr>
              <a:t>ν</a:t>
            </a:r>
            <a:r>
              <a:rPr lang="en-US" sz="1800" b="1" baseline="-33000" dirty="0" err="1" smtClean="0">
                <a:latin typeface="Standard Symbols L" charset="0"/>
              </a:rPr>
              <a:t>m</a:t>
            </a:r>
            <a:r>
              <a:rPr lang="en-US" sz="1800" b="1" baseline="-33000" dirty="0" smtClean="0">
                <a:latin typeface="Standard Symbols L" charset="0"/>
              </a:rPr>
              <a:t> </a:t>
            </a:r>
            <a:r>
              <a:rPr lang="en-US" sz="1800" b="1" dirty="0" smtClean="0">
                <a:latin typeface="Times New Roman" charset="0"/>
              </a:rPr>
              <a:t>in BGO 1 cluster+1 </a:t>
            </a:r>
            <a:r>
              <a:rPr lang="en-US" sz="1800" b="1" dirty="0" err="1" smtClean="0">
                <a:latin typeface="Times New Roman" charset="0"/>
              </a:rPr>
              <a:t>subcl</a:t>
            </a:r>
            <a:r>
              <a:rPr lang="en-US" sz="1800" b="1" dirty="0" smtClean="0">
                <a:latin typeface="Times New Roman" charset="0"/>
              </a:rPr>
              <a:t>. </a:t>
            </a:r>
            <a:r>
              <a:rPr lang="en-US" sz="1800" b="1" dirty="0" smtClean="0">
                <a:latin typeface="Times New Roman" charset="0"/>
              </a:rPr>
              <a:t>con </a:t>
            </a:r>
            <a:r>
              <a:rPr lang="en-US" sz="1800" b="1" dirty="0" err="1" smtClean="0">
                <a:latin typeface="Standard Symbols L" charset="0"/>
              </a:rPr>
              <a:t>Δ</a:t>
            </a:r>
            <a:r>
              <a:rPr lang="en-US" sz="1800" b="1" dirty="0" err="1" smtClean="0">
                <a:latin typeface="Times New Roman" charset="0"/>
              </a:rPr>
              <a:t>t</a:t>
            </a:r>
            <a:r>
              <a:rPr lang="en-US" sz="1800" b="1" dirty="0" smtClean="0">
                <a:latin typeface="Times New Roman" charset="0"/>
              </a:rPr>
              <a:t>&lt;20 ns </a:t>
            </a:r>
            <a:r>
              <a:rPr lang="en-US" sz="1800" b="1" dirty="0" smtClean="0">
                <a:latin typeface="Times New Roman" charset="0"/>
              </a:rPr>
              <a:t>e </a:t>
            </a:r>
            <a:r>
              <a:rPr lang="en-US" sz="1800" b="1" dirty="0" err="1" smtClean="0">
                <a:latin typeface="Times New Roman" charset="0"/>
              </a:rPr>
              <a:t>ricostruzione</a:t>
            </a:r>
            <a:r>
              <a:rPr lang="en-US" sz="1800" b="1" dirty="0" smtClean="0">
                <a:latin typeface="Times New Roman" charset="0"/>
              </a:rPr>
              <a:t> </a:t>
            </a:r>
            <a:r>
              <a:rPr lang="en-US" sz="1800" b="1" dirty="0" smtClean="0">
                <a:latin typeface="Times New Roman" charset="0"/>
              </a:rPr>
              <a:t>decay time del K</a:t>
            </a:r>
            <a:r>
              <a:rPr lang="en-US" sz="1800" b="1" baseline="33000" dirty="0" smtClean="0">
                <a:latin typeface="Times New Roman" charset="0"/>
              </a:rPr>
              <a:t>+</a:t>
            </a:r>
            <a:r>
              <a:rPr lang="en-US" sz="1800" b="1" dirty="0" smtClean="0">
                <a:latin typeface="Times New Roman" charset="0"/>
              </a:rPr>
              <a:t>)  	 </a:t>
            </a:r>
          </a:p>
          <a:p>
            <a:pPr>
              <a:defRPr/>
            </a:pPr>
            <a:endParaRPr lang="en-US" sz="1800" b="1" dirty="0" smtClean="0">
              <a:latin typeface="Times New Roman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94" y="2875807"/>
            <a:ext cx="6217038" cy="334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794338" y="4199911"/>
            <a:ext cx="1885950" cy="701675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it-IT" sz="2000" b="1" dirty="0" smtClean="0">
                <a:latin typeface="Times New Roman" charset="0"/>
              </a:rPr>
              <a:t>Tom </a:t>
            </a:r>
            <a:r>
              <a:rPr lang="it-IT" sz="2000" b="1" dirty="0" err="1" smtClean="0">
                <a:latin typeface="Times New Roman" charset="0"/>
              </a:rPr>
              <a:t>Jude</a:t>
            </a:r>
            <a:r>
              <a:rPr lang="it-IT" sz="2000" b="1" dirty="0" smtClean="0">
                <a:latin typeface="Times New Roman" charset="0"/>
              </a:rPr>
              <a:t> – GM 19/02/17</a:t>
            </a:r>
          </a:p>
        </p:txBody>
      </p:sp>
    </p:spTree>
    <p:extLst>
      <p:ext uri="{BB962C8B-B14F-4D97-AF65-F5344CB8AC3E}">
        <p14:creationId xmlns:p14="http://schemas.microsoft.com/office/powerpoint/2010/main" val="217359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47476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Mambo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Detector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90162" y="743287"/>
            <a:ext cx="9409112" cy="3211512"/>
            <a:chOff x="242531" y="1830092"/>
            <a:chExt cx="9409112" cy="3211512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31" y="1830092"/>
              <a:ext cx="9409112" cy="3211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" name="Text Box 1"/>
            <p:cNvSpPr txBox="1">
              <a:spLocks noChangeArrowheads="1"/>
            </p:cNvSpPr>
            <p:nvPr/>
          </p:nvSpPr>
          <p:spPr bwMode="auto">
            <a:xfrm>
              <a:off x="2374187" y="1898635"/>
              <a:ext cx="4554538" cy="490538"/>
            </a:xfrm>
            <a:prstGeom prst="rect">
              <a:avLst/>
            </a:prstGeom>
            <a:solidFill>
              <a:srgbClr val="FFFF99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spcBef>
                  <a:spcPts val="1125"/>
                </a:spcBef>
                <a:buClrTx/>
                <a:buFontTx/>
                <a:buNone/>
                <a:defRPr/>
              </a:pPr>
              <a:r>
                <a:rPr lang="it-IT" sz="2600" b="1" dirty="0" smtClean="0">
                  <a:latin typeface="Times New Roman" charset="0"/>
                </a:rPr>
                <a:t>BGO-OD (BGO-Open </a:t>
              </a:r>
              <a:r>
                <a:rPr lang="it-IT" sz="2600" b="1" dirty="0" err="1" smtClean="0">
                  <a:latin typeface="Times New Roman" charset="0"/>
                </a:rPr>
                <a:t>Dipole</a:t>
              </a:r>
              <a:r>
                <a:rPr lang="it-IT" sz="2600" b="1" dirty="0" smtClean="0">
                  <a:latin typeface="Times New Roman" charset="0"/>
                </a:rPr>
                <a:t>)</a:t>
              </a:r>
            </a:p>
          </p:txBody>
        </p:sp>
      </p:grp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03187" y="3881532"/>
            <a:ext cx="9802813" cy="148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1125"/>
              </a:spcBef>
              <a:buClrTx/>
              <a:buFontTx/>
              <a:buNone/>
              <a:defRPr/>
            </a:pPr>
            <a:r>
              <a:rPr lang="it-IT" sz="2000" dirty="0" smtClean="0">
                <a:latin typeface="Times New Roman" charset="0"/>
              </a:rPr>
              <a:t>- </a:t>
            </a:r>
            <a:r>
              <a:rPr lang="it-IT" sz="1400" b="1" dirty="0" smtClean="0">
                <a:latin typeface="Calibri"/>
                <a:cs typeface="Calibri"/>
              </a:rPr>
              <a:t>BERSAGLIO DI H2/D2 LIQUIDO </a:t>
            </a:r>
            <a:r>
              <a:rPr lang="it-IT" sz="1400" dirty="0" smtClean="0">
                <a:latin typeface="Calibri"/>
                <a:cs typeface="Calibri"/>
              </a:rPr>
              <a:t>(</a:t>
            </a:r>
            <a:r>
              <a:rPr lang="it-IT" sz="1400" b="1" dirty="0" smtClean="0">
                <a:latin typeface="Calibri"/>
                <a:cs typeface="Calibri"/>
              </a:rPr>
              <a:t>ME →  Tor Vergata</a:t>
            </a:r>
            <a:r>
              <a:rPr lang="it-IT" sz="1400" b="1" dirty="0" smtClean="0">
                <a:latin typeface="Calibri"/>
                <a:cs typeface="Calibri"/>
              </a:rPr>
              <a:t>) 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SUCCESSFUL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COMMISSIONING IN FEB. 2012</a:t>
            </a:r>
          </a:p>
          <a:p>
            <a:pPr hangingPunct="1">
              <a:lnSpc>
                <a:spcPct val="100000"/>
              </a:lnSpc>
              <a:spcBef>
                <a:spcPts val="1125"/>
              </a:spcBef>
              <a:buClrTx/>
              <a:buFontTx/>
              <a:buNone/>
              <a:defRPr/>
            </a:pPr>
            <a:r>
              <a:rPr lang="it-IT" sz="1400" b="1" dirty="0" smtClean="0">
                <a:latin typeface="Calibri"/>
                <a:cs typeface="Calibri"/>
              </a:rPr>
              <a:t>- RIVELATORE CILINDRICO</a:t>
            </a:r>
            <a:r>
              <a:rPr lang="it-IT" sz="1400" dirty="0" smtClean="0">
                <a:latin typeface="Calibri"/>
                <a:cs typeface="Calibri"/>
              </a:rPr>
              <a:t> di </a:t>
            </a:r>
            <a:r>
              <a:rPr lang="it-IT" sz="1400" b="1" dirty="0" smtClean="0">
                <a:latin typeface="Calibri"/>
                <a:cs typeface="Calibri"/>
              </a:rPr>
              <a:t>SCINTILL. PLASTICI </a:t>
            </a:r>
            <a:r>
              <a:rPr lang="it-IT" sz="1400" dirty="0" smtClean="0">
                <a:latin typeface="Calibri"/>
                <a:cs typeface="Calibri"/>
              </a:rPr>
              <a:t>(</a:t>
            </a:r>
            <a:r>
              <a:rPr lang="it-IT" sz="1400" b="1" dirty="0" smtClean="0">
                <a:latin typeface="Calibri"/>
                <a:cs typeface="Calibri"/>
              </a:rPr>
              <a:t>ISS, Tor Vergata</a:t>
            </a:r>
            <a:r>
              <a:rPr lang="it-IT" sz="1400" dirty="0" smtClean="0">
                <a:latin typeface="Calibri"/>
                <a:cs typeface="Calibri"/>
              </a:rPr>
              <a:t>)  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SUCCESSFUL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COMMISSIONING IN JUNE 2012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 </a:t>
            </a:r>
          </a:p>
          <a:p>
            <a:pPr hangingPunct="1">
              <a:lnSpc>
                <a:spcPct val="100000"/>
              </a:lnSpc>
              <a:spcBef>
                <a:spcPts val="1125"/>
              </a:spcBef>
              <a:buClrTx/>
              <a:buFontTx/>
              <a:buNone/>
              <a:defRPr/>
            </a:pPr>
            <a:r>
              <a:rPr lang="it-IT" sz="1400" dirty="0" smtClean="0">
                <a:latin typeface="Calibri"/>
                <a:cs typeface="Calibri"/>
              </a:rPr>
              <a:t>- </a:t>
            </a:r>
            <a:r>
              <a:rPr lang="it-IT" sz="1400" b="1" dirty="0" smtClean="0">
                <a:latin typeface="Calibri"/>
                <a:cs typeface="Calibri"/>
              </a:rPr>
              <a:t>DUE MWPC COASSIALI </a:t>
            </a:r>
            <a:r>
              <a:rPr lang="it-IT" sz="1400" dirty="0" smtClean="0">
                <a:latin typeface="Calibri"/>
                <a:cs typeface="Calibri"/>
              </a:rPr>
              <a:t>(</a:t>
            </a:r>
            <a:r>
              <a:rPr lang="it-IT" sz="1400" b="1" dirty="0" smtClean="0">
                <a:latin typeface="Calibri"/>
                <a:cs typeface="Calibri"/>
              </a:rPr>
              <a:t>PV</a:t>
            </a:r>
            <a:r>
              <a:rPr lang="it-IT" sz="1400" dirty="0" smtClean="0">
                <a:latin typeface="Calibri"/>
                <a:cs typeface="Calibri"/>
              </a:rPr>
              <a:t>)  </a:t>
            </a:r>
            <a:r>
              <a:rPr lang="it-IT" sz="1400" b="1" dirty="0" err="1" smtClean="0">
                <a:solidFill>
                  <a:srgbClr val="C90016"/>
                </a:solidFill>
                <a:latin typeface="Calibri"/>
                <a:cs typeface="Calibri"/>
              </a:rPr>
              <a:t>Þ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SUCCESSFUL COMMISSIONING IN SETT. 2016-FEB. 2017 </a:t>
            </a:r>
          </a:p>
          <a:p>
            <a:pPr hangingPunct="1">
              <a:lnSpc>
                <a:spcPct val="100000"/>
              </a:lnSpc>
              <a:spcBef>
                <a:spcPts val="1125"/>
              </a:spcBef>
              <a:buClrTx/>
              <a:buFontTx/>
              <a:buNone/>
              <a:defRPr/>
            </a:pPr>
            <a:r>
              <a:rPr lang="it-IT" sz="1400" b="1" dirty="0" smtClean="0">
                <a:latin typeface="Calibri"/>
                <a:cs typeface="Calibri"/>
              </a:rPr>
              <a:t>- CALORIMETRO E.M. DI BGO, 480 cristalli (Tor Vergata</a:t>
            </a:r>
            <a:r>
              <a:rPr lang="it-IT" sz="1400" b="1" dirty="0" smtClean="0">
                <a:latin typeface="Calibri"/>
                <a:cs typeface="Calibri"/>
              </a:rPr>
              <a:t>) </a:t>
            </a:r>
            <a:r>
              <a:rPr lang="it-IT" sz="1400" b="1" dirty="0" err="1" smtClean="0">
                <a:solidFill>
                  <a:srgbClr val="C90016"/>
                </a:solidFill>
                <a:latin typeface="Calibri"/>
                <a:cs typeface="Calibri"/>
              </a:rPr>
              <a:t>Þ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SUCCESSFUL COMMISSIONING IN FEB. 2012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96089" y="5304141"/>
            <a:ext cx="9422050" cy="84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hangingPunct="1">
              <a:lnSpc>
                <a:spcPct val="100000"/>
              </a:lnSpc>
              <a:spcBef>
                <a:spcPts val="1125"/>
              </a:spcBef>
              <a:defRPr/>
            </a:pPr>
            <a:r>
              <a:rPr lang="it-IT" sz="2000" dirty="0" smtClean="0">
                <a:latin typeface="Times New Roman" charset="0"/>
              </a:rPr>
              <a:t>- </a:t>
            </a:r>
            <a:r>
              <a:rPr lang="it-IT" sz="1600" b="1" dirty="0" smtClean="0">
                <a:latin typeface="Calibri"/>
                <a:cs typeface="Calibri"/>
              </a:rPr>
              <a:t>Rivelatore</a:t>
            </a:r>
            <a:r>
              <a:rPr lang="it-IT" sz="1600" dirty="0" smtClean="0">
                <a:latin typeface="Calibri"/>
                <a:cs typeface="Calibri"/>
              </a:rPr>
              <a:t> </a:t>
            </a:r>
            <a:r>
              <a:rPr lang="it-IT" sz="1600" b="1" dirty="0" smtClean="0">
                <a:latin typeface="Calibri"/>
                <a:cs typeface="Calibri"/>
              </a:rPr>
              <a:t>MRPC</a:t>
            </a:r>
            <a:r>
              <a:rPr lang="it-IT" sz="1600" dirty="0" smtClean="0">
                <a:latin typeface="Calibri"/>
                <a:cs typeface="Calibri"/>
              </a:rPr>
              <a:t>:</a:t>
            </a:r>
            <a:r>
              <a:rPr lang="it-IT" sz="1600" b="1" dirty="0" smtClean="0">
                <a:latin typeface="Calibri"/>
                <a:cs typeface="Calibri"/>
              </a:rPr>
              <a:t> </a:t>
            </a:r>
            <a:r>
              <a:rPr lang="it-IT" sz="1600" dirty="0" smtClean="0">
                <a:latin typeface="Calibri"/>
                <a:cs typeface="Calibri"/>
              </a:rPr>
              <a:t>per coprire la regione polare compresa tra 8 e 25 </a:t>
            </a:r>
            <a:r>
              <a:rPr lang="en-US" sz="1600" dirty="0" smtClean="0">
                <a:latin typeface="Calibri"/>
                <a:cs typeface="Calibri"/>
              </a:rPr>
              <a:t> (</a:t>
            </a:r>
            <a:r>
              <a:rPr lang="en-US" sz="1600" b="1" dirty="0" smtClean="0">
                <a:latin typeface="Calibri"/>
                <a:cs typeface="Calibri"/>
              </a:rPr>
              <a:t>Tor </a:t>
            </a:r>
            <a:r>
              <a:rPr lang="en-US" sz="1600" b="1" dirty="0" err="1" smtClean="0">
                <a:latin typeface="Calibri"/>
                <a:cs typeface="Calibri"/>
              </a:rPr>
              <a:t>Vergata</a:t>
            </a:r>
            <a:r>
              <a:rPr lang="en-US" sz="1600" dirty="0" smtClean="0">
                <a:latin typeface="Calibri"/>
                <a:cs typeface="Calibri"/>
              </a:rPr>
              <a:t>) </a:t>
            </a:r>
            <a:r>
              <a:rPr lang="it-IT" sz="1600" b="1" dirty="0" smtClean="0">
                <a:latin typeface="Calibri"/>
                <a:cs typeface="Calibri"/>
              </a:rPr>
              <a:t> </a:t>
            </a:r>
            <a:r>
              <a:rPr lang="it-IT" sz="1600" b="1" dirty="0" smtClean="0">
                <a:latin typeface="Calibri"/>
                <a:cs typeface="Calibri"/>
              </a:rPr>
              <a:t>costruito, installato, </a:t>
            </a:r>
            <a:r>
              <a:rPr lang="it-IT" sz="1600" b="1" dirty="0" smtClean="0">
                <a:latin typeface="Calibri"/>
                <a:cs typeface="Calibri"/>
              </a:rPr>
              <a:t>      testato </a:t>
            </a:r>
            <a:r>
              <a:rPr lang="it-IT" sz="1600" b="1" dirty="0" smtClean="0">
                <a:latin typeface="Calibri"/>
                <a:cs typeface="Calibri"/>
              </a:rPr>
              <a:t>su fascio, necessita ancora test per il rumore elettronico</a:t>
            </a:r>
            <a:r>
              <a:rPr lang="it-IT" sz="1600" dirty="0" smtClean="0">
                <a:latin typeface="Calibri"/>
                <a:cs typeface="Calibri"/>
              </a:rPr>
              <a:t> </a:t>
            </a:r>
            <a:r>
              <a:rPr lang="it-IT" sz="1600" dirty="0" smtClean="0">
                <a:latin typeface="Calibri"/>
                <a:cs typeface="Calibri"/>
              </a:rPr>
              <a:t> </a:t>
            </a:r>
            <a:endParaRPr lang="it-IT" sz="1600" dirty="0" smtClean="0">
              <a:latin typeface="Calibri"/>
              <a:cs typeface="Calibri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73020" y="5940528"/>
            <a:ext cx="9122549" cy="32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109000"/>
              </a:lnSpc>
              <a:buClrTx/>
              <a:defRPr/>
            </a:pP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ACQUISIZIONE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E CALIBRAZIONE BGO E BARREL 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(RM2, ISS-RM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)  </a:t>
            </a:r>
            <a:r>
              <a:rPr lang="it-IT" sz="1400" b="1" dirty="0" smtClean="0">
                <a:solidFill>
                  <a:srgbClr val="C90016"/>
                </a:solidFill>
                <a:latin typeface="Calibri"/>
                <a:cs typeface="Calibri"/>
              </a:rPr>
              <a:t>SIMULAZIONE 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per BGO, </a:t>
            </a:r>
            <a:r>
              <a:rPr lang="it-IT" sz="1400" dirty="0" err="1" smtClean="0">
                <a:solidFill>
                  <a:srgbClr val="C90016"/>
                </a:solidFill>
                <a:latin typeface="Calibri"/>
                <a:cs typeface="Calibri"/>
              </a:rPr>
              <a:t>Barrel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, </a:t>
            </a:r>
            <a:r>
              <a:rPr lang="it-IT" sz="1400" dirty="0" err="1" smtClean="0">
                <a:solidFill>
                  <a:srgbClr val="C90016"/>
                </a:solidFill>
                <a:latin typeface="Calibri"/>
                <a:cs typeface="Calibri"/>
              </a:rPr>
              <a:t>MWPC's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 (LNF, PV</a:t>
            </a:r>
            <a:r>
              <a:rPr lang="it-IT" sz="1400" dirty="0" smtClean="0">
                <a:solidFill>
                  <a:srgbClr val="C90016"/>
                </a:solidFill>
                <a:latin typeface="Calibri"/>
                <a:cs typeface="Calibri"/>
              </a:rPr>
              <a:t>)</a:t>
            </a:r>
            <a:endParaRPr lang="it-IT" sz="1400" dirty="0" smtClean="0">
              <a:solidFill>
                <a:srgbClr val="C9001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47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47476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Mambo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Experimental Program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98633" y="1414156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555071" y="876118"/>
            <a:ext cx="822960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US" sz="2600" b="1" dirty="0" err="1" smtClean="0">
                <a:latin typeface="Times New Roman" charset="0"/>
              </a:rPr>
              <a:t>Analisi</a:t>
            </a:r>
            <a:r>
              <a:rPr lang="en-US" sz="2600" b="1" dirty="0" smtClean="0">
                <a:latin typeface="Times New Roman" charset="0"/>
              </a:rPr>
              <a:t> </a:t>
            </a:r>
            <a:r>
              <a:rPr lang="en-US" sz="2600" b="1" dirty="0" err="1" smtClean="0">
                <a:latin typeface="Times New Roman" charset="0"/>
              </a:rPr>
              <a:t>dati</a:t>
            </a:r>
            <a:r>
              <a:rPr lang="en-US" sz="2600" b="1" dirty="0" smtClean="0">
                <a:latin typeface="Times New Roman" charset="0"/>
              </a:rPr>
              <a:t> </a:t>
            </a:r>
            <a:r>
              <a:rPr lang="en-US" sz="2600" b="1" dirty="0" err="1" smtClean="0">
                <a:latin typeface="Times New Roman" charset="0"/>
              </a:rPr>
              <a:t>alla</a:t>
            </a:r>
            <a:r>
              <a:rPr lang="en-US" sz="2600" b="1" dirty="0" smtClean="0">
                <a:latin typeface="Times New Roman" charset="0"/>
              </a:rPr>
              <a:t> </a:t>
            </a:r>
            <a:r>
              <a:rPr lang="en-US" sz="2600" b="1" dirty="0" err="1" smtClean="0">
                <a:latin typeface="Times New Roman" charset="0"/>
              </a:rPr>
              <a:t>soglia</a:t>
            </a:r>
            <a:r>
              <a:rPr lang="en-US" sz="2600" b="1" dirty="0" smtClean="0">
                <a:latin typeface="Times New Roman" charset="0"/>
              </a:rPr>
              <a:t> (1448 MeV) del </a:t>
            </a:r>
            <a:r>
              <a:rPr lang="en-US" sz="2600" b="1" dirty="0" err="1" smtClean="0">
                <a:latin typeface="Times New Roman" charset="0"/>
              </a:rPr>
              <a:t>canale</a:t>
            </a:r>
            <a:r>
              <a:rPr lang="en-US" sz="2600" b="1" dirty="0" smtClean="0">
                <a:latin typeface="Times New Roman" charset="0"/>
              </a:rPr>
              <a:t>: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124433" y="1296423"/>
            <a:ext cx="7499278" cy="2946155"/>
            <a:chOff x="1818328" y="2278475"/>
            <a:chExt cx="7499278" cy="294615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456" y="4027655"/>
              <a:ext cx="5518150" cy="1196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8328" y="2278475"/>
              <a:ext cx="7205662" cy="2373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46871" y="1330928"/>
            <a:ext cx="4559129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US" sz="2600" dirty="0" smtClean="0">
                <a:latin typeface="Times New Roman" charset="0"/>
              </a:rPr>
              <a:t>Lorenzo </a:t>
            </a:r>
            <a:r>
              <a:rPr lang="en-US" sz="2600" dirty="0" err="1" smtClean="0">
                <a:latin typeface="Times New Roman" charset="0"/>
              </a:rPr>
              <a:t>Magnisi</a:t>
            </a:r>
            <a:r>
              <a:rPr lang="en-US" sz="2600" dirty="0" smtClean="0">
                <a:latin typeface="Times New Roman" charset="0"/>
              </a:rPr>
              <a:t> – Maggio </a:t>
            </a:r>
            <a:r>
              <a:rPr lang="en-US" sz="2600" dirty="0" smtClean="0">
                <a:latin typeface="Times New Roman" charset="0"/>
              </a:rPr>
              <a:t>2017</a:t>
            </a:r>
            <a:endParaRPr lang="en-US" sz="2600" dirty="0" smtClean="0">
              <a:latin typeface="Times New Roman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00" y="4582911"/>
            <a:ext cx="4830447" cy="146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1" y="4499610"/>
            <a:ext cx="4434536" cy="143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400050" y="4349750"/>
            <a:ext cx="3520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000090"/>
                </a:solidFill>
                <a:latin typeface="Calibri"/>
                <a:cs typeface="Calibri"/>
              </a:rPr>
              <a:t>Proton </a:t>
            </a:r>
            <a:r>
              <a:rPr lang="it-IT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Missing</a:t>
            </a:r>
            <a:r>
              <a:rPr lang="it-IT" sz="1600" dirty="0" smtClean="0">
                <a:solidFill>
                  <a:srgbClr val="000090"/>
                </a:solidFill>
                <a:latin typeface="Calibri"/>
                <a:cs typeface="Calibri"/>
              </a:rPr>
              <a:t> Mass – </a:t>
            </a:r>
            <a:r>
              <a:rPr lang="it-IT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η</a:t>
            </a:r>
            <a:r>
              <a:rPr lang="it-IT" sz="1600" dirty="0" smtClean="0">
                <a:solidFill>
                  <a:srgbClr val="000090"/>
                </a:solidFill>
                <a:latin typeface="Calibri"/>
                <a:cs typeface="Calibri"/>
              </a:rPr>
              <a:t>’ </a:t>
            </a:r>
            <a:r>
              <a:rPr lang="it-IT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neutral</a:t>
            </a:r>
            <a:r>
              <a:rPr lang="it-IT" sz="16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it-IT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decays</a:t>
            </a:r>
            <a:endParaRPr lang="it-IT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5456766" y="4269317"/>
            <a:ext cx="3587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800000"/>
                </a:solidFill>
                <a:latin typeface="Calibri"/>
                <a:cs typeface="Calibri"/>
              </a:rPr>
              <a:t>Proton </a:t>
            </a:r>
            <a:r>
              <a:rPr lang="it-IT" sz="1600" dirty="0" err="1" smtClean="0">
                <a:solidFill>
                  <a:srgbClr val="800000"/>
                </a:solidFill>
                <a:latin typeface="Calibri"/>
                <a:cs typeface="Calibri"/>
              </a:rPr>
              <a:t>Missing</a:t>
            </a:r>
            <a:r>
              <a:rPr lang="it-IT" sz="1600" dirty="0" smtClean="0">
                <a:solidFill>
                  <a:srgbClr val="800000"/>
                </a:solidFill>
                <a:latin typeface="Calibri"/>
                <a:cs typeface="Calibri"/>
              </a:rPr>
              <a:t> Mass </a:t>
            </a:r>
            <a:r>
              <a:rPr lang="it-IT" sz="1600" dirty="0">
                <a:solidFill>
                  <a:srgbClr val="800000"/>
                </a:solidFill>
                <a:latin typeface="Calibri"/>
                <a:cs typeface="Calibri"/>
              </a:rPr>
              <a:t>– </a:t>
            </a:r>
            <a:r>
              <a:rPr lang="it-IT" sz="1600" dirty="0" err="1">
                <a:solidFill>
                  <a:srgbClr val="800000"/>
                </a:solidFill>
                <a:latin typeface="Calibri"/>
                <a:cs typeface="Calibri"/>
              </a:rPr>
              <a:t>η</a:t>
            </a:r>
            <a:r>
              <a:rPr lang="it-IT" sz="1600" dirty="0">
                <a:solidFill>
                  <a:srgbClr val="800000"/>
                </a:solidFill>
                <a:latin typeface="Calibri"/>
                <a:cs typeface="Calibri"/>
              </a:rPr>
              <a:t>’ </a:t>
            </a:r>
            <a:r>
              <a:rPr lang="it-IT" sz="1600" dirty="0" err="1" smtClean="0">
                <a:solidFill>
                  <a:srgbClr val="800000"/>
                </a:solidFill>
                <a:latin typeface="Calibri"/>
                <a:cs typeface="Calibri"/>
              </a:rPr>
              <a:t>charged</a:t>
            </a:r>
            <a:r>
              <a:rPr lang="it-IT" sz="16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lang="it-IT" sz="1600" dirty="0" err="1" smtClean="0">
                <a:solidFill>
                  <a:srgbClr val="800000"/>
                </a:solidFill>
                <a:latin typeface="Calibri"/>
                <a:cs typeface="Calibri"/>
              </a:rPr>
              <a:t>decays</a:t>
            </a:r>
            <a:endParaRPr lang="it-IT" sz="16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414433" y="4627033"/>
            <a:ext cx="137730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latin typeface="Calibri"/>
                <a:cs typeface="Calibri"/>
              </a:rPr>
              <a:t>η</a:t>
            </a:r>
            <a:r>
              <a:rPr lang="it-IT" sz="1000" dirty="0" smtClean="0">
                <a:latin typeface="Calibri"/>
                <a:cs typeface="Calibri"/>
              </a:rPr>
              <a:t>’ </a:t>
            </a:r>
            <a:r>
              <a:rPr lang="it-IT" sz="1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1000" dirty="0" smtClean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+ </a:t>
            </a:r>
            <a:r>
              <a:rPr lang="it-IT" sz="1000" dirty="0" smtClean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-</a:t>
            </a:r>
            <a:r>
              <a:rPr lang="it-IT" sz="1000" dirty="0" smtClean="0">
                <a:latin typeface="Calibri"/>
                <a:cs typeface="Calibri"/>
              </a:rPr>
              <a:t> </a:t>
            </a:r>
            <a:r>
              <a:rPr lang="it-IT" sz="1000" dirty="0" err="1" smtClean="0">
                <a:latin typeface="Calibri"/>
                <a:cs typeface="Calibri"/>
              </a:rPr>
              <a:t>η</a:t>
            </a:r>
            <a:r>
              <a:rPr lang="it-IT" sz="1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1000" dirty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>
                <a:latin typeface="Calibri"/>
                <a:cs typeface="Calibri"/>
                <a:sym typeface="Wingdings"/>
              </a:rPr>
              <a:t>+ </a:t>
            </a:r>
            <a:r>
              <a:rPr lang="it-IT" sz="1000" dirty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-</a:t>
            </a:r>
            <a:r>
              <a:rPr lang="it-IT" sz="1000" dirty="0" smtClean="0">
                <a:latin typeface="Calibri"/>
                <a:cs typeface="Calibri"/>
                <a:sym typeface="Wingdings"/>
              </a:rPr>
              <a:t>2γ</a:t>
            </a:r>
            <a:endParaRPr lang="it-IT" sz="1000" dirty="0">
              <a:latin typeface="Calibri"/>
              <a:cs typeface="Calibri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543800" y="4567766"/>
            <a:ext cx="138480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000" dirty="0" err="1" smtClean="0">
                <a:latin typeface="Calibri"/>
                <a:cs typeface="Calibri"/>
              </a:rPr>
              <a:t>η</a:t>
            </a:r>
            <a:r>
              <a:rPr lang="it-IT" sz="1000" dirty="0" smtClean="0">
                <a:latin typeface="Calibri"/>
                <a:cs typeface="Calibri"/>
              </a:rPr>
              <a:t>’ </a:t>
            </a:r>
            <a:r>
              <a:rPr lang="it-IT" sz="1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1000" dirty="0" smtClean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+ </a:t>
            </a:r>
            <a:r>
              <a:rPr lang="it-IT" sz="1000" dirty="0" smtClean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-</a:t>
            </a:r>
            <a:r>
              <a:rPr lang="it-IT" sz="1000" dirty="0" smtClean="0">
                <a:latin typeface="Calibri"/>
                <a:cs typeface="Calibri"/>
              </a:rPr>
              <a:t> </a:t>
            </a:r>
            <a:r>
              <a:rPr lang="it-IT" sz="1000" dirty="0" err="1" smtClean="0">
                <a:latin typeface="Calibri"/>
                <a:cs typeface="Calibri"/>
              </a:rPr>
              <a:t>η</a:t>
            </a:r>
            <a:r>
              <a:rPr lang="it-IT" sz="10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it-IT" sz="1000" dirty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>
                <a:latin typeface="Calibri"/>
                <a:cs typeface="Calibri"/>
                <a:sym typeface="Wingdings"/>
              </a:rPr>
              <a:t>+ </a:t>
            </a:r>
            <a:r>
              <a:rPr lang="it-IT" sz="1000" dirty="0">
                <a:latin typeface="Lucida Grande"/>
                <a:ea typeface="Lucida Grande"/>
                <a:cs typeface="Lucida Grande"/>
                <a:sym typeface="Wingdings"/>
              </a:rPr>
              <a:t>π</a:t>
            </a:r>
            <a:r>
              <a:rPr lang="it-IT" sz="1000" baseline="30000" dirty="0" smtClean="0">
                <a:latin typeface="Calibri"/>
                <a:cs typeface="Calibri"/>
                <a:sym typeface="Wingdings"/>
              </a:rPr>
              <a:t>-</a:t>
            </a:r>
            <a:r>
              <a:rPr lang="it-IT" sz="1000" dirty="0" smtClean="0">
                <a:latin typeface="Calibri"/>
                <a:cs typeface="Calibri"/>
                <a:sym typeface="Wingdings"/>
              </a:rPr>
              <a:t>6γ</a:t>
            </a:r>
            <a:endParaRPr lang="it-IT" sz="1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9136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633963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MAMBO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err="1" smtClean="0">
                <a:latin typeface="Calibri"/>
                <a:cs typeface="Calibri"/>
              </a:rPr>
              <a:t>Richieste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Finanziarie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553706" y="817563"/>
            <a:ext cx="9144000" cy="5224462"/>
          </a:xfrm>
          <a:custGeom>
            <a:avLst/>
            <a:gdLst>
              <a:gd name="G0" fmla="*/ 25400 1 2"/>
              <a:gd name="G1" fmla="*/ 14515 1 2"/>
              <a:gd name="G2" fmla="+- 14515 0 0"/>
              <a:gd name="G3" fmla="+- 2540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5400" y="0"/>
                </a:lnTo>
                <a:lnTo>
                  <a:pt x="25400" y="14515"/>
                </a:lnTo>
                <a:lnTo>
                  <a:pt x="0" y="1451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720" tIns="40680" rIns="81720" bIns="40680"/>
          <a:lstStyle/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CONSUMO		  			→ 10.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k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cs typeface="DejaVu Sans" charset="0"/>
              </a:rPr>
              <a:t>€          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Manutenzione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del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bersaglio</a:t>
            </a:r>
            <a:endParaRPr lang="en-US" sz="1600" b="1" dirty="0">
              <a:solidFill>
                <a:srgbClr val="0000FF"/>
              </a:solidFill>
              <a:latin typeface="Times New Roman" charset="0"/>
              <a:cs typeface="DejaVu Sans" charset="0"/>
            </a:endParaRPr>
          </a:p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ALTRI CONSUMI		 	→ 1.5 k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cs typeface="DejaVu Sans" charset="0"/>
              </a:rPr>
              <a:t>€		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Gas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MRPC</a:t>
            </a:r>
          </a:p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INVENTARIO    				→ 6.5 k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cs typeface="DejaVu Sans" charset="0"/>
              </a:rPr>
              <a:t>€</a:t>
            </a:r>
            <a:r>
              <a:rPr lang="en-US" sz="1600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charset="0"/>
                <a:cs typeface="DejaVu Sans" charset="0"/>
              </a:rPr>
              <a:t>s.j</a:t>
            </a:r>
            <a:r>
              <a:rPr lang="en-US" sz="1600" dirty="0" smtClean="0">
                <a:solidFill>
                  <a:srgbClr val="FF0000"/>
                </a:solidFill>
                <a:latin typeface="Times New Roman" charset="0"/>
                <a:cs typeface="DejaVu Sans" charset="0"/>
              </a:rPr>
              <a:t>. 	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Scheda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HV  “Spare” per MRPC </a:t>
            </a:r>
            <a:endParaRPr lang="en-US" sz="1600" b="1" dirty="0" smtClean="0">
              <a:solidFill>
                <a:srgbClr val="0000FF"/>
              </a:solidFill>
              <a:latin typeface="Times New Roman" charset="0"/>
              <a:cs typeface="DejaVu Sans" charset="0"/>
            </a:endParaRPr>
          </a:p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										(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s.j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. se non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viene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finanziata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quest'anno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) </a:t>
            </a:r>
          </a:p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MISSIONI 					→ 23.5 k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cs typeface="DejaVu Sans" charset="0"/>
              </a:rPr>
              <a:t>€</a:t>
            </a:r>
          </a:p>
          <a:p>
            <a:pPr marL="309563" indent="-309563" hangingPunct="1">
              <a:lnSpc>
                <a:spcPct val="150000"/>
              </a:lnSpc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1)1. 5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kE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	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Riunioni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di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collaborazionein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germania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 per 1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ricercatore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</a:p>
          <a:p>
            <a:pPr marL="309563" indent="-309563" hangingPunct="1">
              <a:lnSpc>
                <a:spcPct val="150000"/>
              </a:lnSpc>
              <a:buClr>
                <a:srgbClr val="0000FF"/>
              </a:buClr>
              <a:buFont typeface="Times New Roman" charset="0"/>
              <a:buAutoNum type="arabicParenR" startAt="2"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22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kE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		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Presa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dati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:</a:t>
            </a: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2 MU 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x </a:t>
            </a: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2 FTE </a:t>
            </a:r>
            <a:r>
              <a:rPr lang="en-US" sz="1600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considerando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5.5 </a:t>
            </a:r>
            <a:r>
              <a:rPr lang="en-US" sz="1600" i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kE</a:t>
            </a: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/MU</a:t>
            </a:r>
          </a:p>
          <a:p>
            <a:pPr marL="309563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						(1MU=30ggx155 E/gg+2viaggi </a:t>
            </a:r>
            <a:r>
              <a:rPr lang="en-US" sz="1600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x</a:t>
            </a:r>
            <a:r>
              <a:rPr lang="en-US" sz="1600" i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0.45kE)</a:t>
            </a:r>
          </a:p>
          <a:p>
            <a:pPr marL="309563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MANUTENZIONE 			→ 2 k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cs typeface="DejaVu Sans" charset="0"/>
              </a:rPr>
              <a:t>€			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Riparazioni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Mixer/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Schede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elettronica</a:t>
            </a:r>
            <a:endParaRPr lang="en-US" sz="1600" b="1" dirty="0">
              <a:solidFill>
                <a:srgbClr val="0000FF"/>
              </a:solidFill>
              <a:latin typeface="Times New Roman" charset="0"/>
              <a:cs typeface="DejaVu Sans" charset="0"/>
            </a:endParaRPr>
          </a:p>
          <a:p>
            <a:pPr marL="309563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TRASPORTI 				→ 1. 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k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cs typeface="DejaVu Sans" charset="0"/>
              </a:rPr>
              <a:t>€			</a:t>
            </a:r>
            <a:r>
              <a:rPr lang="en-US" sz="1600" b="1" dirty="0" err="1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Trasporti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materiale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meccanico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ed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elettrico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 </a:t>
            </a:r>
            <a:endParaRPr lang="en-US" sz="1600" b="1" dirty="0" smtClean="0">
              <a:solidFill>
                <a:srgbClr val="0000FF"/>
              </a:solidFill>
              <a:latin typeface="Times New Roman" charset="0"/>
              <a:cs typeface="DejaVu Sans" charset="0"/>
            </a:endParaRPr>
          </a:p>
          <a:p>
            <a:pPr marL="309563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	</a:t>
            </a:r>
            <a:r>
              <a:rPr lang="en-US" sz="1600" b="1" dirty="0" smtClean="0">
                <a:solidFill>
                  <a:srgbClr val="0000FF"/>
                </a:solidFill>
                <a:latin typeface="Times New Roman" charset="0"/>
                <a:cs typeface="DejaVu Sans" charset="0"/>
              </a:rPr>
              <a:t>										da </a:t>
            </a:r>
            <a:r>
              <a:rPr lang="en-US" sz="1600" b="1" dirty="0">
                <a:solidFill>
                  <a:srgbClr val="0000FF"/>
                </a:solidFill>
                <a:latin typeface="Times New Roman" charset="0"/>
                <a:cs typeface="DejaVu Sans" charset="0"/>
              </a:rPr>
              <a:t>Roma a Bonn e </a:t>
            </a:r>
            <a:r>
              <a:rPr lang="en-US" sz="1600" b="1" dirty="0" err="1">
                <a:solidFill>
                  <a:srgbClr val="0000FF"/>
                </a:solidFill>
                <a:latin typeface="Times New Roman" charset="0"/>
                <a:cs typeface="DejaVu Sans" charset="0"/>
              </a:rPr>
              <a:t>viceversa</a:t>
            </a:r>
            <a:endParaRPr lang="en-US" sz="1600" b="1" dirty="0">
              <a:solidFill>
                <a:srgbClr val="0000FF"/>
              </a:solidFill>
              <a:latin typeface="Times New Roman" charset="0"/>
              <a:cs typeface="DejaVu Sans" charset="0"/>
            </a:endParaRPr>
          </a:p>
          <a:p>
            <a:pPr marL="309563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endParaRPr lang="en-US" sz="1600" b="1" dirty="0">
              <a:solidFill>
                <a:srgbClr val="FF0000"/>
              </a:solidFill>
              <a:latin typeface="Times New Roman" charset="0"/>
              <a:cs typeface="DejaVu Sans" charset="0"/>
            </a:endParaRPr>
          </a:p>
          <a:p>
            <a:pPr marL="311150" indent="-309563" hangingPunct="1">
              <a:lnSpc>
                <a:spcPct val="15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TOT </a:t>
            </a:r>
            <a:r>
              <a:rPr lang="en-US" sz="1600" b="1" dirty="0" err="1">
                <a:solidFill>
                  <a:srgbClr val="FF0000"/>
                </a:solidFill>
                <a:latin typeface="Times New Roman" charset="0"/>
                <a:cs typeface="DejaVu Sans" charset="0"/>
              </a:rPr>
              <a:t>Richieste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 MAMBO(Roma Tor </a:t>
            </a:r>
            <a:r>
              <a:rPr lang="en-US" sz="1600" b="1" dirty="0" err="1">
                <a:solidFill>
                  <a:srgbClr val="FF0000"/>
                </a:solidFill>
                <a:latin typeface="Times New Roman" charset="0"/>
                <a:cs typeface="DejaVu Sans" charset="0"/>
              </a:rPr>
              <a:t>Vergata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) → 38kE + 6.5 </a:t>
            </a:r>
            <a:r>
              <a:rPr lang="en-US" sz="1600" b="1" dirty="0" err="1">
                <a:solidFill>
                  <a:srgbClr val="FF0000"/>
                </a:solidFill>
                <a:latin typeface="Times New Roman" charset="0"/>
                <a:cs typeface="DejaVu Sans" charset="0"/>
              </a:rPr>
              <a:t>s.j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. </a:t>
            </a:r>
            <a:r>
              <a:rPr lang="en-US" sz="1600" b="1" dirty="0">
                <a:solidFill>
                  <a:srgbClr val="FF0000"/>
                </a:solidFill>
                <a:latin typeface="Symbol" charset="0"/>
                <a:cs typeface="DejaVu Sans" charset="0"/>
              </a:rPr>
              <a:t>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 19 </a:t>
            </a:r>
            <a:r>
              <a:rPr lang="en-US" sz="1600" b="1" dirty="0" err="1">
                <a:solidFill>
                  <a:srgbClr val="FF0000"/>
                </a:solidFill>
                <a:latin typeface="Times New Roman" charset="0"/>
                <a:cs typeface="DejaVu Sans" charset="0"/>
              </a:rPr>
              <a:t>kE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/FTE + 3.2 </a:t>
            </a:r>
            <a:r>
              <a:rPr lang="en-US" sz="1600" b="1" dirty="0" err="1">
                <a:solidFill>
                  <a:srgbClr val="FF0000"/>
                </a:solidFill>
                <a:latin typeface="Times New Roman" charset="0"/>
                <a:cs typeface="DejaVu Sans" charset="0"/>
              </a:rPr>
              <a:t>s.j</a:t>
            </a:r>
            <a:r>
              <a:rPr lang="en-US" sz="1600" b="1" dirty="0">
                <a:solidFill>
                  <a:srgbClr val="FF0000"/>
                </a:solidFill>
                <a:latin typeface="Times New Roman" charset="0"/>
                <a:cs typeface="DejaVu Sans" charset="0"/>
              </a:rPr>
              <a:t>.</a:t>
            </a:r>
          </a:p>
          <a:p>
            <a:pPr marL="311150" indent="-309563" hangingPunct="1">
              <a:lnSpc>
                <a:spcPct val="100000"/>
              </a:lnSpc>
              <a:buClrTx/>
              <a:buSzTx/>
              <a:buFontTx/>
              <a:buNone/>
              <a:tabLst>
                <a:tab pos="0" algn="l"/>
                <a:tab pos="404813" algn="l"/>
                <a:tab pos="812800" algn="l"/>
                <a:tab pos="1219200" algn="l"/>
                <a:tab pos="1627188" algn="l"/>
                <a:tab pos="2035175" algn="l"/>
                <a:tab pos="2443163" algn="l"/>
                <a:tab pos="2849563" algn="l"/>
                <a:tab pos="3257550" algn="l"/>
                <a:tab pos="3663950" algn="l"/>
                <a:tab pos="4071938" algn="l"/>
                <a:tab pos="4479925" algn="l"/>
                <a:tab pos="4886325" algn="l"/>
                <a:tab pos="5294313" algn="l"/>
                <a:tab pos="5702300" algn="l"/>
                <a:tab pos="6108700" algn="l"/>
                <a:tab pos="6516688" algn="l"/>
                <a:tab pos="6924675" algn="l"/>
                <a:tab pos="7331075" algn="l"/>
                <a:tab pos="7739063" algn="l"/>
                <a:tab pos="8147050" algn="l"/>
                <a:tab pos="8534400" algn="l"/>
                <a:tab pos="8686800" algn="l"/>
                <a:tab pos="9144000" algn="l"/>
              </a:tabLst>
              <a:defRPr/>
            </a:pPr>
            <a:endParaRPr lang="en-US" sz="1600" b="1" dirty="0">
              <a:solidFill>
                <a:srgbClr val="0000FF"/>
              </a:solidFill>
              <a:latin typeface="Times New Roman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8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295867" y="249267"/>
            <a:ext cx="3535078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JLAB12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7481" y="811777"/>
            <a:ext cx="5831381" cy="494800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JLAB12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J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efferson 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Lab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oratory at 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12 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GeV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932" y="5280453"/>
            <a:ext cx="9809068" cy="10814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latin typeface="Calibri"/>
                <a:cs typeface="Calibri"/>
              </a:rPr>
              <a:t>Bari, Catania, Ferrara, </a:t>
            </a:r>
            <a:r>
              <a:rPr lang="en-US" sz="2000" dirty="0" err="1" smtClean="0">
                <a:latin typeface="Calibri"/>
                <a:cs typeface="Calibri"/>
              </a:rPr>
              <a:t>Genova</a:t>
            </a:r>
            <a:r>
              <a:rPr lang="en-US" sz="2000" dirty="0" smtClean="0">
                <a:latin typeface="Calibri"/>
                <a:cs typeface="Calibri"/>
              </a:rPr>
              <a:t>, LNF, LNS, Roma1, ISS, Roma Tor </a:t>
            </a:r>
            <a:r>
              <a:rPr lang="en-US" sz="2000" dirty="0" err="1" smtClean="0">
                <a:latin typeface="Calibri"/>
                <a:cs typeface="Calibri"/>
              </a:rPr>
              <a:t>Vergata</a:t>
            </a:r>
            <a:r>
              <a:rPr lang="en-US" sz="2000" dirty="0" smtClean="0">
                <a:latin typeface="Calibri"/>
                <a:cs typeface="Calibri"/>
              </a:rPr>
              <a:t>, Torino, </a:t>
            </a:r>
            <a:r>
              <a:rPr lang="en-US" sz="2000" dirty="0" err="1" smtClean="0">
                <a:latin typeface="Calibri"/>
                <a:cs typeface="Calibri"/>
              </a:rPr>
              <a:t>Padova</a:t>
            </a:r>
            <a:endParaRPr lang="en-US" sz="2000" dirty="0" smtClean="0">
              <a:latin typeface="Calibri"/>
              <a:cs typeface="Calibri"/>
            </a:endParaRP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Thomas Jefferson National Accelerator Facility – Virginia, US </a:t>
            </a:r>
            <a:r>
              <a:rPr lang="en-US" sz="2000" dirty="0" smtClean="0">
                <a:solidFill>
                  <a:srgbClr val="E62626"/>
                </a:solidFill>
                <a:latin typeface="Calibri"/>
                <a:cs typeface="Calibri"/>
              </a:rPr>
              <a:t>People:  67 researchers, 42 FTE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Data taking 2017-2027@ JLAB, Virginia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-1" y="1213289"/>
            <a:ext cx="61664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Calibri"/>
                <a:cs typeface="Calibri"/>
              </a:rPr>
              <a:t>Motivation. Photo- and electro-production reactions on nucleons and nuclei with polarized beams and targets for: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Hadron spectroscopy</a:t>
            </a:r>
            <a:endParaRPr lang="en-US" sz="220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57200" indent="-457200" algn="just">
              <a:buFont typeface="Wingdings" charset="2"/>
              <a:buChar char="ü"/>
            </a:pP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Nucleon Structure</a:t>
            </a:r>
          </a:p>
          <a:p>
            <a:pPr marL="457200" indent="-457200" algn="just">
              <a:buFont typeface="Wingdings" charset="2"/>
              <a:buChar char="ü"/>
            </a:pP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HPS – H</a:t>
            </a:r>
            <a:r>
              <a:rPr lang="en-US" sz="2200" dirty="0" smtClean="0">
                <a:solidFill>
                  <a:srgbClr val="000090"/>
                </a:solidFill>
                <a:latin typeface="Calibri"/>
                <a:cs typeface="Calibri"/>
              </a:rPr>
              <a:t>eavy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 P</a:t>
            </a:r>
            <a:r>
              <a:rPr lang="en-US" sz="2200" dirty="0" smtClean="0">
                <a:solidFill>
                  <a:srgbClr val="000090"/>
                </a:solidFill>
                <a:latin typeface="Calibri"/>
                <a:cs typeface="Calibri"/>
              </a:rPr>
              <a:t>hoton</a:t>
            </a:r>
            <a:r>
              <a:rPr lang="en-US" sz="2200" dirty="0" smtClean="0">
                <a:solidFill>
                  <a:srgbClr val="FF0000"/>
                </a:solidFill>
                <a:latin typeface="Calibri"/>
                <a:cs typeface="Calibri"/>
              </a:rPr>
              <a:t> S</a:t>
            </a:r>
            <a:r>
              <a:rPr lang="en-US" sz="2200" dirty="0" smtClean="0">
                <a:solidFill>
                  <a:srgbClr val="000090"/>
                </a:solidFill>
                <a:latin typeface="Calibri"/>
                <a:cs typeface="Calibri"/>
              </a:rPr>
              <a:t>earch</a:t>
            </a:r>
            <a:endParaRPr lang="en-US" sz="2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3" name="Immagine 32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pic>
        <p:nvPicPr>
          <p:cNvPr id="5" name="Immagine 4" descr="Schermata 2017-07-16 alle 15.35.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18" y="940246"/>
            <a:ext cx="3683282" cy="4281479"/>
          </a:xfrm>
          <a:prstGeom prst="rect">
            <a:avLst/>
          </a:prstGeom>
        </p:spPr>
      </p:pic>
      <p:pic>
        <p:nvPicPr>
          <p:cNvPr id="35" name="Immagine 34" descr="Schermata 2015-07-10 alle 15.22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21" y="4090683"/>
            <a:ext cx="1808487" cy="1111201"/>
          </a:xfrm>
          <a:prstGeom prst="rect">
            <a:avLst/>
          </a:prstGeom>
        </p:spPr>
      </p:pic>
      <p:pic>
        <p:nvPicPr>
          <p:cNvPr id="6" name="Immagine 5" descr="Schermata 2017-07-16 alle 15.58.4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22" y="3040538"/>
            <a:ext cx="2525294" cy="1104608"/>
          </a:xfrm>
          <a:prstGeom prst="rect">
            <a:avLst/>
          </a:prstGeom>
        </p:spPr>
      </p:pic>
      <p:pic>
        <p:nvPicPr>
          <p:cNvPr id="44" name="Picture 7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4" y="3064960"/>
            <a:ext cx="3008363" cy="2222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076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7-07-18 alle 08.50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28" y="1204651"/>
            <a:ext cx="4111472" cy="3076886"/>
          </a:xfrm>
          <a:prstGeom prst="rect">
            <a:avLst/>
          </a:prstGeom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745988" y="196890"/>
            <a:ext cx="3535078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JLAB12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9127" y="811777"/>
            <a:ext cx="7662468" cy="4948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latin typeface="Calibri"/>
                <a:cs typeface="Calibri"/>
              </a:rPr>
              <a:t>Ha</a:t>
            </a:r>
            <a:r>
              <a:rPr lang="en-US" sz="2400" dirty="0" smtClean="0">
                <a:latin typeface="Calibri"/>
                <a:cs typeface="Calibri"/>
              </a:rPr>
              <a:t>dron Spectroscopy: search for hybrid baryons at CLAS12  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33" name="Immagine 32" descr="Schermata 2015-07-10 alle 15.5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Experimental Program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5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58134"/>
            <a:ext cx="5644412" cy="36580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21"/>
          <p:cNvSpPr txBox="1"/>
          <p:nvPr/>
        </p:nvSpPr>
        <p:spPr>
          <a:xfrm>
            <a:off x="298048" y="4913509"/>
            <a:ext cx="9185406" cy="840381"/>
          </a:xfrm>
          <a:prstGeom prst="rect">
            <a:avLst/>
          </a:prstGeom>
          <a:noFill/>
        </p:spPr>
        <p:txBody>
          <a:bodyPr wrap="square" lIns="100735" tIns="50367" rIns="100735" bIns="50367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  <a:latin typeface="+mn-lt"/>
              </a:rPr>
              <a:t>Hybrid states have same J</a:t>
            </a:r>
            <a:r>
              <a:rPr lang="en-US" sz="1600" b="1" baseline="30000" dirty="0">
                <a:solidFill>
                  <a:srgbClr val="000090"/>
                </a:solidFill>
                <a:latin typeface="+mn-lt"/>
              </a:rPr>
              <a:t>P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 values as </a:t>
            </a:r>
            <a:r>
              <a:rPr lang="en-US" sz="1600" b="1" dirty="0" err="1">
                <a:solidFill>
                  <a:srgbClr val="000090"/>
                </a:solidFill>
                <a:latin typeface="+mn-lt"/>
              </a:rPr>
              <a:t>qqq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 baryons</a:t>
            </a:r>
            <a:r>
              <a:rPr lang="en-US" sz="1600" dirty="0">
                <a:solidFill>
                  <a:srgbClr val="000090"/>
                </a:solidFill>
                <a:latin typeface="+mn-lt"/>
              </a:rPr>
              <a:t>. </a:t>
            </a:r>
            <a:r>
              <a:rPr lang="en-US" sz="1600" b="1" dirty="0">
                <a:solidFill>
                  <a:srgbClr val="000090"/>
                </a:solidFill>
                <a:latin typeface="+mn-lt"/>
              </a:rPr>
              <a:t>How to identify them?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  <a:p>
            <a:pPr indent="-342794">
              <a:buFont typeface="Arial"/>
              <a:buChar char="•"/>
            </a:pPr>
            <a:r>
              <a:rPr lang="en-US" sz="1600" dirty="0">
                <a:solidFill>
                  <a:srgbClr val="800000"/>
                </a:solidFill>
                <a:latin typeface="+mn-lt"/>
              </a:rPr>
              <a:t>Overpopulation of N 1/2</a:t>
            </a:r>
            <a:r>
              <a:rPr lang="en-US" sz="160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 dirty="0">
                <a:solidFill>
                  <a:srgbClr val="800000"/>
                </a:solidFill>
                <a:latin typeface="+mn-lt"/>
              </a:rPr>
              <a:t> and N 3/2</a:t>
            </a:r>
            <a:r>
              <a:rPr lang="en-US" sz="1600" baseline="30000" dirty="0">
                <a:solidFill>
                  <a:srgbClr val="800000"/>
                </a:solidFill>
                <a:latin typeface="+mn-lt"/>
              </a:rPr>
              <a:t>+</a:t>
            </a:r>
            <a:r>
              <a:rPr lang="en-US" sz="1600" dirty="0">
                <a:solidFill>
                  <a:srgbClr val="800000"/>
                </a:solidFill>
                <a:latin typeface="+mn-lt"/>
              </a:rPr>
              <a:t> states compared to QM projections.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?</a:t>
            </a:r>
          </a:p>
          <a:p>
            <a:pPr indent="-342794">
              <a:buFont typeface="Arial"/>
              <a:buChar char="•"/>
            </a:pPr>
            <a:r>
              <a:rPr lang="en-US" sz="1600" b="1" dirty="0">
                <a:latin typeface="+mn-lt"/>
              </a:rPr>
              <a:t>A</a:t>
            </a:r>
            <a:r>
              <a:rPr lang="en-US" sz="1600" b="1" baseline="-25000" dirty="0">
                <a:latin typeface="+mn-lt"/>
              </a:rPr>
              <a:t>1/2</a:t>
            </a:r>
            <a:r>
              <a:rPr lang="en-US" sz="1600" b="1" dirty="0">
                <a:latin typeface="+mn-lt"/>
              </a:rPr>
              <a:t>  (A</a:t>
            </a:r>
            <a:r>
              <a:rPr lang="en-US" sz="1600" b="1" baseline="-25000" dirty="0">
                <a:latin typeface="+mn-lt"/>
              </a:rPr>
              <a:t>3/2</a:t>
            </a:r>
            <a:r>
              <a:rPr lang="en-US" sz="1600" b="1" dirty="0">
                <a:latin typeface="+mn-lt"/>
              </a:rPr>
              <a:t>) and S</a:t>
            </a:r>
            <a:r>
              <a:rPr lang="en-US" sz="1600" b="1" baseline="-25000" dirty="0">
                <a:latin typeface="+mn-lt"/>
              </a:rPr>
              <a:t>1/2</a:t>
            </a:r>
            <a:r>
              <a:rPr lang="en-US" sz="1600" b="1" dirty="0">
                <a:latin typeface="+mn-lt"/>
              </a:rPr>
              <a:t> show different Q</a:t>
            </a:r>
            <a:r>
              <a:rPr lang="en-US" sz="1600" b="1" baseline="30000" dirty="0">
                <a:latin typeface="+mn-lt"/>
              </a:rPr>
              <a:t>2</a:t>
            </a:r>
            <a:r>
              <a:rPr lang="en-US" sz="1600" b="1" dirty="0">
                <a:latin typeface="+mn-lt"/>
              </a:rPr>
              <a:t> evolution. </a:t>
            </a:r>
            <a:r>
              <a:rPr lang="en-US" sz="1600" b="1" dirty="0" smtClean="0">
                <a:latin typeface="+mn-lt"/>
              </a:rPr>
              <a:t>Can we do it?</a:t>
            </a:r>
            <a:endParaRPr lang="en-US" sz="1600" b="1" dirty="0">
              <a:latin typeface="+mn-lt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237989" y="1013126"/>
            <a:ext cx="5352445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0090"/>
                </a:solidFill>
              </a:rPr>
              <a:t>Hybrid Baryons in LQCD</a:t>
            </a:r>
            <a:endParaRPr lang="en-US" sz="2000" b="1" baseline="30000" dirty="0">
              <a:solidFill>
                <a:srgbClr val="800000"/>
              </a:solidFill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1913269" y="3522295"/>
            <a:ext cx="1232568" cy="1242113"/>
            <a:chOff x="7150099" y="874734"/>
            <a:chExt cx="2105138" cy="1947540"/>
          </a:xfrm>
        </p:grpSpPr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82147" y="874734"/>
              <a:ext cx="663310" cy="349232"/>
            </a:xfrm>
            <a:prstGeom prst="rect">
              <a:avLst/>
            </a:prstGeom>
            <a:ln w="28575" cmpd="sng">
              <a:noFill/>
            </a:ln>
          </p:spPr>
        </p:pic>
        <p:pic>
          <p:nvPicPr>
            <p:cNvPr id="20" name="Picture 9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10139" y="1882846"/>
              <a:ext cx="807508" cy="318339"/>
            </a:xfrm>
            <a:prstGeom prst="rect">
              <a:avLst/>
            </a:prstGeom>
          </p:spPr>
        </p:pic>
        <p:sp>
          <p:nvSpPr>
            <p:cNvPr id="22" name="TextBox 10"/>
            <p:cNvSpPr txBox="1"/>
            <p:nvPr/>
          </p:nvSpPr>
          <p:spPr>
            <a:xfrm>
              <a:off x="7150101" y="1130232"/>
              <a:ext cx="2105136" cy="738621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sz="1400" dirty="0">
                  <a:latin typeface="+mn-lt"/>
                </a:rPr>
                <a:t>regular states</a:t>
              </a: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7150099" y="2083653"/>
              <a:ext cx="2037461" cy="738621"/>
            </a:xfrm>
            <a:prstGeom prst="rect">
              <a:avLst/>
            </a:prstGeom>
            <a:noFill/>
          </p:spPr>
          <p:txBody>
            <a:bodyPr wrap="none" lIns="100767" tIns="50383" rIns="100767" bIns="50383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 </a:t>
              </a:r>
              <a:r>
                <a:rPr lang="en-US" sz="1400" dirty="0">
                  <a:solidFill>
                    <a:srgbClr val="0000FF"/>
                  </a:solidFill>
                  <a:latin typeface="+mn-lt"/>
                </a:rPr>
                <a:t>hybrid states</a:t>
              </a: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6310512" y="4386501"/>
            <a:ext cx="3595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 smtClean="0">
                <a:latin typeface="Calibri"/>
                <a:cs typeface="Calibri"/>
              </a:rPr>
              <a:t>Approved</a:t>
            </a:r>
            <a:r>
              <a:rPr lang="it-IT" sz="1800" dirty="0" smtClean="0">
                <a:latin typeface="Calibri"/>
                <a:cs typeface="Calibri"/>
              </a:rPr>
              <a:t> </a:t>
            </a:r>
            <a:r>
              <a:rPr lang="it-IT" sz="1800" dirty="0" err="1" smtClean="0">
                <a:latin typeface="Calibri"/>
                <a:cs typeface="Calibri"/>
              </a:rPr>
              <a:t>experiment</a:t>
            </a:r>
            <a:r>
              <a:rPr lang="it-IT" sz="1800" dirty="0" smtClean="0">
                <a:latin typeface="Calibri"/>
                <a:cs typeface="Calibri"/>
              </a:rPr>
              <a:t>:</a:t>
            </a:r>
          </a:p>
          <a:p>
            <a:r>
              <a:rPr lang="it-IT" sz="1800" dirty="0" smtClean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lang="it-IT" sz="1800" baseline="30000" dirty="0" smtClean="0">
                <a:solidFill>
                  <a:srgbClr val="800000"/>
                </a:solidFill>
                <a:latin typeface="Calibri"/>
                <a:cs typeface="Calibri"/>
              </a:rPr>
              <a:t>-</a:t>
            </a:r>
            <a:r>
              <a:rPr lang="it-IT" sz="1800" dirty="0" smtClean="0">
                <a:solidFill>
                  <a:srgbClr val="800000"/>
                </a:solidFill>
                <a:latin typeface="Calibri"/>
                <a:cs typeface="Calibri"/>
              </a:rPr>
              <a:t> rating </a:t>
            </a:r>
            <a:r>
              <a:rPr lang="it-IT" sz="1800" dirty="0" smtClean="0">
                <a:latin typeface="Calibri"/>
                <a:cs typeface="Calibri"/>
              </a:rPr>
              <a:t>+ </a:t>
            </a:r>
            <a:r>
              <a:rPr lang="it-IT" sz="1800" dirty="0" smtClean="0">
                <a:solidFill>
                  <a:srgbClr val="000090"/>
                </a:solidFill>
                <a:latin typeface="Calibri"/>
                <a:cs typeface="Calibri"/>
              </a:rPr>
              <a:t>100 PAC </a:t>
            </a:r>
            <a:r>
              <a:rPr lang="it-IT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days</a:t>
            </a:r>
            <a:r>
              <a:rPr lang="it-IT" sz="1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it-IT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beam</a:t>
            </a:r>
            <a:r>
              <a:rPr lang="it-IT" sz="1800" dirty="0" smtClean="0">
                <a:solidFill>
                  <a:srgbClr val="000090"/>
                </a:solidFill>
                <a:latin typeface="Calibri"/>
                <a:cs typeface="Calibri"/>
              </a:rPr>
              <a:t> time</a:t>
            </a:r>
            <a:endParaRPr lang="it-IT" sz="18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5748281"/>
            <a:ext cx="942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  <a:latin typeface="Calibri"/>
                <a:cs typeface="Calibri"/>
              </a:rPr>
              <a:t>Study of Q</a:t>
            </a:r>
            <a:r>
              <a:rPr lang="en-US" sz="1800" baseline="30000" dirty="0" smtClean="0">
                <a:solidFill>
                  <a:srgbClr val="800000"/>
                </a:solidFill>
                <a:latin typeface="Calibri"/>
                <a:cs typeface="Calibri"/>
              </a:rPr>
              <a:t>2 </a:t>
            </a:r>
            <a:r>
              <a:rPr lang="en-US" sz="1800" dirty="0" smtClean="0">
                <a:solidFill>
                  <a:srgbClr val="800000"/>
                </a:solidFill>
                <a:latin typeface="Calibri"/>
                <a:cs typeface="Calibri"/>
              </a:rPr>
              <a:t>evolution of resonances electro-couplings from K</a:t>
            </a:r>
            <a:r>
              <a:rPr lang="en-US" sz="1800" baseline="30000" dirty="0" smtClean="0">
                <a:solidFill>
                  <a:srgbClr val="800000"/>
                </a:solidFill>
                <a:latin typeface="Calibri"/>
                <a:cs typeface="Calibri"/>
              </a:rPr>
              <a:t>+</a:t>
            </a:r>
            <a:r>
              <a:rPr lang="en-US" sz="1800" dirty="0" smtClean="0">
                <a:solidFill>
                  <a:srgbClr val="800000"/>
                </a:solidFill>
                <a:latin typeface="Calibri"/>
                <a:ea typeface="Lucida Grande"/>
                <a:cs typeface="Calibri"/>
              </a:rPr>
              <a:t>Λ electro production from the proton  </a:t>
            </a:r>
            <a:r>
              <a:rPr lang="en-US" sz="1800" baseline="30000" dirty="0" smtClean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endParaRPr lang="en-US" sz="18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316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745988" y="196890"/>
            <a:ext cx="3535078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JLAB12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33" name="Immagine 32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Detector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24" name="Picture 11"/>
          <p:cNvPicPr>
            <a:picLocks/>
          </p:cNvPicPr>
          <p:nvPr/>
        </p:nvPicPr>
        <p:blipFill>
          <a:blip r:embed="rId4"/>
          <a:srcRect b="6381"/>
          <a:stretch>
            <a:fillRect/>
          </a:stretch>
        </p:blipFill>
        <p:spPr>
          <a:xfrm>
            <a:off x="131509" y="840869"/>
            <a:ext cx="6415787" cy="4085023"/>
          </a:xfrm>
          <a:prstGeom prst="rect">
            <a:avLst/>
          </a:prstGeom>
        </p:spPr>
      </p:pic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303405" y="4593946"/>
            <a:ext cx="1395238" cy="329228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 lIns="81605" tIns="40802" rIns="81605" bIns="40802">
            <a:prstTxWarp prst="textNoShape">
              <a:avLst/>
            </a:prstTxWarp>
          </a:bodyPr>
          <a:lstStyle/>
          <a:p>
            <a:pPr eaLnBrk="0" hangingPunct="0"/>
            <a:endParaRPr lang="en-US" sz="2100">
              <a:latin typeface="Times" pitchFamily="-110" charset="0"/>
            </a:endParaRPr>
          </a:p>
        </p:txBody>
      </p:sp>
      <p:grpSp>
        <p:nvGrpSpPr>
          <p:cNvPr id="26" name="Group 46"/>
          <p:cNvGrpSpPr/>
          <p:nvPr/>
        </p:nvGrpSpPr>
        <p:grpSpPr>
          <a:xfrm>
            <a:off x="6209660" y="1545095"/>
            <a:ext cx="3426309" cy="1676542"/>
            <a:chOff x="4724400" y="3581400"/>
            <a:chExt cx="4114800" cy="2673469"/>
          </a:xfrm>
        </p:grpSpPr>
        <p:pic>
          <p:nvPicPr>
            <p:cNvPr id="27" name="Picture 34" descr="forward_tagger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0" t="11906" b="8523"/>
            <a:stretch/>
          </p:blipFill>
          <p:spPr>
            <a:xfrm>
              <a:off x="4724400" y="3581400"/>
              <a:ext cx="4114800" cy="2592000"/>
            </a:xfrm>
            <a:prstGeom prst="rect">
              <a:avLst/>
            </a:prstGeom>
          </p:spPr>
        </p:pic>
        <p:sp>
          <p:nvSpPr>
            <p:cNvPr id="28" name="CasellaDiTesto 12"/>
            <p:cNvSpPr txBox="1">
              <a:spLocks noChangeAspect="1"/>
            </p:cNvSpPr>
            <p:nvPr/>
          </p:nvSpPr>
          <p:spPr>
            <a:xfrm>
              <a:off x="5105400" y="3886200"/>
              <a:ext cx="1524000" cy="53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calorimeter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  <p:sp>
          <p:nvSpPr>
            <p:cNvPr id="29" name="CasellaDiTesto 19"/>
            <p:cNvSpPr txBox="1">
              <a:spLocks noChangeAspect="1"/>
            </p:cNvSpPr>
            <p:nvPr/>
          </p:nvSpPr>
          <p:spPr>
            <a:xfrm>
              <a:off x="4952999" y="5029199"/>
              <a:ext cx="1118927" cy="53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tracker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  <p:sp>
          <p:nvSpPr>
            <p:cNvPr id="30" name="CasellaDiTesto 28"/>
            <p:cNvSpPr txBox="1">
              <a:spLocks noChangeAspect="1"/>
            </p:cNvSpPr>
            <p:nvPr/>
          </p:nvSpPr>
          <p:spPr>
            <a:xfrm>
              <a:off x="6553200" y="5715000"/>
              <a:ext cx="1371600" cy="53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0090"/>
                  </a:solidFill>
                </a:rPr>
                <a:t>hodoscope</a:t>
              </a:r>
              <a:endParaRPr lang="en-US" sz="1600" b="1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6" name="Connettore 2 5"/>
          <p:cNvCxnSpPr/>
          <p:nvPr/>
        </p:nvCxnSpPr>
        <p:spPr bwMode="auto">
          <a:xfrm flipH="1" flipV="1">
            <a:off x="4032444" y="2775935"/>
            <a:ext cx="2487547" cy="2618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" name="CasellaDiTesto 6"/>
          <p:cNvSpPr txBox="1"/>
          <p:nvPr/>
        </p:nvSpPr>
        <p:spPr>
          <a:xfrm>
            <a:off x="7030592" y="1073711"/>
            <a:ext cx="1995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Calibri"/>
                <a:cs typeface="Calibri"/>
              </a:rPr>
              <a:t>Forwar</a:t>
            </a:r>
            <a:r>
              <a:rPr lang="en-GB" dirty="0" smtClean="0">
                <a:latin typeface="Calibri"/>
                <a:cs typeface="Calibri"/>
              </a:rPr>
              <a:t> Tagger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31" name="Picture 31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632" y="876862"/>
            <a:ext cx="1714500" cy="231925"/>
          </a:xfrm>
          <a:prstGeom prst="rect">
            <a:avLst/>
          </a:prstGeom>
        </p:spPr>
      </p:pic>
      <p:grpSp>
        <p:nvGrpSpPr>
          <p:cNvPr id="32" name="Group 36"/>
          <p:cNvGrpSpPr>
            <a:grpSpLocks/>
          </p:cNvGrpSpPr>
          <p:nvPr/>
        </p:nvGrpSpPr>
        <p:grpSpPr bwMode="auto">
          <a:xfrm>
            <a:off x="6788525" y="3535389"/>
            <a:ext cx="2363029" cy="2155375"/>
            <a:chOff x="2496" y="2496"/>
            <a:chExt cx="1776" cy="1542"/>
          </a:xfrm>
        </p:grpSpPr>
        <p:pic>
          <p:nvPicPr>
            <p:cNvPr id="34" name="Picture 28" descr="Immagin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2496"/>
              <a:ext cx="1776" cy="1542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3436" y="2667"/>
              <a:ext cx="59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800" b="1" dirty="0">
                  <a:solidFill>
                    <a:schemeClr val="bg1"/>
                  </a:solidFill>
                </a:rPr>
                <a:t>In-</a:t>
              </a:r>
              <a:r>
                <a:rPr lang="it-IT" sz="1800" b="1" dirty="0" err="1">
                  <a:solidFill>
                    <a:schemeClr val="bg1"/>
                  </a:solidFill>
                </a:rPr>
                <a:t>beam</a:t>
              </a:r>
              <a:r>
                <a:rPr lang="it-IT" sz="1800" b="1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it-IT" sz="1800" b="1" dirty="0" err="1">
                  <a:solidFill>
                    <a:schemeClr val="bg1"/>
                  </a:solidFill>
                </a:rPr>
                <a:t>cryostat</a:t>
              </a:r>
              <a:endParaRPr lang="it-IT" b="1" dirty="0">
                <a:solidFill>
                  <a:srgbClr val="800000"/>
                </a:solidFill>
              </a:endParaRPr>
            </a:p>
          </p:txBody>
        </p:sp>
      </p:grpSp>
      <p:cxnSp>
        <p:nvCxnSpPr>
          <p:cNvPr id="36" name="Connettore 2 35"/>
          <p:cNvCxnSpPr/>
          <p:nvPr/>
        </p:nvCxnSpPr>
        <p:spPr bwMode="auto">
          <a:xfrm flipH="1" flipV="1">
            <a:off x="2469747" y="2823583"/>
            <a:ext cx="4822692" cy="14712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7" name="CasellaDiTesto 36"/>
          <p:cNvSpPr txBox="1"/>
          <p:nvPr/>
        </p:nvSpPr>
        <p:spPr>
          <a:xfrm>
            <a:off x="6999699" y="3124746"/>
            <a:ext cx="214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Polarized target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38" name="Immagine 1" descr="Schermata 2014-07-01 alle 22.35.1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3" y="4279918"/>
            <a:ext cx="1624554" cy="216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Immagine 38" descr="Schermata 2016-06-30 alle 00.28.1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855" y="4766228"/>
            <a:ext cx="2334057" cy="147429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937669" y="5028109"/>
            <a:ext cx="21670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000090"/>
                </a:solidFill>
                <a:latin typeface="Calibri"/>
                <a:cs typeface="Calibri"/>
              </a:rPr>
              <a:t>HD gas </a:t>
            </a:r>
            <a:r>
              <a:rPr lang="it-IT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distiller</a:t>
            </a:r>
            <a:endParaRPr lang="it-IT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it-IT" dirty="0">
                <a:latin typeface="Calibri"/>
                <a:cs typeface="Calibri"/>
              </a:rPr>
              <a:t> </a:t>
            </a:r>
            <a:r>
              <a:rPr lang="it-IT" dirty="0" smtClean="0">
                <a:latin typeface="Calibri"/>
                <a:cs typeface="Calibri"/>
              </a:rPr>
              <a:t>      </a:t>
            </a:r>
            <a:r>
              <a:rPr lang="it-IT" sz="1800" dirty="0" err="1" smtClean="0">
                <a:latin typeface="Calibri"/>
                <a:cs typeface="Calibri"/>
              </a:rPr>
              <a:t>Portable</a:t>
            </a:r>
            <a:r>
              <a:rPr lang="it-IT" sz="1800" dirty="0" smtClean="0">
                <a:latin typeface="Calibri"/>
                <a:cs typeface="Calibri"/>
              </a:rPr>
              <a:t> </a:t>
            </a:r>
            <a:r>
              <a:rPr lang="it-IT" sz="1800" dirty="0" err="1" smtClean="0">
                <a:latin typeface="Calibri"/>
                <a:cs typeface="Calibri"/>
              </a:rPr>
              <a:t>Raman</a:t>
            </a:r>
            <a:endParaRPr lang="it-IT" sz="1800" dirty="0">
              <a:latin typeface="Calibri"/>
              <a:cs typeface="Calibri"/>
            </a:endParaRPr>
          </a:p>
        </p:txBody>
      </p:sp>
      <p:cxnSp>
        <p:nvCxnSpPr>
          <p:cNvPr id="13" name="Connettore 2 12"/>
          <p:cNvCxnSpPr/>
          <p:nvPr/>
        </p:nvCxnSpPr>
        <p:spPr bwMode="auto">
          <a:xfrm flipH="1" flipV="1">
            <a:off x="2029314" y="4988827"/>
            <a:ext cx="288032" cy="6547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1" name="Connettore 2 40"/>
          <p:cNvCxnSpPr/>
          <p:nvPr/>
        </p:nvCxnSpPr>
        <p:spPr bwMode="auto">
          <a:xfrm flipV="1">
            <a:off x="3430196" y="5879221"/>
            <a:ext cx="851003" cy="91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6532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745988" y="196890"/>
            <a:ext cx="301575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HPS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33" name="Immagine 32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Detector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Immagine 2" descr="Schermata 2017-07-18 alle 09.33.0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10" y="1219451"/>
            <a:ext cx="7222285" cy="5135006"/>
          </a:xfrm>
          <a:prstGeom prst="rect">
            <a:avLst/>
          </a:prstGeom>
        </p:spPr>
      </p:pic>
      <p:pic>
        <p:nvPicPr>
          <p:cNvPr id="40" name="Immagine 39" descr="Schermata 2015-07-10 alle 15.23.1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79" y="771059"/>
            <a:ext cx="2864059" cy="97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377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745988" y="196890"/>
            <a:ext cx="301575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HPS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33" name="Immagine 32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Detector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5" name="Immagine 4" descr="Schermata 2017-07-18 alle 09.34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61" y="812515"/>
            <a:ext cx="7916694" cy="539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2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2231" y="480176"/>
            <a:ext cx="7579204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Anagrafica GIII Roma Tor Vergata - Ricercatori 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79400" y="958850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636001" y="259772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rgbClr val="800000"/>
                </a:solidFill>
              </a:rPr>
              <a:t>4</a:t>
            </a:r>
            <a:endParaRPr lang="it-IT" sz="1800" dirty="0">
              <a:solidFill>
                <a:srgbClr val="8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8" name="Immagine 7" descr="Schermata 2017-07-16 alle 10.4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9906000" cy="411525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25064" y="5543793"/>
            <a:ext cx="6845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90"/>
                </a:solidFill>
                <a:latin typeface="Calibri"/>
                <a:cs typeface="Calibri"/>
              </a:rPr>
              <a:t>Percentuale di partecipazione 5.9 FTE / 8 RIC = 74 % </a:t>
            </a:r>
            <a:endParaRPr lang="it-IT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464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610231" y="416676"/>
            <a:ext cx="259654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Attività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previste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79400" y="958850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51" name="Immagine 50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26" y="0"/>
            <a:ext cx="1455574" cy="550333"/>
          </a:xfrm>
          <a:prstGeom prst="rect">
            <a:avLst/>
          </a:prstGeom>
        </p:spPr>
      </p:pic>
      <p:pic>
        <p:nvPicPr>
          <p:cNvPr id="52" name="Immagine 51" descr="Schermata 2015-07-10 alle 15.51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7880" cy="54964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61818" y="1050877"/>
            <a:ext cx="9040091" cy="547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HD</a:t>
            </a:r>
            <a:r>
              <a:rPr lang="it-IT" sz="1800" b="1" dirty="0">
                <a:solidFill>
                  <a:srgbClr val="800000"/>
                </a:solidFill>
                <a:latin typeface="Arial"/>
                <a:cs typeface="Arial"/>
              </a:rPr>
              <a:t>-</a:t>
            </a:r>
            <a:r>
              <a:rPr lang="it-IT" sz="1800" b="1" dirty="0" err="1">
                <a:solidFill>
                  <a:srgbClr val="800000"/>
                </a:solidFill>
                <a:latin typeface="Arial"/>
                <a:cs typeface="Arial"/>
              </a:rPr>
              <a:t>ice</a:t>
            </a:r>
            <a:r>
              <a:rPr lang="it-IT" sz="1800" b="1" dirty="0">
                <a:solidFill>
                  <a:srgbClr val="800000"/>
                </a:solidFill>
                <a:latin typeface="Arial"/>
                <a:cs typeface="Arial"/>
              </a:rPr>
              <a:t> -&gt;  HD-</a:t>
            </a: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e</a:t>
            </a:r>
            <a:endParaRPr lang="it-IT" sz="1800" b="1" dirty="0">
              <a:solidFill>
                <a:srgbClr val="800000"/>
              </a:solidFill>
              <a:latin typeface="Arial"/>
              <a:cs typeface="Arial"/>
            </a:endParaRPr>
          </a:p>
          <a:p>
            <a:pPr marL="727075" indent="-285750" defTabSz="635000">
              <a:lnSpc>
                <a:spcPct val="130000"/>
              </a:lnSpc>
              <a:buFontTx/>
              <a:buChar char="-"/>
              <a:defRPr/>
            </a:pP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Test </a:t>
            </a:r>
            <a:r>
              <a:rPr lang="it-IT" sz="1800" dirty="0">
                <a:solidFill>
                  <a:schemeClr val="accent2"/>
                </a:solidFill>
                <a:latin typeface="Arial"/>
                <a:cs typeface="Arial"/>
              </a:rPr>
              <a:t>delle prestazioni </a:t>
            </a:r>
            <a:r>
              <a:rPr lang="it-IT" sz="1800" dirty="0" err="1">
                <a:solidFill>
                  <a:schemeClr val="accent2"/>
                </a:solidFill>
                <a:latin typeface="Arial"/>
                <a:cs typeface="Arial"/>
              </a:rPr>
              <a:t>e</a:t>
            </a:r>
            <a:r>
              <a:rPr lang="it-IT" sz="1800" dirty="0" err="1" smtClean="0">
                <a:solidFill>
                  <a:schemeClr val="accent2"/>
                </a:solidFill>
                <a:latin typeface="Arial"/>
                <a:cs typeface="Arial"/>
              </a:rPr>
              <a:t>HD</a:t>
            </a: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 con </a:t>
            </a:r>
            <a:r>
              <a:rPr lang="it-IT" sz="1800" dirty="0">
                <a:solidFill>
                  <a:schemeClr val="accent2"/>
                </a:solidFill>
                <a:latin typeface="Arial"/>
                <a:cs typeface="Arial"/>
              </a:rPr>
              <a:t>fasci di </a:t>
            </a: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elettroni </a:t>
            </a:r>
            <a:r>
              <a:rPr lang="it-IT" sz="1800" dirty="0" smtClean="0">
                <a:solidFill>
                  <a:srgbClr val="800000"/>
                </a:solidFill>
                <a:latin typeface="Arial"/>
                <a:cs typeface="Arial"/>
              </a:rPr>
              <a:t>( al JLAB)</a:t>
            </a:r>
            <a:endParaRPr lang="it-IT" sz="1800" dirty="0">
              <a:solidFill>
                <a:srgbClr val="800000"/>
              </a:solidFill>
              <a:latin typeface="Arial"/>
              <a:cs typeface="Arial"/>
            </a:endParaRPr>
          </a:p>
          <a:p>
            <a:pPr marL="727075" indent="-285750" defTabSz="635000">
              <a:lnSpc>
                <a:spcPct val="130000"/>
              </a:lnSpc>
              <a:buFontTx/>
              <a:buChar char="-"/>
              <a:defRPr/>
            </a:pP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Distillazione </a:t>
            </a:r>
            <a:r>
              <a:rPr lang="it-IT" sz="1800" dirty="0">
                <a:solidFill>
                  <a:schemeClr val="accent2"/>
                </a:solidFill>
                <a:latin typeface="Arial"/>
                <a:cs typeface="Arial"/>
              </a:rPr>
              <a:t>del gas di </a:t>
            </a: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HD ed analisi on-line del gas distillato con il nuovo sistema </a:t>
            </a:r>
            <a:r>
              <a:rPr lang="it-IT" sz="1800" dirty="0" err="1" smtClean="0">
                <a:solidFill>
                  <a:schemeClr val="accent2"/>
                </a:solidFill>
                <a:latin typeface="Arial"/>
                <a:cs typeface="Arial"/>
              </a:rPr>
              <a:t>Raman</a:t>
            </a:r>
            <a:r>
              <a:rPr lang="it-IT" sz="1800" dirty="0" smtClean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it-IT" sz="1800" dirty="0" smtClean="0">
                <a:solidFill>
                  <a:srgbClr val="800000"/>
                </a:solidFill>
                <a:latin typeface="Arial"/>
                <a:cs typeface="Arial"/>
              </a:rPr>
              <a:t>(Roma - PP1)</a:t>
            </a:r>
          </a:p>
          <a:p>
            <a:pPr marL="3175" defTabSz="635000">
              <a:lnSpc>
                <a:spcPct val="130000"/>
              </a:lnSpc>
              <a:defRPr/>
            </a:pP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CLAS12 Partecipazione </a:t>
            </a:r>
            <a:r>
              <a:rPr lang="it-IT" sz="1800" b="1" dirty="0">
                <a:solidFill>
                  <a:srgbClr val="800000"/>
                </a:solidFill>
                <a:latin typeface="Arial"/>
                <a:cs typeface="Arial"/>
              </a:rPr>
              <a:t>a </a:t>
            </a:r>
            <a:r>
              <a:rPr lang="it-IT" sz="1800" b="1" dirty="0" err="1" smtClean="0">
                <a:solidFill>
                  <a:srgbClr val="800000"/>
                </a:solidFill>
                <a:latin typeface="Arial"/>
                <a:cs typeface="Arial"/>
              </a:rPr>
              <a:t>run</a:t>
            </a: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 di </a:t>
            </a:r>
            <a:r>
              <a:rPr lang="it-IT" sz="1800" b="1" dirty="0" err="1" smtClean="0">
                <a:solidFill>
                  <a:srgbClr val="800000"/>
                </a:solidFill>
                <a:latin typeface="Arial"/>
                <a:cs typeface="Arial"/>
              </a:rPr>
              <a:t>commissioning</a:t>
            </a: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 e presa dati:</a:t>
            </a:r>
          </a:p>
          <a:p>
            <a:pPr marL="736600" indent="-285750" defTabSz="635000">
              <a:lnSpc>
                <a:spcPct val="130000"/>
              </a:lnSpc>
              <a:buFont typeface="Lucida Grande"/>
              <a:buChar char="-"/>
              <a:defRPr/>
            </a:pP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per  </a:t>
            </a:r>
            <a:r>
              <a:rPr lang="it-IT" sz="1800" dirty="0" err="1">
                <a:solidFill>
                  <a:srgbClr val="000090"/>
                </a:solidFill>
                <a:latin typeface="Arial"/>
                <a:cs typeface="Arial"/>
              </a:rPr>
              <a:t>Run</a:t>
            </a:r>
            <a:r>
              <a:rPr lang="it-IT" sz="1800" dirty="0">
                <a:solidFill>
                  <a:srgbClr val="000090"/>
                </a:solidFill>
                <a:latin typeface="Arial"/>
                <a:cs typeface="Arial"/>
              </a:rPr>
              <a:t> Group A 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(12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GeV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)  </a:t>
            </a:r>
            <a:r>
              <a:rPr lang="it-IT" sz="1800" dirty="0" err="1" smtClean="0">
                <a:latin typeface="Arial"/>
                <a:cs typeface="Arial"/>
              </a:rPr>
              <a:t>Hybrid</a:t>
            </a:r>
            <a:r>
              <a:rPr lang="it-IT" sz="1800" dirty="0" smtClean="0">
                <a:latin typeface="Arial"/>
                <a:cs typeface="Arial"/>
              </a:rPr>
              <a:t> </a:t>
            </a:r>
            <a:r>
              <a:rPr lang="it-IT" sz="1800" dirty="0" err="1" smtClean="0">
                <a:latin typeface="Arial"/>
                <a:cs typeface="Arial"/>
              </a:rPr>
              <a:t>Meson</a:t>
            </a:r>
            <a:endParaRPr lang="it-IT" sz="1800" dirty="0" smtClean="0">
              <a:latin typeface="Arial"/>
              <a:cs typeface="Arial"/>
            </a:endParaRPr>
          </a:p>
          <a:p>
            <a:pPr marL="736600" indent="-285750" defTabSz="635000">
              <a:lnSpc>
                <a:spcPct val="130000"/>
              </a:lnSpc>
              <a:buFont typeface="Lucida Grande"/>
              <a:buChar char="-"/>
              <a:defRPr/>
            </a:pP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Run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Group K (6,6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GeV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e 8,8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GeV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  <a:r>
              <a:rPr lang="it-IT" sz="1800" dirty="0" err="1" smtClean="0">
                <a:solidFill>
                  <a:srgbClr val="000000"/>
                </a:solidFill>
                <a:latin typeface="Arial"/>
                <a:cs typeface="Arial"/>
              </a:rPr>
              <a:t>Hybrid</a:t>
            </a:r>
            <a:r>
              <a:rPr lang="it-IT" sz="1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Arial"/>
                <a:cs typeface="Arial"/>
              </a:rPr>
              <a:t>Baryons</a:t>
            </a:r>
            <a:endParaRPr lang="it-IT" sz="1800" b="1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Le richieste maggiori sono relative al progetto </a:t>
            </a:r>
            <a:r>
              <a:rPr lang="it-IT" sz="1800" b="1" dirty="0" err="1" smtClean="0">
                <a:solidFill>
                  <a:srgbClr val="800000"/>
                </a:solidFill>
                <a:latin typeface="Arial"/>
                <a:cs typeface="Arial"/>
              </a:rPr>
              <a:t>PolTarg</a:t>
            </a:r>
            <a:r>
              <a:rPr lang="it-IT" sz="1800" b="1" dirty="0" smtClean="0">
                <a:solidFill>
                  <a:srgbClr val="800000"/>
                </a:solidFill>
                <a:latin typeface="Arial"/>
                <a:cs typeface="Arial"/>
              </a:rPr>
              <a:t>:</a:t>
            </a:r>
          </a:p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manutenzione ed al funzionamento del sistema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Raman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18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30000"/>
              </a:lnSpc>
              <a:buFontTx/>
              <a:buChar char="-"/>
              <a:defRPr/>
            </a:pP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installazione e </a:t>
            </a:r>
            <a:r>
              <a:rPr lang="it-IT" sz="1800" dirty="0" err="1" smtClean="0">
                <a:solidFill>
                  <a:srgbClr val="000090"/>
                </a:solidFill>
                <a:latin typeface="Arial"/>
                <a:cs typeface="Arial"/>
              </a:rPr>
              <a:t>commissioning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 del sistema di distillazione del gas di HD a </a:t>
            </a:r>
            <a:r>
              <a:rPr lang="it-IT" sz="1800" dirty="0" smtClean="0">
                <a:solidFill>
                  <a:srgbClr val="000090"/>
                </a:solidFill>
                <a:latin typeface="Arial"/>
                <a:cs typeface="Arial"/>
              </a:rPr>
              <a:t>Roma</a:t>
            </a:r>
          </a:p>
          <a:p>
            <a:pPr>
              <a:lnSpc>
                <a:spcPct val="130000"/>
              </a:lnSpc>
              <a:defRPr/>
            </a:pPr>
            <a:endParaRPr lang="it-IT" sz="18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just">
              <a:lnSpc>
                <a:spcPct val="130000"/>
              </a:lnSpc>
              <a:defRPr/>
            </a:pPr>
            <a:r>
              <a:rPr lang="it-IT" sz="1800" dirty="0" smtClean="0">
                <a:latin typeface="Arial"/>
                <a:cs typeface="Arial"/>
              </a:rPr>
              <a:t>In particolare nel 2018 prevediamo di acquisire 12 nuove bombole per il contenimento del gas distillato con raccorderia e valvola ad ottima tenuta ed il controller di temperatura con sensori calibrati</a:t>
            </a:r>
            <a:r>
              <a:rPr lang="it-IT" sz="1800" dirty="0">
                <a:latin typeface="Arial"/>
                <a:cs typeface="Arial"/>
              </a:rPr>
              <a:t>.</a:t>
            </a:r>
            <a:endParaRPr lang="it-IT" sz="18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  <a:defRPr/>
            </a:pPr>
            <a:r>
              <a:rPr lang="it-IT" sz="1800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endParaRPr lang="it-IT" sz="1800" dirty="0">
              <a:latin typeface="Arial"/>
              <a:cs typeface="Arial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92E49C-0CCC-264A-8B46-B57B744CECA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20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5136907" y="196890"/>
            <a:ext cx="4625972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Richieste Roma Tor Vergata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74620"/>
              </p:ext>
            </p:extLst>
          </p:nvPr>
        </p:nvGraphicFramePr>
        <p:xfrm>
          <a:off x="650469" y="827253"/>
          <a:ext cx="8509002" cy="5633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5947"/>
                <a:gridCol w="963055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Missioni</a:t>
                      </a:r>
                      <a:endParaRPr lang="it-IT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Calibri"/>
                          <a:cs typeface="Calibri"/>
                        </a:rPr>
                        <a:t>Turni di Misura CLAS12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, Test </a:t>
                      </a:r>
                      <a:r>
                        <a:rPr lang="it-IT" dirty="0" smtClean="0">
                          <a:latin typeface="Calibri"/>
                          <a:cs typeface="Calibri"/>
                        </a:rPr>
                        <a:t>Test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e-HD, missioni </a:t>
                      </a:r>
                      <a:r>
                        <a:rPr lang="it-IT" baseline="0" dirty="0" err="1" smtClean="0">
                          <a:latin typeface="Calibri"/>
                          <a:cs typeface="Calibri"/>
                        </a:rPr>
                        <a:t>Ge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per collaborazione FT e analisi</a:t>
                      </a:r>
                      <a:endParaRPr lang="it-IT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35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Consumo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Calibri"/>
                          <a:cs typeface="Calibri"/>
                        </a:rPr>
                        <a:t>Ottica di ricambio sistema </a:t>
                      </a:r>
                      <a:r>
                        <a:rPr lang="it-IT" dirty="0" err="1" smtClean="0">
                          <a:latin typeface="Calibri"/>
                          <a:cs typeface="Calibri"/>
                        </a:rPr>
                        <a:t>Raman</a:t>
                      </a:r>
                      <a:r>
                        <a:rPr lang="it-IT" dirty="0" smtClean="0">
                          <a:latin typeface="Calibri"/>
                          <a:cs typeface="Calibri"/>
                        </a:rPr>
                        <a:t> e raccorderia da vuoto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6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b="1" dirty="0" smtClean="0">
                          <a:latin typeface="Calibri"/>
                          <a:cs typeface="Calibri"/>
                        </a:rPr>
                        <a:t>Altro Consumo</a:t>
                      </a:r>
                      <a:endParaRPr lang="it-IT" b="1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it-IT" dirty="0" smtClean="0">
                          <a:latin typeface="Calibri"/>
                          <a:cs typeface="Calibri"/>
                        </a:rPr>
                        <a:t>Liquidi criogenici: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it-IT" baseline="0" dirty="0" err="1" smtClean="0">
                          <a:latin typeface="Calibri"/>
                          <a:cs typeface="Calibri"/>
                        </a:rPr>
                        <a:t>LHe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+ LN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8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Trasporti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Calibri"/>
                          <a:cs typeface="Calibri"/>
                        </a:rPr>
                        <a:t>Spese di Trasporto e sdoganamento gas HD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2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latin typeface="Calibri"/>
                          <a:cs typeface="Calibri"/>
                        </a:rPr>
                        <a:t>Manutenzione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Calibri"/>
                          <a:cs typeface="Calibri"/>
                        </a:rPr>
                        <a:t>Manutenzione Laser e set-up Laser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Calibri"/>
                          <a:cs typeface="Calibri"/>
                        </a:rPr>
                        <a:t>2 K€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latin typeface="Calibri"/>
                          <a:cs typeface="Calibri"/>
                        </a:rPr>
                        <a:t>Apparati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>
                          <a:latin typeface="Calibri"/>
                          <a:cs typeface="Calibri"/>
                        </a:rPr>
                        <a:t>12 nuove bombole di Al </a:t>
                      </a:r>
                      <a:r>
                        <a:rPr lang="it-IT" dirty="0" err="1" smtClean="0">
                          <a:latin typeface="Calibri"/>
                          <a:cs typeface="Calibri"/>
                        </a:rPr>
                        <a:t>elettropulito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con valvole a tenuta e carrelli, nuova raccorderia con </a:t>
                      </a:r>
                      <a:r>
                        <a:rPr lang="it-IT" baseline="0" dirty="0" err="1" smtClean="0">
                          <a:latin typeface="Calibri"/>
                          <a:cs typeface="Calibri"/>
                        </a:rPr>
                        <a:t>Swagelock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per 14 bombole esistenti e controller di temperatura Lake </a:t>
                      </a:r>
                      <a:r>
                        <a:rPr lang="it-IT" baseline="0" dirty="0" err="1" smtClean="0">
                          <a:latin typeface="Calibri"/>
                          <a:cs typeface="Calibri"/>
                        </a:rPr>
                        <a:t>Shore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con 4 sensori </a:t>
                      </a:r>
                      <a:r>
                        <a:rPr lang="it-IT" baseline="0" dirty="0" err="1" smtClean="0">
                          <a:latin typeface="Calibri"/>
                          <a:cs typeface="Calibri"/>
                        </a:rPr>
                        <a:t>Cernox</a:t>
                      </a:r>
                      <a:r>
                        <a:rPr lang="it-IT" baseline="0" dirty="0" smtClean="0">
                          <a:latin typeface="Calibri"/>
                          <a:cs typeface="Calibri"/>
                        </a:rPr>
                        <a:t> calibrati a 4 k</a:t>
                      </a:r>
                      <a:endParaRPr lang="it-IT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37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Totale </a:t>
                      </a:r>
                      <a:r>
                        <a:rPr lang="it-IT" b="1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Richieste</a:t>
                      </a:r>
                      <a:endParaRPr lang="it-IT" b="1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latin typeface="Calibri"/>
                          <a:cs typeface="Calibri"/>
                        </a:rPr>
                        <a:t>90 K€</a:t>
                      </a:r>
                      <a:endParaRPr lang="it-IT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562696" y="196890"/>
            <a:ext cx="3535078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JLAB12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pic>
        <p:nvPicPr>
          <p:cNvPr id="10" name="Immagine 9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881065" y="156360"/>
            <a:ext cx="6362249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Totale Richieste GIII Roma </a:t>
            </a:r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Tor Vergata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pic>
        <p:nvPicPr>
          <p:cNvPr id="10" name="Immagine 9" descr="Schermata 2015-07-10 alle 15.50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55574" cy="550333"/>
          </a:xfrm>
          <a:prstGeom prst="rect">
            <a:avLst/>
          </a:prstGeom>
        </p:spPr>
      </p:pic>
      <p:pic>
        <p:nvPicPr>
          <p:cNvPr id="2" name="Immagine 1" descr="Schermata 2017-07-18 alle 09.30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9000"/>
            <a:ext cx="9906000" cy="25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52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3853857" y="2933543"/>
            <a:ext cx="1359603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Backup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46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um35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5" r="5030"/>
          <a:stretch/>
        </p:blipFill>
        <p:spPr>
          <a:xfrm rot="5400000">
            <a:off x="5492770" y="2390460"/>
            <a:ext cx="3527020" cy="4669405"/>
          </a:xfrm>
          <a:prstGeom prst="rect">
            <a:avLst/>
          </a:prstGeom>
        </p:spPr>
      </p:pic>
      <p:pic>
        <p:nvPicPr>
          <p:cNvPr id="9" name="Picture 8" descr="Cum350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14"/>
          <a:stretch/>
        </p:blipFill>
        <p:spPr>
          <a:xfrm rot="5400000">
            <a:off x="478982" y="2469453"/>
            <a:ext cx="3857791" cy="4842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147" y="34036"/>
            <a:ext cx="3781900" cy="126750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800000"/>
                </a:solidFill>
              </a:rPr>
              <a:t>BGO </a:t>
            </a:r>
            <a:r>
              <a:rPr lang="en-US" sz="3200" dirty="0" err="1" smtClean="0">
                <a:solidFill>
                  <a:srgbClr val="800000"/>
                </a:solidFill>
              </a:rPr>
              <a:t>calo</a:t>
            </a:r>
            <a:r>
              <a:rPr lang="en-US" sz="3200" dirty="0" smtClean="0">
                <a:solidFill>
                  <a:srgbClr val="800000"/>
                </a:solidFill>
              </a:rPr>
              <a:t> length VS neutron leakage </a:t>
            </a:r>
            <a:endParaRPr lang="en-US" sz="3200" dirty="0">
              <a:solidFill>
                <a:srgbClr val="8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5024E-5463-9D49-938E-E00E1FB39A42}" type="slidenum">
              <a:rPr lang="en-US" smtClean="0"/>
              <a:t>24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426110" y="2898900"/>
            <a:ext cx="3814389" cy="41028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/>
              <a:t>C @ 350 MeV /</a:t>
            </a:r>
            <a:r>
              <a:rPr lang="en-US" sz="1600" dirty="0" err="1" smtClean="0"/>
              <a:t>nucl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err="1" smtClean="0"/>
              <a:t>Ekin</a:t>
            </a:r>
            <a:r>
              <a:rPr lang="en-US" sz="1600" dirty="0" smtClean="0"/>
              <a:t> = 4.200 MeV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099300" y="5435103"/>
            <a:ext cx="1749601" cy="528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Energy release</a:t>
            </a:r>
          </a:p>
          <a:p>
            <a:pPr marL="0" indent="0">
              <a:buFont typeface="Arial"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In DE+BGO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558" y="6432319"/>
            <a:ext cx="148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Edep</a:t>
            </a:r>
            <a:r>
              <a:rPr lang="en-US" dirty="0" smtClean="0"/>
              <a:t>/</a:t>
            </a:r>
            <a:r>
              <a:rPr lang="en-US" dirty="0" err="1" smtClean="0"/>
              <a:t>Ekin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278077" y="6488668"/>
            <a:ext cx="148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Edep</a:t>
            </a:r>
            <a:r>
              <a:rPr lang="en-US" dirty="0" smtClean="0"/>
              <a:t>/</a:t>
            </a:r>
            <a:r>
              <a:rPr lang="en-US" dirty="0" err="1" smtClean="0"/>
              <a:t>Ekin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96312" y="4247746"/>
            <a:ext cx="9453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25FB"/>
                </a:solidFill>
              </a:rPr>
              <a:t>7 cm </a:t>
            </a:r>
          </a:p>
          <a:p>
            <a:r>
              <a:rPr lang="en-US" dirty="0" smtClean="0">
                <a:solidFill>
                  <a:srgbClr val="1ADCDC"/>
                </a:solidFill>
              </a:rPr>
              <a:t>14 cm</a:t>
            </a:r>
          </a:p>
          <a:p>
            <a:r>
              <a:rPr lang="en-US" dirty="0" smtClean="0">
                <a:solidFill>
                  <a:srgbClr val="00B001"/>
                </a:solidFill>
              </a:rPr>
              <a:t>22 cm</a:t>
            </a:r>
            <a:endParaRPr lang="en-US" dirty="0">
              <a:solidFill>
                <a:srgbClr val="00B00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930" y="4247746"/>
            <a:ext cx="9453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25FB"/>
                </a:solidFill>
              </a:rPr>
              <a:t>7 cm </a:t>
            </a:r>
          </a:p>
          <a:p>
            <a:r>
              <a:rPr lang="en-US" dirty="0" smtClean="0">
                <a:solidFill>
                  <a:srgbClr val="1ADCDC"/>
                </a:solidFill>
              </a:rPr>
              <a:t>14 cm</a:t>
            </a:r>
          </a:p>
          <a:p>
            <a:r>
              <a:rPr lang="en-US" dirty="0" smtClean="0">
                <a:solidFill>
                  <a:srgbClr val="00B001"/>
                </a:solidFill>
              </a:rPr>
              <a:t>22 cm</a:t>
            </a:r>
            <a:endParaRPr lang="en-US" dirty="0">
              <a:solidFill>
                <a:srgbClr val="00B001"/>
              </a:solidFill>
            </a:endParaRPr>
          </a:p>
        </p:txBody>
      </p:sp>
      <p:pic>
        <p:nvPicPr>
          <p:cNvPr id="5" name="Picture 4" descr="Lambda_neut_BGO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7927"/>
          <a:stretch/>
        </p:blipFill>
        <p:spPr>
          <a:xfrm rot="5400000">
            <a:off x="5971428" y="-595502"/>
            <a:ext cx="2601439" cy="4103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7590" y="2058064"/>
            <a:ext cx="241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 </a:t>
            </a:r>
            <a:r>
              <a:rPr lang="en-US" dirty="0" smtClean="0">
                <a:solidFill>
                  <a:srgbClr val="FF0000"/>
                </a:solidFill>
              </a:rPr>
              <a:t>neutron in BGO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82928" y="2796460"/>
            <a:ext cx="3688442" cy="452391"/>
          </a:xfrm>
          <a:prstGeom prst="rect">
            <a:avLst/>
          </a:prstGeom>
          <a:solidFill>
            <a:srgbClr val="CCFFCC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/>
              <a:t>Li @350 MeV /</a:t>
            </a:r>
            <a:r>
              <a:rPr lang="en-US" sz="1600" dirty="0" err="1" smtClean="0"/>
              <a:t>nucl</a:t>
            </a:r>
            <a:r>
              <a:rPr lang="en-US" sz="1600" dirty="0"/>
              <a:t> </a:t>
            </a:r>
            <a:r>
              <a:rPr lang="en-US" sz="1600" dirty="0" smtClean="0"/>
              <a:t>    </a:t>
            </a:r>
            <a:r>
              <a:rPr lang="en-US" sz="1600" dirty="0" err="1" smtClean="0"/>
              <a:t>Ekin</a:t>
            </a:r>
            <a:r>
              <a:rPr lang="en-US" sz="1600" dirty="0" smtClean="0"/>
              <a:t>=2450 MeV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907558" y="5171077"/>
            <a:ext cx="1486103" cy="528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Energy release</a:t>
            </a:r>
          </a:p>
          <a:p>
            <a:pPr marL="0" indent="0">
              <a:buFont typeface="Arial"/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In DE+BGO</a:t>
            </a:r>
          </a:p>
        </p:txBody>
      </p:sp>
      <p:pic>
        <p:nvPicPr>
          <p:cNvPr id="19" name="Picture 6" descr="FOOT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1540"/>
            <a:ext cx="5596312" cy="18263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The neutron leakage is difficult to eliminate. The crystal </a:t>
            </a:r>
            <a:r>
              <a:rPr lang="en-US" sz="2000" dirty="0" err="1" smtClean="0"/>
              <a:t>leght</a:t>
            </a:r>
            <a:r>
              <a:rPr lang="en-US" sz="2000" dirty="0" smtClean="0"/>
              <a:t> must be &gt; 10 cm to contain Li, Be fragments at 350 MeV/u.</a:t>
            </a:r>
            <a:r>
              <a:rPr lang="en-US" sz="2000" dirty="0"/>
              <a:t> </a:t>
            </a:r>
            <a:r>
              <a:rPr lang="en-US" sz="2000" dirty="0" smtClean="0"/>
              <a:t>With 7 cm crystals at 300 MeV/</a:t>
            </a:r>
            <a:r>
              <a:rPr lang="en-US" sz="2000" dirty="0" err="1" smtClean="0"/>
              <a:t>nucl</a:t>
            </a:r>
            <a:r>
              <a:rPr lang="en-US" sz="2000" dirty="0" smtClean="0"/>
              <a:t> also the Li frag escapes</a:t>
            </a:r>
          </a:p>
        </p:txBody>
      </p:sp>
    </p:spTree>
    <p:extLst>
      <p:ext uri="{BB962C8B-B14F-4D97-AF65-F5344CB8AC3E}">
        <p14:creationId xmlns:p14="http://schemas.microsoft.com/office/powerpoint/2010/main" val="19256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R. Di Salvo - CdS - 18/07/17</a:t>
            </a:r>
          </a:p>
        </p:txBody>
      </p:sp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2981161" y="17282"/>
            <a:ext cx="4477200" cy="474537"/>
          </a:xfrm>
          <a:prstGeom prst="rect">
            <a:avLst/>
          </a:prstGeom>
          <a:solidFill>
            <a:srgbClr val="FFFF99"/>
          </a:solidFill>
          <a:ln w="9360" cap="sq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527" tIns="44474" rIns="85527" bIns="44474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>
              <a:spcBef>
                <a:spcPts val="1188"/>
              </a:spcBef>
              <a:defRPr/>
            </a:pPr>
            <a:r>
              <a:rPr lang="it-IT" sz="2500" b="1">
                <a:latin typeface="Times New Roman" charset="0"/>
              </a:rPr>
              <a:t>ORIZZONTE TEMPORALE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636547"/>
            <a:ext cx="9974640" cy="54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5527" tIns="42764" rIns="85527" bIns="42764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144000" algn="l"/>
                <a:tab pos="96012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hangingPunct="1">
              <a:spcBef>
                <a:spcPts val="1188"/>
              </a:spcBef>
              <a:defRPr/>
            </a:pPr>
            <a:r>
              <a:rPr lang="it-IT" sz="2500" b="1" dirty="0">
                <a:latin typeface="Times New Roman" charset="0"/>
              </a:rPr>
              <a:t>BGO-OD (Bonn)</a:t>
            </a:r>
          </a:p>
          <a:p>
            <a:pPr>
              <a:defRPr/>
            </a:pPr>
            <a:r>
              <a:rPr lang="en-US" sz="2500" dirty="0">
                <a:latin typeface="Times New Roman" charset="0"/>
              </a:rPr>
              <a:t>- </a:t>
            </a:r>
            <a:r>
              <a:rPr lang="en-US" sz="2500" dirty="0" err="1">
                <a:latin typeface="Times New Roman" charset="0"/>
              </a:rPr>
              <a:t>Finanziamento</a:t>
            </a:r>
            <a:r>
              <a:rPr lang="en-US" sz="2500" dirty="0">
                <a:latin typeface="Times New Roman" charset="0"/>
              </a:rPr>
              <a:t> SFB (</a:t>
            </a:r>
            <a:r>
              <a:rPr lang="en-US" sz="2500" dirty="0" err="1">
                <a:latin typeface="Times New Roman" charset="0"/>
              </a:rPr>
              <a:t>programma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pluriennale</a:t>
            </a:r>
            <a:r>
              <a:rPr lang="en-US" sz="2500" dirty="0">
                <a:latin typeface="Times New Roman" charset="0"/>
              </a:rPr>
              <a:t> per </a:t>
            </a:r>
            <a:r>
              <a:rPr lang="en-US" sz="2500" dirty="0" err="1">
                <a:latin typeface="Times New Roman" charset="0"/>
              </a:rPr>
              <a:t>più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università</a:t>
            </a:r>
            <a:r>
              <a:rPr lang="en-US" sz="2500" dirty="0">
                <a:latin typeface="Times New Roman" charset="0"/>
              </a:rPr>
              <a:t>) 2008-2016 (</a:t>
            </a:r>
            <a:r>
              <a:rPr lang="en-US" sz="2500" dirty="0" err="1">
                <a:latin typeface="Times New Roman" charset="0"/>
              </a:rPr>
              <a:t>terminato</a:t>
            </a:r>
            <a:r>
              <a:rPr lang="en-US" sz="2500" dirty="0">
                <a:latin typeface="Times New Roman" charset="0"/>
              </a:rPr>
              <a:t> in </a:t>
            </a:r>
            <a:r>
              <a:rPr lang="en-US" sz="2500" dirty="0" err="1">
                <a:latin typeface="Times New Roman" charset="0"/>
              </a:rPr>
              <a:t>giugno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dell'anno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scorso</a:t>
            </a:r>
            <a:r>
              <a:rPr lang="en-US" sz="2500" dirty="0">
                <a:latin typeface="Times New Roman" charset="0"/>
              </a:rPr>
              <a:t>)</a:t>
            </a:r>
          </a:p>
          <a:p>
            <a:pPr>
              <a:defRPr/>
            </a:pPr>
            <a:endParaRPr lang="en-US" sz="2500" dirty="0">
              <a:latin typeface="Times New Roman" charset="0"/>
            </a:endParaRPr>
          </a:p>
          <a:p>
            <a:pPr>
              <a:defRPr/>
            </a:pPr>
            <a:r>
              <a:rPr lang="en-US" sz="2500" dirty="0">
                <a:latin typeface="Times New Roman" charset="0"/>
              </a:rPr>
              <a:t>- </a:t>
            </a:r>
            <a:r>
              <a:rPr lang="en-US" sz="2500" dirty="0" err="1">
                <a:latin typeface="Times New Roman" charset="0"/>
              </a:rPr>
              <a:t>Chiesto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nuovo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finanziamento</a:t>
            </a:r>
            <a:r>
              <a:rPr lang="en-US" sz="2500" dirty="0">
                <a:latin typeface="Times New Roman" charset="0"/>
              </a:rPr>
              <a:t> DFG (</a:t>
            </a:r>
            <a:r>
              <a:rPr lang="en-US" sz="2500" dirty="0" err="1">
                <a:latin typeface="Times New Roman" charset="0"/>
              </a:rPr>
              <a:t>programma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pluriennale</a:t>
            </a:r>
            <a:r>
              <a:rPr lang="en-US" sz="2500" dirty="0">
                <a:latin typeface="Times New Roman" charset="0"/>
              </a:rPr>
              <a:t> per </a:t>
            </a:r>
            <a:r>
              <a:rPr lang="en-US" sz="2500" dirty="0" err="1">
                <a:latin typeface="Times New Roman" charset="0"/>
              </a:rPr>
              <a:t>singole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università</a:t>
            </a:r>
            <a:r>
              <a:rPr lang="en-US" sz="2500" dirty="0">
                <a:latin typeface="Times New Roman" charset="0"/>
              </a:rPr>
              <a:t>) per </a:t>
            </a:r>
            <a:r>
              <a:rPr lang="en-US" sz="2500" dirty="0" err="1">
                <a:latin typeface="Times New Roman" charset="0"/>
              </a:rPr>
              <a:t>altri</a:t>
            </a:r>
            <a:r>
              <a:rPr lang="en-US" sz="2500" dirty="0">
                <a:latin typeface="Times New Roman" charset="0"/>
              </a:rPr>
              <a:t> 4 </a:t>
            </a:r>
            <a:r>
              <a:rPr lang="en-US" sz="2500" dirty="0" err="1">
                <a:latin typeface="Times New Roman" charset="0"/>
              </a:rPr>
              <a:t>anni</a:t>
            </a:r>
            <a:r>
              <a:rPr lang="en-US" sz="2500" dirty="0">
                <a:latin typeface="Times New Roman" charset="0"/>
              </a:rPr>
              <a:t> (</a:t>
            </a:r>
            <a:r>
              <a:rPr lang="en-US" sz="2500" dirty="0" err="1">
                <a:latin typeface="Times New Roman" charset="0"/>
              </a:rPr>
              <a:t>si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attende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risposta</a:t>
            </a:r>
            <a:r>
              <a:rPr lang="en-US" sz="2500" dirty="0">
                <a:latin typeface="Times New Roman" charset="0"/>
              </a:rPr>
              <a:t>)</a:t>
            </a:r>
          </a:p>
          <a:p>
            <a:pPr>
              <a:defRPr/>
            </a:pPr>
            <a:endParaRPr lang="en-US" sz="2500" dirty="0">
              <a:latin typeface="Times New Roman" charset="0"/>
            </a:endParaRPr>
          </a:p>
          <a:p>
            <a:pPr>
              <a:defRPr/>
            </a:pPr>
            <a:r>
              <a:rPr lang="en-US" sz="2500" dirty="0">
                <a:latin typeface="Times New Roman" charset="0"/>
              </a:rPr>
              <a:t>- </a:t>
            </a:r>
            <a:r>
              <a:rPr lang="en-US" sz="2500" dirty="0" err="1">
                <a:latin typeface="Times New Roman" charset="0"/>
              </a:rPr>
              <a:t>Funzionamento</a:t>
            </a:r>
            <a:r>
              <a:rPr lang="en-US" sz="2500" dirty="0">
                <a:latin typeface="Times New Roman" charset="0"/>
              </a:rPr>
              <a:t> di ELSA </a:t>
            </a:r>
            <a:r>
              <a:rPr lang="en-US" sz="2500" dirty="0" err="1">
                <a:latin typeface="Times New Roman" charset="0"/>
              </a:rPr>
              <a:t>è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garantito</a:t>
            </a:r>
            <a:r>
              <a:rPr lang="en-US" sz="2500" dirty="0">
                <a:latin typeface="Times New Roman" charset="0"/>
              </a:rPr>
              <a:t> per </a:t>
            </a:r>
            <a:r>
              <a:rPr lang="en-US" sz="2500" dirty="0" err="1">
                <a:latin typeface="Times New Roman" charset="0"/>
              </a:rPr>
              <a:t>gli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esperimenti</a:t>
            </a:r>
            <a:r>
              <a:rPr lang="en-US" sz="2500" dirty="0">
                <a:latin typeface="Times New Roman" charset="0"/>
              </a:rPr>
              <a:t> di </a:t>
            </a:r>
            <a:r>
              <a:rPr lang="en-US" sz="2500" dirty="0" err="1">
                <a:latin typeface="Times New Roman" charset="0"/>
              </a:rPr>
              <a:t>fisica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adronica</a:t>
            </a:r>
            <a:r>
              <a:rPr lang="en-US" sz="2500" dirty="0">
                <a:latin typeface="Times New Roman" charset="0"/>
              </a:rPr>
              <a:t> (BGO-OD e CB-ELSA) </a:t>
            </a:r>
            <a:r>
              <a:rPr lang="en-US" sz="2500" dirty="0" err="1">
                <a:latin typeface="Times New Roman" charset="0"/>
              </a:rPr>
              <a:t>almeno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fino</a:t>
            </a:r>
            <a:r>
              <a:rPr lang="en-US" sz="2500" dirty="0">
                <a:latin typeface="Times New Roman" charset="0"/>
              </a:rPr>
              <a:t> al 2020</a:t>
            </a:r>
          </a:p>
          <a:p>
            <a:pPr>
              <a:defRPr/>
            </a:pPr>
            <a:endParaRPr lang="en-US" sz="2500" dirty="0">
              <a:latin typeface="Times New Roman" charset="0"/>
            </a:endParaRPr>
          </a:p>
          <a:p>
            <a:pPr>
              <a:defRPr/>
            </a:pPr>
            <a:r>
              <a:rPr lang="en-US" sz="2500" dirty="0">
                <a:latin typeface="Times New Roman" charset="0"/>
              </a:rPr>
              <a:t>- In CSN3 la </a:t>
            </a:r>
            <a:r>
              <a:rPr lang="en-US" sz="2500" dirty="0" err="1">
                <a:latin typeface="Times New Roman" charset="0"/>
              </a:rPr>
              <a:t>sigla</a:t>
            </a:r>
            <a:r>
              <a:rPr lang="en-US" sz="2500" dirty="0">
                <a:latin typeface="Times New Roman" charset="0"/>
              </a:rPr>
              <a:t> era in </a:t>
            </a:r>
            <a:r>
              <a:rPr lang="en-US" sz="2500" dirty="0" err="1">
                <a:latin typeface="Times New Roman" charset="0"/>
              </a:rPr>
              <a:t>scadenza</a:t>
            </a:r>
            <a:r>
              <a:rPr lang="en-US" sz="2500" dirty="0">
                <a:latin typeface="Times New Roman" charset="0"/>
              </a:rPr>
              <a:t> a </a:t>
            </a:r>
            <a:r>
              <a:rPr lang="en-US" sz="2500" dirty="0" err="1">
                <a:latin typeface="Times New Roman" charset="0"/>
              </a:rPr>
              <a:t>Dicembre</a:t>
            </a:r>
            <a:r>
              <a:rPr lang="en-US" sz="2500" dirty="0">
                <a:latin typeface="Times New Roman" charset="0"/>
              </a:rPr>
              <a:t> 2016 </a:t>
            </a:r>
            <a:r>
              <a:rPr lang="en-US" sz="2500" dirty="0" err="1">
                <a:latin typeface="Times New Roman" charset="0"/>
              </a:rPr>
              <a:t>ed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è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stata</a:t>
            </a:r>
            <a:r>
              <a:rPr lang="en-US" sz="2500" dirty="0">
                <a:latin typeface="Times New Roman" charset="0"/>
              </a:rPr>
              <a:t> </a:t>
            </a:r>
            <a:r>
              <a:rPr lang="en-US" sz="2500" dirty="0" err="1">
                <a:latin typeface="Times New Roman" charset="0"/>
              </a:rPr>
              <a:t>rinnovata</a:t>
            </a:r>
            <a:r>
              <a:rPr lang="en-US" sz="2500" dirty="0">
                <a:latin typeface="Times New Roman" charset="0"/>
              </a:rPr>
              <a:t> per </a:t>
            </a:r>
            <a:r>
              <a:rPr lang="en-US" sz="2500" dirty="0" err="1">
                <a:latin typeface="Times New Roman" charset="0"/>
              </a:rPr>
              <a:t>altri</a:t>
            </a:r>
            <a:r>
              <a:rPr lang="en-US" sz="2500" dirty="0">
                <a:latin typeface="Times New Roman" charset="0"/>
              </a:rPr>
              <a:t> 4 </a:t>
            </a:r>
            <a:r>
              <a:rPr lang="en-US" sz="2500" dirty="0" err="1" smtClean="0">
                <a:latin typeface="Times New Roman" charset="0"/>
              </a:rPr>
              <a:t>ann</a:t>
            </a:r>
            <a:endParaRPr lang="it-IT" sz="2500" b="1" dirty="0">
              <a:latin typeface="Times New Roman" charset="0"/>
            </a:endParaRPr>
          </a:p>
          <a:p>
            <a:pPr algn="ctr">
              <a:defRPr/>
            </a:pPr>
            <a:r>
              <a:rPr lang="it-IT" sz="2500" b="1" dirty="0">
                <a:latin typeface="Times New Roman" charset="0"/>
              </a:rPr>
              <a:t>A2 (Mainz</a:t>
            </a:r>
            <a:r>
              <a:rPr lang="it-IT" sz="2500" b="1" dirty="0" smtClean="0">
                <a:latin typeface="Times New Roman" charset="0"/>
              </a:rPr>
              <a:t>)</a:t>
            </a:r>
            <a:endParaRPr lang="it-IT" sz="2500" b="1" dirty="0">
              <a:latin typeface="Times New Roman" charset="0"/>
            </a:endParaRPr>
          </a:p>
          <a:p>
            <a:pPr>
              <a:defRPr/>
            </a:pPr>
            <a:r>
              <a:rPr lang="it-IT" sz="2500" b="1" dirty="0">
                <a:latin typeface="Times New Roman" charset="0"/>
              </a:rPr>
              <a:t>- </a:t>
            </a:r>
            <a:r>
              <a:rPr lang="it-IT" sz="2500" dirty="0">
                <a:latin typeface="Times New Roman" charset="0"/>
              </a:rPr>
              <a:t>Approvata la proroga del finanziamento SFB fino al 2023</a:t>
            </a:r>
          </a:p>
        </p:txBody>
      </p:sp>
    </p:spTree>
    <p:extLst>
      <p:ext uri="{BB962C8B-B14F-4D97-AF65-F5344CB8AC3E}">
        <p14:creationId xmlns:p14="http://schemas.microsoft.com/office/powerpoint/2010/main" val="11327534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R. Di Salvo - CdS - 18/07/17</a:t>
            </a: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599876" y="469197"/>
            <a:ext cx="8575192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just">
              <a:buClr>
                <a:srgbClr val="800000"/>
              </a:buClr>
            </a:pPr>
            <a:endParaRPr lang="it-IT" sz="2000" dirty="0">
              <a:latin typeface="Arial"/>
              <a:cs typeface="Arial"/>
            </a:endParaRPr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193868" y="5802571"/>
            <a:ext cx="2063750" cy="457200"/>
          </a:xfrm>
        </p:spPr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73968" y="513021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12815" y="4473179"/>
            <a:ext cx="4539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800000"/>
              </a:buClr>
            </a:pPr>
            <a:r>
              <a:rPr lang="it-IT" b="1" dirty="0" smtClean="0">
                <a:solidFill>
                  <a:srgbClr val="800000"/>
                </a:solidFill>
                <a:latin typeface="Calibri"/>
                <a:cs typeface="Calibri"/>
              </a:rPr>
              <a:t>IBC pronto per i test. </a:t>
            </a: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it-IT" dirty="0" smtClean="0">
                <a:solidFill>
                  <a:srgbClr val="000090"/>
                </a:solidFill>
                <a:latin typeface="Calibri"/>
                <a:cs typeface="Calibri"/>
              </a:rPr>
              <a:t>Installazione del supporto dell’IBC nella zona del test </a:t>
            </a:r>
            <a:r>
              <a:rPr lang="it-IT" dirty="0" err="1" smtClean="0">
                <a:solidFill>
                  <a:srgbClr val="000090"/>
                </a:solidFill>
                <a:latin typeface="Calibri"/>
                <a:cs typeface="Calibri"/>
              </a:rPr>
              <a:t>beam</a:t>
            </a:r>
            <a:r>
              <a:rPr lang="it-IT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it-IT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42900" indent="-342900" algn="just">
              <a:buClr>
                <a:srgbClr val="800000"/>
              </a:buClr>
              <a:buFont typeface="Wingdings" charset="2"/>
              <a:buChar char="ü"/>
            </a:pPr>
            <a:r>
              <a:rPr lang="it-IT" dirty="0" smtClean="0">
                <a:solidFill>
                  <a:srgbClr val="000090"/>
                </a:solidFill>
                <a:latin typeface="Calibri"/>
                <a:cs typeface="Calibri"/>
              </a:rPr>
              <a:t>Inizio polarizzazione di nuovi bersagli da utilizzare per il test.</a:t>
            </a:r>
          </a:p>
        </p:txBody>
      </p:sp>
      <p:pic>
        <p:nvPicPr>
          <p:cNvPr id="9" name="Immagine 8" descr="Schermata 2017-06-07 alle 07.15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12" y="100183"/>
            <a:ext cx="7595576" cy="424458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91172" y="4619512"/>
            <a:ext cx="450266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800000"/>
                </a:solidFill>
                <a:latin typeface="Calibri"/>
                <a:cs typeface="Calibri"/>
              </a:rPr>
              <a:t>Il </a:t>
            </a:r>
            <a:r>
              <a:rPr lang="it-IT" b="1" dirty="0">
                <a:solidFill>
                  <a:srgbClr val="800000"/>
                </a:solidFill>
                <a:latin typeface="Calibri"/>
                <a:cs typeface="Calibri"/>
              </a:rPr>
              <a:t>¼ </a:t>
            </a:r>
            <a:r>
              <a:rPr lang="it-IT" b="1" dirty="0" err="1">
                <a:solidFill>
                  <a:srgbClr val="800000"/>
                </a:solidFill>
                <a:latin typeface="Calibri"/>
                <a:cs typeface="Calibri"/>
              </a:rPr>
              <a:t>cryomodule</a:t>
            </a:r>
            <a:r>
              <a:rPr lang="it-IT" b="1" dirty="0">
                <a:solidFill>
                  <a:srgbClr val="800000"/>
                </a:solidFill>
                <a:latin typeface="Calibri"/>
                <a:cs typeface="Calibri"/>
              </a:rPr>
              <a:t> è pronto per il test a RF.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2804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2231" y="480176"/>
            <a:ext cx="6954334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Anagrafica GIII Roma Tor Vergata - Tecnici 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79400" y="958850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2" name="Immagine 1" descr="Schermata 2017-07-16 alle 10.45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9906000" cy="360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0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295867" y="249267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pic>
        <p:nvPicPr>
          <p:cNvPr id="9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9641" y="2867517"/>
            <a:ext cx="1774897" cy="196803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72340" y="823988"/>
            <a:ext cx="5159788" cy="49480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FOOT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  <a:latin typeface="Calibri"/>
                <a:cs typeface="Calibri"/>
              </a:rPr>
              <a:t>F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ragmentati</a:t>
            </a:r>
            <a:r>
              <a:rPr lang="en-US" b="1" dirty="0" err="1" smtClean="0">
                <a:solidFill>
                  <a:srgbClr val="800000"/>
                </a:solidFill>
                <a:latin typeface="Calibri"/>
                <a:cs typeface="Calibri"/>
              </a:rPr>
              <a:t>O</a:t>
            </a:r>
            <a:r>
              <a:rPr lang="en-US" dirty="0" err="1" smtClean="0">
                <a:solidFill>
                  <a:srgbClr val="000090"/>
                </a:solidFill>
                <a:latin typeface="Calibri"/>
                <a:cs typeface="Calibri"/>
              </a:rPr>
              <a:t>n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O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dirty="0" smtClean="0">
                <a:latin typeface="Calibri"/>
                <a:cs typeface="Calibri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arget</a:t>
            </a:r>
            <a:r>
              <a:rPr lang="en-US" dirty="0" smtClean="0">
                <a:latin typeface="Calibri"/>
                <a:cs typeface="Calibri"/>
              </a:rPr>
              <a:t> 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932" y="5085076"/>
            <a:ext cx="9809068" cy="3008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latin typeface="Calibri"/>
                <a:cs typeface="Calibri"/>
              </a:rPr>
              <a:t>Bologna, </a:t>
            </a:r>
            <a:r>
              <a:rPr lang="en-US" sz="2000" dirty="0" err="1" smtClean="0">
                <a:latin typeface="Calibri"/>
                <a:cs typeface="Calibri"/>
              </a:rPr>
              <a:t>Frascati</a:t>
            </a:r>
            <a:r>
              <a:rPr lang="en-US" sz="2000" dirty="0" smtClean="0">
                <a:latin typeface="Calibri"/>
                <a:cs typeface="Calibri"/>
              </a:rPr>
              <a:t>, Milano, Napoli, Perugia, (Pavia), Pisa, Roma1, Roma2, Torino, Trento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660066"/>
                </a:solidFill>
                <a:latin typeface="Calibri"/>
                <a:cs typeface="Calibri"/>
              </a:rPr>
              <a:t>Strasbourg, GSI, Aachen, Nagoya       		</a:t>
            </a:r>
            <a:r>
              <a:rPr lang="en-US" sz="2000" dirty="0" smtClean="0">
                <a:solidFill>
                  <a:srgbClr val="E62626"/>
                </a:solidFill>
                <a:latin typeface="Calibri"/>
                <a:cs typeface="Calibri"/>
              </a:rPr>
              <a:t>People: ~70 researchers, ~27 FTE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/>
                <a:cs typeface="Calibri"/>
              </a:rPr>
              <a:t>Data taking 2018-2021@ GSI, Heidelberg, CNAO(?)</a:t>
            </a:r>
          </a:p>
          <a:p>
            <a:pPr marL="0" indent="0">
              <a:buFontTx/>
              <a:buNone/>
            </a:pPr>
            <a:endParaRPr lang="en-US" sz="2400" dirty="0" smtClean="0">
              <a:solidFill>
                <a:srgbClr val="008000"/>
              </a:solidFill>
            </a:endParaRPr>
          </a:p>
        </p:txBody>
      </p:sp>
      <p:pic>
        <p:nvPicPr>
          <p:cNvPr id="28" name="Picture 21"/>
          <p:cNvPicPr>
            <a:picLocks noChangeAspect="1"/>
          </p:cNvPicPr>
          <p:nvPr/>
        </p:nvPicPr>
        <p:blipFill rotWithShape="1">
          <a:blip r:embed="rId4"/>
          <a:srcRect l="6014" t="13955" r="34819"/>
          <a:stretch/>
        </p:blipFill>
        <p:spPr>
          <a:xfrm>
            <a:off x="126405" y="2904149"/>
            <a:ext cx="2497311" cy="1949043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6124724" y="176805"/>
            <a:ext cx="3627738" cy="4127742"/>
            <a:chOff x="4952489" y="543134"/>
            <a:chExt cx="3627738" cy="4127742"/>
          </a:xfrm>
        </p:grpSpPr>
        <p:pic>
          <p:nvPicPr>
            <p:cNvPr id="13" name="Picture 4"/>
            <p:cNvPicPr>
              <a:picLocks noChangeAspect="1"/>
            </p:cNvPicPr>
            <p:nvPr/>
          </p:nvPicPr>
          <p:blipFill rotWithShape="1">
            <a:blip r:embed="rId5"/>
            <a:srcRect b="7646"/>
            <a:stretch/>
          </p:blipFill>
          <p:spPr>
            <a:xfrm>
              <a:off x="4952489" y="543134"/>
              <a:ext cx="3627738" cy="4127742"/>
            </a:xfrm>
            <a:prstGeom prst="rect">
              <a:avLst/>
            </a:prstGeom>
          </p:spPr>
        </p:pic>
        <p:pic>
          <p:nvPicPr>
            <p:cNvPr id="14" name="Picture 5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0344" y="1349615"/>
              <a:ext cx="339903" cy="339903"/>
            </a:xfrm>
            <a:prstGeom prst="rect">
              <a:avLst/>
            </a:prstGeom>
          </p:spPr>
        </p:pic>
        <p:pic>
          <p:nvPicPr>
            <p:cNvPr id="15" name="Picture 6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359" y="1102880"/>
              <a:ext cx="339903" cy="339903"/>
            </a:xfrm>
            <a:prstGeom prst="rect">
              <a:avLst/>
            </a:prstGeom>
          </p:spPr>
        </p:pic>
        <p:pic>
          <p:nvPicPr>
            <p:cNvPr id="16" name="Picture 8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262" y="1717692"/>
              <a:ext cx="339903" cy="339903"/>
            </a:xfrm>
            <a:prstGeom prst="rect">
              <a:avLst/>
            </a:prstGeom>
          </p:spPr>
        </p:pic>
        <p:pic>
          <p:nvPicPr>
            <p:cNvPr id="17" name="Picture 9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056" y="2040043"/>
              <a:ext cx="339903" cy="339903"/>
            </a:xfrm>
            <a:prstGeom prst="rect">
              <a:avLst/>
            </a:prstGeom>
          </p:spPr>
        </p:pic>
        <p:pic>
          <p:nvPicPr>
            <p:cNvPr id="18" name="Picture 11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852" y="2868066"/>
              <a:ext cx="339903" cy="339903"/>
            </a:xfrm>
            <a:prstGeom prst="rect">
              <a:avLst/>
            </a:prstGeom>
          </p:spPr>
        </p:pic>
        <p:pic>
          <p:nvPicPr>
            <p:cNvPr id="19" name="Picture 13" descr="FOOT_logo.gi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2FF7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820" y="1125639"/>
              <a:ext cx="352810" cy="352810"/>
            </a:xfrm>
            <a:prstGeom prst="rect">
              <a:avLst/>
            </a:prstGeom>
            <a:noFill/>
          </p:spPr>
        </p:pic>
        <p:pic>
          <p:nvPicPr>
            <p:cNvPr id="20" name="Picture 14" descr="FOOT_logo.gi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2FF7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363" y="932927"/>
              <a:ext cx="339903" cy="339903"/>
            </a:xfrm>
            <a:prstGeom prst="rect">
              <a:avLst/>
            </a:prstGeom>
            <a:noFill/>
          </p:spPr>
        </p:pic>
        <p:pic>
          <p:nvPicPr>
            <p:cNvPr id="22" name="Picture 16" descr="FOOT_logo.gi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2FF7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266" y="2379946"/>
              <a:ext cx="352810" cy="352810"/>
            </a:xfrm>
            <a:prstGeom prst="rect">
              <a:avLst/>
            </a:prstGeom>
            <a:noFill/>
          </p:spPr>
        </p:pic>
        <p:pic>
          <p:nvPicPr>
            <p:cNvPr id="25" name="Picture 17" descr="FOOT_logo.gif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F2FF7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0755" y="4092632"/>
              <a:ext cx="352810" cy="352810"/>
            </a:xfrm>
            <a:prstGeom prst="rect">
              <a:avLst/>
            </a:prstGeom>
            <a:noFill/>
          </p:spPr>
        </p:pic>
        <p:pic>
          <p:nvPicPr>
            <p:cNvPr id="26" name="Picture 10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9056" y="2379946"/>
              <a:ext cx="466829" cy="466829"/>
            </a:xfrm>
            <a:prstGeom prst="rect">
              <a:avLst/>
            </a:prstGeom>
          </p:spPr>
        </p:pic>
        <p:pic>
          <p:nvPicPr>
            <p:cNvPr id="27" name="Picture 7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982" y="932928"/>
              <a:ext cx="339903" cy="339903"/>
            </a:xfrm>
            <a:prstGeom prst="rect">
              <a:avLst/>
            </a:prstGeom>
          </p:spPr>
        </p:pic>
        <p:pic>
          <p:nvPicPr>
            <p:cNvPr id="30" name="Picture 24" descr="FOOT_logo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153" y="1404893"/>
              <a:ext cx="339903" cy="339903"/>
            </a:xfrm>
            <a:prstGeom prst="rect">
              <a:avLst/>
            </a:prstGeom>
          </p:spPr>
        </p:pic>
      </p:grpSp>
      <p:sp>
        <p:nvSpPr>
          <p:cNvPr id="31" name="CasellaDiTesto 30"/>
          <p:cNvSpPr txBox="1"/>
          <p:nvPr/>
        </p:nvSpPr>
        <p:spPr>
          <a:xfrm>
            <a:off x="0" y="1384243"/>
            <a:ext cx="5848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Motivation. Measurement of nuclear </a:t>
            </a:r>
            <a:r>
              <a:rPr lang="en-US" dirty="0">
                <a:latin typeface="Calibri"/>
                <a:cs typeface="Calibri"/>
              </a:rPr>
              <a:t>fragmentation </a:t>
            </a:r>
            <a:r>
              <a:rPr lang="en-US" dirty="0" smtClean="0">
                <a:latin typeface="Calibri"/>
                <a:cs typeface="Calibri"/>
              </a:rPr>
              <a:t>for: 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Particle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Therapy </a:t>
            </a:r>
          </a:p>
          <a:p>
            <a:pPr marL="457200" indent="-45720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Radioprotection 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space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29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8752" y="3730910"/>
            <a:ext cx="2379020" cy="1429064"/>
          </a:xfrm>
          <a:prstGeom prst="rect">
            <a:avLst/>
          </a:prstGeom>
        </p:spPr>
      </p:pic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6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D'Angelo - Roma 18 Luglio 2018</a:t>
            </a:r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Experimental Program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733172" y="929677"/>
            <a:ext cx="3669989" cy="2566430"/>
            <a:chOff x="0" y="1479625"/>
            <a:chExt cx="4403161" cy="3308289"/>
          </a:xfrm>
        </p:grpSpPr>
        <p:pic>
          <p:nvPicPr>
            <p:cNvPr id="33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79625"/>
              <a:ext cx="4403161" cy="3308289"/>
            </a:xfrm>
            <a:prstGeom prst="rect">
              <a:avLst/>
            </a:prstGeom>
          </p:spPr>
        </p:pic>
        <p:sp>
          <p:nvSpPr>
            <p:cNvPr id="34" name="TextBox 1"/>
            <p:cNvSpPr txBox="1"/>
            <p:nvPr/>
          </p:nvSpPr>
          <p:spPr>
            <a:xfrm>
              <a:off x="589750" y="2383366"/>
              <a:ext cx="635085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00"/>
                  </a:solidFill>
                </a:rPr>
                <a:t>R=</a:t>
              </a:r>
              <a:r>
                <a:rPr lang="en-US" sz="1400" dirty="0" smtClean="0">
                  <a:solidFill>
                    <a:srgbClr val="FF0000"/>
                  </a:solidFill>
                </a:rPr>
                <a:t>1</a:t>
              </a:r>
              <a:r>
                <a:rPr lang="en-US" sz="1400" dirty="0" smtClean="0"/>
                <a:t>/</a:t>
              </a:r>
              <a:r>
                <a:rPr lang="en-US" sz="1400" dirty="0" smtClean="0">
                  <a:solidFill>
                    <a:srgbClr val="008000"/>
                  </a:solidFill>
                </a:rPr>
                <a:t>8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sp>
          <p:nvSpPr>
            <p:cNvPr id="35" name="TextBox 10"/>
            <p:cNvSpPr txBox="1"/>
            <p:nvPr/>
          </p:nvSpPr>
          <p:spPr>
            <a:xfrm>
              <a:off x="2357943" y="1641635"/>
              <a:ext cx="64768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</a:rPr>
                <a:t>R=</a:t>
              </a:r>
              <a:r>
                <a:rPr lang="en-US" sz="1200" dirty="0" smtClean="0">
                  <a:solidFill>
                    <a:srgbClr val="FF0000"/>
                  </a:solidFill>
                </a:rPr>
                <a:t>1</a:t>
              </a:r>
              <a:r>
                <a:rPr lang="en-US" sz="1200" dirty="0" smtClean="0">
                  <a:solidFill>
                    <a:srgbClr val="000000"/>
                  </a:solidFill>
                </a:rPr>
                <a:t>/</a:t>
              </a:r>
              <a:r>
                <a:rPr lang="en-US" sz="1200" dirty="0" smtClean="0">
                  <a:solidFill>
                    <a:srgbClr val="008000"/>
                  </a:solidFill>
                </a:rPr>
                <a:t>40</a:t>
              </a:r>
              <a:endParaRPr lang="en-US" sz="1200" dirty="0">
                <a:solidFill>
                  <a:srgbClr val="008000"/>
                </a:solidFill>
              </a:endParaRPr>
            </a:p>
          </p:txBody>
        </p:sp>
      </p:grpSp>
      <p:sp>
        <p:nvSpPr>
          <p:cNvPr id="5" name="Rettangolo 4"/>
          <p:cNvSpPr/>
          <p:nvPr/>
        </p:nvSpPr>
        <p:spPr>
          <a:xfrm>
            <a:off x="196385" y="3143093"/>
            <a:ext cx="4726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latin typeface="Calibri"/>
                <a:cs typeface="Calibri"/>
              </a:rPr>
              <a:t>Target fragmentation in proton therapy: </a:t>
            </a:r>
            <a:endParaRPr lang="en-US" sz="1800" dirty="0" smtClean="0">
              <a:latin typeface="Calibri"/>
              <a:cs typeface="Calibri"/>
            </a:endParaRPr>
          </a:p>
          <a:p>
            <a:pPr algn="just"/>
            <a:r>
              <a:rPr lang="en-US" sz="1800" dirty="0" smtClean="0">
                <a:latin typeface="Calibri"/>
                <a:cs typeface="Calibri"/>
              </a:rPr>
              <a:t>gives </a:t>
            </a:r>
            <a:r>
              <a:rPr lang="en-US" sz="1800" dirty="0">
                <a:latin typeface="Calibri"/>
                <a:cs typeface="Calibri"/>
              </a:rPr>
              <a:t>contribution also outside the tumor region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!</a:t>
            </a:r>
            <a:endParaRPr lang="it-IT" sz="1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4831079" y="733266"/>
            <a:ext cx="4700154" cy="2514054"/>
            <a:chOff x="4415045" y="1369961"/>
            <a:chExt cx="5389335" cy="2968345"/>
          </a:xfrm>
        </p:grpSpPr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" t="1660"/>
            <a:stretch>
              <a:fillRect/>
            </a:stretch>
          </p:blipFill>
          <p:spPr bwMode="auto">
            <a:xfrm>
              <a:off x="4415045" y="1369961"/>
              <a:ext cx="5242637" cy="2968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191" t="1660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8" name="Text Box 10"/>
            <p:cNvSpPr txBox="1">
              <a:spLocks noChangeArrowheads="1"/>
            </p:cNvSpPr>
            <p:nvPr/>
          </p:nvSpPr>
          <p:spPr bwMode="auto">
            <a:xfrm>
              <a:off x="4951379" y="1657951"/>
              <a:ext cx="3330853" cy="710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it-IT" sz="2000" b="1" baseline="30000" dirty="0">
                  <a:solidFill>
                    <a:srgbClr val="FF0000"/>
                  </a:solidFill>
                  <a:latin typeface="Georgia" charset="0"/>
                </a:rPr>
                <a:t>12</a:t>
              </a:r>
              <a:r>
                <a:rPr lang="it-IT" sz="2000" b="1" dirty="0">
                  <a:solidFill>
                    <a:srgbClr val="FF0000"/>
                  </a:solidFill>
                  <a:latin typeface="Georgia" charset="0"/>
                </a:rPr>
                <a:t>C  (400 </a:t>
              </a:r>
              <a:r>
                <a:rPr lang="it-IT" sz="2000" b="1" dirty="0" err="1">
                  <a:solidFill>
                    <a:srgbClr val="FF0000"/>
                  </a:solidFill>
                  <a:latin typeface="Georgia" charset="0"/>
                </a:rPr>
                <a:t>MeV</a:t>
              </a:r>
              <a:r>
                <a:rPr lang="it-IT" sz="2000" b="1" dirty="0">
                  <a:solidFill>
                    <a:srgbClr val="FF0000"/>
                  </a:solidFill>
                  <a:latin typeface="Georgia" charset="0"/>
                </a:rPr>
                <a:t>/u) on </a:t>
              </a:r>
              <a:r>
                <a:rPr lang="it-IT" sz="2000" b="1" dirty="0" smtClean="0">
                  <a:solidFill>
                    <a:srgbClr val="FF0000"/>
                  </a:solidFill>
                  <a:latin typeface="Georgia" charset="0"/>
                </a:rPr>
                <a:t>water - </a:t>
              </a:r>
              <a:r>
                <a:rPr lang="it-IT" sz="2000" b="1" dirty="0" err="1" smtClean="0">
                  <a:solidFill>
                    <a:srgbClr val="FF0000"/>
                  </a:solidFill>
                  <a:latin typeface="Georgia" charset="0"/>
                </a:rPr>
                <a:t>Bragg</a:t>
              </a:r>
              <a:r>
                <a:rPr lang="it-IT" sz="2000" b="1" dirty="0" err="1">
                  <a:solidFill>
                    <a:srgbClr val="FF0000"/>
                  </a:solidFill>
                  <a:latin typeface="Georgia" charset="0"/>
                </a:rPr>
                <a:t>-Peak</a:t>
              </a:r>
              <a:endParaRPr lang="it-IT" sz="2000" b="1" dirty="0">
                <a:solidFill>
                  <a:srgbClr val="FF0000"/>
                </a:solidFill>
                <a:latin typeface="Georgia" charset="0"/>
              </a:endParaRPr>
            </a:p>
          </p:txBody>
        </p:sp>
        <p:sp>
          <p:nvSpPr>
            <p:cNvPr id="39" name="AutoShape 11"/>
            <p:cNvSpPr>
              <a:spLocks noChangeArrowheads="1"/>
            </p:cNvSpPr>
            <p:nvPr/>
          </p:nvSpPr>
          <p:spPr bwMode="auto">
            <a:xfrm>
              <a:off x="8362258" y="1530086"/>
              <a:ext cx="1396020" cy="1285516"/>
            </a:xfrm>
            <a:prstGeom prst="wedgeRoundRectCallout">
              <a:avLst>
                <a:gd name="adj1" fmla="val -40199"/>
                <a:gd name="adj2" fmla="val 108810"/>
                <a:gd name="adj3" fmla="val 16667"/>
              </a:avLst>
            </a:prstGeom>
            <a:solidFill>
              <a:srgbClr val="ED5D05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/>
                <a:cs typeface="Arial" charset="0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8352174" y="1577592"/>
              <a:ext cx="1452206" cy="564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200" b="1" dirty="0">
                  <a:latin typeface="Times New Roman" charset="0"/>
                </a:rPr>
                <a:t>Dose </a:t>
              </a:r>
              <a:r>
                <a:rPr lang="it-IT" sz="1200" b="1" dirty="0">
                  <a:latin typeface="Times New Roman" charset="0"/>
                </a:rPr>
                <a:t>over </a:t>
              </a:r>
              <a:r>
                <a:rPr lang="en-US" sz="1200" b="1" dirty="0">
                  <a:latin typeface="Times New Roman" charset="0"/>
                </a:rPr>
                <a:t> </a:t>
              </a:r>
              <a:r>
                <a:rPr lang="it-IT" sz="1200" b="1" dirty="0">
                  <a:latin typeface="Times New Roman" charset="0"/>
                </a:rPr>
                <a:t>the</a:t>
              </a:r>
              <a:r>
                <a:rPr lang="en-US" sz="1200" b="1" dirty="0">
                  <a:latin typeface="Times New Roman" charset="0"/>
                </a:rPr>
                <a:t> Bragg</a:t>
              </a:r>
              <a:r>
                <a:rPr lang="it-IT" sz="1200" b="1" dirty="0">
                  <a:latin typeface="Times New Roman" charset="0"/>
                </a:rPr>
                <a:t> </a:t>
              </a:r>
              <a:r>
                <a:rPr lang="it-IT" sz="1200" b="1" dirty="0" err="1">
                  <a:latin typeface="Times New Roman" charset="0"/>
                </a:rPr>
                <a:t>Peak</a:t>
              </a:r>
              <a:r>
                <a:rPr lang="en-US" sz="1200" b="1" dirty="0">
                  <a:latin typeface="Times New Roman" charset="0"/>
                </a:rPr>
                <a:t> </a:t>
              </a:r>
              <a:r>
                <a:rPr lang="en-US" sz="1500" b="1" dirty="0">
                  <a:latin typeface="Times New Roman" charset="0"/>
                </a:rPr>
                <a:t>:</a:t>
              </a:r>
            </a:p>
          </p:txBody>
        </p:sp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8521294" y="1972552"/>
              <a:ext cx="1002714" cy="360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200" b="1" dirty="0">
                  <a:latin typeface="Times New Roman" charset="0"/>
                </a:rPr>
                <a:t>p </a:t>
              </a:r>
              <a:r>
                <a:rPr lang="en-US" sz="1200" b="1" dirty="0">
                  <a:latin typeface="Times New Roman" charset="0"/>
                  <a:cs typeface="Times New Roman" charset="0"/>
                </a:rPr>
                <a:t>~</a:t>
              </a:r>
              <a:r>
                <a:rPr lang="en-US" sz="1200" b="1" dirty="0">
                  <a:latin typeface="Times New Roman" charset="0"/>
                </a:rPr>
                <a:t> 1-2 </a:t>
              </a:r>
              <a:r>
                <a:rPr lang="en-US" sz="1500" b="1" dirty="0">
                  <a:latin typeface="Times New Roman" charset="0"/>
                </a:rPr>
                <a:t>%</a:t>
              </a:r>
            </a:p>
          </p:txBody>
        </p:sp>
        <p:sp>
          <p:nvSpPr>
            <p:cNvPr id="42" name="Text Box 14"/>
            <p:cNvSpPr txBox="1">
              <a:spLocks noChangeArrowheads="1"/>
            </p:cNvSpPr>
            <p:nvPr/>
          </p:nvSpPr>
          <p:spPr bwMode="auto">
            <a:xfrm>
              <a:off x="8558996" y="2238432"/>
              <a:ext cx="1047374" cy="310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200" b="1" dirty="0">
                  <a:latin typeface="Times New Roman" charset="0"/>
                </a:rPr>
                <a:t>C </a:t>
              </a:r>
              <a:r>
                <a:rPr lang="en-US" sz="1200" b="1" dirty="0">
                  <a:latin typeface="Times New Roman" charset="0"/>
                  <a:cs typeface="Times New Roman" charset="0"/>
                </a:rPr>
                <a:t>~</a:t>
              </a:r>
              <a:r>
                <a:rPr lang="en-US" sz="1200" b="1" dirty="0">
                  <a:latin typeface="Times New Roman" charset="0"/>
                </a:rPr>
                <a:t> 15 %       </a:t>
              </a:r>
            </a:p>
          </p:txBody>
        </p:sp>
        <p:sp>
          <p:nvSpPr>
            <p:cNvPr id="43" name="Text Box 15"/>
            <p:cNvSpPr txBox="1">
              <a:spLocks noChangeArrowheads="1"/>
            </p:cNvSpPr>
            <p:nvPr/>
          </p:nvSpPr>
          <p:spPr bwMode="auto">
            <a:xfrm>
              <a:off x="8493362" y="2456806"/>
              <a:ext cx="1090595" cy="310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54720" rIns="90000" bIns="46800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25146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9718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34290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886200" indent="-2286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spcBef>
                  <a:spcPts val="907"/>
                </a:spcBef>
                <a:defRPr/>
              </a:pPr>
              <a:r>
                <a:rPr lang="en-US" sz="1200" b="1" dirty="0">
                  <a:latin typeface="Times New Roman" charset="0"/>
                </a:rPr>
                <a:t>Ne </a:t>
              </a:r>
              <a:r>
                <a:rPr lang="en-US" sz="1200" b="1" dirty="0">
                  <a:latin typeface="Times New Roman" charset="0"/>
                  <a:cs typeface="Times New Roman" charset="0"/>
                </a:rPr>
                <a:t>~</a:t>
              </a:r>
              <a:r>
                <a:rPr lang="en-US" sz="1200" b="1" dirty="0">
                  <a:latin typeface="Times New Roman" charset="0"/>
                </a:rPr>
                <a:t> 30 %</a:t>
              </a:r>
            </a:p>
          </p:txBody>
        </p:sp>
      </p:grpSp>
      <p:sp>
        <p:nvSpPr>
          <p:cNvPr id="6" name="Rettangolo 5"/>
          <p:cNvSpPr/>
          <p:nvPr/>
        </p:nvSpPr>
        <p:spPr>
          <a:xfrm>
            <a:off x="5070830" y="3157536"/>
            <a:ext cx="4953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FRAGMENTATION OF </a:t>
            </a:r>
            <a:r>
              <a:rPr 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12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C &amp; </a:t>
            </a:r>
            <a:r>
              <a:rPr lang="en-US" sz="2000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16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/>
                <a:cs typeface="Calibri"/>
              </a:rPr>
              <a:t>O in bio tissue</a:t>
            </a:r>
            <a:endParaRPr lang="it-IT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0" y="3718679"/>
            <a:ext cx="97992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Projectile fragmentation in particle therapy with </a:t>
            </a:r>
            <a:r>
              <a:rPr lang="en-US" sz="1800" baseline="30000" dirty="0">
                <a:solidFill>
                  <a:srgbClr val="800000"/>
                </a:solidFill>
                <a:latin typeface="Calibri"/>
                <a:cs typeface="Calibri"/>
              </a:rPr>
              <a:t>12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C, </a:t>
            </a:r>
            <a:r>
              <a:rPr lang="en-US" sz="1800" baseline="30000" dirty="0">
                <a:solidFill>
                  <a:srgbClr val="800000"/>
                </a:solidFill>
                <a:latin typeface="Calibri"/>
                <a:cs typeface="Calibri"/>
              </a:rPr>
              <a:t>16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O and </a:t>
            </a:r>
            <a:r>
              <a:rPr lang="en-US" sz="1800" baseline="30000" dirty="0">
                <a:solidFill>
                  <a:srgbClr val="800000"/>
                </a:solidFill>
                <a:latin typeface="Calibri"/>
                <a:cs typeface="Calibri"/>
              </a:rPr>
              <a:t>4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He beams @ 300-350 MeV/</a:t>
            </a:r>
            <a:r>
              <a:rPr lang="en-US" sz="1800" dirty="0" err="1">
                <a:solidFill>
                  <a:srgbClr val="800000"/>
                </a:solidFill>
                <a:latin typeface="Calibri"/>
                <a:cs typeface="Calibri"/>
              </a:rPr>
              <a:t>nucl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 on C, C</a:t>
            </a:r>
            <a:r>
              <a:rPr lang="en-US" sz="1800" baseline="-25000" dirty="0">
                <a:solidFill>
                  <a:srgbClr val="800000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H</a:t>
            </a:r>
            <a:r>
              <a:rPr lang="en-US" sz="1800" baseline="-25000" dirty="0">
                <a:solidFill>
                  <a:srgbClr val="800000"/>
                </a:solidFill>
                <a:latin typeface="Calibri"/>
                <a:cs typeface="Calibri"/>
              </a:rPr>
              <a:t>4</a:t>
            </a: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 target. </a:t>
            </a:r>
            <a:r>
              <a:rPr lang="en-US" sz="1800" b="1" dirty="0">
                <a:solidFill>
                  <a:srgbClr val="800000"/>
                </a:solidFill>
                <a:latin typeface="Calibri"/>
                <a:cs typeface="Calibri"/>
              </a:rPr>
              <a:t>Direct </a:t>
            </a:r>
            <a:r>
              <a:rPr lang="en-US" sz="1800" b="1" dirty="0" smtClean="0">
                <a:solidFill>
                  <a:srgbClr val="800000"/>
                </a:solidFill>
                <a:latin typeface="Calibri"/>
                <a:cs typeface="Calibri"/>
              </a:rPr>
              <a:t>kinematic</a:t>
            </a:r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Target 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fragmentation in proton therapy: fragmentation of </a:t>
            </a:r>
            <a:r>
              <a:rPr lang="en-US" sz="1800" baseline="30000" dirty="0">
                <a:solidFill>
                  <a:srgbClr val="0000FF"/>
                </a:solidFill>
                <a:latin typeface="Calibri"/>
                <a:cs typeface="Calibri"/>
              </a:rPr>
              <a:t>12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C,</a:t>
            </a:r>
            <a:r>
              <a:rPr lang="en-US" sz="1800" baseline="30000" dirty="0">
                <a:solidFill>
                  <a:srgbClr val="0000FF"/>
                </a:solidFill>
                <a:latin typeface="Calibri"/>
                <a:cs typeface="Calibri"/>
              </a:rPr>
              <a:t>16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O beam @ 150-200 MeV/</a:t>
            </a:r>
            <a:r>
              <a:rPr lang="en-US" sz="1800" dirty="0" err="1">
                <a:solidFill>
                  <a:srgbClr val="0000FF"/>
                </a:solidFill>
                <a:latin typeface="Calibri"/>
                <a:cs typeface="Calibri"/>
              </a:rPr>
              <a:t>nucl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on C, C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H</a:t>
            </a:r>
            <a:r>
              <a:rPr lang="en-US" sz="1800" baseline="-25000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 and PMMA target</a:t>
            </a:r>
            <a:r>
              <a:rPr lang="en-US" sz="1800" b="1" dirty="0">
                <a:solidFill>
                  <a:srgbClr val="0000FF"/>
                </a:solidFill>
                <a:latin typeface="Calibri"/>
                <a:cs typeface="Calibri"/>
              </a:rPr>
              <a:t>. Inverse kinematic </a:t>
            </a:r>
            <a:r>
              <a:rPr lang="en-US" sz="1800" dirty="0" smtClean="0">
                <a:solidFill>
                  <a:srgbClr val="0000FF"/>
                </a:solidFill>
                <a:latin typeface="Calibri"/>
                <a:cs typeface="Calibri"/>
              </a:rPr>
              <a:t>approach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olidFill>
                  <a:srgbClr val="559A2B"/>
                </a:solidFill>
                <a:latin typeface="Calibri"/>
                <a:cs typeface="Calibri"/>
              </a:rPr>
              <a:t>Fragmentation study for radioprotection in space, in particular on spacecraft shield. He, C, O, (Si?) beams @  400-800 MeV/u on different target (shield) materials, in particular on C</a:t>
            </a:r>
            <a:r>
              <a:rPr lang="en-US" sz="1800" baseline="-25000" dirty="0">
                <a:solidFill>
                  <a:srgbClr val="559A2B"/>
                </a:solidFill>
                <a:latin typeface="Calibri"/>
                <a:cs typeface="Calibri"/>
              </a:rPr>
              <a:t>2</a:t>
            </a:r>
            <a:r>
              <a:rPr lang="en-US" sz="1800" dirty="0">
                <a:solidFill>
                  <a:srgbClr val="559A2B"/>
                </a:solidFill>
                <a:latin typeface="Calibri"/>
                <a:cs typeface="Calibri"/>
              </a:rPr>
              <a:t>H</a:t>
            </a:r>
            <a:r>
              <a:rPr lang="en-US" sz="1800" baseline="-25000" dirty="0">
                <a:solidFill>
                  <a:srgbClr val="559A2B"/>
                </a:solidFill>
                <a:latin typeface="Calibri"/>
                <a:cs typeface="Calibri"/>
              </a:rPr>
              <a:t>4</a:t>
            </a:r>
            <a:r>
              <a:rPr lang="en-US" sz="1800" dirty="0">
                <a:solidFill>
                  <a:srgbClr val="559A2B"/>
                </a:solidFill>
                <a:latin typeface="Calibri"/>
                <a:cs typeface="Calibri"/>
              </a:rPr>
              <a:t> (maybe up to 1GeV/</a:t>
            </a:r>
            <a:r>
              <a:rPr lang="en-US" sz="1800" dirty="0" err="1">
                <a:solidFill>
                  <a:srgbClr val="559A2B"/>
                </a:solidFill>
                <a:latin typeface="Calibri"/>
                <a:cs typeface="Calibri"/>
              </a:rPr>
              <a:t>nucl</a:t>
            </a:r>
            <a:r>
              <a:rPr lang="en-US" sz="1800" dirty="0">
                <a:solidFill>
                  <a:srgbClr val="559A2B"/>
                </a:solidFill>
                <a:latin typeface="Calibri"/>
                <a:cs typeface="Calibri"/>
              </a:rPr>
              <a:t>? MC studies ongoing)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latin typeface="Calibri"/>
                <a:cs typeface="Calibri"/>
              </a:rPr>
              <a:t>Measurement </a:t>
            </a:r>
            <a:r>
              <a:rPr lang="en-US" sz="1800" dirty="0">
                <a:latin typeface="Calibri"/>
                <a:cs typeface="Calibri"/>
              </a:rPr>
              <a:t>for PT monitoring: </a:t>
            </a:r>
            <a:r>
              <a:rPr lang="el-GR" sz="1800" dirty="0">
                <a:latin typeface="Calibri"/>
                <a:cs typeface="Calibri"/>
              </a:rPr>
              <a:t>β</a:t>
            </a:r>
            <a:r>
              <a:rPr lang="en-US" sz="1800" baseline="30000" dirty="0">
                <a:latin typeface="Calibri"/>
                <a:cs typeface="Calibri"/>
              </a:rPr>
              <a:t>+</a:t>
            </a:r>
            <a:r>
              <a:rPr lang="en-US" sz="1800" dirty="0">
                <a:latin typeface="Calibri"/>
                <a:cs typeface="Calibri"/>
              </a:rPr>
              <a:t> emitters production (</a:t>
            </a:r>
            <a:r>
              <a:rPr lang="en-US" sz="1800" baseline="30000" dirty="0">
                <a:latin typeface="Calibri"/>
                <a:cs typeface="Calibri"/>
              </a:rPr>
              <a:t>8</a:t>
            </a:r>
            <a:r>
              <a:rPr lang="en-US" sz="1800" dirty="0">
                <a:latin typeface="Calibri"/>
                <a:cs typeface="Calibri"/>
              </a:rPr>
              <a:t>B production ) from C,O on C @200-400 MeV/u; large angle fragment emission in C-C , C-O interaction @300MeV/</a:t>
            </a:r>
            <a:r>
              <a:rPr lang="en-US" sz="1800" dirty="0" err="1">
                <a:latin typeface="Calibri"/>
                <a:cs typeface="Calibri"/>
              </a:rPr>
              <a:t>nucl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endParaRPr lang="en-US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4537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2" descr="3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8"/>
          <a:stretch/>
        </p:blipFill>
        <p:spPr>
          <a:xfrm>
            <a:off x="3555385" y="553269"/>
            <a:ext cx="6350615" cy="4224530"/>
          </a:xfrm>
          <a:prstGeom prst="rect">
            <a:avLst/>
          </a:prstGeom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smtClean="0">
                <a:latin typeface="Calibri"/>
                <a:cs typeface="Calibri"/>
              </a:rPr>
              <a:t>Detector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0" y="4174523"/>
            <a:ext cx="5446418" cy="207133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solidFill>
                  <a:srgbClr val="80197A"/>
                </a:solidFill>
                <a:latin typeface="Calibri"/>
                <a:cs typeface="Calibri"/>
              </a:rPr>
              <a:t>Start Counter = thin plastic scintillator (RM1)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latin typeface="Calibri"/>
                <a:cs typeface="Calibri"/>
              </a:rPr>
              <a:t>Beam Monitor = drift chamber (LNF, MI)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solidFill>
                  <a:srgbClr val="FF6600"/>
                </a:solidFill>
                <a:latin typeface="Calibri"/>
                <a:cs typeface="Calibri"/>
              </a:rPr>
              <a:t>Vertex detector &amp; Intermediate Tracker = monolithic silicon pixel detector (LNF)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Large tracker = silicon strip detector (RM1, LNF, PG)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solidFill>
                  <a:srgbClr val="800000"/>
                </a:solidFill>
                <a:latin typeface="Calibri"/>
                <a:cs typeface="Calibri"/>
              </a:rPr>
              <a:t>DE/TOF Detector = plastic </a:t>
            </a:r>
            <a:r>
              <a:rPr lang="en-US" sz="1400" dirty="0" err="1" smtClean="0">
                <a:solidFill>
                  <a:srgbClr val="800000"/>
                </a:solidFill>
                <a:latin typeface="Calibri"/>
                <a:cs typeface="Calibri"/>
              </a:rPr>
              <a:t>scontillator</a:t>
            </a:r>
            <a:r>
              <a:rPr lang="en-US" sz="1400" dirty="0" smtClean="0">
                <a:solidFill>
                  <a:srgbClr val="800000"/>
                </a:solidFill>
                <a:latin typeface="Calibri"/>
                <a:cs typeface="Calibri"/>
              </a:rPr>
              <a:t> (PI)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r>
              <a:rPr lang="en-US" sz="1400" dirty="0" smtClean="0">
                <a:solidFill>
                  <a:srgbClr val="008000"/>
                </a:solidFill>
                <a:latin typeface="Calibri"/>
                <a:cs typeface="Calibri"/>
              </a:rPr>
              <a:t>Calorimeter = BGO crystal calorimeter (TO)</a:t>
            </a:r>
          </a:p>
          <a:p>
            <a:pPr>
              <a:spcBef>
                <a:spcPts val="0"/>
              </a:spcBef>
              <a:buFont typeface="Wingdings" charset="2"/>
              <a:buChar char="ü"/>
            </a:pPr>
            <a:endParaRPr lang="en-US" sz="1400" dirty="0">
              <a:solidFill>
                <a:srgbClr val="008000"/>
              </a:solidFill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Possible Beam time @ CNAO, HIT, GSI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90"/>
                </a:solidFill>
                <a:latin typeface="Calibri"/>
                <a:cs typeface="Calibri"/>
              </a:rPr>
              <a:t>Calibration @ Trento, LNF</a:t>
            </a:r>
            <a:endParaRPr lang="en-US" sz="20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0" y="1812849"/>
            <a:ext cx="3713503" cy="819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For the fragment with Z&gt;2 measurements of </a:t>
            </a: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TOF, </a:t>
            </a:r>
            <a:r>
              <a:rPr lang="en-US" sz="2000" dirty="0" smtClean="0">
                <a:solidFill>
                  <a:srgbClr val="008000"/>
                </a:solidFill>
                <a:latin typeface="Calibri"/>
              </a:rPr>
              <a:t>P</a:t>
            </a:r>
            <a:r>
              <a:rPr lang="en-US" sz="2000" dirty="0" smtClean="0">
                <a:solidFill>
                  <a:srgbClr val="0000FF"/>
                </a:solidFill>
                <a:latin typeface="Calibri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Calibri"/>
              </a:rPr>
              <a:t>Ekin</a:t>
            </a:r>
            <a:r>
              <a:rPr lang="en-US" sz="2000" dirty="0" smtClean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2000" dirty="0" smtClean="0">
                <a:solidFill>
                  <a:srgbClr val="660066"/>
                </a:solidFill>
                <a:latin typeface="Calibri"/>
              </a:rPr>
              <a:t>ΔE</a:t>
            </a:r>
            <a:endParaRPr lang="en-US" sz="2000" dirty="0" smtClean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374144" y="3099108"/>
            <a:ext cx="1799719" cy="7630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Maximum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 meters length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6546033" y="4538295"/>
            <a:ext cx="1741425" cy="2048004"/>
          </a:xfrm>
          <a:prstGeom prst="rect">
            <a:avLst/>
          </a:prstGeom>
          <a:ln w="28575" cmpd="sng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Expected target fragmentation performances: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sz="1800" dirty="0" smtClean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lang="en-US" sz="1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/p ~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4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-5%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sz="1800" dirty="0" smtClean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lang="en-US" sz="1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TOF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 ~ 100 </a:t>
            </a:r>
            <a:r>
              <a:rPr lang="en-US" sz="1800" dirty="0" err="1" smtClean="0">
                <a:solidFill>
                  <a:srgbClr val="FF0000"/>
                </a:solidFill>
                <a:latin typeface="Calibri"/>
                <a:cs typeface="Calibri"/>
              </a:rPr>
              <a:t>ps</a:t>
            </a:r>
            <a:endParaRPr lang="en-US" sz="1800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l-GR" sz="1800" dirty="0" smtClean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lang="en-US" sz="1800" baseline="-25000" dirty="0" err="1" smtClean="0">
                <a:solidFill>
                  <a:srgbClr val="FF0000"/>
                </a:solidFill>
                <a:latin typeface="Calibri"/>
                <a:cs typeface="Calibri"/>
              </a:rPr>
              <a:t>Ekin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/</a:t>
            </a:r>
            <a:r>
              <a:rPr lang="en-US" sz="1800" dirty="0" err="1" smtClean="0">
                <a:solidFill>
                  <a:srgbClr val="FF0000"/>
                </a:solidFill>
                <a:latin typeface="Calibri"/>
                <a:cs typeface="Calibri"/>
              </a:rPr>
              <a:t>Ekin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 ~ 1-2%</a:t>
            </a:r>
          </a:p>
          <a:p>
            <a:pPr marL="0" indent="0">
              <a:spcBef>
                <a:spcPts val="0"/>
              </a:spcBef>
              <a:buNone/>
            </a:pPr>
            <a:r>
              <a:rPr lang="el-GR" sz="1800" dirty="0" smtClean="0">
                <a:solidFill>
                  <a:srgbClr val="FF0000"/>
                </a:solidFill>
                <a:latin typeface="Calibri"/>
                <a:cs typeface="Calibri"/>
              </a:rPr>
              <a:t>σ</a:t>
            </a:r>
            <a:r>
              <a:rPr lang="en-US" sz="18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cs typeface="Calibri"/>
              </a:rPr>
              <a:t>~ </a:t>
            </a:r>
            <a:r>
              <a:rPr lang="en-US" sz="1800" dirty="0" smtClean="0">
                <a:solidFill>
                  <a:srgbClr val="FF0000"/>
                </a:solidFill>
                <a:latin typeface="Calibri"/>
                <a:cs typeface="Calibri"/>
              </a:rPr>
              <a:t>2%</a:t>
            </a:r>
            <a:endParaRPr lang="en-US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-1" y="848938"/>
            <a:ext cx="5040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Heavy frag forward peaked and 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Ekin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~ 200 MeV/</a:t>
            </a:r>
            <a:r>
              <a:rPr lang="en-US" sz="1800" dirty="0" err="1">
                <a:solidFill>
                  <a:srgbClr val="000000"/>
                </a:solidFill>
                <a:latin typeface="Calibri"/>
                <a:cs typeface="Calibri"/>
              </a:rPr>
              <a:t>nucl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latin typeface="Calibri"/>
                <a:cs typeface="Calibri"/>
              </a:rPr>
              <a:t>Light </a:t>
            </a:r>
            <a:r>
              <a:rPr lang="en-US" sz="1800" dirty="0">
                <a:solidFill>
                  <a:srgbClr val="000090"/>
                </a:solidFill>
                <a:latin typeface="Calibri"/>
                <a:cs typeface="Calibri"/>
              </a:rPr>
              <a:t>fragment spread out in energy with much larger angle distribution</a:t>
            </a:r>
          </a:p>
        </p:txBody>
      </p:sp>
    </p:spTree>
    <p:extLst>
      <p:ext uri="{BB962C8B-B14F-4D97-AF65-F5344CB8AC3E}">
        <p14:creationId xmlns:p14="http://schemas.microsoft.com/office/powerpoint/2010/main" val="19144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err="1" smtClean="0">
                <a:latin typeface="Calibri"/>
                <a:cs typeface="Calibri"/>
              </a:rPr>
              <a:t>Attivit</a:t>
            </a:r>
            <a:r>
              <a:rPr lang="en-US" b="1" dirty="0" err="1" smtClean="0">
                <a:latin typeface="Calibri"/>
                <a:cs typeface="Calibri"/>
              </a:rPr>
              <a:t>a</a:t>
            </a:r>
            <a:r>
              <a:rPr lang="en-US" b="1" dirty="0" smtClean="0">
                <a:latin typeface="Calibri"/>
                <a:cs typeface="Calibri"/>
              </a:rPr>
              <a:t>’ Roma Tor </a:t>
            </a:r>
            <a:r>
              <a:rPr lang="en-US" b="1" dirty="0" err="1" smtClean="0">
                <a:latin typeface="Calibri"/>
                <a:cs typeface="Calibri"/>
              </a:rPr>
              <a:t>Vergata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8105" y="905407"/>
            <a:ext cx="6235981" cy="123246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pPr algn="l"/>
            <a:r>
              <a:rPr lang="en-US" sz="2400" dirty="0" err="1" smtClean="0">
                <a:latin typeface="Calibri"/>
                <a:cs typeface="Calibri"/>
              </a:rPr>
              <a:t>ToV</a:t>
            </a:r>
            <a:r>
              <a:rPr lang="en-US" sz="2400" dirty="0" smtClean="0">
                <a:latin typeface="Calibri"/>
                <a:cs typeface="Calibri"/>
              </a:rPr>
              <a:t> is involved </a:t>
            </a:r>
            <a:r>
              <a:rPr lang="en-US" sz="2400" b="1" dirty="0" smtClean="0">
                <a:solidFill>
                  <a:srgbClr val="800000"/>
                </a:solidFill>
                <a:latin typeface="Calibri"/>
                <a:cs typeface="Calibri"/>
              </a:rPr>
              <a:t>in the simulation </a:t>
            </a:r>
            <a:r>
              <a:rPr lang="en-US" sz="2400" dirty="0" smtClean="0">
                <a:latin typeface="Calibri"/>
                <a:cs typeface="Calibri"/>
              </a:rPr>
              <a:t>and design optimization of the BGO Calorimeter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5" name="Picture 8" descr="NewCal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0" r="20406"/>
          <a:stretch/>
        </p:blipFill>
        <p:spPr>
          <a:xfrm>
            <a:off x="6458556" y="811831"/>
            <a:ext cx="2808142" cy="2667926"/>
          </a:xfrm>
          <a:prstGeom prst="rect">
            <a:avLst/>
          </a:prstGeom>
        </p:spPr>
      </p:pic>
      <p:pic>
        <p:nvPicPr>
          <p:cNvPr id="16" name="Picture 4" descr="5_num_crys_singfrag_logy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" t="5655"/>
          <a:stretch/>
        </p:blipFill>
        <p:spPr>
          <a:xfrm>
            <a:off x="584583" y="3509199"/>
            <a:ext cx="4102479" cy="2793063"/>
          </a:xfrm>
          <a:prstGeom prst="rect">
            <a:avLst/>
          </a:prstGeom>
        </p:spPr>
      </p:pic>
      <p:pic>
        <p:nvPicPr>
          <p:cNvPr id="17" name="Picture 5" descr="1_frag_dist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" t="5183"/>
          <a:stretch/>
        </p:blipFill>
        <p:spPr>
          <a:xfrm>
            <a:off x="5603676" y="3443730"/>
            <a:ext cx="3934360" cy="2832947"/>
          </a:xfrm>
          <a:prstGeom prst="rect">
            <a:avLst/>
          </a:prstGeom>
        </p:spPr>
      </p:pic>
      <p:sp>
        <p:nvSpPr>
          <p:cNvPr id="20" name="TextBox 9"/>
          <p:cNvSpPr txBox="1"/>
          <p:nvPr/>
        </p:nvSpPr>
        <p:spPr>
          <a:xfrm>
            <a:off x="5547503" y="2906875"/>
            <a:ext cx="2176984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Calorimeter XY view:</a:t>
            </a:r>
          </a:p>
          <a:p>
            <a:r>
              <a:rPr lang="en-US" sz="1600" dirty="0" smtClean="0"/>
              <a:t>360 2x2cm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crystals</a:t>
            </a:r>
            <a:endParaRPr lang="en-US" sz="1600" dirty="0"/>
          </a:p>
        </p:txBody>
      </p:sp>
      <p:cxnSp>
        <p:nvCxnSpPr>
          <p:cNvPr id="22" name="Straight Arrow Connector 11"/>
          <p:cNvCxnSpPr/>
          <p:nvPr/>
        </p:nvCxnSpPr>
        <p:spPr>
          <a:xfrm flipV="1">
            <a:off x="6593420" y="2095045"/>
            <a:ext cx="2440302" cy="8091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12"/>
          <p:cNvSpPr txBox="1"/>
          <p:nvPr/>
        </p:nvSpPr>
        <p:spPr>
          <a:xfrm>
            <a:off x="7383679" y="1619892"/>
            <a:ext cx="945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40 cm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9787" y="1782980"/>
            <a:ext cx="537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Crystals</a:t>
            </a:r>
            <a:r>
              <a:rPr lang="it-IT" sz="20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it-IT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will</a:t>
            </a:r>
            <a:r>
              <a:rPr lang="it-IT" sz="2000" dirty="0" smtClean="0">
                <a:solidFill>
                  <a:srgbClr val="000090"/>
                </a:solidFill>
                <a:latin typeface="Calibri"/>
                <a:cs typeface="Calibri"/>
              </a:rPr>
              <a:t> be </a:t>
            </a:r>
            <a:r>
              <a:rPr lang="it-IT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recovered</a:t>
            </a:r>
            <a:r>
              <a:rPr lang="it-IT" sz="2000" dirty="0" smtClean="0">
                <a:solidFill>
                  <a:srgbClr val="000090"/>
                </a:solidFill>
                <a:latin typeface="Calibri"/>
                <a:cs typeface="Calibri"/>
              </a:rPr>
              <a:t> from the L3 </a:t>
            </a:r>
            <a:r>
              <a:rPr lang="it-IT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experiment</a:t>
            </a:r>
            <a:endParaRPr lang="it-IT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99554" y="2314120"/>
            <a:ext cx="52610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alibri"/>
                <a:cs typeface="Calibri"/>
              </a:rPr>
              <a:t>The cluster size is very limited and the distance between multiple fragments seems large</a:t>
            </a:r>
            <a:r>
              <a:rPr lang="en-US" sz="1800" dirty="0">
                <a:solidFill>
                  <a:srgbClr val="0000FF"/>
                </a:solidFill>
                <a:latin typeface="Calibri"/>
                <a:cs typeface="Calibri"/>
              </a:rPr>
              <a:t>-&gt;clustering seems an easy task ( also due to BGO density)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800000"/>
                </a:solidFill>
                <a:latin typeface="Calibri"/>
                <a:cs typeface="Calibri"/>
              </a:rPr>
              <a:t>Neutron leakage is an issue</a:t>
            </a:r>
          </a:p>
          <a:p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30" name="TextBox 7"/>
          <p:cNvSpPr txBox="1"/>
          <p:nvPr/>
        </p:nvSpPr>
        <p:spPr>
          <a:xfrm>
            <a:off x="1313044" y="4194481"/>
            <a:ext cx="281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478024"/>
                </a:solidFill>
                <a:latin typeface="Calibri"/>
                <a:cs typeface="Calibri"/>
              </a:rPr>
              <a:t>Number of </a:t>
            </a:r>
            <a:r>
              <a:rPr lang="en-US" sz="1800" dirty="0" smtClean="0">
                <a:solidFill>
                  <a:srgbClr val="478024"/>
                </a:solidFill>
                <a:latin typeface="Calibri"/>
                <a:cs typeface="Calibri"/>
              </a:rPr>
              <a:t>crystals with hits </a:t>
            </a:r>
            <a:endParaRPr lang="en-US" sz="1800" dirty="0">
              <a:solidFill>
                <a:srgbClr val="478024"/>
              </a:solidFill>
              <a:latin typeface="Calibri"/>
              <a:cs typeface="Calibri"/>
            </a:endParaRPr>
          </a:p>
        </p:txBody>
      </p:sp>
      <p:sp>
        <p:nvSpPr>
          <p:cNvPr id="31" name="TextBox 6"/>
          <p:cNvSpPr txBox="1"/>
          <p:nvPr/>
        </p:nvSpPr>
        <p:spPr>
          <a:xfrm>
            <a:off x="7635138" y="4136248"/>
            <a:ext cx="1467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/>
                <a:cs typeface="Calibri"/>
              </a:rPr>
              <a:t>Distance between fragments at </a:t>
            </a:r>
            <a:r>
              <a:rPr lang="en-US" sz="1800" dirty="0" err="1" smtClean="0">
                <a:latin typeface="Calibri"/>
                <a:cs typeface="Calibri"/>
              </a:rPr>
              <a:t>calo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9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 txBox="1">
            <a:spLocks/>
          </p:cNvSpPr>
          <p:nvPr/>
        </p:nvSpPr>
        <p:spPr>
          <a:xfrm>
            <a:off x="880262" y="827945"/>
            <a:ext cx="8657438" cy="150873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000" dirty="0" smtClean="0">
                <a:latin typeface="Calibri"/>
                <a:cs typeface="Calibri"/>
              </a:rPr>
              <a:t>The neutron leakage in BGO seems to be more and more important for energy higher than 200 MeV/</a:t>
            </a:r>
            <a:r>
              <a:rPr lang="en-US" sz="2000" dirty="0" err="1" smtClean="0">
                <a:latin typeface="Calibri"/>
                <a:cs typeface="Calibri"/>
              </a:rPr>
              <a:t>nucl</a:t>
            </a:r>
            <a:r>
              <a:rPr lang="en-US" sz="2000" dirty="0" smtClean="0">
                <a:latin typeface="Calibri"/>
                <a:cs typeface="Calibri"/>
              </a:rPr>
              <a:t> and for light fragments (!)</a:t>
            </a:r>
          </a:p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77933C"/>
                </a:solidFill>
                <a:latin typeface="Calibri"/>
                <a:cs typeface="Calibri"/>
              </a:rPr>
              <a:t>Even if the fit constrained can tag such events, these must be minimized to keep the systematic under control.</a:t>
            </a:r>
            <a:endParaRPr lang="en-US" sz="2000" dirty="0" smtClean="0">
              <a:solidFill>
                <a:srgbClr val="77933C"/>
              </a:solidFill>
              <a:latin typeface="Calibri"/>
              <a:cs typeface="Calibri"/>
            </a:endParaRPr>
          </a:p>
        </p:txBody>
      </p:sp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err="1" smtClean="0">
                <a:latin typeface="Calibri"/>
                <a:cs typeface="Calibri"/>
              </a:rPr>
              <a:t>Attivit</a:t>
            </a:r>
            <a:r>
              <a:rPr lang="en-US" b="1" dirty="0" err="1" smtClean="0">
                <a:latin typeface="Calibri"/>
                <a:cs typeface="Calibri"/>
              </a:rPr>
              <a:t>a</a:t>
            </a:r>
            <a:r>
              <a:rPr lang="en-US" b="1" dirty="0" smtClean="0">
                <a:latin typeface="Calibri"/>
                <a:cs typeface="Calibri"/>
              </a:rPr>
              <a:t>’ Roma Tor </a:t>
            </a:r>
            <a:r>
              <a:rPr lang="en-US" b="1" dirty="0" err="1" smtClean="0">
                <a:latin typeface="Calibri"/>
                <a:cs typeface="Calibri"/>
              </a:rPr>
              <a:t>Vergata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pic>
        <p:nvPicPr>
          <p:cNvPr id="19" name="Picture 5" descr="Screen Shot 2017-07-05 at 20.06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554" y="2350706"/>
            <a:ext cx="7848346" cy="383677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924982" y="2120900"/>
            <a:ext cx="6528601" cy="69850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400" dirty="0" smtClean="0">
                <a:solidFill>
                  <a:srgbClr val="800000"/>
                </a:solidFill>
                <a:latin typeface="Calibri"/>
                <a:cs typeface="Calibri"/>
              </a:rPr>
              <a:t>BGO </a:t>
            </a:r>
            <a:r>
              <a:rPr lang="en-US" sz="2400" dirty="0" err="1" smtClean="0">
                <a:solidFill>
                  <a:srgbClr val="800000"/>
                </a:solidFill>
                <a:latin typeface="Calibri"/>
                <a:cs typeface="Calibri"/>
              </a:rPr>
              <a:t>calo</a:t>
            </a:r>
            <a:r>
              <a:rPr lang="en-US" sz="2400" dirty="0" smtClean="0">
                <a:solidFill>
                  <a:srgbClr val="800000"/>
                </a:solidFill>
                <a:latin typeface="Calibri"/>
                <a:cs typeface="Calibri"/>
              </a:rPr>
              <a:t> length VS neutron leakage </a:t>
            </a:r>
            <a:endParaRPr lang="en-US" sz="240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 bwMode="auto">
          <a:xfrm>
            <a:off x="7254407" y="6259141"/>
            <a:ext cx="1914208" cy="262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800000"/>
                </a:solidFill>
                <a:latin typeface="Calibri"/>
                <a:ea typeface="ＭＳ Ｐゴシック" charset="0"/>
                <a:cs typeface="Calibri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28" name="TextBox 22"/>
          <p:cNvSpPr txBox="1"/>
          <p:nvPr/>
        </p:nvSpPr>
        <p:spPr>
          <a:xfrm>
            <a:off x="6797741" y="6093009"/>
            <a:ext cx="1114360" cy="33855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Ecalo</a:t>
            </a:r>
            <a:r>
              <a:rPr lang="en-US" sz="1600" dirty="0" smtClean="0"/>
              <a:t>/</a:t>
            </a:r>
            <a:r>
              <a:rPr lang="en-US" sz="1600" dirty="0" err="1" smtClean="0"/>
              <a:t>Ekin</a:t>
            </a:r>
            <a:endParaRPr lang="en-US" sz="160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7229007" y="2150104"/>
            <a:ext cx="2138199" cy="39562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Comic Sans M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660066"/>
                </a:solidFill>
              </a:rPr>
              <a:t>200 MeV/</a:t>
            </a:r>
            <a:r>
              <a:rPr lang="en-US" sz="1800" dirty="0" err="1" smtClean="0">
                <a:solidFill>
                  <a:srgbClr val="660066"/>
                </a:solidFill>
              </a:rPr>
              <a:t>nucl</a:t>
            </a:r>
            <a:r>
              <a:rPr lang="en-US" sz="1800" dirty="0" smtClean="0">
                <a:solidFill>
                  <a:srgbClr val="660066"/>
                </a:solidFill>
              </a:rPr>
              <a:t> </a:t>
            </a:r>
          </a:p>
        </p:txBody>
      </p:sp>
      <p:sp>
        <p:nvSpPr>
          <p:cNvPr id="33" name="TextBox 6"/>
          <p:cNvSpPr txBox="1"/>
          <p:nvPr/>
        </p:nvSpPr>
        <p:spPr>
          <a:xfrm>
            <a:off x="301254" y="3720929"/>
            <a:ext cx="253176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FLUKA 2017 Simulation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14 cm length crystal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58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379403" y="170702"/>
            <a:ext cx="3274715" cy="51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>
            <a:spAutoFit/>
          </a:bodyPr>
          <a:lstStyle>
            <a:lvl1pPr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801688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800" dirty="0" smtClean="0">
                <a:solidFill>
                  <a:srgbClr val="800000"/>
                </a:solidFill>
                <a:latin typeface="Arial Bold" charset="0"/>
              </a:rPr>
              <a:t>Esperimento FOOT</a:t>
            </a:r>
            <a:endParaRPr lang="it-IT" sz="2100" dirty="0">
              <a:solidFill>
                <a:srgbClr val="800000"/>
              </a:solidFill>
              <a:latin typeface="Baskerville Old Face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399865-8110-3C49-8C76-631AB7C65C3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>
            <a:off x="290946" y="739487"/>
            <a:ext cx="90424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A. </a:t>
            </a:r>
            <a:r>
              <a:rPr lang="en-US" dirty="0" err="1" smtClean="0"/>
              <a:t>D'Angelo</a:t>
            </a:r>
            <a:r>
              <a:rPr lang="en-US" dirty="0" smtClean="0"/>
              <a:t> - Roma 18 </a:t>
            </a:r>
            <a:r>
              <a:rPr lang="en-US" dirty="0" err="1" smtClean="0"/>
              <a:t>Luglio</a:t>
            </a:r>
            <a:r>
              <a:rPr lang="en-US" dirty="0" smtClean="0"/>
              <a:t> 2018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46212" y="195475"/>
            <a:ext cx="5159788" cy="4948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dirty="0" err="1" smtClean="0">
                <a:latin typeface="Calibri"/>
                <a:cs typeface="Calibri"/>
              </a:rPr>
              <a:t>Richieste</a:t>
            </a:r>
            <a:r>
              <a:rPr lang="en-US" b="1" dirty="0" smtClean="0">
                <a:latin typeface="Calibri"/>
                <a:cs typeface="Calibri"/>
              </a:rPr>
              <a:t> </a:t>
            </a:r>
            <a:r>
              <a:rPr lang="en-US" b="1" dirty="0" err="1" smtClean="0">
                <a:latin typeface="Calibri"/>
                <a:cs typeface="Calibri"/>
              </a:rPr>
              <a:t>Finanziarie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2" name="Picture 6" descr="FOOT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" y="10856"/>
            <a:ext cx="962289" cy="962289"/>
          </a:xfrm>
          <a:prstGeom prst="rect">
            <a:avLst/>
          </a:prstGeom>
        </p:spPr>
      </p:pic>
      <p:sp>
        <p:nvSpPr>
          <p:cNvPr id="19" name="Subtitle 7"/>
          <p:cNvSpPr txBox="1">
            <a:spLocks/>
          </p:cNvSpPr>
          <p:nvPr/>
        </p:nvSpPr>
        <p:spPr>
          <a:xfrm>
            <a:off x="210576" y="1130517"/>
            <a:ext cx="4528855" cy="1935793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ü"/>
            </a:pP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E’ stato redatto il CDR per l’approvazione dell’esperimento</a:t>
            </a:r>
          </a:p>
          <a:p>
            <a:pPr marL="354013" indent="-354013">
              <a:buFont typeface="Wingdings" charset="2"/>
              <a:buChar char="ü"/>
            </a:pPr>
            <a:r>
              <a:rPr lang="it-IT" sz="2000" dirty="0" smtClean="0">
                <a:latin typeface="Arial"/>
                <a:cs typeface="Arial"/>
              </a:rPr>
              <a:t>L’intero </a:t>
            </a:r>
            <a:r>
              <a:rPr lang="it-IT" sz="2000" dirty="0">
                <a:latin typeface="Arial"/>
                <a:cs typeface="Arial"/>
              </a:rPr>
              <a:t>esperimento FOOT è </a:t>
            </a:r>
            <a:r>
              <a:rPr lang="it-IT" sz="2000" dirty="0" smtClean="0">
                <a:latin typeface="Arial"/>
                <a:cs typeface="Arial"/>
              </a:rPr>
              <a:t>stimato </a:t>
            </a:r>
            <a:r>
              <a:rPr lang="it-IT" sz="2000" dirty="0">
                <a:latin typeface="Arial"/>
                <a:cs typeface="Arial"/>
              </a:rPr>
              <a:t>costare </a:t>
            </a:r>
            <a:r>
              <a:rPr lang="it-IT" sz="2000" dirty="0" smtClean="0">
                <a:latin typeface="Arial"/>
                <a:cs typeface="Arial"/>
              </a:rPr>
              <a:t>circa </a:t>
            </a:r>
            <a:r>
              <a:rPr lang="it-IT" sz="2000" dirty="0">
                <a:latin typeface="Arial"/>
                <a:cs typeface="Arial"/>
              </a:rPr>
              <a:t>1.4M Euro fino al 2021. </a:t>
            </a:r>
          </a:p>
          <a:p>
            <a:pPr marL="354013" indent="-354013">
              <a:buFontTx/>
              <a:buNone/>
            </a:pPr>
            <a:endParaRPr lang="it-IT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</a:pP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Richieste finanziarie Roma TV: </a:t>
            </a:r>
          </a:p>
          <a:p>
            <a:pPr marL="0" indent="0">
              <a:buFontTx/>
              <a:buNone/>
            </a:pP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	Missioni 3.5 </a:t>
            </a:r>
            <a:r>
              <a:rPr lang="it-IT" sz="2000" dirty="0" err="1" smtClean="0">
                <a:solidFill>
                  <a:srgbClr val="0000FF"/>
                </a:solidFill>
                <a:latin typeface="Arial"/>
                <a:cs typeface="Arial"/>
              </a:rPr>
              <a:t>kEuro</a:t>
            </a:r>
            <a:r>
              <a:rPr lang="it-IT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FontTx/>
              <a:buNone/>
            </a:pPr>
            <a:endParaRPr lang="it-IT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it-IT" sz="2000" dirty="0" smtClean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6" name="Picture 5" descr="FOOT_cd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7" t="10581" r="12996" b="33113"/>
          <a:stretch/>
        </p:blipFill>
        <p:spPr>
          <a:xfrm>
            <a:off x="4613048" y="748618"/>
            <a:ext cx="5064056" cy="5588887"/>
          </a:xfrm>
          <a:prstGeom prst="rect">
            <a:avLst/>
          </a:prstGeom>
        </p:spPr>
      </p:pic>
      <p:pic>
        <p:nvPicPr>
          <p:cNvPr id="27" name="Picture 7" descr="Screen Shot 2017-07-06 at 09.02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68" y="3855298"/>
            <a:ext cx="4069040" cy="19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101309</TotalTime>
  <Words>1979</Words>
  <Application>Microsoft Macintosh PowerPoint</Application>
  <PresentationFormat>A4 (21x29,7 cm)</PresentationFormat>
  <Paragraphs>316</Paragraphs>
  <Slides>26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Blank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BGO calo length VS neutron leakage </vt:lpstr>
      <vt:lpstr>Presentazione di PowerPoint</vt:lpstr>
      <vt:lpstr>Presentazione di PowerPoint</vt:lpstr>
    </vt:vector>
  </TitlesOfParts>
  <Company>INFN-GE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Ripani</dc:creator>
  <cp:lastModifiedBy>annalisa D'Angelo</cp:lastModifiedBy>
  <cp:revision>2109</cp:revision>
  <cp:lastPrinted>2013-07-10T10:22:52Z</cp:lastPrinted>
  <dcterms:created xsi:type="dcterms:W3CDTF">2002-09-17T12:36:57Z</dcterms:created>
  <dcterms:modified xsi:type="dcterms:W3CDTF">2017-07-18T10:21:23Z</dcterms:modified>
</cp:coreProperties>
</file>