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sldIdLst>
    <p:sldId id="256" r:id="rId2"/>
    <p:sldId id="295" r:id="rId3"/>
    <p:sldId id="416" r:id="rId4"/>
    <p:sldId id="324" r:id="rId5"/>
    <p:sldId id="427" r:id="rId6"/>
    <p:sldId id="379" r:id="rId7"/>
    <p:sldId id="364" r:id="rId8"/>
    <p:sldId id="418" r:id="rId9"/>
    <p:sldId id="365" r:id="rId10"/>
    <p:sldId id="319" r:id="rId11"/>
    <p:sldId id="428" r:id="rId12"/>
    <p:sldId id="472" r:id="rId13"/>
    <p:sldId id="471" r:id="rId14"/>
    <p:sldId id="414" r:id="rId15"/>
    <p:sldId id="383" r:id="rId16"/>
    <p:sldId id="429" r:id="rId17"/>
    <p:sldId id="430" r:id="rId18"/>
    <p:sldId id="436" r:id="rId19"/>
    <p:sldId id="433" r:id="rId20"/>
    <p:sldId id="435" r:id="rId21"/>
    <p:sldId id="439" r:id="rId22"/>
    <p:sldId id="438" r:id="rId23"/>
    <p:sldId id="473" r:id="rId24"/>
    <p:sldId id="441" r:id="rId25"/>
    <p:sldId id="409" r:id="rId26"/>
    <p:sldId id="442" r:id="rId27"/>
    <p:sldId id="443" r:id="rId28"/>
    <p:sldId id="410" r:id="rId29"/>
    <p:sldId id="411" r:id="rId30"/>
    <p:sldId id="470" r:id="rId31"/>
    <p:sldId id="464" r:id="rId32"/>
    <p:sldId id="465" r:id="rId33"/>
    <p:sldId id="466" r:id="rId34"/>
    <p:sldId id="446" r:id="rId35"/>
    <p:sldId id="449" r:id="rId36"/>
    <p:sldId id="450" r:id="rId37"/>
    <p:sldId id="451" r:id="rId38"/>
    <p:sldId id="452" r:id="rId39"/>
    <p:sldId id="453" r:id="rId40"/>
    <p:sldId id="447" r:id="rId41"/>
    <p:sldId id="380" r:id="rId42"/>
    <p:sldId id="382" r:id="rId43"/>
    <p:sldId id="459" r:id="rId44"/>
    <p:sldId id="384" r:id="rId45"/>
    <p:sldId id="281" r:id="rId46"/>
    <p:sldId id="388" r:id="rId47"/>
    <p:sldId id="387" r:id="rId48"/>
    <p:sldId id="463" r:id="rId49"/>
    <p:sldId id="390" r:id="rId50"/>
    <p:sldId id="474" r:id="rId51"/>
    <p:sldId id="467" r:id="rId52"/>
    <p:sldId id="468" r:id="rId53"/>
    <p:sldId id="374" r:id="rId54"/>
    <p:sldId id="294" r:id="rId55"/>
    <p:sldId id="400" r:id="rId56"/>
    <p:sldId id="490" r:id="rId57"/>
    <p:sldId id="484" r:id="rId58"/>
    <p:sldId id="476" r:id="rId59"/>
    <p:sldId id="478" r:id="rId60"/>
    <p:sldId id="477" r:id="rId61"/>
    <p:sldId id="479" r:id="rId62"/>
    <p:sldId id="480" r:id="rId63"/>
    <p:sldId id="481" r:id="rId64"/>
    <p:sldId id="485" r:id="rId65"/>
    <p:sldId id="420" r:id="rId66"/>
    <p:sldId id="483" r:id="rId67"/>
    <p:sldId id="491" r:id="rId68"/>
    <p:sldId id="401" r:id="rId69"/>
    <p:sldId id="402" r:id="rId70"/>
    <p:sldId id="488" r:id="rId71"/>
    <p:sldId id="489" r:id="rId72"/>
    <p:sldId id="46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E3FA"/>
    <a:srgbClr val="FFE79B"/>
    <a:srgbClr val="D6E54B"/>
    <a:srgbClr val="AFDC54"/>
    <a:srgbClr val="FF5050"/>
    <a:srgbClr val="5B9BD5"/>
    <a:srgbClr val="41719C"/>
    <a:srgbClr val="008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7" d="100"/>
          <a:sy n="67" d="100"/>
        </p:scale>
        <p:origin x="680" y="48"/>
      </p:cViewPr>
      <p:guideLst/>
    </p:cSldViewPr>
  </p:slideViewPr>
  <p:notesTextViewPr>
    <p:cViewPr>
      <p:scale>
        <a:sx n="1" d="1"/>
        <a:sy n="1" d="1"/>
      </p:scale>
      <p:origin x="0" y="0"/>
    </p:cViewPr>
  </p:notesTextViewPr>
  <p:sorterViewPr>
    <p:cViewPr>
      <p:scale>
        <a:sx n="53" d="100"/>
        <a:sy n="53" d="100"/>
      </p:scale>
      <p:origin x="0" y="-26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FC205-E441-40C8-A248-8E371EDEC408}" type="datetimeFigureOut">
              <a:rPr lang="en-GB" smtClean="0"/>
              <a:t>09/07/2017</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214CF-6910-4F2A-8311-EB72D09B6E30}" type="slidenum">
              <a:rPr lang="en-GB" smtClean="0"/>
              <a:t>‹Nr.›</a:t>
            </a:fld>
            <a:endParaRPr lang="en-GB"/>
          </a:p>
        </p:txBody>
      </p:sp>
    </p:spTree>
    <p:extLst>
      <p:ext uri="{BB962C8B-B14F-4D97-AF65-F5344CB8AC3E}">
        <p14:creationId xmlns:p14="http://schemas.microsoft.com/office/powerpoint/2010/main" val="21784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055214CF-6910-4F2A-8311-EB72D09B6E30}" type="slidenum">
              <a:rPr lang="en-GB" smtClean="0"/>
              <a:t>1</a:t>
            </a:fld>
            <a:endParaRPr lang="en-GB"/>
          </a:p>
        </p:txBody>
      </p:sp>
    </p:spTree>
    <p:extLst>
      <p:ext uri="{BB962C8B-B14F-4D97-AF65-F5344CB8AC3E}">
        <p14:creationId xmlns:p14="http://schemas.microsoft.com/office/powerpoint/2010/main" val="322094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055214CF-6910-4F2A-8311-EB72D09B6E30}" type="slidenum">
              <a:rPr lang="en-GB" smtClean="0"/>
              <a:t>45</a:t>
            </a:fld>
            <a:endParaRPr lang="en-GB"/>
          </a:p>
        </p:txBody>
      </p:sp>
    </p:spTree>
    <p:extLst>
      <p:ext uri="{BB962C8B-B14F-4D97-AF65-F5344CB8AC3E}">
        <p14:creationId xmlns:p14="http://schemas.microsoft.com/office/powerpoint/2010/main" val="111947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4BF746A-F93E-4F5F-B208-A37E52F28C03}" type="slidenum">
              <a:rPr kumimoji="1" lang="ja-JP" altLang="en-US" smtClean="0"/>
              <a:t>47</a:t>
            </a:fld>
            <a:endParaRPr kumimoji="1" lang="ja-JP" altLang="en-US"/>
          </a:p>
        </p:txBody>
      </p:sp>
    </p:spTree>
    <p:extLst>
      <p:ext uri="{BB962C8B-B14F-4D97-AF65-F5344CB8AC3E}">
        <p14:creationId xmlns:p14="http://schemas.microsoft.com/office/powerpoint/2010/main" val="392451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i="1" dirty="0" smtClean="0">
                <a:latin typeface="Palatino Linotype" pitchFamily="18" charset="0"/>
              </a:rPr>
              <a:t>Compilation of predicted </a:t>
            </a:r>
            <a:r>
              <a:rPr lang="en-US" sz="1200" i="1" dirty="0" err="1" smtClean="0">
                <a:latin typeface="Palatino Linotype" pitchFamily="18" charset="0"/>
              </a:rPr>
              <a:t>K</a:t>
            </a:r>
            <a:r>
              <a:rPr lang="en-US" sz="1200" i="1" baseline="30000" dirty="0" err="1" smtClean="0">
                <a:latin typeface="Palatino Linotype" pitchFamily="18" charset="0"/>
                <a:sym typeface="Symbol"/>
              </a:rPr>
              <a:t></a:t>
            </a:r>
            <a:r>
              <a:rPr lang="en-US" sz="1200" i="1" dirty="0" err="1" smtClean="0">
                <a:latin typeface="Palatino Linotype" pitchFamily="18" charset="0"/>
              </a:rPr>
              <a:t>d</a:t>
            </a:r>
            <a:r>
              <a:rPr lang="en-US" sz="1200" i="1" dirty="0" smtClean="0">
                <a:latin typeface="Palatino Linotype" pitchFamily="18" charset="0"/>
              </a:rPr>
              <a:t> scattering lengths a </a:t>
            </a:r>
            <a:r>
              <a:rPr lang="en-US" sz="1200" i="1" baseline="-25000" dirty="0" err="1" smtClean="0">
                <a:latin typeface="Palatino Linotype" pitchFamily="18" charset="0"/>
              </a:rPr>
              <a:t>K¯d</a:t>
            </a:r>
            <a:r>
              <a:rPr lang="en-US" sz="1200" i="1" baseline="-25000" dirty="0" smtClean="0">
                <a:latin typeface="Palatino Linotype" pitchFamily="18" charset="0"/>
              </a:rPr>
              <a:t> </a:t>
            </a:r>
          </a:p>
          <a:p>
            <a:r>
              <a:rPr lang="en-US" sz="1200" i="1" dirty="0" smtClean="0">
                <a:latin typeface="Palatino Linotype" pitchFamily="18" charset="0"/>
              </a:rPr>
              <a:t>and corresponding experimental quantities </a:t>
            </a:r>
            <a:r>
              <a:rPr lang="en-US" sz="1200" i="1" dirty="0" smtClean="0">
                <a:latin typeface="Palatino Linotype" pitchFamily="18" charset="0"/>
                <a:sym typeface="Symbol"/>
              </a:rPr>
              <a:t></a:t>
            </a:r>
            <a:r>
              <a:rPr lang="en-US" sz="1200" i="1" baseline="-25000" dirty="0" smtClean="0">
                <a:latin typeface="Palatino Linotype" pitchFamily="18" charset="0"/>
              </a:rPr>
              <a:t>1s</a:t>
            </a:r>
            <a:r>
              <a:rPr lang="en-US" sz="1200" i="1" dirty="0" smtClean="0">
                <a:latin typeface="Palatino Linotype" pitchFamily="18" charset="0"/>
              </a:rPr>
              <a:t> and </a:t>
            </a:r>
            <a:r>
              <a:rPr lang="en-US" sz="1200" i="1" dirty="0" smtClean="0">
                <a:latin typeface="Palatino Linotype" pitchFamily="18" charset="0"/>
                <a:sym typeface="Symbol"/>
              </a:rPr>
              <a:t></a:t>
            </a:r>
            <a:r>
              <a:rPr lang="en-US" sz="1200" i="1" baseline="-25000" dirty="0" smtClean="0">
                <a:latin typeface="Palatino Linotype" pitchFamily="18" charset="0"/>
              </a:rPr>
              <a:t>1s</a:t>
            </a:r>
            <a:r>
              <a:rPr lang="en-US" sz="1200" i="1" dirty="0" smtClean="0">
                <a:latin typeface="Palatino Linotype" pitchFamily="18" charset="0"/>
              </a:rPr>
              <a:t> </a:t>
            </a:r>
            <a:endParaRPr lang="en-GB" sz="1200" dirty="0" smtClean="0">
              <a:latin typeface="Palatino Linotype" pitchFamily="18" charset="0"/>
            </a:endParaRPr>
          </a:p>
          <a:p>
            <a:endParaRPr lang="en-GB" dirty="0"/>
          </a:p>
        </p:txBody>
      </p:sp>
      <p:sp>
        <p:nvSpPr>
          <p:cNvPr id="4" name="Foliennummernplatzhalter 3"/>
          <p:cNvSpPr>
            <a:spLocks noGrp="1"/>
          </p:cNvSpPr>
          <p:nvPr>
            <p:ph type="sldNum" sz="quarter" idx="10"/>
          </p:nvPr>
        </p:nvSpPr>
        <p:spPr/>
        <p:txBody>
          <a:bodyPr/>
          <a:lstStyle/>
          <a:p>
            <a:fld id="{934A8BD5-F342-4BE7-8B57-D3B340DB876F}" type="slidenum">
              <a:rPr lang="en-GB" smtClean="0"/>
              <a:pPr/>
              <a:t>51</a:t>
            </a:fld>
            <a:endParaRPr lang="en-GB" dirty="0"/>
          </a:p>
        </p:txBody>
      </p:sp>
    </p:spTree>
    <p:extLst>
      <p:ext uri="{BB962C8B-B14F-4D97-AF65-F5344CB8AC3E}">
        <p14:creationId xmlns:p14="http://schemas.microsoft.com/office/powerpoint/2010/main" val="410011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For 250 K-p K(alpha)  events, assuming  S/B = 4:1</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dE</a:t>
            </a:r>
            <a:r>
              <a:rPr lang="en-GB" baseline="0" smtClean="0"/>
              <a:t> = 280 +- 40    width= 540 +- 110</a:t>
            </a:r>
            <a:endParaRPr lang="en-GB"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endParaRPr lang="en-GB" dirty="0"/>
          </a:p>
        </p:txBody>
      </p:sp>
      <p:sp>
        <p:nvSpPr>
          <p:cNvPr id="4" name="Foliennummernplatzhalter 3"/>
          <p:cNvSpPr>
            <a:spLocks noGrp="1"/>
          </p:cNvSpPr>
          <p:nvPr>
            <p:ph type="sldNum" sz="quarter" idx="10"/>
          </p:nvPr>
        </p:nvSpPr>
        <p:spPr/>
        <p:txBody>
          <a:bodyPr/>
          <a:lstStyle/>
          <a:p>
            <a:fld id="{934A8BD5-F342-4BE7-8B57-D3B340DB876F}" type="slidenum">
              <a:rPr lang="en-GB" smtClean="0"/>
              <a:pPr/>
              <a:t>53</a:t>
            </a:fld>
            <a:endParaRPr lang="en-GB" dirty="0"/>
          </a:p>
        </p:txBody>
      </p:sp>
    </p:spTree>
    <p:extLst>
      <p:ext uri="{BB962C8B-B14F-4D97-AF65-F5344CB8AC3E}">
        <p14:creationId xmlns:p14="http://schemas.microsoft.com/office/powerpoint/2010/main" val="358347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055214CF-6910-4F2A-8311-EB72D09B6E30}" type="slidenum">
              <a:rPr lang="en-GB" smtClean="0"/>
              <a:t>71</a:t>
            </a:fld>
            <a:endParaRPr lang="en-GB"/>
          </a:p>
        </p:txBody>
      </p:sp>
    </p:spTree>
    <p:extLst>
      <p:ext uri="{BB962C8B-B14F-4D97-AF65-F5344CB8AC3E}">
        <p14:creationId xmlns:p14="http://schemas.microsoft.com/office/powerpoint/2010/main" val="48755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934A8BD5-F342-4BE7-8B57-D3B340DB876F}" type="slidenum">
              <a:rPr lang="en-GB" smtClean="0"/>
              <a:pPr/>
              <a:t>4</a:t>
            </a:fld>
            <a:endParaRPr lang="en-GB" dirty="0"/>
          </a:p>
        </p:txBody>
      </p:sp>
    </p:spTree>
    <p:extLst>
      <p:ext uri="{BB962C8B-B14F-4D97-AF65-F5344CB8AC3E}">
        <p14:creationId xmlns:p14="http://schemas.microsoft.com/office/powerpoint/2010/main" val="34629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100" dirty="0" smtClean="0"/>
          </a:p>
          <a:p>
            <a:pPr>
              <a:spcBef>
                <a:spcPct val="0"/>
              </a:spcBef>
            </a:pPr>
            <a:r>
              <a:rPr lang="en-US" altLang="en-US" sz="1100" b="1" dirty="0" smtClean="0"/>
              <a:t>appropriate framework to </a:t>
            </a:r>
            <a:r>
              <a:rPr lang="en-US" altLang="en-US" sz="1100" b="1" dirty="0" err="1" smtClean="0"/>
              <a:t>analyse</a:t>
            </a:r>
            <a:r>
              <a:rPr lang="en-US" altLang="en-US" sz="1100" b="1" dirty="0" smtClean="0"/>
              <a:t> the anti-</a:t>
            </a:r>
            <a:r>
              <a:rPr lang="en-US" altLang="en-US" sz="1100" b="1" dirty="0" err="1" smtClean="0"/>
              <a:t>kaon</a:t>
            </a:r>
            <a:r>
              <a:rPr lang="en-US" altLang="en-US" sz="1100" b="1" dirty="0" smtClean="0"/>
              <a:t>-nucleon system at low energy </a:t>
            </a:r>
            <a:endParaRPr lang="en-US" altLang="en-US" sz="1100" dirty="0" smtClean="0"/>
          </a:p>
          <a:p>
            <a:pPr>
              <a:spcBef>
                <a:spcPct val="0"/>
              </a:spcBef>
            </a:pPr>
            <a:r>
              <a:rPr lang="en-US" altLang="en-US" sz="1100" dirty="0" smtClean="0"/>
              <a:t>In light exotic hadronic atoms the Bohr radius is still much larger than the typical range of strong interaction formulated in QCD, and the average momentum of the bound hadron is very small. Chiral perturbation theory (</a:t>
            </a:r>
            <a:r>
              <a:rPr lang="en-US" altLang="en-US" sz="1100" dirty="0" err="1" smtClean="0"/>
              <a:t>ChPT</a:t>
            </a:r>
            <a:r>
              <a:rPr lang="en-US" altLang="en-US" sz="1100" dirty="0" smtClean="0"/>
              <a:t>) [20–22], with symmetries and symmetry breaking patterns of QCD included, is an </a:t>
            </a:r>
            <a:r>
              <a:rPr lang="en-US" altLang="en-US" sz="1100" b="1" dirty="0" smtClean="0"/>
              <a:t>appropriate framework to </a:t>
            </a:r>
            <a:r>
              <a:rPr lang="en-US" altLang="en-US" sz="1100" b="1" dirty="0" err="1" smtClean="0"/>
              <a:t>analyse</a:t>
            </a:r>
            <a:r>
              <a:rPr lang="en-US" altLang="en-US" sz="1100" b="1" dirty="0" smtClean="0"/>
              <a:t> the dynamics of hadrons at low energy </a:t>
            </a:r>
            <a:r>
              <a:rPr lang="en-US" altLang="en-US" sz="1100" dirty="0" smtClean="0"/>
              <a:t>and to describe the observable effects in the spectrum of exotic hadronic atoms.</a:t>
            </a:r>
          </a:p>
          <a:p>
            <a:pPr>
              <a:spcBef>
                <a:spcPct val="0"/>
              </a:spcBef>
            </a:pPr>
            <a:r>
              <a:rPr lang="en-GB" altLang="en-US" sz="1100" dirty="0" smtClean="0"/>
              <a:t>There are non-perturbative coupled-channel techniques based on the driving terms of the chiral effective </a:t>
            </a:r>
            <a:r>
              <a:rPr lang="en-GB" altLang="en-US" sz="1100" dirty="0" err="1" smtClean="0"/>
              <a:t>Lagrangian</a:t>
            </a:r>
            <a:r>
              <a:rPr lang="en-GB" altLang="en-US" sz="1100" dirty="0" smtClean="0"/>
              <a:t> which generate the </a:t>
            </a:r>
            <a:r>
              <a:rPr lang="en-GB" altLang="en-US" sz="1100" dirty="0" smtClean="0">
                <a:sym typeface="Symbol" panose="05050102010706020507" pitchFamily="18" charset="2"/>
              </a:rPr>
              <a:t></a:t>
            </a:r>
            <a:r>
              <a:rPr lang="en-GB" altLang="en-US" sz="1100" dirty="0" smtClean="0"/>
              <a:t>(1405) dynamically as a </a:t>
            </a:r>
            <a:r>
              <a:rPr lang="en-GB" altLang="en-US" sz="1100" dirty="0" err="1" smtClean="0"/>
              <a:t>Kbar</a:t>
            </a:r>
            <a:r>
              <a:rPr lang="en-GB" altLang="en-US" sz="1100" dirty="0" smtClean="0"/>
              <a:t>-N quasi-bound state and as a resonance in the pi-Sigma channel. They have proved useful and successful.</a:t>
            </a:r>
            <a:endParaRPr lang="de-DE" altLang="en-US" sz="1100" dirty="0" smtClean="0"/>
          </a:p>
          <a:p>
            <a:pPr>
              <a:spcBef>
                <a:spcPct val="0"/>
              </a:spcBef>
            </a:pPr>
            <a:r>
              <a:rPr lang="en-GB" altLang="en-US" sz="1100" dirty="0" smtClean="0"/>
              <a:t>High precision K- p threshold data set important constraints for such theoretical approaches.</a:t>
            </a:r>
            <a:endParaRPr lang="de-DE" altLang="en-US" sz="1100" dirty="0" smtClean="0"/>
          </a:p>
          <a:p>
            <a:pPr>
              <a:spcBef>
                <a:spcPct val="0"/>
              </a:spcBef>
            </a:pPr>
            <a:endParaRPr lang="en-GB" altLang="en-US" dirty="0" smtClean="0"/>
          </a:p>
        </p:txBody>
      </p:sp>
      <p:sp>
        <p:nvSpPr>
          <p:cNvPr id="563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3388DF2-0BE8-4691-84E5-D038EED5C31E}" type="slidenum">
              <a:rPr lang="de-DE" altLang="en-US"/>
              <a:pPr/>
              <a:t>6</a:t>
            </a:fld>
            <a:endParaRPr lang="de-DE" altLang="en-US"/>
          </a:p>
        </p:txBody>
      </p:sp>
    </p:spTree>
    <p:extLst>
      <p:ext uri="{BB962C8B-B14F-4D97-AF65-F5344CB8AC3E}">
        <p14:creationId xmlns:p14="http://schemas.microsoft.com/office/powerpoint/2010/main" val="266975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bwMode="auto">
          <a:noFill/>
          <a:ln>
            <a:solidFill>
              <a:srgbClr val="000000"/>
            </a:solidFill>
            <a:miter lim="800000"/>
            <a:headEnd/>
            <a:tailEnd/>
          </a:ln>
        </p:spPr>
      </p:sp>
      <p:sp>
        <p:nvSpPr>
          <p:cNvPr id="69635" name="Notizenplatzhalter 2"/>
          <p:cNvSpPr>
            <a:spLocks noGrp="1"/>
          </p:cNvSpPr>
          <p:nvPr>
            <p:ph type="body" idx="1"/>
          </p:nvPr>
        </p:nvSpPr>
        <p:spPr bwMode="auto">
          <a:noFill/>
        </p:spPr>
        <p:txBody>
          <a:bodyPr/>
          <a:lstStyle/>
          <a:p>
            <a:endParaRPr lang="en-US" smtClean="0"/>
          </a:p>
        </p:txBody>
      </p:sp>
      <p:sp>
        <p:nvSpPr>
          <p:cNvPr id="69636" name="Foliennummernplatzhalter 3"/>
          <p:cNvSpPr>
            <a:spLocks noGrp="1"/>
          </p:cNvSpPr>
          <p:nvPr>
            <p:ph type="sldNum" sz="quarter" idx="5"/>
          </p:nvPr>
        </p:nvSpPr>
        <p:spPr bwMode="auto">
          <a:noFill/>
          <a:ln>
            <a:miter lim="800000"/>
            <a:headEnd/>
            <a:tailEnd/>
          </a:ln>
        </p:spPr>
        <p:txBody>
          <a:bodyPr/>
          <a:lstStyle/>
          <a:p>
            <a:fld id="{03B85A3D-EBC7-47F7-99B8-6C09A27052C2}" type="slidenum">
              <a:rPr lang="de-DE"/>
              <a:pPr/>
              <a:t>7</a:t>
            </a:fld>
            <a:endParaRPr lang="de-DE"/>
          </a:p>
        </p:txBody>
      </p:sp>
    </p:spTree>
    <p:extLst>
      <p:ext uri="{BB962C8B-B14F-4D97-AF65-F5344CB8AC3E}">
        <p14:creationId xmlns:p14="http://schemas.microsoft.com/office/powerpoint/2010/main" val="3204724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a:p>
        </p:txBody>
      </p:sp>
      <p:sp>
        <p:nvSpPr>
          <p:cNvPr id="4" name="Foliennummernplatzhalter 3"/>
          <p:cNvSpPr>
            <a:spLocks noGrp="1"/>
          </p:cNvSpPr>
          <p:nvPr>
            <p:ph type="sldNum" sz="quarter" idx="10"/>
          </p:nvPr>
        </p:nvSpPr>
        <p:spPr/>
        <p:txBody>
          <a:bodyPr/>
          <a:lstStyle/>
          <a:p>
            <a:fld id="{934A8BD5-F342-4BE7-8B57-D3B340DB876F}" type="slidenum">
              <a:rPr lang="en-GB" smtClean="0"/>
              <a:pPr/>
              <a:t>10</a:t>
            </a:fld>
            <a:endParaRPr lang="en-GB"/>
          </a:p>
        </p:txBody>
      </p:sp>
    </p:spTree>
    <p:extLst>
      <p:ext uri="{BB962C8B-B14F-4D97-AF65-F5344CB8AC3E}">
        <p14:creationId xmlns:p14="http://schemas.microsoft.com/office/powerpoint/2010/main" val="226853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normAutofit/>
          </a:bodyPr>
          <a:lstStyle/>
          <a:p>
            <a:endParaRPr lang="de-DE" dirty="0" smtClean="0">
              <a:latin typeface="Arial" charset="0"/>
            </a:endParaRPr>
          </a:p>
        </p:txBody>
      </p:sp>
    </p:spTree>
    <p:extLst>
      <p:ext uri="{BB962C8B-B14F-4D97-AF65-F5344CB8AC3E}">
        <p14:creationId xmlns:p14="http://schemas.microsoft.com/office/powerpoint/2010/main" val="361181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934A8BD5-F342-4BE7-8B57-D3B340DB876F}" type="slidenum">
              <a:rPr lang="en-GB" smtClean="0"/>
              <a:pPr/>
              <a:t>13</a:t>
            </a:fld>
            <a:endParaRPr lang="en-GB" dirty="0"/>
          </a:p>
        </p:txBody>
      </p:sp>
    </p:spTree>
    <p:extLst>
      <p:ext uri="{BB962C8B-B14F-4D97-AF65-F5344CB8AC3E}">
        <p14:creationId xmlns:p14="http://schemas.microsoft.com/office/powerpoint/2010/main" val="58308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4BF746A-F93E-4F5F-B208-A37E52F28C03}" type="slidenum">
              <a:rPr kumimoji="1" lang="ja-JP" altLang="en-US" smtClean="0"/>
              <a:t>38</a:t>
            </a:fld>
            <a:endParaRPr kumimoji="1" lang="ja-JP" altLang="en-US"/>
          </a:p>
        </p:txBody>
      </p:sp>
    </p:spTree>
    <p:extLst>
      <p:ext uri="{BB962C8B-B14F-4D97-AF65-F5344CB8AC3E}">
        <p14:creationId xmlns:p14="http://schemas.microsoft.com/office/powerpoint/2010/main" val="94218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4BF746A-F93E-4F5F-B208-A37E52F28C03}" type="slidenum">
              <a:rPr kumimoji="1" lang="ja-JP" altLang="en-US" smtClean="0"/>
              <a:t>39</a:t>
            </a:fld>
            <a:endParaRPr kumimoji="1" lang="ja-JP" altLang="en-US"/>
          </a:p>
        </p:txBody>
      </p:sp>
    </p:spTree>
    <p:extLst>
      <p:ext uri="{BB962C8B-B14F-4D97-AF65-F5344CB8AC3E}">
        <p14:creationId xmlns:p14="http://schemas.microsoft.com/office/powerpoint/2010/main" val="1275014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en-GB"/>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D9A29FBB-40F3-4496-A0D0-E8A41CD04FA4}" type="datetime1">
              <a:rPr lang="en-GB" smtClean="0"/>
              <a:t>09/07/2017</a:t>
            </a:fld>
            <a:endParaRPr lang="en-GB"/>
          </a:p>
        </p:txBody>
      </p:sp>
      <p:sp>
        <p:nvSpPr>
          <p:cNvPr id="5" name="Fußzeilenplatzhalter 4"/>
          <p:cNvSpPr>
            <a:spLocks noGrp="1"/>
          </p:cNvSpPr>
          <p:nvPr>
            <p:ph type="ftr" sz="quarter" idx="11"/>
          </p:nvPr>
        </p:nvSpPr>
        <p:spPr/>
        <p:txBody>
          <a:bodyPr/>
          <a:lstStyle/>
          <a:p>
            <a:r>
              <a:rPr lang="en-GB" smtClean="0"/>
              <a:t>LNF Symposium - July 10, 2007</a:t>
            </a:r>
            <a:endParaRPr lang="en-GB"/>
          </a:p>
        </p:txBody>
      </p:sp>
      <p:sp>
        <p:nvSpPr>
          <p:cNvPr id="6" name="Foliennummernplatzhalter 5"/>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1482752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B783632E-AF23-430C-A974-129E1C8E2AC9}" type="datetime1">
              <a:rPr lang="en-GB" smtClean="0"/>
              <a:t>09/07/2017</a:t>
            </a:fld>
            <a:endParaRPr lang="en-GB"/>
          </a:p>
        </p:txBody>
      </p:sp>
      <p:sp>
        <p:nvSpPr>
          <p:cNvPr id="5" name="Fußzeilenplatzhalter 4"/>
          <p:cNvSpPr>
            <a:spLocks noGrp="1"/>
          </p:cNvSpPr>
          <p:nvPr>
            <p:ph type="ftr" sz="quarter" idx="11"/>
          </p:nvPr>
        </p:nvSpPr>
        <p:spPr/>
        <p:txBody>
          <a:bodyPr/>
          <a:lstStyle/>
          <a:p>
            <a:r>
              <a:rPr lang="en-GB" smtClean="0"/>
              <a:t>LNF Symposium - July 10, 2007</a:t>
            </a:r>
            <a:endParaRPr lang="en-GB"/>
          </a:p>
        </p:txBody>
      </p:sp>
      <p:sp>
        <p:nvSpPr>
          <p:cNvPr id="6" name="Foliennummernplatzhalter 5"/>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3860278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0F2C0D08-5B11-4CD8-A7C7-E92E99CD39D9}" type="datetime1">
              <a:rPr lang="en-GB" smtClean="0"/>
              <a:t>09/07/2017</a:t>
            </a:fld>
            <a:endParaRPr lang="en-GB"/>
          </a:p>
        </p:txBody>
      </p:sp>
      <p:sp>
        <p:nvSpPr>
          <p:cNvPr id="5" name="Fußzeilenplatzhalter 4"/>
          <p:cNvSpPr>
            <a:spLocks noGrp="1"/>
          </p:cNvSpPr>
          <p:nvPr>
            <p:ph type="ftr" sz="quarter" idx="11"/>
          </p:nvPr>
        </p:nvSpPr>
        <p:spPr/>
        <p:txBody>
          <a:bodyPr/>
          <a:lstStyle/>
          <a:p>
            <a:r>
              <a:rPr lang="en-GB" smtClean="0"/>
              <a:t>LNF Symposium - July 10, 2007</a:t>
            </a:r>
            <a:endParaRPr lang="en-GB"/>
          </a:p>
        </p:txBody>
      </p:sp>
      <p:sp>
        <p:nvSpPr>
          <p:cNvPr id="6" name="Foliennummernplatzhalter 5"/>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1508787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p:txBody>
          <a:bodyPr/>
          <a:lstStyle>
            <a:lvl1pPr>
              <a:defRPr/>
            </a:lvl1pPr>
          </a:lstStyle>
          <a:p>
            <a:pPr>
              <a:defRPr/>
            </a:pPr>
            <a:fld id="{AE59E3D2-BF1C-4EA0-8AF3-89EB54F70280}" type="slidenum">
              <a:rPr lang="de-DE"/>
              <a:pPr>
                <a:defRPr/>
              </a:pPr>
              <a:t>‹Nr.›</a:t>
            </a:fld>
            <a:r>
              <a:rPr lang="de-DE"/>
              <a:t>   </a:t>
            </a:r>
          </a:p>
        </p:txBody>
      </p:sp>
    </p:spTree>
    <p:extLst>
      <p:ext uri="{BB962C8B-B14F-4D97-AF65-F5344CB8AC3E}">
        <p14:creationId xmlns:p14="http://schemas.microsoft.com/office/powerpoint/2010/main" val="772886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5" name="Shape 5"/>
          <p:cNvSpPr>
            <a:spLocks noGrp="1"/>
          </p:cNvSpPr>
          <p:nvPr>
            <p:ph type="title"/>
          </p:nvPr>
        </p:nvSpPr>
        <p:spPr>
          <a:xfrm>
            <a:off x="1190626" y="1151931"/>
            <a:ext cx="9810751" cy="2321719"/>
          </a:xfrm>
          <a:prstGeom prst="rect">
            <a:avLst/>
          </a:prstGeom>
        </p:spPr>
        <p:txBody>
          <a:bodyPr anchor="b"/>
          <a:lstStyle>
            <a:lvl1pPr>
              <a:defRPr sz="5600"/>
            </a:lvl1pPr>
          </a:lstStyle>
          <a:p>
            <a:pPr lvl="0">
              <a:defRPr sz="1800"/>
            </a:pPr>
            <a:r>
              <a:rPr sz="8000"/>
              <a:t>タイトルテキスト</a:t>
            </a:r>
          </a:p>
        </p:txBody>
      </p:sp>
      <p:sp>
        <p:nvSpPr>
          <p:cNvPr id="6" name="Shape 6"/>
          <p:cNvSpPr>
            <a:spLocks noGrp="1"/>
          </p:cNvSpPr>
          <p:nvPr>
            <p:ph type="body" idx="1"/>
          </p:nvPr>
        </p:nvSpPr>
        <p:spPr>
          <a:xfrm>
            <a:off x="1190626" y="3536156"/>
            <a:ext cx="9810751"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3200"/>
              <a:t>本文レベル1</a:t>
            </a:r>
          </a:p>
          <a:p>
            <a:pPr lvl="1">
              <a:defRPr sz="1800"/>
            </a:pPr>
            <a:r>
              <a:rPr sz="3200"/>
              <a:t>本文レベル2</a:t>
            </a:r>
          </a:p>
          <a:p>
            <a:pPr lvl="2">
              <a:defRPr sz="1800"/>
            </a:pPr>
            <a:r>
              <a:rPr sz="3200"/>
              <a:t>本文レベル3</a:t>
            </a:r>
          </a:p>
          <a:p>
            <a:pPr lvl="3">
              <a:defRPr sz="1800"/>
            </a:pPr>
            <a:r>
              <a:rPr sz="3200"/>
              <a:t>本文レベル4</a:t>
            </a:r>
          </a:p>
          <a:p>
            <a:pPr lvl="4">
              <a:defRPr sz="1800"/>
            </a:pPr>
            <a:r>
              <a:rPr sz="3200"/>
              <a:t>本文レベル 5</a:t>
            </a:r>
          </a:p>
        </p:txBody>
      </p:sp>
    </p:spTree>
    <p:extLst>
      <p:ext uri="{BB962C8B-B14F-4D97-AF65-F5344CB8AC3E}">
        <p14:creationId xmlns:p14="http://schemas.microsoft.com/office/powerpoint/2010/main" val="153298093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lo stile del titolo</a:t>
            </a:r>
            <a:endParaRPr lang="it-IT" dirty="0"/>
          </a:p>
        </p:txBody>
      </p:sp>
      <p:sp>
        <p:nvSpPr>
          <p:cNvPr id="3" name="Segnaposto contenuto 2"/>
          <p:cNvSpPr>
            <a:spLocks noGrp="1"/>
          </p:cNvSpPr>
          <p:nvPr>
            <p:ph idx="1"/>
          </p:nvPr>
        </p:nvSpPr>
        <p:spPr>
          <a:xfrm>
            <a:off x="609600" y="1600201"/>
            <a:ext cx="10972800" cy="4525963"/>
          </a:xfrm>
          <a:prstGeom prst="rect">
            <a:avLst/>
          </a:prstGeom>
        </p:spPr>
        <p:txBody>
          <a:bodyPr/>
          <a:lstStyle>
            <a:lvl1pPr>
              <a:buNone/>
              <a:defRPr>
                <a:latin typeface="Times New Roman"/>
                <a:cs typeface="Times New Roman"/>
              </a:defRPr>
            </a:lvl1pPr>
            <a:lvl2pPr>
              <a:defRPr>
                <a:latin typeface="Times New Roman"/>
                <a:cs typeface="Times New Roman"/>
              </a:defRPr>
            </a:lvl2pPr>
            <a:lvl3pPr>
              <a:buNone/>
              <a:defRPr>
                <a:latin typeface="Times New Roman"/>
                <a:cs typeface="Times New Roman"/>
              </a:defRPr>
            </a:lvl3pPr>
            <a:lvl4pPr>
              <a:defRPr>
                <a:latin typeface="Times New Roman"/>
                <a:cs typeface="Times New Roman"/>
              </a:defRPr>
            </a:lvl4pPr>
            <a:lvl5pPr>
              <a:defRPr>
                <a:latin typeface="Times New Roman"/>
                <a:cs typeface="Times New Roman"/>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Tree>
    <p:extLst>
      <p:ext uri="{BB962C8B-B14F-4D97-AF65-F5344CB8AC3E}">
        <p14:creationId xmlns:p14="http://schemas.microsoft.com/office/powerpoint/2010/main" val="3146248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818156AF-2EC5-4CC5-B5D5-26376942B27A}" type="datetime1">
              <a:rPr lang="en-GB" smtClean="0"/>
              <a:t>09/07/2017</a:t>
            </a:fld>
            <a:endParaRPr lang="en-GB"/>
          </a:p>
        </p:txBody>
      </p:sp>
      <p:sp>
        <p:nvSpPr>
          <p:cNvPr id="5" name="Fußzeilenplatzhalter 4"/>
          <p:cNvSpPr>
            <a:spLocks noGrp="1"/>
          </p:cNvSpPr>
          <p:nvPr>
            <p:ph type="ftr" sz="quarter" idx="11"/>
          </p:nvPr>
        </p:nvSpPr>
        <p:spPr/>
        <p:txBody>
          <a:bodyPr/>
          <a:lstStyle/>
          <a:p>
            <a:r>
              <a:rPr lang="en-GB" smtClean="0"/>
              <a:t>LNF Symposium - July 10, 2007</a:t>
            </a:r>
            <a:endParaRPr lang="en-GB"/>
          </a:p>
        </p:txBody>
      </p:sp>
      <p:sp>
        <p:nvSpPr>
          <p:cNvPr id="6" name="Foliennummernplatzhalter 5"/>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270798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en-GB"/>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479B163D-F0D5-430A-A29B-92D6EFCC1645}" type="datetime1">
              <a:rPr lang="en-GB" smtClean="0"/>
              <a:t>09/07/2017</a:t>
            </a:fld>
            <a:endParaRPr lang="en-GB"/>
          </a:p>
        </p:txBody>
      </p:sp>
      <p:sp>
        <p:nvSpPr>
          <p:cNvPr id="5" name="Fußzeilenplatzhalter 4"/>
          <p:cNvSpPr>
            <a:spLocks noGrp="1"/>
          </p:cNvSpPr>
          <p:nvPr>
            <p:ph type="ftr" sz="quarter" idx="11"/>
          </p:nvPr>
        </p:nvSpPr>
        <p:spPr/>
        <p:txBody>
          <a:bodyPr/>
          <a:lstStyle/>
          <a:p>
            <a:r>
              <a:rPr lang="en-GB" smtClean="0"/>
              <a:t>LNF Symposium - July 10, 2007</a:t>
            </a:r>
            <a:endParaRPr lang="en-GB"/>
          </a:p>
        </p:txBody>
      </p:sp>
      <p:sp>
        <p:nvSpPr>
          <p:cNvPr id="6" name="Foliennummernplatzhalter 5"/>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4181830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p>
            <a:fld id="{C3779B04-BF18-4A08-8252-D291E19525BF}" type="datetime1">
              <a:rPr lang="en-GB" smtClean="0"/>
              <a:t>09/07/2017</a:t>
            </a:fld>
            <a:endParaRPr lang="en-GB"/>
          </a:p>
        </p:txBody>
      </p:sp>
      <p:sp>
        <p:nvSpPr>
          <p:cNvPr id="6" name="Fußzeilenplatzhalter 5"/>
          <p:cNvSpPr>
            <a:spLocks noGrp="1"/>
          </p:cNvSpPr>
          <p:nvPr>
            <p:ph type="ftr" sz="quarter" idx="11"/>
          </p:nvPr>
        </p:nvSpPr>
        <p:spPr/>
        <p:txBody>
          <a:bodyPr/>
          <a:lstStyle/>
          <a:p>
            <a:r>
              <a:rPr lang="en-GB" smtClean="0"/>
              <a:t>LNF Symposium - July 10, 2007</a:t>
            </a:r>
            <a:endParaRPr lang="en-GB"/>
          </a:p>
        </p:txBody>
      </p:sp>
      <p:sp>
        <p:nvSpPr>
          <p:cNvPr id="7" name="Foliennummernplatzhalter 6"/>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2077371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en-GB"/>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p>
            <a:fld id="{B6F06152-6939-49A9-A063-FA16A0BF50F1}" type="datetime1">
              <a:rPr lang="en-GB" smtClean="0"/>
              <a:t>09/07/2017</a:t>
            </a:fld>
            <a:endParaRPr lang="en-GB"/>
          </a:p>
        </p:txBody>
      </p:sp>
      <p:sp>
        <p:nvSpPr>
          <p:cNvPr id="8" name="Fußzeilenplatzhalter 7"/>
          <p:cNvSpPr>
            <a:spLocks noGrp="1"/>
          </p:cNvSpPr>
          <p:nvPr>
            <p:ph type="ftr" sz="quarter" idx="11"/>
          </p:nvPr>
        </p:nvSpPr>
        <p:spPr/>
        <p:txBody>
          <a:bodyPr/>
          <a:lstStyle/>
          <a:p>
            <a:r>
              <a:rPr lang="en-GB" smtClean="0"/>
              <a:t>LNF Symposium - July 10, 2007</a:t>
            </a:r>
            <a:endParaRPr lang="en-GB"/>
          </a:p>
        </p:txBody>
      </p:sp>
      <p:sp>
        <p:nvSpPr>
          <p:cNvPr id="9" name="Foliennummernplatzhalter 8"/>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134282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p>
            <a:fld id="{E8FDD870-D389-4BDA-9429-377248DFCB32}" type="datetime1">
              <a:rPr lang="en-GB" smtClean="0"/>
              <a:t>09/07/2017</a:t>
            </a:fld>
            <a:endParaRPr lang="en-GB"/>
          </a:p>
        </p:txBody>
      </p:sp>
      <p:sp>
        <p:nvSpPr>
          <p:cNvPr id="4" name="Fußzeilenplatzhalter 3"/>
          <p:cNvSpPr>
            <a:spLocks noGrp="1"/>
          </p:cNvSpPr>
          <p:nvPr>
            <p:ph type="ftr" sz="quarter" idx="11"/>
          </p:nvPr>
        </p:nvSpPr>
        <p:spPr/>
        <p:txBody>
          <a:bodyPr/>
          <a:lstStyle/>
          <a:p>
            <a:r>
              <a:rPr lang="en-GB" smtClean="0"/>
              <a:t>LNF Symposium - July 10, 2007</a:t>
            </a:r>
            <a:endParaRPr lang="en-GB"/>
          </a:p>
        </p:txBody>
      </p:sp>
      <p:sp>
        <p:nvSpPr>
          <p:cNvPr id="5" name="Foliennummernplatzhalter 4"/>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96789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66FC5FF-8A09-495C-A5A5-76FEB11E22F2}" type="datetime1">
              <a:rPr lang="en-GB" smtClean="0"/>
              <a:t>09/07/2017</a:t>
            </a:fld>
            <a:endParaRPr lang="en-GB"/>
          </a:p>
        </p:txBody>
      </p:sp>
      <p:sp>
        <p:nvSpPr>
          <p:cNvPr id="3" name="Fußzeilenplatzhalter 2"/>
          <p:cNvSpPr>
            <a:spLocks noGrp="1"/>
          </p:cNvSpPr>
          <p:nvPr>
            <p:ph type="ftr" sz="quarter" idx="11"/>
          </p:nvPr>
        </p:nvSpPr>
        <p:spPr/>
        <p:txBody>
          <a:bodyPr/>
          <a:lstStyle/>
          <a:p>
            <a:r>
              <a:rPr lang="en-GB" smtClean="0"/>
              <a:t>LNF Symposium - July 10, 2007</a:t>
            </a:r>
            <a:endParaRPr lang="en-GB"/>
          </a:p>
        </p:txBody>
      </p:sp>
      <p:sp>
        <p:nvSpPr>
          <p:cNvPr id="4" name="Foliennummernplatzhalter 3"/>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64027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en-GB"/>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26A9513-0CA2-4F72-AE02-1835C628BB7D}" type="datetime1">
              <a:rPr lang="en-GB" smtClean="0"/>
              <a:t>09/07/2017</a:t>
            </a:fld>
            <a:endParaRPr lang="en-GB"/>
          </a:p>
        </p:txBody>
      </p:sp>
      <p:sp>
        <p:nvSpPr>
          <p:cNvPr id="6" name="Fußzeilenplatzhalter 5"/>
          <p:cNvSpPr>
            <a:spLocks noGrp="1"/>
          </p:cNvSpPr>
          <p:nvPr>
            <p:ph type="ftr" sz="quarter" idx="11"/>
          </p:nvPr>
        </p:nvSpPr>
        <p:spPr/>
        <p:txBody>
          <a:bodyPr/>
          <a:lstStyle/>
          <a:p>
            <a:r>
              <a:rPr lang="en-GB" smtClean="0"/>
              <a:t>LNF Symposium - July 10, 2007</a:t>
            </a:r>
            <a:endParaRPr lang="en-GB"/>
          </a:p>
        </p:txBody>
      </p:sp>
      <p:sp>
        <p:nvSpPr>
          <p:cNvPr id="7" name="Foliennummernplatzhalter 6"/>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135970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en-GB"/>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7A3F108-D4BD-4DE2-B306-A721415F9660}" type="datetime1">
              <a:rPr lang="en-GB" smtClean="0"/>
              <a:t>09/07/2017</a:t>
            </a:fld>
            <a:endParaRPr lang="en-GB"/>
          </a:p>
        </p:txBody>
      </p:sp>
      <p:sp>
        <p:nvSpPr>
          <p:cNvPr id="6" name="Fußzeilenplatzhalter 5"/>
          <p:cNvSpPr>
            <a:spLocks noGrp="1"/>
          </p:cNvSpPr>
          <p:nvPr>
            <p:ph type="ftr" sz="quarter" idx="11"/>
          </p:nvPr>
        </p:nvSpPr>
        <p:spPr/>
        <p:txBody>
          <a:bodyPr/>
          <a:lstStyle/>
          <a:p>
            <a:r>
              <a:rPr lang="en-GB" smtClean="0"/>
              <a:t>LNF Symposium - July 10, 2007</a:t>
            </a:r>
            <a:endParaRPr lang="en-GB"/>
          </a:p>
        </p:txBody>
      </p:sp>
      <p:sp>
        <p:nvSpPr>
          <p:cNvPr id="7" name="Foliennummernplatzhalter 6"/>
          <p:cNvSpPr>
            <a:spLocks noGrp="1"/>
          </p:cNvSpPr>
          <p:nvPr>
            <p:ph type="sldNum" sz="quarter" idx="12"/>
          </p:nvPr>
        </p:nvSpPr>
        <p:spPr/>
        <p:txBody>
          <a:bodyPr/>
          <a:lstStyle/>
          <a:p>
            <a:fld id="{BC640044-02E8-457E-B943-4D8DDC163825}" type="slidenum">
              <a:rPr lang="en-GB" smtClean="0"/>
              <a:t>‹Nr.›</a:t>
            </a:fld>
            <a:endParaRPr lang="en-GB"/>
          </a:p>
        </p:txBody>
      </p:sp>
    </p:spTree>
    <p:extLst>
      <p:ext uri="{BB962C8B-B14F-4D97-AF65-F5344CB8AC3E}">
        <p14:creationId xmlns:p14="http://schemas.microsoft.com/office/powerpoint/2010/main" val="59472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en-GB"/>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96DC3-7835-4FE7-89E9-3FD02E46BC14}" type="datetime1">
              <a:rPr lang="en-GB" smtClean="0"/>
              <a:t>09/07/2017</a:t>
            </a:fld>
            <a:endParaRPr lang="en-GB"/>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LNF Symposium - July 10, 2007</a:t>
            </a:r>
            <a:endParaRPr lang="en-GB"/>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40044-02E8-457E-B943-4D8DDC163825}" type="slidenum">
              <a:rPr lang="en-GB" smtClean="0"/>
              <a:t>‹Nr.›</a:t>
            </a:fld>
            <a:endParaRPr lang="en-GB"/>
          </a:p>
        </p:txBody>
      </p:sp>
    </p:spTree>
    <p:extLst>
      <p:ext uri="{BB962C8B-B14F-4D97-AF65-F5344CB8AC3E}">
        <p14:creationId xmlns:p14="http://schemas.microsoft.com/office/powerpoint/2010/main" val="4018675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xml"/><Relationship Id="rId7" Type="http://schemas.openxmlformats.org/officeDocument/2006/relationships/image" Target="../media/image13.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wmf"/><Relationship Id="rId4" Type="http://schemas.openxmlformats.org/officeDocument/2006/relationships/oleObject" Target="../embeddings/oleObject1.bin"/><Relationship Id="rId9" Type="http://schemas.openxmlformats.org/officeDocument/2006/relationships/image" Target="../media/image14.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emf"/></Relationships>
</file>

<file path=ppt/slides/_rels/slide4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EAW_en_Logo_cmyk.eps.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0" y="149225"/>
            <a:ext cx="24923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Shape 51"/>
          <p:cNvSpPr>
            <a:spLocks noChangeArrowheads="1"/>
          </p:cNvSpPr>
          <p:nvPr/>
        </p:nvSpPr>
        <p:spPr bwMode="auto">
          <a:xfrm>
            <a:off x="2868613" y="447675"/>
            <a:ext cx="2232025" cy="358775"/>
          </a:xfrm>
          <a:prstGeom prst="rect">
            <a:avLst/>
          </a:prstGeom>
          <a:solidFill>
            <a:srgbClr val="84BD00"/>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1" fontAlgn="auto" hangingPunct="1">
              <a:spcBef>
                <a:spcPts val="0"/>
              </a:spcBef>
              <a:spcAft>
                <a:spcPts val="0"/>
              </a:spcAft>
              <a:defRPr sz="2400">
                <a:solidFill>
                  <a:srgbClr val="FFFFFF"/>
                </a:solidFill>
              </a:defRPr>
            </a:pPr>
            <a:endParaRPr sz="2400" kern="0" dirty="0">
              <a:solidFill>
                <a:srgbClr val="FFFFFF"/>
              </a:solidFill>
              <a:latin typeface="+mn-lt"/>
              <a:ea typeface="+mn-ea"/>
              <a:sym typeface="Helvetica Light"/>
            </a:endParaRPr>
          </a:p>
        </p:txBody>
      </p:sp>
      <p:sp>
        <p:nvSpPr>
          <p:cNvPr id="6" name="Shape 52"/>
          <p:cNvSpPr>
            <a:spLocks noChangeArrowheads="1"/>
          </p:cNvSpPr>
          <p:nvPr/>
        </p:nvSpPr>
        <p:spPr bwMode="auto">
          <a:xfrm>
            <a:off x="222250" y="6335713"/>
            <a:ext cx="3708400" cy="358775"/>
          </a:xfrm>
          <a:prstGeom prst="rect">
            <a:avLst/>
          </a:prstGeom>
          <a:solidFill>
            <a:srgbClr val="0047BB"/>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sz="1800" cap="all">
                <a:solidFill>
                  <a:srgbClr val="FFFFFF"/>
                </a:solidFill>
                <a:latin typeface="Trebuchet MS"/>
                <a:ea typeface="Trebuchet MS"/>
                <a:cs typeface="Trebuchet MS"/>
                <a:sym typeface="Trebuchet MS"/>
              </a:defRPr>
            </a:lvl1pPr>
          </a:lstStyle>
          <a:p>
            <a:pPr algn="ctr" eaLnBrk="1" fontAlgn="auto" hangingPunct="1">
              <a:spcBef>
                <a:spcPts val="0"/>
              </a:spcBef>
              <a:spcAft>
                <a:spcPts val="0"/>
              </a:spcAft>
              <a:defRPr cap="none">
                <a:solidFill>
                  <a:srgbClr val="000000"/>
                </a:solidFill>
              </a:defRPr>
            </a:pPr>
            <a:endParaRPr kern="0" cap="none" dirty="0">
              <a:solidFill>
                <a:srgbClr val="000000"/>
              </a:solidFill>
            </a:endParaRPr>
          </a:p>
        </p:txBody>
      </p:sp>
      <p:sp>
        <p:nvSpPr>
          <p:cNvPr id="7" name="Shape 53"/>
          <p:cNvSpPr>
            <a:spLocks noChangeArrowheads="1"/>
          </p:cNvSpPr>
          <p:nvPr/>
        </p:nvSpPr>
        <p:spPr bwMode="auto">
          <a:xfrm>
            <a:off x="5100638" y="447675"/>
            <a:ext cx="7091362" cy="358775"/>
          </a:xfrm>
          <a:prstGeom prst="rect">
            <a:avLst/>
          </a:prstGeom>
          <a:solidFill>
            <a:srgbClr val="008C95"/>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r">
              <a:defRPr sz="1800" cap="all">
                <a:solidFill>
                  <a:srgbClr val="FFFFFF"/>
                </a:solidFill>
                <a:latin typeface="Trebuchet MS"/>
                <a:ea typeface="Trebuchet MS"/>
                <a:cs typeface="Trebuchet MS"/>
                <a:sym typeface="Trebuchet MS"/>
              </a:defRPr>
            </a:lvl1pPr>
          </a:lstStyle>
          <a:p>
            <a:pPr eaLnBrk="1" fontAlgn="auto" hangingPunct="1">
              <a:spcBef>
                <a:spcPts val="0"/>
              </a:spcBef>
              <a:spcAft>
                <a:spcPts val="0"/>
              </a:spcAft>
              <a:defRPr cap="none">
                <a:solidFill>
                  <a:srgbClr val="000000"/>
                </a:solidFill>
              </a:defRPr>
            </a:pPr>
            <a:endParaRPr sz="1200" kern="0" cap="none" dirty="0">
              <a:solidFill>
                <a:srgbClr val="000000"/>
              </a:solidFill>
              <a:latin typeface="Palatino"/>
            </a:endParaRPr>
          </a:p>
        </p:txBody>
      </p:sp>
      <p:pic>
        <p:nvPicPr>
          <p:cNvPr id="8" name="Grafi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3113" y="5702301"/>
            <a:ext cx="992187"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5473700" y="452656"/>
            <a:ext cx="6451600" cy="353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lIns="50800" tIns="50800" rIns="50800" bIns="50800" anchor="ctr">
            <a:spAutoFit/>
          </a:bodyPr>
          <a:lstStyle>
            <a:lvl1pPr>
              <a:defRPr sz="3600">
                <a:solidFill>
                  <a:schemeClr val="tx1"/>
                </a:solidFill>
                <a:latin typeface="Helvetica Light" pitchFamily="34" charset="0"/>
                <a:ea typeface="MS PGothic" pitchFamily="34" charset="-128"/>
                <a:sym typeface="Helvetica Light" pitchFamily="34" charset="0"/>
              </a:defRPr>
            </a:lvl1pPr>
            <a:lvl2pPr marL="742950" indent="-285750">
              <a:defRPr sz="3600">
                <a:solidFill>
                  <a:schemeClr val="tx1"/>
                </a:solidFill>
                <a:latin typeface="Helvetica Light" pitchFamily="34" charset="0"/>
                <a:ea typeface="MS PGothic" pitchFamily="34" charset="-128"/>
                <a:sym typeface="Helvetica Light" pitchFamily="34" charset="0"/>
              </a:defRPr>
            </a:lvl2pPr>
            <a:lvl3pPr marL="1143000" indent="-228600">
              <a:defRPr sz="3600">
                <a:solidFill>
                  <a:schemeClr val="tx1"/>
                </a:solidFill>
                <a:latin typeface="Helvetica Light" pitchFamily="34" charset="0"/>
                <a:ea typeface="MS PGothic" pitchFamily="34" charset="-128"/>
                <a:sym typeface="Helvetica Light" pitchFamily="34" charset="0"/>
              </a:defRPr>
            </a:lvl3pPr>
            <a:lvl4pPr marL="1600200" indent="-228600">
              <a:defRPr sz="3600">
                <a:solidFill>
                  <a:schemeClr val="tx1"/>
                </a:solidFill>
                <a:latin typeface="Helvetica Light" pitchFamily="34" charset="0"/>
                <a:ea typeface="MS PGothic" pitchFamily="34" charset="-128"/>
                <a:sym typeface="Helvetica Light" pitchFamily="34" charset="0"/>
              </a:defRPr>
            </a:lvl4pPr>
            <a:lvl5pPr marL="2057400" indent="-228600">
              <a:defRPr sz="3600">
                <a:solidFill>
                  <a:schemeClr val="tx1"/>
                </a:solidFill>
                <a:latin typeface="Helvetica Light" pitchFamily="34" charset="0"/>
                <a:ea typeface="MS PGothic" pitchFamily="34" charset="-128"/>
                <a:sym typeface="Helvetica Light" pitchFamily="34" charset="0"/>
              </a:defRPr>
            </a:lvl5pPr>
            <a:lvl6pPr marL="2514600" indent="-228600" defTabSz="584200" eaLnBrk="0" fontAlgn="base" hangingPunct="0">
              <a:spcBef>
                <a:spcPct val="0"/>
              </a:spcBef>
              <a:spcAft>
                <a:spcPct val="0"/>
              </a:spcAft>
              <a:defRPr sz="3600">
                <a:solidFill>
                  <a:schemeClr val="tx1"/>
                </a:solidFill>
                <a:latin typeface="Helvetica Light" pitchFamily="34" charset="0"/>
                <a:ea typeface="MS PGothic" pitchFamily="34" charset="-128"/>
                <a:sym typeface="Helvetica Light" pitchFamily="34" charset="0"/>
              </a:defRPr>
            </a:lvl6pPr>
            <a:lvl7pPr marL="2971800" indent="-228600" defTabSz="584200" eaLnBrk="0" fontAlgn="base" hangingPunct="0">
              <a:spcBef>
                <a:spcPct val="0"/>
              </a:spcBef>
              <a:spcAft>
                <a:spcPct val="0"/>
              </a:spcAft>
              <a:defRPr sz="3600">
                <a:solidFill>
                  <a:schemeClr val="tx1"/>
                </a:solidFill>
                <a:latin typeface="Helvetica Light" pitchFamily="34" charset="0"/>
                <a:ea typeface="MS PGothic" pitchFamily="34" charset="-128"/>
                <a:sym typeface="Helvetica Light" pitchFamily="34" charset="0"/>
              </a:defRPr>
            </a:lvl7pPr>
            <a:lvl8pPr marL="3429000" indent="-228600" defTabSz="584200" eaLnBrk="0" fontAlgn="base" hangingPunct="0">
              <a:spcBef>
                <a:spcPct val="0"/>
              </a:spcBef>
              <a:spcAft>
                <a:spcPct val="0"/>
              </a:spcAft>
              <a:defRPr sz="3600">
                <a:solidFill>
                  <a:schemeClr val="tx1"/>
                </a:solidFill>
                <a:latin typeface="Helvetica Light" pitchFamily="34" charset="0"/>
                <a:ea typeface="MS PGothic" pitchFamily="34" charset="-128"/>
                <a:sym typeface="Helvetica Light" pitchFamily="34" charset="0"/>
              </a:defRPr>
            </a:lvl8pPr>
            <a:lvl9pPr marL="3886200" indent="-228600" defTabSz="584200" eaLnBrk="0" fontAlgn="base" hangingPunct="0">
              <a:spcBef>
                <a:spcPct val="0"/>
              </a:spcBef>
              <a:spcAft>
                <a:spcPct val="0"/>
              </a:spcAft>
              <a:defRPr sz="3600">
                <a:solidFill>
                  <a:schemeClr val="tx1"/>
                </a:solidFill>
                <a:latin typeface="Helvetica Light" pitchFamily="34" charset="0"/>
                <a:ea typeface="MS PGothic" pitchFamily="34" charset="-128"/>
                <a:sym typeface="Helvetica Light" pitchFamily="34" charset="0"/>
              </a:defRPr>
            </a:lvl9pPr>
          </a:lstStyle>
          <a:p>
            <a:pPr algn="ctr" eaLnBrk="1" latinLnBrk="1"/>
            <a:r>
              <a:rPr lang="de-DE" altLang="de-DE" sz="1600" dirty="0">
                <a:solidFill>
                  <a:schemeClr val="bg1"/>
                </a:solidFill>
                <a:latin typeface="Palatino Linotype" panose="02040502050505030304" pitchFamily="18" charset="0"/>
              </a:rPr>
              <a:t>SMI – STEFAN MEYER </a:t>
            </a:r>
            <a:r>
              <a:rPr lang="de-DE" altLang="de-DE" sz="1600" dirty="0" smtClean="0">
                <a:solidFill>
                  <a:schemeClr val="bg1"/>
                </a:solidFill>
                <a:latin typeface="Palatino Linotype" panose="02040502050505030304" pitchFamily="18" charset="0"/>
              </a:rPr>
              <a:t>INSTITUTE FOR SUBATOMIC PHYSICS</a:t>
            </a:r>
            <a:endParaRPr lang="de-DE" altLang="de-DE" sz="1600" dirty="0">
              <a:solidFill>
                <a:schemeClr val="bg1"/>
              </a:solidFill>
              <a:latin typeface="Palatino Linotype" panose="02040502050505030304" pitchFamily="18" charset="0"/>
            </a:endParaRPr>
          </a:p>
        </p:txBody>
      </p:sp>
      <p:sp>
        <p:nvSpPr>
          <p:cNvPr id="10" name="Textfeld 9"/>
          <p:cNvSpPr txBox="1"/>
          <p:nvPr/>
        </p:nvSpPr>
        <p:spPr>
          <a:xfrm>
            <a:off x="336549" y="6373940"/>
            <a:ext cx="3371851"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eaLnBrk="1" fontAlgn="auto" latinLnBrk="1">
              <a:spcBef>
                <a:spcPts val="0"/>
              </a:spcBef>
              <a:spcAft>
                <a:spcPts val="0"/>
              </a:spcAft>
              <a:defRPr/>
            </a:pPr>
            <a:r>
              <a:rPr lang="de-DE" sz="1400" kern="0" dirty="0" smtClean="0">
                <a:solidFill>
                  <a:schemeClr val="bg1"/>
                </a:solidFill>
                <a:latin typeface="Palatino Linotype" panose="02040502050505030304" pitchFamily="18" charset="0"/>
                <a:sym typeface="Helvetica Light"/>
              </a:rPr>
              <a:t>WWW.OEAW.AC.AT/SMI</a:t>
            </a:r>
            <a:endParaRPr lang="de-DE" sz="1400" kern="0" dirty="0">
              <a:solidFill>
                <a:schemeClr val="bg1"/>
              </a:solidFill>
              <a:latin typeface="Palatino Linotype" panose="02040502050505030304" pitchFamily="18" charset="0"/>
              <a:sym typeface="Helvetica Light"/>
            </a:endParaRPr>
          </a:p>
        </p:txBody>
      </p:sp>
      <p:sp>
        <p:nvSpPr>
          <p:cNvPr id="2" name="Textfeld 1"/>
          <p:cNvSpPr txBox="1"/>
          <p:nvPr/>
        </p:nvSpPr>
        <p:spPr>
          <a:xfrm>
            <a:off x="2632756" y="1646693"/>
            <a:ext cx="9598250" cy="2185214"/>
          </a:xfrm>
          <a:prstGeom prst="rect">
            <a:avLst/>
          </a:prstGeom>
          <a:noFill/>
        </p:spPr>
        <p:txBody>
          <a:bodyPr wrap="square" rtlCol="0">
            <a:spAutoFit/>
          </a:bodyPr>
          <a:lstStyle/>
          <a:p>
            <a:pPr algn="ctr"/>
            <a:r>
              <a:rPr lang="en-US" sz="4000" dirty="0"/>
              <a:t>Overview of </a:t>
            </a:r>
            <a:r>
              <a:rPr lang="en-US" sz="4000" dirty="0" err="1"/>
              <a:t>kaonic</a:t>
            </a:r>
            <a:r>
              <a:rPr lang="en-US" sz="4000" dirty="0"/>
              <a:t> </a:t>
            </a:r>
            <a:r>
              <a:rPr lang="en-US" sz="4000" dirty="0" smtClean="0"/>
              <a:t>atom research plans </a:t>
            </a:r>
          </a:p>
          <a:p>
            <a:pPr algn="ctr"/>
            <a:r>
              <a:rPr lang="en-US" sz="4000" dirty="0" smtClean="0"/>
              <a:t>at </a:t>
            </a:r>
            <a:r>
              <a:rPr lang="en-US" sz="4000" dirty="0"/>
              <a:t>J-PARC </a:t>
            </a:r>
            <a:endParaRPr lang="en-US" sz="4000" dirty="0" smtClean="0"/>
          </a:p>
          <a:p>
            <a:pPr algn="ctr"/>
            <a:r>
              <a:rPr lang="en-GB" sz="2800" dirty="0" smtClean="0">
                <a:latin typeface="Palatino Linotype" panose="02040502050505030304" pitchFamily="18" charset="0"/>
              </a:rPr>
              <a:t>Johann Zmeskal</a:t>
            </a:r>
          </a:p>
          <a:p>
            <a:pPr algn="ctr"/>
            <a:r>
              <a:rPr lang="en-GB" sz="2800" dirty="0" smtClean="0">
                <a:latin typeface="Palatino Linotype" panose="02040502050505030304" pitchFamily="18" charset="0"/>
              </a:rPr>
              <a:t>SMI, Vienna, Austria</a:t>
            </a:r>
            <a:endParaRPr lang="en-GB" sz="2800" dirty="0">
              <a:latin typeface="Palatino Linotype" panose="02040502050505030304" pitchFamily="18" charset="0"/>
            </a:endParaRPr>
          </a:p>
        </p:txBody>
      </p:sp>
      <p:sp>
        <p:nvSpPr>
          <p:cNvPr id="11" name="Textfeld 10"/>
          <p:cNvSpPr txBox="1"/>
          <p:nvPr/>
        </p:nvSpPr>
        <p:spPr>
          <a:xfrm>
            <a:off x="3930650" y="4825138"/>
            <a:ext cx="7002463" cy="1754326"/>
          </a:xfrm>
          <a:prstGeom prst="rect">
            <a:avLst/>
          </a:prstGeom>
          <a:noFill/>
        </p:spPr>
        <p:txBody>
          <a:bodyPr wrap="square" rtlCol="0">
            <a:spAutoFit/>
          </a:bodyPr>
          <a:lstStyle/>
          <a:p>
            <a:pPr algn="ctr"/>
            <a:r>
              <a:rPr lang="en-US" sz="2400" b="1" dirty="0"/>
              <a:t>Strange and non-strange mesons induced processes studies at DAFNE, J-PARC and RIKEN: </a:t>
            </a:r>
            <a:endParaRPr lang="en-US" sz="2400" b="1" dirty="0" smtClean="0"/>
          </a:p>
          <a:p>
            <a:pPr algn="ctr"/>
            <a:r>
              <a:rPr lang="en-US" sz="2400" b="1" dirty="0" smtClean="0"/>
              <a:t>present </a:t>
            </a:r>
            <a:r>
              <a:rPr lang="en-US" sz="2400" b="1" dirty="0"/>
              <a:t>and future</a:t>
            </a:r>
          </a:p>
          <a:p>
            <a:pPr algn="ctr"/>
            <a:r>
              <a:rPr lang="en-GB" dirty="0" smtClean="0">
                <a:latin typeface="Palatino Linotype" panose="02040502050505030304" pitchFamily="18" charset="0"/>
              </a:rPr>
              <a:t>LNF-INFN, </a:t>
            </a:r>
            <a:r>
              <a:rPr lang="en-GB" dirty="0" err="1" smtClean="0">
                <a:latin typeface="Palatino Linotype" panose="02040502050505030304" pitchFamily="18" charset="0"/>
              </a:rPr>
              <a:t>Frascati</a:t>
            </a:r>
            <a:endParaRPr lang="en-GB" dirty="0" smtClean="0">
              <a:latin typeface="Palatino Linotype" panose="02040502050505030304" pitchFamily="18" charset="0"/>
            </a:endParaRPr>
          </a:p>
          <a:p>
            <a:pPr algn="ctr"/>
            <a:r>
              <a:rPr lang="en-GB" dirty="0" smtClean="0">
                <a:latin typeface="Palatino Linotype" panose="02040502050505030304" pitchFamily="18" charset="0"/>
              </a:rPr>
              <a:t>July  10-11, 2017</a:t>
            </a:r>
            <a:endParaRPr lang="en-GB" dirty="0">
              <a:latin typeface="Palatino Linotype" panose="02040502050505030304" pitchFamily="18" charset="0"/>
            </a:endParaRPr>
          </a:p>
        </p:txBody>
      </p:sp>
      <p:sp>
        <p:nvSpPr>
          <p:cNvPr id="3" name="Fußzeilenplatzhalter 2"/>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3032357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Gerade Verbindung 13"/>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a:blip r:embed="rId3" cstate="print"/>
          <a:srcRect/>
          <a:stretch>
            <a:fillRect/>
          </a:stretch>
        </p:blipFill>
        <p:spPr bwMode="auto">
          <a:xfrm>
            <a:off x="3353441" y="949610"/>
            <a:ext cx="8072494" cy="5429288"/>
          </a:xfrm>
          <a:prstGeom prst="rect">
            <a:avLst/>
          </a:prstGeom>
          <a:noFill/>
          <a:ln w="9525">
            <a:noFill/>
            <a:miter lim="800000"/>
            <a:headEnd/>
            <a:tailEnd/>
          </a:ln>
          <a:effectLst/>
        </p:spPr>
      </p:pic>
      <p:sp>
        <p:nvSpPr>
          <p:cNvPr id="7" name="Textfeld 6"/>
          <p:cNvSpPr txBox="1"/>
          <p:nvPr/>
        </p:nvSpPr>
        <p:spPr>
          <a:xfrm>
            <a:off x="544727" y="107488"/>
            <a:ext cx="7858148" cy="707886"/>
          </a:xfrm>
          <a:prstGeom prst="rect">
            <a:avLst/>
          </a:prstGeom>
          <a:noFill/>
        </p:spPr>
        <p:txBody>
          <a:bodyPr wrap="square" rtlCol="0">
            <a:spAutoFit/>
          </a:bodyPr>
          <a:lstStyle/>
          <a:p>
            <a:r>
              <a:rPr lang="en-GB" sz="4000" dirty="0">
                <a:latin typeface="Palatino Linotype" pitchFamily="18" charset="0"/>
              </a:rPr>
              <a:t>X-ray transitions to the 1s state</a:t>
            </a:r>
          </a:p>
        </p:txBody>
      </p:sp>
      <p:grpSp>
        <p:nvGrpSpPr>
          <p:cNvPr id="38" name="Gruppieren 37"/>
          <p:cNvGrpSpPr/>
          <p:nvPr/>
        </p:nvGrpSpPr>
        <p:grpSpPr>
          <a:xfrm>
            <a:off x="502562" y="1364014"/>
            <a:ext cx="2957275" cy="4301464"/>
            <a:chOff x="8988372" y="1126270"/>
            <a:chExt cx="2957275" cy="4301464"/>
          </a:xfrm>
        </p:grpSpPr>
        <p:grpSp>
          <p:nvGrpSpPr>
            <p:cNvPr id="5" name="Gruppieren 4"/>
            <p:cNvGrpSpPr/>
            <p:nvPr/>
          </p:nvGrpSpPr>
          <p:grpSpPr>
            <a:xfrm>
              <a:off x="9290304" y="1126270"/>
              <a:ext cx="1894498" cy="1565912"/>
              <a:chOff x="9464040" y="815374"/>
              <a:chExt cx="1894498" cy="1565912"/>
            </a:xfrm>
          </p:grpSpPr>
          <p:grpSp>
            <p:nvGrpSpPr>
              <p:cNvPr id="8" name="Gruppieren 42"/>
              <p:cNvGrpSpPr/>
              <p:nvPr/>
            </p:nvGrpSpPr>
            <p:grpSpPr>
              <a:xfrm>
                <a:off x="9464040" y="815374"/>
                <a:ext cx="1894498" cy="1565912"/>
                <a:chOff x="214282" y="2285992"/>
                <a:chExt cx="3643338" cy="3104871"/>
              </a:xfrm>
            </p:grpSpPr>
            <p:sp>
              <p:nvSpPr>
                <p:cNvPr id="10" name="Ellipse 9"/>
                <p:cNvSpPr/>
                <p:nvPr/>
              </p:nvSpPr>
              <p:spPr>
                <a:xfrm>
                  <a:off x="2143108" y="3214686"/>
                  <a:ext cx="414334" cy="414334"/>
                </a:xfrm>
                <a:prstGeom prst="ellipse">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path path="circle">
                    <a:fillToRect l="50000" t="50000" r="50000" b="50000"/>
                  </a:path>
                  <a:tileRect/>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Ellipse 10"/>
                <p:cNvSpPr/>
                <p:nvPr/>
              </p:nvSpPr>
              <p:spPr>
                <a:xfrm>
                  <a:off x="1142976" y="2285992"/>
                  <a:ext cx="2357455" cy="2286015"/>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llipse 11"/>
                <p:cNvSpPr/>
                <p:nvPr/>
              </p:nvSpPr>
              <p:spPr>
                <a:xfrm>
                  <a:off x="2357422" y="4500570"/>
                  <a:ext cx="214314" cy="214314"/>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Ellipse 12"/>
                <p:cNvSpPr/>
                <p:nvPr/>
              </p:nvSpPr>
              <p:spPr>
                <a:xfrm>
                  <a:off x="642910" y="4857760"/>
                  <a:ext cx="285752" cy="28575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Gerade Verbindung mit Pfeil 14"/>
                <p:cNvCxnSpPr/>
                <p:nvPr/>
              </p:nvCxnSpPr>
              <p:spPr>
                <a:xfrm flipV="1">
                  <a:off x="954420" y="4661108"/>
                  <a:ext cx="1357322" cy="31377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806665" y="2571743"/>
                  <a:ext cx="1128715" cy="732307"/>
                </a:xfrm>
                <a:prstGeom prst="rect">
                  <a:avLst/>
                </a:prstGeom>
                <a:solidFill>
                  <a:schemeClr val="bg1"/>
                </a:solidFill>
              </p:spPr>
              <p:txBody>
                <a:bodyPr wrap="square" rtlCol="0">
                  <a:spAutoFit/>
                </a:bodyPr>
                <a:lstStyle/>
                <a:p>
                  <a:r>
                    <a:rPr lang="en-GB" dirty="0" smtClean="0">
                      <a:latin typeface="Palatino Linotype" pitchFamily="18" charset="0"/>
                    </a:rPr>
                    <a:t>n=1</a:t>
                  </a:r>
                  <a:endParaRPr lang="en-GB" dirty="0">
                    <a:latin typeface="Palatino Linotype" pitchFamily="18" charset="0"/>
                  </a:endParaRPr>
                </a:p>
              </p:txBody>
            </p:sp>
            <p:sp>
              <p:nvSpPr>
                <p:cNvPr id="17" name="Textfeld 16"/>
                <p:cNvSpPr txBox="1"/>
                <p:nvPr/>
              </p:nvSpPr>
              <p:spPr>
                <a:xfrm>
                  <a:off x="2571736" y="3214686"/>
                  <a:ext cx="369012" cy="461665"/>
                </a:xfrm>
                <a:prstGeom prst="rect">
                  <a:avLst/>
                </a:prstGeom>
                <a:noFill/>
              </p:spPr>
              <p:txBody>
                <a:bodyPr wrap="none" rtlCol="0">
                  <a:spAutoFit/>
                </a:bodyPr>
                <a:lstStyle/>
                <a:p>
                  <a:r>
                    <a:rPr lang="en-GB" sz="2400" dirty="0" smtClean="0">
                      <a:solidFill>
                        <a:srgbClr val="0070C0"/>
                      </a:solidFill>
                      <a:latin typeface="Palatino Linotype" pitchFamily="18" charset="0"/>
                    </a:rPr>
                    <a:t>p</a:t>
                  </a:r>
                  <a:endParaRPr lang="en-GB" sz="2400" dirty="0">
                    <a:solidFill>
                      <a:srgbClr val="0070C0"/>
                    </a:solidFill>
                    <a:latin typeface="Palatino Linotype" pitchFamily="18" charset="0"/>
                  </a:endParaRPr>
                </a:p>
              </p:txBody>
            </p:sp>
            <p:sp>
              <p:nvSpPr>
                <p:cNvPr id="18" name="Textfeld 17"/>
                <p:cNvSpPr txBox="1"/>
                <p:nvPr/>
              </p:nvSpPr>
              <p:spPr>
                <a:xfrm>
                  <a:off x="3456548" y="4572008"/>
                  <a:ext cx="401072" cy="461665"/>
                </a:xfrm>
                <a:prstGeom prst="rect">
                  <a:avLst/>
                </a:prstGeom>
                <a:noFill/>
              </p:spPr>
              <p:txBody>
                <a:bodyPr wrap="none" rtlCol="0">
                  <a:spAutoFit/>
                </a:bodyPr>
                <a:lstStyle/>
                <a:p>
                  <a:r>
                    <a:rPr lang="en-GB" sz="2400" dirty="0" smtClean="0">
                      <a:solidFill>
                        <a:srgbClr val="FF0000"/>
                      </a:solidFill>
                      <a:latin typeface="Palatino Linotype" pitchFamily="18" charset="0"/>
                    </a:rPr>
                    <a:t>e</a:t>
                  </a:r>
                  <a:r>
                    <a:rPr lang="en-GB" sz="2400" baseline="30000" dirty="0" smtClean="0">
                      <a:solidFill>
                        <a:srgbClr val="FF0000"/>
                      </a:solidFill>
                      <a:latin typeface="Palatino Linotype" pitchFamily="18" charset="0"/>
                    </a:rPr>
                    <a:t>-</a:t>
                  </a:r>
                  <a:endParaRPr lang="en-GB" sz="2400" baseline="30000" dirty="0">
                    <a:solidFill>
                      <a:srgbClr val="FF0000"/>
                    </a:solidFill>
                    <a:latin typeface="Palatino Linotype" pitchFamily="18" charset="0"/>
                  </a:endParaRPr>
                </a:p>
              </p:txBody>
            </p:sp>
            <p:sp>
              <p:nvSpPr>
                <p:cNvPr id="19" name="Textfeld 18"/>
                <p:cNvSpPr txBox="1"/>
                <p:nvPr/>
              </p:nvSpPr>
              <p:spPr>
                <a:xfrm>
                  <a:off x="214282" y="4929198"/>
                  <a:ext cx="476412" cy="461665"/>
                </a:xfrm>
                <a:prstGeom prst="rect">
                  <a:avLst/>
                </a:prstGeom>
                <a:noFill/>
              </p:spPr>
              <p:txBody>
                <a:bodyPr wrap="none" rtlCol="0">
                  <a:spAutoFit/>
                </a:bodyPr>
                <a:lstStyle/>
                <a:p>
                  <a:r>
                    <a:rPr lang="en-GB" sz="2400" dirty="0" smtClean="0">
                      <a:solidFill>
                        <a:srgbClr val="0070C0"/>
                      </a:solidFill>
                      <a:latin typeface="Palatino Linotype" pitchFamily="18" charset="0"/>
                    </a:rPr>
                    <a:t>K</a:t>
                  </a:r>
                  <a:r>
                    <a:rPr lang="en-GB" sz="2400" baseline="40000" dirty="0" smtClean="0">
                      <a:solidFill>
                        <a:srgbClr val="0070C0"/>
                      </a:solidFill>
                      <a:latin typeface="Palatino Linotype" pitchFamily="18" charset="0"/>
                    </a:rPr>
                    <a:t>-</a:t>
                  </a:r>
                  <a:endParaRPr lang="en-GB" sz="2400" baseline="40000" dirty="0">
                    <a:solidFill>
                      <a:srgbClr val="0070C0"/>
                    </a:solidFill>
                    <a:latin typeface="Palatino Linotype" pitchFamily="18" charset="0"/>
                  </a:endParaRPr>
                </a:p>
              </p:txBody>
            </p:sp>
          </p:grpSp>
          <p:cxnSp>
            <p:nvCxnSpPr>
              <p:cNvPr id="3" name="Gerade Verbindung mit Pfeil 2"/>
              <p:cNvCxnSpPr/>
              <p:nvPr/>
            </p:nvCxnSpPr>
            <p:spPr>
              <a:xfrm>
                <a:off x="10709891" y="2020981"/>
                <a:ext cx="418357" cy="1461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uppieren 19"/>
            <p:cNvGrpSpPr/>
            <p:nvPr/>
          </p:nvGrpSpPr>
          <p:grpSpPr>
            <a:xfrm>
              <a:off x="8988372" y="3157263"/>
              <a:ext cx="2957275" cy="2270471"/>
              <a:chOff x="4906565" y="1988840"/>
              <a:chExt cx="4023153" cy="3116271"/>
            </a:xfrm>
          </p:grpSpPr>
          <p:sp>
            <p:nvSpPr>
              <p:cNvPr id="21" name="Ellipse 20"/>
              <p:cNvSpPr/>
              <p:nvPr/>
            </p:nvSpPr>
            <p:spPr>
              <a:xfrm>
                <a:off x="6357950" y="4143380"/>
                <a:ext cx="214314" cy="21431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Gerade Verbindung mit Pfeil 21"/>
              <p:cNvCxnSpPr>
                <a:stCxn id="21" idx="7"/>
                <a:endCxn id="28" idx="3"/>
              </p:cNvCxnSpPr>
              <p:nvPr/>
            </p:nvCxnSpPr>
            <p:spPr>
              <a:xfrm rot="5400000" flipH="1" flipV="1">
                <a:off x="6505159" y="4004837"/>
                <a:ext cx="205648" cy="1342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3" name="Gruppieren 69"/>
              <p:cNvGrpSpPr/>
              <p:nvPr/>
            </p:nvGrpSpPr>
            <p:grpSpPr>
              <a:xfrm>
                <a:off x="5214942" y="1988840"/>
                <a:ext cx="3119146" cy="3024147"/>
                <a:chOff x="4453250" y="1928802"/>
                <a:chExt cx="3119146" cy="3024147"/>
              </a:xfrm>
            </p:grpSpPr>
            <p:sp>
              <p:nvSpPr>
                <p:cNvPr id="29" name="Freihandform 28"/>
                <p:cNvSpPr/>
                <p:nvPr/>
              </p:nvSpPr>
              <p:spPr>
                <a:xfrm rot="4769486">
                  <a:off x="6097682" y="3927432"/>
                  <a:ext cx="1062753" cy="886512"/>
                </a:xfrm>
                <a:custGeom>
                  <a:avLst/>
                  <a:gdLst>
                    <a:gd name="connsiteX0" fmla="*/ 0 w 1116281"/>
                    <a:gd name="connsiteY0" fmla="*/ 973777 h 973777"/>
                    <a:gd name="connsiteX1" fmla="*/ 178130 w 1116281"/>
                    <a:gd name="connsiteY1" fmla="*/ 653143 h 973777"/>
                    <a:gd name="connsiteX2" fmla="*/ 546265 w 1116281"/>
                    <a:gd name="connsiteY2" fmla="*/ 700644 h 973777"/>
                    <a:gd name="connsiteX3" fmla="*/ 629392 w 1116281"/>
                    <a:gd name="connsiteY3" fmla="*/ 356260 h 973777"/>
                    <a:gd name="connsiteX4" fmla="*/ 973777 w 1116281"/>
                    <a:gd name="connsiteY4" fmla="*/ 285008 h 973777"/>
                    <a:gd name="connsiteX5" fmla="*/ 1116281 w 1116281"/>
                    <a:gd name="connsiteY5" fmla="*/ 0 h 97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281" h="973777">
                      <a:moveTo>
                        <a:pt x="0" y="973777"/>
                      </a:moveTo>
                      <a:cubicBezTo>
                        <a:pt x="43543" y="836221"/>
                        <a:pt x="87086" y="698665"/>
                        <a:pt x="178130" y="653143"/>
                      </a:cubicBezTo>
                      <a:cubicBezTo>
                        <a:pt x="269174" y="607621"/>
                        <a:pt x="471055" y="750125"/>
                        <a:pt x="546265" y="700644"/>
                      </a:cubicBezTo>
                      <a:cubicBezTo>
                        <a:pt x="621475" y="651164"/>
                        <a:pt x="558140" y="425533"/>
                        <a:pt x="629392" y="356260"/>
                      </a:cubicBezTo>
                      <a:cubicBezTo>
                        <a:pt x="700644" y="286987"/>
                        <a:pt x="892629" y="344385"/>
                        <a:pt x="973777" y="285008"/>
                      </a:cubicBezTo>
                      <a:cubicBezTo>
                        <a:pt x="1054925" y="225631"/>
                        <a:pt x="1085603" y="112815"/>
                        <a:pt x="1116281" y="0"/>
                      </a:cubicBezTo>
                    </a:path>
                  </a:pathLst>
                </a:cu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30" name="Gruppieren 68"/>
                <p:cNvGrpSpPr/>
                <p:nvPr/>
              </p:nvGrpSpPr>
              <p:grpSpPr>
                <a:xfrm>
                  <a:off x="4453250" y="1928802"/>
                  <a:ext cx="3119146" cy="3024147"/>
                  <a:chOff x="4453250" y="1928802"/>
                  <a:chExt cx="3119146" cy="3024147"/>
                </a:xfrm>
              </p:grpSpPr>
              <p:sp>
                <p:nvSpPr>
                  <p:cNvPr id="32" name="Ellipse 31"/>
                  <p:cNvSpPr/>
                  <p:nvPr/>
                </p:nvSpPr>
                <p:spPr>
                  <a:xfrm>
                    <a:off x="5786446" y="3214686"/>
                    <a:ext cx="414334" cy="414334"/>
                  </a:xfrm>
                  <a:prstGeom prst="ellipse">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path path="circle">
                      <a:fillToRect l="50000" t="50000" r="50000" b="50000"/>
                    </a:path>
                    <a:tileRect/>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Ellipse 32"/>
                  <p:cNvSpPr/>
                  <p:nvPr/>
                </p:nvSpPr>
                <p:spPr>
                  <a:xfrm>
                    <a:off x="5572131" y="2976622"/>
                    <a:ext cx="878775" cy="881006"/>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Ellipse 33"/>
                  <p:cNvSpPr/>
                  <p:nvPr/>
                </p:nvSpPr>
                <p:spPr>
                  <a:xfrm>
                    <a:off x="5143505" y="2571744"/>
                    <a:ext cx="1714512" cy="1714512"/>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Ellipse 34"/>
                  <p:cNvSpPr/>
                  <p:nvPr/>
                </p:nvSpPr>
                <p:spPr>
                  <a:xfrm>
                    <a:off x="4453250" y="1928802"/>
                    <a:ext cx="3119146" cy="3024147"/>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Ellipse 35"/>
                  <p:cNvSpPr/>
                  <p:nvPr/>
                </p:nvSpPr>
                <p:spPr>
                  <a:xfrm>
                    <a:off x="5286380" y="4714884"/>
                    <a:ext cx="214314" cy="21431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Gerade Verbindung 65"/>
                  <p:cNvCxnSpPr>
                    <a:stCxn id="36" idx="7"/>
                  </p:cNvCxnSpPr>
                  <p:nvPr/>
                </p:nvCxnSpPr>
                <p:spPr>
                  <a:xfrm rot="5400000" flipH="1" flipV="1">
                    <a:off x="5344293" y="4411273"/>
                    <a:ext cx="460012" cy="20998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31" name="Gerade Verbindung mit Pfeil 30"/>
                <p:cNvCxnSpPr>
                  <a:stCxn id="29" idx="5"/>
                </p:cNvCxnSpPr>
                <p:nvPr/>
              </p:nvCxnSpPr>
              <p:spPr>
                <a:xfrm rot="5400000" flipH="1" flipV="1">
                  <a:off x="7211225" y="4736891"/>
                  <a:ext cx="25988" cy="124850"/>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feld 23"/>
              <p:cNvSpPr txBox="1"/>
              <p:nvPr/>
            </p:nvSpPr>
            <p:spPr>
              <a:xfrm>
                <a:off x="6665055" y="2786058"/>
                <a:ext cx="550151" cy="369332"/>
              </a:xfrm>
              <a:prstGeom prst="rect">
                <a:avLst/>
              </a:prstGeom>
              <a:solidFill>
                <a:schemeClr val="bg1"/>
              </a:solidFill>
            </p:spPr>
            <p:txBody>
              <a:bodyPr wrap="none" rtlCol="0">
                <a:spAutoFit/>
              </a:bodyPr>
              <a:lstStyle/>
              <a:p>
                <a:r>
                  <a:rPr lang="en-GB" dirty="0" smtClean="0">
                    <a:latin typeface="Palatino Linotype" pitchFamily="18" charset="0"/>
                  </a:rPr>
                  <a:t>n=1</a:t>
                </a:r>
                <a:endParaRPr lang="en-GB" dirty="0">
                  <a:latin typeface="Palatino Linotype" pitchFamily="18" charset="0"/>
                </a:endParaRPr>
              </a:p>
            </p:txBody>
          </p:sp>
          <p:sp>
            <p:nvSpPr>
              <p:cNvPr id="25" name="Textfeld 24"/>
              <p:cNvSpPr txBox="1"/>
              <p:nvPr/>
            </p:nvSpPr>
            <p:spPr>
              <a:xfrm>
                <a:off x="5643570" y="3071810"/>
                <a:ext cx="550151" cy="369332"/>
              </a:xfrm>
              <a:prstGeom prst="rect">
                <a:avLst/>
              </a:prstGeom>
              <a:solidFill>
                <a:schemeClr val="bg1"/>
              </a:solidFill>
            </p:spPr>
            <p:txBody>
              <a:bodyPr wrap="none" rtlCol="0">
                <a:spAutoFit/>
              </a:bodyPr>
              <a:lstStyle/>
              <a:p>
                <a:r>
                  <a:rPr lang="en-GB" dirty="0" smtClean="0">
                    <a:latin typeface="Palatino Linotype" pitchFamily="18" charset="0"/>
                  </a:rPr>
                  <a:t>n=2</a:t>
                </a:r>
                <a:endParaRPr lang="en-GB" dirty="0">
                  <a:latin typeface="Palatino Linotype" pitchFamily="18" charset="0"/>
                </a:endParaRPr>
              </a:p>
            </p:txBody>
          </p:sp>
          <p:sp>
            <p:nvSpPr>
              <p:cNvPr id="26" name="Textfeld 25"/>
              <p:cNvSpPr txBox="1"/>
              <p:nvPr/>
            </p:nvSpPr>
            <p:spPr>
              <a:xfrm>
                <a:off x="4906565" y="2500306"/>
                <a:ext cx="665567" cy="369332"/>
              </a:xfrm>
              <a:prstGeom prst="rect">
                <a:avLst/>
              </a:prstGeom>
              <a:solidFill>
                <a:schemeClr val="bg1"/>
              </a:solidFill>
            </p:spPr>
            <p:txBody>
              <a:bodyPr wrap="none" rtlCol="0">
                <a:spAutoFit/>
              </a:bodyPr>
              <a:lstStyle/>
              <a:p>
                <a:r>
                  <a:rPr lang="en-GB" dirty="0" smtClean="0">
                    <a:latin typeface="Palatino Linotype" pitchFamily="18" charset="0"/>
                  </a:rPr>
                  <a:t>n~25</a:t>
                </a:r>
                <a:endParaRPr lang="en-GB" dirty="0">
                  <a:latin typeface="Palatino Linotype" pitchFamily="18" charset="0"/>
                </a:endParaRPr>
              </a:p>
            </p:txBody>
          </p:sp>
          <p:sp>
            <p:nvSpPr>
              <p:cNvPr id="27" name="Textfeld 26"/>
              <p:cNvSpPr txBox="1"/>
              <p:nvPr/>
            </p:nvSpPr>
            <p:spPr>
              <a:xfrm>
                <a:off x="7990037" y="4643446"/>
                <a:ext cx="939681" cy="461665"/>
              </a:xfrm>
              <a:prstGeom prst="rect">
                <a:avLst/>
              </a:prstGeom>
              <a:noFill/>
            </p:spPr>
            <p:txBody>
              <a:bodyPr wrap="none" rtlCol="0">
                <a:spAutoFit/>
              </a:bodyPr>
              <a:lstStyle/>
              <a:p>
                <a:r>
                  <a:rPr lang="en-GB" sz="2400" dirty="0" smtClean="0">
                    <a:solidFill>
                      <a:schemeClr val="tx2">
                        <a:lumMod val="50000"/>
                      </a:schemeClr>
                    </a:solidFill>
                    <a:latin typeface="Palatino Linotype" pitchFamily="18" charset="0"/>
                  </a:rPr>
                  <a:t>X-ray</a:t>
                </a:r>
                <a:endParaRPr lang="en-GB" sz="2400" dirty="0">
                  <a:solidFill>
                    <a:schemeClr val="tx2">
                      <a:lumMod val="50000"/>
                    </a:schemeClr>
                  </a:solidFill>
                  <a:latin typeface="Palatino Linotype" pitchFamily="18" charset="0"/>
                </a:endParaRPr>
              </a:p>
            </p:txBody>
          </p:sp>
          <p:sp>
            <p:nvSpPr>
              <p:cNvPr id="28" name="Ellipse 27"/>
              <p:cNvSpPr/>
              <p:nvPr/>
            </p:nvSpPr>
            <p:spPr>
              <a:xfrm>
                <a:off x="6643702" y="3786190"/>
                <a:ext cx="214314" cy="214314"/>
              </a:xfrm>
              <a:prstGeom prst="ellipse">
                <a:avLst/>
              </a:prstGeom>
              <a:solidFill>
                <a:srgbClr val="000000">
                  <a:alpha val="41176"/>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39" name="Fußzeilenplatzhalter 38"/>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3543338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kt 19"/>
          <p:cNvGraphicFramePr>
            <a:graphicFrameLocks noChangeAspect="1"/>
          </p:cNvGraphicFramePr>
          <p:nvPr>
            <p:extLst>
              <p:ext uri="{D42A27DB-BD31-4B8C-83A1-F6EECF244321}">
                <p14:modId xmlns:p14="http://schemas.microsoft.com/office/powerpoint/2010/main" val="1571490508"/>
              </p:ext>
            </p:extLst>
          </p:nvPr>
        </p:nvGraphicFramePr>
        <p:xfrm>
          <a:off x="5323196" y="4451794"/>
          <a:ext cx="6030604" cy="1923487"/>
        </p:xfrm>
        <a:graphic>
          <a:graphicData uri="http://schemas.openxmlformats.org/presentationml/2006/ole">
            <mc:AlternateContent xmlns:mc="http://schemas.openxmlformats.org/markup-compatibility/2006">
              <mc:Choice xmlns:v="urn:schemas-microsoft-com:vml" Requires="v">
                <p:oleObj spid="_x0000_s3101" name="Formel" r:id="rId4" imgW="2616120" imgH="838080" progId="Equation.3">
                  <p:embed/>
                </p:oleObj>
              </mc:Choice>
              <mc:Fallback>
                <p:oleObj name="Formel" r:id="rId4" imgW="2616120" imgH="838080" progId="Equation.3">
                  <p:embed/>
                  <p:pic>
                    <p:nvPicPr>
                      <p:cNvPr id="0" name=""/>
                      <p:cNvPicPr>
                        <a:picLocks noChangeAspect="1" noChangeArrowheads="1"/>
                      </p:cNvPicPr>
                      <p:nvPr/>
                    </p:nvPicPr>
                    <p:blipFill>
                      <a:blip r:embed="rId5"/>
                      <a:srcRect/>
                      <a:stretch>
                        <a:fillRect/>
                      </a:stretch>
                    </p:blipFill>
                    <p:spPr bwMode="auto">
                      <a:xfrm>
                        <a:off x="5323196" y="4451794"/>
                        <a:ext cx="6030604" cy="1923487"/>
                      </a:xfrm>
                      <a:prstGeom prst="rect">
                        <a:avLst/>
                      </a:prstGeom>
                      <a:noFill/>
                      <a:extLst/>
                    </p:spPr>
                  </p:pic>
                </p:oleObj>
              </mc:Fallback>
            </mc:AlternateContent>
          </a:graphicData>
        </a:graphic>
      </p:graphicFrame>
      <p:sp>
        <p:nvSpPr>
          <p:cNvPr id="3" name="Rechteck 2"/>
          <p:cNvSpPr/>
          <p:nvPr/>
        </p:nvSpPr>
        <p:spPr>
          <a:xfrm>
            <a:off x="914400" y="3819296"/>
            <a:ext cx="3180442" cy="17220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Gerade Verbindung 15"/>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028" name="Rectangle 14"/>
          <p:cNvSpPr>
            <a:spLocks noChangeArrowheads="1"/>
          </p:cNvSpPr>
          <p:nvPr/>
        </p:nvSpPr>
        <p:spPr bwMode="auto">
          <a:xfrm>
            <a:off x="1524000" y="44451"/>
            <a:ext cx="9144000" cy="523875"/>
          </a:xfrm>
          <a:prstGeom prst="rect">
            <a:avLst/>
          </a:prstGeom>
          <a:noFill/>
          <a:ln w="9525">
            <a:noFill/>
            <a:miter lim="800000"/>
            <a:headEnd/>
            <a:tailEnd/>
          </a:ln>
        </p:spPr>
        <p:txBody>
          <a:bodyPr anchor="ctr">
            <a:spAutoFit/>
          </a:bodyPr>
          <a:lstStyle/>
          <a:p>
            <a:pPr algn="ctr"/>
            <a:r>
              <a:rPr lang="en-GB" altLang="ja-JP" sz="2800" dirty="0">
                <a:solidFill>
                  <a:srgbClr val="CC0000"/>
                </a:solidFill>
                <a:ea typeface="MS PGothic" pitchFamily="34" charset="-128"/>
              </a:rPr>
              <a:t>  </a:t>
            </a:r>
          </a:p>
        </p:txBody>
      </p:sp>
      <p:sp>
        <p:nvSpPr>
          <p:cNvPr id="1029" name="Text Box 13"/>
          <p:cNvSpPr txBox="1">
            <a:spLocks noChangeArrowheads="1"/>
          </p:cNvSpPr>
          <p:nvPr/>
        </p:nvSpPr>
        <p:spPr bwMode="auto">
          <a:xfrm>
            <a:off x="1992313" y="1052514"/>
            <a:ext cx="237566" cy="1200329"/>
          </a:xfrm>
          <a:prstGeom prst="rect">
            <a:avLst/>
          </a:prstGeom>
          <a:noFill/>
          <a:ln w="9525">
            <a:noFill/>
            <a:miter lim="800000"/>
            <a:headEnd/>
            <a:tailEnd/>
          </a:ln>
        </p:spPr>
        <p:txBody>
          <a:bodyPr wrap="none">
            <a:spAutoFit/>
          </a:bodyPr>
          <a:lstStyle/>
          <a:p>
            <a:endParaRPr lang="de-DE">
              <a:solidFill>
                <a:schemeClr val="accent2"/>
              </a:solidFill>
              <a:sym typeface="Symbol" pitchFamily="18" charset="2"/>
            </a:endParaRPr>
          </a:p>
          <a:p>
            <a:r>
              <a:rPr lang="de-DE">
                <a:solidFill>
                  <a:schemeClr val="accent2"/>
                </a:solidFill>
                <a:sym typeface="Symbol" pitchFamily="18" charset="2"/>
              </a:rPr>
              <a:t> </a:t>
            </a:r>
          </a:p>
          <a:p>
            <a:endParaRPr lang="de-DE">
              <a:solidFill>
                <a:schemeClr val="accent2"/>
              </a:solidFill>
            </a:endParaRPr>
          </a:p>
          <a:p>
            <a:endParaRPr lang="de-DE">
              <a:solidFill>
                <a:schemeClr val="accent2"/>
              </a:solidFill>
            </a:endParaRPr>
          </a:p>
        </p:txBody>
      </p:sp>
      <p:sp>
        <p:nvSpPr>
          <p:cNvPr id="19" name="Textfeld 18"/>
          <p:cNvSpPr txBox="1"/>
          <p:nvPr/>
        </p:nvSpPr>
        <p:spPr>
          <a:xfrm>
            <a:off x="4621303" y="2998543"/>
            <a:ext cx="6827978" cy="646331"/>
          </a:xfrm>
          <a:prstGeom prst="rect">
            <a:avLst/>
          </a:prstGeom>
          <a:noFill/>
          <a:ln>
            <a:solidFill>
              <a:schemeClr val="tx1"/>
            </a:solidFill>
          </a:ln>
        </p:spPr>
        <p:txBody>
          <a:bodyPr wrap="square" rtlCol="0">
            <a:spAutoFit/>
          </a:bodyPr>
          <a:lstStyle/>
          <a:p>
            <a:pPr marL="342900" indent="-342900" algn="ctr"/>
            <a:r>
              <a:rPr lang="en-GB" dirty="0">
                <a:latin typeface="Arial" pitchFamily="34" charset="0"/>
                <a:cs typeface="Arial" pitchFamily="34" charset="0"/>
              </a:rPr>
              <a:t>U.-G. </a:t>
            </a:r>
            <a:r>
              <a:rPr lang="en-GB" dirty="0" err="1">
                <a:latin typeface="Arial" pitchFamily="34" charset="0"/>
                <a:cs typeface="Arial" pitchFamily="34" charset="0"/>
              </a:rPr>
              <a:t>Meißner</a:t>
            </a:r>
            <a:r>
              <a:rPr lang="en-GB" dirty="0">
                <a:latin typeface="Arial" pitchFamily="34" charset="0"/>
                <a:cs typeface="Arial" pitchFamily="34" charset="0"/>
              </a:rPr>
              <a:t>, </a:t>
            </a:r>
            <a:r>
              <a:rPr lang="en-GB" dirty="0" err="1">
                <a:latin typeface="Arial" pitchFamily="34" charset="0"/>
                <a:cs typeface="Arial" pitchFamily="34" charset="0"/>
              </a:rPr>
              <a:t>U.Raha</a:t>
            </a:r>
            <a:r>
              <a:rPr lang="en-GB" dirty="0">
                <a:latin typeface="Arial" pitchFamily="34" charset="0"/>
                <a:cs typeface="Arial" pitchFamily="34" charset="0"/>
              </a:rPr>
              <a:t>, </a:t>
            </a:r>
            <a:r>
              <a:rPr lang="en-GB" dirty="0" err="1">
                <a:latin typeface="Arial" pitchFamily="34" charset="0"/>
                <a:cs typeface="Arial" pitchFamily="34" charset="0"/>
              </a:rPr>
              <a:t>A.Rusetsky</a:t>
            </a:r>
            <a:r>
              <a:rPr lang="en-GB" dirty="0">
                <a:latin typeface="Arial" pitchFamily="34" charset="0"/>
                <a:cs typeface="Arial" pitchFamily="34" charset="0"/>
              </a:rPr>
              <a:t>, Eur. phys. J. C35 (2004) 349       </a:t>
            </a:r>
          </a:p>
          <a:p>
            <a:pPr algn="ctr"/>
            <a:r>
              <a:rPr lang="en-GB" dirty="0">
                <a:latin typeface="Arial" pitchFamily="34" charset="0"/>
                <a:cs typeface="Arial" pitchFamily="34" charset="0"/>
              </a:rPr>
              <a:t>next-to-leading order, including isospin breaking </a:t>
            </a:r>
          </a:p>
        </p:txBody>
      </p:sp>
      <p:sp>
        <p:nvSpPr>
          <p:cNvPr id="15" name="Textfeld 14"/>
          <p:cNvSpPr txBox="1"/>
          <p:nvPr/>
        </p:nvSpPr>
        <p:spPr>
          <a:xfrm>
            <a:off x="318354" y="145956"/>
            <a:ext cx="9296411" cy="646331"/>
          </a:xfrm>
          <a:prstGeom prst="rect">
            <a:avLst/>
          </a:prstGeom>
          <a:noFill/>
        </p:spPr>
        <p:txBody>
          <a:bodyPr wrap="square" rtlCol="0">
            <a:spAutoFit/>
          </a:bodyPr>
          <a:lstStyle/>
          <a:p>
            <a:r>
              <a:rPr lang="en-GB" sz="3600" dirty="0">
                <a:latin typeface="Palatino Linotype" pitchFamily="18" charset="0"/>
              </a:rPr>
              <a:t>SCATTERING  LENGTHS</a:t>
            </a:r>
          </a:p>
        </p:txBody>
      </p:sp>
      <p:sp>
        <p:nvSpPr>
          <p:cNvPr id="1032" name="Textfeld 14"/>
          <p:cNvSpPr txBox="1">
            <a:spLocks noChangeArrowheads="1"/>
          </p:cNvSpPr>
          <p:nvPr/>
        </p:nvSpPr>
        <p:spPr bwMode="auto">
          <a:xfrm>
            <a:off x="333376" y="723889"/>
            <a:ext cx="11020424" cy="830997"/>
          </a:xfrm>
          <a:prstGeom prst="rect">
            <a:avLst/>
          </a:prstGeom>
          <a:noFill/>
          <a:ln w="9525">
            <a:noFill/>
            <a:miter lim="800000"/>
            <a:headEnd/>
            <a:tailEnd/>
          </a:ln>
        </p:spPr>
        <p:txBody>
          <a:bodyPr wrap="square">
            <a:spAutoFit/>
          </a:bodyPr>
          <a:lstStyle/>
          <a:p>
            <a:r>
              <a:rPr lang="en-GB" sz="2400" dirty="0" err="1">
                <a:latin typeface="Palatino Linotype" panose="02040502050505030304" pitchFamily="18" charset="0"/>
                <a:cs typeface="Arial" pitchFamily="34" charset="0"/>
              </a:rPr>
              <a:t>Deser</a:t>
            </a:r>
            <a:r>
              <a:rPr lang="en-GB" sz="2400" dirty="0">
                <a:latin typeface="Palatino Linotype" panose="02040502050505030304" pitchFamily="18" charset="0"/>
                <a:cs typeface="Arial" pitchFamily="34" charset="0"/>
              </a:rPr>
              <a:t>-type relation connects shift </a:t>
            </a:r>
            <a:r>
              <a:rPr lang="en-GB" sz="2400" dirty="0">
                <a:latin typeface="Palatino Linotype" panose="02040502050505030304" pitchFamily="18" charset="0"/>
                <a:cs typeface="Arial" pitchFamily="34" charset="0"/>
                <a:sym typeface="Symbol"/>
              </a:rPr>
              <a:t></a:t>
            </a:r>
            <a:r>
              <a:rPr lang="en-GB" sz="2400" baseline="-25000" dirty="0">
                <a:latin typeface="Palatino Linotype" panose="02040502050505030304" pitchFamily="18" charset="0"/>
                <a:cs typeface="Arial" pitchFamily="34" charset="0"/>
              </a:rPr>
              <a:t>1s</a:t>
            </a:r>
            <a:r>
              <a:rPr lang="en-GB" sz="2400" dirty="0">
                <a:latin typeface="Palatino Linotype" panose="02040502050505030304" pitchFamily="18" charset="0"/>
                <a:cs typeface="Arial" pitchFamily="34" charset="0"/>
              </a:rPr>
              <a:t> and width </a:t>
            </a:r>
            <a:r>
              <a:rPr lang="en-GB" sz="2400" dirty="0">
                <a:latin typeface="Palatino Linotype" panose="02040502050505030304" pitchFamily="18" charset="0"/>
                <a:cs typeface="Arial" pitchFamily="34" charset="0"/>
                <a:sym typeface="Symbol"/>
              </a:rPr>
              <a:t></a:t>
            </a:r>
            <a:r>
              <a:rPr lang="en-GB" sz="2400" baseline="-25000" dirty="0">
                <a:latin typeface="Palatino Linotype" panose="02040502050505030304" pitchFamily="18" charset="0"/>
                <a:cs typeface="Arial" pitchFamily="34" charset="0"/>
              </a:rPr>
              <a:t>1s</a:t>
            </a:r>
            <a:r>
              <a:rPr lang="en-GB" sz="2400" dirty="0">
                <a:latin typeface="Palatino Linotype" panose="02040502050505030304" pitchFamily="18" charset="0"/>
                <a:cs typeface="Arial" pitchFamily="34" charset="0"/>
              </a:rPr>
              <a:t> to the </a:t>
            </a:r>
            <a:endParaRPr lang="en-GB" sz="2400" dirty="0" smtClean="0">
              <a:latin typeface="Palatino Linotype" panose="02040502050505030304" pitchFamily="18" charset="0"/>
              <a:cs typeface="Arial" pitchFamily="34" charset="0"/>
            </a:endParaRPr>
          </a:p>
          <a:p>
            <a:r>
              <a:rPr lang="en-GB" sz="2400" dirty="0" smtClean="0">
                <a:latin typeface="Palatino Linotype" panose="02040502050505030304" pitchFamily="18" charset="0"/>
                <a:cs typeface="Arial" pitchFamily="34" charset="0"/>
              </a:rPr>
              <a:t>real </a:t>
            </a:r>
            <a:r>
              <a:rPr lang="en-GB" sz="2400" dirty="0">
                <a:latin typeface="Palatino Linotype" panose="02040502050505030304" pitchFamily="18" charset="0"/>
                <a:cs typeface="Arial" pitchFamily="34" charset="0"/>
              </a:rPr>
              <a:t>and imaginary part of </a:t>
            </a:r>
            <a:r>
              <a:rPr lang="en-GB" sz="2400" i="1" dirty="0">
                <a:latin typeface="Palatino Linotype" panose="02040502050505030304" pitchFamily="18" charset="0"/>
                <a:cs typeface="Arial" pitchFamily="34" charset="0"/>
              </a:rPr>
              <a:t>ɑ</a:t>
            </a:r>
            <a:r>
              <a:rPr lang="en-GB" sz="2400" dirty="0">
                <a:latin typeface="Palatino Linotype" panose="02040502050505030304" pitchFamily="18" charset="0"/>
                <a:cs typeface="Arial" pitchFamily="34" charset="0"/>
              </a:rPr>
              <a:t> </a:t>
            </a:r>
            <a:r>
              <a:rPr lang="en-GB" sz="2400" baseline="-25000" dirty="0">
                <a:latin typeface="Palatino Linotype" panose="02040502050505030304" pitchFamily="18" charset="0"/>
                <a:cs typeface="Arial" pitchFamily="34" charset="0"/>
              </a:rPr>
              <a:t>K-p</a:t>
            </a:r>
            <a:r>
              <a:rPr lang="en-GB" sz="2400" dirty="0">
                <a:latin typeface="Palatino Linotype" panose="02040502050505030304" pitchFamily="18" charset="0"/>
                <a:cs typeface="Arial" pitchFamily="34" charset="0"/>
              </a:rPr>
              <a:t> </a:t>
            </a:r>
          </a:p>
        </p:txBody>
      </p:sp>
      <p:grpSp>
        <p:nvGrpSpPr>
          <p:cNvPr id="2" name="Gruppieren 1"/>
          <p:cNvGrpSpPr/>
          <p:nvPr/>
        </p:nvGrpSpPr>
        <p:grpSpPr>
          <a:xfrm>
            <a:off x="4785718" y="1531581"/>
            <a:ext cx="6870700" cy="928694"/>
            <a:chOff x="941660" y="1916832"/>
            <a:chExt cx="6870700" cy="928694"/>
          </a:xfrm>
          <a:noFill/>
        </p:grpSpPr>
        <p:graphicFrame>
          <p:nvGraphicFramePr>
            <p:cNvPr id="17" name="Objekt 16"/>
            <p:cNvGraphicFramePr>
              <a:graphicFrameLocks noChangeAspect="1"/>
            </p:cNvGraphicFramePr>
            <p:nvPr>
              <p:extLst/>
            </p:nvPr>
          </p:nvGraphicFramePr>
          <p:xfrm>
            <a:off x="1013097" y="1916832"/>
            <a:ext cx="6799263" cy="908050"/>
          </p:xfrm>
          <a:graphic>
            <a:graphicData uri="http://schemas.openxmlformats.org/presentationml/2006/ole">
              <mc:AlternateContent xmlns:mc="http://schemas.openxmlformats.org/markup-compatibility/2006">
                <mc:Choice xmlns:v="urn:schemas-microsoft-com:vml" Requires="v">
                  <p:oleObj spid="_x0000_s3102" name="Formel" r:id="rId6" imgW="2946240" imgH="393480" progId="Equation.3">
                    <p:embed/>
                  </p:oleObj>
                </mc:Choice>
                <mc:Fallback>
                  <p:oleObj name="Formel" r:id="rId6" imgW="294624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097" y="1916832"/>
                          <a:ext cx="6799263"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Ellipse 21"/>
            <p:cNvSpPr/>
            <p:nvPr/>
          </p:nvSpPr>
          <p:spPr>
            <a:xfrm>
              <a:off x="941660" y="1916832"/>
              <a:ext cx="1544204" cy="92869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22"/>
            <p:cNvSpPr/>
            <p:nvPr/>
          </p:nvSpPr>
          <p:spPr>
            <a:xfrm>
              <a:off x="3867768" y="2094058"/>
              <a:ext cx="646932" cy="64634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feld 5"/>
          <p:cNvSpPr txBox="1"/>
          <p:nvPr/>
        </p:nvSpPr>
        <p:spPr>
          <a:xfrm>
            <a:off x="4785718" y="2485831"/>
            <a:ext cx="6583854" cy="646331"/>
          </a:xfrm>
          <a:prstGeom prst="rect">
            <a:avLst/>
          </a:prstGeom>
          <a:noFill/>
        </p:spPr>
        <p:txBody>
          <a:bodyPr wrap="none" rtlCol="0">
            <a:spAutoFit/>
          </a:bodyPr>
          <a:lstStyle/>
          <a:p>
            <a:r>
              <a:rPr lang="en-GB" dirty="0">
                <a:latin typeface="Arial" pitchFamily="34" charset="0"/>
                <a:cs typeface="Arial" pitchFamily="34" charset="0"/>
              </a:rPr>
              <a:t>(µ</a:t>
            </a:r>
            <a:r>
              <a:rPr lang="en-GB" baseline="-25000" dirty="0">
                <a:latin typeface="Arial" pitchFamily="34" charset="0"/>
                <a:cs typeface="Arial" pitchFamily="34" charset="0"/>
              </a:rPr>
              <a:t>C</a:t>
            </a:r>
            <a:r>
              <a:rPr lang="en-GB" dirty="0">
                <a:latin typeface="Arial" pitchFamily="34" charset="0"/>
                <a:cs typeface="Arial" pitchFamily="34" charset="0"/>
              </a:rPr>
              <a:t> reduced mass of the </a:t>
            </a:r>
            <a:r>
              <a:rPr lang="en-GB" dirty="0" err="1">
                <a:latin typeface="Arial" pitchFamily="34" charset="0"/>
                <a:cs typeface="Arial" pitchFamily="34" charset="0"/>
              </a:rPr>
              <a:t>K</a:t>
            </a:r>
            <a:r>
              <a:rPr lang="en-GB" baseline="38000" dirty="0" err="1">
                <a:latin typeface="Arial" pitchFamily="34" charset="0"/>
                <a:cs typeface="Arial" pitchFamily="34" charset="0"/>
                <a:sym typeface="Symbol"/>
              </a:rPr>
              <a:t></a:t>
            </a:r>
            <a:r>
              <a:rPr lang="en-GB" dirty="0" err="1">
                <a:latin typeface="Arial" pitchFamily="34" charset="0"/>
                <a:cs typeface="Arial" pitchFamily="34" charset="0"/>
              </a:rPr>
              <a:t>p</a:t>
            </a:r>
            <a:r>
              <a:rPr lang="en-GB" dirty="0">
                <a:latin typeface="Arial" pitchFamily="34" charset="0"/>
                <a:cs typeface="Arial" pitchFamily="34" charset="0"/>
              </a:rPr>
              <a:t> system, </a:t>
            </a:r>
            <a:r>
              <a:rPr lang="en-GB" dirty="0">
                <a:latin typeface="Arial" pitchFamily="34" charset="0"/>
                <a:cs typeface="Arial" pitchFamily="34" charset="0"/>
                <a:sym typeface="Symbol"/>
              </a:rPr>
              <a:t></a:t>
            </a:r>
            <a:r>
              <a:rPr lang="en-GB" dirty="0">
                <a:latin typeface="Arial" pitchFamily="34" charset="0"/>
                <a:cs typeface="Arial" pitchFamily="34" charset="0"/>
              </a:rPr>
              <a:t> fine-structure constant)</a:t>
            </a:r>
            <a:endParaRPr lang="en-GB" baseline="-20000" dirty="0">
              <a:latin typeface="Arial" pitchFamily="34" charset="0"/>
              <a:cs typeface="Arial" pitchFamily="34" charset="0"/>
            </a:endParaRPr>
          </a:p>
          <a:p>
            <a:endParaRPr lang="en-GB" dirty="0"/>
          </a:p>
        </p:txBody>
      </p:sp>
      <p:sp>
        <p:nvSpPr>
          <p:cNvPr id="8" name="Rechteck 7"/>
          <p:cNvSpPr/>
          <p:nvPr/>
        </p:nvSpPr>
        <p:spPr>
          <a:xfrm>
            <a:off x="5228213" y="4451794"/>
            <a:ext cx="6221068" cy="19234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Objekt 20"/>
          <p:cNvGraphicFramePr>
            <a:graphicFrameLocks noChangeAspect="1"/>
          </p:cNvGraphicFramePr>
          <p:nvPr>
            <p:extLst>
              <p:ext uri="{D42A27DB-BD31-4B8C-83A1-F6EECF244321}">
                <p14:modId xmlns:p14="http://schemas.microsoft.com/office/powerpoint/2010/main" val="243947260"/>
              </p:ext>
            </p:extLst>
          </p:nvPr>
        </p:nvGraphicFramePr>
        <p:xfrm>
          <a:off x="1238187" y="3909873"/>
          <a:ext cx="2642523" cy="1585943"/>
        </p:xfrm>
        <a:graphic>
          <a:graphicData uri="http://schemas.openxmlformats.org/presentationml/2006/ole">
            <mc:AlternateContent xmlns:mc="http://schemas.openxmlformats.org/markup-compatibility/2006">
              <mc:Choice xmlns:v="urn:schemas-microsoft-com:vml" Requires="v">
                <p:oleObj spid="_x0000_s3103" name="Formel" r:id="rId8" imgW="1054080" imgH="634680" progId="Equation.3">
                  <p:embed/>
                </p:oleObj>
              </mc:Choice>
              <mc:Fallback>
                <p:oleObj name="Formel" r:id="rId8" imgW="1054080" imgH="634680" progId="Equation.3">
                  <p:embed/>
                  <p:pic>
                    <p:nvPicPr>
                      <p:cNvPr id="0" name=""/>
                      <p:cNvPicPr>
                        <a:picLocks noChangeAspect="1" noChangeArrowheads="1"/>
                      </p:cNvPicPr>
                      <p:nvPr/>
                    </p:nvPicPr>
                    <p:blipFill>
                      <a:blip r:embed="rId9"/>
                      <a:srcRect/>
                      <a:stretch>
                        <a:fillRect/>
                      </a:stretch>
                    </p:blipFill>
                    <p:spPr bwMode="auto">
                      <a:xfrm>
                        <a:off x="1238187" y="3909873"/>
                        <a:ext cx="2642523" cy="1585943"/>
                      </a:xfrm>
                      <a:prstGeom prst="rect">
                        <a:avLst/>
                      </a:prstGeom>
                      <a:noFill/>
                      <a:extLst/>
                    </p:spPr>
                  </p:pic>
                </p:oleObj>
              </mc:Fallback>
            </mc:AlternateContent>
          </a:graphicData>
        </a:graphic>
      </p:graphicFrame>
      <p:sp>
        <p:nvSpPr>
          <p:cNvPr id="25" name="Ellipse 24"/>
          <p:cNvSpPr/>
          <p:nvPr/>
        </p:nvSpPr>
        <p:spPr>
          <a:xfrm>
            <a:off x="8617420" y="1700807"/>
            <a:ext cx="646932" cy="6463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feil nach rechts 4"/>
          <p:cNvSpPr/>
          <p:nvPr/>
        </p:nvSpPr>
        <p:spPr>
          <a:xfrm>
            <a:off x="4314824" y="4989697"/>
            <a:ext cx="651735" cy="3919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2759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sp>
        <p:nvSpPr>
          <p:cNvPr id="3" name="Textfeld 2"/>
          <p:cNvSpPr txBox="1"/>
          <p:nvPr/>
        </p:nvSpPr>
        <p:spPr>
          <a:xfrm>
            <a:off x="4933950" y="3829050"/>
            <a:ext cx="5749483" cy="1323439"/>
          </a:xfrm>
          <a:prstGeom prst="rect">
            <a:avLst/>
          </a:prstGeom>
          <a:noFill/>
        </p:spPr>
        <p:txBody>
          <a:bodyPr wrap="square" rtlCol="0">
            <a:spAutoFit/>
          </a:bodyPr>
          <a:lstStyle/>
          <a:p>
            <a:r>
              <a:rPr lang="en-GB" sz="4400" dirty="0" smtClean="0">
                <a:latin typeface="Arial" panose="020B0604020202020204" pitchFamily="34" charset="0"/>
                <a:cs typeface="Arial" panose="020B0604020202020204" pitchFamily="34" charset="0"/>
              </a:rPr>
              <a:t>E57  </a:t>
            </a:r>
            <a:r>
              <a:rPr lang="en-GB" sz="4400" dirty="0" err="1" smtClean="0">
                <a:latin typeface="Arial" panose="020B0604020202020204" pitchFamily="34" charset="0"/>
                <a:cs typeface="Arial" panose="020B0604020202020204" pitchFamily="34" charset="0"/>
              </a:rPr>
              <a:t>kaonic</a:t>
            </a:r>
            <a:r>
              <a:rPr lang="en-GB" sz="4400" dirty="0" smtClean="0">
                <a:latin typeface="Arial" panose="020B0604020202020204" pitchFamily="34" charset="0"/>
                <a:cs typeface="Arial" panose="020B0604020202020204" pitchFamily="34" charset="0"/>
              </a:rPr>
              <a:t> deuterium</a:t>
            </a:r>
          </a:p>
          <a:p>
            <a:pPr algn="r"/>
            <a:r>
              <a:rPr lang="en-GB" sz="3600" i="1" dirty="0" smtClean="0">
                <a:latin typeface="Arial" panose="020B0604020202020204" pitchFamily="34" charset="0"/>
                <a:cs typeface="Arial" panose="020B0604020202020204" pitchFamily="34" charset="0"/>
              </a:rPr>
              <a:t>cryogenic X-ray detector</a:t>
            </a:r>
            <a:endParaRPr lang="en-GB"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353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6" name="Object 2"/>
          <p:cNvGraphicFramePr>
            <a:graphicFrameLocks noChangeAspect="1"/>
          </p:cNvGraphicFramePr>
          <p:nvPr>
            <p:extLst>
              <p:ext uri="{D42A27DB-BD31-4B8C-83A1-F6EECF244321}">
                <p14:modId xmlns:p14="http://schemas.microsoft.com/office/powerpoint/2010/main" val="3127229654"/>
              </p:ext>
            </p:extLst>
          </p:nvPr>
        </p:nvGraphicFramePr>
        <p:xfrm>
          <a:off x="5676901" y="556020"/>
          <a:ext cx="5514974" cy="3021139"/>
        </p:xfrm>
        <a:graphic>
          <a:graphicData uri="http://schemas.openxmlformats.org/presentationml/2006/ole">
            <mc:AlternateContent xmlns:mc="http://schemas.openxmlformats.org/markup-compatibility/2006">
              <mc:Choice xmlns:v="urn:schemas-microsoft-com:vml" Requires="v">
                <p:oleObj spid="_x0000_s4108" name="CorelDRAW" r:id="rId4" imgW="2484720" imgH="1361160" progId="">
                  <p:embed/>
                </p:oleObj>
              </mc:Choice>
              <mc:Fallback>
                <p:oleObj name="CorelDRAW" r:id="rId4" imgW="2484720" imgH="13611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901" y="556020"/>
                        <a:ext cx="5514974" cy="3021139"/>
                      </a:xfrm>
                      <a:prstGeom prst="rect">
                        <a:avLst/>
                      </a:prstGeom>
                      <a:noFill/>
                      <a:ln>
                        <a:noFill/>
                      </a:ln>
                      <a:effectLst/>
                      <a:extLst/>
                    </p:spPr>
                  </p:pic>
                </p:oleObj>
              </mc:Fallback>
            </mc:AlternateContent>
          </a:graphicData>
        </a:graphic>
      </p:graphicFrame>
      <p:sp>
        <p:nvSpPr>
          <p:cNvPr id="6" name="CasellaDiTesto 10"/>
          <p:cNvSpPr txBox="1">
            <a:spLocks noChangeArrowheads="1"/>
          </p:cNvSpPr>
          <p:nvPr/>
        </p:nvSpPr>
        <p:spPr bwMode="auto">
          <a:xfrm>
            <a:off x="496332" y="1357338"/>
            <a:ext cx="4752503" cy="1938992"/>
          </a:xfrm>
          <a:prstGeom prst="rect">
            <a:avLst/>
          </a:prstGeom>
          <a:noFill/>
          <a:ln w="9525">
            <a:noFill/>
            <a:miter lim="800000"/>
            <a:headEnd/>
            <a:tailEnd/>
          </a:ln>
        </p:spPr>
        <p:txBody>
          <a:bodyPr wrap="square">
            <a:spAutoFit/>
          </a:bodyPr>
          <a:lstStyle/>
          <a:p>
            <a:pPr>
              <a:lnSpc>
                <a:spcPct val="150000"/>
              </a:lnSpc>
              <a:buFont typeface="Arial" charset="0"/>
              <a:buChar char="•"/>
            </a:pPr>
            <a:r>
              <a:rPr lang="en-US" dirty="0">
                <a:solidFill>
                  <a:srgbClr val="000000"/>
                </a:solidFill>
                <a:latin typeface="Palatino Linotype" pitchFamily="18" charset="0"/>
                <a:cs typeface="Arial" charset="0"/>
              </a:rPr>
              <a:t>  </a:t>
            </a:r>
            <a:r>
              <a:rPr lang="en-US" sz="2000" dirty="0">
                <a:solidFill>
                  <a:srgbClr val="000000"/>
                </a:solidFill>
                <a:latin typeface="Palatino Linotype" pitchFamily="18" charset="0"/>
                <a:cs typeface="Arial" charset="0"/>
              </a:rPr>
              <a:t>JFET integrated on </a:t>
            </a:r>
            <a:r>
              <a:rPr lang="en-US" sz="2000" dirty="0" smtClean="0">
                <a:solidFill>
                  <a:srgbClr val="000000"/>
                </a:solidFill>
                <a:latin typeface="Palatino Linotype" pitchFamily="18" charset="0"/>
                <a:cs typeface="Arial" charset="0"/>
              </a:rPr>
              <a:t>SDD</a:t>
            </a:r>
            <a:endParaRPr lang="en-US" sz="2000" dirty="0">
              <a:solidFill>
                <a:srgbClr val="000000"/>
              </a:solidFill>
              <a:latin typeface="Palatino Linotype" pitchFamily="18" charset="0"/>
              <a:cs typeface="Arial" charset="0"/>
            </a:endParaRPr>
          </a:p>
          <a:p>
            <a:pPr>
              <a:lnSpc>
                <a:spcPct val="150000"/>
              </a:lnSpc>
              <a:buFont typeface="Arial" charset="0"/>
              <a:buChar char="•"/>
            </a:pPr>
            <a:r>
              <a:rPr lang="en-US" sz="2000" dirty="0">
                <a:solidFill>
                  <a:srgbClr val="000000"/>
                </a:solidFill>
                <a:latin typeface="Palatino Linotype" pitchFamily="18" charset="0"/>
                <a:cs typeface="Arial" charset="0"/>
              </a:rPr>
              <a:t>  lowest total anode </a:t>
            </a:r>
            <a:r>
              <a:rPr lang="en-US" sz="2000" dirty="0" smtClean="0">
                <a:solidFill>
                  <a:srgbClr val="000000"/>
                </a:solidFill>
                <a:latin typeface="Palatino Linotype" pitchFamily="18" charset="0"/>
                <a:cs typeface="Arial" charset="0"/>
              </a:rPr>
              <a:t>capacitance</a:t>
            </a:r>
            <a:endParaRPr lang="en-US" sz="2000" dirty="0">
              <a:solidFill>
                <a:srgbClr val="000000"/>
              </a:solidFill>
              <a:latin typeface="Palatino Linotype" pitchFamily="18" charset="0"/>
              <a:cs typeface="Arial" charset="0"/>
            </a:endParaRPr>
          </a:p>
          <a:p>
            <a:pPr>
              <a:lnSpc>
                <a:spcPct val="150000"/>
              </a:lnSpc>
              <a:buFont typeface="Arial" charset="0"/>
              <a:buChar char="•"/>
            </a:pPr>
            <a:r>
              <a:rPr lang="en-US" sz="2000" dirty="0">
                <a:solidFill>
                  <a:srgbClr val="000000"/>
                </a:solidFill>
                <a:latin typeface="Palatino Linotype" pitchFamily="18" charset="0"/>
                <a:cs typeface="Arial" charset="0"/>
              </a:rPr>
              <a:t>  limited JFET </a:t>
            </a:r>
            <a:r>
              <a:rPr lang="en-US" sz="2000" dirty="0" smtClean="0">
                <a:solidFill>
                  <a:srgbClr val="000000"/>
                </a:solidFill>
                <a:latin typeface="Palatino Linotype" pitchFamily="18" charset="0"/>
                <a:cs typeface="Arial" charset="0"/>
              </a:rPr>
              <a:t>performance</a:t>
            </a:r>
            <a:endParaRPr lang="en-US" sz="2000" dirty="0">
              <a:solidFill>
                <a:srgbClr val="000000"/>
              </a:solidFill>
              <a:latin typeface="Palatino Linotype" pitchFamily="18" charset="0"/>
              <a:cs typeface="Arial" charset="0"/>
            </a:endParaRPr>
          </a:p>
          <a:p>
            <a:pPr>
              <a:lnSpc>
                <a:spcPct val="150000"/>
              </a:lnSpc>
              <a:buFont typeface="Arial" charset="0"/>
              <a:buChar char="•"/>
            </a:pPr>
            <a:r>
              <a:rPr lang="en-US" sz="2000" dirty="0">
                <a:solidFill>
                  <a:srgbClr val="000000"/>
                </a:solidFill>
                <a:latin typeface="Palatino Linotype" pitchFamily="18" charset="0"/>
                <a:cs typeface="Arial" charset="0"/>
              </a:rPr>
              <a:t>  sophisticated </a:t>
            </a:r>
            <a:r>
              <a:rPr lang="en-US" sz="2000" dirty="0" smtClean="0">
                <a:solidFill>
                  <a:srgbClr val="000000"/>
                </a:solidFill>
                <a:latin typeface="Palatino Linotype" pitchFamily="18" charset="0"/>
                <a:cs typeface="Arial" charset="0"/>
              </a:rPr>
              <a:t>SDD+JFET technology</a:t>
            </a:r>
            <a:endParaRPr lang="en-US" sz="2000" dirty="0">
              <a:solidFill>
                <a:srgbClr val="000000"/>
              </a:solidFill>
              <a:latin typeface="Palatino Linotype" pitchFamily="18" charset="0"/>
              <a:cs typeface="Arial" charset="0"/>
            </a:endParaRPr>
          </a:p>
        </p:txBody>
      </p:sp>
      <p:grpSp>
        <p:nvGrpSpPr>
          <p:cNvPr id="7" name="Gruppo 14"/>
          <p:cNvGrpSpPr>
            <a:grpSpLocks/>
          </p:cNvGrpSpPr>
          <p:nvPr/>
        </p:nvGrpSpPr>
        <p:grpSpPr bwMode="auto">
          <a:xfrm>
            <a:off x="6691313" y="3640417"/>
            <a:ext cx="3486150" cy="3217583"/>
            <a:chOff x="185843" y="260647"/>
            <a:chExt cx="3085117" cy="3654780"/>
          </a:xfrm>
        </p:grpSpPr>
        <p:sp>
          <p:nvSpPr>
            <p:cNvPr id="8" name="Rettangolo 15"/>
            <p:cNvSpPr/>
            <p:nvPr/>
          </p:nvSpPr>
          <p:spPr>
            <a:xfrm>
              <a:off x="323785" y="2774264"/>
              <a:ext cx="2619099" cy="4608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17"/>
            <p:cNvSpPr/>
            <p:nvPr/>
          </p:nvSpPr>
          <p:spPr>
            <a:xfrm rot="5400000">
              <a:off x="-384216" y="2018397"/>
              <a:ext cx="1426751" cy="4657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ttangolo 18"/>
            <p:cNvSpPr/>
            <p:nvPr/>
          </p:nvSpPr>
          <p:spPr>
            <a:xfrm>
              <a:off x="320202" y="1318710"/>
              <a:ext cx="2622681" cy="5952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ttangolo 19"/>
            <p:cNvSpPr/>
            <p:nvPr/>
          </p:nvSpPr>
          <p:spPr>
            <a:xfrm>
              <a:off x="812850" y="2551514"/>
              <a:ext cx="1635594" cy="222750"/>
            </a:xfrm>
            <a:prstGeom prst="rect">
              <a:avLst/>
            </a:prstGeom>
            <a:solidFill>
              <a:schemeClr val="accent3">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ttangolo 20"/>
            <p:cNvSpPr/>
            <p:nvPr/>
          </p:nvSpPr>
          <p:spPr>
            <a:xfrm>
              <a:off x="538759" y="2347967"/>
              <a:ext cx="2088830" cy="20738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ttangolo 21"/>
            <p:cNvSpPr/>
            <p:nvPr/>
          </p:nvSpPr>
          <p:spPr>
            <a:xfrm>
              <a:off x="882717" y="1915909"/>
              <a:ext cx="1492277" cy="1036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ttangolo 22"/>
            <p:cNvSpPr/>
            <p:nvPr/>
          </p:nvSpPr>
          <p:spPr>
            <a:xfrm>
              <a:off x="1907426" y="2033045"/>
              <a:ext cx="103904" cy="99853"/>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23"/>
            <p:cNvSpPr/>
            <p:nvPr/>
          </p:nvSpPr>
          <p:spPr>
            <a:xfrm rot="5400000">
              <a:off x="2203597" y="2009755"/>
              <a:ext cx="1424830" cy="4657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Connettore 1 24"/>
            <p:cNvCxnSpPr>
              <a:endCxn id="13" idx="2"/>
            </p:cNvCxnSpPr>
            <p:nvPr/>
          </p:nvCxnSpPr>
          <p:spPr>
            <a:xfrm rot="16200000" flipV="1">
              <a:off x="1532444" y="2116909"/>
              <a:ext cx="257314" cy="627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25"/>
            <p:cNvCxnSpPr/>
            <p:nvPr/>
          </p:nvCxnSpPr>
          <p:spPr>
            <a:xfrm rot="5400000" flipH="1" flipV="1">
              <a:off x="1871246" y="2169078"/>
              <a:ext cx="144019" cy="716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26"/>
            <p:cNvCxnSpPr/>
            <p:nvPr/>
          </p:nvCxnSpPr>
          <p:spPr>
            <a:xfrm rot="10800000">
              <a:off x="1692452" y="2276917"/>
              <a:ext cx="2149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ttangolo 27"/>
            <p:cNvSpPr/>
            <p:nvPr/>
          </p:nvSpPr>
          <p:spPr>
            <a:xfrm>
              <a:off x="1015284" y="1303348"/>
              <a:ext cx="1223559" cy="7488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ttangolo 28"/>
            <p:cNvSpPr/>
            <p:nvPr/>
          </p:nvSpPr>
          <p:spPr>
            <a:xfrm rot="5400000">
              <a:off x="334894" y="2885006"/>
              <a:ext cx="683611" cy="3582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ttangolo 29"/>
            <p:cNvSpPr/>
            <p:nvPr/>
          </p:nvSpPr>
          <p:spPr>
            <a:xfrm rot="5400000">
              <a:off x="2227496" y="2876365"/>
              <a:ext cx="685531" cy="3582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asellaDiTesto 30"/>
            <p:cNvSpPr txBox="1">
              <a:spLocks noChangeArrowheads="1"/>
            </p:cNvSpPr>
            <p:nvPr/>
          </p:nvSpPr>
          <p:spPr bwMode="auto">
            <a:xfrm>
              <a:off x="1061380" y="1464234"/>
              <a:ext cx="649773" cy="446748"/>
            </a:xfrm>
            <a:prstGeom prst="rect">
              <a:avLst/>
            </a:prstGeom>
            <a:noFill/>
            <a:ln w="9525">
              <a:noFill/>
              <a:miter lim="800000"/>
              <a:headEnd/>
              <a:tailEnd/>
            </a:ln>
          </p:spPr>
          <p:txBody>
            <a:bodyPr wrap="none">
              <a:spAutoFit/>
            </a:bodyPr>
            <a:lstStyle/>
            <a:p>
              <a:r>
                <a:rPr lang="en-US">
                  <a:solidFill>
                    <a:srgbClr val="FF0000"/>
                  </a:solidFill>
                </a:rPr>
                <a:t>SDD</a:t>
              </a:r>
            </a:p>
          </p:txBody>
        </p:sp>
        <p:sp>
          <p:nvSpPr>
            <p:cNvPr id="23" name="CasellaDiTesto 31"/>
            <p:cNvSpPr txBox="1">
              <a:spLocks noChangeArrowheads="1"/>
            </p:cNvSpPr>
            <p:nvPr/>
          </p:nvSpPr>
          <p:spPr bwMode="auto">
            <a:xfrm>
              <a:off x="2123728" y="3356992"/>
              <a:ext cx="1147232" cy="558435"/>
            </a:xfrm>
            <a:prstGeom prst="rect">
              <a:avLst/>
            </a:prstGeom>
            <a:noFill/>
            <a:ln w="9525">
              <a:noFill/>
              <a:miter lim="800000"/>
              <a:headEnd/>
              <a:tailEnd/>
            </a:ln>
          </p:spPr>
          <p:txBody>
            <a:bodyPr wrap="none">
              <a:spAutoFit/>
            </a:bodyPr>
            <a:lstStyle/>
            <a:p>
              <a:r>
                <a:rPr lang="en-US" sz="2400" dirty="0">
                  <a:solidFill>
                    <a:srgbClr val="0000FF"/>
                  </a:solidFill>
                  <a:latin typeface="Palatino Linotype" pitchFamily="18" charset="0"/>
                </a:rPr>
                <a:t>CUBE</a:t>
              </a:r>
            </a:p>
          </p:txBody>
        </p:sp>
        <p:sp>
          <p:nvSpPr>
            <p:cNvPr id="24" name="CasellaDiTesto 32"/>
            <p:cNvSpPr txBox="1">
              <a:spLocks noChangeArrowheads="1"/>
            </p:cNvSpPr>
            <p:nvPr/>
          </p:nvSpPr>
          <p:spPr bwMode="auto">
            <a:xfrm>
              <a:off x="185843" y="827221"/>
              <a:ext cx="3062686" cy="446748"/>
            </a:xfrm>
            <a:prstGeom prst="rect">
              <a:avLst/>
            </a:prstGeom>
            <a:noFill/>
            <a:ln w="9525">
              <a:noFill/>
              <a:miter lim="800000"/>
              <a:headEnd/>
              <a:tailEnd/>
            </a:ln>
          </p:spPr>
          <p:txBody>
            <a:bodyPr wrap="none">
              <a:spAutoFit/>
            </a:bodyPr>
            <a:lstStyle/>
            <a:p>
              <a:r>
                <a:rPr lang="en-US" dirty="0"/>
                <a:t>radiation entrance window</a:t>
              </a:r>
            </a:p>
          </p:txBody>
        </p:sp>
        <p:sp>
          <p:nvSpPr>
            <p:cNvPr id="25" name="CasellaDiTesto 33"/>
            <p:cNvSpPr txBox="1">
              <a:spLocks noChangeArrowheads="1"/>
            </p:cNvSpPr>
            <p:nvPr/>
          </p:nvSpPr>
          <p:spPr bwMode="auto">
            <a:xfrm>
              <a:off x="1132620" y="2894168"/>
              <a:ext cx="888385" cy="446678"/>
            </a:xfrm>
            <a:prstGeom prst="rect">
              <a:avLst/>
            </a:prstGeom>
            <a:noFill/>
            <a:ln w="9525">
              <a:noFill/>
              <a:miter lim="800000"/>
              <a:headEnd/>
              <a:tailEnd/>
            </a:ln>
          </p:spPr>
          <p:txBody>
            <a:bodyPr wrap="none">
              <a:spAutoFit/>
            </a:bodyPr>
            <a:lstStyle/>
            <a:p>
              <a:r>
                <a:rPr lang="en-US"/>
                <a:t>cooler</a:t>
              </a:r>
            </a:p>
          </p:txBody>
        </p:sp>
        <p:cxnSp>
          <p:nvCxnSpPr>
            <p:cNvPr id="26" name="Connettore 2 34"/>
            <p:cNvCxnSpPr/>
            <p:nvPr/>
          </p:nvCxnSpPr>
          <p:spPr>
            <a:xfrm rot="5400000">
              <a:off x="828463" y="547790"/>
              <a:ext cx="576077" cy="17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35"/>
            <p:cNvCxnSpPr/>
            <p:nvPr/>
          </p:nvCxnSpPr>
          <p:spPr>
            <a:xfrm rot="5400000">
              <a:off x="1044332" y="548686"/>
              <a:ext cx="57607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36"/>
            <p:cNvCxnSpPr/>
            <p:nvPr/>
          </p:nvCxnSpPr>
          <p:spPr>
            <a:xfrm rot="5400000">
              <a:off x="1258411" y="547790"/>
              <a:ext cx="576077" cy="17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37"/>
            <p:cNvCxnSpPr/>
            <p:nvPr/>
          </p:nvCxnSpPr>
          <p:spPr>
            <a:xfrm rot="5400000">
              <a:off x="1475176" y="547790"/>
              <a:ext cx="576077" cy="17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38"/>
            <p:cNvCxnSpPr/>
            <p:nvPr/>
          </p:nvCxnSpPr>
          <p:spPr>
            <a:xfrm rot="5400000">
              <a:off x="1690150" y="547790"/>
              <a:ext cx="576077" cy="17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9"/>
            <p:cNvCxnSpPr/>
            <p:nvPr/>
          </p:nvCxnSpPr>
          <p:spPr>
            <a:xfrm rot="5400000">
              <a:off x="1906916" y="547790"/>
              <a:ext cx="576077" cy="17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ttangolo 40"/>
            <p:cNvSpPr/>
            <p:nvPr/>
          </p:nvSpPr>
          <p:spPr>
            <a:xfrm>
              <a:off x="538759" y="2059928"/>
              <a:ext cx="720163" cy="27843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ttangolo 41"/>
            <p:cNvSpPr/>
            <p:nvPr/>
          </p:nvSpPr>
          <p:spPr>
            <a:xfrm>
              <a:off x="2267507" y="2059928"/>
              <a:ext cx="360082" cy="27843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4" name="Connettore 2 42"/>
            <p:cNvCxnSpPr/>
            <p:nvPr/>
          </p:nvCxnSpPr>
          <p:spPr>
            <a:xfrm flipH="1" flipV="1">
              <a:off x="2052533" y="2203947"/>
              <a:ext cx="395911" cy="123664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36" name="CasellaDiTesto 11"/>
          <p:cNvSpPr txBox="1">
            <a:spLocks noChangeArrowheads="1"/>
          </p:cNvSpPr>
          <p:nvPr/>
        </p:nvSpPr>
        <p:spPr bwMode="auto">
          <a:xfrm>
            <a:off x="496332" y="4368903"/>
            <a:ext cx="5179234" cy="1891865"/>
          </a:xfrm>
          <a:prstGeom prst="rect">
            <a:avLst/>
          </a:prstGeom>
          <a:noFill/>
          <a:ln w="9525">
            <a:noFill/>
            <a:miter lim="800000"/>
            <a:headEnd/>
            <a:tailEnd/>
          </a:ln>
        </p:spPr>
        <p:txBody>
          <a:bodyPr wrap="square">
            <a:spAutoFit/>
          </a:bodyPr>
          <a:lstStyle/>
          <a:p>
            <a:pPr>
              <a:lnSpc>
                <a:spcPct val="150000"/>
              </a:lnSpc>
              <a:buFont typeface="Arial" charset="0"/>
              <a:buChar char="•"/>
            </a:pPr>
            <a:r>
              <a:rPr lang="en-US" sz="2000" dirty="0">
                <a:solidFill>
                  <a:srgbClr val="0000FF"/>
                </a:solidFill>
                <a:latin typeface="Palatino Linotype" pitchFamily="18" charset="0"/>
                <a:cs typeface="Arial" charset="0"/>
              </a:rPr>
              <a:t>  external CUBE </a:t>
            </a:r>
            <a:r>
              <a:rPr lang="en-US" sz="2000" dirty="0" smtClean="0">
                <a:solidFill>
                  <a:srgbClr val="0000FF"/>
                </a:solidFill>
                <a:latin typeface="Palatino Linotype" pitchFamily="18" charset="0"/>
                <a:cs typeface="Arial" charset="0"/>
              </a:rPr>
              <a:t>preamplifier (MOSFET)</a:t>
            </a:r>
            <a:endParaRPr lang="en-US" sz="2000" dirty="0">
              <a:solidFill>
                <a:srgbClr val="0000FF"/>
              </a:solidFill>
              <a:latin typeface="Palatino Linotype" pitchFamily="18" charset="0"/>
              <a:cs typeface="Arial" charset="0"/>
            </a:endParaRPr>
          </a:p>
          <a:p>
            <a:pPr>
              <a:lnSpc>
                <a:spcPct val="150000"/>
              </a:lnSpc>
              <a:buFont typeface="Arial" charset="0"/>
              <a:buChar char="•"/>
            </a:pPr>
            <a:r>
              <a:rPr lang="en-US" sz="2000" dirty="0">
                <a:solidFill>
                  <a:srgbClr val="0000FF"/>
                </a:solidFill>
                <a:latin typeface="Palatino Linotype" pitchFamily="18" charset="0"/>
                <a:cs typeface="Arial" charset="0"/>
              </a:rPr>
              <a:t>  larger total anode </a:t>
            </a:r>
            <a:r>
              <a:rPr lang="en-US" sz="2000" dirty="0" smtClean="0">
                <a:solidFill>
                  <a:srgbClr val="0000FF"/>
                </a:solidFill>
                <a:latin typeface="Palatino Linotype" pitchFamily="18" charset="0"/>
                <a:cs typeface="Arial" charset="0"/>
              </a:rPr>
              <a:t>capacitance</a:t>
            </a:r>
            <a:endParaRPr lang="en-US" sz="2000" dirty="0">
              <a:solidFill>
                <a:srgbClr val="0000FF"/>
              </a:solidFill>
              <a:latin typeface="Palatino Linotype" pitchFamily="18" charset="0"/>
              <a:cs typeface="Arial" charset="0"/>
            </a:endParaRPr>
          </a:p>
          <a:p>
            <a:pPr>
              <a:lnSpc>
                <a:spcPct val="150000"/>
              </a:lnSpc>
              <a:buFont typeface="Arial" charset="0"/>
              <a:buChar char="•"/>
            </a:pPr>
            <a:r>
              <a:rPr lang="en-US" sz="2000" dirty="0">
                <a:solidFill>
                  <a:srgbClr val="0000FF"/>
                </a:solidFill>
                <a:latin typeface="Palatino Linotype" pitchFamily="18" charset="0"/>
                <a:cs typeface="Arial" charset="0"/>
              </a:rPr>
              <a:t>  better FET </a:t>
            </a:r>
            <a:r>
              <a:rPr lang="en-US" sz="2000" dirty="0" smtClean="0">
                <a:solidFill>
                  <a:srgbClr val="0000FF"/>
                </a:solidFill>
                <a:latin typeface="Palatino Linotype" pitchFamily="18" charset="0"/>
                <a:cs typeface="Arial" charset="0"/>
              </a:rPr>
              <a:t>performances</a:t>
            </a:r>
            <a:endParaRPr lang="en-US" sz="2000" dirty="0">
              <a:solidFill>
                <a:srgbClr val="0000FF"/>
              </a:solidFill>
              <a:latin typeface="Palatino Linotype" pitchFamily="18" charset="0"/>
              <a:cs typeface="Arial" charset="0"/>
            </a:endParaRPr>
          </a:p>
          <a:p>
            <a:pPr>
              <a:lnSpc>
                <a:spcPct val="150000"/>
              </a:lnSpc>
              <a:buFont typeface="Arial" charset="0"/>
              <a:buChar char="•"/>
            </a:pPr>
            <a:r>
              <a:rPr lang="en-US" sz="2000" dirty="0">
                <a:solidFill>
                  <a:srgbClr val="0000FF"/>
                </a:solidFill>
                <a:latin typeface="Palatino Linotype" pitchFamily="18" charset="0"/>
                <a:cs typeface="Arial" charset="0"/>
              </a:rPr>
              <a:t>  standard SDD technology</a:t>
            </a:r>
          </a:p>
        </p:txBody>
      </p:sp>
      <p:sp>
        <p:nvSpPr>
          <p:cNvPr id="37" name="Textfeld 36"/>
          <p:cNvSpPr txBox="1"/>
          <p:nvPr/>
        </p:nvSpPr>
        <p:spPr>
          <a:xfrm>
            <a:off x="424315" y="905232"/>
            <a:ext cx="2518754" cy="461665"/>
          </a:xfrm>
          <a:prstGeom prst="rect">
            <a:avLst/>
          </a:prstGeom>
          <a:noFill/>
        </p:spPr>
        <p:txBody>
          <a:bodyPr wrap="square" rtlCol="0">
            <a:spAutoFit/>
          </a:bodyPr>
          <a:lstStyle/>
          <a:p>
            <a:pPr>
              <a:buFont typeface="Wingdings" pitchFamily="2" charset="2"/>
              <a:buChar char="Ø"/>
            </a:pPr>
            <a:r>
              <a:rPr lang="en-GB" sz="2000" b="1" dirty="0">
                <a:effectLst>
                  <a:outerShdw blurRad="38100" dist="38100" dir="2700000" algn="tl">
                    <a:srgbClr val="000000">
                      <a:alpha val="43137"/>
                    </a:srgbClr>
                  </a:outerShdw>
                </a:effectLst>
                <a:latin typeface="Palatino Linotype" pitchFamily="18" charset="0"/>
              </a:rPr>
              <a:t> </a:t>
            </a:r>
            <a:r>
              <a:rPr lang="en-GB" sz="2400" b="1" dirty="0">
                <a:effectLst>
                  <a:outerShdw blurRad="38100" dist="38100" dir="2700000" algn="tl">
                    <a:srgbClr val="000000">
                      <a:alpha val="43137"/>
                    </a:srgbClr>
                  </a:outerShdw>
                </a:effectLst>
                <a:latin typeface="Palatino Linotype" pitchFamily="18" charset="0"/>
              </a:rPr>
              <a:t>SIDDHARTA</a:t>
            </a:r>
          </a:p>
        </p:txBody>
      </p:sp>
      <p:sp>
        <p:nvSpPr>
          <p:cNvPr id="38" name="Textfeld 37"/>
          <p:cNvSpPr txBox="1"/>
          <p:nvPr/>
        </p:nvSpPr>
        <p:spPr>
          <a:xfrm>
            <a:off x="496332" y="3916749"/>
            <a:ext cx="4058128" cy="461665"/>
          </a:xfrm>
          <a:prstGeom prst="rect">
            <a:avLst/>
          </a:prstGeom>
          <a:noFill/>
        </p:spPr>
        <p:txBody>
          <a:bodyPr wrap="square" rtlCol="0">
            <a:spAutoFit/>
          </a:bodyPr>
          <a:lstStyle/>
          <a:p>
            <a:pPr>
              <a:buFont typeface="Wingdings" pitchFamily="2" charset="2"/>
              <a:buChar char="Ø"/>
            </a:pPr>
            <a:r>
              <a:rPr lang="en-GB" sz="2000" b="1" dirty="0">
                <a:solidFill>
                  <a:srgbClr val="0000FF"/>
                </a:solidFill>
                <a:effectLst>
                  <a:outerShdw blurRad="38100" dist="38100" dir="2700000" algn="tl">
                    <a:srgbClr val="000000">
                      <a:alpha val="43137"/>
                    </a:srgbClr>
                  </a:outerShdw>
                </a:effectLst>
                <a:latin typeface="Palatino Linotype" pitchFamily="18" charset="0"/>
              </a:rPr>
              <a:t> </a:t>
            </a:r>
            <a:r>
              <a:rPr lang="en-GB" sz="2400" b="1" dirty="0" err="1">
                <a:solidFill>
                  <a:srgbClr val="0000FF"/>
                </a:solidFill>
                <a:effectLst>
                  <a:outerShdw blurRad="38100" dist="38100" dir="2700000" algn="tl">
                    <a:srgbClr val="000000">
                      <a:alpha val="43137"/>
                    </a:srgbClr>
                  </a:outerShdw>
                </a:effectLst>
                <a:latin typeface="Palatino Linotype" pitchFamily="18" charset="0"/>
              </a:rPr>
              <a:t>K</a:t>
            </a:r>
            <a:r>
              <a:rPr lang="en-GB" sz="2400" b="1" baseline="30000" dirty="0" err="1">
                <a:solidFill>
                  <a:srgbClr val="0000FF"/>
                </a:solidFill>
                <a:effectLst>
                  <a:outerShdw blurRad="38100" dist="38100" dir="2700000" algn="tl">
                    <a:srgbClr val="000000">
                      <a:alpha val="43137"/>
                    </a:srgbClr>
                  </a:outerShdw>
                </a:effectLst>
                <a:latin typeface="Palatino Linotype" pitchFamily="18" charset="0"/>
                <a:sym typeface="Symbol"/>
              </a:rPr>
              <a:t></a:t>
            </a:r>
            <a:r>
              <a:rPr lang="en-GB" sz="2400" b="1" dirty="0" err="1">
                <a:solidFill>
                  <a:srgbClr val="0000FF"/>
                </a:solidFill>
                <a:effectLst>
                  <a:outerShdw blurRad="38100" dist="38100" dir="2700000" algn="tl">
                    <a:srgbClr val="000000">
                      <a:alpha val="43137"/>
                    </a:srgbClr>
                  </a:outerShdw>
                </a:effectLst>
                <a:latin typeface="Palatino Linotype" pitchFamily="18" charset="0"/>
              </a:rPr>
              <a:t>d</a:t>
            </a:r>
            <a:r>
              <a:rPr lang="en-GB" sz="2400" b="1" dirty="0">
                <a:solidFill>
                  <a:srgbClr val="0000FF"/>
                </a:solidFill>
                <a:effectLst>
                  <a:outerShdw blurRad="38100" dist="38100" dir="2700000" algn="tl">
                    <a:srgbClr val="000000">
                      <a:alpha val="43137"/>
                    </a:srgbClr>
                  </a:outerShdw>
                </a:effectLst>
                <a:latin typeface="Palatino Linotype" pitchFamily="18" charset="0"/>
              </a:rPr>
              <a:t> @ J-PARC / </a:t>
            </a:r>
            <a:r>
              <a:rPr lang="en-GB" sz="2400" b="1" dirty="0">
                <a:solidFill>
                  <a:srgbClr val="FF0000"/>
                </a:solidFill>
                <a:effectLst>
                  <a:outerShdw blurRad="38100" dist="38100" dir="2700000" algn="tl">
                    <a:srgbClr val="000000">
                      <a:alpha val="43137"/>
                    </a:srgbClr>
                  </a:outerShdw>
                </a:effectLst>
                <a:latin typeface="Palatino Linotype" pitchFamily="18" charset="0"/>
              </a:rPr>
              <a:t>DA</a:t>
            </a:r>
            <a:r>
              <a:rPr lang="en-GB" sz="2400" b="1" dirty="0">
                <a:solidFill>
                  <a:srgbClr val="FF0000"/>
                </a:solidFill>
                <a:effectLst>
                  <a:outerShdw blurRad="38100" dist="38100" dir="2700000" algn="tl">
                    <a:srgbClr val="000000">
                      <a:alpha val="43137"/>
                    </a:srgbClr>
                  </a:outerShdw>
                </a:effectLst>
                <a:latin typeface="Palatino Linotype" pitchFamily="18" charset="0"/>
                <a:sym typeface="Symbol" panose="05050102010706020507" pitchFamily="18" charset="2"/>
              </a:rPr>
              <a:t></a:t>
            </a:r>
            <a:r>
              <a:rPr lang="en-GB" sz="2400" b="1" dirty="0">
                <a:solidFill>
                  <a:srgbClr val="FF0000"/>
                </a:solidFill>
                <a:effectLst>
                  <a:outerShdw blurRad="38100" dist="38100" dir="2700000" algn="tl">
                    <a:srgbClr val="000000">
                      <a:alpha val="43137"/>
                    </a:srgbClr>
                  </a:outerShdw>
                </a:effectLst>
                <a:latin typeface="Palatino Linotype" pitchFamily="18" charset="0"/>
              </a:rPr>
              <a:t>NE</a:t>
            </a:r>
          </a:p>
        </p:txBody>
      </p:sp>
      <p:sp>
        <p:nvSpPr>
          <p:cNvPr id="43" name="Textfeld 42"/>
          <p:cNvSpPr txBox="1"/>
          <p:nvPr/>
        </p:nvSpPr>
        <p:spPr>
          <a:xfrm>
            <a:off x="72215" y="49677"/>
            <a:ext cx="8964489" cy="707886"/>
          </a:xfrm>
          <a:prstGeom prst="rect">
            <a:avLst/>
          </a:prstGeom>
          <a:noFill/>
        </p:spPr>
        <p:txBody>
          <a:bodyPr wrap="square" rtlCol="0">
            <a:spAutoFit/>
          </a:bodyPr>
          <a:lstStyle/>
          <a:p>
            <a:r>
              <a:rPr lang="en-GB" sz="3600" b="1" dirty="0">
                <a:effectLst>
                  <a:outerShdw blurRad="38100" dist="38100" dir="2700000" algn="tl">
                    <a:srgbClr val="000000">
                      <a:alpha val="43137"/>
                    </a:srgbClr>
                  </a:outerShdw>
                </a:effectLst>
                <a:latin typeface="Palatino Linotype" pitchFamily="18" charset="0"/>
                <a:cs typeface="Times New Roman" pitchFamily="18" charset="0"/>
              </a:rPr>
              <a:t>   </a:t>
            </a:r>
            <a:r>
              <a:rPr lang="en-GB" sz="4000" dirty="0">
                <a:latin typeface="Palatino Linotype" pitchFamily="18" charset="0"/>
                <a:cs typeface="Times New Roman" pitchFamily="18" charset="0"/>
              </a:rPr>
              <a:t>Development of new </a:t>
            </a:r>
            <a:r>
              <a:rPr lang="en-GB" sz="4000" dirty="0" smtClean="0">
                <a:latin typeface="Palatino Linotype" pitchFamily="18" charset="0"/>
                <a:cs typeface="Times New Roman" pitchFamily="18" charset="0"/>
              </a:rPr>
              <a:t>SDDs</a:t>
            </a:r>
            <a:endParaRPr lang="en-GB" sz="4000" dirty="0">
              <a:latin typeface="Palatino Linotype" pitchFamily="18" charset="0"/>
              <a:cs typeface="Times New Roman" pitchFamily="18" charset="0"/>
            </a:endParaRPr>
          </a:p>
        </p:txBody>
      </p:sp>
      <p:sp>
        <p:nvSpPr>
          <p:cNvPr id="2" name="Fußzeilenplatzhalter 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2680777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Gerade Verbindung 19"/>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9394" name="Picture 1" descr="C:\Users\ggiacomini\Desktop\wafer.jpg"/>
          <p:cNvPicPr>
            <a:picLocks noChangeAspect="1" noChangeArrowheads="1"/>
          </p:cNvPicPr>
          <p:nvPr/>
        </p:nvPicPr>
        <p:blipFill>
          <a:blip r:embed="rId2" cstate="print"/>
          <a:srcRect t="2216"/>
          <a:stretch>
            <a:fillRect/>
          </a:stretch>
        </p:blipFill>
        <p:spPr bwMode="auto">
          <a:xfrm>
            <a:off x="4037014" y="1184275"/>
            <a:ext cx="4002087" cy="3760788"/>
          </a:xfrm>
          <a:prstGeom prst="rect">
            <a:avLst/>
          </a:prstGeom>
          <a:noFill/>
          <a:ln w="9525">
            <a:noFill/>
            <a:miter lim="800000"/>
            <a:headEnd/>
            <a:tailEnd/>
          </a:ln>
        </p:spPr>
      </p:pic>
      <p:sp>
        <p:nvSpPr>
          <p:cNvPr id="59395" name="TextBox 4"/>
          <p:cNvSpPr txBox="1">
            <a:spLocks noChangeArrowheads="1"/>
          </p:cNvSpPr>
          <p:nvPr/>
        </p:nvSpPr>
        <p:spPr bwMode="auto">
          <a:xfrm>
            <a:off x="8953500" y="1404939"/>
            <a:ext cx="1538288" cy="646331"/>
          </a:xfrm>
          <a:prstGeom prst="rect">
            <a:avLst/>
          </a:prstGeom>
          <a:noFill/>
          <a:ln w="38100">
            <a:solidFill>
              <a:srgbClr val="FF0000"/>
            </a:solidFill>
            <a:miter lim="800000"/>
            <a:headEnd/>
            <a:tailEnd/>
          </a:ln>
        </p:spPr>
        <p:txBody>
          <a:bodyPr>
            <a:spAutoFit/>
          </a:bodyPr>
          <a:lstStyle/>
          <a:p>
            <a:r>
              <a:rPr lang="en-US">
                <a:solidFill>
                  <a:srgbClr val="0070C0"/>
                </a:solidFill>
                <a:latin typeface="Arial" pitchFamily="34" charset="0"/>
                <a:cs typeface="Arial" pitchFamily="34" charset="0"/>
              </a:rPr>
              <a:t>8 x 8 mm</a:t>
            </a:r>
            <a:r>
              <a:rPr lang="en-US" baseline="30000">
                <a:solidFill>
                  <a:srgbClr val="0070C0"/>
                </a:solidFill>
                <a:latin typeface="Arial" pitchFamily="34" charset="0"/>
                <a:cs typeface="Arial" pitchFamily="34" charset="0"/>
              </a:rPr>
              <a:t>2</a:t>
            </a:r>
            <a:r>
              <a:rPr lang="en-US">
                <a:solidFill>
                  <a:srgbClr val="0070C0"/>
                </a:solidFill>
                <a:latin typeface="Arial" pitchFamily="34" charset="0"/>
                <a:cs typeface="Arial" pitchFamily="34" charset="0"/>
              </a:rPr>
              <a:t> single SDD</a:t>
            </a:r>
          </a:p>
        </p:txBody>
      </p:sp>
      <p:sp>
        <p:nvSpPr>
          <p:cNvPr id="59396" name="TextBox 6"/>
          <p:cNvSpPr txBox="1">
            <a:spLocks noChangeArrowheads="1"/>
          </p:cNvSpPr>
          <p:nvPr/>
        </p:nvSpPr>
        <p:spPr bwMode="auto">
          <a:xfrm>
            <a:off x="1774825" y="1028700"/>
            <a:ext cx="1873250" cy="923330"/>
          </a:xfrm>
          <a:prstGeom prst="rect">
            <a:avLst/>
          </a:prstGeom>
          <a:noFill/>
          <a:ln w="38100">
            <a:solidFill>
              <a:srgbClr val="0070C0"/>
            </a:solidFill>
            <a:miter lim="800000"/>
            <a:headEnd/>
            <a:tailEnd/>
          </a:ln>
        </p:spPr>
        <p:txBody>
          <a:bodyPr>
            <a:spAutoFit/>
          </a:bodyPr>
          <a:lstStyle/>
          <a:p>
            <a:pPr algn="ctr"/>
            <a:r>
              <a:rPr lang="en-US">
                <a:solidFill>
                  <a:srgbClr val="0070C0"/>
                </a:solidFill>
                <a:latin typeface="Arial" pitchFamily="34" charset="0"/>
                <a:cs typeface="Arial" pitchFamily="34" charset="0"/>
              </a:rPr>
              <a:t>Array: 9 SDDs (8 x 8 mm</a:t>
            </a:r>
            <a:r>
              <a:rPr lang="en-US" baseline="30000">
                <a:solidFill>
                  <a:srgbClr val="0070C0"/>
                </a:solidFill>
                <a:latin typeface="Arial" pitchFamily="34" charset="0"/>
                <a:cs typeface="Arial" pitchFamily="34" charset="0"/>
              </a:rPr>
              <a:t>2</a:t>
            </a:r>
            <a:r>
              <a:rPr lang="en-US">
                <a:solidFill>
                  <a:srgbClr val="0070C0"/>
                </a:solidFill>
                <a:latin typeface="Arial" pitchFamily="34" charset="0"/>
                <a:cs typeface="Arial" pitchFamily="34" charset="0"/>
              </a:rPr>
              <a:t> each)</a:t>
            </a:r>
          </a:p>
        </p:txBody>
      </p:sp>
      <p:sp>
        <p:nvSpPr>
          <p:cNvPr id="8" name="Oval 7"/>
          <p:cNvSpPr/>
          <p:nvPr/>
        </p:nvSpPr>
        <p:spPr>
          <a:xfrm>
            <a:off x="5418139" y="1466850"/>
            <a:ext cx="1254125" cy="11557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Connector 9"/>
          <p:cNvCxnSpPr>
            <a:stCxn id="59396" idx="3"/>
          </p:cNvCxnSpPr>
          <p:nvPr/>
        </p:nvCxnSpPr>
        <p:spPr>
          <a:xfrm>
            <a:off x="3648076" y="1490365"/>
            <a:ext cx="1770063" cy="41146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813300" y="3317876"/>
            <a:ext cx="865188" cy="70961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400" name="TextBox 16"/>
          <p:cNvSpPr txBox="1">
            <a:spLocks noChangeArrowheads="1"/>
          </p:cNvSpPr>
          <p:nvPr/>
        </p:nvSpPr>
        <p:spPr bwMode="auto">
          <a:xfrm>
            <a:off x="2787650" y="5418139"/>
            <a:ext cx="1644650" cy="646331"/>
          </a:xfrm>
          <a:prstGeom prst="rect">
            <a:avLst/>
          </a:prstGeom>
          <a:noFill/>
          <a:ln w="38100">
            <a:solidFill>
              <a:srgbClr val="00B050"/>
            </a:solidFill>
            <a:miter lim="800000"/>
            <a:headEnd/>
            <a:tailEnd/>
          </a:ln>
        </p:spPr>
        <p:txBody>
          <a:bodyPr>
            <a:spAutoFit/>
          </a:bodyPr>
          <a:lstStyle/>
          <a:p>
            <a:pPr algn="ctr"/>
            <a:r>
              <a:rPr lang="en-US">
                <a:solidFill>
                  <a:srgbClr val="0070C0"/>
                </a:solidFill>
                <a:latin typeface="Arial" pitchFamily="34" charset="0"/>
                <a:cs typeface="Arial" pitchFamily="34" charset="0"/>
              </a:rPr>
              <a:t>12 x 12 mm</a:t>
            </a:r>
          </a:p>
          <a:p>
            <a:pPr algn="ctr"/>
            <a:r>
              <a:rPr lang="en-US">
                <a:solidFill>
                  <a:srgbClr val="0070C0"/>
                </a:solidFill>
                <a:latin typeface="Arial" pitchFamily="34" charset="0"/>
                <a:cs typeface="Arial" pitchFamily="34" charset="0"/>
              </a:rPr>
              <a:t>single SDD</a:t>
            </a:r>
          </a:p>
        </p:txBody>
      </p:sp>
      <p:cxnSp>
        <p:nvCxnSpPr>
          <p:cNvPr id="18" name="Straight Connector 17"/>
          <p:cNvCxnSpPr>
            <a:endCxn id="13" idx="2"/>
          </p:cNvCxnSpPr>
          <p:nvPr/>
        </p:nvCxnSpPr>
        <p:spPr>
          <a:xfrm flipV="1">
            <a:off x="3957638" y="3671888"/>
            <a:ext cx="855662" cy="175101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7062788" y="2009775"/>
            <a:ext cx="52705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 name="Straight Connector 21"/>
          <p:cNvCxnSpPr>
            <a:stCxn id="21" idx="7"/>
            <a:endCxn id="59395" idx="1"/>
          </p:cNvCxnSpPr>
          <p:nvPr/>
        </p:nvCxnSpPr>
        <p:spPr>
          <a:xfrm flipV="1">
            <a:off x="7512654" y="1728105"/>
            <a:ext cx="1440847" cy="3662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5486401" y="5510213"/>
            <a:ext cx="4975225" cy="923330"/>
          </a:xfrm>
          <a:prstGeom prst="rect">
            <a:avLst/>
          </a:prstGeom>
          <a:noFill/>
        </p:spPr>
        <p:txBody>
          <a:bodyPr>
            <a:spAutoFit/>
          </a:bodyPr>
          <a:lstStyle/>
          <a:p>
            <a:pPr>
              <a:defRPr/>
            </a:pPr>
            <a:r>
              <a:rPr lang="it-IT" dirty="0">
                <a:latin typeface="Arial" pitchFamily="34" charset="0"/>
                <a:cs typeface="Arial" pitchFamily="34" charset="0"/>
              </a:rPr>
              <a:t>FBK production:</a:t>
            </a:r>
          </a:p>
          <a:p>
            <a:pPr marL="285750" indent="-285750">
              <a:buFont typeface="Arial" pitchFamily="34" charset="0"/>
              <a:buChar char="•"/>
              <a:defRPr/>
            </a:pPr>
            <a:r>
              <a:rPr lang="it-IT" dirty="0">
                <a:latin typeface="Arial" pitchFamily="34" charset="0"/>
                <a:cs typeface="Arial" pitchFamily="34" charset="0"/>
              </a:rPr>
              <a:t>4’’ wafer</a:t>
            </a:r>
          </a:p>
          <a:p>
            <a:pPr marL="285750" indent="-285750">
              <a:buFont typeface="Arial" pitchFamily="34" charset="0"/>
              <a:buChar char="•"/>
              <a:defRPr/>
            </a:pPr>
            <a:r>
              <a:rPr lang="it-IT" dirty="0">
                <a:latin typeface="Arial" pitchFamily="34" charset="0"/>
                <a:cs typeface="Arial" pitchFamily="34" charset="0"/>
              </a:rPr>
              <a:t>6’’ wafer upgrade just </a:t>
            </a:r>
            <a:r>
              <a:rPr lang="it-IT" dirty="0" err="1">
                <a:latin typeface="Arial" pitchFamily="34" charset="0"/>
                <a:cs typeface="Arial" pitchFamily="34" charset="0"/>
              </a:rPr>
              <a:t>finished</a:t>
            </a:r>
            <a:endParaRPr lang="en-US" dirty="0">
              <a:latin typeface="Arial" pitchFamily="34" charset="0"/>
              <a:cs typeface="Arial" pitchFamily="34" charset="0"/>
            </a:endParaRPr>
          </a:p>
        </p:txBody>
      </p:sp>
      <p:sp>
        <p:nvSpPr>
          <p:cNvPr id="59405" name="Text Box 9"/>
          <p:cNvSpPr txBox="1">
            <a:spLocks noChangeArrowheads="1"/>
          </p:cNvSpPr>
          <p:nvPr/>
        </p:nvSpPr>
        <p:spPr bwMode="auto">
          <a:xfrm>
            <a:off x="304770" y="9148"/>
            <a:ext cx="8858280" cy="892552"/>
          </a:xfrm>
          <a:prstGeom prst="rect">
            <a:avLst/>
          </a:prstGeom>
          <a:noFill/>
          <a:ln w="9525">
            <a:noFill/>
            <a:miter lim="800000"/>
            <a:headEnd/>
            <a:tailEnd/>
          </a:ln>
        </p:spPr>
        <p:txBody>
          <a:bodyPr wrap="square">
            <a:spAutoFit/>
          </a:bodyPr>
          <a:lstStyle/>
          <a:p>
            <a:r>
              <a:rPr lang="en-US" sz="3200" b="1" dirty="0">
                <a:effectLst>
                  <a:outerShdw blurRad="38100" dist="38100" dir="2700000" algn="tl">
                    <a:srgbClr val="000000">
                      <a:alpha val="43137"/>
                    </a:srgbClr>
                  </a:outerShdw>
                </a:effectLst>
                <a:latin typeface="Palatino Linotype" pitchFamily="18" charset="0"/>
                <a:cs typeface="Arial" pitchFamily="34" charset="0"/>
              </a:rPr>
              <a:t>New SDDs  -  present layouts </a:t>
            </a:r>
          </a:p>
          <a:p>
            <a:r>
              <a:rPr lang="en-US" sz="2000" b="1" dirty="0">
                <a:effectLst>
                  <a:outerShdw blurRad="38100" dist="38100" dir="2700000" algn="tl">
                    <a:srgbClr val="000000">
                      <a:alpha val="43137"/>
                    </a:srgbClr>
                  </a:outerShdw>
                </a:effectLst>
                <a:latin typeface="Palatino Linotype" pitchFamily="18" charset="0"/>
                <a:cs typeface="Arial" pitchFamily="34" charset="0"/>
              </a:rPr>
              <a:t>developed by </a:t>
            </a:r>
            <a:r>
              <a:rPr lang="en-US" sz="2000" b="1" dirty="0" err="1">
                <a:effectLst>
                  <a:outerShdw blurRad="38100" dist="38100" dir="2700000" algn="tl">
                    <a:srgbClr val="000000">
                      <a:alpha val="43137"/>
                    </a:srgbClr>
                  </a:outerShdw>
                </a:effectLst>
                <a:latin typeface="Palatino Linotype" pitchFamily="18" charset="0"/>
                <a:cs typeface="Arial" pitchFamily="34" charset="0"/>
              </a:rPr>
              <a:t>Politech</a:t>
            </a:r>
            <a:r>
              <a:rPr lang="en-US" sz="2000" b="1" dirty="0">
                <a:effectLst>
                  <a:outerShdw blurRad="38100" dist="38100" dir="2700000" algn="tl">
                    <a:srgbClr val="000000">
                      <a:alpha val="43137"/>
                    </a:srgbClr>
                  </a:outerShdw>
                </a:effectLst>
                <a:latin typeface="Palatino Linotype" pitchFamily="18" charset="0"/>
                <a:cs typeface="Arial" pitchFamily="34" charset="0"/>
              </a:rPr>
              <a:t> Milano and FBK-Trento, Italy </a:t>
            </a:r>
          </a:p>
        </p:txBody>
      </p:sp>
      <p:grpSp>
        <p:nvGrpSpPr>
          <p:cNvPr id="3" name="Gruppo 19"/>
          <p:cNvGrpSpPr>
            <a:grpSpLocks noChangeAspect="1"/>
          </p:cNvGrpSpPr>
          <p:nvPr/>
        </p:nvGrpSpPr>
        <p:grpSpPr bwMode="auto">
          <a:xfrm>
            <a:off x="8310564" y="2697164"/>
            <a:ext cx="2162175" cy="2225675"/>
            <a:chOff x="1619672" y="1035224"/>
            <a:chExt cx="4716587" cy="4853300"/>
          </a:xfrm>
        </p:grpSpPr>
        <p:pic>
          <p:nvPicPr>
            <p:cNvPr id="59410" name="Immagine 22"/>
            <p:cNvPicPr>
              <a:picLocks noChangeAspect="1"/>
            </p:cNvPicPr>
            <p:nvPr/>
          </p:nvPicPr>
          <p:blipFill>
            <a:blip r:embed="rId3" cstate="print"/>
            <a:srcRect/>
            <a:stretch>
              <a:fillRect/>
            </a:stretch>
          </p:blipFill>
          <p:spPr bwMode="auto">
            <a:xfrm>
              <a:off x="1619672" y="1035224"/>
              <a:ext cx="4716587" cy="4853300"/>
            </a:xfrm>
            <a:prstGeom prst="rect">
              <a:avLst/>
            </a:prstGeom>
            <a:noFill/>
            <a:ln w="9525">
              <a:noFill/>
              <a:miter lim="800000"/>
              <a:headEnd/>
              <a:tailEnd/>
            </a:ln>
          </p:spPr>
        </p:pic>
        <p:sp>
          <p:nvSpPr>
            <p:cNvPr id="24" name="Rettangolo 23"/>
            <p:cNvSpPr/>
            <p:nvPr/>
          </p:nvSpPr>
          <p:spPr>
            <a:xfrm>
              <a:off x="5976108" y="1097535"/>
              <a:ext cx="294353" cy="72695"/>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9407" name="Picture 2"/>
          <p:cNvPicPr>
            <a:picLocks noChangeAspect="1" noChangeArrowheads="1"/>
          </p:cNvPicPr>
          <p:nvPr/>
        </p:nvPicPr>
        <p:blipFill>
          <a:blip r:embed="rId4" cstate="print"/>
          <a:srcRect l="19237" r="19087"/>
          <a:stretch>
            <a:fillRect/>
          </a:stretch>
        </p:blipFill>
        <p:spPr bwMode="auto">
          <a:xfrm>
            <a:off x="1631950" y="2154239"/>
            <a:ext cx="2319338" cy="2327275"/>
          </a:xfrm>
          <a:prstGeom prst="rect">
            <a:avLst/>
          </a:prstGeom>
          <a:noFill/>
          <a:ln w="9525">
            <a:noFill/>
            <a:miter lim="800000"/>
            <a:headEnd/>
            <a:tailEnd/>
          </a:ln>
        </p:spPr>
      </p:pic>
      <p:sp>
        <p:nvSpPr>
          <p:cNvPr id="59408" name="Casella di testo 51"/>
          <p:cNvSpPr txBox="1">
            <a:spLocks noChangeArrowheads="1"/>
          </p:cNvSpPr>
          <p:nvPr/>
        </p:nvSpPr>
        <p:spPr bwMode="auto">
          <a:xfrm>
            <a:off x="2490789" y="4427539"/>
            <a:ext cx="860425" cy="307975"/>
          </a:xfrm>
          <a:prstGeom prst="rect">
            <a:avLst/>
          </a:prstGeom>
          <a:noFill/>
          <a:ln w="9525">
            <a:noFill/>
            <a:miter lim="800000"/>
            <a:headEnd/>
            <a:tailEnd/>
          </a:ln>
        </p:spPr>
        <p:txBody>
          <a:bodyPr/>
          <a:lstStyle/>
          <a:p>
            <a:pPr>
              <a:spcAft>
                <a:spcPts val="1000"/>
              </a:spcAft>
            </a:pPr>
            <a:r>
              <a:rPr lang="it-IT" sz="1600">
                <a:latin typeface="Calibri" pitchFamily="34" charset="0"/>
                <a:cs typeface="Arial" pitchFamily="34" charset="0"/>
              </a:rPr>
              <a:t>26mm</a:t>
            </a:r>
            <a:endParaRPr lang="it-IT" sz="1600">
              <a:latin typeface="Arial" pitchFamily="34" charset="0"/>
              <a:cs typeface="Arial" pitchFamily="34" charset="0"/>
            </a:endParaRPr>
          </a:p>
        </p:txBody>
      </p:sp>
      <p:cxnSp>
        <p:nvCxnSpPr>
          <p:cNvPr id="59409" name="Connettore 2 52"/>
          <p:cNvCxnSpPr>
            <a:cxnSpLocks noChangeShapeType="1"/>
          </p:cNvCxnSpPr>
          <p:nvPr/>
        </p:nvCxnSpPr>
        <p:spPr bwMode="auto">
          <a:xfrm>
            <a:off x="1779589" y="4735513"/>
            <a:ext cx="2016125" cy="0"/>
          </a:xfrm>
          <a:prstGeom prst="straightConnector1">
            <a:avLst/>
          </a:prstGeom>
          <a:noFill/>
          <a:ln w="9525">
            <a:solidFill>
              <a:srgbClr val="000000"/>
            </a:solidFill>
            <a:round/>
            <a:headEnd type="triangle" w="med" len="sm"/>
            <a:tailEnd type="triangle" w="med" len="sm"/>
          </a:ln>
        </p:spPr>
      </p:cxnSp>
    </p:spTree>
    <p:extLst>
      <p:ext uri="{BB962C8B-B14F-4D97-AF65-F5344CB8AC3E}">
        <p14:creationId xmlns:p14="http://schemas.microsoft.com/office/powerpoint/2010/main" val="2622580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dirty="0"/>
          </a:p>
        </p:txBody>
      </p:sp>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49203"/>
          <a:stretch>
            <a:fillRect/>
          </a:stretch>
        </p:blipFill>
        <p:spPr bwMode="auto">
          <a:xfrm>
            <a:off x="718713" y="3895761"/>
            <a:ext cx="5109766" cy="213234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3"/>
          <a:stretch>
            <a:fillRect/>
          </a:stretch>
        </p:blipFill>
        <p:spPr>
          <a:xfrm>
            <a:off x="681999" y="720308"/>
            <a:ext cx="5077578" cy="2644253"/>
          </a:xfrm>
          <a:prstGeom prst="rect">
            <a:avLst/>
          </a:prstGeom>
        </p:spPr>
      </p:pic>
      <p:sp>
        <p:nvSpPr>
          <p:cNvPr id="5" name="Textfeld 4"/>
          <p:cNvSpPr txBox="1"/>
          <p:nvPr/>
        </p:nvSpPr>
        <p:spPr>
          <a:xfrm>
            <a:off x="486888" y="135533"/>
            <a:ext cx="9045051" cy="584775"/>
          </a:xfrm>
          <a:prstGeom prst="rect">
            <a:avLst/>
          </a:prstGeom>
          <a:noFill/>
        </p:spPr>
        <p:txBody>
          <a:bodyPr wrap="square" rtlCol="0">
            <a:spAutoFit/>
          </a:bodyPr>
          <a:lstStyle/>
          <a:p>
            <a:r>
              <a:rPr lang="en-GB" sz="3200" dirty="0" smtClean="0">
                <a:latin typeface="Palatino Linotype" panose="02040502050505030304" pitchFamily="18" charset="0"/>
              </a:rPr>
              <a:t>4x2 and 3x3 SDD arrays</a:t>
            </a:r>
            <a:endParaRPr lang="en-GB" sz="3200" dirty="0">
              <a:latin typeface="Palatino Linotype" panose="02040502050505030304" pitchFamily="18" charset="0"/>
            </a:endParaRPr>
          </a:p>
        </p:txBody>
      </p:sp>
      <p:sp>
        <p:nvSpPr>
          <p:cNvPr id="7" name="Textfeld 6"/>
          <p:cNvSpPr txBox="1"/>
          <p:nvPr/>
        </p:nvSpPr>
        <p:spPr>
          <a:xfrm>
            <a:off x="6154463" y="844895"/>
            <a:ext cx="5504137" cy="461665"/>
          </a:xfrm>
          <a:prstGeom prst="rect">
            <a:avLst/>
          </a:prstGeom>
          <a:noFill/>
        </p:spPr>
        <p:txBody>
          <a:bodyPr wrap="square" rtlCol="0">
            <a:spAutoFit/>
          </a:bodyPr>
          <a:lstStyle/>
          <a:p>
            <a:r>
              <a:rPr lang="en-GB" sz="2400" dirty="0">
                <a:latin typeface="Palatino Linotype" panose="02040502050505030304" pitchFamily="18" charset="0"/>
              </a:rPr>
              <a:t>SDD-chip back side with bonding pads</a:t>
            </a:r>
          </a:p>
        </p:txBody>
      </p:sp>
      <p:grpSp>
        <p:nvGrpSpPr>
          <p:cNvPr id="8" name="Gruppo 35"/>
          <p:cNvGrpSpPr>
            <a:grpSpLocks/>
          </p:cNvGrpSpPr>
          <p:nvPr/>
        </p:nvGrpSpPr>
        <p:grpSpPr bwMode="auto">
          <a:xfrm>
            <a:off x="6500997" y="3200555"/>
            <a:ext cx="4194739" cy="2533013"/>
            <a:chOff x="4644008" y="3786171"/>
            <a:chExt cx="4285710" cy="2548410"/>
          </a:xfrm>
        </p:grpSpPr>
        <p:pic>
          <p:nvPicPr>
            <p:cNvPr id="9" name="Immagine 315" descr="P1050050.JPG"/>
            <p:cNvPicPr>
              <a:picLocks noChangeAspect="1"/>
            </p:cNvPicPr>
            <p:nvPr/>
          </p:nvPicPr>
          <p:blipFill>
            <a:blip r:embed="rId4">
              <a:lum bright="20000"/>
              <a:extLst>
                <a:ext uri="{28A0092B-C50C-407E-A947-70E740481C1C}">
                  <a14:useLocalDpi xmlns:a14="http://schemas.microsoft.com/office/drawing/2010/main" val="0"/>
                </a:ext>
              </a:extLst>
            </a:blip>
            <a:srcRect l="12891" t="20346" r="17969" b="9529"/>
            <a:stretch>
              <a:fillRect/>
            </a:stretch>
          </p:blipFill>
          <p:spPr bwMode="auto">
            <a:xfrm>
              <a:off x="5580112" y="3786171"/>
              <a:ext cx="3349606" cy="254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9"/>
            <p:cNvSpPr txBox="1">
              <a:spLocks noChangeArrowheads="1"/>
            </p:cNvSpPr>
            <p:nvPr/>
          </p:nvSpPr>
          <p:spPr bwMode="auto">
            <a:xfrm>
              <a:off x="6342974" y="5932730"/>
              <a:ext cx="1259632" cy="33855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algn="ctr" eaLnBrk="1" hangingPunct="1"/>
              <a:r>
                <a:rPr lang="en-US" altLang="en-US" sz="1600" u="none">
                  <a:latin typeface="Arial" panose="020B0604020202020204" pitchFamily="34" charset="0"/>
                  <a:cs typeface="Arial" panose="020B0604020202020204" pitchFamily="34" charset="0"/>
                </a:rPr>
                <a:t>connector</a:t>
              </a:r>
            </a:p>
          </p:txBody>
        </p:sp>
        <p:cxnSp>
          <p:nvCxnSpPr>
            <p:cNvPr id="11" name="Straight Arrow Connector 36"/>
            <p:cNvCxnSpPr>
              <a:stCxn id="10" idx="0"/>
            </p:cNvCxnSpPr>
            <p:nvPr/>
          </p:nvCxnSpPr>
          <p:spPr>
            <a:xfrm flipV="1">
              <a:off x="6973376" y="5558255"/>
              <a:ext cx="215019" cy="3740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29"/>
            <p:cNvSpPr txBox="1">
              <a:spLocks noChangeArrowheads="1"/>
            </p:cNvSpPr>
            <p:nvPr/>
          </p:nvSpPr>
          <p:spPr bwMode="auto">
            <a:xfrm>
              <a:off x="4644008" y="4077072"/>
              <a:ext cx="1259632" cy="5847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algn="ctr" eaLnBrk="1" hangingPunct="1"/>
              <a:r>
                <a:rPr lang="en-US" altLang="en-US" sz="1600" u="none">
                  <a:latin typeface="Arial" panose="020B0604020202020204" pitchFamily="34" charset="0"/>
                  <a:cs typeface="Arial" panose="020B0604020202020204" pitchFamily="34" charset="0"/>
                </a:rPr>
                <a:t>9 holes for bondings</a:t>
              </a:r>
            </a:p>
          </p:txBody>
        </p:sp>
        <p:cxnSp>
          <p:nvCxnSpPr>
            <p:cNvPr id="13" name="Straight Arrow Connector 36"/>
            <p:cNvCxnSpPr/>
            <p:nvPr/>
          </p:nvCxnSpPr>
          <p:spPr>
            <a:xfrm>
              <a:off x="5940635" y="4323116"/>
              <a:ext cx="719986" cy="1861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29"/>
            <p:cNvSpPr txBox="1">
              <a:spLocks noChangeArrowheads="1"/>
            </p:cNvSpPr>
            <p:nvPr/>
          </p:nvSpPr>
          <p:spPr bwMode="auto">
            <a:xfrm>
              <a:off x="4644008" y="5517232"/>
              <a:ext cx="1440160" cy="5847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algn="ctr" eaLnBrk="1" hangingPunct="1"/>
              <a:r>
                <a:rPr lang="en-US" altLang="en-US" sz="1600" u="none">
                  <a:latin typeface="Arial" panose="020B0604020202020204" pitchFamily="34" charset="0"/>
                  <a:cs typeface="Arial" panose="020B0604020202020204" pitchFamily="34" charset="0"/>
                </a:rPr>
                <a:t>CUBE</a:t>
              </a:r>
            </a:p>
            <a:p>
              <a:pPr algn="ctr" eaLnBrk="1" hangingPunct="1"/>
              <a:r>
                <a:rPr lang="en-US" altLang="en-US" sz="1600" u="none">
                  <a:latin typeface="Arial" panose="020B0604020202020204" pitchFamily="34" charset="0"/>
                  <a:cs typeface="Arial" panose="020B0604020202020204" pitchFamily="34" charset="0"/>
                </a:rPr>
                <a:t>preamplifier</a:t>
              </a:r>
            </a:p>
          </p:txBody>
        </p:sp>
        <p:cxnSp>
          <p:nvCxnSpPr>
            <p:cNvPr id="15" name="Straight Arrow Connector 36"/>
            <p:cNvCxnSpPr/>
            <p:nvPr/>
          </p:nvCxnSpPr>
          <p:spPr>
            <a:xfrm flipV="1">
              <a:off x="5867333" y="5084481"/>
              <a:ext cx="433295" cy="4322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feld 15"/>
          <p:cNvSpPr txBox="1"/>
          <p:nvPr/>
        </p:nvSpPr>
        <p:spPr>
          <a:xfrm>
            <a:off x="6865593" y="2086996"/>
            <a:ext cx="4790421" cy="830997"/>
          </a:xfrm>
          <a:prstGeom prst="rect">
            <a:avLst/>
          </a:prstGeom>
          <a:noFill/>
        </p:spPr>
        <p:txBody>
          <a:bodyPr wrap="square" rtlCol="0">
            <a:spAutoFit/>
          </a:bodyPr>
          <a:lstStyle/>
          <a:p>
            <a:r>
              <a:rPr lang="en-GB" sz="2400" dirty="0">
                <a:latin typeface="Palatino Linotype" panose="02040502050505030304" pitchFamily="18" charset="0"/>
              </a:rPr>
              <a:t>SDD-chip glued to ceramic board, bonded to CUBE preamplifier</a:t>
            </a:r>
          </a:p>
        </p:txBody>
      </p:sp>
    </p:spTree>
    <p:extLst>
      <p:ext uri="{BB962C8B-B14F-4D97-AF65-F5344CB8AC3E}">
        <p14:creationId xmlns:p14="http://schemas.microsoft.com/office/powerpoint/2010/main" val="346302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199682" y="6513512"/>
            <a:ext cx="4114800" cy="365125"/>
          </a:xfrm>
        </p:spPr>
        <p:txBody>
          <a:bodyPr/>
          <a:lstStyle/>
          <a:p>
            <a:r>
              <a:rPr lang="en-GB" dirty="0" smtClean="0"/>
              <a:t>LNF Symposium - July 10, 2007</a:t>
            </a:r>
            <a:endParaRPr lang="en-GB" dirty="0"/>
          </a:p>
        </p:txBody>
      </p:sp>
      <p:grpSp>
        <p:nvGrpSpPr>
          <p:cNvPr id="17" name="Gruppieren 16"/>
          <p:cNvGrpSpPr/>
          <p:nvPr/>
        </p:nvGrpSpPr>
        <p:grpSpPr>
          <a:xfrm>
            <a:off x="952900" y="3300950"/>
            <a:ext cx="4114400" cy="3395125"/>
            <a:chOff x="6301116" y="-112242"/>
            <a:chExt cx="4069080" cy="3128924"/>
          </a:xfrm>
        </p:grpSpPr>
        <p:pic>
          <p:nvPicPr>
            <p:cNvPr id="18" name="Grafik 17"/>
            <p:cNvPicPr>
              <a:picLocks noChangeAspect="1"/>
            </p:cNvPicPr>
            <p:nvPr/>
          </p:nvPicPr>
          <p:blipFill rotWithShape="1">
            <a:blip r:embed="rId2" cstate="print">
              <a:extLst>
                <a:ext uri="{28A0092B-C50C-407E-A947-70E740481C1C}">
                  <a14:useLocalDpi xmlns:a14="http://schemas.microsoft.com/office/drawing/2010/main" val="0"/>
                </a:ext>
              </a:extLst>
            </a:blip>
            <a:srcRect l="4744" r="8329" b="3600"/>
            <a:stretch/>
          </p:blipFill>
          <p:spPr>
            <a:xfrm>
              <a:off x="6374268" y="329188"/>
              <a:ext cx="3995928" cy="2687494"/>
            </a:xfrm>
            <a:prstGeom prst="rect">
              <a:avLst/>
            </a:prstGeom>
          </p:spPr>
        </p:pic>
        <p:sp>
          <p:nvSpPr>
            <p:cNvPr id="19" name="Textfeld 18"/>
            <p:cNvSpPr txBox="1"/>
            <p:nvPr/>
          </p:nvSpPr>
          <p:spPr>
            <a:xfrm>
              <a:off x="6301116" y="-112242"/>
              <a:ext cx="3211019" cy="1051101"/>
            </a:xfrm>
            <a:prstGeom prst="rect">
              <a:avLst/>
            </a:prstGeom>
            <a:noFill/>
          </p:spPr>
          <p:txBody>
            <a:bodyPr wrap="none" rtlCol="0">
              <a:spAutoFit/>
            </a:bodyPr>
            <a:lstStyle/>
            <a:p>
              <a:r>
                <a:rPr lang="en-GB" sz="2400" dirty="0">
                  <a:latin typeface="Palatino Linotype" panose="02040502050505030304" pitchFamily="18" charset="0"/>
                </a:rPr>
                <a:t>4x2 SDD array </a:t>
              </a:r>
              <a:endParaRPr lang="en-GB" sz="2400" dirty="0" smtClean="0">
                <a:latin typeface="Palatino Linotype" panose="02040502050505030304" pitchFamily="18" charset="0"/>
              </a:endParaRPr>
            </a:p>
            <a:p>
              <a:r>
                <a:rPr lang="en-GB" sz="2400" dirty="0" smtClean="0">
                  <a:latin typeface="Palatino Linotype" panose="02040502050505030304" pitchFamily="18" charset="0"/>
                </a:rPr>
                <a:t>single </a:t>
              </a:r>
              <a:r>
                <a:rPr lang="en-GB" sz="2400" dirty="0">
                  <a:latin typeface="Palatino Linotype" panose="02040502050505030304" pitchFamily="18" charset="0"/>
                </a:rPr>
                <a:t>unit</a:t>
              </a:r>
            </a:p>
          </p:txBody>
        </p:sp>
      </p:grpSp>
      <p:sp>
        <p:nvSpPr>
          <p:cNvPr id="23" name="Textfeld 22"/>
          <p:cNvSpPr txBox="1"/>
          <p:nvPr/>
        </p:nvSpPr>
        <p:spPr>
          <a:xfrm>
            <a:off x="425972" y="305237"/>
            <a:ext cx="7225255" cy="2977738"/>
          </a:xfrm>
          <a:prstGeom prst="rect">
            <a:avLst/>
          </a:prstGeom>
          <a:noFill/>
        </p:spPr>
        <p:txBody>
          <a:bodyPr wrap="square" rtlCol="0">
            <a:spAutoFit/>
          </a:bodyPr>
          <a:lstStyle/>
          <a:p>
            <a:r>
              <a:rPr lang="en-GB" sz="3600" dirty="0">
                <a:latin typeface="Palatino Linotype" panose="02040502050505030304" pitchFamily="18" charset="0"/>
              </a:rPr>
              <a:t>4x2 SDD </a:t>
            </a:r>
            <a:r>
              <a:rPr lang="en-GB" sz="3600" dirty="0" smtClean="0">
                <a:latin typeface="Palatino Linotype" panose="02040502050505030304" pitchFamily="18" charset="0"/>
              </a:rPr>
              <a:t>array:</a:t>
            </a:r>
          </a:p>
          <a:p>
            <a:endParaRPr lang="en-GB" sz="2400" dirty="0" smtClean="0">
              <a:solidFill>
                <a:srgbClr val="FF0000"/>
              </a:solidFill>
              <a:latin typeface="Palatino Linotype" panose="02040502050505030304" pitchFamily="18" charset="0"/>
            </a:endParaRPr>
          </a:p>
          <a:p>
            <a:r>
              <a:rPr lang="en-GB" sz="2400" dirty="0" smtClean="0">
                <a:solidFill>
                  <a:srgbClr val="FF0000"/>
                </a:solidFill>
                <a:latin typeface="Palatino Linotype" panose="02040502050505030304" pitchFamily="18" charset="0"/>
              </a:rPr>
              <a:t>55 pieces of  4x2 SDD-chips </a:t>
            </a:r>
          </a:p>
          <a:p>
            <a:r>
              <a:rPr lang="en-GB" sz="2400" dirty="0" smtClean="0">
                <a:solidFill>
                  <a:srgbClr val="FF0000"/>
                </a:solidFill>
                <a:latin typeface="Palatino Linotype" panose="02040502050505030304" pitchFamily="18" charset="0"/>
              </a:rPr>
              <a:t>+ ceramic boards </a:t>
            </a:r>
          </a:p>
          <a:p>
            <a:r>
              <a:rPr lang="en-GB" sz="2400" dirty="0" smtClean="0">
                <a:solidFill>
                  <a:srgbClr val="FF0000"/>
                </a:solidFill>
                <a:latin typeface="Palatino Linotype" panose="02040502050505030304" pitchFamily="18" charset="0"/>
              </a:rPr>
              <a:t>available</a:t>
            </a:r>
          </a:p>
          <a:p>
            <a:endParaRPr lang="en-GB" sz="2400" dirty="0" smtClean="0">
              <a:latin typeface="Palatino Linotype" panose="02040502050505030304" pitchFamily="18" charset="0"/>
            </a:endParaRPr>
          </a:p>
          <a:p>
            <a:r>
              <a:rPr lang="en-GB" sz="2400" dirty="0" smtClean="0">
                <a:latin typeface="Palatino Linotype" panose="02040502050505030304" pitchFamily="18" charset="0"/>
              </a:rPr>
              <a:t>   </a:t>
            </a:r>
            <a:endParaRPr lang="en-GB" sz="2400" dirty="0">
              <a:latin typeface="Palatino Linotype" panose="02040502050505030304" pitchFamily="18" charset="0"/>
            </a:endParaRPr>
          </a:p>
          <a:p>
            <a:endParaRPr lang="en-GB" sz="750" dirty="0">
              <a:latin typeface="Palatino Linotype" panose="02040502050505030304" pitchFamily="18" charset="0"/>
            </a:endParaRPr>
          </a:p>
        </p:txBody>
      </p:sp>
      <p:pic>
        <p:nvPicPr>
          <p:cNvPr id="26" name="Grafik 25"/>
          <p:cNvPicPr>
            <a:picLocks noChangeAspect="1"/>
          </p:cNvPicPr>
          <p:nvPr/>
        </p:nvPicPr>
        <p:blipFill>
          <a:blip r:embed="rId3"/>
          <a:stretch>
            <a:fillRect/>
          </a:stretch>
        </p:blipFill>
        <p:spPr>
          <a:xfrm>
            <a:off x="6997418" y="1103448"/>
            <a:ext cx="5194582" cy="5252901"/>
          </a:xfrm>
          <a:prstGeom prst="rect">
            <a:avLst/>
          </a:prstGeom>
        </p:spPr>
      </p:pic>
      <p:sp>
        <p:nvSpPr>
          <p:cNvPr id="10" name="Textfeld 9"/>
          <p:cNvSpPr txBox="1"/>
          <p:nvPr/>
        </p:nvSpPr>
        <p:spPr>
          <a:xfrm>
            <a:off x="7832011" y="603038"/>
            <a:ext cx="3136900" cy="461665"/>
          </a:xfrm>
          <a:prstGeom prst="rect">
            <a:avLst/>
          </a:prstGeom>
          <a:noFill/>
        </p:spPr>
        <p:txBody>
          <a:bodyPr wrap="square" rtlCol="0">
            <a:spAutoFit/>
          </a:bodyPr>
          <a:lstStyle/>
          <a:p>
            <a:r>
              <a:rPr lang="en-GB" sz="2400" dirty="0" smtClean="0">
                <a:latin typeface="Palatino Linotype" panose="02040502050505030304" pitchFamily="18" charset="0"/>
                <a:cs typeface="Arial" panose="020B0604020202020204" pitchFamily="34" charset="0"/>
              </a:rPr>
              <a:t>Shipping package</a:t>
            </a:r>
            <a:endParaRPr lang="en-GB" sz="2400" dirty="0">
              <a:latin typeface="Palatino Linotype" panose="02040502050505030304" pitchFamily="18" charset="0"/>
              <a:cs typeface="Arial" panose="020B0604020202020204" pitchFamily="34" charset="0"/>
            </a:endParaRPr>
          </a:p>
        </p:txBody>
      </p:sp>
    </p:spTree>
    <p:extLst>
      <p:ext uri="{BB962C8B-B14F-4D97-AF65-F5344CB8AC3E}">
        <p14:creationId xmlns:p14="http://schemas.microsoft.com/office/powerpoint/2010/main" val="544924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0" y="1664950"/>
            <a:ext cx="12192000" cy="3789863"/>
            <a:chOff x="0" y="741406"/>
            <a:chExt cx="12192000" cy="3789863"/>
          </a:xfrm>
        </p:grpSpPr>
        <p:pic>
          <p:nvPicPr>
            <p:cNvPr id="5" name="Grafik 4"/>
            <p:cNvPicPr>
              <a:picLocks noChangeAspect="1"/>
            </p:cNvPicPr>
            <p:nvPr/>
          </p:nvPicPr>
          <p:blipFill rotWithShape="1">
            <a:blip r:embed="rId2"/>
            <a:srcRect l="8970" t="8130" r="10087" b="51485"/>
            <a:stretch/>
          </p:blipFill>
          <p:spPr>
            <a:xfrm rot="5400000">
              <a:off x="4034447" y="1680285"/>
              <a:ext cx="3789863" cy="1912106"/>
            </a:xfrm>
            <a:prstGeom prst="rect">
              <a:avLst/>
            </a:prstGeom>
          </p:spPr>
        </p:pic>
        <p:pic>
          <p:nvPicPr>
            <p:cNvPr id="2" name="Grafik 1"/>
            <p:cNvPicPr>
              <a:picLocks noChangeAspect="1"/>
            </p:cNvPicPr>
            <p:nvPr/>
          </p:nvPicPr>
          <p:blipFill>
            <a:blip r:embed="rId3"/>
            <a:stretch>
              <a:fillRect/>
            </a:stretch>
          </p:blipFill>
          <p:spPr>
            <a:xfrm>
              <a:off x="0" y="741406"/>
              <a:ext cx="4305814" cy="3781263"/>
            </a:xfrm>
            <a:prstGeom prst="rect">
              <a:avLst/>
            </a:prstGeom>
          </p:spPr>
        </p:pic>
        <p:pic>
          <p:nvPicPr>
            <p:cNvPr id="3" name="Grafik 2"/>
            <p:cNvPicPr>
              <a:picLocks noChangeAspect="1"/>
            </p:cNvPicPr>
            <p:nvPr/>
          </p:nvPicPr>
          <p:blipFill>
            <a:blip r:embed="rId4"/>
            <a:stretch>
              <a:fillRect/>
            </a:stretch>
          </p:blipFill>
          <p:spPr>
            <a:xfrm>
              <a:off x="7734200" y="750005"/>
              <a:ext cx="4457800" cy="3781263"/>
            </a:xfrm>
            <a:prstGeom prst="rect">
              <a:avLst/>
            </a:prstGeom>
          </p:spPr>
        </p:pic>
      </p:grpSp>
      <p:sp>
        <p:nvSpPr>
          <p:cNvPr id="7" name="Textfeld 6"/>
          <p:cNvSpPr txBox="1"/>
          <p:nvPr/>
        </p:nvSpPr>
        <p:spPr>
          <a:xfrm>
            <a:off x="324295" y="228600"/>
            <a:ext cx="4649030"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SDD mounting / bonding</a:t>
            </a:r>
            <a:endParaRPr lang="en-GB" sz="3200" dirty="0">
              <a:latin typeface="Arial" panose="020B0604020202020204" pitchFamily="34" charset="0"/>
              <a:cs typeface="Arial" panose="020B0604020202020204" pitchFamily="34" charset="0"/>
            </a:endParaRPr>
          </a:p>
        </p:txBody>
      </p:sp>
      <p:sp>
        <p:nvSpPr>
          <p:cNvPr id="8" name="Textfeld 7"/>
          <p:cNvSpPr txBox="1"/>
          <p:nvPr/>
        </p:nvSpPr>
        <p:spPr>
          <a:xfrm>
            <a:off x="100584" y="1203285"/>
            <a:ext cx="2291012"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ceramic boards</a:t>
            </a:r>
            <a:endParaRPr lang="en-GB" sz="2400" dirty="0">
              <a:latin typeface="Arial" panose="020B0604020202020204" pitchFamily="34" charset="0"/>
              <a:cs typeface="Arial" panose="020B0604020202020204" pitchFamily="34" charset="0"/>
            </a:endParaRPr>
          </a:p>
        </p:txBody>
      </p:sp>
      <p:sp>
        <p:nvSpPr>
          <p:cNvPr id="9" name="Textfeld 8"/>
          <p:cNvSpPr txBox="1"/>
          <p:nvPr/>
        </p:nvSpPr>
        <p:spPr>
          <a:xfrm>
            <a:off x="4932617" y="1203284"/>
            <a:ext cx="206819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4x2 SDD chip</a:t>
            </a:r>
            <a:endParaRPr lang="en-GB" sz="2400" dirty="0">
              <a:latin typeface="Arial" panose="020B0604020202020204" pitchFamily="34" charset="0"/>
              <a:cs typeface="Arial" panose="020B0604020202020204" pitchFamily="34" charset="0"/>
            </a:endParaRPr>
          </a:p>
        </p:txBody>
      </p:sp>
      <p:sp>
        <p:nvSpPr>
          <p:cNvPr id="10" name="Textfeld 9"/>
          <p:cNvSpPr txBox="1"/>
          <p:nvPr/>
        </p:nvSpPr>
        <p:spPr>
          <a:xfrm>
            <a:off x="7734200" y="1203283"/>
            <a:ext cx="426270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device for gluing and bonding</a:t>
            </a:r>
            <a:endParaRPr lang="en-GB" sz="2400" dirty="0">
              <a:latin typeface="Arial" panose="020B0604020202020204" pitchFamily="34" charset="0"/>
              <a:cs typeface="Arial" panose="020B0604020202020204" pitchFamily="34" charset="0"/>
            </a:endParaRPr>
          </a:p>
        </p:txBody>
      </p:sp>
      <p:sp>
        <p:nvSpPr>
          <p:cNvPr id="11" name="Textfeld 10"/>
          <p:cNvSpPr txBox="1"/>
          <p:nvPr/>
        </p:nvSpPr>
        <p:spPr>
          <a:xfrm>
            <a:off x="1316736" y="5950627"/>
            <a:ext cx="6628738" cy="461665"/>
          </a:xfrm>
          <a:prstGeom prst="rect">
            <a:avLst/>
          </a:prstGeom>
          <a:noFill/>
        </p:spPr>
        <p:txBody>
          <a:bodyPr wrap="none" rtlCol="0">
            <a:spAutoFit/>
          </a:bodyPr>
          <a:lstStyle/>
          <a:p>
            <a:pPr marL="342900" indent="-342900">
              <a:buFont typeface="Wingdings" panose="05000000000000000000" pitchFamily="2" charset="2"/>
              <a:buChar char="Ø"/>
            </a:pPr>
            <a:r>
              <a:rPr lang="en-GB" sz="2400" smtClean="0">
                <a:latin typeface="Arial" panose="020B0604020202020204" pitchFamily="34" charset="0"/>
                <a:cs typeface="Arial" panose="020B0604020202020204" pitchFamily="34" charset="0"/>
              </a:rPr>
              <a:t>mounting </a:t>
            </a:r>
            <a:r>
              <a:rPr lang="en-GB" sz="2400" dirty="0" smtClean="0">
                <a:latin typeface="Arial" panose="020B0604020202020204" pitchFamily="34" charset="0"/>
                <a:cs typeface="Arial" panose="020B0604020202020204" pitchFamily="34" charset="0"/>
              </a:rPr>
              <a:t>and bonding process under control</a:t>
            </a:r>
            <a:endParaRPr lang="en-GB" sz="2400"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2516000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700" t="12038" r="4855" b="13804"/>
          <a:stretch/>
        </p:blipFill>
        <p:spPr>
          <a:xfrm>
            <a:off x="4099103" y="367971"/>
            <a:ext cx="4487651" cy="508568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337" t="22991" r="24674" b="18465"/>
          <a:stretch/>
        </p:blipFill>
        <p:spPr>
          <a:xfrm>
            <a:off x="687108" y="367970"/>
            <a:ext cx="3092032" cy="4617225"/>
          </a:xfrm>
          <a:prstGeom prst="rect">
            <a:avLst/>
          </a:prstGeom>
        </p:spPr>
      </p:pic>
      <p:cxnSp>
        <p:nvCxnSpPr>
          <p:cNvPr id="6" name="Straight Arrow Connector 5"/>
          <p:cNvCxnSpPr>
            <a:stCxn id="7" idx="3"/>
          </p:cNvCxnSpPr>
          <p:nvPr/>
        </p:nvCxnSpPr>
        <p:spPr>
          <a:xfrm>
            <a:off x="990368" y="1527639"/>
            <a:ext cx="947798" cy="7545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20"/>
          <p:cNvSpPr txBox="1"/>
          <p:nvPr/>
        </p:nvSpPr>
        <p:spPr>
          <a:xfrm>
            <a:off x="55484" y="1087933"/>
            <a:ext cx="934884" cy="87941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Back Bonding Block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687108" y="5108444"/>
            <a:ext cx="3092032" cy="345212"/>
          </a:xfrm>
          <a:prstGeom prst="round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tx1"/>
                </a:solidFill>
              </a:rPr>
              <a:t>Take the Back bonding block.</a:t>
            </a:r>
            <a:endParaRPr lang="en-GB" sz="1400" dirty="0"/>
          </a:p>
        </p:txBody>
      </p:sp>
      <p:sp>
        <p:nvSpPr>
          <p:cNvPr id="44" name="Oval 43"/>
          <p:cNvSpPr>
            <a:spLocks noChangeAspect="1"/>
          </p:cNvSpPr>
          <p:nvPr/>
        </p:nvSpPr>
        <p:spPr>
          <a:xfrm>
            <a:off x="342298" y="179007"/>
            <a:ext cx="648070" cy="64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FF0000"/>
                </a:solidFill>
              </a:rPr>
              <a:t>8</a:t>
            </a:r>
            <a:endParaRPr lang="en-GB" sz="2000" b="1" dirty="0">
              <a:solidFill>
                <a:srgbClr val="FF0000"/>
              </a:solidFill>
            </a:endParaRPr>
          </a:p>
        </p:txBody>
      </p:sp>
      <p:cxnSp>
        <p:nvCxnSpPr>
          <p:cNvPr id="11" name="Straight Arrow Connector 10"/>
          <p:cNvCxnSpPr>
            <a:stCxn id="12" idx="3"/>
          </p:cNvCxnSpPr>
          <p:nvPr/>
        </p:nvCxnSpPr>
        <p:spPr>
          <a:xfrm>
            <a:off x="4662538" y="2038702"/>
            <a:ext cx="713026" cy="4035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20"/>
          <p:cNvSpPr txBox="1"/>
          <p:nvPr/>
        </p:nvSpPr>
        <p:spPr>
          <a:xfrm>
            <a:off x="3894749" y="1472748"/>
            <a:ext cx="767789" cy="113190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SDD Back side view</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3"/>
          <p:cNvSpPr/>
          <p:nvPr/>
        </p:nvSpPr>
        <p:spPr>
          <a:xfrm>
            <a:off x="4099103" y="5573102"/>
            <a:ext cx="3913356" cy="611196"/>
          </a:xfrm>
          <a:prstGeom prst="round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tx1"/>
                </a:solidFill>
              </a:rPr>
              <a:t>Place the ceramic board with SDD Back side up on the Back bonding block.</a:t>
            </a:r>
            <a:endParaRPr lang="en-GB" sz="1400" dirty="0"/>
          </a:p>
        </p:txBody>
      </p:sp>
      <p:sp>
        <p:nvSpPr>
          <p:cNvPr id="16" name="Oval 15"/>
          <p:cNvSpPr>
            <a:spLocks noChangeAspect="1"/>
          </p:cNvSpPr>
          <p:nvPr/>
        </p:nvSpPr>
        <p:spPr>
          <a:xfrm>
            <a:off x="3898967" y="177589"/>
            <a:ext cx="648070" cy="64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FF0000"/>
                </a:solidFill>
              </a:rPr>
              <a:t>9</a:t>
            </a:r>
            <a:endParaRPr lang="en-GB" sz="2000" b="1" dirty="0">
              <a:solidFill>
                <a:srgbClr val="FF0000"/>
              </a:solidFill>
            </a:endParaRPr>
          </a:p>
        </p:txBody>
      </p:sp>
      <p:sp>
        <p:nvSpPr>
          <p:cNvPr id="20" name="Text Box 20"/>
          <p:cNvSpPr txBox="1"/>
          <p:nvPr/>
        </p:nvSpPr>
        <p:spPr>
          <a:xfrm>
            <a:off x="7623054" y="1357811"/>
            <a:ext cx="887363" cy="113190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Ceramic Back side view</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p:cNvCxnSpPr>
            <a:stCxn id="20" idx="1"/>
          </p:cNvCxnSpPr>
          <p:nvPr/>
        </p:nvCxnSpPr>
        <p:spPr>
          <a:xfrm flipH="1" flipV="1">
            <a:off x="7123935" y="1269734"/>
            <a:ext cx="499119" cy="6540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1"/>
          </p:cNvCxnSpPr>
          <p:nvPr/>
        </p:nvCxnSpPr>
        <p:spPr>
          <a:xfrm flipH="1">
            <a:off x="7112070" y="4985195"/>
            <a:ext cx="623450" cy="2887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 Box 20"/>
          <p:cNvSpPr txBox="1"/>
          <p:nvPr/>
        </p:nvSpPr>
        <p:spPr>
          <a:xfrm>
            <a:off x="7735520" y="4545489"/>
            <a:ext cx="934884" cy="87941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Back Bonding Block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9479" t="23374" r="46101" b="63703"/>
          <a:stretch/>
        </p:blipFill>
        <p:spPr>
          <a:xfrm>
            <a:off x="8831650" y="367970"/>
            <a:ext cx="2835106" cy="3434410"/>
          </a:xfrm>
          <a:prstGeom prst="rect">
            <a:avLst/>
          </a:prstGeom>
        </p:spPr>
      </p:pic>
      <p:sp>
        <p:nvSpPr>
          <p:cNvPr id="29" name="Oval 28"/>
          <p:cNvSpPr>
            <a:spLocks noChangeAspect="1"/>
          </p:cNvSpPr>
          <p:nvPr/>
        </p:nvSpPr>
        <p:spPr>
          <a:xfrm>
            <a:off x="11334409" y="177589"/>
            <a:ext cx="648070" cy="64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FF0000"/>
                </a:solidFill>
              </a:rPr>
              <a:t>10</a:t>
            </a:r>
            <a:endParaRPr lang="en-GB" sz="2000" b="1" dirty="0">
              <a:solidFill>
                <a:srgbClr val="FF0000"/>
              </a:solidFill>
            </a:endParaRPr>
          </a:p>
        </p:txBody>
      </p:sp>
      <p:sp>
        <p:nvSpPr>
          <p:cNvPr id="32" name="Rectangle 31"/>
          <p:cNvSpPr/>
          <p:nvPr/>
        </p:nvSpPr>
        <p:spPr>
          <a:xfrm rot="120000">
            <a:off x="5937904" y="1190690"/>
            <a:ext cx="557157" cy="622895"/>
          </a:xfrm>
          <a:prstGeom prst="rect">
            <a:avLst/>
          </a:prstGeom>
          <a:noFill/>
          <a:ln w="19050">
            <a:solidFill>
              <a:srgbClr val="FF0000"/>
            </a:solid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p:cNvCxnSpPr/>
          <p:nvPr/>
        </p:nvCxnSpPr>
        <p:spPr>
          <a:xfrm flipV="1">
            <a:off x="5927204" y="367970"/>
            <a:ext cx="2904446" cy="813187"/>
          </a:xfrm>
          <a:prstGeom prst="line">
            <a:avLst/>
          </a:prstGeom>
          <a:ln w="19050">
            <a:solidFill>
              <a:srgbClr val="FF0000"/>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27204" y="1797517"/>
            <a:ext cx="2904446" cy="2004863"/>
          </a:xfrm>
          <a:prstGeom prst="line">
            <a:avLst/>
          </a:prstGeom>
          <a:ln w="19050">
            <a:solidFill>
              <a:srgbClr val="FF0000"/>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8831650" y="4011988"/>
            <a:ext cx="2835106" cy="371709"/>
          </a:xfrm>
          <a:prstGeom prst="round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tx1"/>
                </a:solidFill>
              </a:rPr>
              <a:t>Perform back bonding.</a:t>
            </a:r>
            <a:endParaRPr lang="en-GB" sz="1400" dirty="0"/>
          </a:p>
        </p:txBody>
      </p:sp>
      <p:cxnSp>
        <p:nvCxnSpPr>
          <p:cNvPr id="45" name="Connettore 1 216"/>
          <p:cNvCxnSpPr/>
          <p:nvPr/>
        </p:nvCxnSpPr>
        <p:spPr>
          <a:xfrm flipV="1">
            <a:off x="10414855" y="1026847"/>
            <a:ext cx="69185" cy="940498"/>
          </a:xfrm>
          <a:prstGeom prst="line">
            <a:avLst/>
          </a:prstGeom>
          <a:ln w="76200">
            <a:solidFill>
              <a:srgbClr val="FF0000"/>
            </a:solidFill>
          </a:ln>
          <a:effectLst>
            <a:glow rad="2286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6" name="Rectangle 12"/>
          <p:cNvSpPr>
            <a:spLocks noChangeArrowheads="1"/>
          </p:cNvSpPr>
          <p:nvPr/>
        </p:nvSpPr>
        <p:spPr bwMode="auto">
          <a:xfrm>
            <a:off x="10484040" y="2604643"/>
            <a:ext cx="1612900" cy="798513"/>
          </a:xfrm>
          <a:prstGeom prst="rect">
            <a:avLst/>
          </a:prstGeom>
          <a:solidFill>
            <a:schemeClr val="bg1"/>
          </a:solidFill>
          <a:ln>
            <a:no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2000" b="1" dirty="0"/>
              <a:t>BACK </a:t>
            </a:r>
          </a:p>
          <a:p>
            <a:pPr algn="ctr" eaLnBrk="1" hangingPunct="1">
              <a:spcBef>
                <a:spcPct val="0"/>
              </a:spcBef>
              <a:buFontTx/>
              <a:buNone/>
            </a:pPr>
            <a:r>
              <a:rPr lang="it-IT" altLang="en-US" sz="2000" b="1" dirty="0"/>
              <a:t>BONDING</a:t>
            </a:r>
          </a:p>
        </p:txBody>
      </p:sp>
      <p:cxnSp>
        <p:nvCxnSpPr>
          <p:cNvPr id="47" name="Straight Arrow Connector 46"/>
          <p:cNvCxnSpPr/>
          <p:nvPr/>
        </p:nvCxnSpPr>
        <p:spPr>
          <a:xfrm flipH="1" flipV="1">
            <a:off x="10546080" y="1527639"/>
            <a:ext cx="788329" cy="1077004"/>
          </a:xfrm>
          <a:prstGeom prst="straightConnector1">
            <a:avLst/>
          </a:prstGeom>
          <a:ln w="57150">
            <a:tailEnd type="triangle"/>
          </a:ln>
          <a:effectLst>
            <a:glow rad="228600">
              <a:schemeClr val="bg1">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291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6856" t="29080" r="31065" b="31701"/>
          <a:stretch/>
        </p:blipFill>
        <p:spPr>
          <a:xfrm rot="16200000">
            <a:off x="4800367" y="-1656678"/>
            <a:ext cx="2800349" cy="6723305"/>
          </a:xfrm>
          <a:prstGeom prst="rect">
            <a:avLst/>
          </a:prstGeom>
        </p:spPr>
      </p:pic>
      <p:sp>
        <p:nvSpPr>
          <p:cNvPr id="44" name="Oval 43"/>
          <p:cNvSpPr>
            <a:spLocks noChangeAspect="1"/>
          </p:cNvSpPr>
          <p:nvPr/>
        </p:nvSpPr>
        <p:spPr>
          <a:xfrm>
            <a:off x="2536486" y="160429"/>
            <a:ext cx="648070" cy="64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FF0000"/>
                </a:solidFill>
              </a:rPr>
              <a:t>5</a:t>
            </a:r>
            <a:endParaRPr lang="en-GB" sz="4400" b="1" dirty="0">
              <a:solidFill>
                <a:srgbClr val="FF0000"/>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8572"/>
          <a:stretch/>
        </p:blipFill>
        <p:spPr>
          <a:xfrm flipH="1" flipV="1">
            <a:off x="3855090" y="3651269"/>
            <a:ext cx="4183104" cy="2868399"/>
          </a:xfrm>
          <a:prstGeom prst="rect">
            <a:avLst/>
          </a:prstGeom>
        </p:spPr>
      </p:pic>
      <p:sp>
        <p:nvSpPr>
          <p:cNvPr id="9" name="Rectangle 8"/>
          <p:cNvSpPr/>
          <p:nvPr/>
        </p:nvSpPr>
        <p:spPr>
          <a:xfrm rot="120000">
            <a:off x="5245029" y="631985"/>
            <a:ext cx="1106301" cy="472804"/>
          </a:xfrm>
          <a:prstGeom prst="rect">
            <a:avLst/>
          </a:prstGeom>
          <a:noFill/>
          <a:ln w="19050">
            <a:solidFill>
              <a:srgbClr val="FF0000"/>
            </a:solid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6359244" y="636728"/>
            <a:ext cx="1678950" cy="3014541"/>
          </a:xfrm>
          <a:prstGeom prst="line">
            <a:avLst/>
          </a:prstGeom>
          <a:ln w="19050">
            <a:solidFill>
              <a:srgbClr val="FF0000"/>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855090" y="612824"/>
            <a:ext cx="1382025" cy="3038445"/>
          </a:xfrm>
          <a:prstGeom prst="line">
            <a:avLst/>
          </a:prstGeom>
          <a:ln w="19050">
            <a:solidFill>
              <a:srgbClr val="FF0000"/>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336409" y="5770950"/>
            <a:ext cx="2387382" cy="343523"/>
          </a:xfrm>
          <a:prstGeom prst="round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tx1"/>
                </a:solidFill>
              </a:rPr>
              <a:t>Ring N and Substrate bonding</a:t>
            </a:r>
            <a:endParaRPr lang="en-GB" sz="1400" dirty="0"/>
          </a:p>
        </p:txBody>
      </p:sp>
      <p:sp>
        <p:nvSpPr>
          <p:cNvPr id="28" name="Rectangle 12"/>
          <p:cNvSpPr>
            <a:spLocks noChangeArrowheads="1"/>
          </p:cNvSpPr>
          <p:nvPr/>
        </p:nvSpPr>
        <p:spPr bwMode="auto">
          <a:xfrm>
            <a:off x="8336409" y="3762900"/>
            <a:ext cx="2117725" cy="8032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4000" b="1"/>
              <a:t>SUB</a:t>
            </a:r>
          </a:p>
        </p:txBody>
      </p:sp>
      <p:cxnSp>
        <p:nvCxnSpPr>
          <p:cNvPr id="29" name="Connettore 1 216"/>
          <p:cNvCxnSpPr/>
          <p:nvPr/>
        </p:nvCxnSpPr>
        <p:spPr>
          <a:xfrm flipV="1">
            <a:off x="6359244" y="4197388"/>
            <a:ext cx="2175155" cy="3687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11"/>
          <p:cNvSpPr>
            <a:spLocks noChangeArrowheads="1"/>
          </p:cNvSpPr>
          <p:nvPr/>
        </p:nvSpPr>
        <p:spPr bwMode="auto">
          <a:xfrm>
            <a:off x="1566635" y="4719526"/>
            <a:ext cx="2233613" cy="79375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2800" b="1"/>
              <a:t>LAST  RING</a:t>
            </a:r>
          </a:p>
        </p:txBody>
      </p:sp>
      <p:cxnSp>
        <p:nvCxnSpPr>
          <p:cNvPr id="31" name="Connettore 1 196"/>
          <p:cNvCxnSpPr/>
          <p:nvPr/>
        </p:nvCxnSpPr>
        <p:spPr>
          <a:xfrm flipH="1" flipV="1">
            <a:off x="3184556" y="5364550"/>
            <a:ext cx="2049041" cy="1487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836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EAW_en_Logo_cmyk.eps.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49225"/>
            <a:ext cx="24923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Shape 51"/>
          <p:cNvSpPr>
            <a:spLocks noChangeArrowheads="1"/>
          </p:cNvSpPr>
          <p:nvPr/>
        </p:nvSpPr>
        <p:spPr bwMode="auto">
          <a:xfrm>
            <a:off x="2868613" y="447675"/>
            <a:ext cx="2232025" cy="358775"/>
          </a:xfrm>
          <a:prstGeom prst="rect">
            <a:avLst/>
          </a:prstGeom>
          <a:solidFill>
            <a:srgbClr val="84BD00"/>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1" fontAlgn="auto" hangingPunct="1">
              <a:spcBef>
                <a:spcPts val="0"/>
              </a:spcBef>
              <a:spcAft>
                <a:spcPts val="0"/>
              </a:spcAft>
              <a:defRPr sz="2400">
                <a:solidFill>
                  <a:srgbClr val="FFFFFF"/>
                </a:solidFill>
              </a:defRPr>
            </a:pPr>
            <a:endParaRPr sz="2400" kern="0" dirty="0">
              <a:solidFill>
                <a:srgbClr val="FFFFFF"/>
              </a:solidFill>
              <a:latin typeface="+mn-lt"/>
              <a:ea typeface="+mn-ea"/>
              <a:sym typeface="Helvetica Light"/>
            </a:endParaRPr>
          </a:p>
        </p:txBody>
      </p:sp>
      <p:sp>
        <p:nvSpPr>
          <p:cNvPr id="6" name="Shape 52"/>
          <p:cNvSpPr>
            <a:spLocks noChangeArrowheads="1"/>
          </p:cNvSpPr>
          <p:nvPr/>
        </p:nvSpPr>
        <p:spPr bwMode="auto">
          <a:xfrm>
            <a:off x="222250" y="6335713"/>
            <a:ext cx="3708400" cy="358775"/>
          </a:xfrm>
          <a:prstGeom prst="rect">
            <a:avLst/>
          </a:prstGeom>
          <a:solidFill>
            <a:srgbClr val="0047BB"/>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sz="1800" cap="all">
                <a:solidFill>
                  <a:srgbClr val="FFFFFF"/>
                </a:solidFill>
                <a:latin typeface="Trebuchet MS"/>
                <a:ea typeface="Trebuchet MS"/>
                <a:cs typeface="Trebuchet MS"/>
                <a:sym typeface="Trebuchet MS"/>
              </a:defRPr>
            </a:lvl1pPr>
          </a:lstStyle>
          <a:p>
            <a:pPr algn="ctr" eaLnBrk="1" fontAlgn="auto" hangingPunct="1">
              <a:spcBef>
                <a:spcPts val="0"/>
              </a:spcBef>
              <a:spcAft>
                <a:spcPts val="0"/>
              </a:spcAft>
              <a:defRPr cap="none">
                <a:solidFill>
                  <a:srgbClr val="000000"/>
                </a:solidFill>
              </a:defRPr>
            </a:pPr>
            <a:endParaRPr kern="0" cap="none" dirty="0">
              <a:solidFill>
                <a:srgbClr val="000000"/>
              </a:solidFill>
            </a:endParaRPr>
          </a:p>
        </p:txBody>
      </p:sp>
      <p:sp>
        <p:nvSpPr>
          <p:cNvPr id="7" name="Shape 53"/>
          <p:cNvSpPr>
            <a:spLocks noChangeArrowheads="1"/>
          </p:cNvSpPr>
          <p:nvPr/>
        </p:nvSpPr>
        <p:spPr bwMode="auto">
          <a:xfrm>
            <a:off x="5100638" y="447675"/>
            <a:ext cx="7091362" cy="358775"/>
          </a:xfrm>
          <a:prstGeom prst="rect">
            <a:avLst/>
          </a:prstGeom>
          <a:solidFill>
            <a:srgbClr val="008C95"/>
          </a:solidFill>
          <a:ln>
            <a:noFill/>
          </a:ln>
          <a:effectLst>
            <a:outerShdw blurRad="38100" dist="25400" dir="5400000" rotWithShape="0">
              <a:srgbClr val="808080">
                <a:alpha val="5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r">
              <a:defRPr sz="1800" cap="all">
                <a:solidFill>
                  <a:srgbClr val="FFFFFF"/>
                </a:solidFill>
                <a:latin typeface="Trebuchet MS"/>
                <a:ea typeface="Trebuchet MS"/>
                <a:cs typeface="Trebuchet MS"/>
                <a:sym typeface="Trebuchet MS"/>
              </a:defRPr>
            </a:lvl1pPr>
          </a:lstStyle>
          <a:p>
            <a:pPr eaLnBrk="1" fontAlgn="auto" hangingPunct="1">
              <a:spcBef>
                <a:spcPts val="0"/>
              </a:spcBef>
              <a:spcAft>
                <a:spcPts val="0"/>
              </a:spcAft>
              <a:defRPr cap="none">
                <a:solidFill>
                  <a:srgbClr val="000000"/>
                </a:solidFill>
              </a:defRPr>
            </a:pPr>
            <a:endParaRPr sz="1200" kern="0" cap="none" dirty="0">
              <a:solidFill>
                <a:srgbClr val="000000"/>
              </a:solidFill>
              <a:latin typeface="Palatino"/>
            </a:endParaRPr>
          </a:p>
        </p:txBody>
      </p:sp>
      <p:pic>
        <p:nvPicPr>
          <p:cNvPr id="8" name="Grafik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113" y="5702301"/>
            <a:ext cx="992187"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5473700" y="452656"/>
            <a:ext cx="6451600" cy="3537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lIns="50800" tIns="50800" rIns="50800" bIns="50800" anchor="ctr">
            <a:spAutoFit/>
          </a:bodyPr>
          <a:lstStyle>
            <a:lvl1pPr>
              <a:defRPr sz="3600">
                <a:solidFill>
                  <a:schemeClr val="tx1"/>
                </a:solidFill>
                <a:latin typeface="Helvetica Light" pitchFamily="34" charset="0"/>
                <a:ea typeface="MS PGothic" pitchFamily="34" charset="-128"/>
                <a:sym typeface="Helvetica Light" pitchFamily="34" charset="0"/>
              </a:defRPr>
            </a:lvl1pPr>
            <a:lvl2pPr marL="742950" indent="-285750">
              <a:defRPr sz="3600">
                <a:solidFill>
                  <a:schemeClr val="tx1"/>
                </a:solidFill>
                <a:latin typeface="Helvetica Light" pitchFamily="34" charset="0"/>
                <a:ea typeface="MS PGothic" pitchFamily="34" charset="-128"/>
                <a:sym typeface="Helvetica Light" pitchFamily="34" charset="0"/>
              </a:defRPr>
            </a:lvl2pPr>
            <a:lvl3pPr marL="1143000" indent="-228600">
              <a:defRPr sz="3600">
                <a:solidFill>
                  <a:schemeClr val="tx1"/>
                </a:solidFill>
                <a:latin typeface="Helvetica Light" pitchFamily="34" charset="0"/>
                <a:ea typeface="MS PGothic" pitchFamily="34" charset="-128"/>
                <a:sym typeface="Helvetica Light" pitchFamily="34" charset="0"/>
              </a:defRPr>
            </a:lvl3pPr>
            <a:lvl4pPr marL="1600200" indent="-228600">
              <a:defRPr sz="3600">
                <a:solidFill>
                  <a:schemeClr val="tx1"/>
                </a:solidFill>
                <a:latin typeface="Helvetica Light" pitchFamily="34" charset="0"/>
                <a:ea typeface="MS PGothic" pitchFamily="34" charset="-128"/>
                <a:sym typeface="Helvetica Light" pitchFamily="34" charset="0"/>
              </a:defRPr>
            </a:lvl4pPr>
            <a:lvl5pPr marL="2057400" indent="-228600">
              <a:defRPr sz="3600">
                <a:solidFill>
                  <a:schemeClr val="tx1"/>
                </a:solidFill>
                <a:latin typeface="Helvetica Light" pitchFamily="34" charset="0"/>
                <a:ea typeface="MS PGothic" pitchFamily="34" charset="-128"/>
                <a:sym typeface="Helvetica Light" pitchFamily="34" charset="0"/>
              </a:defRPr>
            </a:lvl5pPr>
            <a:lvl6pPr marL="2514600" indent="-228600" defTabSz="584200" eaLnBrk="0" fontAlgn="base" hangingPunct="0">
              <a:spcBef>
                <a:spcPct val="0"/>
              </a:spcBef>
              <a:spcAft>
                <a:spcPct val="0"/>
              </a:spcAft>
              <a:defRPr sz="3600">
                <a:solidFill>
                  <a:schemeClr val="tx1"/>
                </a:solidFill>
                <a:latin typeface="Helvetica Light" pitchFamily="34" charset="0"/>
                <a:ea typeface="MS PGothic" pitchFamily="34" charset="-128"/>
                <a:sym typeface="Helvetica Light" pitchFamily="34" charset="0"/>
              </a:defRPr>
            </a:lvl6pPr>
            <a:lvl7pPr marL="2971800" indent="-228600" defTabSz="584200" eaLnBrk="0" fontAlgn="base" hangingPunct="0">
              <a:spcBef>
                <a:spcPct val="0"/>
              </a:spcBef>
              <a:spcAft>
                <a:spcPct val="0"/>
              </a:spcAft>
              <a:defRPr sz="3600">
                <a:solidFill>
                  <a:schemeClr val="tx1"/>
                </a:solidFill>
                <a:latin typeface="Helvetica Light" pitchFamily="34" charset="0"/>
                <a:ea typeface="MS PGothic" pitchFamily="34" charset="-128"/>
                <a:sym typeface="Helvetica Light" pitchFamily="34" charset="0"/>
              </a:defRPr>
            </a:lvl7pPr>
            <a:lvl8pPr marL="3429000" indent="-228600" defTabSz="584200" eaLnBrk="0" fontAlgn="base" hangingPunct="0">
              <a:spcBef>
                <a:spcPct val="0"/>
              </a:spcBef>
              <a:spcAft>
                <a:spcPct val="0"/>
              </a:spcAft>
              <a:defRPr sz="3600">
                <a:solidFill>
                  <a:schemeClr val="tx1"/>
                </a:solidFill>
                <a:latin typeface="Helvetica Light" pitchFamily="34" charset="0"/>
                <a:ea typeface="MS PGothic" pitchFamily="34" charset="-128"/>
                <a:sym typeface="Helvetica Light" pitchFamily="34" charset="0"/>
              </a:defRPr>
            </a:lvl8pPr>
            <a:lvl9pPr marL="3886200" indent="-228600" defTabSz="584200" eaLnBrk="0" fontAlgn="base" hangingPunct="0">
              <a:spcBef>
                <a:spcPct val="0"/>
              </a:spcBef>
              <a:spcAft>
                <a:spcPct val="0"/>
              </a:spcAft>
              <a:defRPr sz="3600">
                <a:solidFill>
                  <a:schemeClr val="tx1"/>
                </a:solidFill>
                <a:latin typeface="Helvetica Light" pitchFamily="34" charset="0"/>
                <a:ea typeface="MS PGothic" pitchFamily="34" charset="-128"/>
                <a:sym typeface="Helvetica Light" pitchFamily="34" charset="0"/>
              </a:defRPr>
            </a:lvl9pPr>
          </a:lstStyle>
          <a:p>
            <a:pPr algn="ctr" eaLnBrk="1" latinLnBrk="1"/>
            <a:r>
              <a:rPr lang="de-DE" altLang="de-DE" sz="1600" dirty="0">
                <a:solidFill>
                  <a:schemeClr val="bg1"/>
                </a:solidFill>
                <a:latin typeface="Palatino Linotype" panose="02040502050505030304" pitchFamily="18" charset="0"/>
              </a:rPr>
              <a:t>SMI – STEFAN MEYER </a:t>
            </a:r>
            <a:r>
              <a:rPr lang="de-DE" altLang="de-DE" sz="1600" dirty="0" smtClean="0">
                <a:solidFill>
                  <a:schemeClr val="bg1"/>
                </a:solidFill>
                <a:latin typeface="Palatino Linotype" panose="02040502050505030304" pitchFamily="18" charset="0"/>
              </a:rPr>
              <a:t>INSTITUTE FOR SUBATOMIC PHYSICS</a:t>
            </a:r>
            <a:endParaRPr lang="de-DE" altLang="de-DE" sz="1600" dirty="0">
              <a:solidFill>
                <a:schemeClr val="bg1"/>
              </a:solidFill>
              <a:latin typeface="Palatino Linotype" panose="02040502050505030304" pitchFamily="18" charset="0"/>
            </a:endParaRPr>
          </a:p>
        </p:txBody>
      </p:sp>
      <p:sp>
        <p:nvSpPr>
          <p:cNvPr id="10" name="Textfeld 9"/>
          <p:cNvSpPr txBox="1"/>
          <p:nvPr/>
        </p:nvSpPr>
        <p:spPr>
          <a:xfrm>
            <a:off x="336549" y="6373940"/>
            <a:ext cx="3371851"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eaLnBrk="1" fontAlgn="auto" latinLnBrk="1">
              <a:spcBef>
                <a:spcPts val="0"/>
              </a:spcBef>
              <a:spcAft>
                <a:spcPts val="0"/>
              </a:spcAft>
              <a:defRPr/>
            </a:pPr>
            <a:r>
              <a:rPr lang="de-DE" sz="1400" kern="0" dirty="0" smtClean="0">
                <a:solidFill>
                  <a:schemeClr val="bg1"/>
                </a:solidFill>
                <a:latin typeface="Palatino Linotype" panose="02040502050505030304" pitchFamily="18" charset="0"/>
                <a:sym typeface="Helvetica Light"/>
              </a:rPr>
              <a:t>WWW.OEAW.AC.AT/SMI</a:t>
            </a:r>
            <a:endParaRPr lang="de-DE" sz="1400" kern="0" dirty="0">
              <a:solidFill>
                <a:schemeClr val="bg1"/>
              </a:solidFill>
              <a:latin typeface="Palatino Linotype" panose="02040502050505030304" pitchFamily="18" charset="0"/>
              <a:sym typeface="Helvetica Light"/>
            </a:endParaRPr>
          </a:p>
        </p:txBody>
      </p:sp>
      <p:sp>
        <p:nvSpPr>
          <p:cNvPr id="2" name="Textfeld 1"/>
          <p:cNvSpPr txBox="1"/>
          <p:nvPr/>
        </p:nvSpPr>
        <p:spPr>
          <a:xfrm>
            <a:off x="2868613" y="1475431"/>
            <a:ext cx="1906291" cy="861774"/>
          </a:xfrm>
          <a:prstGeom prst="rect">
            <a:avLst/>
          </a:prstGeom>
          <a:noFill/>
        </p:spPr>
        <p:txBody>
          <a:bodyPr wrap="none" rtlCol="0">
            <a:spAutoFit/>
          </a:bodyPr>
          <a:lstStyle/>
          <a:p>
            <a:r>
              <a:rPr lang="en-GB" sz="4000" dirty="0" smtClean="0">
                <a:latin typeface="Palatino Linotype" panose="02040502050505030304" pitchFamily="18" charset="0"/>
              </a:rPr>
              <a:t>Outline</a:t>
            </a:r>
          </a:p>
          <a:p>
            <a:endParaRPr lang="en-GB" sz="1000" dirty="0">
              <a:latin typeface="Palatino Linotype" panose="02040502050505030304" pitchFamily="18" charset="0"/>
            </a:endParaRPr>
          </a:p>
        </p:txBody>
      </p:sp>
      <p:sp>
        <p:nvSpPr>
          <p:cNvPr id="3" name="Fußzeilenplatzhalter 2"/>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2689519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a:spLocks noChangeAspect="1"/>
          </p:cNvSpPr>
          <p:nvPr/>
        </p:nvSpPr>
        <p:spPr>
          <a:xfrm>
            <a:off x="33427" y="47625"/>
            <a:ext cx="648070" cy="64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FF0000"/>
                </a:solidFill>
              </a:rPr>
              <a:t>7</a:t>
            </a:r>
            <a:endParaRPr lang="en-GB" sz="4400" b="1" dirty="0">
              <a:solidFill>
                <a:srgbClr val="FF0000"/>
              </a:solidFill>
            </a:endParaRPr>
          </a:p>
        </p:txBody>
      </p:sp>
      <p:pic>
        <p:nvPicPr>
          <p:cNvPr id="2" name="Picture 1"/>
          <p:cNvPicPr>
            <a:picLocks noChangeAspect="1"/>
          </p:cNvPicPr>
          <p:nvPr/>
        </p:nvPicPr>
        <p:blipFill>
          <a:blip r:embed="rId2"/>
          <a:stretch>
            <a:fillRect/>
          </a:stretch>
        </p:blipFill>
        <p:spPr>
          <a:xfrm>
            <a:off x="1240106" y="28375"/>
            <a:ext cx="8864352" cy="6486706"/>
          </a:xfrm>
          <a:prstGeom prst="rect">
            <a:avLst/>
          </a:prstGeom>
        </p:spPr>
      </p:pic>
      <p:sp>
        <p:nvSpPr>
          <p:cNvPr id="5" name="Text Box 20"/>
          <p:cNvSpPr txBox="1"/>
          <p:nvPr/>
        </p:nvSpPr>
        <p:spPr>
          <a:xfrm>
            <a:off x="5156201" y="6012389"/>
            <a:ext cx="6896100" cy="643686"/>
          </a:xfrm>
          <a:prstGeom prst="rect">
            <a:avLst/>
          </a:prstGeom>
          <a:solidFill>
            <a:schemeClr val="bg1"/>
          </a:solidFill>
          <a:ln w="5715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Arrows show directions to mount cubes</a:t>
            </a:r>
            <a:endParaRPr lang="en-GB"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ight Arrow 2"/>
          <p:cNvSpPr/>
          <p:nvPr/>
        </p:nvSpPr>
        <p:spPr>
          <a:xfrm>
            <a:off x="4635500" y="4834357"/>
            <a:ext cx="1663700" cy="927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flipH="1" flipV="1">
            <a:off x="2085636" y="371625"/>
            <a:ext cx="611080" cy="7398"/>
          </a:xfrm>
          <a:prstGeom prst="straightConnector1">
            <a:avLst/>
          </a:prstGeom>
          <a:ln w="1143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23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026195" y="6433172"/>
            <a:ext cx="4114800" cy="365125"/>
          </a:xfrm>
        </p:spPr>
        <p:txBody>
          <a:bodyPr/>
          <a:lstStyle/>
          <a:p>
            <a:r>
              <a:rPr lang="en-GB" smtClean="0"/>
              <a:t>LNF Symposium - July 10, 2007</a:t>
            </a:r>
            <a:endParaRPr lang="en-GB" dirty="0"/>
          </a:p>
        </p:txBody>
      </p:sp>
      <p:sp>
        <p:nvSpPr>
          <p:cNvPr id="4" name="Textfeld 3"/>
          <p:cNvSpPr txBox="1"/>
          <p:nvPr/>
        </p:nvSpPr>
        <p:spPr>
          <a:xfrm>
            <a:off x="605640" y="781552"/>
            <a:ext cx="5477955" cy="230832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smtClean="0">
                <a:latin typeface="Palatino Linotype" panose="02040502050505030304" pitchFamily="18" charset="0"/>
              </a:rPr>
              <a:t>3 cooling cycles </a:t>
            </a:r>
          </a:p>
          <a:p>
            <a:pPr marL="342900" indent="-342900">
              <a:lnSpc>
                <a:spcPct val="150000"/>
              </a:lnSpc>
              <a:buFont typeface="Arial" panose="020B0604020202020204" pitchFamily="34" charset="0"/>
              <a:buChar char="•"/>
            </a:pPr>
            <a:r>
              <a:rPr lang="en-GB" sz="2400" dirty="0" smtClean="0">
                <a:latin typeface="Palatino Linotype" panose="02040502050505030304" pitchFamily="18" charset="0"/>
              </a:rPr>
              <a:t>cryostat set to 65 K</a:t>
            </a:r>
          </a:p>
          <a:p>
            <a:pPr marL="342900" indent="-342900">
              <a:lnSpc>
                <a:spcPct val="150000"/>
              </a:lnSpc>
              <a:buFont typeface="Arial" panose="020B0604020202020204" pitchFamily="34" charset="0"/>
              <a:buChar char="•"/>
            </a:pPr>
            <a:r>
              <a:rPr lang="en-GB" sz="2400" dirty="0" smtClean="0">
                <a:latin typeface="Palatino Linotype" panose="02040502050505030304" pitchFamily="18" charset="0"/>
              </a:rPr>
              <a:t>ceramic temperature 73 K</a:t>
            </a:r>
          </a:p>
          <a:p>
            <a:pPr marL="342900" indent="-342900">
              <a:lnSpc>
                <a:spcPct val="150000"/>
              </a:lnSpc>
              <a:buFont typeface="Arial" panose="020B0604020202020204" pitchFamily="34" charset="0"/>
              <a:buChar char="•"/>
            </a:pPr>
            <a:r>
              <a:rPr lang="en-GB" sz="2400" dirty="0" smtClean="0">
                <a:latin typeface="Palatino Linotype" panose="02040502050505030304" pitchFamily="18" charset="0"/>
              </a:rPr>
              <a:t>no visual damage of SDD/ceramic</a:t>
            </a:r>
          </a:p>
        </p:txBody>
      </p:sp>
      <p:sp>
        <p:nvSpPr>
          <p:cNvPr id="9" name="Textfeld 8"/>
          <p:cNvSpPr txBox="1"/>
          <p:nvPr/>
        </p:nvSpPr>
        <p:spPr>
          <a:xfrm>
            <a:off x="605640" y="165576"/>
            <a:ext cx="8844699" cy="761747"/>
          </a:xfrm>
          <a:prstGeom prst="rect">
            <a:avLst/>
          </a:prstGeom>
          <a:noFill/>
        </p:spPr>
        <p:txBody>
          <a:bodyPr wrap="square" rtlCol="0">
            <a:spAutoFit/>
          </a:bodyPr>
          <a:lstStyle/>
          <a:p>
            <a:r>
              <a:rPr lang="en-GB" sz="3600" dirty="0">
                <a:latin typeface="Palatino Linotype" panose="02040502050505030304" pitchFamily="18" charset="0"/>
              </a:rPr>
              <a:t>4x2 SDD array </a:t>
            </a:r>
            <a:r>
              <a:rPr lang="en-GB" sz="3600" dirty="0" smtClean="0">
                <a:latin typeface="Palatino Linotype" panose="02040502050505030304" pitchFamily="18" charset="0"/>
              </a:rPr>
              <a:t>cooling test</a:t>
            </a:r>
            <a:endParaRPr lang="en-GB" sz="3600" dirty="0">
              <a:latin typeface="Palatino Linotype" panose="02040502050505030304" pitchFamily="18" charset="0"/>
            </a:endParaRPr>
          </a:p>
          <a:p>
            <a:endParaRPr lang="en-GB" sz="750" dirty="0">
              <a:latin typeface="Palatino Linotype" panose="02040502050505030304" pitchFamily="18" charset="0"/>
            </a:endParaRPr>
          </a:p>
        </p:txBody>
      </p:sp>
      <p:pic>
        <p:nvPicPr>
          <p:cNvPr id="10" name="Grafik 9"/>
          <p:cNvPicPr>
            <a:picLocks noChangeAspect="1"/>
          </p:cNvPicPr>
          <p:nvPr/>
        </p:nvPicPr>
        <p:blipFill rotWithShape="1">
          <a:blip r:embed="rId2" cstate="print">
            <a:extLst>
              <a:ext uri="{28A0092B-C50C-407E-A947-70E740481C1C}">
                <a14:useLocalDpi xmlns:a14="http://schemas.microsoft.com/office/drawing/2010/main" val="0"/>
              </a:ext>
            </a:extLst>
          </a:blip>
          <a:srcRect l="15152" r="12065"/>
          <a:stretch/>
        </p:blipFill>
        <p:spPr>
          <a:xfrm>
            <a:off x="6093993" y="927323"/>
            <a:ext cx="5033214" cy="5116408"/>
          </a:xfrm>
          <a:prstGeom prst="rect">
            <a:avLst/>
          </a:prstGeom>
        </p:spPr>
      </p:pic>
    </p:spTree>
    <p:extLst>
      <p:ext uri="{BB962C8B-B14F-4D97-AF65-F5344CB8AC3E}">
        <p14:creationId xmlns:p14="http://schemas.microsoft.com/office/powerpoint/2010/main" val="1793564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550265" y="6576075"/>
            <a:ext cx="4114800" cy="365125"/>
          </a:xfrm>
        </p:spPr>
        <p:txBody>
          <a:bodyPr/>
          <a:lstStyle/>
          <a:p>
            <a:r>
              <a:rPr lang="en-GB" smtClean="0"/>
              <a:t>LNF Symposium - July 10, 2007</a:t>
            </a:r>
            <a:endParaRPr lang="en-GB" dirty="0"/>
          </a:p>
        </p:txBody>
      </p:sp>
      <p:cxnSp>
        <p:nvCxnSpPr>
          <p:cNvPr id="10" name="Gerade Verbindung 21"/>
          <p:cNvCxnSpPr/>
          <p:nvPr/>
        </p:nvCxnSpPr>
        <p:spPr>
          <a:xfrm>
            <a:off x="2141450" y="3680073"/>
            <a:ext cx="6858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1" name="Text Box 9"/>
          <p:cNvSpPr txBox="1">
            <a:spLocks noChangeArrowheads="1"/>
          </p:cNvSpPr>
          <p:nvPr/>
        </p:nvSpPr>
        <p:spPr bwMode="auto">
          <a:xfrm>
            <a:off x="619621" y="144675"/>
            <a:ext cx="9362579" cy="584775"/>
          </a:xfrm>
          <a:prstGeom prst="rect">
            <a:avLst/>
          </a:prstGeom>
          <a:noFill/>
          <a:ln w="9525">
            <a:noFill/>
            <a:miter lim="800000"/>
            <a:headEnd/>
            <a:tailEnd/>
          </a:ln>
        </p:spPr>
        <p:txBody>
          <a:bodyPr wrap="square">
            <a:spAutoFit/>
          </a:bodyPr>
          <a:lstStyle/>
          <a:p>
            <a:r>
              <a:rPr lang="en-US" sz="3200" dirty="0">
                <a:latin typeface="Palatino Linotype" panose="02040502050505030304" pitchFamily="18" charset="0"/>
                <a:cs typeface="Arial" pitchFamily="34" charset="0"/>
              </a:rPr>
              <a:t>New SDD </a:t>
            </a:r>
            <a:r>
              <a:rPr lang="en-US" sz="3200" dirty="0" smtClean="0">
                <a:latin typeface="Palatino Linotype" panose="02040502050505030304" pitchFamily="18" charset="0"/>
                <a:cs typeface="Arial" pitchFamily="34" charset="0"/>
              </a:rPr>
              <a:t>technology with </a:t>
            </a:r>
            <a:r>
              <a:rPr lang="en-US" sz="3200" dirty="0">
                <a:latin typeface="Palatino Linotype" panose="02040502050505030304" pitchFamily="18" charset="0"/>
                <a:cs typeface="Arial" pitchFamily="34" charset="0"/>
              </a:rPr>
              <a:t>CUBE preamplifier</a:t>
            </a:r>
          </a:p>
        </p:txBody>
      </p:sp>
      <p:grpSp>
        <p:nvGrpSpPr>
          <p:cNvPr id="12" name="Gruppieren 11"/>
          <p:cNvGrpSpPr/>
          <p:nvPr/>
        </p:nvGrpSpPr>
        <p:grpSpPr>
          <a:xfrm>
            <a:off x="345301" y="802102"/>
            <a:ext cx="9109595" cy="5755942"/>
            <a:chOff x="420788" y="1466239"/>
            <a:chExt cx="6613833" cy="4303476"/>
          </a:xfrm>
        </p:grpSpPr>
        <p:grpSp>
          <p:nvGrpSpPr>
            <p:cNvPr id="13" name="Gruppieren 12"/>
            <p:cNvGrpSpPr/>
            <p:nvPr/>
          </p:nvGrpSpPr>
          <p:grpSpPr>
            <a:xfrm>
              <a:off x="420788" y="1528185"/>
              <a:ext cx="6613833" cy="4241530"/>
              <a:chOff x="920505" y="1751191"/>
              <a:chExt cx="5477297" cy="4119211"/>
            </a:xfrm>
          </p:grpSpPr>
          <p:pic>
            <p:nvPicPr>
              <p:cNvPr id="15" name="Immagine 1"/>
              <p:cNvPicPr>
                <a:picLocks noChangeAspect="1"/>
              </p:cNvPicPr>
              <p:nvPr/>
            </p:nvPicPr>
            <p:blipFill>
              <a:blip r:embed="rId2" cstate="print"/>
              <a:srcRect l="3535" t="6396" r="5247" b="2155"/>
              <a:stretch>
                <a:fillRect/>
              </a:stretch>
            </p:blipFill>
            <p:spPr bwMode="auto">
              <a:xfrm>
                <a:off x="920505" y="1751191"/>
                <a:ext cx="5477297" cy="4119211"/>
              </a:xfrm>
              <a:prstGeom prst="rect">
                <a:avLst/>
              </a:prstGeom>
              <a:noFill/>
              <a:ln w="9525">
                <a:noFill/>
                <a:miter lim="800000"/>
                <a:headEnd/>
                <a:tailEnd/>
              </a:ln>
            </p:spPr>
          </p:pic>
          <p:cxnSp>
            <p:nvCxnSpPr>
              <p:cNvPr id="16" name="Connettore 2 35"/>
              <p:cNvCxnSpPr/>
              <p:nvPr/>
            </p:nvCxnSpPr>
            <p:spPr bwMode="auto">
              <a:xfrm>
                <a:off x="2759835" y="3789040"/>
                <a:ext cx="420688" cy="1587"/>
              </a:xfrm>
              <a:prstGeom prst="straightConnector1">
                <a:avLst/>
              </a:prstGeom>
              <a:ln w="28575">
                <a:solidFill>
                  <a:srgbClr val="0070C0"/>
                </a:solidFill>
                <a:tailEnd type="arrow"/>
              </a:ln>
            </p:spPr>
            <p:style>
              <a:lnRef idx="2">
                <a:schemeClr val="dk1"/>
              </a:lnRef>
              <a:fillRef idx="0">
                <a:schemeClr val="dk1"/>
              </a:fillRef>
              <a:effectRef idx="1">
                <a:schemeClr val="dk1"/>
              </a:effectRef>
              <a:fontRef idx="minor">
                <a:schemeClr val="tx1"/>
              </a:fontRef>
            </p:style>
          </p:cxnSp>
          <p:cxnSp>
            <p:nvCxnSpPr>
              <p:cNvPr id="17" name="Connettore 2 36"/>
              <p:cNvCxnSpPr/>
              <p:nvPr/>
            </p:nvCxnSpPr>
            <p:spPr bwMode="auto">
              <a:xfrm flipH="1">
                <a:off x="3448810" y="3800152"/>
                <a:ext cx="420688" cy="0"/>
              </a:xfrm>
              <a:prstGeom prst="straightConnector1">
                <a:avLst/>
              </a:prstGeom>
              <a:ln w="28575">
                <a:solidFill>
                  <a:srgbClr val="0070C0"/>
                </a:solidFill>
                <a:tailEnd type="arrow"/>
              </a:ln>
            </p:spPr>
            <p:style>
              <a:lnRef idx="2">
                <a:schemeClr val="dk1"/>
              </a:lnRef>
              <a:fillRef idx="0">
                <a:schemeClr val="dk1"/>
              </a:fillRef>
              <a:effectRef idx="1">
                <a:schemeClr val="dk1"/>
              </a:effectRef>
              <a:fontRef idx="minor">
                <a:schemeClr val="tx1"/>
              </a:fontRef>
            </p:style>
          </p:cxnSp>
          <p:sp>
            <p:nvSpPr>
              <p:cNvPr id="18" name="CasellaDiTesto 37"/>
              <p:cNvSpPr txBox="1">
                <a:spLocks noChangeArrowheads="1"/>
              </p:cNvSpPr>
              <p:nvPr/>
            </p:nvSpPr>
            <p:spPr bwMode="auto">
              <a:xfrm>
                <a:off x="1681299" y="2060790"/>
                <a:ext cx="1335166" cy="379908"/>
              </a:xfrm>
              <a:prstGeom prst="rect">
                <a:avLst/>
              </a:prstGeom>
              <a:noFill/>
              <a:ln w="9525">
                <a:noFill/>
                <a:miter lim="800000"/>
                <a:headEnd/>
                <a:tailEnd/>
              </a:ln>
            </p:spPr>
            <p:txBody>
              <a:bodyPr wrap="none">
                <a:spAutoFit/>
              </a:bodyPr>
              <a:lstStyle/>
              <a:p>
                <a:r>
                  <a:rPr lang="en-US" sz="2800" baseline="30000" dirty="0">
                    <a:latin typeface="Palatino Linotype" pitchFamily="18" charset="0"/>
                  </a:rPr>
                  <a:t>55</a:t>
                </a:r>
                <a:r>
                  <a:rPr lang="en-US" sz="2800" dirty="0">
                    <a:latin typeface="Palatino Linotype" pitchFamily="18" charset="0"/>
                  </a:rPr>
                  <a:t>Fe spectrum</a:t>
                </a:r>
              </a:p>
            </p:txBody>
          </p:sp>
          <p:sp>
            <p:nvSpPr>
              <p:cNvPr id="19" name="CasellaDiTesto 38"/>
              <p:cNvSpPr txBox="1">
                <a:spLocks noChangeArrowheads="1"/>
              </p:cNvSpPr>
              <p:nvPr/>
            </p:nvSpPr>
            <p:spPr bwMode="auto">
              <a:xfrm>
                <a:off x="1804069" y="3476903"/>
                <a:ext cx="1376274" cy="333894"/>
              </a:xfrm>
              <a:prstGeom prst="rect">
                <a:avLst/>
              </a:prstGeom>
              <a:noFill/>
              <a:ln w="9525">
                <a:noFill/>
                <a:miter lim="800000"/>
                <a:headEnd/>
                <a:tailEnd/>
              </a:ln>
            </p:spPr>
            <p:txBody>
              <a:bodyPr wrap="none">
                <a:spAutoFit/>
              </a:bodyPr>
              <a:lstStyle/>
              <a:p>
                <a:r>
                  <a:rPr lang="en-US" sz="2400" dirty="0">
                    <a:solidFill>
                      <a:srgbClr val="0070C0"/>
                    </a:solidFill>
                    <a:latin typeface="Palatino Linotype" pitchFamily="18" charset="0"/>
                    <a:cs typeface="Arial" pitchFamily="34" charset="0"/>
                  </a:rPr>
                  <a:t>123.0 </a:t>
                </a:r>
                <a:r>
                  <a:rPr lang="en-US" sz="2400" dirty="0" err="1">
                    <a:solidFill>
                      <a:srgbClr val="0070C0"/>
                    </a:solidFill>
                    <a:latin typeface="Palatino Linotype" pitchFamily="18" charset="0"/>
                    <a:cs typeface="Arial" pitchFamily="34" charset="0"/>
                  </a:rPr>
                  <a:t>eV</a:t>
                </a:r>
                <a:r>
                  <a:rPr lang="en-US" sz="2400" dirty="0">
                    <a:solidFill>
                      <a:srgbClr val="0070C0"/>
                    </a:solidFill>
                    <a:latin typeface="Palatino Linotype" pitchFamily="18" charset="0"/>
                    <a:cs typeface="Arial" pitchFamily="34" charset="0"/>
                  </a:rPr>
                  <a:t> FWHM</a:t>
                </a:r>
              </a:p>
            </p:txBody>
          </p:sp>
        </p:grpSp>
        <p:sp>
          <p:nvSpPr>
            <p:cNvPr id="14" name="CasellaDiTesto 4"/>
            <p:cNvSpPr txBox="1">
              <a:spLocks noChangeArrowheads="1"/>
            </p:cNvSpPr>
            <p:nvPr/>
          </p:nvSpPr>
          <p:spPr bwMode="auto">
            <a:xfrm>
              <a:off x="3981696" y="1466239"/>
              <a:ext cx="2808288" cy="1679815"/>
            </a:xfrm>
            <a:prstGeom prst="rect">
              <a:avLst/>
            </a:prstGeom>
            <a:solidFill>
              <a:schemeClr val="bg1"/>
            </a:solidFill>
            <a:ln w="12700">
              <a:solidFill>
                <a:srgbClr val="3333FF"/>
              </a:solidFill>
              <a:miter lim="800000"/>
              <a:headEnd/>
              <a:tailEnd/>
            </a:ln>
          </p:spPr>
          <p:txBody>
            <a:bodyPr>
              <a:spAutoFit/>
            </a:bodyPr>
            <a:lstStyle/>
            <a:p>
              <a:r>
                <a:rPr lang="en-US" sz="2800" dirty="0">
                  <a:solidFill>
                    <a:srgbClr val="3333FF"/>
                  </a:solidFill>
                  <a:latin typeface="Arial" pitchFamily="34" charset="0"/>
                  <a:cs typeface="Arial" pitchFamily="34" charset="0"/>
                </a:rPr>
                <a:t>SDD characteristics:</a:t>
              </a:r>
            </a:p>
            <a:p>
              <a:pPr>
                <a:buFont typeface="Arial" pitchFamily="34" charset="0"/>
                <a:buChar char="•"/>
              </a:pPr>
              <a:r>
                <a:rPr lang="en-US" sz="2800" dirty="0">
                  <a:latin typeface="Arial" pitchFamily="34" charset="0"/>
                  <a:cs typeface="Arial" pitchFamily="34" charset="0"/>
                </a:rPr>
                <a:t> area/cell  =   64 mm</a:t>
              </a:r>
              <a:r>
                <a:rPr lang="en-US" sz="2800" baseline="30000" dirty="0">
                  <a:latin typeface="Arial" pitchFamily="34" charset="0"/>
                  <a:cs typeface="Arial" pitchFamily="34" charset="0"/>
                </a:rPr>
                <a:t>2</a:t>
              </a:r>
            </a:p>
            <a:p>
              <a:pPr>
                <a:buFont typeface="Arial" pitchFamily="34" charset="0"/>
                <a:buChar char="•"/>
              </a:pPr>
              <a:r>
                <a:rPr lang="en-US" sz="2800" dirty="0">
                  <a:latin typeface="Arial" pitchFamily="34" charset="0"/>
                  <a:cs typeface="Arial" pitchFamily="34" charset="0"/>
                </a:rPr>
                <a:t> total area = 512 mm</a:t>
              </a:r>
              <a:r>
                <a:rPr lang="en-US" sz="2800" baseline="30000" dirty="0">
                  <a:latin typeface="Arial" pitchFamily="34" charset="0"/>
                  <a:cs typeface="Arial" pitchFamily="34" charset="0"/>
                </a:rPr>
                <a:t>2</a:t>
              </a:r>
              <a:endParaRPr lang="en-US" sz="2800" dirty="0">
                <a:latin typeface="Arial" pitchFamily="34" charset="0"/>
                <a:cs typeface="Arial" pitchFamily="34" charset="0"/>
              </a:endParaRPr>
            </a:p>
            <a:p>
              <a:pPr>
                <a:buFont typeface="Arial" pitchFamily="34" charset="0"/>
                <a:buChar char="•"/>
              </a:pPr>
              <a:r>
                <a:rPr lang="en-US" sz="2800" dirty="0">
                  <a:latin typeface="Arial" pitchFamily="34" charset="0"/>
                  <a:cs typeface="Arial" pitchFamily="34" charset="0"/>
                </a:rPr>
                <a:t> T = - 100°C</a:t>
              </a:r>
            </a:p>
            <a:p>
              <a:pPr>
                <a:buFont typeface="Arial" pitchFamily="34" charset="0"/>
                <a:buChar char="•"/>
              </a:pPr>
              <a:r>
                <a:rPr lang="en-US" sz="2800" dirty="0">
                  <a:latin typeface="Arial" pitchFamily="34" charset="0"/>
                  <a:cs typeface="Arial" pitchFamily="34" charset="0"/>
                </a:rPr>
                <a:t> drift time &lt; </a:t>
              </a:r>
              <a:r>
                <a:rPr lang="en-US" sz="2800" dirty="0" smtClean="0">
                  <a:latin typeface="Arial" pitchFamily="34" charset="0"/>
                  <a:cs typeface="Arial" pitchFamily="34" charset="0"/>
                </a:rPr>
                <a:t>500 ns</a:t>
              </a:r>
              <a:endParaRPr lang="en-US" sz="2800" dirty="0">
                <a:latin typeface="Arial" pitchFamily="34" charset="0"/>
                <a:cs typeface="Arial" pitchFamily="34" charset="0"/>
              </a:endParaRPr>
            </a:p>
          </p:txBody>
        </p:sp>
      </p:grp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l="10099" t="32195" r="20125" b="14634"/>
          <a:stretch/>
        </p:blipFill>
        <p:spPr>
          <a:xfrm>
            <a:off x="7374853" y="3208352"/>
            <a:ext cx="4700331" cy="2650015"/>
          </a:xfrm>
          <a:prstGeom prst="rect">
            <a:avLst/>
          </a:prstGeom>
        </p:spPr>
      </p:pic>
    </p:spTree>
    <p:extLst>
      <p:ext uri="{BB962C8B-B14F-4D97-AF65-F5344CB8AC3E}">
        <p14:creationId xmlns:p14="http://schemas.microsoft.com/office/powerpoint/2010/main" val="501592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sp>
        <p:nvSpPr>
          <p:cNvPr id="3" name="Textfeld 2"/>
          <p:cNvSpPr txBox="1"/>
          <p:nvPr/>
        </p:nvSpPr>
        <p:spPr>
          <a:xfrm>
            <a:off x="4933950" y="3829050"/>
            <a:ext cx="5749483" cy="1323439"/>
          </a:xfrm>
          <a:prstGeom prst="rect">
            <a:avLst/>
          </a:prstGeom>
          <a:noFill/>
        </p:spPr>
        <p:txBody>
          <a:bodyPr wrap="square" rtlCol="0">
            <a:spAutoFit/>
          </a:bodyPr>
          <a:lstStyle/>
          <a:p>
            <a:r>
              <a:rPr lang="en-GB" sz="4400" dirty="0" smtClean="0">
                <a:latin typeface="Arial" panose="020B0604020202020204" pitchFamily="34" charset="0"/>
                <a:cs typeface="Arial" panose="020B0604020202020204" pitchFamily="34" charset="0"/>
              </a:rPr>
              <a:t>E57  </a:t>
            </a:r>
            <a:r>
              <a:rPr lang="en-GB" sz="4400" dirty="0" err="1" smtClean="0">
                <a:latin typeface="Arial" panose="020B0604020202020204" pitchFamily="34" charset="0"/>
                <a:cs typeface="Arial" panose="020B0604020202020204" pitchFamily="34" charset="0"/>
              </a:rPr>
              <a:t>kaonic</a:t>
            </a:r>
            <a:r>
              <a:rPr lang="en-GB" sz="4400" dirty="0" smtClean="0">
                <a:latin typeface="Arial" panose="020B0604020202020204" pitchFamily="34" charset="0"/>
                <a:cs typeface="Arial" panose="020B0604020202020204" pitchFamily="34" charset="0"/>
              </a:rPr>
              <a:t> deuterium</a:t>
            </a:r>
          </a:p>
          <a:p>
            <a:pPr algn="r"/>
            <a:r>
              <a:rPr lang="en-GB" sz="3600" i="1" dirty="0" smtClean="0">
                <a:latin typeface="Arial" panose="020B0604020202020204" pitchFamily="34" charset="0"/>
                <a:cs typeface="Arial" panose="020B0604020202020204" pitchFamily="34" charset="0"/>
              </a:rPr>
              <a:t>setup at J-PARC K1.8BR</a:t>
            </a:r>
            <a:endParaRPr lang="en-GB"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68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352550" y="689193"/>
            <a:ext cx="8896350" cy="6032282"/>
          </a:xfrm>
          <a:prstGeom prst="rect">
            <a:avLst/>
          </a:prstGeom>
          <a:noFill/>
          <a:ln w="9525">
            <a:noFill/>
            <a:miter lim="800000"/>
            <a:headEnd/>
            <a:tailEnd/>
          </a:ln>
          <a:effectLst/>
        </p:spPr>
      </p:pic>
      <p:sp>
        <p:nvSpPr>
          <p:cNvPr id="8" name="Rechteck 7"/>
          <p:cNvSpPr/>
          <p:nvPr/>
        </p:nvSpPr>
        <p:spPr>
          <a:xfrm>
            <a:off x="1352550" y="42862"/>
            <a:ext cx="8358214" cy="646331"/>
          </a:xfrm>
          <a:prstGeom prst="rect">
            <a:avLst/>
          </a:prstGeom>
        </p:spPr>
        <p:txBody>
          <a:bodyPr wrap="square">
            <a:spAutoFit/>
          </a:bodyPr>
          <a:lstStyle/>
          <a:p>
            <a:r>
              <a:rPr lang="en-GB" sz="3600" dirty="0" smtClean="0">
                <a:effectLst>
                  <a:outerShdw blurRad="38100" dist="38100" dir="2700000" algn="tl">
                    <a:srgbClr val="000000">
                      <a:alpha val="43137"/>
                    </a:srgbClr>
                  </a:outerShdw>
                </a:effectLst>
                <a:latin typeface="Arial" pitchFamily="34" charset="0"/>
                <a:cs typeface="Arial" pitchFamily="34" charset="0"/>
              </a:rPr>
              <a:t>J-PARC </a:t>
            </a:r>
            <a:r>
              <a:rPr lang="en-GB" sz="3600" dirty="0">
                <a:effectLst>
                  <a:outerShdw blurRad="38100" dist="38100" dir="2700000" algn="tl">
                    <a:srgbClr val="000000">
                      <a:alpha val="43137"/>
                    </a:srgbClr>
                  </a:outerShdw>
                </a:effectLst>
                <a:latin typeface="Arial" pitchFamily="34" charset="0"/>
                <a:cs typeface="Arial" pitchFamily="34" charset="0"/>
              </a:rPr>
              <a:t>K1.8BR spectrometer</a:t>
            </a:r>
          </a:p>
        </p:txBody>
      </p:sp>
      <p:sp>
        <p:nvSpPr>
          <p:cNvPr id="3" name="Fußzeilenplatzhalter 2"/>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227084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endParaRPr/>
          </a:p>
        </p:txBody>
      </p:sp>
      <p:sp>
        <p:nvSpPr>
          <p:cNvPr id="33" name="Shape 33"/>
          <p:cNvSpPr>
            <a:spLocks noGrp="1"/>
          </p:cNvSpPr>
          <p:nvPr>
            <p:ph type="body" idx="1"/>
          </p:nvPr>
        </p:nvSpPr>
        <p:spPr>
          <a:prstGeom prst="rect">
            <a:avLst/>
          </a:prstGeom>
        </p:spPr>
        <p:txBody>
          <a:bodyPr/>
          <a:lstStyle/>
          <a:p>
            <a:pPr lvl="0"/>
            <a:endParaRPr/>
          </a:p>
        </p:txBody>
      </p:sp>
      <p:sp>
        <p:nvSpPr>
          <p:cNvPr id="34" name="Shape 34"/>
          <p:cNvSpPr/>
          <p:nvPr/>
        </p:nvSpPr>
        <p:spPr>
          <a:xfrm>
            <a:off x="1934767" y="71439"/>
            <a:ext cx="7742039" cy="7054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l">
              <a:defRPr sz="4800" b="1">
                <a:latin typeface="Helvetica"/>
                <a:ea typeface="Helvetica"/>
                <a:cs typeface="Helvetica"/>
                <a:sym typeface="Helvetica"/>
              </a:defRPr>
            </a:lvl1pPr>
          </a:lstStyle>
          <a:p>
            <a:pPr lvl="0">
              <a:defRPr sz="1800" b="0"/>
            </a:pPr>
            <a:r>
              <a:rPr sz="3400"/>
              <a:t>K1.8BR experimental area</a:t>
            </a:r>
          </a:p>
        </p:txBody>
      </p:sp>
      <p:pic>
        <p:nvPicPr>
          <p:cNvPr id="35" name="image4.jpg"/>
          <p:cNvPicPr/>
          <p:nvPr/>
        </p:nvPicPr>
        <p:blipFill>
          <a:blip r:embed="rId2">
            <a:extLst/>
          </a:blip>
          <a:stretch>
            <a:fillRect/>
          </a:stretch>
        </p:blipFill>
        <p:spPr>
          <a:xfrm>
            <a:off x="1524000" y="0"/>
            <a:ext cx="9144000" cy="6858000"/>
          </a:xfrm>
          <a:prstGeom prst="rect">
            <a:avLst/>
          </a:prstGeom>
          <a:ln w="12700">
            <a:round/>
          </a:ln>
        </p:spPr>
      </p:pic>
      <p:sp>
        <p:nvSpPr>
          <p:cNvPr id="36" name="Shape 36"/>
          <p:cNvSpPr/>
          <p:nvPr/>
        </p:nvSpPr>
        <p:spPr>
          <a:xfrm>
            <a:off x="1530730" y="8930"/>
            <a:ext cx="5962440" cy="546542"/>
          </a:xfrm>
          <a:prstGeom prst="rect">
            <a:avLst/>
          </a:prstGeom>
          <a:solidFill>
            <a:srgbClr val="FFFFFF"/>
          </a:solidFill>
          <a:ln w="38100">
            <a:solidFill>
              <a:srgbClr val="0085CC"/>
            </a:solidFill>
            <a:round/>
          </a:ln>
          <a:extLst>
            <a:ext uri="{C572A759-6A51-4108-AA02-DFA0A04FC94B}">
              <ma14:wrappingTextBoxFlag xmlns:ma14="http://schemas.microsoft.com/office/mac/drawingml/2011/main" xmlns="" val="1"/>
            </a:ext>
          </a:extLst>
        </p:spPr>
        <p:txBody>
          <a:bodyPr lIns="26788" tIns="26788" rIns="26788" bIns="26788">
            <a:spAutoFit/>
          </a:bodyPr>
          <a:lstStyle>
            <a:lvl1pPr algn="l" defTabSz="1295400">
              <a:buClr>
                <a:srgbClr val="000000"/>
              </a:buClr>
              <a:defRPr sz="4600" b="1">
                <a:uFill>
                  <a:solidFill/>
                </a:uFill>
                <a:latin typeface="Helvetica"/>
                <a:ea typeface="Helvetica"/>
                <a:cs typeface="Helvetica"/>
                <a:sym typeface="Helvetica"/>
              </a:defRPr>
            </a:lvl1pPr>
          </a:lstStyle>
          <a:p>
            <a:pPr lvl="0">
              <a:defRPr sz="1800" b="0">
                <a:uFillTx/>
              </a:defRPr>
            </a:pPr>
            <a:r>
              <a:rPr sz="3200"/>
              <a:t>J-PARC K1.8BR spectrometer</a:t>
            </a:r>
          </a:p>
        </p:txBody>
      </p:sp>
      <p:sp>
        <p:nvSpPr>
          <p:cNvPr id="37" name="Shape 37"/>
          <p:cNvSpPr/>
          <p:nvPr/>
        </p:nvSpPr>
        <p:spPr>
          <a:xfrm>
            <a:off x="8230029" y="2194793"/>
            <a:ext cx="2455665" cy="361876"/>
          </a:xfrm>
          <a:prstGeom prst="rect">
            <a:avLst/>
          </a:prstGeom>
          <a:solidFill>
            <a:srgbClr val="000000">
              <a:alpha val="50000"/>
            </a:srgbClr>
          </a:solidFill>
          <a:ln w="12700">
            <a:round/>
          </a:ln>
          <a:extLst>
            <a:ext uri="{C572A759-6A51-4108-AA02-DFA0A04FC94B}">
              <ma14:wrappingTextBoxFlag xmlns:ma14="http://schemas.microsoft.com/office/mac/drawingml/2011/main" xmlns="" val="1"/>
            </a:ext>
          </a:extLst>
        </p:spPr>
        <p:txBody>
          <a:bodyPr lIns="26788" tIns="26788" rIns="26788" bIns="26788">
            <a:spAutoFit/>
          </a:bodyPr>
          <a:lstStyle/>
          <a:p>
            <a:pPr defTabSz="910796">
              <a:buClr>
                <a:srgbClr val="FFFB00"/>
              </a:buClr>
              <a:defRPr sz="1800"/>
            </a:pPr>
            <a:r>
              <a:rPr sz="2000" b="1">
                <a:solidFill>
                  <a:srgbClr val="FFFB00"/>
                </a:solidFill>
                <a:uFill>
                  <a:solidFill>
                    <a:srgbClr val="FFFB00"/>
                  </a:solidFill>
                </a:uFill>
                <a:latin typeface="Helvetica"/>
                <a:ea typeface="Helvetica"/>
                <a:cs typeface="Helvetica"/>
                <a:sym typeface="Helvetica"/>
              </a:rPr>
              <a:t>neutron counter</a:t>
            </a:r>
            <a:endParaRPr sz="2000" b="1">
              <a:uFill>
                <a:solidFill/>
              </a:uFill>
              <a:latin typeface="Helvetica"/>
              <a:ea typeface="Helvetica"/>
              <a:cs typeface="Helvetica"/>
              <a:sym typeface="Helvetica"/>
            </a:endParaRPr>
          </a:p>
        </p:txBody>
      </p:sp>
      <p:sp>
        <p:nvSpPr>
          <p:cNvPr id="38" name="Shape 38"/>
          <p:cNvSpPr/>
          <p:nvPr/>
        </p:nvSpPr>
        <p:spPr>
          <a:xfrm flipH="1" flipV="1">
            <a:off x="8903200" y="1412776"/>
            <a:ext cx="231770" cy="852746"/>
          </a:xfrm>
          <a:prstGeom prst="line">
            <a:avLst/>
          </a:prstGeom>
          <a:ln w="38100">
            <a:solidFill>
              <a:srgbClr val="FFFB00"/>
            </a:solidFill>
            <a:round/>
            <a:tailEnd type="triangle"/>
          </a:ln>
        </p:spPr>
        <p:txBody>
          <a:bodyPr lIns="0" tIns="0" rIns="0" bIns="0"/>
          <a:lstStyle/>
          <a:p>
            <a:pPr defTabSz="455398">
              <a:defRPr sz="1600">
                <a:latin typeface="Helvetica"/>
                <a:ea typeface="Helvetica"/>
                <a:cs typeface="Helvetica"/>
                <a:sym typeface="Helvetica"/>
              </a:defRPr>
            </a:pPr>
            <a:endParaRPr sz="1600"/>
          </a:p>
        </p:txBody>
      </p:sp>
      <p:sp>
        <p:nvSpPr>
          <p:cNvPr id="39" name="Shape 39"/>
          <p:cNvSpPr/>
          <p:nvPr/>
        </p:nvSpPr>
        <p:spPr>
          <a:xfrm>
            <a:off x="5195146" y="620688"/>
            <a:ext cx="1577459" cy="361876"/>
          </a:xfrm>
          <a:prstGeom prst="rect">
            <a:avLst/>
          </a:prstGeom>
          <a:solidFill>
            <a:srgbClr val="000000">
              <a:alpha val="50000"/>
            </a:srgbClr>
          </a:solidFill>
          <a:ln w="12700">
            <a:round/>
          </a:ln>
          <a:extLst>
            <a:ext uri="{C572A759-6A51-4108-AA02-DFA0A04FC94B}">
              <ma14:wrappingTextBoxFlag xmlns:ma14="http://schemas.microsoft.com/office/mac/drawingml/2011/main" xmlns="" val="1"/>
            </a:ext>
          </a:extLst>
        </p:spPr>
        <p:txBody>
          <a:bodyPr lIns="26788" tIns="26788" rIns="26788" bIns="26788">
            <a:spAutoFit/>
          </a:bodyPr>
          <a:lstStyle>
            <a:lvl1pPr defTabSz="1295400">
              <a:buClr>
                <a:srgbClr val="FFFB00"/>
              </a:buClr>
              <a:defRPr sz="2800" b="1">
                <a:solidFill>
                  <a:srgbClr val="FFFB00"/>
                </a:solidFill>
                <a:uFill>
                  <a:solidFill>
                    <a:srgbClr val="FFFB00"/>
                  </a:solidFill>
                </a:uFill>
                <a:latin typeface="Helvetica"/>
                <a:ea typeface="Helvetica"/>
                <a:cs typeface="Helvetica"/>
                <a:sym typeface="Helvetica"/>
              </a:defRPr>
            </a:lvl1pPr>
          </a:lstStyle>
          <a:p>
            <a:pPr lvl="0">
              <a:defRPr sz="1800" b="0">
                <a:solidFill>
                  <a:srgbClr val="000000"/>
                </a:solidFill>
                <a:uFillTx/>
              </a:defRPr>
            </a:pPr>
            <a:r>
              <a:rPr sz="2000">
                <a:solidFill>
                  <a:schemeClr val="bg1">
                    <a:lumMod val="85000"/>
                  </a:schemeClr>
                </a:solidFill>
              </a:rPr>
              <a:t>beam dump</a:t>
            </a:r>
          </a:p>
        </p:txBody>
      </p:sp>
      <p:sp>
        <p:nvSpPr>
          <p:cNvPr id="40" name="Shape 40"/>
          <p:cNvSpPr/>
          <p:nvPr/>
        </p:nvSpPr>
        <p:spPr>
          <a:xfrm>
            <a:off x="6744073" y="851521"/>
            <a:ext cx="648073" cy="633265"/>
          </a:xfrm>
          <a:prstGeom prst="line">
            <a:avLst/>
          </a:prstGeom>
          <a:ln w="38100">
            <a:solidFill>
              <a:srgbClr val="FFFB00"/>
            </a:solidFill>
            <a:round/>
            <a:tailEnd type="triangle"/>
          </a:ln>
        </p:spPr>
        <p:txBody>
          <a:bodyPr lIns="0" tIns="0" rIns="0" bIns="0"/>
          <a:lstStyle/>
          <a:p>
            <a:pPr defTabSz="455398">
              <a:defRPr sz="1600">
                <a:latin typeface="Helvetica"/>
                <a:ea typeface="Helvetica"/>
                <a:cs typeface="Helvetica"/>
                <a:sym typeface="Helvetica"/>
              </a:defRPr>
            </a:pPr>
            <a:endParaRPr sz="1600"/>
          </a:p>
        </p:txBody>
      </p:sp>
      <p:sp>
        <p:nvSpPr>
          <p:cNvPr id="41" name="Shape 41"/>
          <p:cNvSpPr/>
          <p:nvPr/>
        </p:nvSpPr>
        <p:spPr>
          <a:xfrm>
            <a:off x="3301863" y="1545283"/>
            <a:ext cx="1986159" cy="669652"/>
          </a:xfrm>
          <a:prstGeom prst="rect">
            <a:avLst/>
          </a:prstGeom>
          <a:solidFill>
            <a:srgbClr val="000000">
              <a:alpha val="50000"/>
            </a:srgbClr>
          </a:solidFill>
          <a:ln w="12700">
            <a:round/>
          </a:ln>
          <a:extLst>
            <a:ext uri="{C572A759-6A51-4108-AA02-DFA0A04FC94B}">
              <ma14:wrappingTextBoxFlag xmlns:ma14="http://schemas.microsoft.com/office/mac/drawingml/2011/main" xmlns="" val="1"/>
            </a:ext>
          </a:extLst>
        </p:spPr>
        <p:txBody>
          <a:bodyPr lIns="26788" tIns="26788" rIns="26788" bIns="26788">
            <a:spAutoFit/>
          </a:bodyPr>
          <a:lstStyle/>
          <a:p>
            <a:pPr defTabSz="910796">
              <a:buClr>
                <a:srgbClr val="FFFB00"/>
              </a:buClr>
              <a:defRPr sz="1800"/>
            </a:pPr>
            <a:r>
              <a:rPr sz="2000" b="1">
                <a:solidFill>
                  <a:srgbClr val="FFFB00"/>
                </a:solidFill>
                <a:uFill>
                  <a:solidFill>
                    <a:srgbClr val="FFFB00"/>
                  </a:solidFill>
                </a:uFill>
                <a:latin typeface="Helvetica"/>
                <a:ea typeface="Helvetica"/>
                <a:cs typeface="Helvetica"/>
                <a:sym typeface="Helvetica"/>
              </a:rPr>
              <a:t>beam sweeping</a:t>
            </a:r>
            <a:endParaRPr sz="2000">
              <a:uFill>
                <a:solidFill/>
              </a:uFill>
              <a:latin typeface="Helvetica"/>
              <a:ea typeface="Helvetica"/>
              <a:cs typeface="Helvetica"/>
              <a:sym typeface="Helvetica"/>
            </a:endParaRPr>
          </a:p>
          <a:p>
            <a:pPr defTabSz="910796">
              <a:buClr>
                <a:srgbClr val="FFFB00"/>
              </a:buClr>
              <a:defRPr sz="1800"/>
            </a:pPr>
            <a:r>
              <a:rPr sz="2000" b="1">
                <a:solidFill>
                  <a:srgbClr val="FFFB00"/>
                </a:solidFill>
                <a:uFill>
                  <a:solidFill>
                    <a:srgbClr val="FFFB00"/>
                  </a:solidFill>
                </a:uFill>
                <a:latin typeface="Helvetica"/>
                <a:ea typeface="Helvetica"/>
                <a:cs typeface="Helvetica"/>
                <a:sym typeface="Helvetica"/>
              </a:rPr>
              <a:t>magnet</a:t>
            </a:r>
          </a:p>
        </p:txBody>
      </p:sp>
      <p:sp>
        <p:nvSpPr>
          <p:cNvPr id="42" name="Shape 42"/>
          <p:cNvSpPr/>
          <p:nvPr/>
        </p:nvSpPr>
        <p:spPr>
          <a:xfrm>
            <a:off x="4885603" y="2152310"/>
            <a:ext cx="562327" cy="739536"/>
          </a:xfrm>
          <a:prstGeom prst="line">
            <a:avLst/>
          </a:prstGeom>
          <a:ln w="38100">
            <a:solidFill>
              <a:srgbClr val="FFFB00"/>
            </a:solidFill>
            <a:round/>
            <a:tailEnd type="triangle"/>
          </a:ln>
        </p:spPr>
        <p:txBody>
          <a:bodyPr lIns="0" tIns="0" rIns="0" bIns="0"/>
          <a:lstStyle/>
          <a:p>
            <a:pPr defTabSz="455398">
              <a:defRPr sz="1600">
                <a:latin typeface="Helvetica"/>
                <a:ea typeface="Helvetica"/>
                <a:cs typeface="Helvetica"/>
                <a:sym typeface="Helvetica"/>
              </a:defRPr>
            </a:pPr>
            <a:endParaRPr sz="1600"/>
          </a:p>
        </p:txBody>
      </p:sp>
      <p:sp>
        <p:nvSpPr>
          <p:cNvPr id="43" name="Shape 43"/>
          <p:cNvSpPr/>
          <p:nvPr/>
        </p:nvSpPr>
        <p:spPr>
          <a:xfrm>
            <a:off x="1814047" y="2381979"/>
            <a:ext cx="2166857" cy="669652"/>
          </a:xfrm>
          <a:prstGeom prst="rect">
            <a:avLst/>
          </a:prstGeom>
          <a:solidFill>
            <a:srgbClr val="000000">
              <a:alpha val="50000"/>
            </a:srgbClr>
          </a:solidFill>
          <a:ln w="12700">
            <a:round/>
          </a:ln>
          <a:extLst>
            <a:ext uri="{C572A759-6A51-4108-AA02-DFA0A04FC94B}">
              <ma14:wrappingTextBoxFlag xmlns:ma14="http://schemas.microsoft.com/office/mac/drawingml/2011/main" xmlns="" val="1"/>
            </a:ext>
          </a:extLst>
        </p:spPr>
        <p:txBody>
          <a:bodyPr lIns="26788" tIns="26788" rIns="26788" bIns="26788">
            <a:spAutoFit/>
          </a:bodyPr>
          <a:lstStyle/>
          <a:p>
            <a:pPr defTabSz="910796">
              <a:buClr>
                <a:srgbClr val="FFFB00"/>
              </a:buClr>
              <a:defRPr sz="1800"/>
            </a:pPr>
            <a:r>
              <a:rPr sz="2000" b="1">
                <a:solidFill>
                  <a:srgbClr val="FFFB00"/>
                </a:solidFill>
                <a:uFill>
                  <a:solidFill>
                    <a:srgbClr val="FFFB00"/>
                  </a:solidFill>
                </a:uFill>
                <a:latin typeface="Helvetica"/>
                <a:ea typeface="Helvetica"/>
                <a:cs typeface="Helvetica"/>
                <a:sym typeface="Helvetica"/>
              </a:rPr>
              <a:t>liquid </a:t>
            </a:r>
            <a:r>
              <a:rPr sz="2000" b="1" baseline="30285">
                <a:solidFill>
                  <a:srgbClr val="FFFB00"/>
                </a:solidFill>
                <a:uFill>
                  <a:solidFill>
                    <a:srgbClr val="FFFB00"/>
                  </a:solidFill>
                </a:uFill>
                <a:latin typeface="Helvetica"/>
                <a:ea typeface="Helvetica"/>
                <a:cs typeface="Helvetica"/>
                <a:sym typeface="Helvetica"/>
              </a:rPr>
              <a:t>3</a:t>
            </a:r>
            <a:r>
              <a:rPr sz="2000" b="1">
                <a:solidFill>
                  <a:srgbClr val="FFFB00"/>
                </a:solidFill>
                <a:uFill>
                  <a:solidFill>
                    <a:srgbClr val="FFFB00"/>
                  </a:solidFill>
                </a:uFill>
                <a:latin typeface="Helvetica"/>
                <a:ea typeface="Helvetica"/>
                <a:cs typeface="Helvetica"/>
                <a:sym typeface="Helvetica"/>
              </a:rPr>
              <a:t>He-target</a:t>
            </a:r>
            <a:endParaRPr sz="2000">
              <a:uFill>
                <a:solidFill/>
              </a:uFill>
              <a:latin typeface="Helvetica"/>
              <a:ea typeface="Helvetica"/>
              <a:cs typeface="Helvetica"/>
              <a:sym typeface="Helvetica"/>
            </a:endParaRPr>
          </a:p>
          <a:p>
            <a:pPr defTabSz="910796">
              <a:buClr>
                <a:srgbClr val="FFFB00"/>
              </a:buClr>
              <a:defRPr sz="1800"/>
            </a:pPr>
            <a:r>
              <a:rPr sz="2000" b="1">
                <a:solidFill>
                  <a:srgbClr val="FFFB00"/>
                </a:solidFill>
                <a:uFill>
                  <a:solidFill>
                    <a:srgbClr val="FFFB00"/>
                  </a:solidFill>
                </a:uFill>
                <a:latin typeface="Helvetica"/>
                <a:ea typeface="Helvetica"/>
                <a:cs typeface="Helvetica"/>
                <a:sym typeface="Helvetica"/>
              </a:rPr>
              <a:t>system</a:t>
            </a:r>
          </a:p>
        </p:txBody>
      </p:sp>
      <p:sp>
        <p:nvSpPr>
          <p:cNvPr id="44" name="Shape 44"/>
          <p:cNvSpPr/>
          <p:nvPr/>
        </p:nvSpPr>
        <p:spPr>
          <a:xfrm>
            <a:off x="3827359" y="2797478"/>
            <a:ext cx="612458" cy="246768"/>
          </a:xfrm>
          <a:prstGeom prst="line">
            <a:avLst/>
          </a:prstGeom>
          <a:ln w="38100">
            <a:solidFill>
              <a:srgbClr val="FFFB00"/>
            </a:solidFill>
            <a:round/>
            <a:tailEnd type="triangle"/>
          </a:ln>
        </p:spPr>
        <p:txBody>
          <a:bodyPr lIns="0" tIns="0" rIns="0" bIns="0"/>
          <a:lstStyle/>
          <a:p>
            <a:pPr defTabSz="455398">
              <a:defRPr sz="1600">
                <a:latin typeface="Helvetica"/>
                <a:ea typeface="Helvetica"/>
                <a:cs typeface="Helvetica"/>
                <a:sym typeface="Helvetica"/>
              </a:defRPr>
            </a:pPr>
            <a:endParaRPr sz="1600"/>
          </a:p>
        </p:txBody>
      </p:sp>
      <p:sp>
        <p:nvSpPr>
          <p:cNvPr id="45" name="Shape 45"/>
          <p:cNvSpPr/>
          <p:nvPr/>
        </p:nvSpPr>
        <p:spPr>
          <a:xfrm>
            <a:off x="1881159" y="3471392"/>
            <a:ext cx="857256" cy="423431"/>
          </a:xfrm>
          <a:prstGeom prst="rect">
            <a:avLst/>
          </a:prstGeom>
          <a:solidFill>
            <a:srgbClr val="00B0F0">
              <a:alpha val="50000"/>
            </a:srgbClr>
          </a:solidFill>
          <a:ln w="12700">
            <a:solidFill>
              <a:schemeClr val="tx2">
                <a:lumMod val="60000"/>
                <a:lumOff val="40000"/>
              </a:schemeClr>
            </a:solidFill>
            <a:round/>
          </a:ln>
          <a:extLst>
            <a:ext uri="{C572A759-6A51-4108-AA02-DFA0A04FC94B}">
              <ma14:wrappingTextBoxFlag xmlns:ma14="http://schemas.microsoft.com/office/mac/drawingml/2011/main" xmlns="" val="1"/>
            </a:ext>
          </a:extLst>
        </p:spPr>
        <p:txBody>
          <a:bodyPr wrap="square" lIns="26788" tIns="26788" rIns="26788" bIns="26788">
            <a:spAutoFit/>
          </a:bodyPr>
          <a:lstStyle>
            <a:lvl1pPr defTabSz="1295400">
              <a:buClr>
                <a:srgbClr val="FFFB00"/>
              </a:buClr>
              <a:defRPr sz="2800" b="1">
                <a:solidFill>
                  <a:srgbClr val="FFFB00"/>
                </a:solidFill>
                <a:uFill>
                  <a:solidFill>
                    <a:srgbClr val="FFFB00"/>
                  </a:solidFill>
                </a:uFill>
                <a:latin typeface="Helvetica"/>
                <a:ea typeface="Helvetica"/>
                <a:cs typeface="Helvetica"/>
                <a:sym typeface="Helvetica"/>
              </a:defRPr>
            </a:lvl1pPr>
          </a:lstStyle>
          <a:p>
            <a:pPr lvl="0" algn="ctr">
              <a:defRPr sz="1800" b="0">
                <a:solidFill>
                  <a:srgbClr val="000000"/>
                </a:solidFill>
                <a:uFillTx/>
              </a:defRPr>
            </a:pPr>
            <a:r>
              <a:rPr sz="2400">
                <a:solidFill>
                  <a:srgbClr val="FF0000"/>
                </a:solidFill>
                <a:latin typeface="Arial" pitchFamily="34" charset="0"/>
                <a:cs typeface="Arial" pitchFamily="34" charset="0"/>
              </a:rPr>
              <a:t>CDS</a:t>
            </a:r>
          </a:p>
        </p:txBody>
      </p:sp>
      <p:sp>
        <p:nvSpPr>
          <p:cNvPr id="46" name="Shape 46"/>
          <p:cNvSpPr/>
          <p:nvPr/>
        </p:nvSpPr>
        <p:spPr>
          <a:xfrm>
            <a:off x="2829927" y="3702225"/>
            <a:ext cx="817800" cy="92647"/>
          </a:xfrm>
          <a:prstGeom prst="line">
            <a:avLst/>
          </a:prstGeom>
          <a:ln w="38100">
            <a:solidFill>
              <a:srgbClr val="FFFB00"/>
            </a:solidFill>
            <a:round/>
            <a:tailEnd type="triangle"/>
          </a:ln>
        </p:spPr>
        <p:txBody>
          <a:bodyPr lIns="0" tIns="0" rIns="0" bIns="0"/>
          <a:lstStyle/>
          <a:p>
            <a:pPr defTabSz="455398">
              <a:defRPr sz="1600">
                <a:latin typeface="Helvetica"/>
                <a:ea typeface="Helvetica"/>
                <a:cs typeface="Helvetica"/>
                <a:sym typeface="Helvetica"/>
              </a:defRPr>
            </a:pPr>
            <a:endParaRPr sz="1600"/>
          </a:p>
        </p:txBody>
      </p:sp>
      <p:sp>
        <p:nvSpPr>
          <p:cNvPr id="47" name="Shape 47"/>
          <p:cNvSpPr/>
          <p:nvPr/>
        </p:nvSpPr>
        <p:spPr>
          <a:xfrm>
            <a:off x="3529068" y="5642826"/>
            <a:ext cx="1744957" cy="669652"/>
          </a:xfrm>
          <a:prstGeom prst="rect">
            <a:avLst/>
          </a:prstGeom>
          <a:solidFill>
            <a:srgbClr val="000000">
              <a:alpha val="50000"/>
            </a:srgbClr>
          </a:solidFill>
          <a:ln w="12700">
            <a:round/>
          </a:ln>
          <a:extLst>
            <a:ext uri="{C572A759-6A51-4108-AA02-DFA0A04FC94B}">
              <ma14:wrappingTextBoxFlag xmlns:ma14="http://schemas.microsoft.com/office/mac/drawingml/2011/main" xmlns="" val="1"/>
            </a:ext>
          </a:extLst>
        </p:spPr>
        <p:txBody>
          <a:bodyPr lIns="26788" tIns="26788" rIns="26788" bIns="26788">
            <a:spAutoFit/>
          </a:bodyPr>
          <a:lstStyle/>
          <a:p>
            <a:pPr defTabSz="910796">
              <a:buClr>
                <a:srgbClr val="FFFB00"/>
              </a:buClr>
              <a:defRPr sz="1800"/>
            </a:pPr>
            <a:r>
              <a:rPr sz="2000" b="1">
                <a:solidFill>
                  <a:srgbClr val="FFFB00"/>
                </a:solidFill>
                <a:uFill>
                  <a:solidFill>
                    <a:srgbClr val="FFFB00"/>
                  </a:solidFill>
                </a:uFill>
                <a:latin typeface="Helvetica"/>
                <a:ea typeface="Helvetica"/>
                <a:cs typeface="Helvetica"/>
                <a:sym typeface="Helvetica"/>
              </a:rPr>
              <a:t>beam line</a:t>
            </a:r>
            <a:endParaRPr sz="2000">
              <a:uFill>
                <a:solidFill/>
              </a:uFill>
              <a:latin typeface="Helvetica"/>
              <a:ea typeface="Helvetica"/>
              <a:cs typeface="Helvetica"/>
              <a:sym typeface="Helvetica"/>
            </a:endParaRPr>
          </a:p>
          <a:p>
            <a:pPr defTabSz="910796">
              <a:buClr>
                <a:srgbClr val="FFFB00"/>
              </a:buClr>
              <a:defRPr sz="1800"/>
            </a:pPr>
            <a:r>
              <a:rPr sz="2000" b="1">
                <a:solidFill>
                  <a:srgbClr val="FFFB00"/>
                </a:solidFill>
                <a:uFill>
                  <a:solidFill>
                    <a:srgbClr val="FFFB00"/>
                  </a:solidFill>
                </a:uFill>
                <a:latin typeface="Helvetica"/>
                <a:ea typeface="Helvetica"/>
                <a:cs typeface="Helvetica"/>
                <a:sym typeface="Helvetica"/>
              </a:rPr>
              <a:t>spectrometer</a:t>
            </a:r>
          </a:p>
        </p:txBody>
      </p:sp>
      <p:sp>
        <p:nvSpPr>
          <p:cNvPr id="48" name="Shape 48"/>
          <p:cNvSpPr/>
          <p:nvPr/>
        </p:nvSpPr>
        <p:spPr>
          <a:xfrm flipH="1" flipV="1">
            <a:off x="2783632" y="5229201"/>
            <a:ext cx="921392" cy="703531"/>
          </a:xfrm>
          <a:prstGeom prst="line">
            <a:avLst/>
          </a:prstGeom>
          <a:ln w="38100">
            <a:solidFill>
              <a:srgbClr val="FFFB00"/>
            </a:solidFill>
            <a:round/>
            <a:tailEnd type="triangle"/>
          </a:ln>
        </p:spPr>
        <p:txBody>
          <a:bodyPr lIns="0" tIns="0" rIns="0" bIns="0"/>
          <a:lstStyle/>
          <a:p>
            <a:pPr defTabSz="455398">
              <a:defRPr sz="1600">
                <a:latin typeface="Helvetica"/>
                <a:ea typeface="Helvetica"/>
                <a:cs typeface="Helvetica"/>
                <a:sym typeface="Helvetica"/>
              </a:defRPr>
            </a:pPr>
            <a:endParaRPr sz="1600"/>
          </a:p>
        </p:txBody>
      </p:sp>
      <p:sp>
        <p:nvSpPr>
          <p:cNvPr id="50" name="Shape 50"/>
          <p:cNvSpPr/>
          <p:nvPr/>
        </p:nvSpPr>
        <p:spPr>
          <a:xfrm>
            <a:off x="1531845" y="3984319"/>
            <a:ext cx="2732485" cy="928688"/>
          </a:xfrm>
          <a:custGeom>
            <a:avLst/>
            <a:gdLst/>
            <a:ahLst/>
            <a:cxnLst>
              <a:cxn ang="0">
                <a:pos x="wd2" y="hd2"/>
              </a:cxn>
              <a:cxn ang="5400000">
                <a:pos x="wd2" y="hd2"/>
              </a:cxn>
              <a:cxn ang="10800000">
                <a:pos x="wd2" y="hd2"/>
              </a:cxn>
              <a:cxn ang="16200000">
                <a:pos x="wd2" y="hd2"/>
              </a:cxn>
            </a:cxnLst>
            <a:rect l="0" t="0" r="r" b="b"/>
            <a:pathLst>
              <a:path w="21600" h="20884" extrusionOk="0">
                <a:moveTo>
                  <a:pt x="0" y="20254"/>
                </a:moveTo>
                <a:cubicBezTo>
                  <a:pt x="4241" y="20585"/>
                  <a:pt x="3810" y="21600"/>
                  <a:pt x="6579" y="20037"/>
                </a:cubicBezTo>
                <a:cubicBezTo>
                  <a:pt x="9348" y="18473"/>
                  <a:pt x="10695" y="16998"/>
                  <a:pt x="12951" y="13617"/>
                </a:cubicBezTo>
                <a:cubicBezTo>
                  <a:pt x="15206" y="10236"/>
                  <a:pt x="20851" y="990"/>
                  <a:pt x="21600" y="0"/>
                </a:cubicBezTo>
              </a:path>
            </a:pathLst>
          </a:custGeom>
          <a:ln w="127000">
            <a:solidFill>
              <a:srgbClr val="0433FF"/>
            </a:solidFill>
            <a:miter lim="400000"/>
            <a:tailEnd type="triangle"/>
          </a:ln>
        </p:spPr>
        <p:txBody>
          <a:bodyPr lIns="0" tIns="0" rIns="0" bIns="0" anchor="ctr"/>
          <a:lstStyle/>
          <a:p>
            <a:pPr defTabSz="580409">
              <a:defRPr sz="5800">
                <a:latin typeface="ヒラギノ角ゴ Pro W3"/>
                <a:ea typeface="ヒラギノ角ゴ Pro W3"/>
                <a:cs typeface="ヒラギノ角ゴ Pro W3"/>
                <a:sym typeface="ヒラギノ角ゴ Pro W3"/>
              </a:defRPr>
            </a:pPr>
            <a:endParaRPr sz="5800"/>
          </a:p>
        </p:txBody>
      </p:sp>
      <p:sp>
        <p:nvSpPr>
          <p:cNvPr id="51" name="Shape 51"/>
          <p:cNvSpPr/>
          <p:nvPr/>
        </p:nvSpPr>
        <p:spPr>
          <a:xfrm>
            <a:off x="4398673" y="1545285"/>
            <a:ext cx="2794450" cy="23527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739" y="18124"/>
                  <a:pt x="8035" y="16227"/>
                  <a:pt x="9691" y="15103"/>
                </a:cubicBezTo>
                <a:cubicBezTo>
                  <a:pt x="11348" y="13979"/>
                  <a:pt x="21132" y="972"/>
                  <a:pt x="21600" y="0"/>
                </a:cubicBezTo>
              </a:path>
            </a:pathLst>
          </a:custGeom>
          <a:ln w="63500">
            <a:solidFill>
              <a:srgbClr val="0433FF"/>
            </a:solidFill>
            <a:miter lim="400000"/>
            <a:tailEnd type="triangle"/>
          </a:ln>
        </p:spPr>
        <p:txBody>
          <a:bodyPr lIns="0" tIns="0" rIns="0" bIns="0" anchor="ctr"/>
          <a:lstStyle/>
          <a:p>
            <a:pPr defTabSz="580409">
              <a:defRPr sz="5800">
                <a:latin typeface="ヒラギノ角ゴ Pro W3"/>
                <a:ea typeface="ヒラギノ角ゴ Pro W3"/>
                <a:cs typeface="ヒラギノ角ゴ Pro W3"/>
                <a:sym typeface="ヒラギノ角ゴ Pro W3"/>
              </a:defRPr>
            </a:pPr>
            <a:endParaRPr sz="5800"/>
          </a:p>
        </p:txBody>
      </p:sp>
      <p:sp>
        <p:nvSpPr>
          <p:cNvPr id="52" name="Shape 52"/>
          <p:cNvSpPr/>
          <p:nvPr/>
        </p:nvSpPr>
        <p:spPr>
          <a:xfrm flipH="1">
            <a:off x="6238923" y="1141531"/>
            <a:ext cx="2589626" cy="1734389"/>
          </a:xfrm>
          <a:prstGeom prst="line">
            <a:avLst/>
          </a:prstGeom>
          <a:ln w="152400">
            <a:solidFill>
              <a:srgbClr val="FF2600"/>
            </a:solidFill>
            <a:miter lim="400000"/>
            <a:headEnd type="stealth"/>
          </a:ln>
        </p:spPr>
        <p:txBody>
          <a:bodyPr lIns="0" tIns="0" rIns="0" bIns="0" anchor="ctr"/>
          <a:lstStyle/>
          <a:p>
            <a:pPr defTabSz="321457">
              <a:defRPr sz="1200"/>
            </a:pPr>
            <a:endParaRPr sz="1200"/>
          </a:p>
        </p:txBody>
      </p:sp>
      <p:sp>
        <p:nvSpPr>
          <p:cNvPr id="53" name="Shape 53"/>
          <p:cNvSpPr/>
          <p:nvPr/>
        </p:nvSpPr>
        <p:spPr>
          <a:xfrm>
            <a:off x="4464039" y="1389486"/>
            <a:ext cx="5386376" cy="2533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884" y="19556"/>
                  <a:pt x="4673" y="16049"/>
                  <a:pt x="5000" y="15815"/>
                </a:cubicBezTo>
                <a:cubicBezTo>
                  <a:pt x="5326" y="15581"/>
                  <a:pt x="20955" y="730"/>
                  <a:pt x="21600" y="0"/>
                </a:cubicBezTo>
              </a:path>
            </a:pathLst>
          </a:custGeom>
          <a:ln w="88900">
            <a:solidFill>
              <a:srgbClr val="942192"/>
            </a:solidFill>
            <a:miter lim="400000"/>
            <a:tailEnd type="triangle"/>
          </a:ln>
        </p:spPr>
        <p:txBody>
          <a:bodyPr lIns="0" tIns="0" rIns="0" bIns="0" anchor="ctr"/>
          <a:lstStyle/>
          <a:p>
            <a:pPr defTabSz="580409">
              <a:defRPr sz="5800">
                <a:latin typeface="ヒラギノ角ゴ Pro W3"/>
                <a:ea typeface="ヒラギノ角ゴ Pro W3"/>
                <a:cs typeface="ヒラギノ角ゴ Pro W3"/>
                <a:sym typeface="ヒラギノ角ゴ Pro W3"/>
              </a:defRPr>
            </a:pPr>
            <a:endParaRPr sz="5800"/>
          </a:p>
        </p:txBody>
      </p:sp>
      <p:sp>
        <p:nvSpPr>
          <p:cNvPr id="54" name="Shape 54"/>
          <p:cNvSpPr/>
          <p:nvPr/>
        </p:nvSpPr>
        <p:spPr>
          <a:xfrm rot="20195457">
            <a:off x="2069297" y="3980436"/>
            <a:ext cx="1910954" cy="577319"/>
          </a:xfrm>
          <a:prstGeom prst="rect">
            <a:avLst/>
          </a:prstGeom>
          <a:ln w="12700">
            <a:miter lim="400000"/>
          </a:ln>
          <a:extLst>
            <a:ext uri="{C572A759-6A51-4108-AA02-DFA0A04FC94B}">
              <ma14:wrappingTextBoxFlag xmlns:ma14="http://schemas.microsoft.com/office/mac/drawingml/2011/main" xmlns="" val="1"/>
            </a:ext>
          </a:extLst>
        </p:spPr>
        <p:txBody>
          <a:bodyPr lIns="26788" tIns="26788" rIns="26788" bIns="26788">
            <a:spAutoFit/>
          </a:bodyPr>
          <a:lstStyle/>
          <a:p>
            <a:pPr defTabSz="910796">
              <a:buClr>
                <a:srgbClr val="000000"/>
              </a:buClr>
              <a:defRPr sz="1800"/>
            </a:pPr>
            <a:r>
              <a:rPr sz="3400" b="1">
                <a:solidFill>
                  <a:srgbClr val="0433FF"/>
                </a:solidFill>
                <a:uFill>
                  <a:solidFill>
                    <a:srgbClr val="0433FF"/>
                  </a:solidFill>
                </a:uFill>
                <a:latin typeface="Helvetica"/>
                <a:ea typeface="Helvetica"/>
                <a:cs typeface="Helvetica"/>
                <a:sym typeface="Helvetica"/>
              </a:rPr>
              <a:t>K</a:t>
            </a:r>
            <a:r>
              <a:rPr sz="3400" b="1" baseline="31999">
                <a:solidFill>
                  <a:srgbClr val="0433FF"/>
                </a:solidFill>
                <a:uFill>
                  <a:solidFill>
                    <a:srgbClr val="0433FF"/>
                  </a:solidFill>
                </a:uFill>
                <a:latin typeface="Helvetica"/>
                <a:ea typeface="Helvetica"/>
                <a:cs typeface="Helvetica"/>
                <a:sym typeface="Helvetica"/>
              </a:rPr>
              <a:t>-</a:t>
            </a:r>
          </a:p>
        </p:txBody>
      </p:sp>
      <p:sp>
        <p:nvSpPr>
          <p:cNvPr id="55" name="Shape 55"/>
          <p:cNvSpPr/>
          <p:nvPr/>
        </p:nvSpPr>
        <p:spPr>
          <a:xfrm rot="19688564">
            <a:off x="7888748" y="750860"/>
            <a:ext cx="857251" cy="577319"/>
          </a:xfrm>
          <a:prstGeom prst="rect">
            <a:avLst/>
          </a:prstGeom>
          <a:ln w="12700">
            <a:miter lim="400000"/>
          </a:ln>
          <a:extLst>
            <a:ext uri="{C572A759-6A51-4108-AA02-DFA0A04FC94B}">
              <ma14:wrappingTextBoxFlag xmlns:ma14="http://schemas.microsoft.com/office/mac/drawingml/2011/main" xmlns="" val="1"/>
            </a:ext>
          </a:extLst>
        </p:spPr>
        <p:txBody>
          <a:bodyPr lIns="26788" tIns="26788" rIns="26788" bIns="26788">
            <a:spAutoFit/>
          </a:bodyPr>
          <a:lstStyle>
            <a:lvl1pPr algn="l" defTabSz="1295400">
              <a:buClr>
                <a:srgbClr val="000000"/>
              </a:buClr>
              <a:defRPr sz="4800" b="1">
                <a:solidFill>
                  <a:srgbClr val="FF2600"/>
                </a:solidFill>
                <a:uFill>
                  <a:solidFill>
                    <a:srgbClr val="942192"/>
                  </a:solidFill>
                </a:uFill>
                <a:latin typeface="Helvetica"/>
                <a:ea typeface="Helvetica"/>
                <a:cs typeface="Helvetica"/>
                <a:sym typeface="Helvetica"/>
              </a:defRPr>
            </a:lvl1pPr>
          </a:lstStyle>
          <a:p>
            <a:pPr lvl="0">
              <a:defRPr sz="1800" b="0">
                <a:solidFill>
                  <a:srgbClr val="000000"/>
                </a:solidFill>
                <a:uFillTx/>
              </a:defRPr>
            </a:pPr>
            <a:r>
              <a:rPr sz="3400"/>
              <a:t>γ, n</a:t>
            </a:r>
          </a:p>
        </p:txBody>
      </p:sp>
      <p:sp>
        <p:nvSpPr>
          <p:cNvPr id="56" name="Shape 56"/>
          <p:cNvSpPr/>
          <p:nvPr/>
        </p:nvSpPr>
        <p:spPr>
          <a:xfrm rot="20071165">
            <a:off x="9209420" y="751779"/>
            <a:ext cx="857251" cy="577319"/>
          </a:xfrm>
          <a:prstGeom prst="rect">
            <a:avLst/>
          </a:prstGeom>
          <a:ln w="12700">
            <a:miter lim="400000"/>
          </a:ln>
          <a:extLst>
            <a:ext uri="{C572A759-6A51-4108-AA02-DFA0A04FC94B}">
              <ma14:wrappingTextBoxFlag xmlns:ma14="http://schemas.microsoft.com/office/mac/drawingml/2011/main" xmlns="" val="1"/>
            </a:ext>
          </a:extLst>
        </p:spPr>
        <p:txBody>
          <a:bodyPr lIns="26788" tIns="26788" rIns="26788" bIns="26788">
            <a:spAutoFit/>
          </a:bodyPr>
          <a:lstStyle>
            <a:lvl1pPr algn="l" defTabSz="1295400">
              <a:buClr>
                <a:srgbClr val="000000"/>
              </a:buClr>
              <a:defRPr sz="4800" b="1">
                <a:solidFill>
                  <a:srgbClr val="942192"/>
                </a:solidFill>
                <a:uFill>
                  <a:solidFill>
                    <a:srgbClr val="FF2600"/>
                  </a:solidFill>
                </a:uFill>
                <a:latin typeface="Helvetica"/>
                <a:ea typeface="Helvetica"/>
                <a:cs typeface="Helvetica"/>
                <a:sym typeface="Helvetica"/>
              </a:defRPr>
            </a:lvl1pPr>
          </a:lstStyle>
          <a:p>
            <a:pPr lvl="0">
              <a:defRPr sz="1800" b="0">
                <a:solidFill>
                  <a:srgbClr val="000000"/>
                </a:solidFill>
                <a:uFillTx/>
              </a:defRPr>
            </a:pPr>
            <a:r>
              <a:rPr sz="3400"/>
              <a:t>p</a:t>
            </a:r>
          </a:p>
        </p:txBody>
      </p:sp>
      <p:sp>
        <p:nvSpPr>
          <p:cNvPr id="59" name="Shape 59"/>
          <p:cNvSpPr/>
          <p:nvPr/>
        </p:nvSpPr>
        <p:spPr>
          <a:xfrm rot="19678742">
            <a:off x="6928076" y="2009093"/>
            <a:ext cx="464871"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2800" b="1">
                <a:solidFill>
                  <a:srgbClr val="FFFB00"/>
                </a:solidFill>
                <a:latin typeface="Calibri"/>
                <a:ea typeface="Calibri"/>
                <a:cs typeface="Calibri"/>
                <a:sym typeface="Calibri"/>
              </a:defRPr>
            </a:lvl1pPr>
          </a:lstStyle>
          <a:p>
            <a:pPr lvl="0">
              <a:defRPr sz="1800" b="0">
                <a:solidFill>
                  <a:srgbClr val="000000"/>
                </a:solidFill>
              </a:defRPr>
            </a:pPr>
            <a:r>
              <a:rPr sz="2000"/>
              <a:t>15m</a:t>
            </a:r>
          </a:p>
        </p:txBody>
      </p:sp>
      <p:sp>
        <p:nvSpPr>
          <p:cNvPr id="60" name="Shape 60"/>
          <p:cNvSpPr/>
          <p:nvPr/>
        </p:nvSpPr>
        <p:spPr>
          <a:xfrm rot="21314321">
            <a:off x="4116250" y="3762836"/>
            <a:ext cx="365314" cy="385741"/>
          </a:xfrm>
          <a:prstGeom prst="star5">
            <a:avLst>
              <a:gd name="adj" fmla="val 19100"/>
              <a:gd name="hf" fmla="val 105146"/>
              <a:gd name="vf" fmla="val 110557"/>
            </a:avLst>
          </a:prstGeom>
          <a:solidFill>
            <a:srgbClr val="FFFB00"/>
          </a:solidFill>
          <a:ln w="6350">
            <a:solidFill>
              <a:srgbClr val="85888D"/>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Tree>
    <p:extLst>
      <p:ext uri="{BB962C8B-B14F-4D97-AF65-F5344CB8AC3E}">
        <p14:creationId xmlns:p14="http://schemas.microsoft.com/office/powerpoint/2010/main" val="20510081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019175" y="38109"/>
            <a:ext cx="10182073" cy="6819891"/>
          </a:xfrm>
          <a:prstGeom prst="rect">
            <a:avLst/>
          </a:prstGeom>
          <a:noFill/>
          <a:ln w="9525">
            <a:noFill/>
            <a:miter lim="800000"/>
            <a:headEnd/>
            <a:tailEnd/>
          </a:ln>
          <a:effectLst/>
        </p:spPr>
      </p:pic>
      <p:sp>
        <p:nvSpPr>
          <p:cNvPr id="3" name="Fußzeilenplatzhalter 2"/>
          <p:cNvSpPr>
            <a:spLocks noGrp="1"/>
          </p:cNvSpPr>
          <p:nvPr>
            <p:ph type="ftr" sz="quarter" idx="11"/>
          </p:nvPr>
        </p:nvSpPr>
        <p:spPr>
          <a:xfrm>
            <a:off x="5133975" y="6356350"/>
            <a:ext cx="4114800" cy="365125"/>
          </a:xfrm>
        </p:spPr>
        <p:txBody>
          <a:bodyPr/>
          <a:lstStyle/>
          <a:p>
            <a:r>
              <a:rPr lang="en-GB" dirty="0" smtClean="0"/>
              <a:t>LNF Symposium - July 10, 2007</a:t>
            </a:r>
            <a:endParaRPr lang="en-GB" dirty="0"/>
          </a:p>
        </p:txBody>
      </p:sp>
    </p:spTree>
    <p:extLst>
      <p:ext uri="{BB962C8B-B14F-4D97-AF65-F5344CB8AC3E}">
        <p14:creationId xmlns:p14="http://schemas.microsoft.com/office/powerpoint/2010/main" val="4290380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466851" y="0"/>
            <a:ext cx="9201182" cy="6762456"/>
          </a:xfrm>
          <a:prstGeom prst="rect">
            <a:avLst/>
          </a:prstGeom>
          <a:noFill/>
          <a:ln w="9525">
            <a:noFill/>
            <a:miter lim="800000"/>
            <a:headEnd/>
            <a:tailEnd/>
          </a:ln>
          <a:effectLst/>
        </p:spPr>
      </p:pic>
      <p:sp>
        <p:nvSpPr>
          <p:cNvPr id="6" name="Fußzeilenplatzhalter 5"/>
          <p:cNvSpPr>
            <a:spLocks noGrp="1"/>
          </p:cNvSpPr>
          <p:nvPr>
            <p:ph type="ftr" sz="quarter" idx="11"/>
          </p:nvPr>
        </p:nvSpPr>
        <p:spPr>
          <a:xfrm>
            <a:off x="5848350" y="6492875"/>
            <a:ext cx="4114800" cy="365125"/>
          </a:xfrm>
        </p:spPr>
        <p:txBody>
          <a:bodyPr/>
          <a:lstStyle/>
          <a:p>
            <a:r>
              <a:rPr lang="en-GB" dirty="0" smtClean="0"/>
              <a:t>LNF Symposium - July 10, 2007</a:t>
            </a:r>
            <a:endParaRPr lang="en-GB" dirty="0"/>
          </a:p>
        </p:txBody>
      </p:sp>
    </p:spTree>
    <p:extLst>
      <p:ext uri="{BB962C8B-B14F-4D97-AF65-F5344CB8AC3E}">
        <p14:creationId xmlns:p14="http://schemas.microsoft.com/office/powerpoint/2010/main" val="4263232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727848" y="6453337"/>
            <a:ext cx="2895600" cy="365125"/>
          </a:xfrm>
        </p:spPr>
        <p:txBody>
          <a:bodyPr/>
          <a:lstStyle/>
          <a:p>
            <a:r>
              <a:rPr lang="en-GB" dirty="0" smtClean="0"/>
              <a:t>LNF Symposium - July 10, 2007</a:t>
            </a:r>
            <a:endParaRPr lang="en-GB" dirty="0"/>
          </a:p>
        </p:txBody>
      </p:sp>
      <p:grpSp>
        <p:nvGrpSpPr>
          <p:cNvPr id="17" name="Gruppieren 16"/>
          <p:cNvGrpSpPr/>
          <p:nvPr/>
        </p:nvGrpSpPr>
        <p:grpSpPr>
          <a:xfrm>
            <a:off x="5007074" y="647448"/>
            <a:ext cx="6410940" cy="5864783"/>
            <a:chOff x="3997424" y="516546"/>
            <a:chExt cx="6410940" cy="5864783"/>
          </a:xfrm>
        </p:grpSpPr>
        <p:pic>
          <p:nvPicPr>
            <p:cNvPr id="137218" name="Picture 2"/>
            <p:cNvPicPr>
              <a:picLocks noChangeAspect="1" noChangeArrowheads="1"/>
            </p:cNvPicPr>
            <p:nvPr/>
          </p:nvPicPr>
          <p:blipFill>
            <a:blip r:embed="rId2" cstate="print"/>
            <a:srcRect/>
            <a:stretch>
              <a:fillRect/>
            </a:stretch>
          </p:blipFill>
          <p:spPr bwMode="auto">
            <a:xfrm>
              <a:off x="3997424" y="516546"/>
              <a:ext cx="6156176" cy="5864783"/>
            </a:xfrm>
            <a:prstGeom prst="rect">
              <a:avLst/>
            </a:prstGeom>
            <a:noFill/>
            <a:ln w="9525">
              <a:noFill/>
              <a:miter lim="800000"/>
              <a:headEnd/>
              <a:tailEnd/>
            </a:ln>
            <a:effectLst/>
          </p:spPr>
        </p:pic>
        <p:sp>
          <p:nvSpPr>
            <p:cNvPr id="9" name="Textfeld 8"/>
            <p:cNvSpPr txBox="1"/>
            <p:nvPr/>
          </p:nvSpPr>
          <p:spPr>
            <a:xfrm>
              <a:off x="6373688" y="5445224"/>
              <a:ext cx="4539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T1</a:t>
              </a:r>
            </a:p>
          </p:txBody>
        </p:sp>
        <p:sp>
          <p:nvSpPr>
            <p:cNvPr id="10" name="Textfeld 9"/>
            <p:cNvSpPr txBox="1"/>
            <p:nvPr/>
          </p:nvSpPr>
          <p:spPr>
            <a:xfrm>
              <a:off x="7813848" y="4725144"/>
              <a:ext cx="4539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T0</a:t>
              </a:r>
            </a:p>
          </p:txBody>
        </p:sp>
        <p:sp>
          <p:nvSpPr>
            <p:cNvPr id="11" name="Textfeld 10"/>
            <p:cNvSpPr txBox="1"/>
            <p:nvPr/>
          </p:nvSpPr>
          <p:spPr>
            <a:xfrm>
              <a:off x="4213449" y="3356992"/>
              <a:ext cx="167225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main degrader</a:t>
              </a:r>
            </a:p>
          </p:txBody>
        </p:sp>
        <p:sp>
          <p:nvSpPr>
            <p:cNvPr id="12" name="Textfeld 11"/>
            <p:cNvSpPr txBox="1"/>
            <p:nvPr/>
          </p:nvSpPr>
          <p:spPr>
            <a:xfrm>
              <a:off x="8821961" y="1844824"/>
              <a:ext cx="6848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rgbClr val="C00000"/>
                  </a:solidFill>
                  <a:latin typeface="Arial" pitchFamily="34" charset="0"/>
                  <a:cs typeface="Arial" pitchFamily="34" charset="0"/>
                </a:rPr>
                <a:t>CDC</a:t>
              </a:r>
            </a:p>
          </p:txBody>
        </p:sp>
        <p:sp>
          <p:nvSpPr>
            <p:cNvPr id="13" name="Textfeld 12"/>
            <p:cNvSpPr txBox="1"/>
            <p:nvPr/>
          </p:nvSpPr>
          <p:spPr>
            <a:xfrm>
              <a:off x="7021761" y="5229200"/>
              <a:ext cx="63350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BLC</a:t>
              </a:r>
            </a:p>
          </p:txBody>
        </p:sp>
        <p:sp>
          <p:nvSpPr>
            <p:cNvPr id="14" name="Textfeld 13"/>
            <p:cNvSpPr txBox="1"/>
            <p:nvPr/>
          </p:nvSpPr>
          <p:spPr>
            <a:xfrm>
              <a:off x="8893969" y="1340768"/>
              <a:ext cx="6848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rgbClr val="002060"/>
                  </a:solidFill>
                  <a:latin typeface="Arial" pitchFamily="34" charset="0"/>
                  <a:cs typeface="Arial" pitchFamily="34" charset="0"/>
                </a:rPr>
                <a:t>CDH</a:t>
              </a:r>
            </a:p>
          </p:txBody>
        </p:sp>
        <p:sp>
          <p:nvSpPr>
            <p:cNvPr id="15" name="Textfeld 14"/>
            <p:cNvSpPr txBox="1"/>
            <p:nvPr/>
          </p:nvSpPr>
          <p:spPr>
            <a:xfrm>
              <a:off x="9326016" y="764704"/>
              <a:ext cx="108234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chemeClr val="tx1">
                      <a:lumMod val="75000"/>
                      <a:lumOff val="25000"/>
                    </a:schemeClr>
                  </a:solidFill>
                  <a:latin typeface="Arial" pitchFamily="34" charset="0"/>
                  <a:cs typeface="Arial" pitchFamily="34" charset="0"/>
                </a:rPr>
                <a:t>Solenoid</a:t>
              </a:r>
            </a:p>
          </p:txBody>
        </p:sp>
        <p:sp>
          <p:nvSpPr>
            <p:cNvPr id="16" name="Textfeld 15"/>
            <p:cNvSpPr txBox="1"/>
            <p:nvPr/>
          </p:nvSpPr>
          <p:spPr>
            <a:xfrm>
              <a:off x="9037984" y="3429000"/>
              <a:ext cx="1274708" cy="92333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rgbClr val="FF0000"/>
                  </a:solidFill>
                  <a:latin typeface="Arial" pitchFamily="34" charset="0"/>
                  <a:cs typeface="Arial" pitchFamily="34" charset="0"/>
                </a:rPr>
                <a:t>SDD and</a:t>
              </a:r>
            </a:p>
            <a:p>
              <a:r>
                <a:rPr lang="en-GB" dirty="0">
                  <a:solidFill>
                    <a:srgbClr val="FF0000"/>
                  </a:solidFill>
                  <a:latin typeface="Arial" pitchFamily="34" charset="0"/>
                  <a:cs typeface="Arial" pitchFamily="34" charset="0"/>
                </a:rPr>
                <a:t>deuterium </a:t>
              </a:r>
            </a:p>
            <a:p>
              <a:r>
                <a:rPr lang="en-GB" dirty="0">
                  <a:solidFill>
                    <a:srgbClr val="FF0000"/>
                  </a:solidFill>
                  <a:latin typeface="Arial" pitchFamily="34" charset="0"/>
                  <a:cs typeface="Arial" pitchFamily="34" charset="0"/>
                </a:rPr>
                <a:t>target </a:t>
              </a:r>
            </a:p>
          </p:txBody>
        </p:sp>
        <p:cxnSp>
          <p:nvCxnSpPr>
            <p:cNvPr id="18" name="Gerade Verbindung mit Pfeil 17"/>
            <p:cNvCxnSpPr>
              <a:stCxn id="10" idx="0"/>
            </p:cNvCxnSpPr>
            <p:nvPr/>
          </p:nvCxnSpPr>
          <p:spPr>
            <a:xfrm flipH="1" flipV="1">
              <a:off x="7453809" y="3717032"/>
              <a:ext cx="587025" cy="1008112"/>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3" idx="0"/>
            </p:cNvCxnSpPr>
            <p:nvPr/>
          </p:nvCxnSpPr>
          <p:spPr>
            <a:xfrm flipH="1" flipV="1">
              <a:off x="7237784" y="4005064"/>
              <a:ext cx="100730" cy="1224136"/>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9" idx="0"/>
            </p:cNvCxnSpPr>
            <p:nvPr/>
          </p:nvCxnSpPr>
          <p:spPr>
            <a:xfrm flipH="1" flipV="1">
              <a:off x="6085657" y="4437112"/>
              <a:ext cx="515016" cy="1008112"/>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stCxn id="11" idx="3"/>
            </p:cNvCxnSpPr>
            <p:nvPr/>
          </p:nvCxnSpPr>
          <p:spPr>
            <a:xfrm>
              <a:off x="5885702" y="3541658"/>
              <a:ext cx="776019" cy="463406"/>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Ellipse 30"/>
            <p:cNvSpPr/>
            <p:nvPr/>
          </p:nvSpPr>
          <p:spPr>
            <a:xfrm rot="19678859">
              <a:off x="7438637" y="3268240"/>
              <a:ext cx="662550" cy="404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Gerade Verbindung mit Pfeil 31"/>
            <p:cNvCxnSpPr>
              <a:stCxn id="16" idx="1"/>
            </p:cNvCxnSpPr>
            <p:nvPr/>
          </p:nvCxnSpPr>
          <p:spPr>
            <a:xfrm flipH="1" flipV="1">
              <a:off x="8029872" y="3501009"/>
              <a:ext cx="1008112" cy="389657"/>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4" name="Textfeld 33"/>
          <p:cNvSpPr txBox="1"/>
          <p:nvPr/>
        </p:nvSpPr>
        <p:spPr>
          <a:xfrm>
            <a:off x="1013401" y="1227511"/>
            <a:ext cx="5440913" cy="4801314"/>
          </a:xfrm>
          <a:prstGeom prst="rect">
            <a:avLst/>
          </a:prstGeom>
          <a:noFill/>
        </p:spPr>
        <p:txBody>
          <a:bodyPr wrap="none" rtlCol="0">
            <a:spAutoFit/>
          </a:bodyPr>
          <a:lstStyle/>
          <a:p>
            <a:r>
              <a:rPr lang="en-GB" sz="2400" b="1" dirty="0">
                <a:latin typeface="Palatino Linotype" pitchFamily="18" charset="0"/>
              </a:rPr>
              <a:t>CDH...cylindrical detector </a:t>
            </a:r>
            <a:r>
              <a:rPr lang="en-GB" sz="2400" b="1" dirty="0" smtClean="0">
                <a:latin typeface="Palatino Linotype" pitchFamily="18" charset="0"/>
              </a:rPr>
              <a:t>hodoscope</a:t>
            </a:r>
            <a:endParaRPr lang="en-GB" sz="2400" b="1" dirty="0">
              <a:latin typeface="Palatino Linotype" pitchFamily="18" charset="0"/>
            </a:endParaRPr>
          </a:p>
          <a:p>
            <a:r>
              <a:rPr lang="en-GB" sz="2400" b="1" dirty="0">
                <a:latin typeface="Palatino Linotype" pitchFamily="18" charset="0"/>
              </a:rPr>
              <a:t>CDC...cylindrical drift chamber</a:t>
            </a:r>
          </a:p>
          <a:p>
            <a:endParaRPr lang="en-GB" sz="2400" b="1" dirty="0">
              <a:latin typeface="Palatino Linotype" pitchFamily="18" charset="0"/>
            </a:endParaRPr>
          </a:p>
          <a:p>
            <a:endParaRPr lang="en-GB" b="1" dirty="0">
              <a:latin typeface="Palatino Linotype" pitchFamily="18" charset="0"/>
            </a:endParaRPr>
          </a:p>
          <a:p>
            <a:endParaRPr lang="en-GB" b="1" dirty="0">
              <a:latin typeface="Palatino Linotype" pitchFamily="18" charset="0"/>
            </a:endParaRPr>
          </a:p>
          <a:p>
            <a:endParaRPr lang="en-GB" b="1" dirty="0">
              <a:latin typeface="Palatino Linotype" pitchFamily="18" charset="0"/>
            </a:endParaRPr>
          </a:p>
          <a:p>
            <a:endParaRPr lang="en-GB" b="1" dirty="0">
              <a:latin typeface="Palatino Linotype" pitchFamily="18" charset="0"/>
            </a:endParaRPr>
          </a:p>
          <a:p>
            <a:endParaRPr lang="en-GB" b="1" dirty="0">
              <a:latin typeface="Palatino Linotype" pitchFamily="18" charset="0"/>
            </a:endParaRPr>
          </a:p>
          <a:p>
            <a:endParaRPr lang="en-GB" b="1" dirty="0">
              <a:latin typeface="Palatino Linotype" pitchFamily="18" charset="0"/>
            </a:endParaRPr>
          </a:p>
          <a:p>
            <a:endParaRPr lang="en-GB" b="1" dirty="0">
              <a:latin typeface="Palatino Linotype" pitchFamily="18" charset="0"/>
            </a:endParaRPr>
          </a:p>
          <a:p>
            <a:endParaRPr lang="en-GB" b="1" dirty="0">
              <a:latin typeface="Palatino Linotype" pitchFamily="18" charset="0"/>
            </a:endParaRPr>
          </a:p>
          <a:p>
            <a:r>
              <a:rPr lang="en-GB" sz="2400" b="1" dirty="0">
                <a:latin typeface="Palatino Linotype" pitchFamily="18" charset="0"/>
              </a:rPr>
              <a:t>T0.......beam line counter</a:t>
            </a:r>
          </a:p>
          <a:p>
            <a:r>
              <a:rPr lang="en-GB" sz="2400" b="1" dirty="0">
                <a:latin typeface="Palatino Linotype" pitchFamily="18" charset="0"/>
              </a:rPr>
              <a:t>T1.......beam line counter</a:t>
            </a:r>
          </a:p>
          <a:p>
            <a:r>
              <a:rPr lang="en-GB" sz="2400" b="1" dirty="0">
                <a:latin typeface="Palatino Linotype" pitchFamily="18" charset="0"/>
              </a:rPr>
              <a:t>BLC....beam line chamber</a:t>
            </a:r>
          </a:p>
          <a:p>
            <a:endParaRPr lang="en-GB" b="1" dirty="0">
              <a:latin typeface="Palatino Linotype" pitchFamily="18" charset="0"/>
            </a:endParaRPr>
          </a:p>
        </p:txBody>
      </p:sp>
      <p:sp>
        <p:nvSpPr>
          <p:cNvPr id="35" name="Textfeld 34"/>
          <p:cNvSpPr txBox="1"/>
          <p:nvPr/>
        </p:nvSpPr>
        <p:spPr>
          <a:xfrm>
            <a:off x="673249" y="91609"/>
            <a:ext cx="8388425" cy="584775"/>
          </a:xfrm>
          <a:prstGeom prst="rect">
            <a:avLst/>
          </a:prstGeom>
          <a:noFill/>
        </p:spPr>
        <p:txBody>
          <a:bodyPr wrap="square" rtlCol="0">
            <a:spAutoFit/>
          </a:bodyPr>
          <a:lstStyle/>
          <a:p>
            <a:r>
              <a:rPr lang="en-GB" sz="3200" b="1" dirty="0">
                <a:effectLst>
                  <a:outerShdw blurRad="38100" dist="38100" dir="2700000" algn="tl">
                    <a:srgbClr val="000000">
                      <a:alpha val="43137"/>
                    </a:srgbClr>
                  </a:outerShdw>
                </a:effectLst>
                <a:latin typeface="Palatino Linotype" pitchFamily="18" charset="0"/>
                <a:cs typeface="Times New Roman" pitchFamily="18" charset="0"/>
              </a:rPr>
              <a:t> </a:t>
            </a:r>
            <a:r>
              <a:rPr lang="en-GB" sz="3200" b="1" dirty="0" err="1">
                <a:effectLst>
                  <a:outerShdw blurRad="38100" dist="38100" dir="2700000" algn="tl">
                    <a:srgbClr val="000000">
                      <a:alpha val="43137"/>
                    </a:srgbClr>
                  </a:outerShdw>
                </a:effectLst>
                <a:latin typeface="Palatino Linotype" pitchFamily="18" charset="0"/>
                <a:cs typeface="Times New Roman" pitchFamily="18" charset="0"/>
              </a:rPr>
              <a:t>K</a:t>
            </a:r>
            <a:r>
              <a:rPr lang="en-GB" sz="3200" b="1" baseline="42000" dirty="0" err="1">
                <a:effectLst>
                  <a:outerShdw blurRad="38100" dist="38100" dir="2700000" algn="tl">
                    <a:srgbClr val="000000">
                      <a:alpha val="43137"/>
                    </a:srgbClr>
                  </a:outerShdw>
                </a:effectLst>
                <a:latin typeface="Palatino Linotype" pitchFamily="18" charset="0"/>
                <a:cs typeface="Times New Roman" pitchFamily="18" charset="0"/>
                <a:sym typeface="Symbol"/>
              </a:rPr>
              <a:t></a:t>
            </a:r>
            <a:r>
              <a:rPr lang="en-GB" sz="3200" b="1" dirty="0" err="1">
                <a:effectLst>
                  <a:outerShdw blurRad="38100" dist="38100" dir="2700000" algn="tl">
                    <a:srgbClr val="000000">
                      <a:alpha val="43137"/>
                    </a:srgbClr>
                  </a:outerShdw>
                </a:effectLst>
                <a:latin typeface="Palatino Linotype" pitchFamily="18" charset="0"/>
                <a:cs typeface="Times New Roman" pitchFamily="18" charset="0"/>
              </a:rPr>
              <a:t>d</a:t>
            </a:r>
            <a:r>
              <a:rPr lang="en-GB" sz="3200" b="1" dirty="0">
                <a:effectLst>
                  <a:outerShdw blurRad="38100" dist="38100" dir="2700000" algn="tl">
                    <a:srgbClr val="000000">
                      <a:alpha val="43137"/>
                    </a:srgbClr>
                  </a:outerShdw>
                </a:effectLst>
                <a:latin typeface="Palatino Linotype" pitchFamily="18" charset="0"/>
                <a:cs typeface="Times New Roman" pitchFamily="18" charset="0"/>
              </a:rPr>
              <a:t>  setup within the K1.8BR spectrometer </a:t>
            </a:r>
          </a:p>
        </p:txBody>
      </p:sp>
    </p:spTree>
    <p:extLst>
      <p:ext uri="{BB962C8B-B14F-4D97-AF65-F5344CB8AC3E}">
        <p14:creationId xmlns:p14="http://schemas.microsoft.com/office/powerpoint/2010/main" val="792222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4695825" y="6203950"/>
            <a:ext cx="4114800" cy="365125"/>
          </a:xfrm>
        </p:spPr>
        <p:txBody>
          <a:bodyPr/>
          <a:lstStyle/>
          <a:p>
            <a:r>
              <a:rPr lang="en-GB" smtClean="0"/>
              <a:t>LNF Symposium - July 10, 2007</a:t>
            </a:r>
            <a:endParaRPr lang="en-GB" dirty="0"/>
          </a:p>
        </p:txBody>
      </p:sp>
      <p:pic>
        <p:nvPicPr>
          <p:cNvPr id="98306" name="Picture 2"/>
          <p:cNvPicPr>
            <a:picLocks noChangeAspect="1" noChangeArrowheads="1"/>
          </p:cNvPicPr>
          <p:nvPr/>
        </p:nvPicPr>
        <p:blipFill>
          <a:blip r:embed="rId2" cstate="print"/>
          <a:srcRect/>
          <a:stretch>
            <a:fillRect/>
          </a:stretch>
        </p:blipFill>
        <p:spPr bwMode="auto">
          <a:xfrm>
            <a:off x="3296842" y="180256"/>
            <a:ext cx="8096576" cy="6537474"/>
          </a:xfrm>
          <a:prstGeom prst="rect">
            <a:avLst/>
          </a:prstGeom>
          <a:noFill/>
          <a:ln w="9525">
            <a:noFill/>
            <a:miter lim="800000"/>
            <a:headEnd/>
            <a:tailEnd/>
          </a:ln>
          <a:effectLst/>
        </p:spPr>
      </p:pic>
      <p:cxnSp>
        <p:nvCxnSpPr>
          <p:cNvPr id="11" name="Gerade Verbindung mit Pfeil 10"/>
          <p:cNvCxnSpPr/>
          <p:nvPr/>
        </p:nvCxnSpPr>
        <p:spPr>
          <a:xfrm flipV="1">
            <a:off x="3440857" y="5004792"/>
            <a:ext cx="1152128" cy="6480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3224833" y="5292824"/>
            <a:ext cx="447558" cy="369332"/>
          </a:xfrm>
          <a:prstGeom prst="rect">
            <a:avLst/>
          </a:prstGeom>
          <a:noFill/>
        </p:spPr>
        <p:txBody>
          <a:bodyPr wrap="none" rtlCol="0">
            <a:spAutoFit/>
          </a:bodyPr>
          <a:lstStyle/>
          <a:p>
            <a:r>
              <a:rPr lang="en-GB" b="1" dirty="0">
                <a:solidFill>
                  <a:srgbClr val="FF0000"/>
                </a:solidFill>
                <a:latin typeface="Palatino Linotype" pitchFamily="18" charset="0"/>
              </a:rPr>
              <a:t>K</a:t>
            </a:r>
            <a:r>
              <a:rPr lang="en-GB" b="1" baseline="30000" dirty="0">
                <a:solidFill>
                  <a:srgbClr val="FF0000"/>
                </a:solidFill>
                <a:latin typeface="Palatino Linotype" pitchFamily="18" charset="0"/>
                <a:sym typeface="Symbol"/>
              </a:rPr>
              <a:t></a:t>
            </a:r>
            <a:endParaRPr lang="en-GB" b="1" baseline="30000" dirty="0">
              <a:solidFill>
                <a:srgbClr val="FF0000"/>
              </a:solidFill>
              <a:latin typeface="Palatino Linotype" pitchFamily="18" charset="0"/>
            </a:endParaRPr>
          </a:p>
        </p:txBody>
      </p:sp>
      <p:sp>
        <p:nvSpPr>
          <p:cNvPr id="15" name="Textfeld 14"/>
          <p:cNvSpPr txBox="1"/>
          <p:nvPr/>
        </p:nvSpPr>
        <p:spPr>
          <a:xfrm>
            <a:off x="5817122" y="6228928"/>
            <a:ext cx="1816523" cy="369332"/>
          </a:xfrm>
          <a:prstGeom prst="rect">
            <a:avLst/>
          </a:prstGeom>
          <a:noFill/>
        </p:spPr>
        <p:txBody>
          <a:bodyPr wrap="none" rtlCol="0">
            <a:spAutoFit/>
          </a:bodyPr>
          <a:lstStyle/>
          <a:p>
            <a:r>
              <a:rPr lang="en-GB" dirty="0">
                <a:latin typeface="Palatino Linotype" pitchFamily="18" charset="0"/>
              </a:rPr>
              <a:t>start counter T0</a:t>
            </a:r>
          </a:p>
        </p:txBody>
      </p:sp>
      <p:sp>
        <p:nvSpPr>
          <p:cNvPr id="16" name="Textfeld 15"/>
          <p:cNvSpPr txBox="1"/>
          <p:nvPr/>
        </p:nvSpPr>
        <p:spPr>
          <a:xfrm>
            <a:off x="6465193" y="5868888"/>
            <a:ext cx="3518912" cy="369332"/>
          </a:xfrm>
          <a:prstGeom prst="rect">
            <a:avLst/>
          </a:prstGeom>
          <a:noFill/>
        </p:spPr>
        <p:txBody>
          <a:bodyPr wrap="none" rtlCol="0">
            <a:spAutoFit/>
          </a:bodyPr>
          <a:lstStyle/>
          <a:p>
            <a:r>
              <a:rPr lang="en-GB" dirty="0">
                <a:latin typeface="Palatino Linotype" pitchFamily="18" charset="0"/>
              </a:rPr>
              <a:t>entrance window 75 µm </a:t>
            </a:r>
            <a:r>
              <a:rPr lang="en-GB" dirty="0" err="1">
                <a:latin typeface="Palatino Linotype" pitchFamily="18" charset="0"/>
              </a:rPr>
              <a:t>Kapton</a:t>
            </a:r>
            <a:endParaRPr lang="en-GB" dirty="0">
              <a:latin typeface="Palatino Linotype" pitchFamily="18" charset="0"/>
            </a:endParaRPr>
          </a:p>
        </p:txBody>
      </p:sp>
      <p:sp>
        <p:nvSpPr>
          <p:cNvPr id="17" name="Textfeld 16"/>
          <p:cNvSpPr txBox="1"/>
          <p:nvPr/>
        </p:nvSpPr>
        <p:spPr>
          <a:xfrm>
            <a:off x="7041257" y="5436840"/>
            <a:ext cx="4125040" cy="369332"/>
          </a:xfrm>
          <a:prstGeom prst="rect">
            <a:avLst/>
          </a:prstGeom>
          <a:noFill/>
        </p:spPr>
        <p:txBody>
          <a:bodyPr wrap="none" rtlCol="0">
            <a:spAutoFit/>
          </a:bodyPr>
          <a:lstStyle/>
          <a:p>
            <a:r>
              <a:rPr lang="en-GB" dirty="0">
                <a:latin typeface="Palatino Linotype" pitchFamily="18" charset="0"/>
              </a:rPr>
              <a:t>Al reinforced side wall 75 µm </a:t>
            </a:r>
            <a:r>
              <a:rPr lang="en-GB" dirty="0" err="1">
                <a:latin typeface="Palatino Linotype" pitchFamily="18" charset="0"/>
              </a:rPr>
              <a:t>Kapton</a:t>
            </a:r>
            <a:endParaRPr lang="en-GB" dirty="0">
              <a:latin typeface="Palatino Linotype" pitchFamily="18" charset="0"/>
            </a:endParaRPr>
          </a:p>
        </p:txBody>
      </p:sp>
      <p:sp>
        <p:nvSpPr>
          <p:cNvPr id="18" name="Textfeld 17"/>
          <p:cNvSpPr txBox="1"/>
          <p:nvPr/>
        </p:nvSpPr>
        <p:spPr>
          <a:xfrm>
            <a:off x="8021445" y="5004792"/>
            <a:ext cx="2044149" cy="369332"/>
          </a:xfrm>
          <a:prstGeom prst="rect">
            <a:avLst/>
          </a:prstGeom>
          <a:noFill/>
        </p:spPr>
        <p:txBody>
          <a:bodyPr wrap="none" rtlCol="0">
            <a:spAutoFit/>
          </a:bodyPr>
          <a:lstStyle/>
          <a:p>
            <a:r>
              <a:rPr lang="en-GB" b="1" dirty="0">
                <a:solidFill>
                  <a:srgbClr val="0000FF"/>
                </a:solidFill>
                <a:latin typeface="Palatino Linotype" pitchFamily="18" charset="0"/>
              </a:rPr>
              <a:t>12 x 4 SDD arrays</a:t>
            </a:r>
          </a:p>
        </p:txBody>
      </p:sp>
      <p:sp>
        <p:nvSpPr>
          <p:cNvPr id="19" name="Textfeld 18"/>
          <p:cNvSpPr txBox="1"/>
          <p:nvPr/>
        </p:nvSpPr>
        <p:spPr>
          <a:xfrm>
            <a:off x="8625433" y="4500736"/>
            <a:ext cx="2789546" cy="369332"/>
          </a:xfrm>
          <a:prstGeom prst="rect">
            <a:avLst/>
          </a:prstGeom>
          <a:noFill/>
        </p:spPr>
        <p:txBody>
          <a:bodyPr wrap="none" rtlCol="0">
            <a:spAutoFit/>
          </a:bodyPr>
          <a:lstStyle/>
          <a:p>
            <a:r>
              <a:rPr lang="en-GB" dirty="0">
                <a:latin typeface="Palatino Linotype" pitchFamily="18" charset="0"/>
              </a:rPr>
              <a:t>SDD cooling and support</a:t>
            </a:r>
          </a:p>
        </p:txBody>
      </p:sp>
      <p:cxnSp>
        <p:nvCxnSpPr>
          <p:cNvPr id="21" name="Gerade Verbindung mit Pfeil 20"/>
          <p:cNvCxnSpPr>
            <a:stCxn id="19" idx="1"/>
          </p:cNvCxnSpPr>
          <p:nvPr/>
        </p:nvCxnSpPr>
        <p:spPr>
          <a:xfrm flipH="1" flipV="1">
            <a:off x="8121377" y="4356720"/>
            <a:ext cx="504056" cy="328682"/>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stCxn id="17" idx="1"/>
          </p:cNvCxnSpPr>
          <p:nvPr/>
        </p:nvCxnSpPr>
        <p:spPr>
          <a:xfrm flipH="1" flipV="1">
            <a:off x="5817121" y="4716760"/>
            <a:ext cx="1224136" cy="904746"/>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stCxn id="16" idx="1"/>
          </p:cNvCxnSpPr>
          <p:nvPr/>
        </p:nvCxnSpPr>
        <p:spPr>
          <a:xfrm flipH="1" flipV="1">
            <a:off x="5241057" y="5148808"/>
            <a:ext cx="1224136" cy="904746"/>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15" idx="1"/>
          </p:cNvCxnSpPr>
          <p:nvPr/>
        </p:nvCxnSpPr>
        <p:spPr>
          <a:xfrm flipH="1" flipV="1">
            <a:off x="4953025" y="5652864"/>
            <a:ext cx="864096" cy="760730"/>
          </a:xfrm>
          <a:prstGeom prst="straightConnector1">
            <a:avLst/>
          </a:prstGeom>
          <a:ln w="190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a:stCxn id="18" idx="1"/>
          </p:cNvCxnSpPr>
          <p:nvPr/>
        </p:nvCxnSpPr>
        <p:spPr>
          <a:xfrm flipH="1" flipV="1">
            <a:off x="7329290" y="4644752"/>
            <a:ext cx="692155" cy="544706"/>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428521" y="1115058"/>
            <a:ext cx="4812536" cy="2308324"/>
          </a:xfrm>
          <a:prstGeom prst="rect">
            <a:avLst/>
          </a:prstGeom>
          <a:noFill/>
        </p:spPr>
        <p:txBody>
          <a:bodyPr wrap="none" rtlCol="0">
            <a:spAutoFit/>
          </a:bodyPr>
          <a:lstStyle/>
          <a:p>
            <a:r>
              <a:rPr lang="en-GB" sz="2400" dirty="0">
                <a:latin typeface="Palatino Linotype" pitchFamily="18" charset="0"/>
              </a:rPr>
              <a:t>target cell:  l = 160 mm, d = 65 mm</a:t>
            </a:r>
          </a:p>
          <a:p>
            <a:r>
              <a:rPr lang="en-GB" sz="2400" dirty="0">
                <a:latin typeface="Palatino Linotype" pitchFamily="18" charset="0"/>
              </a:rPr>
              <a:t>target pressure max.: 0.35 </a:t>
            </a:r>
            <a:r>
              <a:rPr lang="en-GB" sz="2400" dirty="0" err="1">
                <a:latin typeface="Palatino Linotype" pitchFamily="18" charset="0"/>
              </a:rPr>
              <a:t>MPa</a:t>
            </a:r>
            <a:endParaRPr lang="en-GB" sz="2400" dirty="0">
              <a:latin typeface="Palatino Linotype" pitchFamily="18" charset="0"/>
            </a:endParaRPr>
          </a:p>
          <a:p>
            <a:r>
              <a:rPr lang="en-GB" sz="2400" dirty="0">
                <a:latin typeface="Palatino Linotype" pitchFamily="18" charset="0"/>
              </a:rPr>
              <a:t>target temperature:  23 – 30 K</a:t>
            </a:r>
          </a:p>
          <a:p>
            <a:r>
              <a:rPr lang="en-GB" sz="2400" dirty="0">
                <a:latin typeface="Palatino Linotype" pitchFamily="18" charset="0"/>
              </a:rPr>
              <a:t>SDD active area: 246 cm</a:t>
            </a:r>
            <a:r>
              <a:rPr lang="en-GB" sz="2400" baseline="30000" dirty="0">
                <a:latin typeface="Palatino Linotype" pitchFamily="18" charset="0"/>
              </a:rPr>
              <a:t>2</a:t>
            </a:r>
          </a:p>
          <a:p>
            <a:r>
              <a:rPr lang="en-GB" sz="2400" dirty="0">
                <a:latin typeface="Palatino Linotype" pitchFamily="18" charset="0"/>
              </a:rPr>
              <a:t>density: </a:t>
            </a:r>
            <a:r>
              <a:rPr lang="en-GB" sz="2400" dirty="0" smtClean="0">
                <a:latin typeface="Palatino Linotype" pitchFamily="18" charset="0"/>
              </a:rPr>
              <a:t>4% </a:t>
            </a:r>
            <a:r>
              <a:rPr lang="en-GB" sz="2400" dirty="0">
                <a:latin typeface="Palatino Linotype" pitchFamily="18" charset="0"/>
              </a:rPr>
              <a:t>LHD </a:t>
            </a:r>
          </a:p>
          <a:p>
            <a:r>
              <a:rPr lang="en-GB" sz="2400" dirty="0">
                <a:latin typeface="Palatino Linotype" pitchFamily="18" charset="0"/>
              </a:rPr>
              <a:t>             </a:t>
            </a:r>
            <a:r>
              <a:rPr lang="en-GB" sz="2400" dirty="0" smtClean="0">
                <a:latin typeface="Palatino Linotype" pitchFamily="18" charset="0"/>
              </a:rPr>
              <a:t>  at 29K/0.35 MPa</a:t>
            </a:r>
            <a:endParaRPr lang="en-GB" sz="2400" dirty="0">
              <a:latin typeface="Palatino Linotype" pitchFamily="18" charset="0"/>
            </a:endParaRPr>
          </a:p>
        </p:txBody>
      </p:sp>
      <p:sp>
        <p:nvSpPr>
          <p:cNvPr id="39" name="Textfeld 38"/>
          <p:cNvSpPr txBox="1"/>
          <p:nvPr/>
        </p:nvSpPr>
        <p:spPr>
          <a:xfrm>
            <a:off x="-339056" y="254740"/>
            <a:ext cx="8460433" cy="584775"/>
          </a:xfrm>
          <a:prstGeom prst="rect">
            <a:avLst/>
          </a:prstGeom>
          <a:noFill/>
        </p:spPr>
        <p:txBody>
          <a:bodyPr wrap="square" rtlCol="0">
            <a:spAutoFit/>
          </a:bodyPr>
          <a:lstStyle/>
          <a:p>
            <a:pPr algn="ctr"/>
            <a:r>
              <a:rPr lang="en-GB" sz="3200" b="1" dirty="0">
                <a:effectLst>
                  <a:outerShdw blurRad="38100" dist="38100" dir="2700000" algn="tl">
                    <a:srgbClr val="000000">
                      <a:alpha val="43137"/>
                    </a:srgbClr>
                  </a:outerShdw>
                </a:effectLst>
                <a:latin typeface="Palatino Linotype" pitchFamily="18" charset="0"/>
                <a:cs typeface="Times New Roman" pitchFamily="18" charset="0"/>
              </a:rPr>
              <a:t>The cryogenic target and SDD design</a:t>
            </a:r>
          </a:p>
        </p:txBody>
      </p:sp>
    </p:spTree>
    <p:extLst>
      <p:ext uri="{BB962C8B-B14F-4D97-AF65-F5344CB8AC3E}">
        <p14:creationId xmlns:p14="http://schemas.microsoft.com/office/powerpoint/2010/main" val="4090132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4667240" y="6492876"/>
            <a:ext cx="2895600" cy="365125"/>
          </a:xfrm>
        </p:spPr>
        <p:txBody>
          <a:bodyPr/>
          <a:lstStyle/>
          <a:p>
            <a:r>
              <a:rPr lang="en-GB" smtClean="0"/>
              <a:t>LNF Symposium - July 10, 2007</a:t>
            </a:r>
            <a:endParaRPr lang="en-GB" dirty="0"/>
          </a:p>
        </p:txBody>
      </p:sp>
      <p:pic>
        <p:nvPicPr>
          <p:cNvPr id="324610" name="Picture 2" descr="http://www.teilchen.at/images/b334/JPARC.jpeg"/>
          <p:cNvPicPr>
            <a:picLocks noChangeAspect="1" noChangeArrowheads="1"/>
          </p:cNvPicPr>
          <p:nvPr/>
        </p:nvPicPr>
        <p:blipFill>
          <a:blip r:embed="rId2"/>
          <a:srcRect/>
          <a:stretch>
            <a:fillRect/>
          </a:stretch>
        </p:blipFill>
        <p:spPr bwMode="auto">
          <a:xfrm>
            <a:off x="1420917" y="584776"/>
            <a:ext cx="9159665" cy="6215082"/>
          </a:xfrm>
          <a:prstGeom prst="rect">
            <a:avLst/>
          </a:prstGeom>
          <a:noFill/>
        </p:spPr>
      </p:pic>
      <p:sp>
        <p:nvSpPr>
          <p:cNvPr id="5" name="Rechteck 10"/>
          <p:cNvSpPr>
            <a:spLocks noChangeArrowheads="1"/>
          </p:cNvSpPr>
          <p:nvPr/>
        </p:nvSpPr>
        <p:spPr bwMode="auto">
          <a:xfrm>
            <a:off x="228600" y="1"/>
            <a:ext cx="11677650" cy="584775"/>
          </a:xfrm>
          <a:prstGeom prst="rect">
            <a:avLst/>
          </a:prstGeom>
          <a:noFill/>
          <a:ln w="9525">
            <a:noFill/>
            <a:miter lim="800000"/>
            <a:headEnd/>
            <a:tailEnd/>
          </a:ln>
        </p:spPr>
        <p:txBody>
          <a:bodyPr wrap="square">
            <a:spAutoFit/>
          </a:bodyPr>
          <a:lstStyle/>
          <a:p>
            <a:pPr algn="ctr"/>
            <a:r>
              <a:rPr lang="en-US" sz="3200" dirty="0" err="1" smtClean="0">
                <a:latin typeface="Arial" pitchFamily="34" charset="0"/>
                <a:cs typeface="Arial" pitchFamily="34" charset="0"/>
              </a:rPr>
              <a:t>Kaonic</a:t>
            </a:r>
            <a:r>
              <a:rPr lang="en-US" sz="3200" dirty="0" smtClean="0">
                <a:latin typeface="Arial" pitchFamily="34" charset="0"/>
                <a:cs typeface="Arial" pitchFamily="34" charset="0"/>
              </a:rPr>
              <a:t> Atom Research @ J-PARC</a:t>
            </a:r>
            <a:endParaRPr lang="en-US" sz="3200" dirty="0">
              <a:latin typeface="Arial" pitchFamily="34" charset="0"/>
              <a:cs typeface="Arial" pitchFamily="34" charset="0"/>
            </a:endParaRPr>
          </a:p>
        </p:txBody>
      </p:sp>
    </p:spTree>
    <p:extLst>
      <p:ext uri="{BB962C8B-B14F-4D97-AF65-F5344CB8AC3E}">
        <p14:creationId xmlns:p14="http://schemas.microsoft.com/office/powerpoint/2010/main" val="1864555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p:cNvSpPr txBox="1"/>
          <p:nvPr/>
        </p:nvSpPr>
        <p:spPr>
          <a:xfrm>
            <a:off x="667120" y="153348"/>
            <a:ext cx="8318328" cy="594458"/>
          </a:xfrm>
          <a:prstGeom prst="rect">
            <a:avLst/>
          </a:prstGeom>
          <a:noFill/>
        </p:spPr>
        <p:txBody>
          <a:bodyPr wrap="square" rtlCol="0">
            <a:spAutoFit/>
          </a:bodyPr>
          <a:lstStyle/>
          <a:p>
            <a:r>
              <a:rPr lang="en-GB" sz="2700" dirty="0">
                <a:latin typeface="Palatino Linotype" panose="02040502050505030304" pitchFamily="18" charset="0"/>
              </a:rPr>
              <a:t>4x2 SDD array – layout + arrangement around target</a:t>
            </a:r>
          </a:p>
          <a:p>
            <a:endParaRPr lang="en-GB" sz="563" dirty="0">
              <a:latin typeface="Palatino Linotype" panose="02040502050505030304" pitchFamily="18" charset="0"/>
            </a:endParaRPr>
          </a:p>
        </p:txBody>
      </p:sp>
      <p:grpSp>
        <p:nvGrpSpPr>
          <p:cNvPr id="11" name="Gruppieren 10"/>
          <p:cNvGrpSpPr/>
          <p:nvPr/>
        </p:nvGrpSpPr>
        <p:grpSpPr>
          <a:xfrm>
            <a:off x="559365" y="3920469"/>
            <a:ext cx="4315627" cy="2628813"/>
            <a:chOff x="1499616" y="2853046"/>
            <a:chExt cx="4489704" cy="1993274"/>
          </a:xfrm>
        </p:grpSpPr>
        <p:pic>
          <p:nvPicPr>
            <p:cNvPr id="13" name="Grafik 12"/>
            <p:cNvPicPr>
              <a:picLocks noChangeAspect="1"/>
            </p:cNvPicPr>
            <p:nvPr/>
          </p:nvPicPr>
          <p:blipFill rotWithShape="1">
            <a:blip r:embed="rId2">
              <a:extLst>
                <a:ext uri="{28A0092B-C50C-407E-A947-70E740481C1C}">
                  <a14:useLocalDpi xmlns:a14="http://schemas.microsoft.com/office/drawing/2010/main" val="0"/>
                </a:ext>
              </a:extLst>
            </a:blip>
            <a:srcRect l="21475" t="18730" r="7083" b="32566"/>
            <a:stretch/>
          </p:blipFill>
          <p:spPr>
            <a:xfrm>
              <a:off x="1499616" y="2853046"/>
              <a:ext cx="4489704" cy="1993274"/>
            </a:xfrm>
            <a:prstGeom prst="rect">
              <a:avLst/>
            </a:prstGeom>
          </p:spPr>
        </p:pic>
        <p:sp>
          <p:nvSpPr>
            <p:cNvPr id="14" name="Textfeld 13"/>
            <p:cNvSpPr txBox="1"/>
            <p:nvPr/>
          </p:nvSpPr>
          <p:spPr>
            <a:xfrm>
              <a:off x="2353819" y="3050287"/>
              <a:ext cx="1390648" cy="189229"/>
            </a:xfrm>
            <a:prstGeom prst="rect">
              <a:avLst/>
            </a:prstGeom>
            <a:noFill/>
          </p:spPr>
          <p:txBody>
            <a:bodyPr wrap="square" rtlCol="0">
              <a:spAutoFit/>
            </a:bodyPr>
            <a:lstStyle/>
            <a:p>
              <a:r>
                <a:rPr lang="en-GB" sz="788" dirty="0">
                  <a:latin typeface="Arial" panose="020B0604020202020204" pitchFamily="34" charset="0"/>
                  <a:cs typeface="Arial" panose="020B0604020202020204" pitchFamily="34" charset="0"/>
                </a:rPr>
                <a:t>CUBE</a:t>
              </a:r>
            </a:p>
          </p:txBody>
        </p:sp>
        <p:cxnSp>
          <p:nvCxnSpPr>
            <p:cNvPr id="15" name="Gerade Verbindung mit Pfeil 14"/>
            <p:cNvCxnSpPr/>
            <p:nvPr/>
          </p:nvCxnSpPr>
          <p:spPr>
            <a:xfrm>
              <a:off x="2950908" y="3259525"/>
              <a:ext cx="327377" cy="3096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Würfel 15"/>
            <p:cNvSpPr/>
            <p:nvPr/>
          </p:nvSpPr>
          <p:spPr>
            <a:xfrm>
              <a:off x="3269840" y="3569187"/>
              <a:ext cx="113948" cy="7315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pic>
        <p:nvPicPr>
          <p:cNvPr id="24" name="Grafik 3" descr="image00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92" r="13220"/>
          <a:stretch/>
        </p:blipFill>
        <p:spPr bwMode="auto">
          <a:xfrm>
            <a:off x="5267402" y="853528"/>
            <a:ext cx="6924598" cy="529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5"/>
          <p:cNvPicPr>
            <a:picLocks noChangeAspect="1"/>
          </p:cNvPicPr>
          <p:nvPr/>
        </p:nvPicPr>
        <p:blipFill rotWithShape="1">
          <a:blip r:embed="rId4" cstate="print">
            <a:extLst>
              <a:ext uri="{28A0092B-C50C-407E-A947-70E740481C1C}">
                <a14:useLocalDpi xmlns:a14="http://schemas.microsoft.com/office/drawing/2010/main" val="0"/>
              </a:ext>
            </a:extLst>
          </a:blip>
          <a:srcRect l="10099" t="32195" r="20125" b="14634"/>
          <a:stretch/>
        </p:blipFill>
        <p:spPr>
          <a:xfrm>
            <a:off x="559365" y="817817"/>
            <a:ext cx="4783200" cy="2891943"/>
          </a:xfrm>
          <a:prstGeom prst="rect">
            <a:avLst/>
          </a:prstGeom>
        </p:spPr>
      </p:pic>
      <p:sp>
        <p:nvSpPr>
          <p:cNvPr id="2" name="Fußzeilenplatzhalter 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4132075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6018" t="2267" r="12113"/>
          <a:stretch/>
        </p:blipFill>
        <p:spPr>
          <a:xfrm>
            <a:off x="2432304" y="155448"/>
            <a:ext cx="9253728" cy="6702552"/>
          </a:xfrm>
          <a:prstGeom prst="rect">
            <a:avLst/>
          </a:prstGeom>
        </p:spPr>
      </p:pic>
      <p:sp>
        <p:nvSpPr>
          <p:cNvPr id="3" name="タイトル 1"/>
          <p:cNvSpPr txBox="1">
            <a:spLocks/>
          </p:cNvSpPr>
          <p:nvPr/>
        </p:nvSpPr>
        <p:spPr>
          <a:xfrm>
            <a:off x="502920" y="225105"/>
            <a:ext cx="6053328" cy="10512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J-PARC E57 K</a:t>
            </a:r>
            <a:r>
              <a:rPr lang="en-US" altLang="ja-JP" sz="3200" baseline="30000" dirty="0" smtClean="0">
                <a:latin typeface="Palatino Linotype" panose="02040502050505030304" pitchFamily="18" charset="0"/>
                <a:ea typeface="Arial Unicode MS" panose="020B0604020202020204" pitchFamily="50" charset="-128"/>
                <a:cs typeface="Arial Unicode MS" panose="020B0604020202020204" pitchFamily="50" charset="-128"/>
              </a:rPr>
              <a:t>-</a:t>
            </a:r>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d cryogenic target </a:t>
            </a:r>
          </a:p>
          <a:p>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and SDD detector setup</a:t>
            </a:r>
            <a:endParaRPr kumimoji="1" lang="ja-JP" altLang="en-US" sz="3200" dirty="0">
              <a:latin typeface="Palatino Linotype" panose="02040502050505030304" pitchFamily="18" charset="0"/>
              <a:ea typeface="Arial Unicode MS" panose="020B0604020202020204" pitchFamily="50" charset="-128"/>
              <a:cs typeface="Arial Unicode MS" panose="020B0604020202020204" pitchFamily="50" charset="-128"/>
            </a:endParaRPr>
          </a:p>
        </p:txBody>
      </p:sp>
      <p:sp>
        <p:nvSpPr>
          <p:cNvPr id="4" name="Textfeld 3"/>
          <p:cNvSpPr txBox="1"/>
          <p:nvPr/>
        </p:nvSpPr>
        <p:spPr>
          <a:xfrm>
            <a:off x="566928" y="4114800"/>
            <a:ext cx="3248453" cy="400110"/>
          </a:xfrm>
          <a:prstGeom prst="rect">
            <a:avLst/>
          </a:prstGeom>
          <a:noFill/>
        </p:spPr>
        <p:txBody>
          <a:bodyPr wrap="none" rtlCol="0">
            <a:spAutoFit/>
          </a:bodyPr>
          <a:lstStyle/>
          <a:p>
            <a:r>
              <a:rPr lang="en-GB" sz="2000" dirty="0" err="1" smtClean="0">
                <a:latin typeface="Palatino Linotype" panose="02040502050505030304" pitchFamily="18" charset="0"/>
              </a:rPr>
              <a:t>Cryo</a:t>
            </a:r>
            <a:r>
              <a:rPr lang="en-GB" sz="2000" dirty="0" smtClean="0">
                <a:latin typeface="Palatino Linotype" panose="02040502050505030304" pitchFamily="18" charset="0"/>
              </a:rPr>
              <a:t> target + SDD detector</a:t>
            </a:r>
            <a:endParaRPr lang="en-GB" sz="2000" dirty="0">
              <a:latin typeface="Palatino Linotype" panose="02040502050505030304" pitchFamily="18" charset="0"/>
            </a:endParaRPr>
          </a:p>
        </p:txBody>
      </p:sp>
      <p:sp>
        <p:nvSpPr>
          <p:cNvPr id="5" name="Textfeld 4"/>
          <p:cNvSpPr txBox="1"/>
          <p:nvPr/>
        </p:nvSpPr>
        <p:spPr>
          <a:xfrm>
            <a:off x="1944624" y="3604302"/>
            <a:ext cx="2293064" cy="400110"/>
          </a:xfrm>
          <a:prstGeom prst="rect">
            <a:avLst/>
          </a:prstGeom>
          <a:noFill/>
        </p:spPr>
        <p:txBody>
          <a:bodyPr wrap="none" rtlCol="0">
            <a:spAutoFit/>
          </a:bodyPr>
          <a:lstStyle/>
          <a:p>
            <a:r>
              <a:rPr lang="en-GB" sz="2000" dirty="0" smtClean="0">
                <a:latin typeface="Palatino Linotype" panose="02040502050505030304" pitchFamily="18" charset="0"/>
              </a:rPr>
              <a:t>Line driver boards</a:t>
            </a:r>
            <a:endParaRPr lang="en-GB" sz="2000" dirty="0">
              <a:latin typeface="Palatino Linotype" panose="02040502050505030304" pitchFamily="18" charset="0"/>
            </a:endParaRPr>
          </a:p>
        </p:txBody>
      </p:sp>
      <p:sp>
        <p:nvSpPr>
          <p:cNvPr id="6" name="Textfeld 5"/>
          <p:cNvSpPr txBox="1"/>
          <p:nvPr/>
        </p:nvSpPr>
        <p:spPr>
          <a:xfrm>
            <a:off x="995870" y="3116441"/>
            <a:ext cx="4190571" cy="400110"/>
          </a:xfrm>
          <a:prstGeom prst="rect">
            <a:avLst/>
          </a:prstGeom>
          <a:noFill/>
        </p:spPr>
        <p:txBody>
          <a:bodyPr wrap="none" rtlCol="0">
            <a:spAutoFit/>
          </a:bodyPr>
          <a:lstStyle/>
          <a:p>
            <a:r>
              <a:rPr lang="en-GB" sz="2000" dirty="0" smtClean="0">
                <a:latin typeface="Palatino Linotype" panose="02040502050505030304" pitchFamily="18" charset="0"/>
              </a:rPr>
              <a:t>Ultra-pure aluminium cooling lines</a:t>
            </a:r>
            <a:endParaRPr lang="en-GB" sz="2000" dirty="0">
              <a:latin typeface="Palatino Linotype" panose="02040502050505030304" pitchFamily="18" charset="0"/>
            </a:endParaRPr>
          </a:p>
        </p:txBody>
      </p:sp>
      <p:sp>
        <p:nvSpPr>
          <p:cNvPr id="7" name="Textfeld 6"/>
          <p:cNvSpPr txBox="1"/>
          <p:nvPr/>
        </p:nvSpPr>
        <p:spPr>
          <a:xfrm>
            <a:off x="1833491" y="2628580"/>
            <a:ext cx="4162614" cy="400110"/>
          </a:xfrm>
          <a:prstGeom prst="rect">
            <a:avLst/>
          </a:prstGeom>
          <a:noFill/>
        </p:spPr>
        <p:txBody>
          <a:bodyPr wrap="none" rtlCol="0">
            <a:spAutoFit/>
          </a:bodyPr>
          <a:lstStyle/>
          <a:p>
            <a:r>
              <a:rPr lang="en-GB" sz="2000" dirty="0" smtClean="0">
                <a:latin typeface="Palatino Linotype" panose="02040502050505030304" pitchFamily="18" charset="0"/>
              </a:rPr>
              <a:t>Analogue signal and HV-LV cables</a:t>
            </a:r>
            <a:endParaRPr lang="en-GB" sz="2000" dirty="0">
              <a:latin typeface="Palatino Linotype" panose="02040502050505030304" pitchFamily="18" charset="0"/>
            </a:endParaRPr>
          </a:p>
        </p:txBody>
      </p:sp>
      <p:grpSp>
        <p:nvGrpSpPr>
          <p:cNvPr id="15" name="Gruppieren 14"/>
          <p:cNvGrpSpPr/>
          <p:nvPr/>
        </p:nvGrpSpPr>
        <p:grpSpPr>
          <a:xfrm>
            <a:off x="3815381" y="4304268"/>
            <a:ext cx="226267" cy="1126938"/>
            <a:chOff x="3815381" y="4304268"/>
            <a:chExt cx="226267" cy="1126938"/>
          </a:xfrm>
        </p:grpSpPr>
        <p:cxnSp>
          <p:nvCxnSpPr>
            <p:cNvPr id="11" name="Gerade Verbindung mit Pfeil 10"/>
            <p:cNvCxnSpPr/>
            <p:nvPr/>
          </p:nvCxnSpPr>
          <p:spPr>
            <a:xfrm>
              <a:off x="4023360" y="4304268"/>
              <a:ext cx="18288" cy="1126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r Verbinder 13"/>
            <p:cNvCxnSpPr>
              <a:endCxn id="4" idx="3"/>
            </p:cNvCxnSpPr>
            <p:nvPr/>
          </p:nvCxnSpPr>
          <p:spPr>
            <a:xfrm flipH="1">
              <a:off x="3815381" y="4314855"/>
              <a:ext cx="1988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ieren 15"/>
          <p:cNvGrpSpPr/>
          <p:nvPr/>
        </p:nvGrpSpPr>
        <p:grpSpPr>
          <a:xfrm>
            <a:off x="4235355" y="3804357"/>
            <a:ext cx="226267" cy="1126938"/>
            <a:chOff x="3815381" y="4304268"/>
            <a:chExt cx="226267" cy="1126938"/>
          </a:xfrm>
        </p:grpSpPr>
        <p:cxnSp>
          <p:nvCxnSpPr>
            <p:cNvPr id="17" name="Gerade Verbindung mit Pfeil 16"/>
            <p:cNvCxnSpPr/>
            <p:nvPr/>
          </p:nvCxnSpPr>
          <p:spPr>
            <a:xfrm>
              <a:off x="4023360" y="4304268"/>
              <a:ext cx="18288" cy="1126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flipH="1">
              <a:off x="3815381" y="4314855"/>
              <a:ext cx="1988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uppieren 18"/>
          <p:cNvGrpSpPr/>
          <p:nvPr/>
        </p:nvGrpSpPr>
        <p:grpSpPr>
          <a:xfrm>
            <a:off x="5227453" y="3316496"/>
            <a:ext cx="242970" cy="1771917"/>
            <a:chOff x="3820226" y="4304268"/>
            <a:chExt cx="221422" cy="1126938"/>
          </a:xfrm>
        </p:grpSpPr>
        <p:cxnSp>
          <p:nvCxnSpPr>
            <p:cNvPr id="20" name="Gerade Verbindung mit Pfeil 19"/>
            <p:cNvCxnSpPr/>
            <p:nvPr/>
          </p:nvCxnSpPr>
          <p:spPr>
            <a:xfrm>
              <a:off x="4023360" y="4304268"/>
              <a:ext cx="18288" cy="1126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H="1">
              <a:off x="3820226" y="4311474"/>
              <a:ext cx="1988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uppieren 21"/>
          <p:cNvGrpSpPr/>
          <p:nvPr/>
        </p:nvGrpSpPr>
        <p:grpSpPr>
          <a:xfrm>
            <a:off x="5991635" y="2828635"/>
            <a:ext cx="270491" cy="1871381"/>
            <a:chOff x="3819742" y="4304268"/>
            <a:chExt cx="221906" cy="1126938"/>
          </a:xfrm>
        </p:grpSpPr>
        <p:cxnSp>
          <p:nvCxnSpPr>
            <p:cNvPr id="23" name="Gerade Verbindung mit Pfeil 22"/>
            <p:cNvCxnSpPr/>
            <p:nvPr/>
          </p:nvCxnSpPr>
          <p:spPr>
            <a:xfrm>
              <a:off x="4023360" y="4304268"/>
              <a:ext cx="18288" cy="1126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3819742" y="4311654"/>
              <a:ext cx="1988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feld 24"/>
          <p:cNvSpPr txBox="1"/>
          <p:nvPr/>
        </p:nvSpPr>
        <p:spPr>
          <a:xfrm>
            <a:off x="3509202" y="2115690"/>
            <a:ext cx="3472425" cy="400110"/>
          </a:xfrm>
          <a:prstGeom prst="rect">
            <a:avLst/>
          </a:prstGeom>
          <a:noFill/>
        </p:spPr>
        <p:txBody>
          <a:bodyPr wrap="none" rtlCol="0">
            <a:spAutoFit/>
          </a:bodyPr>
          <a:lstStyle/>
          <a:p>
            <a:r>
              <a:rPr lang="en-GB" sz="2000" dirty="0" smtClean="0">
                <a:latin typeface="Palatino Linotype" panose="02040502050505030304" pitchFamily="18" charset="0"/>
              </a:rPr>
              <a:t>16-channel amplifier boards</a:t>
            </a:r>
            <a:endParaRPr lang="en-GB" sz="2000" dirty="0">
              <a:latin typeface="Palatino Linotype" panose="02040502050505030304" pitchFamily="18" charset="0"/>
            </a:endParaRPr>
          </a:p>
        </p:txBody>
      </p:sp>
      <p:grpSp>
        <p:nvGrpSpPr>
          <p:cNvPr id="26" name="Gruppieren 25"/>
          <p:cNvGrpSpPr/>
          <p:nvPr/>
        </p:nvGrpSpPr>
        <p:grpSpPr>
          <a:xfrm>
            <a:off x="6994323" y="2331074"/>
            <a:ext cx="270491" cy="1039448"/>
            <a:chOff x="3819742" y="4304268"/>
            <a:chExt cx="221906" cy="1126938"/>
          </a:xfrm>
        </p:grpSpPr>
        <p:cxnSp>
          <p:nvCxnSpPr>
            <p:cNvPr id="27" name="Gerade Verbindung mit Pfeil 26"/>
            <p:cNvCxnSpPr/>
            <p:nvPr/>
          </p:nvCxnSpPr>
          <p:spPr>
            <a:xfrm>
              <a:off x="4023360" y="4304268"/>
              <a:ext cx="18288" cy="1126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flipH="1">
              <a:off x="3819742" y="4311654"/>
              <a:ext cx="1988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3657600" y="1599671"/>
            <a:ext cx="3843168" cy="400110"/>
          </a:xfrm>
          <a:prstGeom prst="rect">
            <a:avLst/>
          </a:prstGeom>
          <a:noFill/>
        </p:spPr>
        <p:txBody>
          <a:bodyPr wrap="none" rtlCol="0">
            <a:spAutoFit/>
          </a:bodyPr>
          <a:lstStyle/>
          <a:p>
            <a:r>
              <a:rPr lang="en-GB" sz="2000" dirty="0" smtClean="0">
                <a:latin typeface="Palatino Linotype" panose="02040502050505030304" pitchFamily="18" charset="0"/>
              </a:rPr>
              <a:t>2-stage closed cycle </a:t>
            </a:r>
            <a:r>
              <a:rPr lang="en-GB" sz="2000" dirty="0" err="1" smtClean="0">
                <a:latin typeface="Palatino Linotype" panose="02040502050505030304" pitchFamily="18" charset="0"/>
              </a:rPr>
              <a:t>cryo</a:t>
            </a:r>
            <a:r>
              <a:rPr lang="en-GB" sz="2000" dirty="0" smtClean="0">
                <a:latin typeface="Palatino Linotype" panose="02040502050505030304" pitchFamily="18" charset="0"/>
              </a:rPr>
              <a:t>-cooler</a:t>
            </a:r>
            <a:endParaRPr lang="en-GB" sz="2000" dirty="0">
              <a:latin typeface="Palatino Linotype" panose="02040502050505030304" pitchFamily="18" charset="0"/>
            </a:endParaRPr>
          </a:p>
        </p:txBody>
      </p:sp>
      <p:cxnSp>
        <p:nvCxnSpPr>
          <p:cNvPr id="9" name="Gerade Verbindung mit Pfeil 8"/>
          <p:cNvCxnSpPr/>
          <p:nvPr/>
        </p:nvCxnSpPr>
        <p:spPr>
          <a:xfrm flipV="1">
            <a:off x="7452360" y="1799726"/>
            <a:ext cx="1252728" cy="97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ußzeilenplatzhalter 1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8874802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15814" b="13489"/>
          <a:stretch/>
        </p:blipFill>
        <p:spPr>
          <a:xfrm>
            <a:off x="444500" y="1084520"/>
            <a:ext cx="11303000" cy="4848447"/>
          </a:xfrm>
          <a:prstGeom prst="rect">
            <a:avLst/>
          </a:prstGeom>
        </p:spPr>
      </p:pic>
      <p:sp>
        <p:nvSpPr>
          <p:cNvPr id="3" name="タイトル 1"/>
          <p:cNvSpPr txBox="1">
            <a:spLocks/>
          </p:cNvSpPr>
          <p:nvPr/>
        </p:nvSpPr>
        <p:spPr>
          <a:xfrm>
            <a:off x="493776" y="260648"/>
            <a:ext cx="11253724" cy="4900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K-d apparatus – </a:t>
            </a:r>
            <a:r>
              <a:rPr lang="en-US" altLang="ja-JP" sz="3200" dirty="0" err="1" smtClean="0">
                <a:latin typeface="Palatino Linotype" panose="02040502050505030304" pitchFamily="18" charset="0"/>
                <a:ea typeface="Arial Unicode MS" panose="020B0604020202020204" pitchFamily="50" charset="-128"/>
                <a:cs typeface="Arial Unicode MS" panose="020B0604020202020204" pitchFamily="50" charset="-128"/>
              </a:rPr>
              <a:t>cryo</a:t>
            </a:r>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 target + SDDs + line driver boards </a:t>
            </a:r>
            <a:endParaRPr kumimoji="1" lang="ja-JP" altLang="en-US" sz="3200" dirty="0">
              <a:latin typeface="Palatino Linotype" panose="02040502050505030304" pitchFamily="18" charset="0"/>
              <a:ea typeface="Arial Unicode MS" panose="020B0604020202020204" pitchFamily="50" charset="-128"/>
              <a:cs typeface="Arial Unicode MS" panose="020B0604020202020204" pitchFamily="50" charset="-128"/>
            </a:endParaRPr>
          </a:p>
        </p:txBody>
      </p:sp>
      <p:sp>
        <p:nvSpPr>
          <p:cNvPr id="4" name="Fußzeilenplatzhalter 3"/>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363364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94" t="1085" r="-94" b="-1085"/>
          <a:stretch/>
        </p:blipFill>
        <p:spPr>
          <a:xfrm>
            <a:off x="3907487" y="801838"/>
            <a:ext cx="7970630" cy="4836112"/>
          </a:xfrm>
          <a:prstGeom prst="rect">
            <a:avLst/>
          </a:prstGeom>
        </p:spPr>
      </p:pic>
      <p:sp>
        <p:nvSpPr>
          <p:cNvPr id="3" name="タイトル 1"/>
          <p:cNvSpPr txBox="1">
            <a:spLocks/>
          </p:cNvSpPr>
          <p:nvPr/>
        </p:nvSpPr>
        <p:spPr>
          <a:xfrm>
            <a:off x="274320" y="181827"/>
            <a:ext cx="11109960" cy="4900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K-d apparatus – vacuum feed-through + amplifier boards </a:t>
            </a:r>
            <a:endParaRPr kumimoji="1" lang="ja-JP" altLang="en-US" sz="3200" dirty="0">
              <a:latin typeface="Palatino Linotype" panose="02040502050505030304" pitchFamily="18" charset="0"/>
              <a:ea typeface="Arial Unicode MS" panose="020B0604020202020204" pitchFamily="50" charset="-128"/>
              <a:cs typeface="Arial Unicode MS" panose="020B0604020202020204" pitchFamily="50" charset="-128"/>
            </a:endParaRPr>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8033" r="4666"/>
          <a:stretch/>
        </p:blipFill>
        <p:spPr>
          <a:xfrm>
            <a:off x="0" y="3035808"/>
            <a:ext cx="3788615" cy="3675888"/>
          </a:xfrm>
          <a:prstGeom prst="rect">
            <a:avLst/>
          </a:prstGeom>
        </p:spPr>
      </p:pic>
      <p:sp>
        <p:nvSpPr>
          <p:cNvPr id="5" name="Textfeld 4"/>
          <p:cNvSpPr txBox="1"/>
          <p:nvPr/>
        </p:nvSpPr>
        <p:spPr>
          <a:xfrm>
            <a:off x="118872" y="2263162"/>
            <a:ext cx="3254417" cy="707886"/>
          </a:xfrm>
          <a:prstGeom prst="rect">
            <a:avLst/>
          </a:prstGeom>
          <a:noFill/>
        </p:spPr>
        <p:txBody>
          <a:bodyPr wrap="none" rtlCol="0">
            <a:spAutoFit/>
          </a:bodyPr>
          <a:lstStyle/>
          <a:p>
            <a:r>
              <a:rPr lang="en-GB" sz="2000" dirty="0" smtClean="0">
                <a:latin typeface="Palatino Linotype" panose="02040502050505030304" pitchFamily="18" charset="0"/>
              </a:rPr>
              <a:t>Prototype of the</a:t>
            </a:r>
          </a:p>
          <a:p>
            <a:r>
              <a:rPr lang="en-GB" sz="2000" dirty="0" smtClean="0">
                <a:latin typeface="Palatino Linotype" panose="02040502050505030304" pitchFamily="18" charset="0"/>
              </a:rPr>
              <a:t>16-channel amplifier board</a:t>
            </a:r>
            <a:endParaRPr lang="en-GB" sz="2000" dirty="0">
              <a:latin typeface="Palatino Linotype" panose="02040502050505030304" pitchFamily="18" charset="0"/>
            </a:endParaRPr>
          </a:p>
        </p:txBody>
      </p:sp>
      <p:cxnSp>
        <p:nvCxnSpPr>
          <p:cNvPr id="7" name="Gerade Verbindung mit Pfeil 6"/>
          <p:cNvCxnSpPr/>
          <p:nvPr/>
        </p:nvCxnSpPr>
        <p:spPr>
          <a:xfrm flipV="1">
            <a:off x="3373289" y="2130552"/>
            <a:ext cx="805519" cy="6357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636776" y="3003052"/>
            <a:ext cx="1435008" cy="369332"/>
          </a:xfrm>
          <a:prstGeom prst="rect">
            <a:avLst/>
          </a:prstGeom>
          <a:solidFill>
            <a:schemeClr val="bg1"/>
          </a:solidFill>
        </p:spPr>
        <p:txBody>
          <a:bodyPr wrap="none" rtlCol="0">
            <a:spAutoFit/>
          </a:bodyPr>
          <a:lstStyle/>
          <a:p>
            <a:r>
              <a:rPr lang="en-GB" dirty="0" smtClean="0">
                <a:latin typeface="Palatino Linotype" panose="02040502050505030304" pitchFamily="18" charset="0"/>
              </a:rPr>
              <a:t>37pin D-sub</a:t>
            </a:r>
            <a:endParaRPr lang="en-GB" dirty="0">
              <a:latin typeface="Palatino Linotype" panose="02040502050505030304" pitchFamily="18" charset="0"/>
            </a:endParaRPr>
          </a:p>
        </p:txBody>
      </p:sp>
      <p:sp>
        <p:nvSpPr>
          <p:cNvPr id="9" name="Textfeld 8"/>
          <p:cNvSpPr txBox="1"/>
          <p:nvPr/>
        </p:nvSpPr>
        <p:spPr>
          <a:xfrm>
            <a:off x="3807774" y="5138673"/>
            <a:ext cx="1521570" cy="369332"/>
          </a:xfrm>
          <a:prstGeom prst="rect">
            <a:avLst/>
          </a:prstGeom>
          <a:solidFill>
            <a:schemeClr val="bg1"/>
          </a:solidFill>
        </p:spPr>
        <p:txBody>
          <a:bodyPr wrap="none" rtlCol="0">
            <a:spAutoFit/>
          </a:bodyPr>
          <a:lstStyle/>
          <a:p>
            <a:r>
              <a:rPr lang="en-GB" dirty="0" smtClean="0">
                <a:latin typeface="Palatino Linotype" panose="02040502050505030304" pitchFamily="18" charset="0"/>
              </a:rPr>
              <a:t>analogue out</a:t>
            </a:r>
            <a:endParaRPr lang="en-GB" dirty="0">
              <a:latin typeface="Palatino Linotype" panose="02040502050505030304" pitchFamily="18" charset="0"/>
            </a:endParaRPr>
          </a:p>
        </p:txBody>
      </p:sp>
      <p:sp>
        <p:nvSpPr>
          <p:cNvPr id="10" name="Textfeld 9"/>
          <p:cNvSpPr txBox="1"/>
          <p:nvPr/>
        </p:nvSpPr>
        <p:spPr>
          <a:xfrm>
            <a:off x="4101238" y="5517292"/>
            <a:ext cx="670376" cy="369332"/>
          </a:xfrm>
          <a:prstGeom prst="rect">
            <a:avLst/>
          </a:prstGeom>
          <a:noFill/>
        </p:spPr>
        <p:txBody>
          <a:bodyPr wrap="none" rtlCol="0">
            <a:spAutoFit/>
          </a:bodyPr>
          <a:lstStyle/>
          <a:p>
            <a:r>
              <a:rPr lang="en-GB" dirty="0" smtClean="0">
                <a:latin typeface="Palatino Linotype" panose="02040502050505030304" pitchFamily="18" charset="0"/>
              </a:rPr>
              <a:t>reset</a:t>
            </a:r>
            <a:endParaRPr lang="en-GB" dirty="0">
              <a:latin typeface="Palatino Linotype" panose="02040502050505030304" pitchFamily="18" charset="0"/>
            </a:endParaRPr>
          </a:p>
        </p:txBody>
      </p:sp>
      <p:sp>
        <p:nvSpPr>
          <p:cNvPr id="11" name="Textfeld 10"/>
          <p:cNvSpPr txBox="1"/>
          <p:nvPr/>
        </p:nvSpPr>
        <p:spPr>
          <a:xfrm>
            <a:off x="4095093" y="5907428"/>
            <a:ext cx="877163" cy="369332"/>
          </a:xfrm>
          <a:prstGeom prst="rect">
            <a:avLst/>
          </a:prstGeom>
          <a:noFill/>
        </p:spPr>
        <p:txBody>
          <a:bodyPr wrap="none" rtlCol="0">
            <a:spAutoFit/>
          </a:bodyPr>
          <a:lstStyle/>
          <a:p>
            <a:r>
              <a:rPr lang="en-GB" dirty="0" smtClean="0">
                <a:latin typeface="Palatino Linotype" panose="02040502050505030304" pitchFamily="18" charset="0"/>
              </a:rPr>
              <a:t>trigger</a:t>
            </a:r>
            <a:endParaRPr lang="en-GB" dirty="0">
              <a:latin typeface="Palatino Linotype" panose="02040502050505030304" pitchFamily="18" charset="0"/>
            </a:endParaRPr>
          </a:p>
        </p:txBody>
      </p:sp>
      <p:cxnSp>
        <p:nvCxnSpPr>
          <p:cNvPr id="13" name="Gerade Verbindung mit Pfeil 12"/>
          <p:cNvCxnSpPr>
            <a:stCxn id="10" idx="1"/>
          </p:cNvCxnSpPr>
          <p:nvPr/>
        </p:nvCxnSpPr>
        <p:spPr>
          <a:xfrm flipH="1">
            <a:off x="2898648" y="5701958"/>
            <a:ext cx="1202590" cy="41094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a:off x="3191256" y="6112898"/>
            <a:ext cx="909982" cy="6400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9" idx="1"/>
          </p:cNvCxnSpPr>
          <p:nvPr/>
        </p:nvCxnSpPr>
        <p:spPr>
          <a:xfrm flipH="1">
            <a:off x="2825496" y="5323339"/>
            <a:ext cx="982278" cy="217422"/>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Fußzeilenplatzhalter 5"/>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413488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en-GB" smtClean="0"/>
              <a:t>LNF Symposium - July 10, 2007</a:t>
            </a:r>
            <a:endParaRPr lang="en-GB"/>
          </a:p>
        </p:txBody>
      </p:sp>
      <p:sp>
        <p:nvSpPr>
          <p:cNvPr id="4" name="Textfeld 3"/>
          <p:cNvSpPr txBox="1"/>
          <p:nvPr/>
        </p:nvSpPr>
        <p:spPr>
          <a:xfrm>
            <a:off x="5162550" y="3438525"/>
            <a:ext cx="5749483" cy="2000548"/>
          </a:xfrm>
          <a:prstGeom prst="rect">
            <a:avLst/>
          </a:prstGeom>
          <a:noFill/>
        </p:spPr>
        <p:txBody>
          <a:bodyPr wrap="square" rtlCol="0">
            <a:spAutoFit/>
          </a:bodyPr>
          <a:lstStyle/>
          <a:p>
            <a:r>
              <a:rPr lang="en-GB" sz="4400" dirty="0" smtClean="0">
                <a:latin typeface="Arial" panose="020B0604020202020204" pitchFamily="34" charset="0"/>
                <a:cs typeface="Arial" panose="020B0604020202020204" pitchFamily="34" charset="0"/>
              </a:rPr>
              <a:t>E57  </a:t>
            </a:r>
            <a:r>
              <a:rPr lang="en-GB" sz="4400" dirty="0" err="1" smtClean="0">
                <a:latin typeface="Arial" panose="020B0604020202020204" pitchFamily="34" charset="0"/>
                <a:cs typeface="Arial" panose="020B0604020202020204" pitchFamily="34" charset="0"/>
              </a:rPr>
              <a:t>kaonic</a:t>
            </a:r>
            <a:r>
              <a:rPr lang="en-GB" sz="4400" dirty="0" smtClean="0">
                <a:latin typeface="Arial" panose="020B0604020202020204" pitchFamily="34" charset="0"/>
                <a:cs typeface="Arial" panose="020B0604020202020204" pitchFamily="34" charset="0"/>
              </a:rPr>
              <a:t> </a:t>
            </a:r>
            <a:r>
              <a:rPr lang="en-GB" sz="4400" dirty="0" smtClean="0">
                <a:latin typeface="Arial" panose="020B0604020202020204" pitchFamily="34" charset="0"/>
                <a:cs typeface="Arial" panose="020B0604020202020204" pitchFamily="34" charset="0"/>
              </a:rPr>
              <a:t>deuterium</a:t>
            </a:r>
          </a:p>
          <a:p>
            <a:pPr algn="r"/>
            <a:r>
              <a:rPr lang="en-GB" sz="3600" i="1" dirty="0">
                <a:latin typeface="Arial" panose="020B0604020202020204" pitchFamily="34" charset="0"/>
                <a:cs typeface="Arial" panose="020B0604020202020204" pitchFamily="34" charset="0"/>
              </a:rPr>
              <a:t>cryogenic target cell</a:t>
            </a:r>
          </a:p>
          <a:p>
            <a:endParaRPr lang="en-GB" sz="4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8395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7240" t="32403" r="1628" b="21705"/>
          <a:stretch/>
        </p:blipFill>
        <p:spPr>
          <a:xfrm>
            <a:off x="318975" y="665341"/>
            <a:ext cx="11111024" cy="3147238"/>
          </a:xfrm>
          <a:prstGeom prst="rect">
            <a:avLst/>
          </a:prstGeom>
        </p:spPr>
      </p:pic>
      <p:sp>
        <p:nvSpPr>
          <p:cNvPr id="3" name="Textfeld 2"/>
          <p:cNvSpPr txBox="1"/>
          <p:nvPr/>
        </p:nvSpPr>
        <p:spPr>
          <a:xfrm>
            <a:off x="318975" y="0"/>
            <a:ext cx="10632558" cy="584775"/>
          </a:xfrm>
          <a:prstGeom prst="rect">
            <a:avLst/>
          </a:prstGeom>
          <a:noFill/>
        </p:spPr>
        <p:txBody>
          <a:bodyPr wrap="square" rtlCol="0">
            <a:spAutoFit/>
          </a:bodyPr>
          <a:lstStyle/>
          <a:p>
            <a:r>
              <a:rPr lang="en-GB" sz="3200" dirty="0" smtClean="0">
                <a:latin typeface="Palatino Linotype" panose="02040502050505030304" pitchFamily="18" charset="0"/>
              </a:rPr>
              <a:t>Prototype cryogenic target cell</a:t>
            </a:r>
            <a:endParaRPr lang="en-GB" sz="3200" dirty="0">
              <a:latin typeface="Palatino Linotype" panose="02040502050505030304" pitchFamily="18" charset="0"/>
            </a:endParaRPr>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9210" r="6232" b="24605"/>
          <a:stretch/>
        </p:blipFill>
        <p:spPr>
          <a:xfrm>
            <a:off x="318975" y="3812579"/>
            <a:ext cx="4635795" cy="3100093"/>
          </a:xfrm>
          <a:prstGeom prst="rect">
            <a:avLst/>
          </a:prstGeom>
        </p:spPr>
      </p:pic>
      <p:sp>
        <p:nvSpPr>
          <p:cNvPr id="11" name="Textfeld 10"/>
          <p:cNvSpPr txBox="1"/>
          <p:nvPr/>
        </p:nvSpPr>
        <p:spPr>
          <a:xfrm>
            <a:off x="5093208" y="3812579"/>
            <a:ext cx="6967728" cy="2893100"/>
          </a:xfrm>
          <a:prstGeom prst="rect">
            <a:avLst/>
          </a:prstGeom>
          <a:noFill/>
        </p:spPr>
        <p:txBody>
          <a:bodyPr wrap="square" rtlCol="0">
            <a:spAutoFit/>
          </a:bodyPr>
          <a:lstStyle/>
          <a:p>
            <a:r>
              <a:rPr lang="en-GB" sz="2000" dirty="0" smtClean="0">
                <a:latin typeface="Palatino Linotype" panose="02040502050505030304" pitchFamily="18" charset="0"/>
              </a:rPr>
              <a:t>length: 	     180 mm</a:t>
            </a:r>
          </a:p>
          <a:p>
            <a:r>
              <a:rPr lang="en-GB" sz="2000" dirty="0" smtClean="0">
                <a:latin typeface="Palatino Linotype" panose="02040502050505030304" pitchFamily="18" charset="0"/>
              </a:rPr>
              <a:t>diameter:    65 mm</a:t>
            </a:r>
          </a:p>
          <a:p>
            <a:endParaRPr lang="en-GB" sz="800" dirty="0">
              <a:latin typeface="Palatino Linotype" panose="02040502050505030304" pitchFamily="18" charset="0"/>
            </a:endParaRPr>
          </a:p>
          <a:p>
            <a:r>
              <a:rPr lang="en-GB" sz="2000" dirty="0">
                <a:latin typeface="Palatino Linotype" panose="02040502050505030304" pitchFamily="18" charset="0"/>
              </a:rPr>
              <a:t>wall </a:t>
            </a:r>
            <a:r>
              <a:rPr lang="en-GB" sz="2000" dirty="0" smtClean="0">
                <a:latin typeface="Palatino Linotype" panose="02040502050505030304" pitchFamily="18" charset="0"/>
              </a:rPr>
              <a:t>thickness:</a:t>
            </a:r>
          </a:p>
          <a:p>
            <a:pPr marL="342900" indent="-342900">
              <a:buFont typeface="Arial" panose="020B0604020202020204" pitchFamily="34" charset="0"/>
              <a:buChar char="•"/>
            </a:pPr>
            <a:r>
              <a:rPr lang="en-GB" dirty="0" smtClean="0">
                <a:latin typeface="Palatino Linotype" panose="02040502050505030304" pitchFamily="18" charset="0"/>
              </a:rPr>
              <a:t>one-layer: 75 µm / 100 µm (overlap 10 mm)</a:t>
            </a:r>
          </a:p>
          <a:p>
            <a:pPr lvl="1"/>
            <a:r>
              <a:rPr lang="en-GB" dirty="0" smtClean="0">
                <a:latin typeface="Palatino Linotype" panose="02040502050505030304" pitchFamily="18" charset="0"/>
              </a:rPr>
              <a:t>(N-1 and N-2 / N-3 and N-4)</a:t>
            </a:r>
          </a:p>
          <a:p>
            <a:pPr marL="342900" indent="-342900">
              <a:buFont typeface="Arial" panose="020B0604020202020204" pitchFamily="34" charset="0"/>
              <a:buChar char="•"/>
            </a:pPr>
            <a:r>
              <a:rPr lang="en-GB" dirty="0">
                <a:latin typeface="Palatino Linotype" panose="02040502050505030304" pitchFamily="18" charset="0"/>
              </a:rPr>
              <a:t>t</a:t>
            </a:r>
            <a:r>
              <a:rPr lang="en-GB" dirty="0" smtClean="0">
                <a:latin typeface="Palatino Linotype" panose="02040502050505030304" pitchFamily="18" charset="0"/>
              </a:rPr>
              <a:t>wo-layer</a:t>
            </a:r>
            <a:r>
              <a:rPr lang="en-GB" dirty="0">
                <a:latin typeface="Palatino Linotype" panose="02040502050505030304" pitchFamily="18" charset="0"/>
              </a:rPr>
              <a:t>: </a:t>
            </a:r>
            <a:r>
              <a:rPr lang="en-GB" dirty="0" smtClean="0">
                <a:latin typeface="Palatino Linotype" panose="02040502050505030304" pitchFamily="18" charset="0"/>
              </a:rPr>
              <a:t>&lt; 70 </a:t>
            </a:r>
            <a:r>
              <a:rPr lang="en-GB" dirty="0">
                <a:latin typeface="Palatino Linotype" panose="02040502050505030304" pitchFamily="18" charset="0"/>
              </a:rPr>
              <a:t>µm </a:t>
            </a:r>
            <a:r>
              <a:rPr lang="en-GB" dirty="0" smtClean="0">
                <a:latin typeface="Palatino Linotype" panose="02040502050505030304" pitchFamily="18" charset="0"/>
              </a:rPr>
              <a:t>(without / </a:t>
            </a:r>
            <a:r>
              <a:rPr lang="en-GB" i="1" dirty="0" smtClean="0">
                <a:latin typeface="Palatino Linotype" panose="02040502050505030304" pitchFamily="18" charset="0"/>
              </a:rPr>
              <a:t>with overlap</a:t>
            </a:r>
            <a:r>
              <a:rPr lang="en-GB" dirty="0" smtClean="0">
                <a:latin typeface="Palatino Linotype" panose="02040502050505030304" pitchFamily="18" charset="0"/>
              </a:rPr>
              <a:t>)</a:t>
            </a:r>
            <a:endParaRPr lang="en-GB" dirty="0">
              <a:latin typeface="Palatino Linotype" panose="02040502050505030304" pitchFamily="18" charset="0"/>
            </a:endParaRPr>
          </a:p>
          <a:p>
            <a:pPr lvl="1"/>
            <a:r>
              <a:rPr lang="en-GB" dirty="0" smtClean="0">
                <a:latin typeface="Palatino Linotype" panose="02040502050505030304" pitchFamily="18" charset="0"/>
              </a:rPr>
              <a:t>(N-5 / </a:t>
            </a:r>
            <a:r>
              <a:rPr lang="en-GB" i="1" dirty="0" smtClean="0">
                <a:latin typeface="Palatino Linotype" panose="02040502050505030304" pitchFamily="18" charset="0"/>
              </a:rPr>
              <a:t>N-8 and N-9 under construction</a:t>
            </a:r>
            <a:r>
              <a:rPr lang="en-GB" dirty="0" smtClean="0">
                <a:latin typeface="Palatino Linotype" panose="02040502050505030304" pitchFamily="18" charset="0"/>
              </a:rPr>
              <a:t>)</a:t>
            </a:r>
            <a:endParaRPr lang="en-GB" dirty="0">
              <a:latin typeface="Palatino Linotype" panose="02040502050505030304" pitchFamily="18" charset="0"/>
            </a:endParaRPr>
          </a:p>
          <a:p>
            <a:pPr marL="342900" indent="-342900">
              <a:buFont typeface="Arial" panose="020B0604020202020204" pitchFamily="34" charset="0"/>
              <a:buChar char="•"/>
            </a:pPr>
            <a:r>
              <a:rPr lang="en-GB" dirty="0" smtClean="0">
                <a:latin typeface="Palatino Linotype" panose="02040502050505030304" pitchFamily="18" charset="0"/>
              </a:rPr>
              <a:t>three-layer</a:t>
            </a:r>
            <a:r>
              <a:rPr lang="en-GB" dirty="0">
                <a:latin typeface="Palatino Linotype" panose="02040502050505030304" pitchFamily="18" charset="0"/>
              </a:rPr>
              <a:t>: &lt; </a:t>
            </a:r>
            <a:r>
              <a:rPr lang="en-GB" dirty="0" smtClean="0">
                <a:latin typeface="Palatino Linotype" panose="02040502050505030304" pitchFamily="18" charset="0"/>
              </a:rPr>
              <a:t>100 </a:t>
            </a:r>
            <a:r>
              <a:rPr lang="en-GB" dirty="0">
                <a:latin typeface="Palatino Linotype" panose="02040502050505030304" pitchFamily="18" charset="0"/>
              </a:rPr>
              <a:t>µm </a:t>
            </a:r>
            <a:r>
              <a:rPr lang="en-GB" dirty="0" smtClean="0">
                <a:latin typeface="Palatino Linotype" panose="02040502050505030304" pitchFamily="18" charset="0"/>
              </a:rPr>
              <a:t>(with </a:t>
            </a:r>
            <a:r>
              <a:rPr lang="en-GB" dirty="0">
                <a:latin typeface="Palatino Linotype" panose="02040502050505030304" pitchFamily="18" charset="0"/>
              </a:rPr>
              <a:t>overlap)</a:t>
            </a:r>
          </a:p>
          <a:p>
            <a:pPr lvl="1"/>
            <a:r>
              <a:rPr lang="en-GB" dirty="0" smtClean="0">
                <a:latin typeface="Palatino Linotype" panose="02040502050505030304" pitchFamily="18" charset="0"/>
              </a:rPr>
              <a:t>(N-6 and N-7; </a:t>
            </a:r>
            <a:r>
              <a:rPr lang="en-GB" i="1" dirty="0" smtClean="0">
                <a:latin typeface="Palatino Linotype" panose="02040502050505030304" pitchFamily="18" charset="0"/>
              </a:rPr>
              <a:t>N-10 </a:t>
            </a:r>
            <a:r>
              <a:rPr lang="en-GB" i="1" dirty="0">
                <a:latin typeface="Palatino Linotype" panose="02040502050505030304" pitchFamily="18" charset="0"/>
              </a:rPr>
              <a:t>and </a:t>
            </a:r>
            <a:r>
              <a:rPr lang="en-GB" i="1" dirty="0" smtClean="0">
                <a:latin typeface="Palatino Linotype" panose="02040502050505030304" pitchFamily="18" charset="0"/>
              </a:rPr>
              <a:t>N-11 </a:t>
            </a:r>
            <a:r>
              <a:rPr lang="en-GB" i="1" dirty="0">
                <a:latin typeface="Palatino Linotype" panose="02040502050505030304" pitchFamily="18" charset="0"/>
              </a:rPr>
              <a:t>under construction</a:t>
            </a:r>
            <a:r>
              <a:rPr lang="en-GB" dirty="0" smtClean="0">
                <a:latin typeface="Palatino Linotype" panose="02040502050505030304" pitchFamily="18" charset="0"/>
              </a:rPr>
              <a:t>)</a:t>
            </a:r>
            <a:r>
              <a:rPr lang="en-GB" sz="2400" dirty="0" smtClean="0">
                <a:latin typeface="Palatino Linotype" panose="02040502050505030304" pitchFamily="18" charset="0"/>
              </a:rPr>
              <a:t>	</a:t>
            </a:r>
            <a:endParaRPr lang="en-GB" sz="2400" dirty="0">
              <a:latin typeface="Palatino Linotype" panose="02040502050505030304" pitchFamily="18" charset="0"/>
            </a:endParaRPr>
          </a:p>
        </p:txBody>
      </p:sp>
      <p:sp>
        <p:nvSpPr>
          <p:cNvPr id="4" name="Fußzeilenplatzhalter 3"/>
          <p:cNvSpPr>
            <a:spLocks noGrp="1"/>
          </p:cNvSpPr>
          <p:nvPr>
            <p:ph type="ftr" sz="quarter" idx="11"/>
          </p:nvPr>
        </p:nvSpPr>
        <p:spPr>
          <a:xfrm>
            <a:off x="1652016" y="6538912"/>
            <a:ext cx="4114800" cy="365125"/>
          </a:xfrm>
        </p:spPr>
        <p:txBody>
          <a:bodyPr/>
          <a:lstStyle/>
          <a:p>
            <a:r>
              <a:rPr lang="en-GB" smtClean="0"/>
              <a:t>LNF Symposium - July 10, 2007</a:t>
            </a:r>
            <a:endParaRPr lang="en-GB"/>
          </a:p>
        </p:txBody>
      </p:sp>
    </p:spTree>
    <p:extLst>
      <p:ext uri="{BB962C8B-B14F-4D97-AF65-F5344CB8AC3E}">
        <p14:creationId xmlns:p14="http://schemas.microsoft.com/office/powerpoint/2010/main" val="31193993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428" y="773518"/>
            <a:ext cx="7620000" cy="5715000"/>
          </a:xfrm>
          <a:prstGeom prst="rect">
            <a:avLst/>
          </a:prstGeom>
        </p:spPr>
      </p:pic>
      <p:sp>
        <p:nvSpPr>
          <p:cNvPr id="3" name="Textfeld 2"/>
          <p:cNvSpPr txBox="1"/>
          <p:nvPr/>
        </p:nvSpPr>
        <p:spPr>
          <a:xfrm>
            <a:off x="2057399" y="188743"/>
            <a:ext cx="8385049" cy="584775"/>
          </a:xfrm>
          <a:prstGeom prst="rect">
            <a:avLst/>
          </a:prstGeom>
          <a:noFill/>
        </p:spPr>
        <p:txBody>
          <a:bodyPr wrap="square" rtlCol="0">
            <a:spAutoFit/>
          </a:bodyPr>
          <a:lstStyle/>
          <a:p>
            <a:r>
              <a:rPr lang="en-GB" sz="3200" dirty="0" smtClean="0">
                <a:latin typeface="Palatino Linotype" panose="02040502050505030304" pitchFamily="18" charset="0"/>
              </a:rPr>
              <a:t>Tool for the production of the cylinder barrel</a:t>
            </a:r>
          </a:p>
        </p:txBody>
      </p:sp>
      <p:sp>
        <p:nvSpPr>
          <p:cNvPr id="4" name="Fußzeilenplatzhalter 3"/>
          <p:cNvSpPr>
            <a:spLocks noGrp="1"/>
          </p:cNvSpPr>
          <p:nvPr>
            <p:ph type="ftr" sz="quarter" idx="11"/>
          </p:nvPr>
        </p:nvSpPr>
        <p:spPr>
          <a:xfrm>
            <a:off x="4113028" y="6461721"/>
            <a:ext cx="4114800" cy="365125"/>
          </a:xfrm>
        </p:spPr>
        <p:txBody>
          <a:bodyPr/>
          <a:lstStyle/>
          <a:p>
            <a:r>
              <a:rPr lang="en-GB" smtClean="0"/>
              <a:t>LNF Symposium - July 10, 2007</a:t>
            </a:r>
            <a:endParaRPr lang="en-GB" dirty="0"/>
          </a:p>
        </p:txBody>
      </p:sp>
    </p:spTree>
    <p:extLst>
      <p:ext uri="{BB962C8B-B14F-4D97-AF65-F5344CB8AC3E}">
        <p14:creationId xmlns:p14="http://schemas.microsoft.com/office/powerpoint/2010/main" val="42458454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10" name="Grafik 9"/>
          <p:cNvPicPr>
            <a:picLocks noChangeAspect="1"/>
          </p:cNvPicPr>
          <p:nvPr/>
        </p:nvPicPr>
        <p:blipFill rotWithShape="1">
          <a:blip r:embed="rId2" cstate="print">
            <a:extLst>
              <a:ext uri="{28A0092B-C50C-407E-A947-70E740481C1C}">
                <a14:useLocalDpi xmlns:a14="http://schemas.microsoft.com/office/drawing/2010/main" val="0"/>
              </a:ext>
            </a:extLst>
          </a:blip>
          <a:srcRect l="15912" r="14286"/>
          <a:stretch/>
        </p:blipFill>
        <p:spPr>
          <a:xfrm>
            <a:off x="3927312" y="1321898"/>
            <a:ext cx="5424071" cy="4370970"/>
          </a:xfrm>
          <a:prstGeom prst="rect">
            <a:avLst/>
          </a:prstGeom>
        </p:spPr>
      </p:pic>
      <p:sp>
        <p:nvSpPr>
          <p:cNvPr id="11" name="Textfeld 10"/>
          <p:cNvSpPr txBox="1"/>
          <p:nvPr/>
        </p:nvSpPr>
        <p:spPr>
          <a:xfrm>
            <a:off x="4201244" y="1100195"/>
            <a:ext cx="1710725" cy="880497"/>
          </a:xfrm>
          <a:prstGeom prst="rect">
            <a:avLst/>
          </a:prstGeom>
          <a:solidFill>
            <a:schemeClr val="bg1"/>
          </a:solidFill>
        </p:spPr>
        <p:txBody>
          <a:bodyPr wrap="none" rtlCol="0">
            <a:spAutoFit/>
          </a:bodyPr>
          <a:lstStyle/>
          <a:p>
            <a:r>
              <a:rPr lang="de-AT" sz="2561" dirty="0">
                <a:latin typeface="Palatino Linotype" panose="02040502050505030304" pitchFamily="18" charset="0"/>
              </a:rPr>
              <a:t>2016-09-06</a:t>
            </a:r>
          </a:p>
          <a:p>
            <a:r>
              <a:rPr lang="de-AT" sz="2561" dirty="0">
                <a:latin typeface="Palatino Linotype" panose="02040502050505030304" pitchFamily="18" charset="0"/>
              </a:rPr>
              <a:t>17:56</a:t>
            </a:r>
          </a:p>
        </p:txBody>
      </p:sp>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l="8706" t="20312" b="23207"/>
          <a:stretch/>
        </p:blipFill>
        <p:spPr>
          <a:xfrm rot="5400000">
            <a:off x="7564023" y="2256282"/>
            <a:ext cx="6286461" cy="2916973"/>
          </a:xfrm>
          <a:prstGeom prst="rect">
            <a:avLst/>
          </a:prstGeom>
        </p:spPr>
      </p:pic>
      <p:sp>
        <p:nvSpPr>
          <p:cNvPr id="13" name="Textfeld 12"/>
          <p:cNvSpPr txBox="1"/>
          <p:nvPr/>
        </p:nvSpPr>
        <p:spPr>
          <a:xfrm>
            <a:off x="10491148" y="-818"/>
            <a:ext cx="1710725" cy="880497"/>
          </a:xfrm>
          <a:prstGeom prst="rect">
            <a:avLst/>
          </a:prstGeom>
          <a:solidFill>
            <a:schemeClr val="bg1"/>
          </a:solidFill>
        </p:spPr>
        <p:txBody>
          <a:bodyPr wrap="none" rtlCol="0">
            <a:spAutoFit/>
          </a:bodyPr>
          <a:lstStyle/>
          <a:p>
            <a:r>
              <a:rPr lang="de-AT" sz="2561" dirty="0">
                <a:latin typeface="Palatino Linotype" panose="02040502050505030304" pitchFamily="18" charset="0"/>
              </a:rPr>
              <a:t>2016-09-22</a:t>
            </a:r>
          </a:p>
          <a:p>
            <a:r>
              <a:rPr lang="de-AT" sz="2561" dirty="0">
                <a:latin typeface="Palatino Linotype" panose="02040502050505030304" pitchFamily="18" charset="0"/>
              </a:rPr>
              <a:t>15:15</a:t>
            </a:r>
          </a:p>
        </p:txBody>
      </p:sp>
      <p:sp>
        <p:nvSpPr>
          <p:cNvPr id="14" name="Textfeld 13"/>
          <p:cNvSpPr txBox="1"/>
          <p:nvPr/>
        </p:nvSpPr>
        <p:spPr>
          <a:xfrm>
            <a:off x="340808" y="1066951"/>
            <a:ext cx="2058577" cy="523220"/>
          </a:xfrm>
          <a:prstGeom prst="rect">
            <a:avLst/>
          </a:prstGeom>
          <a:solidFill>
            <a:schemeClr val="bg1">
              <a:lumMod val="85000"/>
            </a:schemeClr>
          </a:solidFill>
        </p:spPr>
        <p:txBody>
          <a:bodyPr wrap="none" rtlCol="0">
            <a:spAutoFit/>
          </a:bodyPr>
          <a:lstStyle/>
          <a:p>
            <a:r>
              <a:rPr lang="de-AT" sz="2800" dirty="0" err="1">
                <a:latin typeface="Palatino Linotype" panose="02040502050505030304" pitchFamily="18" charset="0"/>
              </a:rPr>
              <a:t>Cell</a:t>
            </a:r>
            <a:r>
              <a:rPr lang="de-AT" sz="2800" dirty="0">
                <a:latin typeface="Palatino Linotype" panose="02040502050505030304" pitchFamily="18" charset="0"/>
              </a:rPr>
              <a:t>: #01.V2</a:t>
            </a:r>
          </a:p>
        </p:txBody>
      </p:sp>
      <p:sp>
        <p:nvSpPr>
          <p:cNvPr id="15" name="Textfeld 14"/>
          <p:cNvSpPr txBox="1"/>
          <p:nvPr/>
        </p:nvSpPr>
        <p:spPr>
          <a:xfrm>
            <a:off x="340808" y="164767"/>
            <a:ext cx="8784903" cy="646331"/>
          </a:xfrm>
          <a:prstGeom prst="rect">
            <a:avLst/>
          </a:prstGeom>
          <a:noFill/>
        </p:spPr>
        <p:txBody>
          <a:bodyPr wrap="square" rtlCol="0">
            <a:spAutoFit/>
          </a:bodyPr>
          <a:lstStyle/>
          <a:p>
            <a:r>
              <a:rPr lang="en-GB" sz="3600" dirty="0" err="1" smtClean="0">
                <a:latin typeface="Palatino Linotype" panose="02040502050505030304" pitchFamily="18" charset="0"/>
              </a:rPr>
              <a:t>Kaonic</a:t>
            </a:r>
            <a:r>
              <a:rPr lang="en-GB" sz="3600" dirty="0" smtClean="0">
                <a:latin typeface="Palatino Linotype" panose="02040502050505030304" pitchFamily="18" charset="0"/>
              </a:rPr>
              <a:t> deuterium target – prototype tests</a:t>
            </a:r>
            <a:endParaRPr lang="en-GB" sz="3600" dirty="0">
              <a:latin typeface="Palatino Linotype" panose="02040502050505030304" pitchFamily="18" charset="0"/>
            </a:endParaRPr>
          </a:p>
        </p:txBody>
      </p:sp>
      <p:sp>
        <p:nvSpPr>
          <p:cNvPr id="16" name="Textfeld 15"/>
          <p:cNvSpPr txBox="1"/>
          <p:nvPr/>
        </p:nvSpPr>
        <p:spPr>
          <a:xfrm>
            <a:off x="257904" y="1846024"/>
            <a:ext cx="3532442" cy="2923877"/>
          </a:xfrm>
          <a:prstGeom prst="rect">
            <a:avLst/>
          </a:prstGeom>
          <a:noFill/>
        </p:spPr>
        <p:txBody>
          <a:bodyPr wrap="none" rtlCol="0">
            <a:spAutoFit/>
          </a:bodyPr>
          <a:lstStyle/>
          <a:p>
            <a:r>
              <a:rPr lang="en-GB" sz="2400" dirty="0" smtClean="0">
                <a:latin typeface="Palatino Linotype" panose="02040502050505030304" pitchFamily="18" charset="0"/>
              </a:rPr>
              <a:t>Pressurised for 16 days</a:t>
            </a:r>
          </a:p>
          <a:p>
            <a:r>
              <a:rPr lang="en-GB" sz="2400" dirty="0" smtClean="0">
                <a:latin typeface="Palatino Linotype" panose="02040502050505030304" pitchFamily="18" charset="0"/>
              </a:rPr>
              <a:t>with P = 0.3 MPa (</a:t>
            </a:r>
            <a:r>
              <a:rPr lang="en-GB" sz="2400" dirty="0" err="1" smtClean="0">
                <a:latin typeface="Palatino Linotype" panose="02040502050505030304" pitchFamily="18" charset="0"/>
              </a:rPr>
              <a:t>overP</a:t>
            </a:r>
            <a:r>
              <a:rPr lang="en-GB" sz="2400" dirty="0" smtClean="0">
                <a:latin typeface="Palatino Linotype" panose="02040502050505030304" pitchFamily="18" charset="0"/>
              </a:rPr>
              <a:t>)</a:t>
            </a:r>
          </a:p>
          <a:p>
            <a:endParaRPr lang="en-GB" sz="2400" dirty="0">
              <a:latin typeface="Palatino Linotype" panose="02040502050505030304" pitchFamily="18" charset="0"/>
            </a:endParaRPr>
          </a:p>
          <a:p>
            <a:r>
              <a:rPr lang="en-GB" sz="2400" dirty="0" smtClean="0">
                <a:latin typeface="Palatino Linotype" panose="02040502050505030304" pitchFamily="18" charset="0"/>
              </a:rPr>
              <a:t>Cooling/pressure test</a:t>
            </a:r>
          </a:p>
          <a:p>
            <a:pPr marL="342900" indent="-342900">
              <a:buFont typeface="Wingdings" panose="05000000000000000000" pitchFamily="2" charset="2"/>
              <a:buChar char="§"/>
            </a:pPr>
            <a:r>
              <a:rPr lang="en-GB" sz="2000" dirty="0" smtClean="0">
                <a:latin typeface="Palatino Linotype" panose="02040502050505030304" pitchFamily="18" charset="0"/>
              </a:rPr>
              <a:t>2.5 weeks 30 K / 0.19 </a:t>
            </a:r>
            <a:r>
              <a:rPr lang="en-GB" sz="2000" dirty="0" err="1" smtClean="0">
                <a:latin typeface="Palatino Linotype" panose="02040502050505030304" pitchFamily="18" charset="0"/>
              </a:rPr>
              <a:t>Mpa</a:t>
            </a:r>
            <a:endParaRPr lang="en-GB" sz="2000" dirty="0" smtClean="0">
              <a:latin typeface="Palatino Linotype" panose="02040502050505030304" pitchFamily="18" charset="0"/>
            </a:endParaRPr>
          </a:p>
          <a:p>
            <a:pPr marL="342900" indent="-342900">
              <a:buFont typeface="Wingdings" panose="05000000000000000000" pitchFamily="2" charset="2"/>
              <a:buChar char="§"/>
            </a:pPr>
            <a:r>
              <a:rPr lang="en-GB" sz="2000" dirty="0" smtClean="0">
                <a:latin typeface="Palatino Linotype" panose="02040502050505030304" pitchFamily="18" charset="0"/>
              </a:rPr>
              <a:t>3.5 days    30 K / 0.31 MPa</a:t>
            </a:r>
          </a:p>
          <a:p>
            <a:endParaRPr lang="en-GB" sz="2400" dirty="0" smtClean="0">
              <a:latin typeface="Palatino Linotype" panose="02040502050505030304" pitchFamily="18" charset="0"/>
            </a:endParaRPr>
          </a:p>
          <a:p>
            <a:endParaRPr lang="en-GB" sz="2400" dirty="0">
              <a:latin typeface="Palatino Linotype" panose="02040502050505030304" pitchFamily="18" charset="0"/>
            </a:endParaRPr>
          </a:p>
        </p:txBody>
      </p:sp>
    </p:spTree>
    <p:extLst>
      <p:ext uri="{BB962C8B-B14F-4D97-AF65-F5344CB8AC3E}">
        <p14:creationId xmlns:p14="http://schemas.microsoft.com/office/powerpoint/2010/main" val="296192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3349" y="167041"/>
            <a:ext cx="10820344" cy="490066"/>
          </a:xfrm>
        </p:spPr>
        <p:txBody>
          <a:bodyPr>
            <a:noAutofit/>
          </a:bodyPr>
          <a:lstStyle/>
          <a:p>
            <a:r>
              <a:rPr lang="en-US" altLang="ja-JP" sz="3200" dirty="0">
                <a:latin typeface="Palatino Linotype" panose="02040502050505030304" pitchFamily="18" charset="0"/>
                <a:ea typeface="Arial Unicode MS" panose="020B0604020202020204" pitchFamily="50" charset="-128"/>
                <a:cs typeface="Arial Unicode MS" panose="020B0604020202020204" pitchFamily="50" charset="-128"/>
              </a:rPr>
              <a:t>S</a:t>
            </a:r>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trength </a:t>
            </a:r>
            <a:r>
              <a:rPr lang="en-US" altLang="ja-JP" sz="3200" dirty="0">
                <a:latin typeface="Palatino Linotype" panose="02040502050505030304" pitchFamily="18" charset="0"/>
                <a:ea typeface="Arial Unicode MS" panose="020B0604020202020204" pitchFamily="50" charset="-128"/>
                <a:cs typeface="Arial Unicode MS" panose="020B0604020202020204" pitchFamily="50" charset="-128"/>
              </a:rPr>
              <a:t>t</a:t>
            </a:r>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est of the target cell at low temperature (&lt; 77K)</a:t>
            </a:r>
            <a:endParaRPr kumimoji="1" lang="ja-JP" altLang="en-US" sz="3200" dirty="0">
              <a:latin typeface="Palatino Linotype" panose="02040502050505030304" pitchFamily="18" charset="0"/>
              <a:ea typeface="Arial Unicode MS" panose="020B0604020202020204" pitchFamily="50" charset="-128"/>
              <a:cs typeface="Arial Unicode MS" panose="020B0604020202020204" pitchFamily="50" charset="-128"/>
            </a:endParaRPr>
          </a:p>
        </p:txBody>
      </p:sp>
      <p:sp>
        <p:nvSpPr>
          <p:cNvPr id="5" name="コンテンツ プレースホルダー 2"/>
          <p:cNvSpPr txBox="1">
            <a:spLocks/>
          </p:cNvSpPr>
          <p:nvPr/>
        </p:nvSpPr>
        <p:spPr>
          <a:xfrm>
            <a:off x="637820" y="744421"/>
            <a:ext cx="5986784" cy="8095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Strength test (&lt; 77 K) to confirm safety factor</a:t>
            </a:r>
          </a:p>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Operational (maximum) pressure = 0.35 MPa </a:t>
            </a:r>
          </a:p>
        </p:txBody>
      </p:sp>
      <p:sp>
        <p:nvSpPr>
          <p:cNvPr id="6" name="コンテンツ プレースホルダー 2"/>
          <p:cNvSpPr txBox="1">
            <a:spLocks/>
          </p:cNvSpPr>
          <p:nvPr/>
        </p:nvSpPr>
        <p:spPr>
          <a:xfrm>
            <a:off x="6288265" y="1655068"/>
            <a:ext cx="4185409" cy="1034129"/>
          </a:xfrm>
          <a:prstGeom prst="rect">
            <a:avLst/>
          </a:prstGeom>
          <a:solidFill>
            <a:schemeClr val="bg1"/>
          </a:solidFill>
          <a:ln>
            <a:solidFill>
              <a:srgbClr val="2006E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800" dirty="0">
                <a:latin typeface="Arial" panose="020B0604020202020204" pitchFamily="34" charset="0"/>
                <a:cs typeface="Arial" panose="020B0604020202020204" pitchFamily="34" charset="0"/>
                <a:sym typeface="Wingdings" panose="05000000000000000000" pitchFamily="2" charset="2"/>
              </a:rPr>
              <a:t>Procedure :</a:t>
            </a:r>
          </a:p>
          <a:p>
            <a:pPr marL="0" indent="0">
              <a:buNone/>
            </a:pPr>
            <a:r>
              <a:rPr lang="en-US" altLang="ja-JP" sz="1800" dirty="0">
                <a:latin typeface="Arial" panose="020B0604020202020204" pitchFamily="34" charset="0"/>
                <a:cs typeface="Arial" panose="020B0604020202020204" pitchFamily="34" charset="0"/>
                <a:sym typeface="Wingdings" panose="05000000000000000000" pitchFamily="2" charset="2"/>
              </a:rPr>
              <a:t> (1) Cool down the cell (~ 30 K)</a:t>
            </a:r>
          </a:p>
          <a:p>
            <a:pPr marL="0" indent="0">
              <a:buNone/>
            </a:pPr>
            <a:r>
              <a:rPr lang="en-US" altLang="ja-JP" sz="1800" dirty="0">
                <a:latin typeface="Arial" panose="020B0604020202020204" pitchFamily="34" charset="0"/>
                <a:cs typeface="Arial" panose="020B0604020202020204" pitchFamily="34" charset="0"/>
                <a:sym typeface="Wingdings" panose="05000000000000000000" pitchFamily="2" charset="2"/>
              </a:rPr>
              <a:t> (2) Pressurize the cell with He gas</a:t>
            </a:r>
          </a:p>
        </p:txBody>
      </p:sp>
      <p:pic>
        <p:nvPicPr>
          <p:cNvPr id="7" name="Picture 3" descr="C:\Users\sato\Desktop\DSC_0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133" y="3586042"/>
            <a:ext cx="5225788" cy="2939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ato\Desktop\DSC_05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35180" y="2409134"/>
            <a:ext cx="5014114" cy="321871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
          <p:cNvCxnSpPr>
            <a:stCxn id="19" idx="1"/>
          </p:cNvCxnSpPr>
          <p:nvPr/>
        </p:nvCxnSpPr>
        <p:spPr>
          <a:xfrm flipH="1" flipV="1">
            <a:off x="3245820" y="6101262"/>
            <a:ext cx="1205773" cy="18466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6895089" y="3945252"/>
            <a:ext cx="432049" cy="78011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396577" y="4653586"/>
            <a:ext cx="1327717" cy="104032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113992" y="2532841"/>
            <a:ext cx="648072" cy="70174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6895089" y="3939269"/>
            <a:ext cx="144017" cy="110185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flipV="1">
            <a:off x="3191256" y="4018489"/>
            <a:ext cx="2205323" cy="63509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コンテンツ プレースホルダー 2"/>
          <p:cNvSpPr txBox="1">
            <a:spLocks/>
          </p:cNvSpPr>
          <p:nvPr/>
        </p:nvSpPr>
        <p:spPr>
          <a:xfrm>
            <a:off x="4631146" y="4140499"/>
            <a:ext cx="1657119" cy="369332"/>
          </a:xfrm>
          <a:prstGeom prst="rect">
            <a:avLst/>
          </a:prstGeom>
          <a:solidFill>
            <a:schemeClr val="bg1"/>
          </a:solidFill>
          <a:ln>
            <a:solidFill>
              <a:srgbClr val="2006E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800" dirty="0">
                <a:latin typeface="Arial" panose="020B0604020202020204" pitchFamily="34" charset="0"/>
                <a:cs typeface="Arial" panose="020B0604020202020204" pitchFamily="34" charset="0"/>
                <a:sym typeface="Wingdings" panose="05000000000000000000" pitchFamily="2" charset="2"/>
              </a:rPr>
              <a:t>Thermometer</a:t>
            </a:r>
          </a:p>
        </p:txBody>
      </p:sp>
      <p:sp>
        <p:nvSpPr>
          <p:cNvPr id="18" name="コンテンツ プレースホルダー 2"/>
          <p:cNvSpPr txBox="1">
            <a:spLocks/>
          </p:cNvSpPr>
          <p:nvPr/>
        </p:nvSpPr>
        <p:spPr>
          <a:xfrm>
            <a:off x="5293207" y="3586041"/>
            <a:ext cx="1899483" cy="369332"/>
          </a:xfrm>
          <a:prstGeom prst="rect">
            <a:avLst/>
          </a:prstGeom>
          <a:solidFill>
            <a:schemeClr val="bg1"/>
          </a:solidFill>
          <a:ln>
            <a:solidFill>
              <a:srgbClr val="2006E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800" dirty="0">
                <a:latin typeface="Arial" panose="020B0604020202020204" pitchFamily="34" charset="0"/>
                <a:cs typeface="Arial" panose="020B0604020202020204" pitchFamily="34" charset="0"/>
                <a:sym typeface="Wingdings" panose="05000000000000000000" pitchFamily="2" charset="2"/>
              </a:rPr>
              <a:t>Pressure gauge</a:t>
            </a:r>
          </a:p>
        </p:txBody>
      </p:sp>
      <p:sp>
        <p:nvSpPr>
          <p:cNvPr id="19" name="コンテンツ プレースホルダー 2"/>
          <p:cNvSpPr txBox="1">
            <a:spLocks/>
          </p:cNvSpPr>
          <p:nvPr/>
        </p:nvSpPr>
        <p:spPr>
          <a:xfrm>
            <a:off x="4451593" y="6101262"/>
            <a:ext cx="1512168" cy="369332"/>
          </a:xfrm>
          <a:prstGeom prst="rect">
            <a:avLst/>
          </a:prstGeom>
          <a:solidFill>
            <a:schemeClr val="bg1"/>
          </a:solidFill>
          <a:ln>
            <a:solidFill>
              <a:srgbClr val="2006E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800" dirty="0">
                <a:latin typeface="Arial" panose="020B0604020202020204" pitchFamily="34" charset="0"/>
                <a:cs typeface="Arial" panose="020B0604020202020204" pitchFamily="34" charset="0"/>
                <a:sym typeface="Wingdings" panose="05000000000000000000" pitchFamily="2" charset="2"/>
              </a:rPr>
              <a:t>Refrigerator</a:t>
            </a:r>
          </a:p>
        </p:txBody>
      </p:sp>
      <p:sp>
        <p:nvSpPr>
          <p:cNvPr id="20" name="コンテンツ プレースホルダー 2"/>
          <p:cNvSpPr txBox="1">
            <a:spLocks/>
          </p:cNvSpPr>
          <p:nvPr/>
        </p:nvSpPr>
        <p:spPr>
          <a:xfrm>
            <a:off x="1405933" y="2319865"/>
            <a:ext cx="684076" cy="369332"/>
          </a:xfrm>
          <a:prstGeom prst="rect">
            <a:avLst/>
          </a:prstGeom>
          <a:solidFill>
            <a:schemeClr val="bg1"/>
          </a:solidFill>
          <a:ln>
            <a:solidFill>
              <a:srgbClr val="2006E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800" dirty="0">
                <a:latin typeface="Arial" panose="020B0604020202020204" pitchFamily="34" charset="0"/>
                <a:cs typeface="Arial" panose="020B0604020202020204" pitchFamily="34" charset="0"/>
                <a:sym typeface="Wingdings" panose="05000000000000000000" pitchFamily="2" charset="2"/>
              </a:rPr>
              <a:t>Cell</a:t>
            </a:r>
          </a:p>
        </p:txBody>
      </p:sp>
      <p:sp>
        <p:nvSpPr>
          <p:cNvPr id="21" name="下カーブ矢印 20"/>
          <p:cNvSpPr/>
          <p:nvPr/>
        </p:nvSpPr>
        <p:spPr>
          <a:xfrm>
            <a:off x="3935761" y="2808079"/>
            <a:ext cx="4592609" cy="6117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3" name="直線矢印コネクタ 22"/>
          <p:cNvCxnSpPr>
            <a:stCxn id="24" idx="1"/>
          </p:cNvCxnSpPr>
          <p:nvPr/>
        </p:nvCxnSpPr>
        <p:spPr>
          <a:xfrm flipH="1" flipV="1">
            <a:off x="3520674" y="2172132"/>
            <a:ext cx="429990" cy="37620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コンテンツ プレースホルダー 2"/>
          <p:cNvSpPr txBox="1">
            <a:spLocks/>
          </p:cNvSpPr>
          <p:nvPr/>
        </p:nvSpPr>
        <p:spPr>
          <a:xfrm>
            <a:off x="3950664" y="2363673"/>
            <a:ext cx="1181950" cy="369332"/>
          </a:xfrm>
          <a:prstGeom prst="rect">
            <a:avLst/>
          </a:prstGeom>
          <a:solidFill>
            <a:schemeClr val="bg1"/>
          </a:solidFill>
          <a:ln>
            <a:solidFill>
              <a:srgbClr val="2006E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800" dirty="0">
                <a:latin typeface="Arial" panose="020B0604020202020204" pitchFamily="34" charset="0"/>
                <a:cs typeface="Arial" panose="020B0604020202020204" pitchFamily="34" charset="0"/>
                <a:sym typeface="Wingdings" panose="05000000000000000000" pitchFamily="2" charset="2"/>
              </a:rPr>
              <a:t>gas inlet</a:t>
            </a:r>
          </a:p>
        </p:txBody>
      </p:sp>
      <p:sp>
        <p:nvSpPr>
          <p:cNvPr id="4" name="Fußzeilenplatzhalter 3"/>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418734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3776" y="260648"/>
            <a:ext cx="9799376" cy="490066"/>
          </a:xfrm>
        </p:spPr>
        <p:txBody>
          <a:bodyPr>
            <a:noAutofit/>
          </a:bodyPr>
          <a:lstStyle/>
          <a:p>
            <a:r>
              <a:rPr lang="en-US" altLang="ja-JP" sz="3200" dirty="0">
                <a:latin typeface="Palatino Linotype" panose="02040502050505030304" pitchFamily="18" charset="0"/>
                <a:ea typeface="Arial Unicode MS" panose="020B0604020202020204" pitchFamily="50" charset="-128"/>
                <a:cs typeface="Arial Unicode MS" panose="020B0604020202020204" pitchFamily="50" charset="-128"/>
              </a:rPr>
              <a:t>Strength test of the target </a:t>
            </a:r>
            <a:r>
              <a:rPr lang="en-US" altLang="ja-JP" sz="3200" dirty="0" smtClean="0">
                <a:latin typeface="Palatino Linotype" panose="02040502050505030304" pitchFamily="18" charset="0"/>
                <a:ea typeface="Arial Unicode MS" panose="020B0604020202020204" pitchFamily="50" charset="-128"/>
                <a:cs typeface="Arial Unicode MS" panose="020B0604020202020204" pitchFamily="50" charset="-128"/>
              </a:rPr>
              <a:t>cell ~ cont’d</a:t>
            </a:r>
            <a:endParaRPr kumimoji="1" lang="ja-JP" altLang="en-US" sz="3200" dirty="0">
              <a:latin typeface="Palatino Linotype" panose="02040502050505030304" pitchFamily="18" charset="0"/>
              <a:ea typeface="Arial Unicode MS" panose="020B0604020202020204" pitchFamily="50" charset="-128"/>
              <a:cs typeface="Arial Unicode MS" panose="020B0604020202020204" pitchFamily="50" charset="-128"/>
            </a:endParaRPr>
          </a:p>
        </p:txBody>
      </p:sp>
      <p:sp>
        <p:nvSpPr>
          <p:cNvPr id="33" name="コンテンツ プレースホルダー 2"/>
          <p:cNvSpPr txBox="1">
            <a:spLocks/>
          </p:cNvSpPr>
          <p:nvPr/>
        </p:nvSpPr>
        <p:spPr>
          <a:xfrm>
            <a:off x="840412" y="2484138"/>
            <a:ext cx="1289135" cy="701731"/>
          </a:xfrm>
          <a:prstGeom prst="rect">
            <a:avLst/>
          </a:prstGeom>
          <a:solidFill>
            <a:schemeClr val="bg1"/>
          </a:solidFill>
          <a:ln>
            <a:solidFill>
              <a:srgbClr val="2006E0"/>
            </a:solid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pressure</a:t>
            </a:r>
          </a:p>
          <a:p>
            <a:pPr marL="0" indent="0">
              <a:buNone/>
            </a:pP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&gt; </a:t>
            </a:r>
            <a:r>
              <a:rPr lang="en-US" altLang="ja-JP" sz="1800" dirty="0">
                <a:solidFill>
                  <a:srgbClr val="2006E0"/>
                </a:solidFill>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7 bar</a:t>
            </a:r>
          </a:p>
        </p:txBody>
      </p:sp>
      <p:pic>
        <p:nvPicPr>
          <p:cNvPr id="2050" name="Picture 2" descr="C:\Users\sato\Desktop\DSC_06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11407" y="2171110"/>
            <a:ext cx="5112568" cy="2875820"/>
          </a:xfrm>
          <a:prstGeom prst="rect">
            <a:avLst/>
          </a:prstGeom>
          <a:noFill/>
          <a:extLst>
            <a:ext uri="{909E8E84-426E-40DD-AFC4-6F175D3DCCD1}">
              <a14:hiddenFill xmlns:a14="http://schemas.microsoft.com/office/drawing/2010/main">
                <a:solidFill>
                  <a:srgbClr val="FFFFFF"/>
                </a:solidFill>
              </a14:hiddenFill>
            </a:ext>
          </a:extLst>
        </p:spPr>
      </p:pic>
      <p:sp>
        <p:nvSpPr>
          <p:cNvPr id="18" name="コンテンツ プレースホルダー 2"/>
          <p:cNvSpPr txBox="1">
            <a:spLocks/>
          </p:cNvSpPr>
          <p:nvPr/>
        </p:nvSpPr>
        <p:spPr>
          <a:xfrm>
            <a:off x="776768" y="3840173"/>
            <a:ext cx="1505540" cy="701731"/>
          </a:xfrm>
          <a:prstGeom prst="rect">
            <a:avLst/>
          </a:prstGeom>
          <a:solidFill>
            <a:schemeClr val="bg1"/>
          </a:solidFill>
          <a:ln>
            <a:solidFill>
              <a:srgbClr val="2006E0"/>
            </a:solidFill>
          </a:ln>
        </p:spPr>
        <p:txBody>
          <a:bodyPr vert="horz" wrap="non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Temperature</a:t>
            </a:r>
          </a:p>
          <a:p>
            <a:pPr marL="0" indent="0">
              <a:buNone/>
            </a:pP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 50 K</a:t>
            </a:r>
          </a:p>
        </p:txBody>
      </p:sp>
      <p:cxnSp>
        <p:nvCxnSpPr>
          <p:cNvPr id="19" name="直線矢印コネクタ 18"/>
          <p:cNvCxnSpPr/>
          <p:nvPr/>
        </p:nvCxnSpPr>
        <p:spPr>
          <a:xfrm>
            <a:off x="2148121" y="2860320"/>
            <a:ext cx="1091933" cy="65506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2245775" y="4210550"/>
            <a:ext cx="587496" cy="36942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右矢印 6"/>
          <p:cNvSpPr/>
          <p:nvPr/>
        </p:nvSpPr>
        <p:spPr>
          <a:xfrm>
            <a:off x="6055950" y="3389123"/>
            <a:ext cx="720080" cy="539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コンテンツ プレースホルダー 2"/>
          <p:cNvSpPr txBox="1">
            <a:spLocks/>
          </p:cNvSpPr>
          <p:nvPr/>
        </p:nvSpPr>
        <p:spPr>
          <a:xfrm>
            <a:off x="6028882" y="3003528"/>
            <a:ext cx="835104" cy="400110"/>
          </a:xfrm>
          <a:prstGeom prst="rect">
            <a:avLst/>
          </a:prstGeom>
          <a:solidFill>
            <a:schemeClr val="bg1"/>
          </a:solidFill>
          <a:ln>
            <a:no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burst</a:t>
            </a:r>
          </a:p>
        </p:txBody>
      </p:sp>
      <p:sp>
        <p:nvSpPr>
          <p:cNvPr id="30" name="コンテンツ プレースホルダー 2"/>
          <p:cNvSpPr txBox="1">
            <a:spLocks/>
          </p:cNvSpPr>
          <p:nvPr/>
        </p:nvSpPr>
        <p:spPr>
          <a:xfrm>
            <a:off x="2282308" y="6381328"/>
            <a:ext cx="8359986" cy="461665"/>
          </a:xfrm>
          <a:prstGeom prst="rect">
            <a:avLst/>
          </a:prstGeom>
          <a:solidFill>
            <a:schemeClr val="bg1"/>
          </a:solidFill>
          <a:ln>
            <a:no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b="1" dirty="0" smtClean="0">
                <a:solidFill>
                  <a:srgbClr val="2006E0"/>
                </a:solidFill>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Safety </a:t>
            </a:r>
            <a:r>
              <a:rPr lang="en-US" altLang="ja-JP" sz="2400" b="1" dirty="0">
                <a:solidFill>
                  <a:srgbClr val="2006E0"/>
                </a:solidFill>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factor </a:t>
            </a:r>
            <a:r>
              <a:rPr lang="en-US" altLang="ja-JP" sz="2400" b="1" dirty="0" smtClean="0">
                <a:solidFill>
                  <a:srgbClr val="2006E0"/>
                </a:solidFill>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confirmed &gt; 2 </a:t>
            </a:r>
            <a:r>
              <a:rPr lang="en-US" altLang="ja-JP" sz="2400" b="1" dirty="0">
                <a:solidFill>
                  <a:srgbClr val="2006E0"/>
                </a:solidFill>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at cryogenic temperature </a:t>
            </a:r>
          </a:p>
        </p:txBody>
      </p:sp>
      <p:sp>
        <p:nvSpPr>
          <p:cNvPr id="12" name="コンテンツ プレースホルダー 2"/>
          <p:cNvSpPr txBox="1">
            <a:spLocks/>
          </p:cNvSpPr>
          <p:nvPr/>
        </p:nvSpPr>
        <p:spPr>
          <a:xfrm>
            <a:off x="2539523" y="1098361"/>
            <a:ext cx="2656336" cy="338554"/>
          </a:xfrm>
          <a:prstGeom prst="rect">
            <a:avLst/>
          </a:prstGeom>
          <a:solidFill>
            <a:schemeClr val="bg1"/>
          </a:solidFill>
          <a:ln>
            <a:noFill/>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sym typeface="Wingdings" panose="05000000000000000000" pitchFamily="2" charset="2"/>
              </a:rPr>
              <a:t>snapshot just before burst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7268" y="1152279"/>
            <a:ext cx="3257516" cy="501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ußzeilenplatzhalter 3"/>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3103509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1919537" y="-23935"/>
            <a:ext cx="8352927" cy="6765303"/>
          </a:xfrm>
          <a:prstGeom prst="rect">
            <a:avLst/>
          </a:prstGeom>
          <a:noFill/>
          <a:ln w="9525">
            <a:noFill/>
            <a:miter lim="800000"/>
            <a:headEnd/>
            <a:tailEnd/>
          </a:ln>
        </p:spPr>
      </p:pic>
      <p:sp>
        <p:nvSpPr>
          <p:cNvPr id="10" name="Textfeld 9"/>
          <p:cNvSpPr txBox="1"/>
          <p:nvPr/>
        </p:nvSpPr>
        <p:spPr>
          <a:xfrm>
            <a:off x="4331804" y="6356350"/>
            <a:ext cx="3528392" cy="400110"/>
          </a:xfrm>
          <a:prstGeom prst="rect">
            <a:avLst/>
          </a:prstGeom>
          <a:solidFill>
            <a:schemeClr val="bg1"/>
          </a:solidFill>
        </p:spPr>
        <p:txBody>
          <a:bodyPr wrap="square" rtlCol="0">
            <a:spAutoFit/>
          </a:bodyPr>
          <a:lstStyle/>
          <a:p>
            <a:pPr algn="ctr"/>
            <a:r>
              <a:rPr lang="en-GB" sz="2000" dirty="0">
                <a:latin typeface="Palatino Linotype" pitchFamily="18" charset="0"/>
              </a:rPr>
              <a:t>20 Institutes / 10 Countries</a:t>
            </a:r>
          </a:p>
        </p:txBody>
      </p:sp>
      <p:sp>
        <p:nvSpPr>
          <p:cNvPr id="3" name="Textfeld 2"/>
          <p:cNvSpPr txBox="1"/>
          <p:nvPr/>
        </p:nvSpPr>
        <p:spPr>
          <a:xfrm>
            <a:off x="4439816" y="908721"/>
            <a:ext cx="3024336" cy="584775"/>
          </a:xfrm>
          <a:prstGeom prst="rect">
            <a:avLst/>
          </a:prstGeom>
          <a:noFill/>
        </p:spPr>
        <p:txBody>
          <a:bodyPr wrap="square" rtlCol="0">
            <a:spAutoFit/>
          </a:bodyPr>
          <a:lstStyle/>
          <a:p>
            <a:r>
              <a:rPr lang="en-GB" sz="3200" b="1" dirty="0">
                <a:solidFill>
                  <a:srgbClr val="FF0000"/>
                </a:solidFill>
                <a:latin typeface="Palatino Linotype" panose="02040502050505030304" pitchFamily="18" charset="0"/>
              </a:rPr>
              <a:t>K-d at J-PARC</a:t>
            </a:r>
          </a:p>
        </p:txBody>
      </p:sp>
      <p:sp>
        <p:nvSpPr>
          <p:cNvPr id="2" name="Fußzeilenplatzhalter 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3216414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4591351" y="975502"/>
            <a:ext cx="7400544" cy="4397675"/>
            <a:chOff x="2438307" y="1538909"/>
            <a:chExt cx="9000837" cy="5163508"/>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307" y="1538909"/>
              <a:ext cx="9000837" cy="4917750"/>
            </a:xfrm>
            <a:prstGeom prst="rect">
              <a:avLst/>
            </a:prstGeom>
          </p:spPr>
        </p:pic>
        <p:cxnSp>
          <p:nvCxnSpPr>
            <p:cNvPr id="6" name="Gerade Verbindung mit Pfeil 5"/>
            <p:cNvCxnSpPr/>
            <p:nvPr/>
          </p:nvCxnSpPr>
          <p:spPr>
            <a:xfrm flipH="1">
              <a:off x="3520440" y="5285232"/>
              <a:ext cx="5276088" cy="1417185"/>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20638088">
              <a:off x="5880048" y="5573055"/>
              <a:ext cx="995785" cy="369332"/>
            </a:xfrm>
            <a:prstGeom prst="rect">
              <a:avLst/>
            </a:prstGeom>
            <a:noFill/>
          </p:spPr>
          <p:txBody>
            <a:bodyPr wrap="none" rtlCol="0">
              <a:spAutoFit/>
            </a:bodyPr>
            <a:lstStyle/>
            <a:p>
              <a:r>
                <a:rPr lang="en-GB" dirty="0" smtClean="0">
                  <a:latin typeface="Palatino Linotype" panose="02040502050505030304" pitchFamily="18" charset="0"/>
                </a:rPr>
                <a:t>220 mm</a:t>
              </a:r>
              <a:endParaRPr lang="en-GB" dirty="0">
                <a:latin typeface="Palatino Linotype" panose="02040502050505030304" pitchFamily="18" charset="0"/>
              </a:endParaRPr>
            </a:p>
          </p:txBody>
        </p:sp>
      </p:grpSp>
      <p:sp>
        <p:nvSpPr>
          <p:cNvPr id="3" name="Textfeld 2"/>
          <p:cNvSpPr txBox="1"/>
          <p:nvPr/>
        </p:nvSpPr>
        <p:spPr>
          <a:xfrm>
            <a:off x="637953" y="276447"/>
            <a:ext cx="10632558" cy="2369880"/>
          </a:xfrm>
          <a:prstGeom prst="rect">
            <a:avLst/>
          </a:prstGeom>
          <a:noFill/>
        </p:spPr>
        <p:txBody>
          <a:bodyPr wrap="square" rtlCol="0">
            <a:spAutoFit/>
          </a:bodyPr>
          <a:lstStyle/>
          <a:p>
            <a:r>
              <a:rPr lang="en-GB" sz="4000" dirty="0" smtClean="0">
                <a:latin typeface="Palatino Linotype" panose="02040502050505030304" pitchFamily="18" charset="0"/>
              </a:rPr>
              <a:t>Status of the lightweight cryogenic target cell</a:t>
            </a:r>
          </a:p>
          <a:p>
            <a:endParaRPr lang="en-GB" sz="2400" dirty="0">
              <a:latin typeface="Palatino Linotype" panose="02040502050505030304" pitchFamily="18" charset="0"/>
            </a:endParaRPr>
          </a:p>
          <a:p>
            <a:r>
              <a:rPr lang="en-GB" sz="2800" dirty="0" smtClean="0">
                <a:latin typeface="Palatino Linotype" panose="02040502050505030304" pitchFamily="18" charset="0"/>
              </a:rPr>
              <a:t>working temperature: 30 K</a:t>
            </a:r>
          </a:p>
          <a:p>
            <a:r>
              <a:rPr lang="en-GB" sz="2800" dirty="0" smtClean="0">
                <a:latin typeface="Palatino Linotype" panose="02040502050505030304" pitchFamily="18" charset="0"/>
              </a:rPr>
              <a:t>working pressure: 0.3 MPa</a:t>
            </a:r>
          </a:p>
          <a:p>
            <a:r>
              <a:rPr lang="en-GB" sz="2800" dirty="0" smtClean="0">
                <a:latin typeface="Palatino Linotype" panose="02040502050505030304" pitchFamily="18" charset="0"/>
              </a:rPr>
              <a:t>wall thickness: &lt; 100 µm</a:t>
            </a:r>
            <a:endParaRPr lang="en-GB" sz="2800" dirty="0">
              <a:latin typeface="Palatino Linotype" panose="02040502050505030304" pitchFamily="18" charset="0"/>
            </a:endParaRPr>
          </a:p>
        </p:txBody>
      </p:sp>
      <p:sp>
        <p:nvSpPr>
          <p:cNvPr id="4" name="Fußzeilenplatzhalter 3"/>
          <p:cNvSpPr>
            <a:spLocks noGrp="1"/>
          </p:cNvSpPr>
          <p:nvPr>
            <p:ph type="ftr" sz="quarter" idx="11"/>
          </p:nvPr>
        </p:nvSpPr>
        <p:spPr/>
        <p:txBody>
          <a:bodyPr/>
          <a:lstStyle/>
          <a:p>
            <a:r>
              <a:rPr lang="en-GB" smtClean="0"/>
              <a:t>LNF Symposium - July 10, 2007</a:t>
            </a:r>
            <a:endParaRPr lang="en-GB"/>
          </a:p>
        </p:txBody>
      </p:sp>
      <p:sp>
        <p:nvSpPr>
          <p:cNvPr id="9" name="Rechteck 8"/>
          <p:cNvSpPr/>
          <p:nvPr/>
        </p:nvSpPr>
        <p:spPr>
          <a:xfrm>
            <a:off x="542028" y="5449265"/>
            <a:ext cx="10843609" cy="1200329"/>
          </a:xfrm>
          <a:prstGeom prst="rect">
            <a:avLst/>
          </a:prstGeom>
        </p:spPr>
        <p:txBody>
          <a:bodyPr wrap="none">
            <a:spAutoFit/>
          </a:bodyPr>
          <a:lstStyle/>
          <a:p>
            <a:pPr marL="285750" indent="-285750">
              <a:buFont typeface="Wingdings" panose="05000000000000000000" pitchFamily="2" charset="2"/>
              <a:buChar char="Ø"/>
            </a:pPr>
            <a:r>
              <a:rPr lang="en-GB" sz="2400" b="1" dirty="0" smtClean="0">
                <a:solidFill>
                  <a:srgbClr val="FF0000"/>
                </a:solidFill>
                <a:latin typeface="Palatino Linotype" panose="02040502050505030304" pitchFamily="18" charset="0"/>
              </a:rPr>
              <a:t>Technical safety report was presented at the </a:t>
            </a:r>
            <a:r>
              <a:rPr lang="en-GB" sz="2400" b="1" dirty="0">
                <a:solidFill>
                  <a:srgbClr val="FF0000"/>
                </a:solidFill>
                <a:latin typeface="Palatino Linotype" panose="02040502050505030304" pitchFamily="18" charset="0"/>
              </a:rPr>
              <a:t>Facilities Impact and Finance </a:t>
            </a:r>
            <a:endParaRPr lang="en-GB" sz="2400" b="1" dirty="0" smtClean="0">
              <a:solidFill>
                <a:srgbClr val="FF0000"/>
              </a:solidFill>
              <a:latin typeface="Palatino Linotype" panose="02040502050505030304" pitchFamily="18" charset="0"/>
            </a:endParaRPr>
          </a:p>
          <a:p>
            <a:r>
              <a:rPr lang="en-GB" sz="2400" b="1" dirty="0">
                <a:solidFill>
                  <a:srgbClr val="FF0000"/>
                </a:solidFill>
                <a:latin typeface="Palatino Linotype" panose="02040502050505030304" pitchFamily="18" charset="0"/>
              </a:rPr>
              <a:t> </a:t>
            </a:r>
            <a:r>
              <a:rPr lang="en-GB" sz="2400" b="1" dirty="0" smtClean="0">
                <a:solidFill>
                  <a:srgbClr val="FF0000"/>
                </a:solidFill>
                <a:latin typeface="Palatino Linotype" panose="02040502050505030304" pitchFamily="18" charset="0"/>
              </a:rPr>
              <a:t>   Committee (FIFC) </a:t>
            </a:r>
            <a:r>
              <a:rPr lang="en-GB" sz="2400" b="1" dirty="0">
                <a:solidFill>
                  <a:srgbClr val="FF0000"/>
                </a:solidFill>
                <a:latin typeface="Palatino Linotype" panose="02040502050505030304" pitchFamily="18" charset="0"/>
              </a:rPr>
              <a:t>meeting in December </a:t>
            </a:r>
            <a:r>
              <a:rPr lang="en-GB" sz="2400" b="1" dirty="0" smtClean="0">
                <a:solidFill>
                  <a:srgbClr val="FF0000"/>
                </a:solidFill>
                <a:latin typeface="Palatino Linotype" panose="02040502050505030304" pitchFamily="18" charset="0"/>
              </a:rPr>
              <a:t>2016</a:t>
            </a:r>
          </a:p>
          <a:p>
            <a:r>
              <a:rPr lang="en-GB" sz="2400" dirty="0">
                <a:solidFill>
                  <a:srgbClr val="FF0000"/>
                </a:solidFill>
                <a:latin typeface="Palatino Linotype" panose="02040502050505030304" pitchFamily="18" charset="0"/>
              </a:rPr>
              <a:t> </a:t>
            </a:r>
            <a:r>
              <a:rPr lang="en-GB" sz="2400" dirty="0" smtClean="0">
                <a:solidFill>
                  <a:srgbClr val="FF0000"/>
                </a:solidFill>
                <a:latin typeface="Palatino Linotype" panose="02040502050505030304" pitchFamily="18" charset="0"/>
              </a:rPr>
              <a:t>   by Masaharu SATO</a:t>
            </a:r>
            <a:endParaRPr lang="en-GB" sz="2400" dirty="0">
              <a:solidFill>
                <a:srgbClr val="FF0000"/>
              </a:solidFill>
              <a:latin typeface="Palatino Linotype" panose="02040502050505030304" pitchFamily="18" charset="0"/>
            </a:endParaRPr>
          </a:p>
        </p:txBody>
      </p:sp>
    </p:spTree>
    <p:extLst>
      <p:ext uri="{BB962C8B-B14F-4D97-AF65-F5344CB8AC3E}">
        <p14:creationId xmlns:p14="http://schemas.microsoft.com/office/powerpoint/2010/main" val="3629510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en-GB" smtClean="0"/>
              <a:t>LNF Symposium - July 10, 2007</a:t>
            </a:r>
            <a:endParaRPr lang="en-GB"/>
          </a:p>
        </p:txBody>
      </p:sp>
      <p:sp>
        <p:nvSpPr>
          <p:cNvPr id="4" name="Textfeld 3"/>
          <p:cNvSpPr txBox="1"/>
          <p:nvPr/>
        </p:nvSpPr>
        <p:spPr>
          <a:xfrm>
            <a:off x="5162550" y="3438525"/>
            <a:ext cx="5749483" cy="2062103"/>
          </a:xfrm>
          <a:prstGeom prst="rect">
            <a:avLst/>
          </a:prstGeom>
          <a:noFill/>
        </p:spPr>
        <p:txBody>
          <a:bodyPr wrap="square" rtlCol="0">
            <a:spAutoFit/>
          </a:bodyPr>
          <a:lstStyle/>
          <a:p>
            <a:r>
              <a:rPr lang="en-GB" sz="4400" dirty="0" smtClean="0">
                <a:latin typeface="Arial" panose="020B0604020202020204" pitchFamily="34" charset="0"/>
                <a:cs typeface="Arial" panose="020B0604020202020204" pitchFamily="34" charset="0"/>
              </a:rPr>
              <a:t>E57  </a:t>
            </a:r>
            <a:r>
              <a:rPr lang="en-GB" sz="4400" dirty="0" err="1" smtClean="0">
                <a:latin typeface="Arial" panose="020B0604020202020204" pitchFamily="34" charset="0"/>
                <a:cs typeface="Arial" panose="020B0604020202020204" pitchFamily="34" charset="0"/>
              </a:rPr>
              <a:t>kaonic</a:t>
            </a:r>
            <a:r>
              <a:rPr lang="en-GB" sz="4400" dirty="0" smtClean="0">
                <a:latin typeface="Arial" panose="020B0604020202020204" pitchFamily="34" charset="0"/>
                <a:cs typeface="Arial" panose="020B0604020202020204" pitchFamily="34" charset="0"/>
              </a:rPr>
              <a:t> </a:t>
            </a:r>
            <a:r>
              <a:rPr lang="en-GB" sz="4400" dirty="0" smtClean="0">
                <a:latin typeface="Arial" panose="020B0604020202020204" pitchFamily="34" charset="0"/>
                <a:cs typeface="Arial" panose="020B0604020202020204" pitchFamily="34" charset="0"/>
              </a:rPr>
              <a:t>deuterium</a:t>
            </a:r>
          </a:p>
          <a:p>
            <a:pPr algn="r"/>
            <a:r>
              <a:rPr lang="en-GB" sz="3600" i="1" dirty="0">
                <a:latin typeface="Arial" panose="020B0604020202020204" pitchFamily="34" charset="0"/>
                <a:cs typeface="Arial" panose="020B0604020202020204" pitchFamily="34" charset="0"/>
              </a:rPr>
              <a:t>kaon beam tune</a:t>
            </a:r>
          </a:p>
          <a:p>
            <a:endParaRPr lang="en-GB" sz="4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3319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r="3437"/>
          <a:stretch/>
        </p:blipFill>
        <p:spPr>
          <a:xfrm rot="5400000">
            <a:off x="3565936" y="1610988"/>
            <a:ext cx="6422440" cy="4033650"/>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0929" t="9551" r="12403" b="7698"/>
          <a:stretch/>
        </p:blipFill>
        <p:spPr>
          <a:xfrm rot="5400000">
            <a:off x="8550131" y="3153434"/>
            <a:ext cx="3915206" cy="2740644"/>
          </a:xfrm>
          <a:prstGeom prst="rect">
            <a:avLst/>
          </a:prstGeom>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19338" r="18855"/>
          <a:stretch/>
        </p:blipFill>
        <p:spPr>
          <a:xfrm>
            <a:off x="567108" y="898552"/>
            <a:ext cx="3664704" cy="3335202"/>
          </a:xfrm>
          <a:prstGeom prst="rect">
            <a:avLst/>
          </a:prstGeom>
        </p:spPr>
      </p:pic>
      <p:sp>
        <p:nvSpPr>
          <p:cNvPr id="7" name="Textfeld 6"/>
          <p:cNvSpPr txBox="1"/>
          <p:nvPr/>
        </p:nvSpPr>
        <p:spPr>
          <a:xfrm>
            <a:off x="384048" y="62650"/>
            <a:ext cx="4802918" cy="707886"/>
          </a:xfrm>
          <a:prstGeom prst="rect">
            <a:avLst/>
          </a:prstGeom>
          <a:noFill/>
        </p:spPr>
        <p:txBody>
          <a:bodyPr wrap="none" rtlCol="0">
            <a:spAutoFit/>
          </a:bodyPr>
          <a:lstStyle/>
          <a:p>
            <a:r>
              <a:rPr lang="en-GB" sz="4000" dirty="0" smtClean="0">
                <a:latin typeface="Palatino Linotype" panose="02040502050505030304" pitchFamily="18" charset="0"/>
              </a:rPr>
              <a:t>E57 - SDD test setup</a:t>
            </a:r>
          </a:p>
        </p:txBody>
      </p:sp>
      <p:sp>
        <p:nvSpPr>
          <p:cNvPr id="2" name="Textfeld 1"/>
          <p:cNvSpPr txBox="1"/>
          <p:nvPr/>
        </p:nvSpPr>
        <p:spPr>
          <a:xfrm>
            <a:off x="1697144" y="3833644"/>
            <a:ext cx="2534668" cy="400110"/>
          </a:xfrm>
          <a:prstGeom prst="rect">
            <a:avLst/>
          </a:prstGeom>
          <a:solidFill>
            <a:schemeClr val="bg1">
              <a:lumMod val="85000"/>
            </a:schemeClr>
          </a:solidFill>
        </p:spPr>
        <p:txBody>
          <a:bodyPr wrap="none" rtlCol="0">
            <a:spAutoFit/>
          </a:bodyPr>
          <a:lstStyle/>
          <a:p>
            <a:r>
              <a:rPr lang="en-GB" sz="2000" dirty="0" smtClean="0">
                <a:latin typeface="Palatino Linotype" panose="02040502050505030304" pitchFamily="18" charset="0"/>
              </a:rPr>
              <a:t>pre-amplifier boards</a:t>
            </a:r>
            <a:endParaRPr lang="en-GB" sz="2000" dirty="0">
              <a:latin typeface="Palatino Linotype" panose="02040502050505030304" pitchFamily="18" charset="0"/>
            </a:endParaRPr>
          </a:p>
        </p:txBody>
      </p:sp>
      <p:sp>
        <p:nvSpPr>
          <p:cNvPr id="10" name="Pfeil nach rechts 9"/>
          <p:cNvSpPr/>
          <p:nvPr/>
        </p:nvSpPr>
        <p:spPr>
          <a:xfrm rot="20160510">
            <a:off x="4228703" y="1306195"/>
            <a:ext cx="932688"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feil nach rechts 10"/>
          <p:cNvSpPr/>
          <p:nvPr/>
        </p:nvSpPr>
        <p:spPr>
          <a:xfrm rot="9370950">
            <a:off x="7422679" y="5429141"/>
            <a:ext cx="1667915" cy="17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1"/>
          <p:cNvSpPr txBox="1"/>
          <p:nvPr/>
        </p:nvSpPr>
        <p:spPr>
          <a:xfrm>
            <a:off x="9484003" y="2166043"/>
            <a:ext cx="1835759" cy="400110"/>
          </a:xfrm>
          <a:prstGeom prst="rect">
            <a:avLst/>
          </a:prstGeom>
          <a:solidFill>
            <a:schemeClr val="bg1">
              <a:lumMod val="85000"/>
            </a:schemeClr>
          </a:solidFill>
        </p:spPr>
        <p:txBody>
          <a:bodyPr wrap="none" rtlCol="0">
            <a:spAutoFit/>
          </a:bodyPr>
          <a:lstStyle/>
          <a:p>
            <a:r>
              <a:rPr lang="en-GB" sz="2000" dirty="0" smtClean="0">
                <a:latin typeface="Palatino Linotype" panose="02040502050505030304" pitchFamily="18" charset="0"/>
              </a:rPr>
              <a:t>3x3 SDD array</a:t>
            </a:r>
            <a:endParaRPr lang="en-GB" sz="2000" dirty="0">
              <a:latin typeface="Palatino Linotype" panose="02040502050505030304" pitchFamily="18" charset="0"/>
            </a:endParaRPr>
          </a:p>
        </p:txBody>
      </p:sp>
      <p:sp>
        <p:nvSpPr>
          <p:cNvPr id="13" name="Textfeld 12"/>
          <p:cNvSpPr txBox="1"/>
          <p:nvPr/>
        </p:nvSpPr>
        <p:spPr>
          <a:xfrm>
            <a:off x="9237194" y="6281304"/>
            <a:ext cx="2541080" cy="400110"/>
          </a:xfrm>
          <a:prstGeom prst="rect">
            <a:avLst/>
          </a:prstGeom>
          <a:solidFill>
            <a:schemeClr val="bg1">
              <a:lumMod val="85000"/>
            </a:schemeClr>
          </a:solidFill>
        </p:spPr>
        <p:txBody>
          <a:bodyPr wrap="none" rtlCol="0">
            <a:spAutoFit/>
          </a:bodyPr>
          <a:lstStyle/>
          <a:p>
            <a:r>
              <a:rPr lang="en-GB" sz="2000" dirty="0" smtClean="0">
                <a:latin typeface="Palatino Linotype" panose="02040502050505030304" pitchFamily="18" charset="0"/>
              </a:rPr>
              <a:t>3-stage Peltier-cooler</a:t>
            </a:r>
            <a:endParaRPr lang="en-GB" sz="2000" dirty="0">
              <a:latin typeface="Palatino Linotype" panose="02040502050505030304" pitchFamily="18" charset="0"/>
            </a:endParaRPr>
          </a:p>
        </p:txBody>
      </p:sp>
      <p:sp>
        <p:nvSpPr>
          <p:cNvPr id="14" name="Textfeld 13"/>
          <p:cNvSpPr txBox="1"/>
          <p:nvPr/>
        </p:nvSpPr>
        <p:spPr>
          <a:xfrm>
            <a:off x="519378" y="4523756"/>
            <a:ext cx="3362267" cy="400110"/>
          </a:xfrm>
          <a:prstGeom prst="rect">
            <a:avLst/>
          </a:prstGeom>
          <a:noFill/>
        </p:spPr>
        <p:txBody>
          <a:bodyPr wrap="none" rtlCol="0">
            <a:spAutoFit/>
          </a:bodyPr>
          <a:lstStyle/>
          <a:p>
            <a:pPr marL="342900" indent="-342900">
              <a:buFont typeface="Wingdings" panose="05000000000000000000" pitchFamily="2" charset="2"/>
              <a:buChar char="Ø"/>
            </a:pPr>
            <a:r>
              <a:rPr lang="en-GB" sz="2000" dirty="0" smtClean="0">
                <a:latin typeface="Palatino Linotype" panose="02040502050505030304" pitchFamily="18" charset="0"/>
              </a:rPr>
              <a:t>24 (+2) working channels</a:t>
            </a:r>
            <a:endParaRPr lang="en-GB" sz="2000" dirty="0">
              <a:latin typeface="Palatino Linotype" panose="02040502050505030304" pitchFamily="18" charset="0"/>
            </a:endParaRPr>
          </a:p>
        </p:txBody>
      </p:sp>
      <p:sp>
        <p:nvSpPr>
          <p:cNvPr id="4" name="Fußzeilenplatzhalter 3"/>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475571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8859" y="1982391"/>
            <a:ext cx="5143500" cy="2893219"/>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2077" y="1982392"/>
            <a:ext cx="5143500" cy="2893219"/>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85298" y="1982390"/>
            <a:ext cx="5143500" cy="2893219"/>
          </a:xfrm>
          <a:prstGeom prst="rect">
            <a:avLst/>
          </a:prstGeom>
        </p:spPr>
      </p:pic>
      <p:sp>
        <p:nvSpPr>
          <p:cNvPr id="5" name="Textfeld 4"/>
          <p:cNvSpPr txBox="1"/>
          <p:nvPr/>
        </p:nvSpPr>
        <p:spPr>
          <a:xfrm>
            <a:off x="1729288" y="933597"/>
            <a:ext cx="1351652" cy="553998"/>
          </a:xfrm>
          <a:prstGeom prst="rect">
            <a:avLst/>
          </a:prstGeom>
          <a:solidFill>
            <a:schemeClr val="bg2"/>
          </a:solidFill>
        </p:spPr>
        <p:txBody>
          <a:bodyPr wrap="none" rtlCol="0">
            <a:spAutoFit/>
          </a:bodyPr>
          <a:lstStyle/>
          <a:p>
            <a:r>
              <a:rPr lang="en-GB" sz="1500" dirty="0">
                <a:latin typeface="Arial" panose="020B0604020202020204" pitchFamily="34" charset="0"/>
                <a:cs typeface="Arial" panose="020B0604020202020204" pitchFamily="34" charset="0"/>
              </a:rPr>
              <a:t>May 25, 2016</a:t>
            </a:r>
          </a:p>
          <a:p>
            <a:r>
              <a:rPr lang="en-GB" sz="1500" dirty="0">
                <a:latin typeface="Arial" panose="020B0604020202020204" pitchFamily="34" charset="0"/>
                <a:cs typeface="Arial" panose="020B0604020202020204" pitchFamily="34" charset="0"/>
              </a:rPr>
              <a:t>16:27</a:t>
            </a:r>
          </a:p>
        </p:txBody>
      </p:sp>
      <p:sp>
        <p:nvSpPr>
          <p:cNvPr id="6" name="Fußzeilenplatzhalter 5"/>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842142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89" y="710824"/>
            <a:ext cx="10086111" cy="5946460"/>
          </a:xfrm>
          <a:prstGeom prst="rect">
            <a:avLst/>
          </a:prstGeom>
        </p:spPr>
      </p:pic>
      <p:sp>
        <p:nvSpPr>
          <p:cNvPr id="3" name="Textfeld 2"/>
          <p:cNvSpPr txBox="1"/>
          <p:nvPr/>
        </p:nvSpPr>
        <p:spPr>
          <a:xfrm>
            <a:off x="433989" y="105308"/>
            <a:ext cx="11356848" cy="523220"/>
          </a:xfrm>
          <a:prstGeom prst="rect">
            <a:avLst/>
          </a:prstGeom>
          <a:noFill/>
        </p:spPr>
        <p:txBody>
          <a:bodyPr wrap="square" rtlCol="0">
            <a:spAutoFit/>
          </a:bodyPr>
          <a:lstStyle/>
          <a:p>
            <a:r>
              <a:rPr lang="en-GB" sz="2800" dirty="0" smtClean="0">
                <a:latin typeface="Palatino Linotype" panose="02040502050505030304" pitchFamily="18" charset="0"/>
                <a:cs typeface="Arial" panose="020B0604020202020204" pitchFamily="34" charset="0"/>
              </a:rPr>
              <a:t>J-PARC SDD setup, calibration run with Fe-55, </a:t>
            </a:r>
            <a:r>
              <a:rPr lang="en-GB" sz="2800" dirty="0">
                <a:latin typeface="Palatino Linotype" panose="02040502050505030304" pitchFamily="18" charset="0"/>
                <a:cs typeface="Arial" panose="020B0604020202020204" pitchFamily="34" charset="0"/>
              </a:rPr>
              <a:t>June 22, </a:t>
            </a:r>
            <a:r>
              <a:rPr lang="en-GB" sz="2800" dirty="0" smtClean="0">
                <a:latin typeface="Palatino Linotype" panose="02040502050505030304" pitchFamily="18" charset="0"/>
                <a:cs typeface="Arial" panose="020B0604020202020204" pitchFamily="34" charset="0"/>
              </a:rPr>
              <a:t>2016;  14:00 </a:t>
            </a:r>
            <a:endParaRPr lang="en-GB" sz="2800" dirty="0">
              <a:latin typeface="Palatino Linotype" panose="02040502050505030304" pitchFamily="18" charset="0"/>
              <a:cs typeface="Arial" panose="020B0604020202020204" pitchFamily="34" charset="0"/>
            </a:endParaRPr>
          </a:p>
        </p:txBody>
      </p:sp>
      <p:sp>
        <p:nvSpPr>
          <p:cNvPr id="4" name="Textfeld 3"/>
          <p:cNvSpPr txBox="1"/>
          <p:nvPr/>
        </p:nvSpPr>
        <p:spPr>
          <a:xfrm>
            <a:off x="9244965" y="1069724"/>
            <a:ext cx="2073003" cy="369332"/>
          </a:xfrm>
          <a:prstGeom prst="rect">
            <a:avLst/>
          </a:prstGeom>
          <a:noFill/>
        </p:spPr>
        <p:txBody>
          <a:bodyPr wrap="none" rtlCol="0">
            <a:spAutoFit/>
          </a:bodyPr>
          <a:lstStyle/>
          <a:p>
            <a:r>
              <a:rPr lang="en-GB" b="1" dirty="0" smtClean="0">
                <a:solidFill>
                  <a:srgbClr val="FF0000"/>
                </a:solidFill>
                <a:latin typeface="Arial" panose="020B0604020202020204" pitchFamily="34" charset="0"/>
                <a:cs typeface="Arial" panose="020B0604020202020204" pitchFamily="34" charset="0"/>
              </a:rPr>
              <a:t>SDD temp. - 40°C</a:t>
            </a:r>
            <a:endParaRPr lang="en-GB" b="1" dirty="0">
              <a:solidFill>
                <a:srgbClr val="FF0000"/>
              </a:solidFill>
              <a:latin typeface="Arial" panose="020B0604020202020204" pitchFamily="34" charset="0"/>
              <a:cs typeface="Arial" panose="020B0604020202020204" pitchFamily="34" charset="0"/>
            </a:endParaRPr>
          </a:p>
        </p:txBody>
      </p:sp>
      <p:sp>
        <p:nvSpPr>
          <p:cNvPr id="5" name="Fußzeilenplatzhalter 4"/>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6496708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Grafik 95"/>
          <p:cNvPicPr/>
          <p:nvPr/>
        </p:nvPicPr>
        <p:blipFill>
          <a:blip r:embed="rId3"/>
          <a:stretch>
            <a:fillRect/>
          </a:stretch>
        </p:blipFill>
        <p:spPr>
          <a:xfrm>
            <a:off x="407527" y="689975"/>
            <a:ext cx="5739384" cy="4336052"/>
          </a:xfrm>
          <a:prstGeom prst="rect">
            <a:avLst/>
          </a:prstGeom>
          <a:ln>
            <a:noFill/>
          </a:ln>
        </p:spPr>
      </p:pic>
      <p:sp>
        <p:nvSpPr>
          <p:cNvPr id="9" name="Textfeld 8"/>
          <p:cNvSpPr txBox="1"/>
          <p:nvPr/>
        </p:nvSpPr>
        <p:spPr>
          <a:xfrm>
            <a:off x="407527" y="105200"/>
            <a:ext cx="6773586" cy="584775"/>
          </a:xfrm>
          <a:prstGeom prst="rect">
            <a:avLst/>
          </a:prstGeom>
          <a:noFill/>
        </p:spPr>
        <p:txBody>
          <a:bodyPr wrap="none" rtlCol="0">
            <a:spAutoFit/>
          </a:bodyPr>
          <a:lstStyle/>
          <a:p>
            <a:r>
              <a:rPr lang="en-GB" sz="3200" dirty="0" smtClean="0">
                <a:latin typeface="Palatino Linotype" panose="02040502050505030304" pitchFamily="18" charset="0"/>
              </a:rPr>
              <a:t>Setup of E57 and E62 in K1.8BR area</a:t>
            </a:r>
          </a:p>
        </p:txBody>
      </p:sp>
      <p:grpSp>
        <p:nvGrpSpPr>
          <p:cNvPr id="19" name="Gruppieren 18"/>
          <p:cNvGrpSpPr/>
          <p:nvPr/>
        </p:nvGrpSpPr>
        <p:grpSpPr>
          <a:xfrm>
            <a:off x="7450496" y="220745"/>
            <a:ext cx="4579375" cy="4942461"/>
            <a:chOff x="4581368" y="1518376"/>
            <a:chExt cx="3831336" cy="4405300"/>
          </a:xfrm>
        </p:grpSpPr>
        <p:pic>
          <p:nvPicPr>
            <p:cNvPr id="98" name="Grafik 97"/>
            <p:cNvPicPr/>
            <p:nvPr/>
          </p:nvPicPr>
          <p:blipFill rotWithShape="1">
            <a:blip r:embed="rId4"/>
            <a:srcRect l="11958" t="18461" r="15429" b="20583"/>
            <a:stretch/>
          </p:blipFill>
          <p:spPr>
            <a:xfrm>
              <a:off x="4581368" y="1518376"/>
              <a:ext cx="3831336" cy="4385321"/>
            </a:xfrm>
            <a:prstGeom prst="rect">
              <a:avLst/>
            </a:prstGeom>
            <a:ln>
              <a:noFill/>
            </a:ln>
          </p:spPr>
        </p:pic>
        <p:sp>
          <p:nvSpPr>
            <p:cNvPr id="11" name="Textfeld 10"/>
            <p:cNvSpPr txBox="1"/>
            <p:nvPr/>
          </p:nvSpPr>
          <p:spPr>
            <a:xfrm>
              <a:off x="4592057" y="3979991"/>
              <a:ext cx="808235" cy="707886"/>
            </a:xfrm>
            <a:prstGeom prst="rect">
              <a:avLst/>
            </a:prstGeom>
            <a:solidFill>
              <a:schemeClr val="tx1"/>
            </a:solidFill>
          </p:spPr>
          <p:txBody>
            <a:bodyPr wrap="none" rtlCol="0">
              <a:spAutoFit/>
            </a:bodyPr>
            <a:lstStyle/>
            <a:p>
              <a:pPr algn="ctr"/>
              <a:r>
                <a:rPr lang="en-GB" sz="2000" dirty="0" smtClean="0">
                  <a:solidFill>
                    <a:schemeClr val="bg1"/>
                  </a:solidFill>
                  <a:latin typeface="Palatino Linotype" panose="02040502050505030304" pitchFamily="18" charset="0"/>
                </a:rPr>
                <a:t>SDD</a:t>
              </a:r>
            </a:p>
            <a:p>
              <a:pPr algn="ctr"/>
              <a:r>
                <a:rPr lang="en-GB" sz="2000" dirty="0" smtClean="0">
                  <a:solidFill>
                    <a:schemeClr val="bg1"/>
                  </a:solidFill>
                  <a:latin typeface="Palatino Linotype" panose="02040502050505030304" pitchFamily="18" charset="0"/>
                </a:rPr>
                <a:t>setup</a:t>
              </a:r>
              <a:endParaRPr lang="en-GB" sz="2000" dirty="0">
                <a:solidFill>
                  <a:schemeClr val="bg1"/>
                </a:solidFill>
                <a:latin typeface="Palatino Linotype" panose="02040502050505030304" pitchFamily="18" charset="0"/>
              </a:endParaRPr>
            </a:p>
          </p:txBody>
        </p:sp>
        <p:sp>
          <p:nvSpPr>
            <p:cNvPr id="12" name="Textfeld 11"/>
            <p:cNvSpPr txBox="1"/>
            <p:nvPr/>
          </p:nvSpPr>
          <p:spPr>
            <a:xfrm>
              <a:off x="6998393" y="4601769"/>
              <a:ext cx="742511" cy="400110"/>
            </a:xfrm>
            <a:prstGeom prst="rect">
              <a:avLst/>
            </a:prstGeom>
            <a:solidFill>
              <a:schemeClr val="tx1"/>
            </a:solidFill>
          </p:spPr>
          <p:txBody>
            <a:bodyPr wrap="none" rtlCol="0">
              <a:spAutoFit/>
            </a:bodyPr>
            <a:lstStyle/>
            <a:p>
              <a:pPr algn="ctr"/>
              <a:r>
                <a:rPr lang="en-GB" sz="2000" dirty="0" smtClean="0">
                  <a:solidFill>
                    <a:schemeClr val="bg1"/>
                  </a:solidFill>
                  <a:latin typeface="Palatino Linotype" panose="02040502050505030304" pitchFamily="18" charset="0"/>
                </a:rPr>
                <a:t>TESs</a:t>
              </a:r>
              <a:endParaRPr lang="en-GB" sz="2000" dirty="0">
                <a:solidFill>
                  <a:schemeClr val="bg1"/>
                </a:solidFill>
                <a:latin typeface="Palatino Linotype" panose="02040502050505030304" pitchFamily="18" charset="0"/>
              </a:endParaRPr>
            </a:p>
          </p:txBody>
        </p:sp>
        <p:sp>
          <p:nvSpPr>
            <p:cNvPr id="3" name="Rechteck 2"/>
            <p:cNvSpPr/>
            <p:nvPr/>
          </p:nvSpPr>
          <p:spPr>
            <a:xfrm>
              <a:off x="5550408" y="5010912"/>
              <a:ext cx="36576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p:cNvSpPr txBox="1"/>
            <p:nvPr/>
          </p:nvSpPr>
          <p:spPr>
            <a:xfrm>
              <a:off x="4596865" y="4916965"/>
              <a:ext cx="798617" cy="707886"/>
            </a:xfrm>
            <a:prstGeom prst="rect">
              <a:avLst/>
            </a:prstGeom>
            <a:solidFill>
              <a:schemeClr val="tx1"/>
            </a:solidFill>
          </p:spPr>
          <p:txBody>
            <a:bodyPr wrap="none" rtlCol="0">
              <a:spAutoFit/>
            </a:bodyPr>
            <a:lstStyle/>
            <a:p>
              <a:pPr algn="ctr"/>
              <a:r>
                <a:rPr lang="en-GB" sz="2000" dirty="0" smtClean="0">
                  <a:solidFill>
                    <a:schemeClr val="accent1">
                      <a:lumMod val="60000"/>
                      <a:lumOff val="40000"/>
                    </a:schemeClr>
                  </a:solidFill>
                  <a:latin typeface="Palatino Linotype" panose="02040502050505030304" pitchFamily="18" charset="0"/>
                </a:rPr>
                <a:t>Li-</a:t>
              </a:r>
            </a:p>
            <a:p>
              <a:pPr algn="ctr"/>
              <a:r>
                <a:rPr lang="en-GB" sz="2000" dirty="0" smtClean="0">
                  <a:solidFill>
                    <a:schemeClr val="accent1">
                      <a:lumMod val="60000"/>
                      <a:lumOff val="40000"/>
                    </a:schemeClr>
                  </a:solidFill>
                  <a:latin typeface="Palatino Linotype" panose="02040502050505030304" pitchFamily="18" charset="0"/>
                </a:rPr>
                <a:t>block</a:t>
              </a:r>
              <a:endParaRPr lang="en-GB" sz="2000" dirty="0">
                <a:solidFill>
                  <a:schemeClr val="accent1">
                    <a:lumMod val="60000"/>
                    <a:lumOff val="40000"/>
                  </a:schemeClr>
                </a:solidFill>
                <a:latin typeface="Palatino Linotype" panose="02040502050505030304" pitchFamily="18" charset="0"/>
              </a:endParaRPr>
            </a:p>
          </p:txBody>
        </p:sp>
        <p:sp>
          <p:nvSpPr>
            <p:cNvPr id="5" name="Pfeil nach rechts 4"/>
            <p:cNvSpPr/>
            <p:nvPr/>
          </p:nvSpPr>
          <p:spPr>
            <a:xfrm>
              <a:off x="5321808" y="5193792"/>
              <a:ext cx="228600" cy="77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p:cNvSpPr txBox="1"/>
            <p:nvPr/>
          </p:nvSpPr>
          <p:spPr>
            <a:xfrm>
              <a:off x="6142611" y="5523566"/>
              <a:ext cx="846707" cy="400110"/>
            </a:xfrm>
            <a:prstGeom prst="rect">
              <a:avLst/>
            </a:prstGeom>
            <a:solidFill>
              <a:schemeClr val="tx1"/>
            </a:solidFill>
          </p:spPr>
          <p:txBody>
            <a:bodyPr wrap="none" rtlCol="0">
              <a:spAutoFit/>
            </a:bodyPr>
            <a:lstStyle/>
            <a:p>
              <a:pPr algn="ctr"/>
              <a:r>
                <a:rPr lang="en-GB" sz="2000" dirty="0" smtClean="0">
                  <a:solidFill>
                    <a:schemeClr val="bg1"/>
                  </a:solidFill>
                  <a:latin typeface="Palatino Linotype" panose="02040502050505030304" pitchFamily="18" charset="0"/>
                </a:rPr>
                <a:t>Co-57</a:t>
              </a:r>
              <a:endParaRPr lang="en-GB" sz="2000" dirty="0">
                <a:solidFill>
                  <a:schemeClr val="bg1"/>
                </a:solidFill>
                <a:latin typeface="Palatino Linotype" panose="02040502050505030304" pitchFamily="18" charset="0"/>
              </a:endParaRPr>
            </a:p>
          </p:txBody>
        </p:sp>
        <p:sp>
          <p:nvSpPr>
            <p:cNvPr id="6" name="Pfeil nach rechts 5"/>
            <p:cNvSpPr/>
            <p:nvPr/>
          </p:nvSpPr>
          <p:spPr>
            <a:xfrm rot="12270354">
              <a:off x="5806448" y="5534025"/>
              <a:ext cx="446946" cy="1370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Fußzeilenplatzhalter 19"/>
          <p:cNvSpPr>
            <a:spLocks noGrp="1"/>
          </p:cNvSpPr>
          <p:nvPr>
            <p:ph type="ftr" sz="quarter" idx="11"/>
          </p:nvPr>
        </p:nvSpPr>
        <p:spPr>
          <a:xfrm>
            <a:off x="4220701" y="6471902"/>
            <a:ext cx="4114800" cy="365125"/>
          </a:xfrm>
        </p:spPr>
        <p:txBody>
          <a:bodyPr/>
          <a:lstStyle/>
          <a:p>
            <a:r>
              <a:rPr lang="en-GB" smtClean="0"/>
              <a:t>LNF Symposium - July 10, 2007</a:t>
            </a:r>
            <a:endParaRPr lang="en-GB" dirty="0"/>
          </a:p>
        </p:txBody>
      </p:sp>
      <p:sp>
        <p:nvSpPr>
          <p:cNvPr id="2" name="Rechteck 1"/>
          <p:cNvSpPr/>
          <p:nvPr/>
        </p:nvSpPr>
        <p:spPr>
          <a:xfrm>
            <a:off x="338328" y="5163219"/>
            <a:ext cx="8707578" cy="1600438"/>
          </a:xfrm>
          <a:prstGeom prst="rect">
            <a:avLst/>
          </a:prstGeom>
        </p:spPr>
        <p:txBody>
          <a:bodyPr wrap="square">
            <a:spAutoFit/>
          </a:bodyPr>
          <a:lstStyle/>
          <a:p>
            <a:pPr marL="457200" indent="-457200">
              <a:buFont typeface="Wingdings" panose="05000000000000000000" pitchFamily="2" charset="2"/>
              <a:buChar char="ü"/>
            </a:pPr>
            <a:r>
              <a:rPr lang="en-GB" sz="2400" dirty="0">
                <a:latin typeface="Palatino Linotype" panose="02040502050505030304" pitchFamily="18" charset="0"/>
              </a:rPr>
              <a:t>optimisation of stopped kaons in low mass </a:t>
            </a:r>
            <a:r>
              <a:rPr lang="en-GB" sz="2400" dirty="0" smtClean="0">
                <a:latin typeface="Palatino Linotype" panose="02040502050505030304" pitchFamily="18" charset="0"/>
              </a:rPr>
              <a:t>targets</a:t>
            </a:r>
          </a:p>
          <a:p>
            <a:endParaRPr lang="en-GB" sz="800" dirty="0" smtClean="0">
              <a:latin typeface="Palatino Linotype" panose="02040502050505030304" pitchFamily="18" charset="0"/>
            </a:endParaRPr>
          </a:p>
          <a:p>
            <a:pPr marL="457200" indent="-457200">
              <a:buFont typeface="Wingdings" panose="05000000000000000000" pitchFamily="2" charset="2"/>
              <a:buChar char="ü"/>
            </a:pPr>
            <a:r>
              <a:rPr lang="en-GB" sz="2400" dirty="0" err="1">
                <a:latin typeface="Palatino Linotype" panose="02040502050505030304" pitchFamily="18" charset="0"/>
              </a:rPr>
              <a:t>K</a:t>
            </a:r>
            <a:r>
              <a:rPr lang="en-GB" sz="2400" baseline="30000" dirty="0" err="1">
                <a:latin typeface="Palatino Linotype" panose="02040502050505030304" pitchFamily="18" charset="0"/>
                <a:sym typeface="Symbol" panose="05050102010706020507" pitchFamily="18" charset="2"/>
              </a:rPr>
              <a:t></a:t>
            </a:r>
            <a:r>
              <a:rPr lang="en-GB" sz="2400" dirty="0" err="1">
                <a:latin typeface="Palatino Linotype" panose="02040502050505030304" pitchFamily="18" charset="0"/>
              </a:rPr>
              <a:t>Li</a:t>
            </a:r>
            <a:r>
              <a:rPr lang="en-GB" sz="2400" dirty="0">
                <a:latin typeface="Palatino Linotype" panose="02040502050505030304" pitchFamily="18" charset="0"/>
              </a:rPr>
              <a:t> X-ray intensity to background ratio </a:t>
            </a:r>
            <a:r>
              <a:rPr lang="en-GB" sz="2400" dirty="0" smtClean="0">
                <a:latin typeface="Palatino Linotype" panose="02040502050505030304" pitchFamily="18" charset="0"/>
              </a:rPr>
              <a:t>and </a:t>
            </a:r>
            <a:r>
              <a:rPr lang="en-GB" sz="2400" dirty="0">
                <a:latin typeface="Palatino Linotype" panose="02040502050505030304" pitchFamily="18" charset="0"/>
              </a:rPr>
              <a:t>range tuning </a:t>
            </a:r>
            <a:r>
              <a:rPr lang="en-GB" sz="2400" dirty="0" smtClean="0">
                <a:latin typeface="Palatino Linotype" panose="02040502050505030304" pitchFamily="18" charset="0"/>
              </a:rPr>
              <a:t>in </a:t>
            </a:r>
            <a:r>
              <a:rPr lang="en-GB" sz="2400" dirty="0">
                <a:latin typeface="Palatino Linotype" panose="02040502050505030304" pitchFamily="18" charset="0"/>
              </a:rPr>
              <a:t>agreement with MC simulation</a:t>
            </a:r>
          </a:p>
          <a:p>
            <a:endParaRPr lang="en-GB" dirty="0">
              <a:latin typeface="Palatino Linotype" panose="02040502050505030304" pitchFamily="18" charset="0"/>
            </a:endParaRPr>
          </a:p>
        </p:txBody>
      </p:sp>
    </p:spTree>
    <p:extLst>
      <p:ext uri="{BB962C8B-B14F-4D97-AF65-F5344CB8AC3E}">
        <p14:creationId xmlns:p14="http://schemas.microsoft.com/office/powerpoint/2010/main" val="32673198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4062454" y="6495498"/>
            <a:ext cx="4114800" cy="365125"/>
          </a:xfrm>
        </p:spPr>
        <p:txBody>
          <a:bodyPr/>
          <a:lstStyle/>
          <a:p>
            <a:r>
              <a:rPr lang="en-GB" smtClean="0"/>
              <a:t>LNF Symposium - July 10, 2007</a:t>
            </a:r>
            <a:endParaRPr lang="en-GB"/>
          </a:p>
        </p:txBody>
      </p:sp>
      <p:pic>
        <p:nvPicPr>
          <p:cNvPr id="6" name="Grafik 5"/>
          <p:cNvPicPr>
            <a:picLocks noChangeAspect="1"/>
          </p:cNvPicPr>
          <p:nvPr/>
        </p:nvPicPr>
        <p:blipFill>
          <a:blip r:embed="rId2"/>
          <a:stretch>
            <a:fillRect/>
          </a:stretch>
        </p:blipFill>
        <p:spPr>
          <a:xfrm>
            <a:off x="1235242" y="616380"/>
            <a:ext cx="9218021" cy="5922532"/>
          </a:xfrm>
          <a:prstGeom prst="rect">
            <a:avLst/>
          </a:prstGeom>
        </p:spPr>
      </p:pic>
      <p:sp>
        <p:nvSpPr>
          <p:cNvPr id="7" name="タイトル 1"/>
          <p:cNvSpPr txBox="1">
            <a:spLocks/>
          </p:cNvSpPr>
          <p:nvPr/>
        </p:nvSpPr>
        <p:spPr>
          <a:xfrm>
            <a:off x="1042543" y="126171"/>
            <a:ext cx="10515600" cy="8228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sz="3200" dirty="0" smtClean="0">
                <a:latin typeface="Palatino Linotype" panose="02040502050505030304" pitchFamily="18" charset="0"/>
              </a:rPr>
              <a:t>Range curve comparison</a:t>
            </a:r>
            <a:endParaRPr kumimoji="1" lang="ja-JP" altLang="en-US" sz="3200" dirty="0">
              <a:latin typeface="Palatino Linotype" panose="02040502050505030304" pitchFamily="18" charset="0"/>
            </a:endParaRPr>
          </a:p>
        </p:txBody>
      </p:sp>
    </p:spTree>
    <p:extLst>
      <p:ext uri="{BB962C8B-B14F-4D97-AF65-F5344CB8AC3E}">
        <p14:creationId xmlns:p14="http://schemas.microsoft.com/office/powerpoint/2010/main" val="3297363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7240" y="455781"/>
            <a:ext cx="10515600" cy="822840"/>
          </a:xfrm>
        </p:spPr>
        <p:txBody>
          <a:bodyPr>
            <a:noAutofit/>
          </a:bodyPr>
          <a:lstStyle/>
          <a:p>
            <a:r>
              <a:rPr lang="en-US" altLang="ja-JP" sz="3200" dirty="0">
                <a:latin typeface="Palatino Linotype" panose="02040502050505030304" pitchFamily="18" charset="0"/>
              </a:rPr>
              <a:t>0</a:t>
            </a:r>
            <a:r>
              <a:rPr lang="en-US" altLang="ja-JP" sz="3200" dirty="0" smtClean="0">
                <a:latin typeface="Palatino Linotype" panose="02040502050505030304" pitchFamily="18" charset="0"/>
              </a:rPr>
              <a:t>.9 GeV/c with Cu degrader</a:t>
            </a:r>
            <a:endParaRPr kumimoji="1" lang="ja-JP" altLang="en-US" sz="3200" dirty="0">
              <a:latin typeface="Palatino Linotype" panose="02040502050505030304" pitchFamily="18" charset="0"/>
            </a:endParaRPr>
          </a:p>
        </p:txBody>
      </p:sp>
      <p:grpSp>
        <p:nvGrpSpPr>
          <p:cNvPr id="8" name="Gruppieren 7"/>
          <p:cNvGrpSpPr/>
          <p:nvPr/>
        </p:nvGrpSpPr>
        <p:grpSpPr>
          <a:xfrm>
            <a:off x="216672" y="1645680"/>
            <a:ext cx="11975328" cy="4258582"/>
            <a:chOff x="216672" y="2207381"/>
            <a:chExt cx="11627856" cy="3880001"/>
          </a:xfrm>
        </p:grpSpPr>
        <p:pic>
          <p:nvPicPr>
            <p:cNvPr id="5" name="Grafik 4"/>
            <p:cNvPicPr>
              <a:picLocks noChangeAspect="1"/>
            </p:cNvPicPr>
            <p:nvPr/>
          </p:nvPicPr>
          <p:blipFill>
            <a:blip r:embed="rId3"/>
            <a:stretch>
              <a:fillRect/>
            </a:stretch>
          </p:blipFill>
          <p:spPr>
            <a:xfrm>
              <a:off x="7742328" y="2223547"/>
              <a:ext cx="4102200" cy="3847667"/>
            </a:xfrm>
            <a:prstGeom prst="rect">
              <a:avLst/>
            </a:prstGeom>
          </p:spPr>
        </p:pic>
        <p:pic>
          <p:nvPicPr>
            <p:cNvPr id="6" name="Grafik 5"/>
            <p:cNvPicPr>
              <a:picLocks noChangeAspect="1"/>
            </p:cNvPicPr>
            <p:nvPr/>
          </p:nvPicPr>
          <p:blipFill>
            <a:blip r:embed="rId4"/>
            <a:stretch>
              <a:fillRect/>
            </a:stretch>
          </p:blipFill>
          <p:spPr>
            <a:xfrm>
              <a:off x="3883217" y="2207381"/>
              <a:ext cx="3947400" cy="3880001"/>
            </a:xfrm>
            <a:prstGeom prst="rect">
              <a:avLst/>
            </a:prstGeom>
          </p:spPr>
        </p:pic>
        <p:pic>
          <p:nvPicPr>
            <p:cNvPr id="7" name="Grafik 6"/>
            <p:cNvPicPr>
              <a:picLocks noChangeAspect="1"/>
            </p:cNvPicPr>
            <p:nvPr/>
          </p:nvPicPr>
          <p:blipFill>
            <a:blip r:embed="rId5"/>
            <a:stretch>
              <a:fillRect/>
            </a:stretch>
          </p:blipFill>
          <p:spPr>
            <a:xfrm>
              <a:off x="216672" y="2288215"/>
              <a:ext cx="3766800" cy="3718334"/>
            </a:xfrm>
            <a:prstGeom prst="rect">
              <a:avLst/>
            </a:prstGeom>
          </p:spPr>
        </p:pic>
      </p:grpSp>
      <p:sp>
        <p:nvSpPr>
          <p:cNvPr id="10" name="Fußzeilenplatzhalter 9"/>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484095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2336" y="82423"/>
            <a:ext cx="10515600" cy="1030266"/>
          </a:xfrm>
        </p:spPr>
        <p:txBody>
          <a:bodyPr>
            <a:normAutofit/>
          </a:bodyPr>
          <a:lstStyle/>
          <a:p>
            <a:r>
              <a:rPr lang="en-US" altLang="ja-JP" sz="4000" dirty="0" err="1" smtClean="0">
                <a:latin typeface="Palatino Linotype" panose="02040502050505030304" pitchFamily="18" charset="0"/>
              </a:rPr>
              <a:t>Kaonic</a:t>
            </a:r>
            <a:r>
              <a:rPr lang="en-US" altLang="ja-JP" sz="4000" dirty="0" smtClean="0">
                <a:latin typeface="Palatino Linotype" panose="02040502050505030304" pitchFamily="18" charset="0"/>
              </a:rPr>
              <a:t> Lithium 3</a:t>
            </a:r>
            <a:r>
              <a:rPr lang="en-US" altLang="ja-JP" sz="4000" dirty="0" smtClean="0">
                <a:latin typeface="Palatino Linotype" panose="02040502050505030304" pitchFamily="18" charset="0"/>
                <a:sym typeface="Symbol" panose="05050102010706020507" pitchFamily="18" charset="2"/>
              </a:rPr>
              <a:t></a:t>
            </a:r>
            <a:r>
              <a:rPr lang="en-US" altLang="ja-JP" sz="4000" dirty="0" smtClean="0">
                <a:latin typeface="Palatino Linotype" panose="02040502050505030304" pitchFamily="18" charset="0"/>
              </a:rPr>
              <a:t>2 </a:t>
            </a:r>
            <a:endParaRPr kumimoji="1" lang="ja-JP" altLang="en-US" sz="4000" dirty="0">
              <a:latin typeface="Palatino Linotype" panose="02040502050505030304" pitchFamily="18" charset="0"/>
            </a:endParaRPr>
          </a:p>
        </p:txBody>
      </p:sp>
      <p:sp>
        <p:nvSpPr>
          <p:cNvPr id="3" name="正方形/長方形 2"/>
          <p:cNvSpPr/>
          <p:nvPr/>
        </p:nvSpPr>
        <p:spPr>
          <a:xfrm>
            <a:off x="5977217" y="3244334"/>
            <a:ext cx="237566" cy="369332"/>
          </a:xfrm>
          <a:prstGeom prst="rect">
            <a:avLst/>
          </a:prstGeom>
        </p:spPr>
        <p:txBody>
          <a:bodyPr wrap="none">
            <a:spAutoFit/>
          </a:bodyPr>
          <a:lstStyle/>
          <a:p>
            <a:r>
              <a:rPr lang="ja-JP" altLang="en-US" dirty="0"/>
              <a:t> </a:t>
            </a:r>
          </a:p>
        </p:txBody>
      </p:sp>
      <p:sp>
        <p:nvSpPr>
          <p:cNvPr id="4" name="正方形/長方形 3"/>
          <p:cNvSpPr/>
          <p:nvPr/>
        </p:nvSpPr>
        <p:spPr>
          <a:xfrm>
            <a:off x="5977217" y="3244334"/>
            <a:ext cx="237566" cy="369332"/>
          </a:xfrm>
          <a:prstGeom prst="rect">
            <a:avLst/>
          </a:prstGeom>
        </p:spPr>
        <p:txBody>
          <a:bodyPr wrap="none">
            <a:spAutoFit/>
          </a:bodyPr>
          <a:lstStyle/>
          <a:p>
            <a:r>
              <a:rPr lang="ja-JP" altLang="en-US" dirty="0"/>
              <a:t> </a:t>
            </a:r>
          </a:p>
        </p:txBody>
      </p:sp>
      <p:sp>
        <p:nvSpPr>
          <p:cNvPr id="10" name="コンテンツ プレースホルダー 2"/>
          <p:cNvSpPr txBox="1">
            <a:spLocks/>
          </p:cNvSpPr>
          <p:nvPr/>
        </p:nvSpPr>
        <p:spPr>
          <a:xfrm>
            <a:off x="460822" y="1027403"/>
            <a:ext cx="4853588" cy="51725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dirty="0">
                <a:latin typeface="Palatino Linotype" panose="02040502050505030304" pitchFamily="18" charset="0"/>
              </a:rPr>
              <a:t>Sum </a:t>
            </a:r>
            <a:r>
              <a:rPr lang="en-US" altLang="ja-JP" sz="2400" dirty="0" smtClean="0">
                <a:latin typeface="Palatino Linotype" panose="02040502050505030304" pitchFamily="18" charset="0"/>
              </a:rPr>
              <a:t>of all K</a:t>
            </a:r>
            <a:r>
              <a:rPr lang="en-US" altLang="ja-JP" sz="2400" baseline="30000" dirty="0" smtClean="0">
                <a:latin typeface="Palatino Linotype" panose="02040502050505030304" pitchFamily="18" charset="0"/>
                <a:sym typeface="Symbol" panose="05050102010706020507" pitchFamily="18" charset="2"/>
              </a:rPr>
              <a:t></a:t>
            </a:r>
            <a:r>
              <a:rPr lang="en-US" altLang="ja-JP" sz="2400" dirty="0" smtClean="0">
                <a:latin typeface="Palatino Linotype" panose="02040502050505030304" pitchFamily="18" charset="0"/>
              </a:rPr>
              <a:t> runs, extracted</a:t>
            </a:r>
          </a:p>
          <a:p>
            <a:pPr marL="0" indent="0">
              <a:buNone/>
            </a:pPr>
            <a:r>
              <a:rPr lang="en-US" altLang="ja-JP" sz="2400" dirty="0" err="1" smtClean="0">
                <a:latin typeface="Palatino Linotype" panose="02040502050505030304" pitchFamily="18" charset="0"/>
              </a:rPr>
              <a:t>K</a:t>
            </a:r>
            <a:r>
              <a:rPr lang="en-US" altLang="ja-JP" sz="2400" baseline="30000" dirty="0" err="1">
                <a:latin typeface="Palatino Linotype" panose="02040502050505030304" pitchFamily="18" charset="0"/>
                <a:sym typeface="Symbol" panose="05050102010706020507" pitchFamily="18" charset="2"/>
              </a:rPr>
              <a:t></a:t>
            </a:r>
            <a:r>
              <a:rPr lang="en-US" altLang="ja-JP" sz="2400" dirty="0" err="1">
                <a:latin typeface="Palatino Linotype" panose="02040502050505030304" pitchFamily="18" charset="0"/>
              </a:rPr>
              <a:t>Li</a:t>
            </a:r>
            <a:r>
              <a:rPr lang="en-US" altLang="ja-JP" sz="2400" baseline="-25000" dirty="0" err="1">
                <a:latin typeface="Palatino Linotype" panose="02040502050505030304" pitchFamily="18" charset="0"/>
              </a:rPr>
              <a:t>L</a:t>
            </a:r>
            <a:r>
              <a:rPr lang="en-US" altLang="ja-JP" sz="2400" baseline="-25000" dirty="0">
                <a:latin typeface="Palatino Linotype" panose="02040502050505030304" pitchFamily="18" charset="0"/>
                <a:sym typeface="Symbol" panose="05050102010706020507" pitchFamily="18" charset="2"/>
              </a:rPr>
              <a:t></a:t>
            </a:r>
            <a:r>
              <a:rPr lang="en-US" altLang="ja-JP" sz="2400" dirty="0">
                <a:latin typeface="Palatino Linotype" panose="02040502050505030304" pitchFamily="18" charset="0"/>
              </a:rPr>
              <a:t> transition:</a:t>
            </a:r>
            <a:endParaRPr lang="en-US" altLang="ja-JP" sz="2400" dirty="0" smtClean="0">
              <a:latin typeface="Palatino Linotype" panose="02040502050505030304" pitchFamily="18" charset="0"/>
            </a:endParaRPr>
          </a:p>
          <a:p>
            <a:pPr marL="0" indent="0">
              <a:buNone/>
            </a:pPr>
            <a:endParaRPr lang="en-US" altLang="ja-JP" sz="800" dirty="0">
              <a:latin typeface="Palatino Linotype" panose="02040502050505030304" pitchFamily="18" charset="0"/>
            </a:endParaRPr>
          </a:p>
          <a:p>
            <a:pPr lvl="1">
              <a:spcBef>
                <a:spcPts val="0"/>
              </a:spcBef>
              <a:buFont typeface="Wingdings" panose="05000000000000000000" pitchFamily="2" charset="2"/>
              <a:buChar char="Ø"/>
            </a:pPr>
            <a:r>
              <a:rPr lang="en-US" altLang="ja-JP" sz="2400" dirty="0">
                <a:latin typeface="Palatino Linotype" panose="02040502050505030304" pitchFamily="18" charset="0"/>
              </a:rPr>
              <a:t>15.323 ± 0.008 </a:t>
            </a:r>
            <a:r>
              <a:rPr lang="en-US" altLang="ja-JP" sz="2400" dirty="0" err="1">
                <a:latin typeface="Palatino Linotype" panose="02040502050505030304" pitchFamily="18" charset="0"/>
              </a:rPr>
              <a:t>keV</a:t>
            </a:r>
            <a:endParaRPr lang="en-US" altLang="ja-JP" sz="2400" dirty="0">
              <a:latin typeface="Palatino Linotype" panose="02040502050505030304" pitchFamily="18" charset="0"/>
            </a:endParaRPr>
          </a:p>
          <a:p>
            <a:pPr marL="0" indent="0">
              <a:spcBef>
                <a:spcPts val="0"/>
              </a:spcBef>
              <a:buNone/>
            </a:pPr>
            <a:r>
              <a:rPr lang="en-US" altLang="ja-JP" sz="2400" dirty="0">
                <a:latin typeface="Palatino Linotype" panose="02040502050505030304" pitchFamily="18" charset="0"/>
              </a:rPr>
              <a:t>     </a:t>
            </a:r>
            <a:r>
              <a:rPr lang="en-US" altLang="ja-JP" sz="2400" dirty="0" smtClean="0">
                <a:latin typeface="Palatino Linotype" panose="02040502050505030304" pitchFamily="18" charset="0"/>
              </a:rPr>
              <a:t>     ~  1200 </a:t>
            </a:r>
            <a:r>
              <a:rPr lang="en-US" altLang="ja-JP" sz="2400" dirty="0">
                <a:latin typeface="Palatino Linotype" panose="02040502050505030304" pitchFamily="18" charset="0"/>
              </a:rPr>
              <a:t>counts</a:t>
            </a:r>
          </a:p>
          <a:p>
            <a:pPr marL="0" indent="0">
              <a:spcBef>
                <a:spcPts val="0"/>
              </a:spcBef>
              <a:buNone/>
            </a:pPr>
            <a:r>
              <a:rPr lang="en-US" altLang="ja-JP" sz="2400" dirty="0">
                <a:latin typeface="Palatino Linotype" panose="02040502050505030304" pitchFamily="18" charset="0"/>
              </a:rPr>
              <a:t>      </a:t>
            </a:r>
            <a:r>
              <a:rPr lang="en-US" altLang="ja-JP" sz="2400" dirty="0" smtClean="0">
                <a:latin typeface="Palatino Linotype" panose="02040502050505030304" pitchFamily="18" charset="0"/>
              </a:rPr>
              <a:t>    resolution </a:t>
            </a:r>
            <a:r>
              <a:rPr lang="en-US" altLang="ja-JP" sz="2400" dirty="0">
                <a:latin typeface="Palatino Linotype" panose="02040502050505030304" pitchFamily="18" charset="0"/>
              </a:rPr>
              <a:t>160 eV (sigma</a:t>
            </a:r>
            <a:r>
              <a:rPr lang="en-US" altLang="ja-JP" sz="2400" dirty="0" smtClean="0">
                <a:latin typeface="Palatino Linotype" panose="02040502050505030304" pitchFamily="18" charset="0"/>
              </a:rPr>
              <a:t>)</a:t>
            </a:r>
          </a:p>
          <a:p>
            <a:pPr marL="0" indent="0">
              <a:buNone/>
            </a:pPr>
            <a:endParaRPr lang="en-US" altLang="ja-JP" sz="1400" dirty="0" smtClean="0">
              <a:latin typeface="Palatino Linotype" panose="02040502050505030304" pitchFamily="18" charset="0"/>
            </a:endParaRPr>
          </a:p>
          <a:p>
            <a:pPr marL="0" indent="0">
              <a:buNone/>
            </a:pPr>
            <a:r>
              <a:rPr lang="en-US" altLang="ja-JP" sz="2400" dirty="0" smtClean="0">
                <a:latin typeface="Palatino Linotype" panose="02040502050505030304" pitchFamily="18" charset="0"/>
              </a:rPr>
              <a:t>Theory:</a:t>
            </a:r>
            <a:endParaRPr lang="en-US" altLang="ja-JP" sz="2400" dirty="0">
              <a:latin typeface="Palatino Linotype" panose="02040502050505030304" pitchFamily="18" charset="0"/>
            </a:endParaRPr>
          </a:p>
          <a:p>
            <a:pPr marL="800100" lvl="2" indent="0">
              <a:buNone/>
            </a:pPr>
            <a:r>
              <a:rPr lang="en-US" altLang="ja-JP" dirty="0" smtClean="0">
                <a:latin typeface="Palatino Linotype" panose="02040502050505030304" pitchFamily="18" charset="0"/>
              </a:rPr>
              <a:t>15.330 </a:t>
            </a:r>
            <a:r>
              <a:rPr lang="en-US" altLang="ja-JP" dirty="0" err="1" smtClean="0">
                <a:latin typeface="Palatino Linotype" panose="02040502050505030304" pitchFamily="18" charset="0"/>
              </a:rPr>
              <a:t>keV</a:t>
            </a:r>
            <a:r>
              <a:rPr lang="en-US" altLang="ja-JP" dirty="0" smtClean="0">
                <a:latin typeface="Palatino Linotype" panose="02040502050505030304" pitchFamily="18" charset="0"/>
              </a:rPr>
              <a:t> (pure QED)</a:t>
            </a:r>
          </a:p>
          <a:p>
            <a:pPr marL="800100" lvl="2" indent="0">
              <a:buNone/>
            </a:pPr>
            <a:r>
              <a:rPr lang="en-US" altLang="ja-JP" sz="1800" dirty="0" err="1" smtClean="0">
                <a:latin typeface="Palatino Linotype" panose="02040502050505030304" pitchFamily="18" charset="0"/>
              </a:rPr>
              <a:t>J.P.Santos</a:t>
            </a:r>
            <a:r>
              <a:rPr lang="en-US" altLang="ja-JP" sz="1800" dirty="0" smtClean="0">
                <a:latin typeface="Palatino Linotype" panose="02040502050505030304" pitchFamily="18" charset="0"/>
              </a:rPr>
              <a:t> et al. </a:t>
            </a:r>
          </a:p>
          <a:p>
            <a:pPr marL="800100" lvl="2" indent="0">
              <a:buNone/>
            </a:pPr>
            <a:r>
              <a:rPr lang="en-GB" altLang="ja-JP" sz="1800" dirty="0" smtClean="0">
                <a:latin typeface="Palatino Linotype" panose="02040502050505030304" pitchFamily="18" charset="0"/>
              </a:rPr>
              <a:t>Phys</a:t>
            </a:r>
            <a:r>
              <a:rPr lang="en-GB" altLang="ja-JP" sz="1800" dirty="0">
                <a:latin typeface="Palatino Linotype" panose="02040502050505030304" pitchFamily="18" charset="0"/>
              </a:rPr>
              <a:t>. Rev. A </a:t>
            </a:r>
            <a:r>
              <a:rPr lang="en-GB" altLang="ja-JP" sz="1800" dirty="0" smtClean="0">
                <a:latin typeface="Palatino Linotype" panose="02040502050505030304" pitchFamily="18" charset="0"/>
              </a:rPr>
              <a:t>71 (2005) 032501</a:t>
            </a:r>
            <a:endParaRPr lang="en-US" altLang="ja-JP" sz="2000" dirty="0">
              <a:latin typeface="Palatino Linotype" panose="02040502050505030304" pitchFamily="18" charset="0"/>
            </a:endParaRPr>
          </a:p>
        </p:txBody>
      </p:sp>
      <p:sp>
        <p:nvSpPr>
          <p:cNvPr id="11" name="コンテンツ プレースホルダー 2"/>
          <p:cNvSpPr txBox="1">
            <a:spLocks/>
          </p:cNvSpPr>
          <p:nvPr/>
        </p:nvSpPr>
        <p:spPr>
          <a:xfrm>
            <a:off x="633641" y="2909260"/>
            <a:ext cx="6137870" cy="22542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ü"/>
            </a:pPr>
            <a:endParaRPr lang="en-US" altLang="ja-JP" sz="1800" i="1" dirty="0">
              <a:latin typeface="Palatino Linotype" panose="02040502050505030304" pitchFamily="18" charset="0"/>
            </a:endParaRPr>
          </a:p>
        </p:txBody>
      </p:sp>
      <p:pic>
        <p:nvPicPr>
          <p:cNvPr id="6" name="Grafik 5"/>
          <p:cNvPicPr>
            <a:picLocks noChangeAspect="1"/>
          </p:cNvPicPr>
          <p:nvPr/>
        </p:nvPicPr>
        <p:blipFill>
          <a:blip r:embed="rId2"/>
          <a:stretch>
            <a:fillRect/>
          </a:stretch>
        </p:blipFill>
        <p:spPr>
          <a:xfrm>
            <a:off x="5372896" y="257898"/>
            <a:ext cx="6670657" cy="6545365"/>
          </a:xfrm>
          <a:prstGeom prst="rect">
            <a:avLst/>
          </a:prstGeom>
        </p:spPr>
      </p:pic>
      <p:sp>
        <p:nvSpPr>
          <p:cNvPr id="7" name="Textfeld 6"/>
          <p:cNvSpPr txBox="1"/>
          <p:nvPr/>
        </p:nvSpPr>
        <p:spPr>
          <a:xfrm rot="20047479">
            <a:off x="6730543" y="3835002"/>
            <a:ext cx="3692709" cy="707886"/>
          </a:xfrm>
          <a:prstGeom prst="rect">
            <a:avLst/>
          </a:prstGeom>
          <a:noFill/>
        </p:spPr>
        <p:txBody>
          <a:bodyPr wrap="square" rtlCol="0">
            <a:spAutoFit/>
          </a:bodyPr>
          <a:lstStyle/>
          <a:p>
            <a:pPr algn="ctr"/>
            <a:r>
              <a:rPr lang="en-GB" sz="4000" dirty="0" smtClean="0">
                <a:solidFill>
                  <a:schemeClr val="bg1">
                    <a:lumMod val="85000"/>
                  </a:schemeClr>
                </a:solidFill>
                <a:latin typeface="Palatino Linotype" panose="02040502050505030304" pitchFamily="18" charset="0"/>
              </a:rPr>
              <a:t>preliminary</a:t>
            </a:r>
            <a:endParaRPr lang="en-GB" sz="4000" dirty="0">
              <a:solidFill>
                <a:schemeClr val="bg1">
                  <a:lumMod val="85000"/>
                </a:schemeClr>
              </a:solidFill>
              <a:latin typeface="Palatino Linotype" panose="02040502050505030304" pitchFamily="18" charset="0"/>
            </a:endParaRPr>
          </a:p>
        </p:txBody>
      </p:sp>
      <p:sp>
        <p:nvSpPr>
          <p:cNvPr id="8" name="Fußzeilenplatzhalter 7"/>
          <p:cNvSpPr>
            <a:spLocks noGrp="1"/>
          </p:cNvSpPr>
          <p:nvPr>
            <p:ph type="ftr" sz="quarter" idx="11"/>
          </p:nvPr>
        </p:nvSpPr>
        <p:spPr>
          <a:xfrm>
            <a:off x="3476322" y="6505624"/>
            <a:ext cx="4114800" cy="365125"/>
          </a:xfrm>
        </p:spPr>
        <p:txBody>
          <a:bodyPr/>
          <a:lstStyle/>
          <a:p>
            <a:r>
              <a:rPr lang="en-GB" smtClean="0"/>
              <a:t>LNF Symposium - July 10, 2007</a:t>
            </a:r>
            <a:endParaRPr lang="en-GB" dirty="0"/>
          </a:p>
        </p:txBody>
      </p:sp>
      <p:sp>
        <p:nvSpPr>
          <p:cNvPr id="12" name="Rechteck 11"/>
          <p:cNvSpPr/>
          <p:nvPr/>
        </p:nvSpPr>
        <p:spPr>
          <a:xfrm>
            <a:off x="547858" y="5067777"/>
            <a:ext cx="4174220" cy="1384995"/>
          </a:xfrm>
          <a:prstGeom prst="rect">
            <a:avLst/>
          </a:prstGeom>
        </p:spPr>
        <p:txBody>
          <a:bodyPr wrap="none">
            <a:spAutoFit/>
          </a:bodyPr>
          <a:lstStyle/>
          <a:p>
            <a:r>
              <a:rPr lang="en-US" altLang="ja-JP" sz="2400" dirty="0" smtClean="0">
                <a:latin typeface="Palatino Linotype" panose="02040502050505030304" pitchFamily="18" charset="0"/>
              </a:rPr>
              <a:t>Experiment:</a:t>
            </a:r>
          </a:p>
          <a:p>
            <a:pPr lvl="1"/>
            <a:r>
              <a:rPr lang="en-US" altLang="ja-JP" sz="2400" dirty="0">
                <a:latin typeface="Palatino Linotype" panose="02040502050505030304" pitchFamily="18" charset="0"/>
              </a:rPr>
              <a:t> </a:t>
            </a:r>
            <a:r>
              <a:rPr lang="en-US" altLang="ja-JP" sz="2400" dirty="0" smtClean="0">
                <a:latin typeface="Palatino Linotype" panose="02040502050505030304" pitchFamily="18" charset="0"/>
              </a:rPr>
              <a:t>  15.321 </a:t>
            </a:r>
            <a:r>
              <a:rPr lang="en-US" altLang="ja-JP" sz="2400" dirty="0">
                <a:latin typeface="Palatino Linotype" panose="02040502050505030304" pitchFamily="18" charset="0"/>
              </a:rPr>
              <a:t>± </a:t>
            </a:r>
            <a:r>
              <a:rPr lang="en-US" altLang="ja-JP" sz="2400" dirty="0" smtClean="0">
                <a:latin typeface="Palatino Linotype" panose="02040502050505030304" pitchFamily="18" charset="0"/>
              </a:rPr>
              <a:t>0.024 </a:t>
            </a:r>
            <a:r>
              <a:rPr lang="en-US" altLang="ja-JP" sz="2400" dirty="0" err="1" smtClean="0">
                <a:latin typeface="Palatino Linotype" panose="02040502050505030304" pitchFamily="18" charset="0"/>
              </a:rPr>
              <a:t>keV</a:t>
            </a:r>
            <a:endParaRPr lang="en-US" altLang="ja-JP" sz="2400" dirty="0">
              <a:latin typeface="Palatino Linotype" panose="02040502050505030304" pitchFamily="18" charset="0"/>
            </a:endParaRPr>
          </a:p>
          <a:p>
            <a:r>
              <a:rPr lang="en-GB" sz="1600" dirty="0" smtClean="0">
                <a:latin typeface="Arial" panose="020B0604020202020204" pitchFamily="34" charset="0"/>
                <a:cs typeface="Arial" panose="020B0604020202020204" pitchFamily="34" charset="0"/>
              </a:rPr>
              <a:t>            </a:t>
            </a:r>
            <a:r>
              <a:rPr lang="en-GB" dirty="0" err="1" smtClean="0">
                <a:latin typeface="Palatino Linotype" panose="02040502050505030304" pitchFamily="18" charset="0"/>
                <a:cs typeface="Arial" panose="020B0604020202020204" pitchFamily="34" charset="0"/>
              </a:rPr>
              <a:t>C.J.Batty</a:t>
            </a:r>
            <a:r>
              <a:rPr lang="en-GB" dirty="0" smtClean="0">
                <a:latin typeface="Palatino Linotype" panose="02040502050505030304" pitchFamily="18" charset="0"/>
                <a:cs typeface="Arial" panose="020B0604020202020204" pitchFamily="34" charset="0"/>
              </a:rPr>
              <a:t> et al. </a:t>
            </a:r>
          </a:p>
          <a:p>
            <a:r>
              <a:rPr lang="en-GB" dirty="0">
                <a:latin typeface="Palatino Linotype" panose="02040502050505030304" pitchFamily="18" charset="0"/>
                <a:cs typeface="Arial" panose="020B0604020202020204" pitchFamily="34" charset="0"/>
              </a:rPr>
              <a:t> </a:t>
            </a:r>
            <a:r>
              <a:rPr lang="en-GB" dirty="0" smtClean="0">
                <a:latin typeface="Palatino Linotype" panose="02040502050505030304" pitchFamily="18" charset="0"/>
                <a:cs typeface="Arial" panose="020B0604020202020204" pitchFamily="34" charset="0"/>
              </a:rPr>
              <a:t>           Nuclear </a:t>
            </a:r>
            <a:r>
              <a:rPr lang="en-GB" dirty="0">
                <a:latin typeface="Palatino Linotype" panose="02040502050505030304" pitchFamily="18" charset="0"/>
                <a:cs typeface="Arial" panose="020B0604020202020204" pitchFamily="34" charset="0"/>
              </a:rPr>
              <a:t>Physics A282 (1977) </a:t>
            </a:r>
            <a:r>
              <a:rPr lang="en-GB" dirty="0" smtClean="0">
                <a:latin typeface="Palatino Linotype" panose="02040502050505030304" pitchFamily="18" charset="0"/>
                <a:cs typeface="Arial" panose="020B0604020202020204" pitchFamily="34" charset="0"/>
              </a:rPr>
              <a:t>487</a:t>
            </a:r>
            <a:endParaRPr lang="en-US" altLang="ja-JP" dirty="0">
              <a:latin typeface="Palatino Linotype" panose="02040502050505030304" pitchFamily="18" charset="0"/>
              <a:cs typeface="Arial" panose="020B0604020202020204" pitchFamily="34" charset="0"/>
            </a:endParaRPr>
          </a:p>
        </p:txBody>
      </p:sp>
      <p:sp>
        <p:nvSpPr>
          <p:cNvPr id="14" name="Rechteck 13"/>
          <p:cNvSpPr/>
          <p:nvPr/>
        </p:nvSpPr>
        <p:spPr>
          <a:xfrm>
            <a:off x="886968" y="1956816"/>
            <a:ext cx="3977640" cy="126923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85214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ustomShape 1"/>
          <p:cNvSpPr/>
          <p:nvPr/>
        </p:nvSpPr>
        <p:spPr>
          <a:xfrm>
            <a:off x="626732" y="432622"/>
            <a:ext cx="10477486" cy="5273234"/>
          </a:xfrm>
          <a:prstGeom prst="rect">
            <a:avLst/>
          </a:prstGeom>
          <a:noFill/>
          <a:ln>
            <a:noFill/>
          </a:ln>
        </p:spPr>
        <p:txBody>
          <a:bodyPr lIns="81646" tIns="40823" rIns="81646" bIns="40823"/>
          <a:lstStyle/>
          <a:p>
            <a:r>
              <a:rPr lang="en-GB" sz="3200" dirty="0" smtClean="0">
                <a:solidFill>
                  <a:srgbClr val="000000"/>
                </a:solidFill>
                <a:latin typeface="Palatino Linotype" panose="02040502050505030304" pitchFamily="18" charset="0"/>
                <a:ea typeface="RDPRYF+HelveticaNeue"/>
              </a:rPr>
              <a:t>Summary beam tune run</a:t>
            </a:r>
            <a:endParaRPr sz="3200" dirty="0">
              <a:latin typeface="Palatino Linotype" panose="02040502050505030304" pitchFamily="18" charset="0"/>
            </a:endParaRPr>
          </a:p>
          <a:p>
            <a:endParaRPr lang="en-GB" sz="4400" dirty="0" smtClean="0">
              <a:latin typeface="Palatino Linotype" panose="02040502050505030304" pitchFamily="18" charset="0"/>
            </a:endParaRPr>
          </a:p>
          <a:p>
            <a:pPr marL="457200" indent="-457200">
              <a:buFont typeface="Wingdings" panose="05000000000000000000" pitchFamily="2" charset="2"/>
              <a:buChar char="ü"/>
            </a:pPr>
            <a:r>
              <a:rPr lang="en-GB" sz="2800" dirty="0" smtClean="0">
                <a:latin typeface="Palatino Linotype" panose="02040502050505030304" pitchFamily="18" charset="0"/>
              </a:rPr>
              <a:t>optimisation of stopped kaons in low mass targets</a:t>
            </a:r>
          </a:p>
          <a:p>
            <a:endParaRPr lang="en-GB" sz="2800" dirty="0" smtClean="0">
              <a:latin typeface="Palatino Linotype" panose="02040502050505030304" pitchFamily="18" charset="0"/>
            </a:endParaRPr>
          </a:p>
          <a:p>
            <a:pPr marL="457200" indent="-457200">
              <a:buFont typeface="Wingdings" panose="05000000000000000000" pitchFamily="2" charset="2"/>
              <a:buChar char="ü"/>
            </a:pPr>
            <a:r>
              <a:rPr lang="en-GB" sz="2800" dirty="0" smtClean="0">
                <a:latin typeface="Palatino Linotype" panose="02040502050505030304" pitchFamily="18" charset="0"/>
              </a:rPr>
              <a:t>SDDs performing very well, as expected</a:t>
            </a:r>
          </a:p>
          <a:p>
            <a:pPr marL="914400" lvl="1" indent="-457200">
              <a:buFont typeface="Arial" panose="020B0604020202020204" pitchFamily="34" charset="0"/>
              <a:buChar char="•"/>
            </a:pPr>
            <a:r>
              <a:rPr lang="en-GB" sz="2800" dirty="0" smtClean="0">
                <a:latin typeface="Palatino Linotype" panose="02040502050505030304" pitchFamily="18" charset="0"/>
              </a:rPr>
              <a:t>energy resolution ~ 200 eV (FWHM) at 6 </a:t>
            </a:r>
            <a:r>
              <a:rPr lang="en-GB" sz="2800" dirty="0" err="1" smtClean="0">
                <a:latin typeface="Palatino Linotype" panose="02040502050505030304" pitchFamily="18" charset="0"/>
              </a:rPr>
              <a:t>keV</a:t>
            </a:r>
            <a:r>
              <a:rPr lang="en-GB" sz="2800" dirty="0" smtClean="0">
                <a:latin typeface="Palatino Linotype" panose="02040502050505030304" pitchFamily="18" charset="0"/>
              </a:rPr>
              <a:t> @ T ~ - 40°C</a:t>
            </a:r>
          </a:p>
          <a:p>
            <a:pPr marL="914400" lvl="1" indent="-457200">
              <a:buFont typeface="Arial" panose="020B0604020202020204" pitchFamily="34" charset="0"/>
              <a:buChar char="•"/>
            </a:pPr>
            <a:r>
              <a:rPr lang="en-GB" sz="2800" dirty="0" smtClean="0">
                <a:latin typeface="Palatino Linotype" panose="02040502050505030304" pitchFamily="18" charset="0"/>
              </a:rPr>
              <a:t>energy shift dependence of counting rate:</a:t>
            </a:r>
          </a:p>
          <a:p>
            <a:pPr lvl="1"/>
            <a:r>
              <a:rPr lang="en-GB" sz="2800" dirty="0">
                <a:latin typeface="Palatino Linotype" panose="02040502050505030304" pitchFamily="18" charset="0"/>
              </a:rPr>
              <a:t>	</a:t>
            </a:r>
            <a:r>
              <a:rPr lang="en-GB" sz="2800" dirty="0" smtClean="0">
                <a:latin typeface="Palatino Linotype" panose="02040502050505030304" pitchFamily="18" charset="0"/>
              </a:rPr>
              <a:t>	 spill-on / spill-off &lt; 6 eV</a:t>
            </a:r>
          </a:p>
          <a:p>
            <a:endParaRPr lang="en-GB" sz="2800" dirty="0" smtClean="0">
              <a:latin typeface="Palatino Linotype" panose="02040502050505030304" pitchFamily="18" charset="0"/>
            </a:endParaRPr>
          </a:p>
          <a:p>
            <a:pPr marL="457200" indent="-457200">
              <a:buFont typeface="Wingdings" panose="05000000000000000000" pitchFamily="2" charset="2"/>
              <a:buChar char="ü"/>
            </a:pPr>
            <a:r>
              <a:rPr lang="en-GB" sz="2800" dirty="0" err="1" smtClean="0">
                <a:latin typeface="Palatino Linotype" panose="02040502050505030304" pitchFamily="18" charset="0"/>
              </a:rPr>
              <a:t>K</a:t>
            </a:r>
            <a:r>
              <a:rPr lang="en-GB" sz="2800" baseline="30000" dirty="0" err="1" smtClean="0">
                <a:latin typeface="Palatino Linotype" panose="02040502050505030304" pitchFamily="18" charset="0"/>
                <a:sym typeface="Symbol" panose="05050102010706020507" pitchFamily="18" charset="2"/>
              </a:rPr>
              <a:t></a:t>
            </a:r>
            <a:r>
              <a:rPr lang="en-GB" sz="2800" dirty="0" err="1" smtClean="0">
                <a:latin typeface="Palatino Linotype" panose="02040502050505030304" pitchFamily="18" charset="0"/>
              </a:rPr>
              <a:t>Li</a:t>
            </a:r>
            <a:r>
              <a:rPr lang="en-GB" sz="2800" dirty="0" smtClean="0">
                <a:latin typeface="Palatino Linotype" panose="02040502050505030304" pitchFamily="18" charset="0"/>
              </a:rPr>
              <a:t> X-ray intensity / range tuning in agreement with MC simulation, detailed analysis is ongoing</a:t>
            </a:r>
          </a:p>
          <a:p>
            <a:endParaRPr lang="en-GB" sz="2800" dirty="0">
              <a:latin typeface="Palatino Linotype" panose="02040502050505030304" pitchFamily="18" charset="0"/>
            </a:endParaRPr>
          </a:p>
          <a:p>
            <a:endParaRPr sz="2800" dirty="0">
              <a:latin typeface="Palatino Linotype" panose="02040502050505030304" pitchFamily="18" charset="0"/>
            </a:endParaRPr>
          </a:p>
          <a:p>
            <a:r>
              <a:rPr lang="it-IT" sz="2800" dirty="0">
                <a:solidFill>
                  <a:srgbClr val="000000"/>
                </a:solidFill>
                <a:latin typeface="Palatino Linotype" panose="02040502050505030304" pitchFamily="18" charset="0"/>
                <a:ea typeface="RDPRYF+HelveticaNeue"/>
              </a:rPr>
              <a:t>  </a:t>
            </a:r>
            <a:endParaRPr sz="2800" dirty="0"/>
          </a:p>
        </p:txBody>
      </p:sp>
      <p:sp>
        <p:nvSpPr>
          <p:cNvPr id="2" name="Fußzeilenplatzhalter 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429038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sp>
        <p:nvSpPr>
          <p:cNvPr id="3" name="Textfeld 2"/>
          <p:cNvSpPr txBox="1"/>
          <p:nvPr/>
        </p:nvSpPr>
        <p:spPr>
          <a:xfrm>
            <a:off x="4933950" y="3829050"/>
            <a:ext cx="5859296" cy="1323439"/>
          </a:xfrm>
          <a:prstGeom prst="rect">
            <a:avLst/>
          </a:prstGeom>
          <a:noFill/>
        </p:spPr>
        <p:txBody>
          <a:bodyPr wrap="none" rtlCol="0">
            <a:spAutoFit/>
          </a:bodyPr>
          <a:lstStyle/>
          <a:p>
            <a:r>
              <a:rPr lang="en-GB" sz="4400" dirty="0" smtClean="0">
                <a:latin typeface="Arial" panose="020B0604020202020204" pitchFamily="34" charset="0"/>
                <a:cs typeface="Arial" panose="020B0604020202020204" pitchFamily="34" charset="0"/>
              </a:rPr>
              <a:t>E57  </a:t>
            </a:r>
            <a:r>
              <a:rPr lang="en-GB" sz="4400" dirty="0" err="1" smtClean="0">
                <a:latin typeface="Arial" panose="020B0604020202020204" pitchFamily="34" charset="0"/>
                <a:cs typeface="Arial" panose="020B0604020202020204" pitchFamily="34" charset="0"/>
              </a:rPr>
              <a:t>kaonic</a:t>
            </a:r>
            <a:r>
              <a:rPr lang="en-GB" sz="4400" dirty="0" smtClean="0">
                <a:latin typeface="Arial" panose="020B0604020202020204" pitchFamily="34" charset="0"/>
                <a:cs typeface="Arial" panose="020B0604020202020204" pitchFamily="34" charset="0"/>
              </a:rPr>
              <a:t> deuterium</a:t>
            </a:r>
          </a:p>
          <a:p>
            <a:pPr algn="r"/>
            <a:r>
              <a:rPr lang="en-GB" sz="3600" i="1" dirty="0" smtClean="0">
                <a:latin typeface="Arial" panose="020B0604020202020204" pitchFamily="34" charset="0"/>
                <a:cs typeface="Arial" panose="020B0604020202020204" pitchFamily="34" charset="0"/>
              </a:rPr>
              <a:t>physics goal</a:t>
            </a:r>
            <a:endParaRPr lang="en-GB"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074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en-GB" smtClean="0"/>
              <a:t>LNF Symposium - July 10, 2007</a:t>
            </a:r>
            <a:endParaRPr lang="en-GB"/>
          </a:p>
        </p:txBody>
      </p:sp>
      <p:sp>
        <p:nvSpPr>
          <p:cNvPr id="4" name="Textfeld 3"/>
          <p:cNvSpPr txBox="1"/>
          <p:nvPr/>
        </p:nvSpPr>
        <p:spPr>
          <a:xfrm>
            <a:off x="5162550" y="3438525"/>
            <a:ext cx="5749483" cy="2062103"/>
          </a:xfrm>
          <a:prstGeom prst="rect">
            <a:avLst/>
          </a:prstGeom>
          <a:noFill/>
        </p:spPr>
        <p:txBody>
          <a:bodyPr wrap="square" rtlCol="0">
            <a:spAutoFit/>
          </a:bodyPr>
          <a:lstStyle/>
          <a:p>
            <a:r>
              <a:rPr lang="en-GB" sz="4400" dirty="0" smtClean="0">
                <a:latin typeface="Arial" panose="020B0604020202020204" pitchFamily="34" charset="0"/>
                <a:cs typeface="Arial" panose="020B0604020202020204" pitchFamily="34" charset="0"/>
              </a:rPr>
              <a:t>E57  </a:t>
            </a:r>
            <a:r>
              <a:rPr lang="en-GB" sz="4400" dirty="0" err="1" smtClean="0">
                <a:latin typeface="Arial" panose="020B0604020202020204" pitchFamily="34" charset="0"/>
                <a:cs typeface="Arial" panose="020B0604020202020204" pitchFamily="34" charset="0"/>
              </a:rPr>
              <a:t>kaonic</a:t>
            </a:r>
            <a:r>
              <a:rPr lang="en-GB" sz="4400" dirty="0" smtClean="0">
                <a:latin typeface="Arial" panose="020B0604020202020204" pitchFamily="34" charset="0"/>
                <a:cs typeface="Arial" panose="020B0604020202020204" pitchFamily="34" charset="0"/>
              </a:rPr>
              <a:t> </a:t>
            </a:r>
            <a:r>
              <a:rPr lang="en-GB" sz="4400" dirty="0" smtClean="0">
                <a:latin typeface="Arial" panose="020B0604020202020204" pitchFamily="34" charset="0"/>
                <a:cs typeface="Arial" panose="020B0604020202020204" pitchFamily="34" charset="0"/>
              </a:rPr>
              <a:t>deuterium</a:t>
            </a:r>
          </a:p>
          <a:p>
            <a:pPr algn="r"/>
            <a:r>
              <a:rPr lang="en-GB" sz="3600" i="1" dirty="0" smtClean="0">
                <a:latin typeface="Arial" panose="020B0604020202020204" pitchFamily="34" charset="0"/>
                <a:cs typeface="Arial" panose="020B0604020202020204" pitchFamily="34" charset="0"/>
              </a:rPr>
              <a:t>theory + MC simulation</a:t>
            </a:r>
            <a:endParaRPr lang="en-GB" sz="3600" i="1" dirty="0">
              <a:latin typeface="Arial" panose="020B0604020202020204" pitchFamily="34" charset="0"/>
              <a:cs typeface="Arial" panose="020B0604020202020204" pitchFamily="34" charset="0"/>
            </a:endParaRPr>
          </a:p>
          <a:p>
            <a:endParaRPr lang="en-GB" sz="4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78665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795958" y="3029"/>
            <a:ext cx="7272808" cy="584775"/>
          </a:xfrm>
          <a:prstGeom prst="rect">
            <a:avLst/>
          </a:prstGeom>
          <a:noFill/>
        </p:spPr>
        <p:txBody>
          <a:bodyPr wrap="square" rtlCol="0">
            <a:spAutoFit/>
          </a:bodyPr>
          <a:lstStyle/>
          <a:p>
            <a:r>
              <a:rPr lang="en-GB" sz="3200" dirty="0" err="1">
                <a:latin typeface="Palatino Linotype" pitchFamily="18" charset="0"/>
              </a:rPr>
              <a:t>K</a:t>
            </a:r>
            <a:r>
              <a:rPr lang="en-GB" sz="3200" baseline="30000" dirty="0" err="1">
                <a:latin typeface="Palatino Linotype" pitchFamily="18" charset="0"/>
                <a:sym typeface="Symbol" panose="05050102010706020507" pitchFamily="18" charset="2"/>
              </a:rPr>
              <a:t></a:t>
            </a:r>
            <a:r>
              <a:rPr lang="en-GB" sz="3200" dirty="0" err="1">
                <a:latin typeface="Palatino Linotype" pitchFamily="18" charset="0"/>
              </a:rPr>
              <a:t>d</a:t>
            </a:r>
            <a:r>
              <a:rPr lang="en-GB" sz="3200" dirty="0">
                <a:latin typeface="Palatino Linotype" pitchFamily="18" charset="0"/>
              </a:rPr>
              <a:t> scattering lengths - theory</a:t>
            </a:r>
          </a:p>
        </p:txBody>
      </p:sp>
      <p:graphicFrame>
        <p:nvGraphicFramePr>
          <p:cNvPr id="10" name="Tabelle 9"/>
          <p:cNvGraphicFramePr>
            <a:graphicFrameLocks noGrp="1"/>
          </p:cNvGraphicFramePr>
          <p:nvPr>
            <p:extLst>
              <p:ext uri="{D42A27DB-BD31-4B8C-83A1-F6EECF244321}">
                <p14:modId xmlns:p14="http://schemas.microsoft.com/office/powerpoint/2010/main" val="2635586597"/>
              </p:ext>
            </p:extLst>
          </p:nvPr>
        </p:nvGraphicFramePr>
        <p:xfrm>
          <a:off x="906067" y="713827"/>
          <a:ext cx="6292665" cy="3888430"/>
        </p:xfrm>
        <a:graphic>
          <a:graphicData uri="http://schemas.openxmlformats.org/drawingml/2006/table">
            <a:tbl>
              <a:tblPr firstRow="1" bandRow="1">
                <a:tableStyleId>{5C22544A-7EE6-4342-B048-85BDC9FD1C3A}</a:tableStyleId>
              </a:tblPr>
              <a:tblGrid>
                <a:gridCol w="1398370"/>
                <a:gridCol w="1009934"/>
                <a:gridCol w="1165308"/>
                <a:gridCol w="2719053"/>
              </a:tblGrid>
              <a:tr h="555891">
                <a:tc>
                  <a:txBody>
                    <a:bodyPr/>
                    <a:lstStyle/>
                    <a:p>
                      <a:r>
                        <a:rPr lang="en-US" sz="2000" i="1" dirty="0" smtClean="0">
                          <a:solidFill>
                            <a:schemeClr val="tx1"/>
                          </a:solidFill>
                          <a:latin typeface="Palatino Linotype" panose="02040502050505030304" pitchFamily="18" charset="0"/>
                          <a:cs typeface="Arial" panose="020B0604020202020204" pitchFamily="34" charset="0"/>
                        </a:rPr>
                        <a:t>a</a:t>
                      </a:r>
                      <a:r>
                        <a:rPr lang="de-DE" sz="2000" b="0" i="1" baseline="-25000" dirty="0" err="1" smtClean="0">
                          <a:solidFill>
                            <a:schemeClr val="tx1"/>
                          </a:solidFill>
                          <a:latin typeface="Palatino Linotype" panose="02040502050505030304" pitchFamily="18" charset="0"/>
                          <a:cs typeface="Arial" panose="020B0604020202020204" pitchFamily="34" charset="0"/>
                        </a:rPr>
                        <a:t>Kd</a:t>
                      </a:r>
                      <a:r>
                        <a:rPr lang="de-DE" sz="2000" b="0" dirty="0" smtClean="0">
                          <a:solidFill>
                            <a:schemeClr val="tx1"/>
                          </a:solidFill>
                          <a:latin typeface="Palatino Linotype" panose="02040502050505030304" pitchFamily="18" charset="0"/>
                          <a:cs typeface="Arial" panose="020B0604020202020204" pitchFamily="34" charset="0"/>
                        </a:rPr>
                        <a:t> [</a:t>
                      </a:r>
                      <a:r>
                        <a:rPr lang="de-DE" sz="2000" b="0" dirty="0" err="1" smtClean="0">
                          <a:solidFill>
                            <a:schemeClr val="tx1"/>
                          </a:solidFill>
                          <a:latin typeface="Palatino Linotype" panose="02040502050505030304" pitchFamily="18" charset="0"/>
                          <a:cs typeface="Arial" panose="020B0604020202020204" pitchFamily="34" charset="0"/>
                        </a:rPr>
                        <a:t>fm</a:t>
                      </a:r>
                      <a:r>
                        <a:rPr lang="de-DE" sz="2000" b="0" dirty="0" smtClean="0">
                          <a:solidFill>
                            <a:schemeClr val="tx1"/>
                          </a:solidFill>
                          <a:latin typeface="Palatino Linotype" panose="02040502050505030304" pitchFamily="18" charset="0"/>
                          <a:cs typeface="Arial" panose="020B0604020202020204" pitchFamily="34" charset="0"/>
                        </a:rPr>
                        <a:t>]</a:t>
                      </a:r>
                      <a:endParaRPr lang="de-AT" sz="2000" b="0" dirty="0">
                        <a:solidFill>
                          <a:schemeClr val="tx1"/>
                        </a:solidFill>
                        <a:latin typeface="Palatino Linotype" panose="02040502050505030304" pitchFamily="18" charset="0"/>
                        <a:cs typeface="Arial" panose="020B0604020202020204" pitchFamily="34" charset="0"/>
                      </a:endParaRPr>
                    </a:p>
                  </a:txBody>
                  <a:tcPr marL="91439" marR="91439" marT="45714" marB="45714" anchor="ctr">
                    <a:solidFill>
                      <a:srgbClr val="92D050"/>
                    </a:solidFill>
                  </a:tcPr>
                </a:tc>
                <a:tc>
                  <a:txBody>
                    <a:bodyPr/>
                    <a:lstStyle/>
                    <a:p>
                      <a:pPr algn="ctr"/>
                      <a:r>
                        <a:rPr lang="de-DE" sz="2000" b="0" smtClean="0">
                          <a:solidFill>
                            <a:schemeClr val="tx1"/>
                          </a:solidFill>
                          <a:latin typeface="Palatino Linotype" panose="02040502050505030304" pitchFamily="18" charset="0"/>
                          <a:cs typeface="Arial" panose="020B0604020202020204" pitchFamily="34" charset="0"/>
                          <a:sym typeface="Symbol" panose="05050102010706020507" pitchFamily="18" charset="2"/>
                        </a:rPr>
                        <a:t></a:t>
                      </a:r>
                      <a:r>
                        <a:rPr lang="de-DE" sz="2000" b="0" baseline="-25000" smtClean="0">
                          <a:solidFill>
                            <a:schemeClr val="tx1"/>
                          </a:solidFill>
                          <a:latin typeface="Palatino Linotype" panose="02040502050505030304" pitchFamily="18" charset="0"/>
                          <a:cs typeface="Arial" panose="020B0604020202020204" pitchFamily="34" charset="0"/>
                        </a:rPr>
                        <a:t>1s</a:t>
                      </a:r>
                      <a:r>
                        <a:rPr lang="de-DE" sz="2000" b="0" baseline="0" smtClean="0">
                          <a:solidFill>
                            <a:schemeClr val="tx1"/>
                          </a:solidFill>
                          <a:latin typeface="Palatino Linotype" panose="02040502050505030304" pitchFamily="18" charset="0"/>
                          <a:cs typeface="Arial" panose="020B0604020202020204" pitchFamily="34" charset="0"/>
                        </a:rPr>
                        <a:t> </a:t>
                      </a:r>
                      <a:r>
                        <a:rPr lang="de-DE" sz="2000" b="0" baseline="0" dirty="0" smtClean="0">
                          <a:solidFill>
                            <a:schemeClr val="tx1"/>
                          </a:solidFill>
                          <a:latin typeface="Palatino Linotype" panose="02040502050505030304" pitchFamily="18" charset="0"/>
                          <a:cs typeface="Arial" panose="020B0604020202020204" pitchFamily="34" charset="0"/>
                        </a:rPr>
                        <a:t>[eV]</a:t>
                      </a:r>
                      <a:endParaRPr lang="de-AT" sz="2000" b="0" dirty="0">
                        <a:solidFill>
                          <a:schemeClr val="tx1"/>
                        </a:solidFill>
                        <a:latin typeface="Palatino Linotype" panose="02040502050505030304" pitchFamily="18" charset="0"/>
                        <a:cs typeface="Arial" panose="020B0604020202020204" pitchFamily="34" charset="0"/>
                      </a:endParaRPr>
                    </a:p>
                  </a:txBody>
                  <a:tcPr marL="91439" marR="91439" marT="45714" marB="45714" anchor="ct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b="0" baseline="0" dirty="0" smtClean="0">
                          <a:solidFill>
                            <a:schemeClr val="tx1"/>
                          </a:solidFill>
                          <a:latin typeface="Palatino Linotype" panose="02040502050505030304" pitchFamily="18" charset="0"/>
                          <a:cs typeface="Arial" panose="020B0604020202020204" pitchFamily="34" charset="0"/>
                          <a:sym typeface="Symbol" panose="05050102010706020507" pitchFamily="18" charset="2"/>
                        </a:rPr>
                        <a:t></a:t>
                      </a:r>
                      <a:r>
                        <a:rPr lang="de-DE" sz="2000" b="0" baseline="-25000" dirty="0" smtClean="0">
                          <a:solidFill>
                            <a:schemeClr val="tx1"/>
                          </a:solidFill>
                          <a:latin typeface="Palatino Linotype" panose="02040502050505030304" pitchFamily="18" charset="0"/>
                          <a:cs typeface="Arial" panose="020B0604020202020204" pitchFamily="34" charset="0"/>
                        </a:rPr>
                        <a:t>1s</a:t>
                      </a:r>
                      <a:r>
                        <a:rPr lang="de-DE" sz="2000" b="0" baseline="0" dirty="0" smtClean="0">
                          <a:solidFill>
                            <a:schemeClr val="tx1"/>
                          </a:solidFill>
                          <a:latin typeface="Palatino Linotype" panose="02040502050505030304" pitchFamily="18" charset="0"/>
                          <a:cs typeface="Arial" panose="020B0604020202020204" pitchFamily="34" charset="0"/>
                        </a:rPr>
                        <a:t> [eV]</a:t>
                      </a:r>
                      <a:endParaRPr lang="de-AT" sz="2000" b="0" dirty="0" smtClean="0">
                        <a:solidFill>
                          <a:schemeClr val="tx1"/>
                        </a:solidFill>
                        <a:latin typeface="Palatino Linotype" panose="02040502050505030304" pitchFamily="18" charset="0"/>
                        <a:cs typeface="Arial" panose="020B0604020202020204" pitchFamily="34" charset="0"/>
                      </a:endParaRPr>
                    </a:p>
                  </a:txBody>
                  <a:tcPr marL="91439" marR="91439" marT="45714" marB="45714" anchor="ctr">
                    <a:solidFill>
                      <a:srgbClr val="92D050"/>
                    </a:solidFill>
                  </a:tcPr>
                </a:tc>
                <a:tc>
                  <a:txBody>
                    <a:bodyPr/>
                    <a:lstStyle/>
                    <a:p>
                      <a:r>
                        <a:rPr lang="de-DE" sz="2000" b="0" dirty="0" smtClean="0">
                          <a:solidFill>
                            <a:schemeClr val="tx1"/>
                          </a:solidFill>
                          <a:latin typeface="Palatino Linotype" panose="02040502050505030304" pitchFamily="18" charset="0"/>
                          <a:cs typeface="Arial" panose="020B0604020202020204" pitchFamily="34" charset="0"/>
                        </a:rPr>
                        <a:t>Reference</a:t>
                      </a:r>
                      <a:endParaRPr lang="de-AT" sz="2000" b="0" dirty="0">
                        <a:solidFill>
                          <a:schemeClr val="tx1"/>
                        </a:solidFill>
                        <a:latin typeface="Palatino Linotype" panose="02040502050505030304" pitchFamily="18" charset="0"/>
                        <a:cs typeface="Arial" panose="020B0604020202020204" pitchFamily="34" charset="0"/>
                      </a:endParaRPr>
                    </a:p>
                  </a:txBody>
                  <a:tcPr marL="91439" marR="91439" marT="45714" marB="45714" anchor="ctr">
                    <a:solidFill>
                      <a:srgbClr val="92D050"/>
                    </a:solidFill>
                  </a:tcPr>
                </a:tc>
              </a:tr>
              <a:tr h="476077">
                <a:tc>
                  <a:txBody>
                    <a:bodyPr/>
                    <a:lstStyle/>
                    <a:p>
                      <a:r>
                        <a:rPr lang="de-AT" sz="1600" b="0" dirty="0" smtClean="0">
                          <a:solidFill>
                            <a:schemeClr val="tx1"/>
                          </a:solidFill>
                          <a:latin typeface="Arial" panose="020B0604020202020204" pitchFamily="34" charset="0"/>
                          <a:cs typeface="Arial" panose="020B0604020202020204" pitchFamily="34" charset="0"/>
                        </a:rPr>
                        <a:t>-1.55 + </a:t>
                      </a:r>
                      <a:r>
                        <a:rPr lang="de-AT" sz="1600" b="0" i="1" dirty="0" smtClean="0">
                          <a:solidFill>
                            <a:schemeClr val="tx1"/>
                          </a:solidFill>
                          <a:latin typeface="Arial" panose="020B0604020202020204" pitchFamily="34" charset="0"/>
                          <a:cs typeface="Arial" panose="020B0604020202020204" pitchFamily="34" charset="0"/>
                        </a:rPr>
                        <a:t>i</a:t>
                      </a:r>
                      <a:r>
                        <a:rPr lang="de-AT" sz="1600" b="0" dirty="0" smtClean="0">
                          <a:solidFill>
                            <a:schemeClr val="tx1"/>
                          </a:solidFill>
                          <a:latin typeface="Arial" panose="020B0604020202020204" pitchFamily="34" charset="0"/>
                          <a:cs typeface="Arial" panose="020B0604020202020204" pitchFamily="34" charset="0"/>
                        </a:rPr>
                        <a:t> 1.66</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AT" sz="1600" b="0" dirty="0" smtClean="0">
                          <a:solidFill>
                            <a:schemeClr val="tx1"/>
                          </a:solidFill>
                          <a:latin typeface="Arial" panose="020B0604020202020204" pitchFamily="34" charset="0"/>
                          <a:cs typeface="Arial" panose="020B0604020202020204" pitchFamily="34" charset="0"/>
                        </a:rPr>
                        <a:t>-</a:t>
                      </a:r>
                      <a:r>
                        <a:rPr lang="de-AT" sz="1600" b="0" baseline="0" dirty="0" smtClean="0">
                          <a:solidFill>
                            <a:schemeClr val="tx1"/>
                          </a:solidFill>
                          <a:latin typeface="Arial" panose="020B0604020202020204" pitchFamily="34" charset="0"/>
                          <a:cs typeface="Arial" panose="020B0604020202020204" pitchFamily="34" charset="0"/>
                        </a:rPr>
                        <a:t> 969</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AT" sz="1600" b="0" dirty="0" smtClean="0">
                          <a:solidFill>
                            <a:schemeClr val="tx1"/>
                          </a:solidFill>
                          <a:latin typeface="Arial" panose="020B0604020202020204" pitchFamily="34" charset="0"/>
                          <a:cs typeface="Arial" panose="020B0604020202020204" pitchFamily="34" charset="0"/>
                        </a:rPr>
                        <a:t>938</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r>
                        <a:rPr lang="de-AT" sz="1600" b="0" dirty="0" smtClean="0">
                          <a:solidFill>
                            <a:schemeClr val="tx1"/>
                          </a:solidFill>
                          <a:latin typeface="Arial" panose="020B0604020202020204" pitchFamily="34" charset="0"/>
                          <a:cs typeface="Arial" panose="020B0604020202020204" pitchFamily="34" charset="0"/>
                        </a:rPr>
                        <a:t>Weise 2015  [2]</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r>
              <a:tr h="476077">
                <a:tc>
                  <a:txBody>
                    <a:bodyPr/>
                    <a:lstStyle/>
                    <a:p>
                      <a:r>
                        <a:rPr lang="de-DE" sz="1600" b="0" dirty="0" smtClean="0">
                          <a:solidFill>
                            <a:schemeClr val="tx1"/>
                          </a:solidFill>
                          <a:latin typeface="Arial" panose="020B0604020202020204" pitchFamily="34" charset="0"/>
                          <a:cs typeface="Arial" panose="020B0604020202020204" pitchFamily="34" charset="0"/>
                        </a:rPr>
                        <a:t>-1.58 + </a:t>
                      </a:r>
                      <a:r>
                        <a:rPr lang="de-DE" sz="1600" b="0" i="1" dirty="0" smtClean="0">
                          <a:solidFill>
                            <a:schemeClr val="tx1"/>
                          </a:solidFill>
                          <a:latin typeface="Arial" panose="020B0604020202020204" pitchFamily="34" charset="0"/>
                          <a:cs typeface="Arial" panose="020B0604020202020204" pitchFamily="34" charset="0"/>
                        </a:rPr>
                        <a:t>i</a:t>
                      </a:r>
                      <a:r>
                        <a:rPr lang="de-DE" sz="1600" b="0" dirty="0" smtClean="0">
                          <a:solidFill>
                            <a:schemeClr val="tx1"/>
                          </a:solidFill>
                          <a:latin typeface="Arial" panose="020B0604020202020204" pitchFamily="34" charset="0"/>
                          <a:cs typeface="Arial" panose="020B0604020202020204" pitchFamily="34" charset="0"/>
                        </a:rPr>
                        <a:t> 1.37</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- 887</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757</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r>
                        <a:rPr lang="de-DE" sz="1600" b="0" dirty="0" err="1" smtClean="0">
                          <a:solidFill>
                            <a:schemeClr val="tx1"/>
                          </a:solidFill>
                          <a:latin typeface="Arial" panose="020B0604020202020204" pitchFamily="34" charset="0"/>
                          <a:cs typeface="Arial" panose="020B0604020202020204" pitchFamily="34" charset="0"/>
                        </a:rPr>
                        <a:t>Mizutani</a:t>
                      </a:r>
                      <a:r>
                        <a:rPr lang="de-DE" sz="1600" b="0" baseline="0" dirty="0" smtClean="0">
                          <a:solidFill>
                            <a:schemeClr val="tx1"/>
                          </a:solidFill>
                          <a:latin typeface="Arial" panose="020B0604020202020204" pitchFamily="34" charset="0"/>
                          <a:cs typeface="Arial" panose="020B0604020202020204" pitchFamily="34" charset="0"/>
                        </a:rPr>
                        <a:t> 2013</a:t>
                      </a:r>
                      <a:r>
                        <a:rPr lang="de-DE" sz="1600" b="0" dirty="0" smtClean="0">
                          <a:solidFill>
                            <a:schemeClr val="tx1"/>
                          </a:solidFill>
                          <a:latin typeface="Arial" panose="020B0604020202020204" pitchFamily="34" charset="0"/>
                          <a:cs typeface="Arial" panose="020B0604020202020204" pitchFamily="34" charset="0"/>
                        </a:rPr>
                        <a:t>  [4]</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r>
              <a:tr h="476077">
                <a:tc>
                  <a:txBody>
                    <a:bodyPr/>
                    <a:lstStyle/>
                    <a:p>
                      <a:r>
                        <a:rPr lang="de-DE" sz="1600" b="0" smtClean="0">
                          <a:solidFill>
                            <a:schemeClr val="tx1"/>
                          </a:solidFill>
                          <a:latin typeface="Arial" panose="020B0604020202020204" pitchFamily="34" charset="0"/>
                          <a:cs typeface="Arial" panose="020B0604020202020204" pitchFamily="34" charset="0"/>
                        </a:rPr>
                        <a:t>-1.48 </a:t>
                      </a:r>
                      <a:r>
                        <a:rPr lang="de-DE" sz="1600" b="0" dirty="0" smtClean="0">
                          <a:solidFill>
                            <a:schemeClr val="tx1"/>
                          </a:solidFill>
                          <a:latin typeface="Arial" panose="020B0604020202020204" pitchFamily="34" charset="0"/>
                          <a:cs typeface="Arial" panose="020B0604020202020204" pitchFamily="34" charset="0"/>
                        </a:rPr>
                        <a:t>+ </a:t>
                      </a:r>
                      <a:r>
                        <a:rPr lang="de-DE" sz="1600" b="0" i="1" smtClean="0">
                          <a:solidFill>
                            <a:schemeClr val="tx1"/>
                          </a:solidFill>
                          <a:latin typeface="Arial" panose="020B0604020202020204" pitchFamily="34" charset="0"/>
                          <a:cs typeface="Arial" panose="020B0604020202020204" pitchFamily="34" charset="0"/>
                        </a:rPr>
                        <a:t>i</a:t>
                      </a:r>
                      <a:r>
                        <a:rPr lang="de-DE" sz="1600" b="0" smtClean="0">
                          <a:solidFill>
                            <a:schemeClr val="tx1"/>
                          </a:solidFill>
                          <a:latin typeface="Arial" panose="020B0604020202020204" pitchFamily="34" charset="0"/>
                          <a:cs typeface="Arial" panose="020B0604020202020204" pitchFamily="34" charset="0"/>
                        </a:rPr>
                        <a:t> 1.22</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- 787</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1011</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r>
                        <a:rPr lang="de-DE" sz="1600" b="0" dirty="0" smtClean="0">
                          <a:solidFill>
                            <a:schemeClr val="tx1"/>
                          </a:solidFill>
                          <a:latin typeface="Arial" panose="020B0604020202020204" pitchFamily="34" charset="0"/>
                          <a:cs typeface="Arial" panose="020B0604020202020204" pitchFamily="34" charset="0"/>
                        </a:rPr>
                        <a:t>Shevchenko 2012   [5]</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r>
              <a:tr h="476077">
                <a:tc>
                  <a:txBody>
                    <a:bodyPr/>
                    <a:lstStyle/>
                    <a:p>
                      <a:r>
                        <a:rPr lang="de-DE" sz="1600" b="0" dirty="0" smtClean="0">
                          <a:solidFill>
                            <a:schemeClr val="tx1"/>
                          </a:solidFill>
                          <a:latin typeface="Arial" panose="020B0604020202020204" pitchFamily="34" charset="0"/>
                          <a:cs typeface="Arial" panose="020B0604020202020204" pitchFamily="34" charset="0"/>
                        </a:rPr>
                        <a:t>-1.46 + </a:t>
                      </a:r>
                      <a:r>
                        <a:rPr lang="de-DE" sz="1600" b="0" i="1" dirty="0" smtClean="0">
                          <a:solidFill>
                            <a:schemeClr val="tx1"/>
                          </a:solidFill>
                          <a:latin typeface="Arial" panose="020B0604020202020204" pitchFamily="34" charset="0"/>
                          <a:cs typeface="Arial" panose="020B0604020202020204" pitchFamily="34" charset="0"/>
                        </a:rPr>
                        <a:t>i</a:t>
                      </a:r>
                      <a:r>
                        <a:rPr lang="de-DE" sz="1600" b="0" dirty="0" smtClean="0">
                          <a:solidFill>
                            <a:schemeClr val="tx1"/>
                          </a:solidFill>
                          <a:latin typeface="Arial" panose="020B0604020202020204" pitchFamily="34" charset="0"/>
                          <a:cs typeface="Arial" panose="020B0604020202020204" pitchFamily="34" charset="0"/>
                        </a:rPr>
                        <a:t> 1.08</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- 779</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650</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r>
                        <a:rPr lang="de-DE" sz="1600" b="0" dirty="0" smtClean="0">
                          <a:solidFill>
                            <a:schemeClr val="tx1"/>
                          </a:solidFill>
                          <a:latin typeface="Arial" panose="020B0604020202020204" pitchFamily="34" charset="0"/>
                          <a:cs typeface="Arial" panose="020B0604020202020204" pitchFamily="34" charset="0"/>
                        </a:rPr>
                        <a:t>Meißner</a:t>
                      </a:r>
                      <a:r>
                        <a:rPr lang="de-DE" sz="1600" b="0" baseline="0" dirty="0" smtClean="0">
                          <a:solidFill>
                            <a:schemeClr val="tx1"/>
                          </a:solidFill>
                          <a:latin typeface="Arial" panose="020B0604020202020204" pitchFamily="34" charset="0"/>
                          <a:cs typeface="Arial" panose="020B0604020202020204" pitchFamily="34" charset="0"/>
                        </a:rPr>
                        <a:t> 2011 </a:t>
                      </a:r>
                      <a:r>
                        <a:rPr lang="de-DE" sz="1600" b="0" baseline="30000" dirty="0" smtClean="0">
                          <a:solidFill>
                            <a:schemeClr val="tx1"/>
                          </a:solidFill>
                          <a:latin typeface="Arial" panose="020B0604020202020204" pitchFamily="34" charset="0"/>
                          <a:cs typeface="Arial" panose="020B0604020202020204" pitchFamily="34" charset="0"/>
                        </a:rPr>
                        <a:t>  </a:t>
                      </a:r>
                      <a:r>
                        <a:rPr lang="de-DE" sz="1600" b="0" baseline="0" dirty="0" smtClean="0">
                          <a:solidFill>
                            <a:schemeClr val="tx1"/>
                          </a:solidFill>
                          <a:latin typeface="Arial" panose="020B0604020202020204" pitchFamily="34" charset="0"/>
                          <a:cs typeface="Arial" panose="020B0604020202020204" pitchFamily="34" charset="0"/>
                        </a:rPr>
                        <a:t>[1]</a:t>
                      </a:r>
                      <a:endParaRPr lang="de-AT" sz="1600" b="0" baseline="30000" dirty="0">
                        <a:solidFill>
                          <a:schemeClr val="tx1"/>
                        </a:solidFill>
                        <a:latin typeface="Arial" panose="020B0604020202020204" pitchFamily="34" charset="0"/>
                        <a:cs typeface="Arial" panose="020B0604020202020204" pitchFamily="34" charset="0"/>
                      </a:endParaRPr>
                    </a:p>
                  </a:txBody>
                  <a:tcPr marL="91439" marR="91439" marT="45714" marB="45714" anchor="ctr"/>
                </a:tc>
              </a:tr>
              <a:tr h="476077">
                <a:tc>
                  <a:txBody>
                    <a:bodyPr/>
                    <a:lstStyle/>
                    <a:p>
                      <a:r>
                        <a:rPr lang="de-DE" sz="1600" b="0" dirty="0" smtClean="0">
                          <a:solidFill>
                            <a:schemeClr val="tx1"/>
                          </a:solidFill>
                          <a:latin typeface="Arial" panose="020B0604020202020204" pitchFamily="34" charset="0"/>
                          <a:cs typeface="Arial" panose="020B0604020202020204" pitchFamily="34" charset="0"/>
                        </a:rPr>
                        <a:t>-1.42 + </a:t>
                      </a:r>
                      <a:r>
                        <a:rPr lang="de-DE" sz="1600" b="0" i="1" dirty="0" smtClean="0">
                          <a:solidFill>
                            <a:schemeClr val="tx1"/>
                          </a:solidFill>
                          <a:latin typeface="Arial" panose="020B0604020202020204" pitchFamily="34" charset="0"/>
                          <a:cs typeface="Arial" panose="020B0604020202020204" pitchFamily="34" charset="0"/>
                        </a:rPr>
                        <a:t>i</a:t>
                      </a:r>
                      <a:r>
                        <a:rPr lang="de-DE" sz="1600" b="0" dirty="0" smtClean="0">
                          <a:solidFill>
                            <a:schemeClr val="tx1"/>
                          </a:solidFill>
                          <a:latin typeface="Arial" panose="020B0604020202020204" pitchFamily="34" charset="0"/>
                          <a:cs typeface="Arial" panose="020B0604020202020204" pitchFamily="34" charset="0"/>
                        </a:rPr>
                        <a:t> 1.09</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- 769</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674</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r>
                        <a:rPr lang="de-DE" sz="1600" b="0" dirty="0" smtClean="0">
                          <a:solidFill>
                            <a:schemeClr val="tx1"/>
                          </a:solidFill>
                          <a:latin typeface="Arial" panose="020B0604020202020204" pitchFamily="34" charset="0"/>
                          <a:cs typeface="Arial" panose="020B0604020202020204" pitchFamily="34" charset="0"/>
                        </a:rPr>
                        <a:t>Gal 2007  [6]</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r>
              <a:tr h="476077">
                <a:tc>
                  <a:txBody>
                    <a:bodyPr/>
                    <a:lstStyle/>
                    <a:p>
                      <a:r>
                        <a:rPr lang="de-DE" sz="1600" b="0" dirty="0" smtClean="0">
                          <a:solidFill>
                            <a:schemeClr val="tx1"/>
                          </a:solidFill>
                          <a:latin typeface="Arial" panose="020B0604020202020204" pitchFamily="34" charset="0"/>
                          <a:cs typeface="Arial" panose="020B0604020202020204" pitchFamily="34" charset="0"/>
                        </a:rPr>
                        <a:t>-1.66 + </a:t>
                      </a:r>
                      <a:r>
                        <a:rPr lang="de-DE" sz="1600" b="0" i="1" dirty="0" smtClean="0">
                          <a:solidFill>
                            <a:schemeClr val="tx1"/>
                          </a:solidFill>
                          <a:latin typeface="Arial" panose="020B0604020202020204" pitchFamily="34" charset="0"/>
                          <a:cs typeface="Arial" panose="020B0604020202020204" pitchFamily="34" charset="0"/>
                        </a:rPr>
                        <a:t>i</a:t>
                      </a:r>
                      <a:r>
                        <a:rPr lang="de-DE" sz="1600" b="0" dirty="0" smtClean="0">
                          <a:solidFill>
                            <a:schemeClr val="tx1"/>
                          </a:solidFill>
                          <a:latin typeface="Arial" panose="020B0604020202020204" pitchFamily="34" charset="0"/>
                          <a:cs typeface="Arial" panose="020B0604020202020204" pitchFamily="34" charset="0"/>
                        </a:rPr>
                        <a:t> 1.28</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- 884</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DE" sz="1600" b="0" dirty="0" smtClean="0">
                          <a:solidFill>
                            <a:schemeClr val="tx1"/>
                          </a:solidFill>
                          <a:latin typeface="Arial" panose="020B0604020202020204" pitchFamily="34" charset="0"/>
                          <a:cs typeface="Arial" panose="020B0604020202020204" pitchFamily="34" charset="0"/>
                        </a:rPr>
                        <a:t>665</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r>
                        <a:rPr lang="de-DE" sz="1600" b="0" dirty="0" smtClean="0">
                          <a:solidFill>
                            <a:schemeClr val="tx1"/>
                          </a:solidFill>
                          <a:latin typeface="Arial" panose="020B0604020202020204" pitchFamily="34" charset="0"/>
                          <a:cs typeface="Arial" panose="020B0604020202020204" pitchFamily="34" charset="0"/>
                        </a:rPr>
                        <a:t>Meißner</a:t>
                      </a:r>
                      <a:r>
                        <a:rPr lang="de-DE" sz="1600" b="0" baseline="0" dirty="0" smtClean="0">
                          <a:solidFill>
                            <a:schemeClr val="tx1"/>
                          </a:solidFill>
                          <a:latin typeface="Arial" panose="020B0604020202020204" pitchFamily="34" charset="0"/>
                          <a:cs typeface="Arial" panose="020B0604020202020204" pitchFamily="34" charset="0"/>
                        </a:rPr>
                        <a:t> 2006   [7]</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r>
              <a:tr h="476077">
                <a:tc>
                  <a:txBody>
                    <a:bodyPr/>
                    <a:lstStyle/>
                    <a:p>
                      <a:r>
                        <a:rPr lang="de-AT" sz="1600" b="0" dirty="0" smtClean="0">
                          <a:solidFill>
                            <a:schemeClr val="tx1"/>
                          </a:solidFill>
                          <a:latin typeface="Arial" panose="020B0604020202020204" pitchFamily="34" charset="0"/>
                          <a:cs typeface="Arial" panose="020B0604020202020204" pitchFamily="34" charset="0"/>
                        </a:rPr>
                        <a:t>-1.62 + </a:t>
                      </a:r>
                      <a:r>
                        <a:rPr lang="de-AT" sz="1600" b="0" i="1" dirty="0" smtClean="0">
                          <a:solidFill>
                            <a:schemeClr val="tx1"/>
                          </a:solidFill>
                          <a:latin typeface="Arial" panose="020B0604020202020204" pitchFamily="34" charset="0"/>
                          <a:cs typeface="Arial" panose="020B0604020202020204" pitchFamily="34" charset="0"/>
                        </a:rPr>
                        <a:t>i</a:t>
                      </a:r>
                      <a:r>
                        <a:rPr lang="de-AT" sz="1600" b="0" dirty="0" smtClean="0">
                          <a:solidFill>
                            <a:schemeClr val="tx1"/>
                          </a:solidFill>
                          <a:latin typeface="Arial" panose="020B0604020202020204" pitchFamily="34" charset="0"/>
                          <a:cs typeface="Arial" panose="020B0604020202020204" pitchFamily="34" charset="0"/>
                        </a:rPr>
                        <a:t> 1.91</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AT" sz="1600" b="0" dirty="0" smtClean="0">
                          <a:solidFill>
                            <a:schemeClr val="tx1"/>
                          </a:solidFill>
                          <a:latin typeface="Arial" panose="020B0604020202020204" pitchFamily="34" charset="0"/>
                          <a:cs typeface="Arial" panose="020B0604020202020204" pitchFamily="34" charset="0"/>
                        </a:rPr>
                        <a:t>- 1080</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pPr algn="ctr"/>
                      <a:r>
                        <a:rPr lang="de-AT" sz="1600" b="0" dirty="0" smtClean="0">
                          <a:solidFill>
                            <a:schemeClr val="tx1"/>
                          </a:solidFill>
                          <a:latin typeface="Arial" panose="020B0604020202020204" pitchFamily="34" charset="0"/>
                          <a:cs typeface="Arial" panose="020B0604020202020204" pitchFamily="34" charset="0"/>
                        </a:rPr>
                        <a:t>1024</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c>
                  <a:txBody>
                    <a:bodyPr/>
                    <a:lstStyle/>
                    <a:p>
                      <a:r>
                        <a:rPr lang="de-AT" sz="1600" b="0" dirty="0" err="1" smtClean="0">
                          <a:solidFill>
                            <a:schemeClr val="tx1"/>
                          </a:solidFill>
                          <a:latin typeface="Arial" panose="020B0604020202020204" pitchFamily="34" charset="0"/>
                          <a:cs typeface="Arial" panose="020B0604020202020204" pitchFamily="34" charset="0"/>
                        </a:rPr>
                        <a:t>Oset</a:t>
                      </a:r>
                      <a:r>
                        <a:rPr lang="de-AT" sz="1600" b="0" dirty="0" smtClean="0">
                          <a:solidFill>
                            <a:schemeClr val="tx1"/>
                          </a:solidFill>
                          <a:latin typeface="Arial" panose="020B0604020202020204" pitchFamily="34" charset="0"/>
                          <a:cs typeface="Arial" panose="020B0604020202020204" pitchFamily="34" charset="0"/>
                        </a:rPr>
                        <a:t> 2001 [3]</a:t>
                      </a:r>
                      <a:endParaRPr lang="de-AT" sz="1600" b="0" dirty="0">
                        <a:solidFill>
                          <a:schemeClr val="tx1"/>
                        </a:solidFill>
                        <a:latin typeface="Arial" panose="020B0604020202020204" pitchFamily="34" charset="0"/>
                        <a:cs typeface="Arial" panose="020B0604020202020204" pitchFamily="34" charset="0"/>
                      </a:endParaRPr>
                    </a:p>
                  </a:txBody>
                  <a:tcPr marL="91439" marR="91439" marT="45714" marB="45714" anchor="ctr"/>
                </a:tc>
              </a:tr>
            </a:tbl>
          </a:graphicData>
        </a:graphic>
      </p:graphicFrame>
      <p:sp>
        <p:nvSpPr>
          <p:cNvPr id="13" name="Textfeld 9"/>
          <p:cNvSpPr txBox="1">
            <a:spLocks noChangeArrowheads="1"/>
          </p:cNvSpPr>
          <p:nvPr/>
        </p:nvSpPr>
        <p:spPr bwMode="auto">
          <a:xfrm>
            <a:off x="882875" y="4854302"/>
            <a:ext cx="79928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sz="1400" dirty="0">
                <a:cs typeface="Times New Roman" pitchFamily="18" charset="0"/>
              </a:rPr>
              <a:t>[1]  M. Döring, U.-G. Meißner, Phys. </a:t>
            </a:r>
            <a:r>
              <a:rPr lang="de-DE" sz="1400" dirty="0" err="1">
                <a:cs typeface="Times New Roman" pitchFamily="18" charset="0"/>
              </a:rPr>
              <a:t>Lett</a:t>
            </a:r>
            <a:r>
              <a:rPr lang="de-DE" sz="1400" dirty="0">
                <a:cs typeface="Times New Roman" pitchFamily="18" charset="0"/>
              </a:rPr>
              <a:t>. B 704 (2011) 663</a:t>
            </a:r>
          </a:p>
          <a:p>
            <a:r>
              <a:rPr lang="de-DE" sz="1400" dirty="0">
                <a:cs typeface="Times New Roman" pitchFamily="18" charset="0"/>
              </a:rPr>
              <a:t>[2]  W. Weise, arXiv:1412.7838[</a:t>
            </a:r>
            <a:r>
              <a:rPr lang="de-DE" sz="1400" dirty="0" err="1">
                <a:cs typeface="Times New Roman" pitchFamily="18" charset="0"/>
              </a:rPr>
              <a:t>nucl-theo</a:t>
            </a:r>
            <a:r>
              <a:rPr lang="de-DE" sz="1400" dirty="0">
                <a:cs typeface="Times New Roman" pitchFamily="18" charset="0"/>
              </a:rPr>
              <a:t>]2015</a:t>
            </a:r>
          </a:p>
          <a:p>
            <a:r>
              <a:rPr lang="de-DE" sz="1400" dirty="0">
                <a:cs typeface="Times New Roman" pitchFamily="18" charset="0"/>
              </a:rPr>
              <a:t>[3]  S.S. </a:t>
            </a:r>
            <a:r>
              <a:rPr lang="de-DE" sz="1400" dirty="0" err="1">
                <a:cs typeface="Times New Roman" pitchFamily="18" charset="0"/>
              </a:rPr>
              <a:t>Kamakov</a:t>
            </a:r>
            <a:r>
              <a:rPr lang="de-DE" sz="1400" dirty="0">
                <a:cs typeface="Times New Roman" pitchFamily="18" charset="0"/>
              </a:rPr>
              <a:t>, E. </a:t>
            </a:r>
            <a:r>
              <a:rPr lang="de-DE" sz="1400" dirty="0" err="1">
                <a:cs typeface="Times New Roman" pitchFamily="18" charset="0"/>
              </a:rPr>
              <a:t>Oset</a:t>
            </a:r>
            <a:r>
              <a:rPr lang="de-DE" sz="1400" dirty="0">
                <a:cs typeface="Times New Roman" pitchFamily="18" charset="0"/>
              </a:rPr>
              <a:t>, A. Ramos, </a:t>
            </a:r>
            <a:r>
              <a:rPr lang="de-DE" sz="1400" dirty="0" err="1">
                <a:cs typeface="Times New Roman" pitchFamily="18" charset="0"/>
              </a:rPr>
              <a:t>Nucl</a:t>
            </a:r>
            <a:r>
              <a:rPr lang="de-DE" sz="1400" dirty="0">
                <a:cs typeface="Times New Roman" pitchFamily="18" charset="0"/>
              </a:rPr>
              <a:t>. Phys. A 690 (2001) 494</a:t>
            </a:r>
          </a:p>
          <a:p>
            <a:r>
              <a:rPr lang="de-DE" sz="1400" dirty="0">
                <a:cs typeface="Times New Roman" pitchFamily="18" charset="0"/>
              </a:rPr>
              <a:t>[4]  T. </a:t>
            </a:r>
            <a:r>
              <a:rPr lang="de-DE" sz="1400" dirty="0" err="1">
                <a:cs typeface="Times New Roman" pitchFamily="18" charset="0"/>
              </a:rPr>
              <a:t>Mizutani</a:t>
            </a:r>
            <a:r>
              <a:rPr lang="de-DE" sz="1400" dirty="0">
                <a:cs typeface="Times New Roman" pitchFamily="18" charset="0"/>
              </a:rPr>
              <a:t>, C. </a:t>
            </a:r>
            <a:r>
              <a:rPr lang="de-DE" sz="1400" dirty="0" err="1">
                <a:cs typeface="Times New Roman" pitchFamily="18" charset="0"/>
              </a:rPr>
              <a:t>Fayard</a:t>
            </a:r>
            <a:r>
              <a:rPr lang="de-DE" sz="1400" dirty="0">
                <a:cs typeface="Times New Roman" pitchFamily="18" charset="0"/>
              </a:rPr>
              <a:t>, B. </a:t>
            </a:r>
            <a:r>
              <a:rPr lang="de-DE" sz="1400" dirty="0" err="1">
                <a:cs typeface="Times New Roman" pitchFamily="18" charset="0"/>
              </a:rPr>
              <a:t>Saghai</a:t>
            </a:r>
            <a:r>
              <a:rPr lang="de-DE" sz="1400" dirty="0">
                <a:cs typeface="Times New Roman" pitchFamily="18" charset="0"/>
              </a:rPr>
              <a:t>, K. </a:t>
            </a:r>
            <a:r>
              <a:rPr lang="de-DE" sz="1400" dirty="0" err="1">
                <a:cs typeface="Times New Roman" pitchFamily="18" charset="0"/>
              </a:rPr>
              <a:t>Tsushima</a:t>
            </a:r>
            <a:r>
              <a:rPr lang="de-DE" sz="1400" dirty="0">
                <a:cs typeface="Times New Roman" pitchFamily="18" charset="0"/>
              </a:rPr>
              <a:t>, </a:t>
            </a:r>
            <a:r>
              <a:rPr lang="de-DE" sz="1400" dirty="0"/>
              <a:t>Phys. </a:t>
            </a:r>
            <a:r>
              <a:rPr lang="de-DE" sz="1400" dirty="0" err="1"/>
              <a:t>Rev</a:t>
            </a:r>
            <a:r>
              <a:rPr lang="de-DE" sz="1400" dirty="0"/>
              <a:t>. C 87, 035201 (2013), </a:t>
            </a:r>
            <a:r>
              <a:rPr lang="de-DE" sz="1400" dirty="0">
                <a:cs typeface="Times New Roman" pitchFamily="18" charset="0"/>
              </a:rPr>
              <a:t>arXiv:1211.5824[</a:t>
            </a:r>
            <a:r>
              <a:rPr lang="de-DE" sz="1400" dirty="0" err="1">
                <a:cs typeface="Times New Roman" pitchFamily="18" charset="0"/>
              </a:rPr>
              <a:t>hep-ph</a:t>
            </a:r>
            <a:r>
              <a:rPr lang="de-DE" sz="1400" dirty="0">
                <a:cs typeface="Times New Roman" pitchFamily="18" charset="0"/>
              </a:rPr>
              <a:t>]</a:t>
            </a:r>
          </a:p>
          <a:p>
            <a:r>
              <a:rPr lang="de-DE" sz="1400" dirty="0">
                <a:cs typeface="Times New Roman" pitchFamily="18" charset="0"/>
              </a:rPr>
              <a:t>[5]  N.V. Shevchenko, </a:t>
            </a:r>
            <a:r>
              <a:rPr lang="de-DE" sz="1400" dirty="0" err="1">
                <a:cs typeface="Times New Roman" pitchFamily="18" charset="0"/>
              </a:rPr>
              <a:t>Nucl</a:t>
            </a:r>
            <a:r>
              <a:rPr lang="de-DE" sz="1400" dirty="0">
                <a:cs typeface="Times New Roman" pitchFamily="18" charset="0"/>
              </a:rPr>
              <a:t>. Phys. A 890-891 (2012) 50-61</a:t>
            </a:r>
          </a:p>
          <a:p>
            <a:r>
              <a:rPr lang="de-DE" sz="1400" dirty="0">
                <a:cs typeface="Times New Roman" pitchFamily="18" charset="0"/>
              </a:rPr>
              <a:t>[6]  A. Gal, Int. J. Mod. Phys. A22 (2007) 226</a:t>
            </a:r>
          </a:p>
          <a:p>
            <a:r>
              <a:rPr lang="de-DE" sz="1400" dirty="0">
                <a:cs typeface="Times New Roman" pitchFamily="18" charset="0"/>
              </a:rPr>
              <a:t>[7]  </a:t>
            </a:r>
            <a:r>
              <a:rPr lang="de-DE" sz="1400" dirty="0"/>
              <a:t>U.-G.  Meißner, U. </a:t>
            </a:r>
            <a:r>
              <a:rPr lang="de-DE" sz="1400" dirty="0" err="1"/>
              <a:t>Raha</a:t>
            </a:r>
            <a:r>
              <a:rPr lang="de-DE" sz="1400" dirty="0"/>
              <a:t>, A. </a:t>
            </a:r>
            <a:r>
              <a:rPr lang="de-DE" sz="1400" dirty="0" err="1"/>
              <a:t>Rusetsky</a:t>
            </a:r>
            <a:r>
              <a:rPr lang="de-DE" sz="1400" dirty="0"/>
              <a:t>, Eur. phys. J. C47 (2006) 473</a:t>
            </a:r>
          </a:p>
        </p:txBody>
      </p:sp>
      <p:sp>
        <p:nvSpPr>
          <p:cNvPr id="4" name="Textfeld 3"/>
          <p:cNvSpPr txBox="1"/>
          <p:nvPr/>
        </p:nvSpPr>
        <p:spPr>
          <a:xfrm>
            <a:off x="8434562" y="2563907"/>
            <a:ext cx="2994731" cy="830997"/>
          </a:xfrm>
          <a:prstGeom prst="rect">
            <a:avLst/>
          </a:prstGeom>
          <a:noFill/>
          <a:ln w="28575">
            <a:solidFill>
              <a:srgbClr val="FF0000"/>
            </a:solidFill>
          </a:ln>
        </p:spPr>
        <p:txBody>
          <a:bodyPr wrap="none" rtlCol="0">
            <a:spAutoFit/>
          </a:bodyPr>
          <a:lstStyle/>
          <a:p>
            <a:r>
              <a:rPr lang="en-GB" sz="2400" b="1" i="1"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GB" sz="2400" b="1" i="1" baseline="-25000" dirty="0">
                <a:solidFill>
                  <a:srgbClr val="FF0000"/>
                </a:solidFill>
                <a:latin typeface="Arial" panose="020B0604020202020204" pitchFamily="34" charset="0"/>
                <a:cs typeface="Arial" panose="020B0604020202020204" pitchFamily="34" charset="0"/>
                <a:sym typeface="Symbol" panose="05050102010706020507" pitchFamily="18" charset="2"/>
              </a:rPr>
              <a:t>1s</a:t>
            </a:r>
            <a:r>
              <a:rPr lang="en-GB" sz="2400" b="1" i="1" dirty="0">
                <a:solidFill>
                  <a:srgbClr val="FF0000"/>
                </a:solidFill>
                <a:latin typeface="Arial" panose="020B0604020202020204" pitchFamily="34" charset="0"/>
                <a:cs typeface="Arial" panose="020B0604020202020204" pitchFamily="34" charset="0"/>
                <a:sym typeface="Symbol" panose="05050102010706020507" pitchFamily="18" charset="2"/>
              </a:rPr>
              <a:t> </a:t>
            </a:r>
            <a:r>
              <a:rPr lang="en-GB" sz="2400" dirty="0">
                <a:latin typeface="Arial" panose="020B0604020202020204" pitchFamily="34" charset="0"/>
                <a:cs typeface="Arial" panose="020B0604020202020204" pitchFamily="34" charset="0"/>
                <a:sym typeface="Symbol" panose="05050102010706020507" pitchFamily="18" charset="2"/>
              </a:rPr>
              <a:t>= (-800 ± </a:t>
            </a:r>
            <a:r>
              <a:rPr lang="en-GB" sz="2400" dirty="0">
                <a:solidFill>
                  <a:srgbClr val="FF0000"/>
                </a:solidFill>
                <a:latin typeface="Arial" panose="020B0604020202020204" pitchFamily="34" charset="0"/>
                <a:cs typeface="Arial" panose="020B0604020202020204" pitchFamily="34" charset="0"/>
                <a:sym typeface="Symbol" panose="05050102010706020507" pitchFamily="18" charset="2"/>
              </a:rPr>
              <a:t>60</a:t>
            </a:r>
            <a:r>
              <a:rPr lang="en-GB" sz="2400" dirty="0">
                <a:latin typeface="Arial" panose="020B0604020202020204" pitchFamily="34" charset="0"/>
                <a:cs typeface="Arial" panose="020B0604020202020204" pitchFamily="34" charset="0"/>
                <a:sym typeface="Symbol" panose="05050102010706020507" pitchFamily="18" charset="2"/>
              </a:rPr>
              <a:t>) eV</a:t>
            </a:r>
          </a:p>
          <a:p>
            <a:r>
              <a:rPr lang="en-GB" sz="2400" b="1" i="1"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GB" sz="2400" b="1" i="1" baseline="-25000" dirty="0">
                <a:solidFill>
                  <a:srgbClr val="FF0000"/>
                </a:solidFill>
                <a:latin typeface="Arial" panose="020B0604020202020204" pitchFamily="34" charset="0"/>
                <a:cs typeface="Arial" panose="020B0604020202020204" pitchFamily="34" charset="0"/>
                <a:sym typeface="Symbol" panose="05050102010706020507" pitchFamily="18" charset="2"/>
              </a:rPr>
              <a:t>1s</a:t>
            </a:r>
            <a:r>
              <a:rPr lang="en-GB" sz="2400" dirty="0">
                <a:latin typeface="Arial" panose="020B0604020202020204" pitchFamily="34" charset="0"/>
                <a:cs typeface="Arial" panose="020B0604020202020204" pitchFamily="34" charset="0"/>
                <a:sym typeface="Symbol" panose="05050102010706020507" pitchFamily="18" charset="2"/>
              </a:rPr>
              <a:t>= (800 ± </a:t>
            </a:r>
            <a:r>
              <a:rPr lang="en-GB" sz="2400" dirty="0">
                <a:solidFill>
                  <a:srgbClr val="FF0000"/>
                </a:solidFill>
                <a:latin typeface="Arial" panose="020B0604020202020204" pitchFamily="34" charset="0"/>
                <a:cs typeface="Arial" panose="020B0604020202020204" pitchFamily="34" charset="0"/>
                <a:sym typeface="Symbol" panose="05050102010706020507" pitchFamily="18" charset="2"/>
              </a:rPr>
              <a:t>140</a:t>
            </a:r>
            <a:r>
              <a:rPr lang="en-GB" sz="2400" dirty="0">
                <a:latin typeface="Arial" panose="020B0604020202020204" pitchFamily="34" charset="0"/>
                <a:cs typeface="Arial" panose="020B0604020202020204" pitchFamily="34" charset="0"/>
                <a:sym typeface="Symbol" panose="05050102010706020507" pitchFamily="18" charset="2"/>
              </a:rPr>
              <a:t>) eV</a:t>
            </a:r>
            <a:endParaRPr lang="en-GB" sz="2400" dirty="0">
              <a:latin typeface="Arial" panose="020B0604020202020204" pitchFamily="34" charset="0"/>
              <a:cs typeface="Arial" panose="020B0604020202020204" pitchFamily="34" charset="0"/>
            </a:endParaRPr>
          </a:p>
        </p:txBody>
      </p:sp>
      <p:sp>
        <p:nvSpPr>
          <p:cNvPr id="5" name="Pfeil nach rechts 4"/>
          <p:cNvSpPr/>
          <p:nvPr/>
        </p:nvSpPr>
        <p:spPr>
          <a:xfrm>
            <a:off x="7410450" y="2807956"/>
            <a:ext cx="800100" cy="415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ußzeilenplatzhalter 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2881245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583832" y="6375696"/>
            <a:ext cx="3248000" cy="365125"/>
          </a:xfrm>
        </p:spPr>
        <p:txBody>
          <a:bodyPr/>
          <a:lstStyle/>
          <a:p>
            <a:r>
              <a:rPr lang="en-GB" smtClean="0"/>
              <a:t>LNF Symposium - July 10, 2007</a:t>
            </a:r>
            <a:endParaRPr lang="en-GB" dirty="0"/>
          </a:p>
        </p:txBody>
      </p:sp>
      <p:pic>
        <p:nvPicPr>
          <p:cNvPr id="5" name="Grafik 4"/>
          <p:cNvPicPr>
            <a:picLocks noChangeAspect="1"/>
          </p:cNvPicPr>
          <p:nvPr/>
        </p:nvPicPr>
        <p:blipFill>
          <a:blip r:embed="rId2"/>
          <a:stretch>
            <a:fillRect/>
          </a:stretch>
        </p:blipFill>
        <p:spPr>
          <a:xfrm>
            <a:off x="1565189" y="1412776"/>
            <a:ext cx="8899808" cy="3960440"/>
          </a:xfrm>
          <a:prstGeom prst="rect">
            <a:avLst/>
          </a:prstGeom>
        </p:spPr>
      </p:pic>
      <p:sp>
        <p:nvSpPr>
          <p:cNvPr id="6" name="Rechteck 5"/>
          <p:cNvSpPr/>
          <p:nvPr/>
        </p:nvSpPr>
        <p:spPr>
          <a:xfrm>
            <a:off x="3948239" y="551877"/>
            <a:ext cx="4519186" cy="369332"/>
          </a:xfrm>
          <a:prstGeom prst="rect">
            <a:avLst/>
          </a:prstGeom>
        </p:spPr>
        <p:txBody>
          <a:bodyPr wrap="none">
            <a:spAutoFit/>
          </a:bodyPr>
          <a:lstStyle/>
          <a:p>
            <a:r>
              <a:rPr lang="en-GB" dirty="0">
                <a:solidFill>
                  <a:srgbClr val="808080"/>
                </a:solidFill>
                <a:latin typeface="Times-Roman"/>
              </a:rPr>
              <a:t>arXiv:1705.06857v1 [</a:t>
            </a:r>
            <a:r>
              <a:rPr lang="en-GB" dirty="0" err="1">
                <a:solidFill>
                  <a:srgbClr val="808080"/>
                </a:solidFill>
                <a:latin typeface="Times-Roman"/>
              </a:rPr>
              <a:t>nucl-th</a:t>
            </a:r>
            <a:r>
              <a:rPr lang="en-GB" dirty="0">
                <a:solidFill>
                  <a:srgbClr val="808080"/>
                </a:solidFill>
                <a:latin typeface="Times-Roman"/>
              </a:rPr>
              <a:t>] 19 May 2017</a:t>
            </a:r>
            <a:endParaRPr lang="en-GB" dirty="0"/>
          </a:p>
        </p:txBody>
      </p:sp>
      <p:sp>
        <p:nvSpPr>
          <p:cNvPr id="7" name="Abgerundetes Rechteck 6"/>
          <p:cNvSpPr/>
          <p:nvPr/>
        </p:nvSpPr>
        <p:spPr>
          <a:xfrm>
            <a:off x="6240016" y="4077072"/>
            <a:ext cx="2376264" cy="4320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4591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406804" y="1681628"/>
            <a:ext cx="7954687" cy="4506753"/>
            <a:chOff x="681124" y="2084468"/>
            <a:chExt cx="7954687" cy="4506753"/>
          </a:xfrm>
        </p:grpSpPr>
        <p:grpSp>
          <p:nvGrpSpPr>
            <p:cNvPr id="3" name="Gruppieren 2"/>
            <p:cNvGrpSpPr/>
            <p:nvPr/>
          </p:nvGrpSpPr>
          <p:grpSpPr>
            <a:xfrm>
              <a:off x="681124" y="2084468"/>
              <a:ext cx="6822225" cy="4506753"/>
              <a:chOff x="681124" y="2084468"/>
              <a:chExt cx="6822225" cy="4506753"/>
            </a:xfrm>
          </p:grpSpPr>
          <p:grpSp>
            <p:nvGrpSpPr>
              <p:cNvPr id="12" name="Gruppieren 11"/>
              <p:cNvGrpSpPr/>
              <p:nvPr/>
            </p:nvGrpSpPr>
            <p:grpSpPr>
              <a:xfrm>
                <a:off x="681124" y="2084468"/>
                <a:ext cx="6822225" cy="4506753"/>
                <a:chOff x="1313209" y="1916832"/>
                <a:chExt cx="6490068" cy="4170784"/>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530" y="1916832"/>
                  <a:ext cx="6129747" cy="3981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10"/>
                <p:cNvSpPr txBox="1"/>
                <p:nvPr/>
              </p:nvSpPr>
              <p:spPr>
                <a:xfrm>
                  <a:off x="5106005" y="5745817"/>
                  <a:ext cx="2054422" cy="341799"/>
                </a:xfrm>
                <a:prstGeom prst="rect">
                  <a:avLst/>
                </a:prstGeom>
                <a:noFill/>
              </p:spPr>
              <p:txBody>
                <a:bodyPr wrap="none" rtlCol="0">
                  <a:spAutoFit/>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a:t>X-</a:t>
                  </a:r>
                  <a:r>
                    <a:rPr lang="de-DE" dirty="0" err="1"/>
                    <a:t>ray</a:t>
                  </a:r>
                  <a:r>
                    <a:rPr lang="de-DE" dirty="0"/>
                    <a:t> </a:t>
                  </a:r>
                  <a:r>
                    <a:rPr lang="de-DE" dirty="0" err="1"/>
                    <a:t>energy</a:t>
                  </a:r>
                  <a:r>
                    <a:rPr lang="de-DE" dirty="0"/>
                    <a:t>  [</a:t>
                  </a:r>
                  <a:r>
                    <a:rPr lang="de-DE" dirty="0" err="1"/>
                    <a:t>keV</a:t>
                  </a:r>
                  <a:r>
                    <a:rPr lang="de-DE" dirty="0"/>
                    <a:t>]</a:t>
                  </a:r>
                </a:p>
              </p:txBody>
            </p:sp>
            <p:sp>
              <p:nvSpPr>
                <p:cNvPr id="5" name="Textfeld 11"/>
                <p:cNvSpPr txBox="1"/>
                <p:nvPr/>
              </p:nvSpPr>
              <p:spPr>
                <a:xfrm rot="16200000">
                  <a:off x="424322" y="3452985"/>
                  <a:ext cx="2129123" cy="351350"/>
                </a:xfrm>
                <a:prstGeom prst="rect">
                  <a:avLst/>
                </a:prstGeom>
                <a:noFill/>
              </p:spPr>
              <p:txBody>
                <a:bodyPr wrap="none" rtlCol="0">
                  <a:spAutoFit/>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err="1"/>
                    <a:t>counts</a:t>
                  </a:r>
                  <a:r>
                    <a:rPr lang="de-DE" dirty="0"/>
                    <a:t> per 80 eV bin</a:t>
                  </a:r>
                </a:p>
              </p:txBody>
            </p:sp>
          </p:grpSp>
          <p:sp>
            <p:nvSpPr>
              <p:cNvPr id="6" name="Textfeld 13"/>
              <p:cNvSpPr txBox="1"/>
              <p:nvPr/>
            </p:nvSpPr>
            <p:spPr>
              <a:xfrm>
                <a:off x="2972200" y="3719172"/>
                <a:ext cx="436338" cy="369332"/>
              </a:xfrm>
              <a:prstGeom prst="rect">
                <a:avLst/>
              </a:prstGeom>
              <a:noFill/>
            </p:spPr>
            <p:txBody>
              <a:bodyPr wrap="square" rtlCol="0">
                <a:spAutoFit/>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a:t>K</a:t>
                </a:r>
                <a:r>
                  <a:rPr lang="de-DE" baseline="-25000" dirty="0">
                    <a:latin typeface="Symbol" panose="05050102010706020507" pitchFamily="18" charset="2"/>
                  </a:rPr>
                  <a:t>a</a:t>
                </a:r>
              </a:p>
            </p:txBody>
          </p:sp>
          <p:sp>
            <p:nvSpPr>
              <p:cNvPr id="7" name="Textfeld 14"/>
              <p:cNvSpPr txBox="1"/>
              <p:nvPr/>
            </p:nvSpPr>
            <p:spPr>
              <a:xfrm>
                <a:off x="3753390" y="3112244"/>
                <a:ext cx="423514" cy="369332"/>
              </a:xfrm>
              <a:prstGeom prst="rect">
                <a:avLst/>
              </a:prstGeom>
              <a:noFill/>
            </p:spPr>
            <p:txBody>
              <a:bodyPr wrap="none" rtlCol="0">
                <a:spAutoFit/>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err="1"/>
                  <a:t>K</a:t>
                </a:r>
                <a:r>
                  <a:rPr lang="de-DE" baseline="-25000" dirty="0" err="1">
                    <a:latin typeface="Symbol" panose="05050102010706020507" pitchFamily="18" charset="2"/>
                  </a:rPr>
                  <a:t>b</a:t>
                </a:r>
                <a:endParaRPr lang="de-DE" baseline="-25000" dirty="0">
                  <a:latin typeface="Symbol" panose="05050102010706020507" pitchFamily="18" charset="2"/>
                </a:endParaRPr>
              </a:p>
            </p:txBody>
          </p:sp>
          <p:sp>
            <p:nvSpPr>
              <p:cNvPr id="8" name="Textfeld 15"/>
              <p:cNvSpPr txBox="1"/>
              <p:nvPr/>
            </p:nvSpPr>
            <p:spPr>
              <a:xfrm>
                <a:off x="4197882" y="2914508"/>
                <a:ext cx="627095" cy="369332"/>
              </a:xfrm>
              <a:prstGeom prst="rect">
                <a:avLst/>
              </a:prstGeom>
              <a:noFill/>
            </p:spPr>
            <p:txBody>
              <a:bodyPr wrap="none" rtlCol="0">
                <a:spAutoFit/>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e-DE" dirty="0" err="1"/>
                  <a:t>K</a:t>
                </a:r>
                <a:r>
                  <a:rPr lang="de-DE" baseline="-25000" dirty="0" err="1"/>
                  <a:t>high</a:t>
                </a:r>
                <a:endParaRPr lang="de-DE" baseline="-25000" dirty="0"/>
              </a:p>
            </p:txBody>
          </p:sp>
        </p:grpSp>
        <p:sp>
          <p:nvSpPr>
            <p:cNvPr id="10" name="Textfeld 10"/>
            <p:cNvSpPr txBox="1"/>
            <p:nvPr/>
          </p:nvSpPr>
          <p:spPr>
            <a:xfrm>
              <a:off x="4974337" y="2159775"/>
              <a:ext cx="3661474" cy="1323439"/>
            </a:xfrm>
            <a:prstGeom prst="rect">
              <a:avLst/>
            </a:prstGeom>
            <a:solidFill>
              <a:schemeClr val="bg1"/>
            </a:solidFill>
            <a:ln>
              <a:solidFill>
                <a:schemeClr val="tx1"/>
              </a:solidFill>
            </a:ln>
          </p:spPr>
          <p:txBody>
            <a:bodyPr wrap="square" rtlCol="0">
              <a:spAutoFit/>
            </a:bodyP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2000" dirty="0" smtClean="0">
                  <a:solidFill>
                    <a:srgbClr val="FF0000"/>
                  </a:solidFill>
                  <a:latin typeface="Palatino Linotype" panose="02040502050505030304" pitchFamily="18" charset="0"/>
                </a:rPr>
                <a:t>DAQ WITH HYDROGEN</a:t>
              </a:r>
              <a:endParaRPr lang="en-GB" sz="2000" dirty="0" smtClean="0">
                <a:latin typeface="Palatino Linotype" panose="02040502050505030304" pitchFamily="18" charset="0"/>
              </a:endParaRPr>
            </a:p>
            <a:p>
              <a:pPr marL="285750" indent="-285750">
                <a:buFont typeface="Wingdings" panose="05000000000000000000" pitchFamily="2" charset="2"/>
                <a:buChar char="Ø"/>
              </a:pPr>
              <a:r>
                <a:rPr lang="en-GB" sz="2000" dirty="0" smtClean="0">
                  <a:latin typeface="Palatino Linotype" panose="02040502050505030304" pitchFamily="18" charset="0"/>
                </a:rPr>
                <a:t>45 kW proton beam, 3 days </a:t>
              </a:r>
              <a:endParaRPr lang="en-GB" sz="2000" dirty="0">
                <a:latin typeface="Palatino Linotype" panose="02040502050505030304" pitchFamily="18" charset="0"/>
              </a:endParaRPr>
            </a:p>
            <a:p>
              <a:pPr marL="285750" indent="-285750">
                <a:buFont typeface="Wingdings" panose="05000000000000000000" pitchFamily="2" charset="2"/>
                <a:buChar char="Ø"/>
              </a:pPr>
              <a:r>
                <a:rPr lang="en-GB" sz="2000" dirty="0">
                  <a:latin typeface="Palatino Linotype" panose="02040502050505030304" pitchFamily="18" charset="0"/>
                </a:rPr>
                <a:t>detector area 120 cm</a:t>
              </a:r>
              <a:r>
                <a:rPr lang="en-GB" sz="2000" baseline="30000" dirty="0">
                  <a:latin typeface="Palatino Linotype" panose="02040502050505030304" pitchFamily="18" charset="0"/>
                </a:rPr>
                <a:t>2</a:t>
              </a:r>
              <a:r>
                <a:rPr lang="en-GB" sz="2000" dirty="0">
                  <a:latin typeface="Palatino Linotype" panose="02040502050505030304" pitchFamily="18" charset="0"/>
                </a:rPr>
                <a:t> </a:t>
              </a:r>
            </a:p>
            <a:p>
              <a:pPr marL="285750" indent="-285750">
                <a:buFont typeface="Wingdings" panose="05000000000000000000" pitchFamily="2" charset="2"/>
                <a:buChar char="Ø"/>
              </a:pPr>
              <a:r>
                <a:rPr lang="en-GB" sz="2000" dirty="0" smtClean="0">
                  <a:latin typeface="Palatino Linotype" panose="02040502050505030304" pitchFamily="18" charset="0"/>
                </a:rPr>
                <a:t>4% </a:t>
              </a:r>
              <a:r>
                <a:rPr lang="en-GB" sz="2000" dirty="0">
                  <a:latin typeface="Palatino Linotype" panose="02040502050505030304" pitchFamily="18" charset="0"/>
                </a:rPr>
                <a:t>LHD</a:t>
              </a:r>
            </a:p>
          </p:txBody>
        </p:sp>
        <p:sp>
          <p:nvSpPr>
            <p:cNvPr id="2" name="Rechteck 1"/>
            <p:cNvSpPr/>
            <p:nvPr/>
          </p:nvSpPr>
          <p:spPr>
            <a:xfrm>
              <a:off x="5449824" y="3600448"/>
              <a:ext cx="3158555" cy="1015663"/>
            </a:xfrm>
            <a:prstGeom prst="rect">
              <a:avLst/>
            </a:prstGeom>
            <a:solidFill>
              <a:schemeClr val="bg1"/>
            </a:solidFill>
            <a:ln>
              <a:solidFill>
                <a:srgbClr val="FF0000"/>
              </a:solidFill>
            </a:ln>
          </p:spPr>
          <p:txBody>
            <a:bodyPr wrap="square">
              <a:spAutoFit/>
            </a:bodyPr>
            <a:lstStyle/>
            <a:p>
              <a:r>
                <a:rPr lang="en-GB" sz="2000" b="1" dirty="0">
                  <a:solidFill>
                    <a:srgbClr val="FF0000"/>
                  </a:solidFill>
                  <a:latin typeface="Palatino Linotype" panose="02040502050505030304" pitchFamily="18" charset="0"/>
                </a:rPr>
                <a:t>achievable precision:  </a:t>
              </a:r>
            </a:p>
            <a:p>
              <a:r>
                <a:rPr lang="en-GB" sz="2000" b="1" dirty="0" smtClean="0">
                  <a:solidFill>
                    <a:srgbClr val="FF0000"/>
                  </a:solidFill>
                  <a:latin typeface="Palatino Linotype" panose="02040502050505030304" pitchFamily="18" charset="0"/>
                </a:rPr>
                <a:t>     sigma(shift</a:t>
              </a:r>
              <a:r>
                <a:rPr lang="en-GB" sz="2000" b="1" dirty="0">
                  <a:solidFill>
                    <a:srgbClr val="FF0000"/>
                  </a:solidFill>
                  <a:latin typeface="Palatino Linotype" panose="02040502050505030304" pitchFamily="18" charset="0"/>
                </a:rPr>
                <a:t>)    ~ 35 eV   </a:t>
              </a:r>
            </a:p>
            <a:p>
              <a:r>
                <a:rPr lang="en-GB" sz="2000" b="1" dirty="0" smtClean="0">
                  <a:solidFill>
                    <a:srgbClr val="FF0000"/>
                  </a:solidFill>
                  <a:latin typeface="Palatino Linotype" panose="02040502050505030304" pitchFamily="18" charset="0"/>
                </a:rPr>
                <a:t>     sigma(width)  ~ </a:t>
              </a:r>
              <a:r>
                <a:rPr lang="en-GB" sz="2000" b="1" dirty="0">
                  <a:solidFill>
                    <a:srgbClr val="FF0000"/>
                  </a:solidFill>
                  <a:latin typeface="Palatino Linotype" panose="02040502050505030304" pitchFamily="18" charset="0"/>
                </a:rPr>
                <a:t>71 eV</a:t>
              </a:r>
            </a:p>
          </p:txBody>
        </p:sp>
      </p:grpSp>
      <p:sp>
        <p:nvSpPr>
          <p:cNvPr id="9" name="Textfeld 8"/>
          <p:cNvSpPr txBox="1"/>
          <p:nvPr/>
        </p:nvSpPr>
        <p:spPr>
          <a:xfrm>
            <a:off x="494672" y="137979"/>
            <a:ext cx="10460736" cy="1138773"/>
          </a:xfrm>
          <a:prstGeom prst="rect">
            <a:avLst/>
          </a:prstGeom>
          <a:noFill/>
        </p:spPr>
        <p:txBody>
          <a:bodyPr wrap="square" rtlCol="0">
            <a:spAutoFit/>
          </a:bodyPr>
          <a:lstStyle/>
          <a:p>
            <a:r>
              <a:rPr lang="en-GB" sz="3200" dirty="0">
                <a:latin typeface="Palatino Linotype" panose="02040502050505030304" pitchFamily="18" charset="0"/>
              </a:rPr>
              <a:t>Commissioning of the </a:t>
            </a:r>
            <a:r>
              <a:rPr lang="en-GB" sz="3200" dirty="0" err="1">
                <a:latin typeface="Palatino Linotype" panose="02040502050505030304" pitchFamily="18" charset="0"/>
              </a:rPr>
              <a:t>K</a:t>
            </a:r>
            <a:r>
              <a:rPr lang="en-GB" sz="3200" baseline="38000" dirty="0" err="1">
                <a:latin typeface="Palatino Linotype" panose="02040502050505030304" pitchFamily="18" charset="0"/>
                <a:sym typeface="Symbol" panose="05050102010706020507" pitchFamily="18" charset="2"/>
              </a:rPr>
              <a:t></a:t>
            </a:r>
            <a:r>
              <a:rPr lang="en-GB" sz="3200" dirty="0" err="1">
                <a:latin typeface="Palatino Linotype" panose="02040502050505030304" pitchFamily="18" charset="0"/>
              </a:rPr>
              <a:t>d</a:t>
            </a:r>
            <a:r>
              <a:rPr lang="en-GB" sz="3200" dirty="0">
                <a:latin typeface="Palatino Linotype" panose="02040502050505030304" pitchFamily="18" charset="0"/>
              </a:rPr>
              <a:t> </a:t>
            </a:r>
            <a:r>
              <a:rPr lang="en-GB" sz="3200" dirty="0" smtClean="0">
                <a:latin typeface="Palatino Linotype" panose="02040502050505030304" pitchFamily="18" charset="0"/>
              </a:rPr>
              <a:t>apparatus </a:t>
            </a:r>
          </a:p>
          <a:p>
            <a:r>
              <a:rPr lang="en-GB" sz="3200" dirty="0" smtClean="0">
                <a:latin typeface="Palatino Linotype" panose="02040502050505030304" pitchFamily="18" charset="0"/>
              </a:rPr>
              <a:t>for stage-2 approv</a:t>
            </a:r>
            <a:r>
              <a:rPr lang="en-GB" sz="3600" dirty="0" smtClean="0">
                <a:latin typeface="Palatino Linotype" panose="02040502050505030304" pitchFamily="18" charset="0"/>
              </a:rPr>
              <a:t>al </a:t>
            </a:r>
            <a:r>
              <a:rPr lang="en-GB" sz="2800" dirty="0" smtClean="0">
                <a:latin typeface="Palatino Linotype" panose="02040502050505030304" pitchFamily="18" charset="0"/>
              </a:rPr>
              <a:t>(proof of principle using </a:t>
            </a:r>
            <a:r>
              <a:rPr lang="en-GB" sz="2800" dirty="0" err="1" smtClean="0">
                <a:latin typeface="Palatino Linotype" panose="02040502050505030304" pitchFamily="18" charset="0"/>
              </a:rPr>
              <a:t>K</a:t>
            </a:r>
            <a:r>
              <a:rPr lang="en-GB" sz="2800" baseline="38000" dirty="0" err="1" smtClean="0">
                <a:latin typeface="Palatino Linotype" panose="02040502050505030304" pitchFamily="18" charset="0"/>
                <a:sym typeface="Symbol" panose="05050102010706020507" pitchFamily="18" charset="2"/>
              </a:rPr>
              <a:t></a:t>
            </a:r>
            <a:r>
              <a:rPr lang="en-GB" sz="2800" dirty="0" err="1" smtClean="0">
                <a:latin typeface="Palatino Linotype" panose="02040502050505030304" pitchFamily="18" charset="0"/>
                <a:sym typeface="Symbol" panose="05050102010706020507" pitchFamily="18" charset="2"/>
              </a:rPr>
              <a:t>p</a:t>
            </a:r>
            <a:r>
              <a:rPr lang="en-GB" sz="2800" dirty="0" smtClean="0">
                <a:latin typeface="Palatino Linotype" panose="02040502050505030304" pitchFamily="18" charset="0"/>
                <a:sym typeface="Symbol" panose="05050102010706020507" pitchFamily="18" charset="2"/>
              </a:rPr>
              <a:t>)</a:t>
            </a:r>
            <a:endParaRPr lang="en-GB" sz="2800" dirty="0">
              <a:latin typeface="Palatino Linotype" panose="02040502050505030304" pitchFamily="18" charset="0"/>
            </a:endParaRPr>
          </a:p>
        </p:txBody>
      </p:sp>
      <p:pic>
        <p:nvPicPr>
          <p:cNvPr id="15" name="Picture 2"/>
          <p:cNvPicPr>
            <a:picLocks noChangeAspect="1" noChangeArrowheads="1"/>
          </p:cNvPicPr>
          <p:nvPr/>
        </p:nvPicPr>
        <p:blipFill rotWithShape="1">
          <a:blip r:embed="rId4" cstate="print"/>
          <a:srcRect t="11335"/>
          <a:stretch/>
        </p:blipFill>
        <p:spPr bwMode="auto">
          <a:xfrm>
            <a:off x="8826481" y="3832639"/>
            <a:ext cx="3124438" cy="2696177"/>
          </a:xfrm>
          <a:prstGeom prst="rect">
            <a:avLst/>
          </a:prstGeom>
          <a:noFill/>
          <a:ln w="12700">
            <a:noFill/>
            <a:miter lim="800000"/>
            <a:headEnd/>
            <a:tailEnd/>
          </a:ln>
        </p:spPr>
      </p:pic>
      <p:sp>
        <p:nvSpPr>
          <p:cNvPr id="17" name="Rechteck 16"/>
          <p:cNvSpPr/>
          <p:nvPr/>
        </p:nvSpPr>
        <p:spPr>
          <a:xfrm>
            <a:off x="8826481" y="3197608"/>
            <a:ext cx="3090513" cy="584775"/>
          </a:xfrm>
          <a:prstGeom prst="rect">
            <a:avLst/>
          </a:prstGeom>
          <a:solidFill>
            <a:schemeClr val="accent2">
              <a:lumMod val="20000"/>
              <a:lumOff val="80000"/>
            </a:schemeClr>
          </a:solidFill>
          <a:ln w="28575">
            <a:solidFill>
              <a:srgbClr val="FF0000"/>
            </a:solidFill>
          </a:ln>
        </p:spPr>
        <p:txBody>
          <a:bodyPr wrap="square">
            <a:spAutoFit/>
          </a:bodyPr>
          <a:lstStyle/>
          <a:p>
            <a:r>
              <a:rPr lang="el-GR" sz="1600" b="1" dirty="0" smtClean="0">
                <a:solidFill>
                  <a:srgbClr val="FF0000"/>
                </a:solidFill>
                <a:latin typeface="Palatino Linotype" pitchFamily="18" charset="0"/>
              </a:rPr>
              <a:t>ε</a:t>
            </a:r>
            <a:r>
              <a:rPr lang="el-GR" sz="1600" b="1" baseline="-25000" dirty="0" smtClean="0">
                <a:solidFill>
                  <a:srgbClr val="FF0000"/>
                </a:solidFill>
                <a:latin typeface="Palatino Linotype" pitchFamily="18" charset="0"/>
              </a:rPr>
              <a:t>1</a:t>
            </a:r>
            <a:r>
              <a:rPr lang="en-GB" sz="1600" b="1" baseline="-25000" dirty="0" smtClean="0">
                <a:solidFill>
                  <a:srgbClr val="FF0000"/>
                </a:solidFill>
                <a:latin typeface="Palatino Linotype" pitchFamily="18" charset="0"/>
              </a:rPr>
              <a:t>s</a:t>
            </a:r>
            <a:r>
              <a:rPr lang="en-GB" sz="1600" b="1" dirty="0" smtClean="0">
                <a:solidFill>
                  <a:srgbClr val="FF0000"/>
                </a:solidFill>
                <a:latin typeface="Palatino Linotype" pitchFamily="18" charset="0"/>
              </a:rPr>
              <a:t> = -283 ± 36(stat) ±   6(</a:t>
            </a:r>
            <a:r>
              <a:rPr lang="en-GB" sz="1600" b="1" dirty="0" err="1" smtClean="0">
                <a:solidFill>
                  <a:srgbClr val="FF0000"/>
                </a:solidFill>
                <a:latin typeface="Palatino Linotype" pitchFamily="18" charset="0"/>
              </a:rPr>
              <a:t>syst</a:t>
            </a:r>
            <a:r>
              <a:rPr lang="en-GB" sz="1600" b="1" dirty="0" smtClean="0">
                <a:solidFill>
                  <a:srgbClr val="FF0000"/>
                </a:solidFill>
                <a:latin typeface="Palatino Linotype" pitchFamily="18" charset="0"/>
              </a:rPr>
              <a:t>) </a:t>
            </a:r>
            <a:r>
              <a:rPr lang="en-GB" sz="1600" b="1" dirty="0" err="1" smtClean="0">
                <a:solidFill>
                  <a:srgbClr val="FF0000"/>
                </a:solidFill>
                <a:latin typeface="Palatino Linotype" pitchFamily="18" charset="0"/>
              </a:rPr>
              <a:t>eV</a:t>
            </a:r>
            <a:endParaRPr lang="en-GB" sz="1600" b="1" dirty="0" smtClean="0">
              <a:solidFill>
                <a:srgbClr val="FF0000"/>
              </a:solidFill>
              <a:latin typeface="Palatino Linotype" pitchFamily="18" charset="0"/>
            </a:endParaRPr>
          </a:p>
          <a:p>
            <a:r>
              <a:rPr lang="el-GR" sz="1600" b="1" dirty="0" smtClean="0">
                <a:solidFill>
                  <a:srgbClr val="FF0000"/>
                </a:solidFill>
                <a:latin typeface="Palatino Linotype" pitchFamily="18" charset="0"/>
              </a:rPr>
              <a:t>Γ</a:t>
            </a:r>
            <a:r>
              <a:rPr lang="el-GR" sz="1600" b="1" baseline="-25000" dirty="0" smtClean="0">
                <a:solidFill>
                  <a:srgbClr val="FF0000"/>
                </a:solidFill>
                <a:latin typeface="Palatino Linotype" pitchFamily="18" charset="0"/>
              </a:rPr>
              <a:t>1</a:t>
            </a:r>
            <a:r>
              <a:rPr lang="en-GB" sz="1600" b="1" baseline="-25000" dirty="0" smtClean="0">
                <a:solidFill>
                  <a:srgbClr val="FF0000"/>
                </a:solidFill>
                <a:latin typeface="Palatino Linotype" pitchFamily="18" charset="0"/>
              </a:rPr>
              <a:t>s </a:t>
            </a:r>
            <a:r>
              <a:rPr lang="en-GB" sz="1600" b="1" dirty="0" smtClean="0">
                <a:solidFill>
                  <a:srgbClr val="FF0000"/>
                </a:solidFill>
                <a:latin typeface="Palatino Linotype" pitchFamily="18" charset="0"/>
              </a:rPr>
              <a:t>=  541 ± 89(stat) ± 22(</a:t>
            </a:r>
            <a:r>
              <a:rPr lang="en-GB" sz="1600" b="1" dirty="0" err="1" smtClean="0">
                <a:solidFill>
                  <a:srgbClr val="FF0000"/>
                </a:solidFill>
                <a:latin typeface="Palatino Linotype" pitchFamily="18" charset="0"/>
              </a:rPr>
              <a:t>syst</a:t>
            </a:r>
            <a:r>
              <a:rPr lang="en-GB" sz="1600" b="1" dirty="0" smtClean="0">
                <a:solidFill>
                  <a:srgbClr val="FF0000"/>
                </a:solidFill>
                <a:latin typeface="Palatino Linotype" pitchFamily="18" charset="0"/>
              </a:rPr>
              <a:t>) </a:t>
            </a:r>
            <a:r>
              <a:rPr lang="en-GB" sz="1600" b="1" dirty="0" err="1" smtClean="0">
                <a:solidFill>
                  <a:srgbClr val="FF0000"/>
                </a:solidFill>
                <a:latin typeface="Palatino Linotype" pitchFamily="18" charset="0"/>
              </a:rPr>
              <a:t>eV</a:t>
            </a:r>
            <a:endParaRPr lang="en-GB" sz="1600" b="1" dirty="0" smtClean="0">
              <a:solidFill>
                <a:srgbClr val="FF0000"/>
              </a:solidFill>
              <a:latin typeface="Palatino Linotype" pitchFamily="18" charset="0"/>
            </a:endParaRPr>
          </a:p>
        </p:txBody>
      </p:sp>
      <p:sp>
        <p:nvSpPr>
          <p:cNvPr id="13" name="Pfeil nach rechts 12"/>
          <p:cNvSpPr/>
          <p:nvPr/>
        </p:nvSpPr>
        <p:spPr>
          <a:xfrm>
            <a:off x="8361491" y="3307336"/>
            <a:ext cx="425893" cy="350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ußzeilenplatzhalter 17"/>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8489460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ieren 23"/>
          <p:cNvGrpSpPr/>
          <p:nvPr/>
        </p:nvGrpSpPr>
        <p:grpSpPr>
          <a:xfrm>
            <a:off x="764426" y="1268760"/>
            <a:ext cx="7056783" cy="5472608"/>
            <a:chOff x="-46343" y="1268760"/>
            <a:chExt cx="7056783" cy="5472608"/>
          </a:xfrm>
        </p:grpSpPr>
        <p:pic>
          <p:nvPicPr>
            <p:cNvPr id="4" name="Picture"/>
            <p:cNvPicPr/>
            <p:nvPr/>
          </p:nvPicPr>
          <p:blipFill>
            <a:blip r:embed="rId2" cstate="print"/>
            <a:stretch>
              <a:fillRect/>
            </a:stretch>
          </p:blipFill>
          <p:spPr bwMode="auto">
            <a:xfrm>
              <a:off x="-46343" y="1268760"/>
              <a:ext cx="7056783" cy="5472608"/>
            </a:xfrm>
            <a:prstGeom prst="rect">
              <a:avLst/>
            </a:prstGeom>
            <a:noFill/>
            <a:ln w="9525">
              <a:noFill/>
              <a:miter lim="800000"/>
              <a:headEnd/>
              <a:tailEnd/>
            </a:ln>
          </p:spPr>
        </p:pic>
        <p:cxnSp>
          <p:nvCxnSpPr>
            <p:cNvPr id="12" name="Gerade Verbindung 17"/>
            <p:cNvCxnSpPr/>
            <p:nvPr/>
          </p:nvCxnSpPr>
          <p:spPr>
            <a:xfrm>
              <a:off x="3419872" y="4621758"/>
              <a:ext cx="0" cy="136815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3112869" y="4334694"/>
              <a:ext cx="595035" cy="369332"/>
            </a:xfrm>
            <a:prstGeom prst="rect">
              <a:avLst/>
            </a:prstGeom>
            <a:noFill/>
          </p:spPr>
          <p:txBody>
            <a:bodyPr wrap="none" rtlCol="0">
              <a:spAutoFit/>
            </a:bodyPr>
            <a:lstStyle/>
            <a:p>
              <a:r>
                <a:rPr lang="en-GB" dirty="0">
                  <a:solidFill>
                    <a:srgbClr val="FF0000"/>
                  </a:solidFill>
                </a:rPr>
                <a:t>QED</a:t>
              </a:r>
            </a:p>
          </p:txBody>
        </p:sp>
        <p:cxnSp>
          <p:nvCxnSpPr>
            <p:cNvPr id="17" name="Gerader Verbinder 16"/>
            <p:cNvCxnSpPr/>
            <p:nvPr/>
          </p:nvCxnSpPr>
          <p:spPr>
            <a:xfrm>
              <a:off x="2657280" y="2329448"/>
              <a:ext cx="0" cy="36594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2335462" y="4931876"/>
              <a:ext cx="436338" cy="369332"/>
            </a:xfrm>
            <a:prstGeom prst="rect">
              <a:avLst/>
            </a:prstGeom>
            <a:solidFill>
              <a:schemeClr val="bg1"/>
            </a:solidFill>
          </p:spPr>
          <p:txBody>
            <a:bodyPr wrap="none" rtlCol="0">
              <a:spAutoFit/>
            </a:bodyPr>
            <a:lstStyle/>
            <a:p>
              <a:r>
                <a:rPr lang="en-GB" dirty="0">
                  <a:latin typeface="Arial" panose="020B0604020202020204" pitchFamily="34" charset="0"/>
                  <a:cs typeface="Arial" panose="020B0604020202020204" pitchFamily="34" charset="0"/>
                </a:rPr>
                <a:t>K</a:t>
              </a:r>
              <a:r>
                <a:rPr lang="en-GB" baseline="-25000" dirty="0">
                  <a:latin typeface="Arial" panose="020B0604020202020204" pitchFamily="34" charset="0"/>
                  <a:cs typeface="Arial" panose="020B0604020202020204" pitchFamily="34" charset="0"/>
                  <a:sym typeface="Symbol" panose="05050102010706020507" pitchFamily="18" charset="2"/>
                </a:rPr>
                <a:t></a:t>
              </a:r>
              <a:endParaRPr lang="en-GB" baseline="-25000" dirty="0">
                <a:latin typeface="Arial" panose="020B0604020202020204" pitchFamily="34" charset="0"/>
                <a:cs typeface="Arial" panose="020B0604020202020204" pitchFamily="34" charset="0"/>
              </a:endParaRPr>
            </a:p>
          </p:txBody>
        </p:sp>
        <p:sp>
          <p:nvSpPr>
            <p:cNvPr id="19" name="Textfeld 18"/>
            <p:cNvSpPr txBox="1"/>
            <p:nvPr/>
          </p:nvSpPr>
          <p:spPr>
            <a:xfrm>
              <a:off x="3491880" y="5147900"/>
              <a:ext cx="436338" cy="369332"/>
            </a:xfrm>
            <a:prstGeom prst="rect">
              <a:avLst/>
            </a:prstGeom>
            <a:solidFill>
              <a:schemeClr val="bg1"/>
            </a:solidFill>
          </p:spPr>
          <p:txBody>
            <a:bodyPr wrap="none" rtlCol="0">
              <a:spAutoFit/>
            </a:bodyPr>
            <a:lstStyle/>
            <a:p>
              <a:r>
                <a:rPr lang="en-GB" dirty="0">
                  <a:latin typeface="Arial" panose="020B0604020202020204" pitchFamily="34" charset="0"/>
                  <a:cs typeface="Arial" panose="020B0604020202020204" pitchFamily="34" charset="0"/>
                </a:rPr>
                <a:t>K</a:t>
              </a:r>
              <a:r>
                <a:rPr lang="en-GB" baseline="-25000" dirty="0">
                  <a:latin typeface="Arial" panose="020B0604020202020204" pitchFamily="34" charset="0"/>
                  <a:cs typeface="Arial" panose="020B0604020202020204" pitchFamily="34" charset="0"/>
                  <a:sym typeface="Symbol" panose="05050102010706020507" pitchFamily="18" charset="2"/>
                </a:rPr>
                <a:t></a:t>
              </a:r>
              <a:endParaRPr lang="en-GB" baseline="-25000" dirty="0">
                <a:latin typeface="Arial" panose="020B0604020202020204" pitchFamily="34" charset="0"/>
                <a:cs typeface="Arial" panose="020B0604020202020204" pitchFamily="34" charset="0"/>
              </a:endParaRPr>
            </a:p>
          </p:txBody>
        </p:sp>
        <p:sp>
          <p:nvSpPr>
            <p:cNvPr id="20" name="Textfeld 19"/>
            <p:cNvSpPr txBox="1"/>
            <p:nvPr/>
          </p:nvSpPr>
          <p:spPr>
            <a:xfrm>
              <a:off x="4269253" y="4483090"/>
              <a:ext cx="627095" cy="369332"/>
            </a:xfrm>
            <a:prstGeom prst="rect">
              <a:avLst/>
            </a:prstGeom>
            <a:solidFill>
              <a:schemeClr val="bg1"/>
            </a:solidFill>
          </p:spPr>
          <p:txBody>
            <a:bodyPr wrap="none" rtlCol="0">
              <a:spAutoFit/>
            </a:bodyPr>
            <a:lstStyle/>
            <a:p>
              <a:r>
                <a:rPr lang="en-GB" dirty="0" err="1">
                  <a:latin typeface="Arial" panose="020B0604020202020204" pitchFamily="34" charset="0"/>
                  <a:cs typeface="Arial" panose="020B0604020202020204" pitchFamily="34" charset="0"/>
                </a:rPr>
                <a:t>K</a:t>
              </a:r>
              <a:r>
                <a:rPr lang="en-GB" baseline="-25000" dirty="0" err="1">
                  <a:latin typeface="Arial" panose="020B0604020202020204" pitchFamily="34" charset="0"/>
                  <a:cs typeface="Arial" panose="020B0604020202020204" pitchFamily="34" charset="0"/>
                </a:rPr>
                <a:t>high</a:t>
              </a:r>
              <a:endParaRPr lang="en-GB" baseline="-25000" dirty="0">
                <a:latin typeface="Arial" panose="020B0604020202020204" pitchFamily="34" charset="0"/>
                <a:cs typeface="Arial" panose="020B0604020202020204" pitchFamily="34" charset="0"/>
              </a:endParaRPr>
            </a:p>
          </p:txBody>
        </p:sp>
      </p:grpSp>
      <p:sp>
        <p:nvSpPr>
          <p:cNvPr id="5" name="Textfeld 4"/>
          <p:cNvSpPr txBox="1"/>
          <p:nvPr/>
        </p:nvSpPr>
        <p:spPr>
          <a:xfrm>
            <a:off x="941833" y="62434"/>
            <a:ext cx="8571324" cy="954107"/>
          </a:xfrm>
          <a:prstGeom prst="rect">
            <a:avLst/>
          </a:prstGeom>
          <a:noFill/>
        </p:spPr>
        <p:txBody>
          <a:bodyPr wrap="square" rtlCol="0">
            <a:spAutoFit/>
          </a:bodyPr>
          <a:lstStyle/>
          <a:p>
            <a:r>
              <a:rPr lang="en-GB" sz="3200" dirty="0">
                <a:latin typeface="Palatino Linotype" panose="02040502050505030304" pitchFamily="18" charset="0"/>
              </a:rPr>
              <a:t>Geant4  simulated  </a:t>
            </a:r>
            <a:r>
              <a:rPr lang="en-GB" sz="3200" dirty="0" err="1">
                <a:latin typeface="Palatino Linotype" panose="02040502050505030304" pitchFamily="18" charset="0"/>
              </a:rPr>
              <a:t>K</a:t>
            </a:r>
            <a:r>
              <a:rPr lang="en-GB" sz="3200" baseline="30000" dirty="0" err="1">
                <a:latin typeface="Palatino Linotype" panose="02040502050505030304" pitchFamily="18" charset="0"/>
                <a:sym typeface="Symbol" panose="05050102010706020507" pitchFamily="18" charset="2"/>
              </a:rPr>
              <a:t></a:t>
            </a:r>
            <a:r>
              <a:rPr lang="en-GB" sz="3200" dirty="0" err="1">
                <a:latin typeface="Palatino Linotype" panose="02040502050505030304" pitchFamily="18" charset="0"/>
              </a:rPr>
              <a:t>d</a:t>
            </a:r>
            <a:r>
              <a:rPr lang="en-GB" sz="3200" dirty="0">
                <a:latin typeface="Palatino Linotype" panose="02040502050505030304" pitchFamily="18" charset="0"/>
              </a:rPr>
              <a:t>  X-ray spectrum </a:t>
            </a:r>
          </a:p>
          <a:p>
            <a:r>
              <a:rPr lang="en-GB" sz="2400" b="1" dirty="0">
                <a:solidFill>
                  <a:srgbClr val="FF0000"/>
                </a:solidFill>
                <a:latin typeface="Palatino Linotype" panose="02040502050505030304" pitchFamily="18" charset="0"/>
              </a:rPr>
              <a:t>for 160 </a:t>
            </a:r>
            <a:r>
              <a:rPr lang="en-GB" sz="2400" b="1" dirty="0" err="1">
                <a:solidFill>
                  <a:srgbClr val="FF0000"/>
                </a:solidFill>
                <a:latin typeface="Palatino Linotype" panose="02040502050505030304" pitchFamily="18" charset="0"/>
              </a:rPr>
              <a:t>kW·weeks</a:t>
            </a:r>
            <a:endParaRPr lang="en-GB" sz="2400" b="1" dirty="0">
              <a:solidFill>
                <a:srgbClr val="FF0000"/>
              </a:solidFill>
              <a:latin typeface="Palatino Linotype" panose="02040502050505030304" pitchFamily="18" charset="0"/>
            </a:endParaRPr>
          </a:p>
        </p:txBody>
      </p:sp>
      <p:grpSp>
        <p:nvGrpSpPr>
          <p:cNvPr id="14" name="Gruppieren 13"/>
          <p:cNvGrpSpPr/>
          <p:nvPr/>
        </p:nvGrpSpPr>
        <p:grpSpPr>
          <a:xfrm>
            <a:off x="2767240" y="1403975"/>
            <a:ext cx="2620782" cy="1015663"/>
            <a:chOff x="1813809" y="1409000"/>
            <a:chExt cx="2620782" cy="1015663"/>
          </a:xfrm>
        </p:grpSpPr>
        <p:sp>
          <p:nvSpPr>
            <p:cNvPr id="7" name="Textfeld 6"/>
            <p:cNvSpPr txBox="1"/>
            <p:nvPr/>
          </p:nvSpPr>
          <p:spPr>
            <a:xfrm>
              <a:off x="1813809" y="1409000"/>
              <a:ext cx="2620782" cy="1015663"/>
            </a:xfrm>
            <a:prstGeom prst="rect">
              <a:avLst/>
            </a:prstGeom>
            <a:solidFill>
              <a:schemeClr val="bg1"/>
            </a:solidFill>
          </p:spPr>
          <p:txBody>
            <a:bodyPr wrap="none" rtlCol="0">
              <a:spAutoFit/>
            </a:bodyPr>
            <a:lstStyle/>
            <a:p>
              <a:r>
                <a:rPr lang="en-GB" sz="2000" dirty="0">
                  <a:latin typeface="Palatino Linotype" panose="02040502050505030304" pitchFamily="18" charset="0"/>
                </a:rPr>
                <a:t>achievable precision:</a:t>
              </a:r>
            </a:p>
            <a:p>
              <a:r>
                <a:rPr lang="en-GB" sz="2000" dirty="0">
                  <a:latin typeface="Palatino Linotype" panose="02040502050505030304" pitchFamily="18" charset="0"/>
                </a:rPr>
                <a:t>shift:	  60 eV</a:t>
              </a:r>
            </a:p>
            <a:p>
              <a:r>
                <a:rPr lang="en-GB" sz="2000" dirty="0">
                  <a:latin typeface="Palatino Linotype" panose="02040502050505030304" pitchFamily="18" charset="0"/>
                </a:rPr>
                <a:t>width:	140 eV</a:t>
              </a:r>
            </a:p>
          </p:txBody>
        </p:sp>
        <p:sp>
          <p:nvSpPr>
            <p:cNvPr id="10" name="Rechteck 9"/>
            <p:cNvSpPr/>
            <p:nvPr/>
          </p:nvSpPr>
          <p:spPr>
            <a:xfrm>
              <a:off x="1813809" y="1475543"/>
              <a:ext cx="2542167" cy="8640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uppieren 10"/>
          <p:cNvGrpSpPr/>
          <p:nvPr/>
        </p:nvGrpSpPr>
        <p:grpSpPr>
          <a:xfrm>
            <a:off x="8522715" y="858051"/>
            <a:ext cx="2765682" cy="2626553"/>
            <a:chOff x="6270814" y="903771"/>
            <a:chExt cx="2765682" cy="2626553"/>
          </a:xfrm>
        </p:grpSpPr>
        <p:sp>
          <p:nvSpPr>
            <p:cNvPr id="9" name="Rechteck 8"/>
            <p:cNvSpPr/>
            <p:nvPr/>
          </p:nvSpPr>
          <p:spPr>
            <a:xfrm>
              <a:off x="6296886" y="908720"/>
              <a:ext cx="2739610" cy="2554545"/>
            </a:xfrm>
            <a:prstGeom prst="rect">
              <a:avLst/>
            </a:prstGeom>
            <a:solidFill>
              <a:schemeClr val="bg1"/>
            </a:solidFill>
          </p:spPr>
          <p:txBody>
            <a:bodyPr wrap="square">
              <a:spAutoFit/>
            </a:bodyPr>
            <a:lstStyle/>
            <a:p>
              <a:r>
                <a:rPr lang="en-US" sz="2000" b="1" dirty="0">
                  <a:latin typeface="Palatino Linotype" pitchFamily="18" charset="0"/>
                </a:rPr>
                <a:t>signal:</a:t>
              </a:r>
              <a:r>
                <a:rPr lang="en-US" sz="2000" dirty="0">
                  <a:latin typeface="Palatino Linotype" pitchFamily="18" charset="0"/>
                </a:rPr>
                <a:t> shift - 800 eV </a:t>
              </a:r>
            </a:p>
            <a:p>
              <a:r>
                <a:rPr lang="en-US" sz="2000" dirty="0">
                  <a:latin typeface="Palatino Linotype" pitchFamily="18" charset="0"/>
                </a:rPr>
                <a:t>             width 800 eV </a:t>
              </a:r>
            </a:p>
            <a:p>
              <a:r>
                <a:rPr lang="en-US" sz="2000" b="1" dirty="0">
                  <a:latin typeface="Palatino Linotype" pitchFamily="18" charset="0"/>
                </a:rPr>
                <a:t>density:</a:t>
              </a:r>
              <a:r>
                <a:rPr lang="en-US" sz="2000" dirty="0">
                  <a:latin typeface="Palatino Linotype" pitchFamily="18" charset="0"/>
                </a:rPr>
                <a:t> 5% (LDD)</a:t>
              </a:r>
            </a:p>
            <a:p>
              <a:r>
                <a:rPr lang="en-US" sz="2000" b="1" dirty="0">
                  <a:latin typeface="Palatino Linotype" pitchFamily="18" charset="0"/>
                </a:rPr>
                <a:t>detector area:</a:t>
              </a:r>
              <a:r>
                <a:rPr lang="en-US" sz="2000" dirty="0">
                  <a:latin typeface="Palatino Linotype" pitchFamily="18" charset="0"/>
                </a:rPr>
                <a:t> 246 cm</a:t>
              </a:r>
              <a:r>
                <a:rPr lang="en-US" sz="2000" baseline="30000" dirty="0">
                  <a:latin typeface="Palatino Linotype" pitchFamily="18" charset="0"/>
                </a:rPr>
                <a:t>2</a:t>
              </a:r>
              <a:r>
                <a:rPr lang="en-US" sz="2000" dirty="0">
                  <a:latin typeface="Palatino Linotype" pitchFamily="18" charset="0"/>
                </a:rPr>
                <a:t> </a:t>
              </a:r>
            </a:p>
            <a:p>
              <a:endParaRPr lang="en-GB" sz="2000" dirty="0">
                <a:latin typeface="Palatino Linotype" pitchFamily="18" charset="0"/>
              </a:endParaRPr>
            </a:p>
            <a:p>
              <a:r>
                <a:rPr lang="en-US" sz="2000" b="1" dirty="0">
                  <a:latin typeface="Palatino Linotype" pitchFamily="18" charset="0"/>
                </a:rPr>
                <a:t>K</a:t>
              </a:r>
              <a:r>
                <a:rPr lang="en-US" sz="2000" b="1" dirty="0">
                  <a:latin typeface="Palatino Linotype" pitchFamily="18" charset="0"/>
                  <a:sym typeface="Symbol"/>
                </a:rPr>
                <a:t>  yield: 0.1 %</a:t>
              </a:r>
              <a:endParaRPr lang="en-US" sz="2000" b="1" dirty="0">
                <a:latin typeface="Palatino Linotype" pitchFamily="18" charset="0"/>
              </a:endParaRPr>
            </a:p>
            <a:p>
              <a:r>
                <a:rPr lang="en-US" sz="2000" b="1" dirty="0">
                  <a:latin typeface="Palatino Linotype" pitchFamily="18" charset="0"/>
                </a:rPr>
                <a:t>yield ratio as in </a:t>
              </a:r>
              <a:r>
                <a:rPr lang="en-US" sz="2000" b="1" dirty="0" err="1">
                  <a:latin typeface="Palatino Linotype" pitchFamily="18" charset="0"/>
                </a:rPr>
                <a:t>K</a:t>
              </a:r>
              <a:r>
                <a:rPr lang="en-US" sz="2000" b="1" baseline="30000" dirty="0" err="1">
                  <a:latin typeface="Palatino Linotype" pitchFamily="18" charset="0"/>
                  <a:sym typeface="Symbol"/>
                </a:rPr>
                <a:t></a:t>
              </a:r>
              <a:r>
                <a:rPr lang="en-US" sz="2000" b="1" dirty="0" err="1">
                  <a:latin typeface="Palatino Linotype" pitchFamily="18" charset="0"/>
                </a:rPr>
                <a:t>p</a:t>
              </a:r>
              <a:endParaRPr lang="en-US" sz="2000" b="1" dirty="0">
                <a:latin typeface="Palatino Linotype" pitchFamily="18" charset="0"/>
              </a:endParaRPr>
            </a:p>
            <a:p>
              <a:r>
                <a:rPr lang="en-US" sz="2000" b="1" dirty="0">
                  <a:latin typeface="Palatino Linotype" pitchFamily="18" charset="0"/>
                </a:rPr>
                <a:t>S/B ~ 1 : 3</a:t>
              </a:r>
            </a:p>
          </p:txBody>
        </p:sp>
        <p:sp>
          <p:nvSpPr>
            <p:cNvPr id="6" name="Rechteck 5"/>
            <p:cNvSpPr/>
            <p:nvPr/>
          </p:nvSpPr>
          <p:spPr>
            <a:xfrm>
              <a:off x="6270814" y="903771"/>
              <a:ext cx="2729696" cy="262655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hteck 14"/>
          <p:cNvSpPr/>
          <p:nvPr/>
        </p:nvSpPr>
        <p:spPr>
          <a:xfrm>
            <a:off x="8548787" y="4139991"/>
            <a:ext cx="3338413" cy="1015663"/>
          </a:xfrm>
          <a:prstGeom prst="rect">
            <a:avLst/>
          </a:prstGeom>
          <a:solidFill>
            <a:schemeClr val="bg1"/>
          </a:solidFill>
        </p:spPr>
        <p:txBody>
          <a:bodyPr wrap="square">
            <a:spAutoFit/>
          </a:bodyPr>
          <a:lstStyle/>
          <a:p>
            <a:pPr>
              <a:buFont typeface="Wingdings" pitchFamily="2" charset="2"/>
              <a:buChar char="Ø"/>
            </a:pPr>
            <a:r>
              <a:rPr lang="en-GB" sz="2000" dirty="0">
                <a:latin typeface="Palatino Linotype" pitchFamily="18" charset="0"/>
              </a:rPr>
              <a:t>  vertex cut </a:t>
            </a:r>
          </a:p>
          <a:p>
            <a:pPr>
              <a:buFont typeface="Wingdings" pitchFamily="2" charset="2"/>
              <a:buChar char="Ø"/>
            </a:pPr>
            <a:r>
              <a:rPr lang="en-GB" sz="2000" dirty="0">
                <a:latin typeface="Palatino Linotype" pitchFamily="18" charset="0"/>
              </a:rPr>
              <a:t>  charged particle veto </a:t>
            </a:r>
          </a:p>
          <a:p>
            <a:pPr>
              <a:buFont typeface="Wingdings" pitchFamily="2" charset="2"/>
              <a:buChar char="Ø"/>
            </a:pPr>
            <a:r>
              <a:rPr lang="en-GB" sz="2000" dirty="0">
                <a:latin typeface="Palatino Linotype" pitchFamily="18" charset="0"/>
              </a:rPr>
              <a:t>  asynchronous BG</a:t>
            </a:r>
          </a:p>
        </p:txBody>
      </p:sp>
      <p:cxnSp>
        <p:nvCxnSpPr>
          <p:cNvPr id="21" name="Gerade Verbindung mit Pfeil 20"/>
          <p:cNvCxnSpPr/>
          <p:nvPr/>
        </p:nvCxnSpPr>
        <p:spPr>
          <a:xfrm flipH="1">
            <a:off x="3470443" y="4849696"/>
            <a:ext cx="762592"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3161046" y="5641848"/>
            <a:ext cx="569706" cy="9472"/>
          </a:xfrm>
          <a:prstGeom prst="straightConnector1">
            <a:avLst/>
          </a:prstGeom>
          <a:ln w="1905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3611880" y="4483231"/>
            <a:ext cx="950975" cy="400110"/>
          </a:xfrm>
          <a:prstGeom prst="rect">
            <a:avLst/>
          </a:prstGeom>
          <a:noFill/>
        </p:spPr>
        <p:txBody>
          <a:bodyPr wrap="square" rtlCol="0">
            <a:spAutoFit/>
          </a:bodyPr>
          <a:lstStyle/>
          <a:p>
            <a:r>
              <a:rPr lang="en-GB" sz="2000" dirty="0" smtClean="0">
                <a:solidFill>
                  <a:srgbClr val="0086EA"/>
                </a:solidFill>
                <a:latin typeface="Arial" panose="020B0604020202020204" pitchFamily="34" charset="0"/>
                <a:cs typeface="Arial" panose="020B0604020202020204" pitchFamily="34" charset="0"/>
                <a:sym typeface="Symbol" panose="05050102010706020507" pitchFamily="18" charset="2"/>
              </a:rPr>
              <a:t></a:t>
            </a:r>
            <a:r>
              <a:rPr lang="en-GB" sz="2000" baseline="-25000" dirty="0" smtClean="0">
                <a:solidFill>
                  <a:srgbClr val="0086EA"/>
                </a:solidFill>
                <a:latin typeface="Arial" panose="020B0604020202020204" pitchFamily="34" charset="0"/>
                <a:cs typeface="Arial" panose="020B0604020202020204" pitchFamily="34" charset="0"/>
                <a:sym typeface="Symbol" panose="05050102010706020507" pitchFamily="18" charset="2"/>
              </a:rPr>
              <a:t>1s</a:t>
            </a:r>
            <a:endParaRPr lang="en-GB" sz="2000" baseline="-25000" dirty="0">
              <a:solidFill>
                <a:srgbClr val="0086EA"/>
              </a:solidFill>
              <a:latin typeface="Arial" panose="020B0604020202020204" pitchFamily="34" charset="0"/>
              <a:cs typeface="Arial" panose="020B0604020202020204" pitchFamily="34" charset="0"/>
            </a:endParaRPr>
          </a:p>
        </p:txBody>
      </p:sp>
      <p:sp>
        <p:nvSpPr>
          <p:cNvPr id="25" name="Textfeld 24"/>
          <p:cNvSpPr txBox="1"/>
          <p:nvPr/>
        </p:nvSpPr>
        <p:spPr>
          <a:xfrm>
            <a:off x="3567698" y="5332566"/>
            <a:ext cx="950975" cy="369332"/>
          </a:xfrm>
          <a:prstGeom prst="rect">
            <a:avLst/>
          </a:prstGeom>
          <a:noFill/>
        </p:spPr>
        <p:txBody>
          <a:bodyPr wrap="square" rtlCol="0">
            <a:spAutoFit/>
          </a:bodyPr>
          <a:lstStyle/>
          <a:p>
            <a:r>
              <a:rPr lang="en-GB" dirty="0" smtClean="0">
                <a:solidFill>
                  <a:srgbClr val="0086EA"/>
                </a:solidFill>
                <a:latin typeface="Arial" panose="020B0604020202020204" pitchFamily="34" charset="0"/>
                <a:cs typeface="Arial" panose="020B0604020202020204" pitchFamily="34" charset="0"/>
                <a:sym typeface="Symbol" panose="05050102010706020507" pitchFamily="18" charset="2"/>
              </a:rPr>
              <a:t></a:t>
            </a:r>
            <a:r>
              <a:rPr lang="en-GB" sz="2000" baseline="-25000" dirty="0" smtClean="0">
                <a:solidFill>
                  <a:srgbClr val="0086EA"/>
                </a:solidFill>
                <a:latin typeface="Arial" panose="020B0604020202020204" pitchFamily="34" charset="0"/>
                <a:cs typeface="Arial" panose="020B0604020202020204" pitchFamily="34" charset="0"/>
                <a:sym typeface="Symbol" panose="05050102010706020507" pitchFamily="18" charset="2"/>
              </a:rPr>
              <a:t>1s</a:t>
            </a:r>
            <a:endParaRPr lang="en-GB" sz="2000" baseline="-25000" dirty="0">
              <a:solidFill>
                <a:srgbClr val="0086EA"/>
              </a:solidFill>
              <a:latin typeface="Arial" panose="020B0604020202020204" pitchFamily="34" charset="0"/>
              <a:cs typeface="Arial" panose="020B0604020202020204" pitchFamily="34" charset="0"/>
            </a:endParaRPr>
          </a:p>
        </p:txBody>
      </p:sp>
      <p:sp>
        <p:nvSpPr>
          <p:cNvPr id="2" name="Fußzeilenplatzhalter 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616516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4435976" y="6517932"/>
            <a:ext cx="4114800" cy="365125"/>
          </a:xfrm>
        </p:spPr>
        <p:txBody>
          <a:bodyPr/>
          <a:lstStyle/>
          <a:p>
            <a:r>
              <a:rPr lang="en-GB" smtClean="0"/>
              <a:t>LNF Symposium - July 10, 2007</a:t>
            </a:r>
            <a:endParaRPr lang="en-GB"/>
          </a:p>
        </p:txBody>
      </p:sp>
      <p:sp>
        <p:nvSpPr>
          <p:cNvPr id="3" name="Textfeld 2"/>
          <p:cNvSpPr txBox="1"/>
          <p:nvPr/>
        </p:nvSpPr>
        <p:spPr>
          <a:xfrm>
            <a:off x="714375" y="361950"/>
            <a:ext cx="8267007"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SDDs for </a:t>
            </a:r>
            <a:r>
              <a:rPr lang="en-GB" sz="4000" dirty="0" err="1" smtClean="0">
                <a:latin typeface="Arial" panose="020B0604020202020204" pitchFamily="34" charset="0"/>
                <a:cs typeface="Arial" panose="020B0604020202020204" pitchFamily="34" charset="0"/>
              </a:rPr>
              <a:t>kaonic</a:t>
            </a:r>
            <a:r>
              <a:rPr lang="en-GB" sz="4000" dirty="0" smtClean="0">
                <a:latin typeface="Arial" panose="020B0604020202020204" pitchFamily="34" charset="0"/>
                <a:cs typeface="Arial" panose="020B0604020202020204" pitchFamily="34" charset="0"/>
              </a:rPr>
              <a:t> helium 1s “search”</a:t>
            </a:r>
            <a:endParaRPr lang="en-GB" sz="4000" dirty="0">
              <a:latin typeface="Arial" panose="020B0604020202020204" pitchFamily="34" charset="0"/>
              <a:cs typeface="Arial" panose="020B0604020202020204" pitchFamily="34" charset="0"/>
            </a:endParaRPr>
          </a:p>
        </p:txBody>
      </p:sp>
      <p:grpSp>
        <p:nvGrpSpPr>
          <p:cNvPr id="4" name="Gruppieren 3"/>
          <p:cNvGrpSpPr/>
          <p:nvPr/>
        </p:nvGrpSpPr>
        <p:grpSpPr>
          <a:xfrm>
            <a:off x="495300" y="1303031"/>
            <a:ext cx="6355133" cy="5235881"/>
            <a:chOff x="3997424" y="516546"/>
            <a:chExt cx="6935505" cy="5864783"/>
          </a:xfrm>
        </p:grpSpPr>
        <p:pic>
          <p:nvPicPr>
            <p:cNvPr id="5" name="Picture 2"/>
            <p:cNvPicPr>
              <a:picLocks noChangeAspect="1" noChangeArrowheads="1"/>
            </p:cNvPicPr>
            <p:nvPr/>
          </p:nvPicPr>
          <p:blipFill>
            <a:blip r:embed="rId2" cstate="print"/>
            <a:srcRect/>
            <a:stretch>
              <a:fillRect/>
            </a:stretch>
          </p:blipFill>
          <p:spPr bwMode="auto">
            <a:xfrm>
              <a:off x="3997424" y="516546"/>
              <a:ext cx="6156176" cy="5864783"/>
            </a:xfrm>
            <a:prstGeom prst="rect">
              <a:avLst/>
            </a:prstGeom>
            <a:noFill/>
            <a:ln w="9525">
              <a:noFill/>
              <a:miter lim="800000"/>
              <a:headEnd/>
              <a:tailEnd/>
            </a:ln>
            <a:effectLst/>
          </p:spPr>
        </p:pic>
        <p:sp>
          <p:nvSpPr>
            <p:cNvPr id="6" name="Textfeld 5"/>
            <p:cNvSpPr txBox="1"/>
            <p:nvPr/>
          </p:nvSpPr>
          <p:spPr>
            <a:xfrm>
              <a:off x="6373688" y="5445224"/>
              <a:ext cx="4539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T1</a:t>
              </a:r>
            </a:p>
          </p:txBody>
        </p:sp>
        <p:sp>
          <p:nvSpPr>
            <p:cNvPr id="7" name="Textfeld 6"/>
            <p:cNvSpPr txBox="1"/>
            <p:nvPr/>
          </p:nvSpPr>
          <p:spPr>
            <a:xfrm>
              <a:off x="7813848" y="4725144"/>
              <a:ext cx="4539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T0</a:t>
              </a:r>
            </a:p>
          </p:txBody>
        </p:sp>
        <p:sp>
          <p:nvSpPr>
            <p:cNvPr id="8" name="Textfeld 7"/>
            <p:cNvSpPr txBox="1"/>
            <p:nvPr/>
          </p:nvSpPr>
          <p:spPr>
            <a:xfrm>
              <a:off x="4213449" y="3356992"/>
              <a:ext cx="167225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main degrader</a:t>
              </a:r>
            </a:p>
          </p:txBody>
        </p:sp>
        <p:sp>
          <p:nvSpPr>
            <p:cNvPr id="9" name="Textfeld 8"/>
            <p:cNvSpPr txBox="1"/>
            <p:nvPr/>
          </p:nvSpPr>
          <p:spPr>
            <a:xfrm>
              <a:off x="8821961" y="1844824"/>
              <a:ext cx="6848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rgbClr val="C00000"/>
                  </a:solidFill>
                  <a:latin typeface="Arial" pitchFamily="34" charset="0"/>
                  <a:cs typeface="Arial" pitchFamily="34" charset="0"/>
                </a:rPr>
                <a:t>CDC</a:t>
              </a:r>
            </a:p>
          </p:txBody>
        </p:sp>
        <p:sp>
          <p:nvSpPr>
            <p:cNvPr id="10" name="Textfeld 9"/>
            <p:cNvSpPr txBox="1"/>
            <p:nvPr/>
          </p:nvSpPr>
          <p:spPr>
            <a:xfrm>
              <a:off x="7021761" y="5229200"/>
              <a:ext cx="63350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BLC</a:t>
              </a:r>
            </a:p>
          </p:txBody>
        </p:sp>
        <p:sp>
          <p:nvSpPr>
            <p:cNvPr id="11" name="Textfeld 10"/>
            <p:cNvSpPr txBox="1"/>
            <p:nvPr/>
          </p:nvSpPr>
          <p:spPr>
            <a:xfrm>
              <a:off x="8893969" y="1340768"/>
              <a:ext cx="6848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rgbClr val="002060"/>
                  </a:solidFill>
                  <a:latin typeface="Arial" pitchFamily="34" charset="0"/>
                  <a:cs typeface="Arial" pitchFamily="34" charset="0"/>
                </a:rPr>
                <a:t>CDH</a:t>
              </a:r>
            </a:p>
          </p:txBody>
        </p:sp>
        <p:sp>
          <p:nvSpPr>
            <p:cNvPr id="12" name="Textfeld 11"/>
            <p:cNvSpPr txBox="1"/>
            <p:nvPr/>
          </p:nvSpPr>
          <p:spPr>
            <a:xfrm>
              <a:off x="9326016" y="764704"/>
              <a:ext cx="108234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chemeClr val="tx1">
                      <a:lumMod val="75000"/>
                      <a:lumOff val="25000"/>
                    </a:schemeClr>
                  </a:solidFill>
                  <a:latin typeface="Arial" pitchFamily="34" charset="0"/>
                  <a:cs typeface="Arial" pitchFamily="34" charset="0"/>
                </a:rPr>
                <a:t>Solenoid</a:t>
              </a:r>
            </a:p>
          </p:txBody>
        </p:sp>
        <p:sp>
          <p:nvSpPr>
            <p:cNvPr id="13" name="Textfeld 12"/>
            <p:cNvSpPr txBox="1"/>
            <p:nvPr/>
          </p:nvSpPr>
          <p:spPr>
            <a:xfrm>
              <a:off x="9037985" y="3429000"/>
              <a:ext cx="1894944" cy="723964"/>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GB" dirty="0" smtClean="0">
                  <a:solidFill>
                    <a:srgbClr val="FF0000"/>
                  </a:solidFill>
                  <a:latin typeface="Arial" pitchFamily="34" charset="0"/>
                  <a:cs typeface="Arial" pitchFamily="34" charset="0"/>
                </a:rPr>
                <a:t>liquid He target</a:t>
              </a:r>
            </a:p>
            <a:p>
              <a:r>
                <a:rPr lang="en-GB" dirty="0" smtClean="0">
                  <a:solidFill>
                    <a:srgbClr val="FF0000"/>
                  </a:solidFill>
                  <a:latin typeface="Arial" pitchFamily="34" charset="0"/>
                  <a:cs typeface="Arial" pitchFamily="34" charset="0"/>
                </a:rPr>
                <a:t>+ SDDs</a:t>
              </a:r>
              <a:endParaRPr lang="en-GB" dirty="0">
                <a:solidFill>
                  <a:srgbClr val="FF0000"/>
                </a:solidFill>
                <a:latin typeface="Arial" pitchFamily="34" charset="0"/>
                <a:cs typeface="Arial" pitchFamily="34" charset="0"/>
              </a:endParaRPr>
            </a:p>
          </p:txBody>
        </p:sp>
        <p:cxnSp>
          <p:nvCxnSpPr>
            <p:cNvPr id="14" name="Gerade Verbindung mit Pfeil 13"/>
            <p:cNvCxnSpPr>
              <a:stCxn id="7" idx="0"/>
            </p:cNvCxnSpPr>
            <p:nvPr/>
          </p:nvCxnSpPr>
          <p:spPr>
            <a:xfrm flipH="1" flipV="1">
              <a:off x="7453809" y="3717032"/>
              <a:ext cx="587025" cy="1008112"/>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stCxn id="10" idx="0"/>
            </p:cNvCxnSpPr>
            <p:nvPr/>
          </p:nvCxnSpPr>
          <p:spPr>
            <a:xfrm flipH="1" flipV="1">
              <a:off x="7237784" y="4005064"/>
              <a:ext cx="100730" cy="1224136"/>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stCxn id="6" idx="0"/>
            </p:cNvCxnSpPr>
            <p:nvPr/>
          </p:nvCxnSpPr>
          <p:spPr>
            <a:xfrm flipH="1" flipV="1">
              <a:off x="6085657" y="4437112"/>
              <a:ext cx="515016" cy="1008112"/>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stCxn id="8" idx="3"/>
            </p:cNvCxnSpPr>
            <p:nvPr/>
          </p:nvCxnSpPr>
          <p:spPr>
            <a:xfrm>
              <a:off x="5885702" y="3541658"/>
              <a:ext cx="776019" cy="463406"/>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rot="19678859">
              <a:off x="7438637" y="3268240"/>
              <a:ext cx="662550" cy="404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Gerade Verbindung mit Pfeil 18"/>
            <p:cNvCxnSpPr>
              <a:stCxn id="13" idx="1"/>
            </p:cNvCxnSpPr>
            <p:nvPr/>
          </p:nvCxnSpPr>
          <p:spPr>
            <a:xfrm flipH="1" flipV="1">
              <a:off x="8029872" y="3501010"/>
              <a:ext cx="1008112" cy="289973"/>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Textfeld 19"/>
          <p:cNvSpPr txBox="1"/>
          <p:nvPr/>
        </p:nvSpPr>
        <p:spPr>
          <a:xfrm>
            <a:off x="7367502" y="1837936"/>
            <a:ext cx="4515980" cy="3046988"/>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kaons produced at 27 kW:</a:t>
            </a:r>
          </a:p>
          <a:p>
            <a:r>
              <a:rPr lang="en-GB" sz="2400" dirty="0" smtClean="0">
                <a:latin typeface="Arial" panose="020B0604020202020204" pitchFamily="34" charset="0"/>
                <a:cs typeface="Arial" panose="020B0604020202020204" pitchFamily="34" charset="0"/>
              </a:rPr>
              <a:t>1 GeV/c 	~ 4</a:t>
            </a:r>
            <a:r>
              <a:rPr lang="en-GB" sz="2400" dirty="0">
                <a:latin typeface="Arial" panose="020B0604020202020204" pitchFamily="34" charset="0"/>
                <a:cs typeface="Arial" panose="020B0604020202020204" pitchFamily="34" charset="0"/>
              </a:rPr>
              <a:t>·</a:t>
            </a:r>
            <a:r>
              <a:rPr lang="en-GB" sz="2400" dirty="0" smtClean="0">
                <a:latin typeface="Arial" panose="020B0604020202020204" pitchFamily="34" charset="0"/>
                <a:cs typeface="Arial" panose="020B0604020202020204" pitchFamily="34" charset="0"/>
              </a:rPr>
              <a:t>10</a:t>
            </a:r>
            <a:r>
              <a:rPr lang="en-GB" sz="2400" baseline="30000" dirty="0" smtClean="0">
                <a:latin typeface="Arial" panose="020B0604020202020204" pitchFamily="34" charset="0"/>
                <a:cs typeface="Arial" panose="020B0604020202020204" pitchFamily="34" charset="0"/>
              </a:rPr>
              <a:t>9</a:t>
            </a:r>
            <a:r>
              <a:rPr lang="en-GB" sz="2400" dirty="0" smtClean="0">
                <a:latin typeface="Arial" panose="020B0604020202020204" pitchFamily="34" charset="0"/>
                <a:cs typeface="Arial" panose="020B0604020202020204" pitchFamily="34" charset="0"/>
              </a:rPr>
              <a:t> kaons/day</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stopping:		~2·10</a:t>
            </a:r>
            <a:r>
              <a:rPr lang="en-GB" sz="2400" baseline="30000" dirty="0" smtClean="0">
                <a:latin typeface="Arial" panose="020B0604020202020204" pitchFamily="34" charset="0"/>
                <a:cs typeface="Arial" panose="020B0604020202020204" pitchFamily="34" charset="0"/>
              </a:rPr>
              <a:t>-3</a:t>
            </a:r>
          </a:p>
          <a:p>
            <a:r>
              <a:rPr lang="en-GB" sz="2400" dirty="0" smtClean="0">
                <a:latin typeface="Arial" panose="020B0604020202020204" pitchFamily="34" charset="0"/>
                <a:cs typeface="Arial" panose="020B0604020202020204" pitchFamily="34" charset="0"/>
              </a:rPr>
              <a:t>K-He </a:t>
            </a:r>
            <a:r>
              <a:rPr lang="en-GB" sz="2400" dirty="0">
                <a:latin typeface="Arial" panose="020B0604020202020204" pitchFamily="34" charset="0"/>
                <a:cs typeface="Arial" panose="020B0604020202020204" pitchFamily="34" charset="0"/>
              </a:rPr>
              <a:t>K</a:t>
            </a:r>
            <a:r>
              <a:rPr lang="en-GB" sz="2400" dirty="0" smtClean="0">
                <a:latin typeface="Arial" panose="020B0604020202020204" pitchFamily="34" charset="0"/>
                <a:cs typeface="Arial" panose="020B0604020202020204" pitchFamily="34" charset="0"/>
                <a:sym typeface="Symbol" panose="05050102010706020507" pitchFamily="18" charset="2"/>
              </a:rPr>
              <a:t>-</a:t>
            </a:r>
            <a:r>
              <a:rPr lang="en-GB" sz="2400" dirty="0" smtClean="0">
                <a:latin typeface="Arial" panose="020B0604020202020204" pitchFamily="34" charset="0"/>
                <a:cs typeface="Arial" panose="020B0604020202020204" pitchFamily="34" charset="0"/>
              </a:rPr>
              <a:t>yield:	~1·10</a:t>
            </a:r>
            <a:r>
              <a:rPr lang="en-GB" sz="2400" baseline="30000" dirty="0" smtClean="0">
                <a:latin typeface="Arial" panose="020B0604020202020204" pitchFamily="34" charset="0"/>
                <a:cs typeface="Arial" panose="020B0604020202020204" pitchFamily="34" charset="0"/>
              </a:rPr>
              <a:t>-4</a:t>
            </a:r>
          </a:p>
          <a:p>
            <a:r>
              <a:rPr lang="en-GB" sz="2400" dirty="0" smtClean="0">
                <a:latin typeface="Arial" panose="020B0604020202020204" pitchFamily="34" charset="0"/>
                <a:cs typeface="Arial" panose="020B0604020202020204" pitchFamily="34" charset="0"/>
              </a:rPr>
              <a:t>tagging eff.		~ 0.5</a:t>
            </a:r>
          </a:p>
          <a:p>
            <a:endParaRPr lang="en-GB" sz="2400" dirty="0">
              <a:latin typeface="Arial" panose="020B0604020202020204" pitchFamily="34" charset="0"/>
              <a:cs typeface="Arial" panose="020B0604020202020204" pitchFamily="34" charset="0"/>
            </a:endParaRPr>
          </a:p>
          <a:p>
            <a:r>
              <a:rPr lang="en-GB" sz="2400" b="1" dirty="0" smtClean="0">
                <a:solidFill>
                  <a:srgbClr val="FF0000"/>
                </a:solidFill>
                <a:latin typeface="Arial" panose="020B0604020202020204" pitchFamily="34" charset="0"/>
                <a:cs typeface="Arial" panose="020B0604020202020204" pitchFamily="34" charset="0"/>
              </a:rPr>
              <a:t>He K</a:t>
            </a:r>
            <a:r>
              <a:rPr lang="en-GB" sz="2400" b="1" dirty="0" smtClean="0">
                <a:solidFill>
                  <a:srgbClr val="FF0000"/>
                </a:solidFill>
                <a:latin typeface="Arial" panose="020B0604020202020204" pitchFamily="34" charset="0"/>
                <a:cs typeface="Arial" panose="020B0604020202020204" pitchFamily="34" charset="0"/>
                <a:sym typeface="Symbol" panose="05050102010706020507" pitchFamily="18" charset="2"/>
              </a:rPr>
              <a:t></a:t>
            </a:r>
            <a:r>
              <a:rPr lang="en-GB" sz="2400" b="1" dirty="0" smtClean="0">
                <a:solidFill>
                  <a:srgbClr val="FF0000"/>
                </a:solidFill>
                <a:latin typeface="Arial" panose="020B0604020202020204" pitchFamily="34" charset="0"/>
                <a:cs typeface="Arial" panose="020B0604020202020204" pitchFamily="34" charset="0"/>
              </a:rPr>
              <a:t> events  ~ 400 per day</a:t>
            </a:r>
            <a:endParaRPr lang="en-GB" sz="2400" b="1" dirty="0">
              <a:solidFill>
                <a:srgbClr val="FF0000"/>
              </a:solidFill>
              <a:latin typeface="Arial" panose="020B0604020202020204" pitchFamily="34" charset="0"/>
              <a:cs typeface="Arial" panose="020B0604020202020204" pitchFamily="34" charset="0"/>
            </a:endParaRPr>
          </a:p>
        </p:txBody>
      </p:sp>
      <p:sp>
        <p:nvSpPr>
          <p:cNvPr id="21" name="Abgerundetes Rechteck 20"/>
          <p:cNvSpPr/>
          <p:nvPr/>
        </p:nvSpPr>
        <p:spPr>
          <a:xfrm>
            <a:off x="304800" y="157316"/>
            <a:ext cx="11578682" cy="6360616"/>
          </a:xfrm>
          <a:prstGeom prst="roundRect">
            <a:avLst/>
          </a:prstGeom>
          <a:solidFill>
            <a:srgbClr val="D6E54B">
              <a:alpha val="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4918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1077533" y="1609725"/>
            <a:ext cx="10036934" cy="2914650"/>
          </a:xfrm>
          <a:prstGeom prst="rect">
            <a:avLst/>
          </a:prstGeom>
        </p:spPr>
      </p:pic>
      <p:sp>
        <p:nvSpPr>
          <p:cNvPr id="4" name="Textfeld 3"/>
          <p:cNvSpPr txBox="1"/>
          <p:nvPr/>
        </p:nvSpPr>
        <p:spPr>
          <a:xfrm>
            <a:off x="933449" y="342900"/>
            <a:ext cx="8048625" cy="769441"/>
          </a:xfrm>
          <a:prstGeom prst="rect">
            <a:avLst/>
          </a:prstGeom>
          <a:noFill/>
        </p:spPr>
        <p:txBody>
          <a:bodyPr wrap="square" rtlCol="0">
            <a:spAutoFit/>
          </a:bodyPr>
          <a:lstStyle/>
          <a:p>
            <a:r>
              <a:rPr lang="en-GB" sz="4400" dirty="0" smtClean="0">
                <a:latin typeface="Arial" panose="020B0604020202020204" pitchFamily="34" charset="0"/>
                <a:cs typeface="Arial" panose="020B0604020202020204" pitchFamily="34" charset="0"/>
              </a:rPr>
              <a:t>Kaon atom factory at J-PARC</a:t>
            </a:r>
            <a:endParaRPr lang="en-GB" sz="4400" dirty="0">
              <a:latin typeface="Arial" panose="020B0604020202020204" pitchFamily="34" charset="0"/>
              <a:cs typeface="Arial" panose="020B0604020202020204" pitchFamily="34" charset="0"/>
            </a:endParaRPr>
          </a:p>
        </p:txBody>
      </p:sp>
      <p:sp>
        <p:nvSpPr>
          <p:cNvPr id="5" name="Abgerundetes Rechteck 4"/>
          <p:cNvSpPr/>
          <p:nvPr/>
        </p:nvSpPr>
        <p:spPr>
          <a:xfrm>
            <a:off x="2828925" y="3371850"/>
            <a:ext cx="981075"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feil nach rechts 5"/>
          <p:cNvSpPr/>
          <p:nvPr/>
        </p:nvSpPr>
        <p:spPr>
          <a:xfrm>
            <a:off x="1838325" y="5181600"/>
            <a:ext cx="1247775" cy="542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p:cNvSpPr txBox="1"/>
          <p:nvPr/>
        </p:nvSpPr>
        <p:spPr>
          <a:xfrm>
            <a:off x="3319462" y="5178752"/>
            <a:ext cx="6258445" cy="523220"/>
          </a:xfrm>
          <a:prstGeom prst="rect">
            <a:avLst/>
          </a:prstGeom>
          <a:noFill/>
        </p:spPr>
        <p:txBody>
          <a:bodyPr wrap="none" rtlCol="0">
            <a:spAutoFit/>
          </a:bodyPr>
          <a:lstStyle/>
          <a:p>
            <a:r>
              <a:rPr lang="en-GB" sz="2800" b="1" i="1" dirty="0" smtClean="0">
                <a:solidFill>
                  <a:srgbClr val="FF0000"/>
                </a:solidFill>
                <a:latin typeface="Arial" panose="020B0604020202020204" pitchFamily="34" charset="0"/>
                <a:cs typeface="Arial" panose="020B0604020202020204" pitchFamily="34" charset="0"/>
              </a:rPr>
              <a:t>high resolution X-ray spectroscopy</a:t>
            </a:r>
            <a:endParaRPr lang="en-GB" sz="28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175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762001" y="0"/>
            <a:ext cx="10696574" cy="6863062"/>
          </a:xfrm>
          <a:prstGeom prst="rect">
            <a:avLst/>
          </a:prstGeom>
        </p:spPr>
      </p:pic>
    </p:spTree>
    <p:extLst>
      <p:ext uri="{BB962C8B-B14F-4D97-AF65-F5344CB8AC3E}">
        <p14:creationId xmlns:p14="http://schemas.microsoft.com/office/powerpoint/2010/main" val="104750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1533525" y="96985"/>
            <a:ext cx="9210675" cy="6726635"/>
          </a:xfrm>
          <a:prstGeom prst="rect">
            <a:avLst/>
          </a:prstGeom>
        </p:spPr>
      </p:pic>
    </p:spTree>
    <p:extLst>
      <p:ext uri="{BB962C8B-B14F-4D97-AF65-F5344CB8AC3E}">
        <p14:creationId xmlns:p14="http://schemas.microsoft.com/office/powerpoint/2010/main" val="1063448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676275" y="0"/>
            <a:ext cx="10620375" cy="6721475"/>
          </a:xfrm>
          <a:prstGeom prst="rect">
            <a:avLst/>
          </a:prstGeom>
        </p:spPr>
      </p:pic>
    </p:spTree>
    <p:extLst>
      <p:ext uri="{BB962C8B-B14F-4D97-AF65-F5344CB8AC3E}">
        <p14:creationId xmlns:p14="http://schemas.microsoft.com/office/powerpoint/2010/main" val="3089758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uppieren 6"/>
          <p:cNvGrpSpPr>
            <a:grpSpLocks/>
          </p:cNvGrpSpPr>
          <p:nvPr/>
        </p:nvGrpSpPr>
        <p:grpSpPr bwMode="auto">
          <a:xfrm>
            <a:off x="349646" y="174729"/>
            <a:ext cx="8649642" cy="646331"/>
            <a:chOff x="0" y="214290"/>
            <a:chExt cx="9144000" cy="646550"/>
          </a:xfrm>
        </p:grpSpPr>
        <p:sp>
          <p:nvSpPr>
            <p:cNvPr id="4" name="Rechteck 3"/>
            <p:cNvSpPr/>
            <p:nvPr/>
          </p:nvSpPr>
          <p:spPr>
            <a:xfrm>
              <a:off x="0" y="214290"/>
              <a:ext cx="9144000" cy="646550"/>
            </a:xfrm>
            <a:prstGeom prst="rect">
              <a:avLst/>
            </a:prstGeom>
          </p:spPr>
          <p:txBody>
            <a:bodyPr>
              <a:spAutoFit/>
            </a:bodyPr>
            <a:lstStyle/>
            <a:p>
              <a:pPr>
                <a:defRPr/>
              </a:pPr>
              <a:r>
                <a:rPr lang="en-GB" sz="3600" dirty="0">
                  <a:latin typeface="Palatino Linotype" pitchFamily="18" charset="0"/>
                </a:rPr>
                <a:t>Low-energy KN </a:t>
              </a:r>
              <a:r>
                <a:rPr lang="en-GB" sz="3600" dirty="0" smtClean="0">
                  <a:latin typeface="Palatino Linotype" pitchFamily="18" charset="0"/>
                </a:rPr>
                <a:t>interaction</a:t>
              </a:r>
              <a:endParaRPr lang="en-GB" sz="3600" dirty="0">
                <a:latin typeface="Palatino Linotype" pitchFamily="18" charset="0"/>
              </a:endParaRPr>
            </a:p>
          </p:txBody>
        </p:sp>
        <p:cxnSp>
          <p:nvCxnSpPr>
            <p:cNvPr id="6" name="Gerade Verbindung 5"/>
            <p:cNvCxnSpPr/>
            <p:nvPr/>
          </p:nvCxnSpPr>
          <p:spPr>
            <a:xfrm flipV="1">
              <a:off x="2848168" y="329768"/>
              <a:ext cx="292943" cy="1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uppieren 12"/>
          <p:cNvGrpSpPr/>
          <p:nvPr/>
        </p:nvGrpSpPr>
        <p:grpSpPr>
          <a:xfrm>
            <a:off x="6677560" y="1429324"/>
            <a:ext cx="4645222" cy="2369988"/>
            <a:chOff x="3284652" y="2000240"/>
            <a:chExt cx="3859117" cy="2000264"/>
          </a:xfrm>
          <a:noFill/>
        </p:grpSpPr>
        <p:sp>
          <p:nvSpPr>
            <p:cNvPr id="12" name="Rechteck 11"/>
            <p:cNvSpPr/>
            <p:nvPr/>
          </p:nvSpPr>
          <p:spPr>
            <a:xfrm>
              <a:off x="3284652" y="2000240"/>
              <a:ext cx="3857650" cy="200026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128002" name="Picture 2"/>
            <p:cNvPicPr>
              <a:picLocks noChangeAspect="1" noChangeArrowheads="1"/>
            </p:cNvPicPr>
            <p:nvPr/>
          </p:nvPicPr>
          <p:blipFill>
            <a:blip r:embed="rId3"/>
            <a:srcRect/>
            <a:stretch>
              <a:fillRect/>
            </a:stretch>
          </p:blipFill>
          <p:spPr bwMode="auto">
            <a:xfrm>
              <a:off x="3571868" y="2143116"/>
              <a:ext cx="3571901" cy="1755421"/>
            </a:xfrm>
            <a:prstGeom prst="rect">
              <a:avLst/>
            </a:prstGeom>
            <a:grpFill/>
            <a:ln w="9525">
              <a:noFill/>
              <a:miter lim="800000"/>
              <a:headEnd/>
              <a:tailEnd/>
            </a:ln>
            <a:effectLst/>
          </p:spPr>
        </p:pic>
      </p:grpSp>
      <p:sp>
        <p:nvSpPr>
          <p:cNvPr id="15" name="Pfeil nach rechts 14"/>
          <p:cNvSpPr/>
          <p:nvPr/>
        </p:nvSpPr>
        <p:spPr>
          <a:xfrm rot="5400000">
            <a:off x="2972395" y="1875654"/>
            <a:ext cx="400734" cy="330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2294" name="Rechteck 13"/>
          <p:cNvSpPr>
            <a:spLocks noChangeArrowheads="1"/>
          </p:cNvSpPr>
          <p:nvPr/>
        </p:nvSpPr>
        <p:spPr bwMode="auto">
          <a:xfrm>
            <a:off x="1014985" y="2320304"/>
            <a:ext cx="424122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2400" b="1" dirty="0">
                <a:latin typeface="Palatino Linotype" panose="02040502050505030304" pitchFamily="18" charset="0"/>
              </a:rPr>
              <a:t>non-perturbative</a:t>
            </a:r>
            <a:r>
              <a:rPr lang="en-GB" altLang="en-US" sz="2400" dirty="0">
                <a:latin typeface="Palatino Linotype" panose="02040502050505030304" pitchFamily="18" charset="0"/>
              </a:rPr>
              <a:t>   </a:t>
            </a:r>
          </a:p>
          <a:p>
            <a:pPr algn="ctr"/>
            <a:r>
              <a:rPr lang="en-GB" altLang="en-US" sz="2400" b="1" dirty="0">
                <a:latin typeface="Palatino Linotype" panose="02040502050505030304" pitchFamily="18" charset="0"/>
              </a:rPr>
              <a:t>coupled channels </a:t>
            </a:r>
          </a:p>
          <a:p>
            <a:pPr algn="ctr"/>
            <a:r>
              <a:rPr lang="en-GB" altLang="en-US" sz="2400" dirty="0">
                <a:latin typeface="Palatino Linotype" panose="02040502050505030304" pitchFamily="18" charset="0"/>
              </a:rPr>
              <a:t>approach</a:t>
            </a:r>
            <a:r>
              <a:rPr lang="en-GB" altLang="en-US" sz="2400" b="1" dirty="0">
                <a:latin typeface="Palatino Linotype" panose="02040502050505030304" pitchFamily="18" charset="0"/>
              </a:rPr>
              <a:t> </a:t>
            </a:r>
            <a:r>
              <a:rPr lang="en-GB" altLang="en-US" sz="2400" dirty="0">
                <a:latin typeface="Palatino Linotype" panose="02040502050505030304" pitchFamily="18" charset="0"/>
              </a:rPr>
              <a:t>based on </a:t>
            </a:r>
          </a:p>
          <a:p>
            <a:pPr algn="ctr"/>
            <a:r>
              <a:rPr lang="en-GB" altLang="en-US" sz="2400" b="1" dirty="0">
                <a:latin typeface="Palatino Linotype" panose="02040502050505030304" pitchFamily="18" charset="0"/>
              </a:rPr>
              <a:t>chiral SU(3) dynamics</a:t>
            </a:r>
          </a:p>
        </p:txBody>
      </p:sp>
      <p:grpSp>
        <p:nvGrpSpPr>
          <p:cNvPr id="9" name="Gruppieren 8"/>
          <p:cNvGrpSpPr/>
          <p:nvPr/>
        </p:nvGrpSpPr>
        <p:grpSpPr>
          <a:xfrm>
            <a:off x="267429" y="906005"/>
            <a:ext cx="6179092" cy="830997"/>
            <a:chOff x="2672300" y="707158"/>
            <a:chExt cx="7781925" cy="830997"/>
          </a:xfrm>
        </p:grpSpPr>
        <p:sp>
          <p:nvSpPr>
            <p:cNvPr id="12291" name="Textfeld 9"/>
            <p:cNvSpPr txBox="1">
              <a:spLocks noChangeArrowheads="1"/>
            </p:cNvSpPr>
            <p:nvPr/>
          </p:nvSpPr>
          <p:spPr bwMode="auto">
            <a:xfrm>
              <a:off x="2672300" y="707158"/>
              <a:ext cx="7781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400" b="1" dirty="0">
                  <a:latin typeface="Palatino Linotype" panose="02040502050505030304" pitchFamily="18" charset="0"/>
                </a:rPr>
                <a:t> </a:t>
              </a:r>
              <a:r>
                <a:rPr lang="en-GB" altLang="en-US" sz="2400" dirty="0">
                  <a:latin typeface="Palatino Linotype" panose="02040502050505030304" pitchFamily="18" charset="0"/>
                </a:rPr>
                <a:t>Chiral perturbation theory was developed </a:t>
              </a:r>
              <a:endParaRPr lang="en-GB" altLang="en-US" sz="2400" dirty="0" smtClean="0">
                <a:latin typeface="Palatino Linotype" panose="02040502050505030304" pitchFamily="18" charset="0"/>
              </a:endParaRPr>
            </a:p>
            <a:p>
              <a:r>
                <a:rPr lang="en-GB" altLang="en-US" sz="2400" dirty="0">
                  <a:latin typeface="Palatino Linotype" panose="02040502050505030304" pitchFamily="18" charset="0"/>
                </a:rPr>
                <a:t> </a:t>
              </a:r>
              <a:r>
                <a:rPr lang="en-GB" altLang="en-US" sz="2400" dirty="0" smtClean="0">
                  <a:latin typeface="Palatino Linotype" panose="02040502050505030304" pitchFamily="18" charset="0"/>
                </a:rPr>
                <a:t>for </a:t>
              </a:r>
              <a:r>
                <a:rPr lang="en-GB" altLang="en-US" sz="2400" dirty="0" smtClean="0">
                  <a:latin typeface="Palatino Linotype" panose="02040502050505030304" pitchFamily="18" charset="0"/>
                  <a:sym typeface="Symbol" panose="05050102010706020507" pitchFamily="18" charset="2"/>
                </a:rPr>
                <a:t></a:t>
              </a:r>
              <a:r>
                <a:rPr lang="en-GB" altLang="en-US" sz="2400" dirty="0">
                  <a:latin typeface="Palatino Linotype" panose="02040502050505030304" pitchFamily="18" charset="0"/>
                  <a:sym typeface="Symbol" panose="05050102010706020507" pitchFamily="18" charset="2"/>
                </a:rPr>
                <a:t>p,  is </a:t>
              </a:r>
              <a:r>
                <a:rPr lang="en-GB" altLang="en-US" sz="2400" b="1" dirty="0">
                  <a:solidFill>
                    <a:srgbClr val="FF0000"/>
                  </a:solidFill>
                  <a:latin typeface="Palatino Linotype" panose="02040502050505030304" pitchFamily="18" charset="0"/>
                  <a:sym typeface="Symbol" panose="05050102010706020507" pitchFamily="18" charset="2"/>
                </a:rPr>
                <a:t>not</a:t>
              </a:r>
              <a:r>
                <a:rPr lang="en-GB" altLang="en-US" sz="2400" dirty="0">
                  <a:latin typeface="Palatino Linotype" panose="02040502050505030304" pitchFamily="18" charset="0"/>
                  <a:sym typeface="Symbol" panose="05050102010706020507" pitchFamily="18" charset="2"/>
                </a:rPr>
                <a:t> applicable</a:t>
              </a:r>
              <a:r>
                <a:rPr lang="en-GB" altLang="en-US" sz="2400" dirty="0">
                  <a:latin typeface="Palatino Linotype" panose="02040502050505030304" pitchFamily="18" charset="0"/>
                </a:rPr>
                <a:t> for KN systems</a:t>
              </a:r>
            </a:p>
          </p:txBody>
        </p:sp>
        <p:cxnSp>
          <p:nvCxnSpPr>
            <p:cNvPr id="5" name="Gerader Verbinder 4"/>
            <p:cNvCxnSpPr/>
            <p:nvPr/>
          </p:nvCxnSpPr>
          <p:spPr>
            <a:xfrm>
              <a:off x="8121632" y="1130044"/>
              <a:ext cx="2099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Grafik 22"/>
          <p:cNvPicPr>
            <a:picLocks noChangeAspect="1"/>
          </p:cNvPicPr>
          <p:nvPr/>
        </p:nvPicPr>
        <p:blipFill>
          <a:blip r:embed="rId4"/>
          <a:stretch>
            <a:fillRect/>
          </a:stretch>
        </p:blipFill>
        <p:spPr>
          <a:xfrm>
            <a:off x="1103879" y="4114765"/>
            <a:ext cx="8978401" cy="2340934"/>
          </a:xfrm>
          <a:prstGeom prst="rect">
            <a:avLst/>
          </a:prstGeom>
        </p:spPr>
      </p:pic>
      <p:sp>
        <p:nvSpPr>
          <p:cNvPr id="16" name="Rechteck 15"/>
          <p:cNvSpPr/>
          <p:nvPr/>
        </p:nvSpPr>
        <p:spPr>
          <a:xfrm>
            <a:off x="9482328" y="6126480"/>
            <a:ext cx="795528" cy="393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ußzeilenplatzhalter 16"/>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37495995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600075" y="0"/>
            <a:ext cx="10601325" cy="6721475"/>
          </a:xfrm>
          <a:prstGeom prst="rect">
            <a:avLst/>
          </a:prstGeom>
        </p:spPr>
      </p:pic>
    </p:spTree>
    <p:extLst>
      <p:ext uri="{BB962C8B-B14F-4D97-AF65-F5344CB8AC3E}">
        <p14:creationId xmlns:p14="http://schemas.microsoft.com/office/powerpoint/2010/main" val="1480850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857250" y="-3722"/>
            <a:ext cx="10515600" cy="6851768"/>
          </a:xfrm>
          <a:prstGeom prst="rect">
            <a:avLst/>
          </a:prstGeom>
        </p:spPr>
      </p:pic>
    </p:spTree>
    <p:extLst>
      <p:ext uri="{BB962C8B-B14F-4D97-AF65-F5344CB8AC3E}">
        <p14:creationId xmlns:p14="http://schemas.microsoft.com/office/powerpoint/2010/main" val="871444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4" name="Grafik 3"/>
          <p:cNvPicPr>
            <a:picLocks noChangeAspect="1"/>
          </p:cNvPicPr>
          <p:nvPr/>
        </p:nvPicPr>
        <p:blipFill>
          <a:blip r:embed="rId2"/>
          <a:stretch>
            <a:fillRect/>
          </a:stretch>
        </p:blipFill>
        <p:spPr>
          <a:xfrm>
            <a:off x="84599" y="79266"/>
            <a:ext cx="12022801" cy="6699468"/>
          </a:xfrm>
          <a:prstGeom prst="rect">
            <a:avLst/>
          </a:prstGeom>
        </p:spPr>
      </p:pic>
      <p:sp>
        <p:nvSpPr>
          <p:cNvPr id="5" name="Textfeld 4"/>
          <p:cNvSpPr txBox="1"/>
          <p:nvPr/>
        </p:nvSpPr>
        <p:spPr>
          <a:xfrm>
            <a:off x="7924800" y="79266"/>
            <a:ext cx="3929281" cy="646331"/>
          </a:xfrm>
          <a:prstGeom prst="rect">
            <a:avLst/>
          </a:prstGeom>
          <a:noFill/>
        </p:spPr>
        <p:txBody>
          <a:bodyPr wrap="none" rtlCol="0">
            <a:spAutoFit/>
          </a:bodyPr>
          <a:lstStyle/>
          <a:p>
            <a:r>
              <a:rPr lang="en-GB" sz="3600" b="1" dirty="0" err="1" smtClean="0">
                <a:solidFill>
                  <a:srgbClr val="FF0000"/>
                </a:solidFill>
                <a:latin typeface="Arial" panose="020B0604020202020204" pitchFamily="34" charset="0"/>
                <a:cs typeface="Arial" panose="020B0604020202020204" pitchFamily="34" charset="0"/>
              </a:rPr>
              <a:t>kaonic</a:t>
            </a:r>
            <a:r>
              <a:rPr lang="en-GB" sz="3600" b="1" dirty="0" smtClean="0">
                <a:solidFill>
                  <a:srgbClr val="FF0000"/>
                </a:solidFill>
                <a:latin typeface="Arial" panose="020B0604020202020204" pitchFamily="34" charset="0"/>
                <a:cs typeface="Arial" panose="020B0604020202020204" pitchFamily="34" charset="0"/>
              </a:rPr>
              <a:t> helium 2p</a:t>
            </a:r>
            <a:endParaRPr lang="en-GB"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018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638175" y="-140348"/>
            <a:ext cx="10890533" cy="6861823"/>
          </a:xfrm>
          <a:prstGeom prst="rect">
            <a:avLst/>
          </a:prstGeom>
        </p:spPr>
      </p:pic>
    </p:spTree>
    <p:extLst>
      <p:ext uri="{BB962C8B-B14F-4D97-AF65-F5344CB8AC3E}">
        <p14:creationId xmlns:p14="http://schemas.microsoft.com/office/powerpoint/2010/main" val="2094615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1162050" y="67706"/>
            <a:ext cx="9839325" cy="6605657"/>
          </a:xfrm>
          <a:prstGeom prst="rect">
            <a:avLst/>
          </a:prstGeom>
        </p:spPr>
      </p:pic>
      <p:sp>
        <p:nvSpPr>
          <p:cNvPr id="4" name="Abgerundetes Rechteck 3"/>
          <p:cNvSpPr/>
          <p:nvPr/>
        </p:nvSpPr>
        <p:spPr>
          <a:xfrm>
            <a:off x="381000" y="47625"/>
            <a:ext cx="11449050" cy="6721475"/>
          </a:xfrm>
          <a:prstGeom prst="roundRect">
            <a:avLst/>
          </a:prstGeom>
          <a:solidFill>
            <a:schemeClr val="accent1">
              <a:lumMod val="40000"/>
              <a:lumOff val="60000"/>
              <a:alpha val="16863"/>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3860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GB" smtClean="0"/>
              <a:t>LNF Symposium - July 10, 2007</a:t>
            </a:r>
            <a:endParaRPr lang="en-GB"/>
          </a:p>
        </p:txBody>
      </p:sp>
      <p:pic>
        <p:nvPicPr>
          <p:cNvPr id="6" name="Grafik 5"/>
          <p:cNvPicPr>
            <a:picLocks noChangeAspect="1"/>
          </p:cNvPicPr>
          <p:nvPr/>
        </p:nvPicPr>
        <p:blipFill>
          <a:blip r:embed="rId2"/>
          <a:stretch>
            <a:fillRect/>
          </a:stretch>
        </p:blipFill>
        <p:spPr>
          <a:xfrm>
            <a:off x="175235" y="290241"/>
            <a:ext cx="9498380" cy="6501084"/>
          </a:xfrm>
          <a:prstGeom prst="rect">
            <a:avLst/>
          </a:prstGeom>
        </p:spPr>
      </p:pic>
      <p:pic>
        <p:nvPicPr>
          <p:cNvPr id="2" name="Grafik 1"/>
          <p:cNvPicPr>
            <a:picLocks noChangeAspect="1"/>
          </p:cNvPicPr>
          <p:nvPr/>
        </p:nvPicPr>
        <p:blipFill>
          <a:blip r:embed="rId3"/>
          <a:stretch>
            <a:fillRect/>
          </a:stretch>
        </p:blipFill>
        <p:spPr>
          <a:xfrm>
            <a:off x="7582489" y="1104900"/>
            <a:ext cx="4522215" cy="3400425"/>
          </a:xfrm>
          <a:prstGeom prst="rect">
            <a:avLst/>
          </a:prstGeom>
        </p:spPr>
      </p:pic>
    </p:spTree>
    <p:extLst>
      <p:ext uri="{BB962C8B-B14F-4D97-AF65-F5344CB8AC3E}">
        <p14:creationId xmlns:p14="http://schemas.microsoft.com/office/powerpoint/2010/main" val="4261259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729079" y="161925"/>
            <a:ext cx="10653296" cy="6490356"/>
          </a:xfrm>
          <a:prstGeom prst="rect">
            <a:avLst/>
          </a:prstGeom>
        </p:spPr>
      </p:pic>
      <p:sp>
        <p:nvSpPr>
          <p:cNvPr id="4" name="Abgerundetes Rechteck 3"/>
          <p:cNvSpPr/>
          <p:nvPr/>
        </p:nvSpPr>
        <p:spPr>
          <a:xfrm>
            <a:off x="266700" y="53975"/>
            <a:ext cx="11534775" cy="6696075"/>
          </a:xfrm>
          <a:prstGeom prst="roundRect">
            <a:avLst/>
          </a:prstGeom>
          <a:solidFill>
            <a:schemeClr val="tx2">
              <a:lumMod val="20000"/>
              <a:lumOff val="80000"/>
              <a:alpha val="25098"/>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89983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13859822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356" y="623969"/>
            <a:ext cx="10633531"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14"/>
          <p:cNvSpPr>
            <a:spLocks noChangeArrowheads="1"/>
          </p:cNvSpPr>
          <p:nvPr/>
        </p:nvSpPr>
        <p:spPr bwMode="auto">
          <a:xfrm>
            <a:off x="1028700" y="145244"/>
            <a:ext cx="9144000" cy="584773"/>
          </a:xfrm>
          <a:prstGeom prst="rect">
            <a:avLst/>
          </a:prstGeom>
          <a:noFill/>
          <a:ln w="9525">
            <a:noFill/>
            <a:miter lim="800000"/>
            <a:headEnd/>
            <a:tailEnd/>
          </a:ln>
        </p:spPr>
        <p:txBody>
          <a:bodyPr wrap="square" lIns="91439" tIns="45719" rIns="91439" bIns="45719" anchor="ctr">
            <a:spAutoFit/>
          </a:bodyPr>
          <a:lstStyle/>
          <a:p>
            <a:pPr algn="ctr"/>
            <a:r>
              <a:rPr lang="en-GB" altLang="ja-JP" sz="3200" i="1" dirty="0">
                <a:solidFill>
                  <a:srgbClr val="002060"/>
                </a:solidFill>
                <a:latin typeface="Arial" panose="020B0604020202020204" pitchFamily="34" charset="0"/>
                <a:cs typeface="Arial" panose="020B0604020202020204" pitchFamily="34" charset="0"/>
              </a:rPr>
              <a:t>Sources of experimental data on K</a:t>
            </a:r>
            <a:r>
              <a:rPr lang="en-GB" altLang="ja-JP" sz="3200" i="1" baseline="40000" dirty="0">
                <a:solidFill>
                  <a:srgbClr val="002060"/>
                </a:solidFill>
                <a:latin typeface="Arial" panose="020B0604020202020204" pitchFamily="34" charset="0"/>
                <a:cs typeface="Arial" panose="020B0604020202020204" pitchFamily="34" charset="0"/>
              </a:rPr>
              <a:t>-</a:t>
            </a:r>
            <a:r>
              <a:rPr lang="en-GB" altLang="ja-JP" sz="3200" i="1" dirty="0">
                <a:solidFill>
                  <a:srgbClr val="002060"/>
                </a:solidFill>
                <a:latin typeface="Arial" panose="020B0604020202020204" pitchFamily="34" charset="0"/>
                <a:cs typeface="Arial" panose="020B0604020202020204" pitchFamily="34" charset="0"/>
              </a:rPr>
              <a:t>N interaction  </a:t>
            </a:r>
            <a:r>
              <a:rPr lang="en-GB" altLang="ja-JP" sz="2812" dirty="0">
                <a:solidFill>
                  <a:srgbClr val="0070C0"/>
                </a:solidFill>
              </a:rPr>
              <a:t>  </a:t>
            </a:r>
          </a:p>
        </p:txBody>
      </p:sp>
      <p:sp>
        <p:nvSpPr>
          <p:cNvPr id="5" name="Foliennummernplatzhalter 4"/>
          <p:cNvSpPr txBox="1">
            <a:spLocks/>
          </p:cNvSpPr>
          <p:nvPr/>
        </p:nvSpPr>
        <p:spPr>
          <a:xfrm>
            <a:off x="9072823" y="6473618"/>
            <a:ext cx="507379" cy="384382"/>
          </a:xfrm>
          <a:prstGeom prst="rect">
            <a:avLst/>
          </a:prstGeom>
        </p:spPr>
        <p:txBody>
          <a:bodyPr vert="horz" lIns="91439" tIns="45719" rIns="91439" bIns="45719" rtlCol="0" anchor="ctr"/>
          <a:lstStyle>
            <a:defPPr>
              <a:defRPr lang="de-DE"/>
            </a:defPPr>
            <a:lvl1pPr algn="r" defTabSz="584200" rtl="0" eaLnBrk="0" fontAlgn="auto" hangingPunct="0">
              <a:spcBef>
                <a:spcPts val="0"/>
              </a:spcBef>
              <a:spcAft>
                <a:spcPts val="0"/>
              </a:spcAft>
              <a:defRPr sz="1700" kern="1200">
                <a:solidFill>
                  <a:schemeClr val="tx1">
                    <a:tint val="75000"/>
                  </a:schemeClr>
                </a:solidFill>
                <a:latin typeface="+mn-lt"/>
                <a:ea typeface="MS PGothic" pitchFamily="34" charset="-128"/>
                <a:cs typeface="+mn-cs"/>
                <a:sym typeface="Helvetica Light" pitchFamily="34" charset="0"/>
              </a:defRPr>
            </a:lvl1pPr>
            <a:lvl2pPr marL="457200" indent="-228600" algn="l" defTabSz="584200" rtl="0" eaLnBrk="0" fontAlgn="base" hangingPunct="0">
              <a:spcBef>
                <a:spcPct val="0"/>
              </a:spcBef>
              <a:spcAft>
                <a:spcPct val="0"/>
              </a:spcAft>
              <a:defRPr sz="3600" kern="1200">
                <a:solidFill>
                  <a:schemeClr val="tx1"/>
                </a:solidFill>
                <a:latin typeface="Helvetica Light" pitchFamily="34" charset="0"/>
                <a:ea typeface="MS PGothic" pitchFamily="34" charset="-128"/>
                <a:cs typeface="+mn-cs"/>
                <a:sym typeface="Helvetica Light" pitchFamily="34" charset="0"/>
              </a:defRPr>
            </a:lvl2pPr>
            <a:lvl3pPr marL="914400" indent="-457200" algn="l" defTabSz="584200" rtl="0" eaLnBrk="0" fontAlgn="base" hangingPunct="0">
              <a:spcBef>
                <a:spcPct val="0"/>
              </a:spcBef>
              <a:spcAft>
                <a:spcPct val="0"/>
              </a:spcAft>
              <a:defRPr sz="3600" kern="1200">
                <a:solidFill>
                  <a:schemeClr val="tx1"/>
                </a:solidFill>
                <a:latin typeface="Helvetica Light" pitchFamily="34" charset="0"/>
                <a:ea typeface="MS PGothic" pitchFamily="34" charset="-128"/>
                <a:cs typeface="+mn-cs"/>
                <a:sym typeface="Helvetica Light" pitchFamily="34" charset="0"/>
              </a:defRPr>
            </a:lvl3pPr>
            <a:lvl4pPr marL="1371600" indent="-685800" algn="l" defTabSz="584200" rtl="0" eaLnBrk="0" fontAlgn="base" hangingPunct="0">
              <a:spcBef>
                <a:spcPct val="0"/>
              </a:spcBef>
              <a:spcAft>
                <a:spcPct val="0"/>
              </a:spcAft>
              <a:defRPr sz="3600" kern="1200">
                <a:solidFill>
                  <a:schemeClr val="tx1"/>
                </a:solidFill>
                <a:latin typeface="Helvetica Light" pitchFamily="34" charset="0"/>
                <a:ea typeface="MS PGothic" pitchFamily="34" charset="-128"/>
                <a:cs typeface="+mn-cs"/>
                <a:sym typeface="Helvetica Light" pitchFamily="34" charset="0"/>
              </a:defRPr>
            </a:lvl4pPr>
            <a:lvl5pPr marL="1828800" indent="-914400" algn="l" defTabSz="584200" rtl="0" eaLnBrk="0" fontAlgn="base" hangingPunct="0">
              <a:spcBef>
                <a:spcPct val="0"/>
              </a:spcBef>
              <a:spcAft>
                <a:spcPct val="0"/>
              </a:spcAft>
              <a:defRPr sz="3600" kern="1200">
                <a:solidFill>
                  <a:schemeClr val="tx1"/>
                </a:solidFill>
                <a:latin typeface="Helvetica Light" pitchFamily="34" charset="0"/>
                <a:ea typeface="MS PGothic" pitchFamily="34" charset="-128"/>
                <a:cs typeface="+mn-cs"/>
                <a:sym typeface="Helvetica Light" pitchFamily="34" charset="0"/>
              </a:defRPr>
            </a:lvl5pPr>
            <a:lvl6pPr marL="2286000" algn="l" defTabSz="914400" rtl="0" eaLnBrk="1" latinLnBrk="0" hangingPunct="1">
              <a:defRPr sz="3600" kern="1200">
                <a:solidFill>
                  <a:schemeClr val="tx1"/>
                </a:solidFill>
                <a:latin typeface="Helvetica Light" pitchFamily="34" charset="0"/>
                <a:ea typeface="MS PGothic" pitchFamily="34" charset="-128"/>
                <a:cs typeface="+mn-cs"/>
                <a:sym typeface="Helvetica Light" pitchFamily="34" charset="0"/>
              </a:defRPr>
            </a:lvl6pPr>
            <a:lvl7pPr marL="2743200" algn="l" defTabSz="914400" rtl="0" eaLnBrk="1" latinLnBrk="0" hangingPunct="1">
              <a:defRPr sz="3600" kern="1200">
                <a:solidFill>
                  <a:schemeClr val="tx1"/>
                </a:solidFill>
                <a:latin typeface="Helvetica Light" pitchFamily="34" charset="0"/>
                <a:ea typeface="MS PGothic" pitchFamily="34" charset="-128"/>
                <a:cs typeface="+mn-cs"/>
                <a:sym typeface="Helvetica Light" pitchFamily="34" charset="0"/>
              </a:defRPr>
            </a:lvl7pPr>
            <a:lvl8pPr marL="3200400" algn="l" defTabSz="914400" rtl="0" eaLnBrk="1" latinLnBrk="0" hangingPunct="1">
              <a:defRPr sz="3600" kern="1200">
                <a:solidFill>
                  <a:schemeClr val="tx1"/>
                </a:solidFill>
                <a:latin typeface="Helvetica Light" pitchFamily="34" charset="0"/>
                <a:ea typeface="MS PGothic" pitchFamily="34" charset="-128"/>
                <a:cs typeface="+mn-cs"/>
                <a:sym typeface="Helvetica Light" pitchFamily="34" charset="0"/>
              </a:defRPr>
            </a:lvl8pPr>
            <a:lvl9pPr marL="3657600" algn="l" defTabSz="914400" rtl="0" eaLnBrk="1" latinLnBrk="0" hangingPunct="1">
              <a:defRPr sz="3600" kern="1200">
                <a:solidFill>
                  <a:schemeClr val="tx1"/>
                </a:solidFill>
                <a:latin typeface="Helvetica Light" pitchFamily="34" charset="0"/>
                <a:ea typeface="MS PGothic" pitchFamily="34" charset="-128"/>
                <a:cs typeface="+mn-cs"/>
                <a:sym typeface="Helvetica Light" pitchFamily="34" charset="0"/>
              </a:defRPr>
            </a:lvl9pPr>
          </a:lstStyle>
          <a:p>
            <a:fld id="{A08080ED-23F9-40BD-9C6C-C10667C1B67D}" type="slidenum">
              <a:rPr lang="en-US" altLang="de-DE" sz="1266"/>
              <a:pPr/>
              <a:t>68</a:t>
            </a:fld>
            <a:endParaRPr lang="en-US" altLang="de-DE" sz="1266" dirty="0"/>
          </a:p>
        </p:txBody>
      </p:sp>
    </p:spTree>
    <p:extLst>
      <p:ext uri="{BB962C8B-B14F-4D97-AF65-F5344CB8AC3E}">
        <p14:creationId xmlns:p14="http://schemas.microsoft.com/office/powerpoint/2010/main" val="1671909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653" y="884210"/>
            <a:ext cx="10342822" cy="583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4"/>
          <p:cNvSpPr>
            <a:spLocks noChangeArrowheads="1"/>
          </p:cNvSpPr>
          <p:nvPr/>
        </p:nvSpPr>
        <p:spPr bwMode="auto">
          <a:xfrm>
            <a:off x="696653" y="0"/>
            <a:ext cx="9144000" cy="646329"/>
          </a:xfrm>
          <a:prstGeom prst="rect">
            <a:avLst/>
          </a:prstGeom>
          <a:noFill/>
          <a:ln w="9525">
            <a:noFill/>
            <a:miter lim="800000"/>
            <a:headEnd/>
            <a:tailEnd/>
          </a:ln>
        </p:spPr>
        <p:txBody>
          <a:bodyPr wrap="square" lIns="91439" tIns="45719" rIns="91439" bIns="45719" anchor="ctr">
            <a:spAutoFit/>
          </a:bodyPr>
          <a:lstStyle/>
          <a:p>
            <a:r>
              <a:rPr lang="en-GB" altLang="ja-JP" sz="2812" dirty="0">
                <a:solidFill>
                  <a:srgbClr val="002060"/>
                </a:solidFill>
              </a:rPr>
              <a:t>  </a:t>
            </a:r>
            <a:r>
              <a:rPr lang="en-GB" altLang="ja-JP" sz="3600" i="1" dirty="0">
                <a:solidFill>
                  <a:srgbClr val="002060"/>
                </a:solidFill>
                <a:latin typeface="Arial" panose="020B0604020202020204" pitchFamily="34" charset="0"/>
                <a:cs typeface="Arial" panose="020B0604020202020204" pitchFamily="34" charset="0"/>
              </a:rPr>
              <a:t>Kaon – nucleon scattering database </a:t>
            </a:r>
            <a:endParaRPr lang="en-GB" altLang="ja-JP" sz="3600" dirty="0">
              <a:solidFill>
                <a:srgbClr val="002060"/>
              </a:solidFill>
            </a:endParaRPr>
          </a:p>
        </p:txBody>
      </p:sp>
      <p:sp>
        <p:nvSpPr>
          <p:cNvPr id="5" name="Rechteck 4"/>
          <p:cNvSpPr/>
          <p:nvPr/>
        </p:nvSpPr>
        <p:spPr>
          <a:xfrm>
            <a:off x="1248439" y="590750"/>
            <a:ext cx="7058025" cy="308674"/>
          </a:xfrm>
          <a:prstGeom prst="rect">
            <a:avLst/>
          </a:prstGeom>
        </p:spPr>
        <p:txBody>
          <a:bodyPr wrap="square">
            <a:spAutoFit/>
          </a:bodyPr>
          <a:lstStyle/>
          <a:p>
            <a:r>
              <a:rPr lang="en-US" sz="1406" dirty="0"/>
              <a:t>cross section figure  from:  Review of particle physics, Phys. Lett. B667 (2008), 1</a:t>
            </a:r>
            <a:endParaRPr lang="de-DE" sz="1406" dirty="0"/>
          </a:p>
        </p:txBody>
      </p:sp>
      <p:sp>
        <p:nvSpPr>
          <p:cNvPr id="2" name="Fußzeilenplatzhalter 1"/>
          <p:cNvSpPr>
            <a:spLocks noGrp="1"/>
          </p:cNvSpPr>
          <p:nvPr>
            <p:ph type="ftr" sz="quarter" idx="11"/>
          </p:nvPr>
        </p:nvSpPr>
        <p:spPr>
          <a:xfrm>
            <a:off x="7581900" y="6492875"/>
            <a:ext cx="4114800" cy="365125"/>
          </a:xfrm>
        </p:spPr>
        <p:txBody>
          <a:bodyPr/>
          <a:lstStyle/>
          <a:p>
            <a:r>
              <a:rPr lang="en-GB" dirty="0" smtClean="0"/>
              <a:t>LNF Symposium - July 10, 2007</a:t>
            </a:r>
            <a:endParaRPr lang="en-GB" dirty="0"/>
          </a:p>
        </p:txBody>
      </p:sp>
      <p:sp>
        <p:nvSpPr>
          <p:cNvPr id="3" name="Textfeld 2"/>
          <p:cNvSpPr txBox="1"/>
          <p:nvPr/>
        </p:nvSpPr>
        <p:spPr>
          <a:xfrm>
            <a:off x="886838" y="6396335"/>
            <a:ext cx="1274323" cy="461665"/>
          </a:xfrm>
          <a:prstGeom prst="rect">
            <a:avLst/>
          </a:prstGeom>
          <a:solidFill>
            <a:schemeClr val="bg1"/>
          </a:solidFill>
        </p:spPr>
        <p:txBody>
          <a:bodyPr wrap="none" rtlCol="0">
            <a:spAutoFit/>
          </a:bodyPr>
          <a:lstStyle/>
          <a:p>
            <a:r>
              <a:rPr lang="en-GB" sz="2400" dirty="0" smtClean="0">
                <a:solidFill>
                  <a:srgbClr val="FF0000"/>
                </a:solidFill>
                <a:latin typeface="Arial" panose="020B0604020202020204" pitchFamily="34" charset="0"/>
                <a:cs typeface="Arial" panose="020B0604020202020204" pitchFamily="34" charset="0"/>
              </a:rPr>
              <a:t>J-PARC</a:t>
            </a:r>
            <a:endParaRPr lang="en-GB" sz="2400" dirty="0">
              <a:solidFill>
                <a:srgbClr val="FF0000"/>
              </a:solidFill>
              <a:latin typeface="Arial" panose="020B0604020202020204" pitchFamily="34" charset="0"/>
              <a:cs typeface="Arial" panose="020B0604020202020204" pitchFamily="34" charset="0"/>
            </a:endParaRPr>
          </a:p>
        </p:txBody>
      </p:sp>
      <p:sp>
        <p:nvSpPr>
          <p:cNvPr id="7" name="Textfeld 6"/>
          <p:cNvSpPr txBox="1"/>
          <p:nvPr/>
        </p:nvSpPr>
        <p:spPr>
          <a:xfrm>
            <a:off x="6123561" y="6405504"/>
            <a:ext cx="1274323" cy="461665"/>
          </a:xfrm>
          <a:prstGeom prst="rect">
            <a:avLst/>
          </a:prstGeom>
          <a:solidFill>
            <a:schemeClr val="bg1"/>
          </a:solidFill>
        </p:spPr>
        <p:txBody>
          <a:bodyPr wrap="none" rtlCol="0">
            <a:spAutoFit/>
          </a:bodyPr>
          <a:lstStyle/>
          <a:p>
            <a:r>
              <a:rPr lang="en-GB" sz="2400" dirty="0" smtClean="0">
                <a:solidFill>
                  <a:srgbClr val="FF0000"/>
                </a:solidFill>
                <a:latin typeface="Arial" panose="020B0604020202020204" pitchFamily="34" charset="0"/>
                <a:cs typeface="Arial" panose="020B0604020202020204" pitchFamily="34" charset="0"/>
              </a:rPr>
              <a:t>J-PARC</a:t>
            </a:r>
            <a:endParaRPr lang="en-GB"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197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 Verbindung 6"/>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3558" name="Textfeld 10"/>
          <p:cNvSpPr txBox="1">
            <a:spLocks noChangeArrowheads="1"/>
          </p:cNvSpPr>
          <p:nvPr/>
        </p:nvSpPr>
        <p:spPr bwMode="auto">
          <a:xfrm>
            <a:off x="475488" y="189019"/>
            <a:ext cx="10890504" cy="769441"/>
          </a:xfrm>
          <a:prstGeom prst="rect">
            <a:avLst/>
          </a:prstGeom>
          <a:noFill/>
          <a:ln w="9525">
            <a:noFill/>
            <a:miter lim="800000"/>
            <a:headEnd/>
            <a:tailEnd/>
          </a:ln>
        </p:spPr>
        <p:txBody>
          <a:bodyPr wrap="square">
            <a:spAutoFit/>
          </a:bodyPr>
          <a:lstStyle/>
          <a:p>
            <a:r>
              <a:rPr lang="en-US" sz="2400" dirty="0">
                <a:latin typeface="Palatino Linotype" pitchFamily="18" charset="0"/>
              </a:rPr>
              <a:t>Improved constraints on chiral SU(3) dynamics </a:t>
            </a:r>
            <a:r>
              <a:rPr lang="en-US" sz="2400" dirty="0" smtClean="0">
                <a:latin typeface="Palatino Linotype" pitchFamily="18" charset="0"/>
              </a:rPr>
              <a:t>from </a:t>
            </a:r>
            <a:r>
              <a:rPr lang="en-US" sz="2400" dirty="0" err="1" smtClean="0">
                <a:latin typeface="Palatino Linotype" pitchFamily="18" charset="0"/>
              </a:rPr>
              <a:t>kaonic</a:t>
            </a:r>
            <a:r>
              <a:rPr lang="en-US" sz="2400" dirty="0" smtClean="0">
                <a:latin typeface="Palatino Linotype" pitchFamily="18" charset="0"/>
              </a:rPr>
              <a:t> hydrogen</a:t>
            </a:r>
            <a:endParaRPr lang="en-US" sz="2400" dirty="0">
              <a:latin typeface="Palatino Linotype" pitchFamily="18" charset="0"/>
            </a:endParaRPr>
          </a:p>
          <a:p>
            <a:r>
              <a:rPr lang="de-DE" sz="2000" dirty="0">
                <a:latin typeface="Palatino Linotype" pitchFamily="18" charset="0"/>
              </a:rPr>
              <a:t>Y. Ikeda, T. </a:t>
            </a:r>
            <a:r>
              <a:rPr lang="de-DE" sz="2000" dirty="0" err="1">
                <a:latin typeface="Palatino Linotype" pitchFamily="18" charset="0"/>
              </a:rPr>
              <a:t>Hyodo</a:t>
            </a:r>
            <a:r>
              <a:rPr lang="de-DE" sz="2000" dirty="0">
                <a:latin typeface="Palatino Linotype" pitchFamily="18" charset="0"/>
              </a:rPr>
              <a:t> </a:t>
            </a:r>
            <a:r>
              <a:rPr lang="de-DE" sz="2000" dirty="0" err="1">
                <a:latin typeface="Palatino Linotype" pitchFamily="18" charset="0"/>
              </a:rPr>
              <a:t>and</a:t>
            </a:r>
            <a:r>
              <a:rPr lang="de-DE" sz="2000" dirty="0">
                <a:latin typeface="Palatino Linotype" pitchFamily="18" charset="0"/>
              </a:rPr>
              <a:t> W. Weise, PLB 706 (2011) 63</a:t>
            </a:r>
          </a:p>
        </p:txBody>
      </p:sp>
      <p:sp>
        <p:nvSpPr>
          <p:cNvPr id="5" name="Textfeld 4"/>
          <p:cNvSpPr txBox="1"/>
          <p:nvPr/>
        </p:nvSpPr>
        <p:spPr>
          <a:xfrm>
            <a:off x="713401" y="5347579"/>
            <a:ext cx="10561151" cy="1015663"/>
          </a:xfrm>
          <a:prstGeom prst="rect">
            <a:avLst/>
          </a:prstGeom>
          <a:noFill/>
        </p:spPr>
        <p:txBody>
          <a:bodyPr wrap="square" rtlCol="0">
            <a:spAutoFit/>
          </a:bodyPr>
          <a:lstStyle/>
          <a:p>
            <a:pPr algn="just"/>
            <a:r>
              <a:rPr lang="en-GB" sz="2000" dirty="0">
                <a:latin typeface="Palatino Linotype" panose="02040502050505030304" pitchFamily="18" charset="0"/>
              </a:rPr>
              <a:t>Real part (left) and imaginary part (right) of the </a:t>
            </a:r>
            <a:r>
              <a:rPr lang="en-GB" sz="2000" dirty="0" err="1">
                <a:latin typeface="Palatino Linotype" panose="02040502050505030304" pitchFamily="18" charset="0"/>
              </a:rPr>
              <a:t>K</a:t>
            </a:r>
            <a:r>
              <a:rPr lang="en-GB" sz="2000" baseline="40000" dirty="0" err="1">
                <a:latin typeface="Palatino Linotype" panose="02040502050505030304" pitchFamily="18" charset="0"/>
                <a:sym typeface="Symbol" panose="05050102010706020507" pitchFamily="18" charset="2"/>
              </a:rPr>
              <a:t></a:t>
            </a:r>
            <a:r>
              <a:rPr lang="en-GB" sz="2000" dirty="0" err="1">
                <a:latin typeface="Palatino Linotype" panose="02040502050505030304" pitchFamily="18" charset="0"/>
              </a:rPr>
              <a:t>p</a:t>
            </a:r>
            <a:r>
              <a:rPr lang="en-GB" sz="2000" dirty="0">
                <a:latin typeface="Palatino Linotype" panose="02040502050505030304" pitchFamily="18" charset="0"/>
              </a:rPr>
              <a:t> </a:t>
            </a:r>
            <a:r>
              <a:rPr lang="en-GB" sz="2000" dirty="0">
                <a:latin typeface="Palatino Linotype" panose="02040502050505030304" pitchFamily="18" charset="0"/>
                <a:sym typeface="Symbol" panose="05050102010706020507" pitchFamily="18" charset="2"/>
              </a:rPr>
              <a:t></a:t>
            </a:r>
            <a:r>
              <a:rPr lang="en-GB" sz="2000" dirty="0">
                <a:latin typeface="Palatino Linotype" panose="02040502050505030304" pitchFamily="18" charset="0"/>
              </a:rPr>
              <a:t> K</a:t>
            </a:r>
            <a:r>
              <a:rPr lang="en-GB" sz="2000" baseline="40000" dirty="0">
                <a:latin typeface="Palatino Linotype" panose="02040502050505030304" pitchFamily="18" charset="0"/>
                <a:sym typeface="Symbol" panose="05050102010706020507" pitchFamily="18" charset="2"/>
              </a:rPr>
              <a:t>  </a:t>
            </a:r>
            <a:r>
              <a:rPr lang="en-GB" sz="2000" dirty="0">
                <a:latin typeface="Palatino Linotype" panose="02040502050505030304" pitchFamily="18" charset="0"/>
              </a:rPr>
              <a:t>p forward scattering amplitude extrapolated to the subthreshold region, deduced from the SIDDHARTA </a:t>
            </a:r>
            <a:r>
              <a:rPr lang="en-GB" sz="2000" dirty="0" err="1">
                <a:latin typeface="Palatino Linotype" panose="02040502050505030304" pitchFamily="18" charset="0"/>
              </a:rPr>
              <a:t>kaonic</a:t>
            </a:r>
            <a:r>
              <a:rPr lang="en-GB" sz="2000" dirty="0">
                <a:latin typeface="Palatino Linotype" panose="02040502050505030304" pitchFamily="18" charset="0"/>
              </a:rPr>
              <a:t> hydrogen measurement.</a:t>
            </a:r>
          </a:p>
        </p:txBody>
      </p:sp>
      <p:grpSp>
        <p:nvGrpSpPr>
          <p:cNvPr id="11" name="Gruppieren 10"/>
          <p:cNvGrpSpPr/>
          <p:nvPr/>
        </p:nvGrpSpPr>
        <p:grpSpPr>
          <a:xfrm>
            <a:off x="1042416" y="958460"/>
            <a:ext cx="9994392" cy="4389120"/>
            <a:chOff x="248512" y="1327901"/>
            <a:chExt cx="8820472" cy="3527060"/>
          </a:xfrm>
        </p:grpSpPr>
        <p:pic>
          <p:nvPicPr>
            <p:cNvPr id="12" name="Grafik 11"/>
            <p:cNvPicPr>
              <a:picLocks noChangeAspect="1"/>
            </p:cNvPicPr>
            <p:nvPr/>
          </p:nvPicPr>
          <p:blipFill>
            <a:blip r:embed="rId3"/>
            <a:stretch>
              <a:fillRect/>
            </a:stretch>
          </p:blipFill>
          <p:spPr>
            <a:xfrm>
              <a:off x="248512" y="1327902"/>
              <a:ext cx="4392488" cy="3527059"/>
            </a:xfrm>
            <a:prstGeom prst="rect">
              <a:avLst/>
            </a:prstGeom>
          </p:spPr>
        </p:pic>
        <p:pic>
          <p:nvPicPr>
            <p:cNvPr id="13" name="Grafik 12"/>
            <p:cNvPicPr>
              <a:picLocks noChangeAspect="1"/>
            </p:cNvPicPr>
            <p:nvPr/>
          </p:nvPicPr>
          <p:blipFill>
            <a:blip r:embed="rId4"/>
            <a:stretch>
              <a:fillRect/>
            </a:stretch>
          </p:blipFill>
          <p:spPr>
            <a:xfrm>
              <a:off x="4641000" y="1327901"/>
              <a:ext cx="4427984" cy="3527059"/>
            </a:xfrm>
            <a:prstGeom prst="rect">
              <a:avLst/>
            </a:prstGeom>
          </p:spPr>
        </p:pic>
      </p:grpSp>
      <p:sp>
        <p:nvSpPr>
          <p:cNvPr id="2" name="Fußzeilenplatzhalter 1"/>
          <p:cNvSpPr>
            <a:spLocks noGrp="1"/>
          </p:cNvSpPr>
          <p:nvPr>
            <p:ph type="ftr" sz="quarter" idx="11"/>
          </p:nvPr>
        </p:nvSpPr>
        <p:spPr/>
        <p:txBody>
          <a:bodyPr/>
          <a:lstStyle/>
          <a:p>
            <a:r>
              <a:rPr lang="en-GB" smtClean="0"/>
              <a:t>LNF Symposium - July 10, 2007</a:t>
            </a:r>
            <a:endParaRPr lang="en-GB"/>
          </a:p>
        </p:txBody>
      </p:sp>
    </p:spTree>
    <p:extLst>
      <p:ext uri="{BB962C8B-B14F-4D97-AF65-F5344CB8AC3E}">
        <p14:creationId xmlns:p14="http://schemas.microsoft.com/office/powerpoint/2010/main" val="355405173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3" name="Grafik 2"/>
          <p:cNvPicPr>
            <a:picLocks noChangeAspect="1"/>
          </p:cNvPicPr>
          <p:nvPr/>
        </p:nvPicPr>
        <p:blipFill>
          <a:blip r:embed="rId2"/>
          <a:stretch>
            <a:fillRect/>
          </a:stretch>
        </p:blipFill>
        <p:spPr>
          <a:xfrm>
            <a:off x="1204913" y="-18954"/>
            <a:ext cx="9782174" cy="6232598"/>
          </a:xfrm>
          <a:prstGeom prst="rect">
            <a:avLst/>
          </a:prstGeom>
        </p:spPr>
      </p:pic>
      <p:sp>
        <p:nvSpPr>
          <p:cNvPr id="4" name="Rechteck 3"/>
          <p:cNvSpPr/>
          <p:nvPr/>
        </p:nvSpPr>
        <p:spPr>
          <a:xfrm>
            <a:off x="971549" y="5705813"/>
            <a:ext cx="3524249" cy="507831"/>
          </a:xfrm>
          <a:prstGeom prst="rect">
            <a:avLst/>
          </a:prstGeom>
        </p:spPr>
        <p:txBody>
          <a:bodyPr wrap="square">
            <a:spAutoFit/>
          </a:bodyPr>
          <a:lstStyle/>
          <a:p>
            <a:endParaRPr lang="en-GB" sz="900" dirty="0">
              <a:solidFill>
                <a:srgbClr val="000000"/>
              </a:solidFill>
              <a:latin typeface="Arial" panose="020B0604020202020204" pitchFamily="34" charset="0"/>
            </a:endParaRPr>
          </a:p>
          <a:p>
            <a:pPr marR="8820" algn="r"/>
            <a:r>
              <a:rPr lang="en-GB" sz="900" dirty="0">
                <a:solidFill>
                  <a:srgbClr val="000000"/>
                </a:solidFill>
                <a:latin typeface="Arial" panose="020B0604020202020204" pitchFamily="34" charset="0"/>
              </a:rPr>
              <a:t> </a:t>
            </a:r>
            <a:r>
              <a:rPr lang="en-GB" dirty="0">
                <a:latin typeface="Arial" panose="020B0604020202020204" pitchFamily="34" charset="0"/>
              </a:rPr>
              <a:t>Alessandra </a:t>
            </a:r>
            <a:r>
              <a:rPr lang="en-GB" dirty="0" err="1" smtClean="0">
                <a:latin typeface="Arial" panose="020B0604020202020204" pitchFamily="34" charset="0"/>
              </a:rPr>
              <a:t>Filippi</a:t>
            </a:r>
            <a:r>
              <a:rPr lang="en-GB" dirty="0" smtClean="0">
                <a:latin typeface="Arial" panose="020B0604020202020204" pitchFamily="34" charset="0"/>
              </a:rPr>
              <a:t>, INFN </a:t>
            </a:r>
            <a:r>
              <a:rPr lang="en-GB" dirty="0">
                <a:latin typeface="Arial" panose="020B0604020202020204" pitchFamily="34" charset="0"/>
              </a:rPr>
              <a:t>Torino</a:t>
            </a:r>
            <a:endParaRPr lang="en-GB" dirty="0"/>
          </a:p>
        </p:txBody>
      </p:sp>
    </p:spTree>
    <p:extLst>
      <p:ext uri="{BB962C8B-B14F-4D97-AF65-F5344CB8AC3E}">
        <p14:creationId xmlns:p14="http://schemas.microsoft.com/office/powerpoint/2010/main" val="694978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806617"/>
            <a:ext cx="8771068" cy="5864783"/>
            <a:chOff x="3997424" y="516546"/>
            <a:chExt cx="8771068" cy="5864783"/>
          </a:xfrm>
        </p:grpSpPr>
        <p:pic>
          <p:nvPicPr>
            <p:cNvPr id="4" name="Picture 2"/>
            <p:cNvPicPr>
              <a:picLocks noChangeAspect="1" noChangeArrowheads="1"/>
            </p:cNvPicPr>
            <p:nvPr/>
          </p:nvPicPr>
          <p:blipFill>
            <a:blip r:embed="rId3" cstate="print"/>
            <a:srcRect/>
            <a:stretch>
              <a:fillRect/>
            </a:stretch>
          </p:blipFill>
          <p:spPr bwMode="auto">
            <a:xfrm>
              <a:off x="3997424" y="516546"/>
              <a:ext cx="6156176" cy="5864783"/>
            </a:xfrm>
            <a:prstGeom prst="rect">
              <a:avLst/>
            </a:prstGeom>
            <a:noFill/>
            <a:ln w="9525">
              <a:noFill/>
              <a:miter lim="800000"/>
              <a:headEnd/>
              <a:tailEnd/>
            </a:ln>
            <a:effectLst/>
          </p:spPr>
        </p:pic>
        <p:sp>
          <p:nvSpPr>
            <p:cNvPr id="5" name="Textfeld 4"/>
            <p:cNvSpPr txBox="1"/>
            <p:nvPr/>
          </p:nvSpPr>
          <p:spPr>
            <a:xfrm>
              <a:off x="6373688" y="5445224"/>
              <a:ext cx="4539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T1</a:t>
              </a:r>
            </a:p>
          </p:txBody>
        </p:sp>
        <p:sp>
          <p:nvSpPr>
            <p:cNvPr id="6" name="Textfeld 5"/>
            <p:cNvSpPr txBox="1"/>
            <p:nvPr/>
          </p:nvSpPr>
          <p:spPr>
            <a:xfrm>
              <a:off x="7813848" y="4725144"/>
              <a:ext cx="4539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T0</a:t>
              </a:r>
            </a:p>
          </p:txBody>
        </p:sp>
        <p:sp>
          <p:nvSpPr>
            <p:cNvPr id="7" name="Textfeld 6"/>
            <p:cNvSpPr txBox="1"/>
            <p:nvPr/>
          </p:nvSpPr>
          <p:spPr>
            <a:xfrm>
              <a:off x="4213449" y="3356992"/>
              <a:ext cx="167225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main degrader</a:t>
              </a:r>
            </a:p>
          </p:txBody>
        </p:sp>
        <p:sp>
          <p:nvSpPr>
            <p:cNvPr id="8" name="Textfeld 7"/>
            <p:cNvSpPr txBox="1"/>
            <p:nvPr/>
          </p:nvSpPr>
          <p:spPr>
            <a:xfrm>
              <a:off x="8821961" y="1844824"/>
              <a:ext cx="6848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rgbClr val="C00000"/>
                  </a:solidFill>
                  <a:latin typeface="Arial" pitchFamily="34" charset="0"/>
                  <a:cs typeface="Arial" pitchFamily="34" charset="0"/>
                </a:rPr>
                <a:t>CDC</a:t>
              </a:r>
            </a:p>
          </p:txBody>
        </p:sp>
        <p:sp>
          <p:nvSpPr>
            <p:cNvPr id="9" name="Textfeld 8"/>
            <p:cNvSpPr txBox="1"/>
            <p:nvPr/>
          </p:nvSpPr>
          <p:spPr>
            <a:xfrm>
              <a:off x="7021761" y="5229200"/>
              <a:ext cx="63350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latin typeface="Arial" pitchFamily="34" charset="0"/>
                  <a:cs typeface="Arial" pitchFamily="34" charset="0"/>
                </a:rPr>
                <a:t>BLC</a:t>
              </a:r>
            </a:p>
          </p:txBody>
        </p:sp>
        <p:sp>
          <p:nvSpPr>
            <p:cNvPr id="10" name="Textfeld 9"/>
            <p:cNvSpPr txBox="1"/>
            <p:nvPr/>
          </p:nvSpPr>
          <p:spPr>
            <a:xfrm>
              <a:off x="8893969" y="1340768"/>
              <a:ext cx="6848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rgbClr val="002060"/>
                  </a:solidFill>
                  <a:latin typeface="Arial" pitchFamily="34" charset="0"/>
                  <a:cs typeface="Arial" pitchFamily="34" charset="0"/>
                </a:rPr>
                <a:t>CDH</a:t>
              </a:r>
            </a:p>
          </p:txBody>
        </p:sp>
        <p:sp>
          <p:nvSpPr>
            <p:cNvPr id="11" name="Textfeld 10"/>
            <p:cNvSpPr txBox="1"/>
            <p:nvPr/>
          </p:nvSpPr>
          <p:spPr>
            <a:xfrm>
              <a:off x="9326016" y="764704"/>
              <a:ext cx="108234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chemeClr val="tx1">
                      <a:lumMod val="75000"/>
                      <a:lumOff val="25000"/>
                    </a:schemeClr>
                  </a:solidFill>
                  <a:latin typeface="Arial" pitchFamily="34" charset="0"/>
                  <a:cs typeface="Arial" pitchFamily="34" charset="0"/>
                </a:rPr>
                <a:t>Solenoid</a:t>
              </a:r>
            </a:p>
          </p:txBody>
        </p:sp>
        <p:sp>
          <p:nvSpPr>
            <p:cNvPr id="12" name="Textfeld 11"/>
            <p:cNvSpPr txBox="1"/>
            <p:nvPr/>
          </p:nvSpPr>
          <p:spPr>
            <a:xfrm>
              <a:off x="9037984" y="3429000"/>
              <a:ext cx="3730508" cy="1692771"/>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GB" sz="2400" dirty="0" smtClean="0">
                  <a:solidFill>
                    <a:srgbClr val="FF0000"/>
                  </a:solidFill>
                  <a:latin typeface="Arial" pitchFamily="34" charset="0"/>
                  <a:cs typeface="Arial" pitchFamily="34" charset="0"/>
                </a:rPr>
                <a:t>Scattering setup</a:t>
              </a:r>
              <a:r>
                <a:rPr lang="en-GB" sz="2400" dirty="0" smtClean="0">
                  <a:solidFill>
                    <a:srgbClr val="FF0000"/>
                  </a:solidFill>
                  <a:latin typeface="Arial" pitchFamily="34" charset="0"/>
                  <a:cs typeface="Arial" pitchFamily="34" charset="0"/>
                </a:rPr>
                <a:t>:</a:t>
              </a:r>
            </a:p>
            <a:p>
              <a:endParaRPr lang="en-GB" sz="800" dirty="0" smtClean="0">
                <a:solidFill>
                  <a:srgbClr val="FF0000"/>
                </a:solidFill>
                <a:latin typeface="Arial" pitchFamily="34" charset="0"/>
                <a:cs typeface="Arial" pitchFamily="34" charset="0"/>
              </a:endParaRPr>
            </a:p>
            <a:p>
              <a:pPr marL="285750" indent="-285750">
                <a:buFont typeface="Wingdings" panose="05000000000000000000" pitchFamily="2" charset="2"/>
                <a:buChar char="Ø"/>
              </a:pPr>
              <a:r>
                <a:rPr lang="en-GB" b="1" i="1" dirty="0" smtClean="0">
                  <a:solidFill>
                    <a:srgbClr val="FF0000"/>
                  </a:solidFill>
                  <a:latin typeface="Arial" pitchFamily="34" charset="0"/>
                  <a:cs typeface="Arial" pitchFamily="34" charset="0"/>
                </a:rPr>
                <a:t>double-side Si-strip detectors</a:t>
              </a:r>
            </a:p>
            <a:p>
              <a:r>
                <a:rPr lang="en-GB" b="1" i="1" dirty="0" smtClean="0">
                  <a:solidFill>
                    <a:srgbClr val="FF0000"/>
                  </a:solidFill>
                  <a:latin typeface="Arial" pitchFamily="34" charset="0"/>
                  <a:cs typeface="Arial" pitchFamily="34" charset="0"/>
                </a:rPr>
                <a:t>    </a:t>
              </a:r>
              <a:r>
                <a:rPr lang="en-GB" b="1" i="1" dirty="0" err="1" smtClean="0">
                  <a:solidFill>
                    <a:srgbClr val="FF0000"/>
                  </a:solidFill>
                  <a:latin typeface="Arial" pitchFamily="34" charset="0"/>
                  <a:cs typeface="Arial" pitchFamily="34" charset="0"/>
                </a:rPr>
                <a:t>TimePix</a:t>
              </a:r>
              <a:r>
                <a:rPr lang="en-GB" b="1" i="1" dirty="0" smtClean="0">
                  <a:solidFill>
                    <a:srgbClr val="FF0000"/>
                  </a:solidFill>
                  <a:latin typeface="Arial" pitchFamily="34" charset="0"/>
                  <a:cs typeface="Arial" pitchFamily="34" charset="0"/>
                </a:rPr>
                <a:t> ?</a:t>
              </a:r>
            </a:p>
            <a:p>
              <a:endParaRPr lang="en-GB" b="1" i="1" dirty="0" smtClean="0">
                <a:solidFill>
                  <a:srgbClr val="002060"/>
                </a:solidFill>
                <a:latin typeface="Arial" pitchFamily="34" charset="0"/>
                <a:cs typeface="Arial" pitchFamily="34" charset="0"/>
              </a:endParaRPr>
            </a:p>
            <a:p>
              <a:pPr marL="285750" indent="-285750">
                <a:buFont typeface="Wingdings" panose="05000000000000000000" pitchFamily="2" charset="2"/>
                <a:buChar char="q"/>
              </a:pPr>
              <a:r>
                <a:rPr lang="en-GB" b="1" i="1" dirty="0">
                  <a:solidFill>
                    <a:srgbClr val="002060"/>
                  </a:solidFill>
                  <a:latin typeface="Arial" pitchFamily="34" charset="0"/>
                  <a:cs typeface="Arial" pitchFamily="34" charset="0"/>
                </a:rPr>
                <a:t>“active” </a:t>
              </a:r>
              <a:r>
                <a:rPr lang="en-GB" b="1" i="1" dirty="0" smtClean="0">
                  <a:solidFill>
                    <a:srgbClr val="002060"/>
                  </a:solidFill>
                  <a:latin typeface="Arial" pitchFamily="34" charset="0"/>
                  <a:cs typeface="Arial" pitchFamily="34" charset="0"/>
                </a:rPr>
                <a:t>TPC</a:t>
              </a:r>
              <a:endParaRPr lang="en-GB" b="1" i="1" dirty="0">
                <a:solidFill>
                  <a:srgbClr val="002060"/>
                </a:solidFill>
                <a:latin typeface="Arial" pitchFamily="34" charset="0"/>
                <a:cs typeface="Arial" pitchFamily="34" charset="0"/>
              </a:endParaRPr>
            </a:p>
          </p:txBody>
        </p:sp>
        <p:cxnSp>
          <p:nvCxnSpPr>
            <p:cNvPr id="13" name="Gerade Verbindung mit Pfeil 12"/>
            <p:cNvCxnSpPr>
              <a:stCxn id="6" idx="0"/>
            </p:cNvCxnSpPr>
            <p:nvPr/>
          </p:nvCxnSpPr>
          <p:spPr>
            <a:xfrm flipH="1" flipV="1">
              <a:off x="7453809" y="3717032"/>
              <a:ext cx="587025" cy="1008112"/>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9" idx="0"/>
            </p:cNvCxnSpPr>
            <p:nvPr/>
          </p:nvCxnSpPr>
          <p:spPr>
            <a:xfrm flipH="1" flipV="1">
              <a:off x="7237784" y="4005064"/>
              <a:ext cx="100730" cy="1224136"/>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stCxn id="5" idx="0"/>
            </p:cNvCxnSpPr>
            <p:nvPr/>
          </p:nvCxnSpPr>
          <p:spPr>
            <a:xfrm flipH="1" flipV="1">
              <a:off x="6085657" y="4437112"/>
              <a:ext cx="515016" cy="1008112"/>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stCxn id="7" idx="3"/>
            </p:cNvCxnSpPr>
            <p:nvPr/>
          </p:nvCxnSpPr>
          <p:spPr>
            <a:xfrm>
              <a:off x="5885702" y="3541658"/>
              <a:ext cx="776019" cy="463406"/>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rot="19678859">
              <a:off x="7438637" y="3268240"/>
              <a:ext cx="662550" cy="404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Gerade Verbindung mit Pfeil 17"/>
            <p:cNvCxnSpPr>
              <a:stCxn id="12" idx="1"/>
            </p:cNvCxnSpPr>
            <p:nvPr/>
          </p:nvCxnSpPr>
          <p:spPr>
            <a:xfrm flipH="1" flipV="1">
              <a:off x="8029872" y="3501017"/>
              <a:ext cx="1008112" cy="774369"/>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Fußzeilenplatzhalter 1"/>
          <p:cNvSpPr>
            <a:spLocks noGrp="1"/>
          </p:cNvSpPr>
          <p:nvPr>
            <p:ph type="ftr" sz="quarter" idx="11"/>
          </p:nvPr>
        </p:nvSpPr>
        <p:spPr>
          <a:xfrm>
            <a:off x="5316761" y="6365881"/>
            <a:ext cx="4114800" cy="365125"/>
          </a:xfrm>
        </p:spPr>
        <p:txBody>
          <a:bodyPr/>
          <a:lstStyle/>
          <a:p>
            <a:r>
              <a:rPr lang="en-GB" dirty="0" smtClean="0"/>
              <a:t>LNF Symposium - July 10, 2007</a:t>
            </a:r>
            <a:endParaRPr lang="en-GB" dirty="0"/>
          </a:p>
        </p:txBody>
      </p:sp>
      <p:sp>
        <p:nvSpPr>
          <p:cNvPr id="19" name="Textfeld 18"/>
          <p:cNvSpPr txBox="1"/>
          <p:nvPr/>
        </p:nvSpPr>
        <p:spPr>
          <a:xfrm>
            <a:off x="571500" y="160286"/>
            <a:ext cx="6673622"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Low-energy K</a:t>
            </a:r>
            <a:r>
              <a:rPr lang="en-GB" sz="3600" baseline="30000" dirty="0" smtClean="0">
                <a:latin typeface="Arial" panose="020B0604020202020204" pitchFamily="34" charset="0"/>
                <a:cs typeface="Arial" panose="020B0604020202020204" pitchFamily="34" charset="0"/>
              </a:rPr>
              <a:t>-</a:t>
            </a:r>
            <a:r>
              <a:rPr lang="en-GB" sz="3600" dirty="0" smtClean="0">
                <a:latin typeface="Arial" panose="020B0604020202020204" pitchFamily="34" charset="0"/>
                <a:cs typeface="Arial" panose="020B0604020202020204" pitchFamily="34" charset="0"/>
              </a:rPr>
              <a:t>p / K</a:t>
            </a:r>
            <a:r>
              <a:rPr lang="en-GB" sz="3600" baseline="30000" dirty="0" smtClean="0">
                <a:latin typeface="Arial" panose="020B0604020202020204" pitchFamily="34" charset="0"/>
                <a:cs typeface="Arial" panose="020B0604020202020204" pitchFamily="34" charset="0"/>
              </a:rPr>
              <a:t>-</a:t>
            </a:r>
            <a:r>
              <a:rPr lang="en-GB" sz="3600" dirty="0" smtClean="0">
                <a:latin typeface="Arial" panose="020B0604020202020204" pitchFamily="34" charset="0"/>
                <a:cs typeface="Arial" panose="020B0604020202020204" pitchFamily="34" charset="0"/>
              </a:rPr>
              <a:t>d scattering</a:t>
            </a:r>
            <a:endParaRPr lang="en-GB" sz="3600" dirty="0">
              <a:latin typeface="Arial" panose="020B0604020202020204" pitchFamily="34" charset="0"/>
              <a:cs typeface="Arial" panose="020B0604020202020204" pitchFamily="34" charset="0"/>
            </a:endParaRPr>
          </a:p>
        </p:txBody>
      </p:sp>
      <p:grpSp>
        <p:nvGrpSpPr>
          <p:cNvPr id="31" name="Gruppieren 30"/>
          <p:cNvGrpSpPr/>
          <p:nvPr/>
        </p:nvGrpSpPr>
        <p:grpSpPr>
          <a:xfrm>
            <a:off x="8265731" y="1239441"/>
            <a:ext cx="3240290" cy="2572907"/>
            <a:chOff x="6771975" y="1424106"/>
            <a:chExt cx="2489428" cy="2081093"/>
          </a:xfrm>
        </p:grpSpPr>
        <p:sp>
          <p:nvSpPr>
            <p:cNvPr id="20" name="Rechteck 19"/>
            <p:cNvSpPr/>
            <p:nvPr/>
          </p:nvSpPr>
          <p:spPr>
            <a:xfrm>
              <a:off x="7638750" y="1885951"/>
              <a:ext cx="847318" cy="1238250"/>
            </a:xfrm>
            <a:prstGeom prst="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hteck 21"/>
            <p:cNvSpPr/>
            <p:nvPr/>
          </p:nvSpPr>
          <p:spPr>
            <a:xfrm>
              <a:off x="8641081" y="1724025"/>
              <a:ext cx="45719" cy="1524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eck 22"/>
            <p:cNvSpPr/>
            <p:nvPr/>
          </p:nvSpPr>
          <p:spPr>
            <a:xfrm>
              <a:off x="8831583" y="1557561"/>
              <a:ext cx="45719" cy="17857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eck 23"/>
            <p:cNvSpPr/>
            <p:nvPr/>
          </p:nvSpPr>
          <p:spPr>
            <a:xfrm>
              <a:off x="9006843" y="1424106"/>
              <a:ext cx="45719" cy="20810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Gerade Verbindung mit Pfeil 26"/>
            <p:cNvCxnSpPr/>
            <p:nvPr/>
          </p:nvCxnSpPr>
          <p:spPr>
            <a:xfrm flipV="1">
              <a:off x="7902047" y="2000171"/>
              <a:ext cx="1359356" cy="5040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Abgerundetes Rechteck 29"/>
            <p:cNvSpPr/>
            <p:nvPr/>
          </p:nvSpPr>
          <p:spPr>
            <a:xfrm>
              <a:off x="6905814" y="1653619"/>
              <a:ext cx="339823" cy="16648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Gerade Verbindung mit Pfeil 25"/>
            <p:cNvCxnSpPr/>
            <p:nvPr/>
          </p:nvCxnSpPr>
          <p:spPr>
            <a:xfrm>
              <a:off x="6771975" y="2504227"/>
              <a:ext cx="11300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8323027" y="1098057"/>
            <a:ext cx="684803"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BLC</a:t>
            </a:r>
            <a:endParaRPr lang="en-GB" sz="2000" dirty="0">
              <a:latin typeface="Arial" panose="020B0604020202020204" pitchFamily="34" charset="0"/>
              <a:cs typeface="Arial" panose="020B0604020202020204" pitchFamily="34" charset="0"/>
            </a:endParaRPr>
          </a:p>
        </p:txBody>
      </p:sp>
      <p:sp>
        <p:nvSpPr>
          <p:cNvPr id="33" name="Textfeld 32"/>
          <p:cNvSpPr txBox="1"/>
          <p:nvPr/>
        </p:nvSpPr>
        <p:spPr>
          <a:xfrm>
            <a:off x="9196779" y="1353616"/>
            <a:ext cx="1465466" cy="400110"/>
          </a:xfrm>
          <a:prstGeom prst="rect">
            <a:avLst/>
          </a:prstGeom>
          <a:noFill/>
        </p:spPr>
        <p:txBody>
          <a:bodyPr wrap="none" rtlCol="0">
            <a:spAutoFit/>
          </a:bodyPr>
          <a:lstStyle/>
          <a:p>
            <a:r>
              <a:rPr lang="en-GB" sz="2000" dirty="0" err="1" smtClean="0">
                <a:latin typeface="Arial" panose="020B0604020202020204" pitchFamily="34" charset="0"/>
                <a:cs typeface="Arial" panose="020B0604020202020204" pitchFamily="34" charset="0"/>
              </a:rPr>
              <a:t>Cryo</a:t>
            </a:r>
            <a:r>
              <a:rPr lang="en-GB" sz="2000" dirty="0" smtClean="0">
                <a:latin typeface="Arial" panose="020B0604020202020204" pitchFamily="34" charset="0"/>
                <a:cs typeface="Arial" panose="020B0604020202020204" pitchFamily="34" charset="0"/>
              </a:rPr>
              <a:t>-target</a:t>
            </a:r>
            <a:endParaRPr lang="en-GB" sz="2000" dirty="0">
              <a:latin typeface="Arial" panose="020B0604020202020204" pitchFamily="34" charset="0"/>
              <a:cs typeface="Arial" panose="020B0604020202020204" pitchFamily="34" charset="0"/>
            </a:endParaRPr>
          </a:p>
        </p:txBody>
      </p:sp>
      <p:sp>
        <p:nvSpPr>
          <p:cNvPr id="34" name="Rechteck 33"/>
          <p:cNvSpPr/>
          <p:nvPr/>
        </p:nvSpPr>
        <p:spPr>
          <a:xfrm>
            <a:off x="10209339" y="3869053"/>
            <a:ext cx="1580882" cy="923330"/>
          </a:xfrm>
          <a:prstGeom prst="rect">
            <a:avLst/>
          </a:prstGeom>
        </p:spPr>
        <p:txBody>
          <a:bodyPr wrap="none">
            <a:spAutoFit/>
          </a:bodyPr>
          <a:lstStyle/>
          <a:p>
            <a:r>
              <a:rPr lang="en-GB" b="1" i="1" dirty="0">
                <a:solidFill>
                  <a:srgbClr val="FF0000"/>
                </a:solidFill>
                <a:latin typeface="Arial" pitchFamily="34" charset="0"/>
                <a:cs typeface="Arial" pitchFamily="34" charset="0"/>
              </a:rPr>
              <a:t>double-side </a:t>
            </a:r>
            <a:endParaRPr lang="en-GB" b="1" i="1" dirty="0" smtClean="0">
              <a:solidFill>
                <a:srgbClr val="FF0000"/>
              </a:solidFill>
              <a:latin typeface="Arial" pitchFamily="34" charset="0"/>
              <a:cs typeface="Arial" pitchFamily="34" charset="0"/>
            </a:endParaRPr>
          </a:p>
          <a:p>
            <a:r>
              <a:rPr lang="en-GB" b="1" i="1" dirty="0" smtClean="0">
                <a:solidFill>
                  <a:srgbClr val="FF0000"/>
                </a:solidFill>
                <a:latin typeface="Arial" pitchFamily="34" charset="0"/>
                <a:cs typeface="Arial" pitchFamily="34" charset="0"/>
              </a:rPr>
              <a:t>Si-strip </a:t>
            </a:r>
          </a:p>
          <a:p>
            <a:r>
              <a:rPr lang="en-GB" b="1" i="1" dirty="0" smtClean="0">
                <a:solidFill>
                  <a:srgbClr val="FF0000"/>
                </a:solidFill>
                <a:latin typeface="Arial" pitchFamily="34" charset="0"/>
                <a:cs typeface="Arial" pitchFamily="34" charset="0"/>
              </a:rPr>
              <a:t>~ 100 µm</a:t>
            </a:r>
            <a:endParaRPr lang="en-GB" dirty="0"/>
          </a:p>
        </p:txBody>
      </p:sp>
      <p:sp>
        <p:nvSpPr>
          <p:cNvPr id="35" name="Abgerundetes Rechteck 34"/>
          <p:cNvSpPr/>
          <p:nvPr/>
        </p:nvSpPr>
        <p:spPr>
          <a:xfrm>
            <a:off x="104821" y="64579"/>
            <a:ext cx="11915775" cy="6697714"/>
          </a:xfrm>
          <a:prstGeom prst="roundRect">
            <a:avLst/>
          </a:prstGeom>
          <a:solidFill>
            <a:srgbClr val="36E3FA">
              <a:alpha val="18824"/>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54696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Gerade Verbindung 16"/>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9394" name="Picture 2"/>
          <p:cNvPicPr>
            <a:picLocks noChangeAspect="1" noChangeArrowheads="1"/>
          </p:cNvPicPr>
          <p:nvPr/>
        </p:nvPicPr>
        <p:blipFill>
          <a:blip r:embed="rId2"/>
          <a:srcRect/>
          <a:stretch>
            <a:fillRect/>
          </a:stretch>
        </p:blipFill>
        <p:spPr bwMode="auto">
          <a:xfrm>
            <a:off x="2179693" y="755084"/>
            <a:ext cx="8123180" cy="5867399"/>
          </a:xfrm>
          <a:prstGeom prst="rect">
            <a:avLst/>
          </a:prstGeom>
          <a:noFill/>
          <a:ln w="9525">
            <a:noFill/>
            <a:miter lim="800000"/>
            <a:headEnd/>
            <a:tailEnd/>
          </a:ln>
          <a:effectLst/>
        </p:spPr>
      </p:pic>
      <p:sp>
        <p:nvSpPr>
          <p:cNvPr id="12" name="Rechteck 11"/>
          <p:cNvSpPr/>
          <p:nvPr/>
        </p:nvSpPr>
        <p:spPr>
          <a:xfrm>
            <a:off x="8667768" y="1630987"/>
            <a:ext cx="428628" cy="1428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hteck 8"/>
          <p:cNvSpPr/>
          <p:nvPr/>
        </p:nvSpPr>
        <p:spPr>
          <a:xfrm>
            <a:off x="2595538" y="139464"/>
            <a:ext cx="8072462" cy="646331"/>
          </a:xfrm>
          <a:prstGeom prst="rect">
            <a:avLst/>
          </a:prstGeom>
        </p:spPr>
        <p:txBody>
          <a:bodyPr wrap="square">
            <a:spAutoFit/>
          </a:bodyPr>
          <a:lstStyle/>
          <a:p>
            <a:r>
              <a:rPr kumimoji="1" lang="en-US" altLang="ja-JP" sz="3600" b="1" dirty="0">
                <a:effectLst>
                  <a:outerShdw blurRad="38100" dist="38100" dir="2700000" algn="tl">
                    <a:srgbClr val="000000">
                      <a:alpha val="43137"/>
                    </a:srgbClr>
                  </a:outerShdw>
                </a:effectLst>
                <a:latin typeface="Palatino Linotype" pitchFamily="18" charset="0"/>
                <a:ea typeface="ＭＳ Ｐゴシック" pitchFamily="50" charset="-128"/>
                <a:cs typeface="Arial" pitchFamily="34" charset="0"/>
              </a:rPr>
              <a:t>Supported  by</a:t>
            </a:r>
          </a:p>
        </p:txBody>
      </p:sp>
      <p:sp>
        <p:nvSpPr>
          <p:cNvPr id="16" name="Textfeld 15"/>
          <p:cNvSpPr txBox="1"/>
          <p:nvPr/>
        </p:nvSpPr>
        <p:spPr>
          <a:xfrm rot="19609783">
            <a:off x="3869480" y="2993333"/>
            <a:ext cx="4743606" cy="1107996"/>
          </a:xfrm>
          <a:prstGeom prst="rect">
            <a:avLst/>
          </a:prstGeom>
          <a:noFill/>
        </p:spPr>
        <p:txBody>
          <a:bodyPr wrap="none" rtlCol="0">
            <a:spAutoFit/>
          </a:bodyPr>
          <a:lstStyle/>
          <a:p>
            <a:r>
              <a:rPr lang="en-GB" sz="6600" b="1" spc="300" dirty="0">
                <a:solidFill>
                  <a:schemeClr val="tx1">
                    <a:lumMod val="50000"/>
                    <a:lumOff val="50000"/>
                  </a:schemeClr>
                </a:solidFill>
                <a:effectLst>
                  <a:outerShdw blurRad="38100" dist="38100" dir="2700000" algn="tl">
                    <a:srgbClr val="000000">
                      <a:alpha val="43137"/>
                    </a:srgbClr>
                  </a:outerShdw>
                </a:effectLst>
                <a:latin typeface="Palatino Linotype" pitchFamily="18" charset="0"/>
              </a:rPr>
              <a:t>Thank you</a:t>
            </a:r>
          </a:p>
        </p:txBody>
      </p:sp>
      <p:sp>
        <p:nvSpPr>
          <p:cNvPr id="18" name="Rechteck 17"/>
          <p:cNvSpPr/>
          <p:nvPr/>
        </p:nvSpPr>
        <p:spPr>
          <a:xfrm>
            <a:off x="8055380" y="6124202"/>
            <a:ext cx="1595309" cy="369332"/>
          </a:xfrm>
          <a:prstGeom prst="rect">
            <a:avLst/>
          </a:prstGeom>
          <a:solidFill>
            <a:schemeClr val="bg1"/>
          </a:solidFill>
        </p:spPr>
        <p:txBody>
          <a:bodyPr wrap="none">
            <a:spAutoFit/>
          </a:bodyPr>
          <a:lstStyle/>
          <a:p>
            <a:r>
              <a:rPr lang="en-GB" dirty="0">
                <a:solidFill>
                  <a:schemeClr val="tx1">
                    <a:lumMod val="65000"/>
                    <a:lumOff val="35000"/>
                  </a:schemeClr>
                </a:solidFill>
                <a:latin typeface="Times New Roman" pitchFamily="18" charset="0"/>
                <a:cs typeface="Times New Roman" pitchFamily="18" charset="0"/>
              </a:rPr>
              <a:t>  P24756-N20  </a:t>
            </a:r>
          </a:p>
        </p:txBody>
      </p:sp>
      <p:sp>
        <p:nvSpPr>
          <p:cNvPr id="2" name="Fußzeilenplatzhalter 1"/>
          <p:cNvSpPr>
            <a:spLocks noGrp="1"/>
          </p:cNvSpPr>
          <p:nvPr>
            <p:ph type="ftr" sz="quarter" idx="11"/>
          </p:nvPr>
        </p:nvSpPr>
        <p:spPr/>
        <p:txBody>
          <a:bodyPr/>
          <a:lstStyle/>
          <a:p>
            <a:r>
              <a:rPr lang="en-GB" smtClean="0"/>
              <a:t>LNF Symposium - July 10, 2007</a:t>
            </a:r>
            <a:endParaRPr lang="en-GB" dirty="0"/>
          </a:p>
        </p:txBody>
      </p:sp>
    </p:spTree>
    <p:extLst>
      <p:ext uri="{BB962C8B-B14F-4D97-AF65-F5344CB8AC3E}">
        <p14:creationId xmlns:p14="http://schemas.microsoft.com/office/powerpoint/2010/main" val="2877153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752475" y="102438"/>
            <a:ext cx="8820150" cy="6615112"/>
          </a:xfrm>
          <a:prstGeom prst="rect">
            <a:avLst/>
          </a:prstGeom>
          <a:noFill/>
          <a:ln w="9525">
            <a:noFill/>
            <a:miter lim="800000"/>
            <a:headEnd/>
            <a:tailEnd/>
          </a:ln>
          <a:effectLst/>
        </p:spPr>
      </p:pic>
      <p:sp>
        <p:nvSpPr>
          <p:cNvPr id="3" name="Textfeld 2"/>
          <p:cNvSpPr txBox="1"/>
          <p:nvPr/>
        </p:nvSpPr>
        <p:spPr>
          <a:xfrm>
            <a:off x="7977175" y="238125"/>
            <a:ext cx="4093493" cy="369332"/>
          </a:xfrm>
          <a:prstGeom prst="rect">
            <a:avLst/>
          </a:prstGeom>
          <a:noFill/>
        </p:spPr>
        <p:txBody>
          <a:bodyPr wrap="none" rtlCol="0">
            <a:spAutoFit/>
          </a:bodyPr>
          <a:lstStyle/>
          <a:p>
            <a:r>
              <a:rPr lang="en-GB" dirty="0" err="1">
                <a:solidFill>
                  <a:srgbClr val="002060"/>
                </a:solidFill>
                <a:latin typeface="Palatino Linotype" pitchFamily="18" charset="0"/>
              </a:rPr>
              <a:t>W.Weise</a:t>
            </a:r>
            <a:r>
              <a:rPr lang="en-GB" dirty="0">
                <a:solidFill>
                  <a:srgbClr val="002060"/>
                </a:solidFill>
                <a:latin typeface="Palatino Linotype" pitchFamily="18" charset="0"/>
              </a:rPr>
              <a:t>, LEANNIS meeting July 2011</a:t>
            </a:r>
          </a:p>
        </p:txBody>
      </p:sp>
      <p:sp>
        <p:nvSpPr>
          <p:cNvPr id="5" name="Fußzeilenplatzhalter 4"/>
          <p:cNvSpPr>
            <a:spLocks noGrp="1"/>
          </p:cNvSpPr>
          <p:nvPr>
            <p:ph type="ftr" sz="quarter" idx="11"/>
          </p:nvPr>
        </p:nvSpPr>
        <p:spPr>
          <a:xfrm>
            <a:off x="6381750" y="6445294"/>
            <a:ext cx="4114800" cy="365125"/>
          </a:xfrm>
        </p:spPr>
        <p:txBody>
          <a:bodyPr/>
          <a:lstStyle/>
          <a:p>
            <a:r>
              <a:rPr lang="en-GB" dirty="0" smtClean="0"/>
              <a:t>LNF Symposium - July 10, 2007</a:t>
            </a:r>
            <a:endParaRPr lang="en-GB" dirty="0"/>
          </a:p>
        </p:txBody>
      </p:sp>
      <p:sp>
        <p:nvSpPr>
          <p:cNvPr id="4" name="Abgerundetes Rechteck 3"/>
          <p:cNvSpPr/>
          <p:nvPr/>
        </p:nvSpPr>
        <p:spPr>
          <a:xfrm>
            <a:off x="3352800" y="6076950"/>
            <a:ext cx="3876675" cy="5524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1190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GB" smtClean="0"/>
              <a:t>LNF Symposium - July 10, 2007</a:t>
            </a:r>
            <a:endParaRPr lang="en-GB"/>
          </a:p>
        </p:txBody>
      </p:sp>
      <p:pic>
        <p:nvPicPr>
          <p:cNvPr id="4" name="Grafik 3"/>
          <p:cNvPicPr>
            <a:picLocks noChangeAspect="1"/>
          </p:cNvPicPr>
          <p:nvPr/>
        </p:nvPicPr>
        <p:blipFill rotWithShape="1">
          <a:blip r:embed="rId2"/>
          <a:srcRect l="5101" t="10563" r="14109" b="28559"/>
          <a:stretch/>
        </p:blipFill>
        <p:spPr>
          <a:xfrm>
            <a:off x="1319601" y="719748"/>
            <a:ext cx="9256481" cy="5053091"/>
          </a:xfrm>
          <a:prstGeom prst="rect">
            <a:avLst/>
          </a:prstGeom>
          <a:solidFill>
            <a:srgbClr val="FF0000"/>
          </a:solidFill>
          <a:ln w="28575">
            <a:solidFill>
              <a:srgbClr val="FF0000"/>
            </a:solidFill>
          </a:ln>
        </p:spPr>
      </p:pic>
      <p:sp>
        <p:nvSpPr>
          <p:cNvPr id="5" name="Textfeld 4"/>
          <p:cNvSpPr txBox="1"/>
          <p:nvPr/>
        </p:nvSpPr>
        <p:spPr>
          <a:xfrm>
            <a:off x="705079" y="57966"/>
            <a:ext cx="7571303" cy="584775"/>
          </a:xfrm>
          <a:prstGeom prst="rect">
            <a:avLst/>
          </a:prstGeom>
          <a:noFill/>
        </p:spPr>
        <p:txBody>
          <a:bodyPr wrap="none" rtlCol="0">
            <a:spAutoFit/>
          </a:bodyPr>
          <a:lstStyle/>
          <a:p>
            <a:r>
              <a:rPr lang="en-GB" sz="3200" dirty="0" smtClean="0">
                <a:latin typeface="Palatino Linotype" panose="02040502050505030304" pitchFamily="18" charset="0"/>
              </a:rPr>
              <a:t>Chiral SU(3) coupled channels dynamics</a:t>
            </a:r>
            <a:endParaRPr lang="en-GB" sz="3200" dirty="0">
              <a:latin typeface="Palatino Linotype" panose="02040502050505030304" pitchFamily="18" charset="0"/>
            </a:endParaRPr>
          </a:p>
        </p:txBody>
      </p:sp>
      <p:sp>
        <p:nvSpPr>
          <p:cNvPr id="6" name="Textfeld 5"/>
          <p:cNvSpPr txBox="1"/>
          <p:nvPr/>
        </p:nvSpPr>
        <p:spPr>
          <a:xfrm>
            <a:off x="9423331" y="5358514"/>
            <a:ext cx="1152751" cy="400110"/>
          </a:xfrm>
          <a:prstGeom prst="rect">
            <a:avLst/>
          </a:prstGeom>
          <a:noFill/>
        </p:spPr>
        <p:txBody>
          <a:bodyPr wrap="none" rtlCol="0">
            <a:spAutoFit/>
          </a:bodyPr>
          <a:lstStyle/>
          <a:p>
            <a:r>
              <a:rPr lang="en-GB" sz="2000" dirty="0" err="1" smtClean="0">
                <a:latin typeface="Palatino Linotype" panose="02040502050505030304" pitchFamily="18" charset="0"/>
              </a:rPr>
              <a:t>W.Weise</a:t>
            </a:r>
            <a:endParaRPr lang="en-GB" sz="2000" dirty="0">
              <a:latin typeface="Palatino Linotype" panose="02040502050505030304" pitchFamily="18" charset="0"/>
            </a:endParaRPr>
          </a:p>
        </p:txBody>
      </p:sp>
      <p:sp>
        <p:nvSpPr>
          <p:cNvPr id="7" name="Textfeld 6"/>
          <p:cNvSpPr txBox="1"/>
          <p:nvPr/>
        </p:nvSpPr>
        <p:spPr>
          <a:xfrm>
            <a:off x="705079" y="5926853"/>
            <a:ext cx="11290270" cy="461665"/>
          </a:xfrm>
          <a:prstGeom prst="rect">
            <a:avLst/>
          </a:prstGeom>
          <a:noFill/>
        </p:spPr>
        <p:txBody>
          <a:bodyPr wrap="none" rtlCol="0">
            <a:spAutoFit/>
          </a:bodyPr>
          <a:lstStyle/>
          <a:p>
            <a:pPr marL="342900" indent="-342900">
              <a:buFont typeface="Wingdings" panose="05000000000000000000" pitchFamily="2" charset="2"/>
              <a:buChar char="Ø"/>
            </a:pPr>
            <a:r>
              <a:rPr lang="en-GB" sz="2400" b="1" dirty="0" smtClean="0">
                <a:solidFill>
                  <a:srgbClr val="FF0000"/>
                </a:solidFill>
                <a:latin typeface="Palatino Linotype" panose="02040502050505030304" pitchFamily="18" charset="0"/>
              </a:rPr>
              <a:t>Needed: </a:t>
            </a:r>
            <a:r>
              <a:rPr lang="en-GB" sz="2400" b="1" i="1" dirty="0" smtClean="0">
                <a:solidFill>
                  <a:srgbClr val="FF0000"/>
                </a:solidFill>
                <a:latin typeface="Palatino Linotype" panose="02040502050505030304" pitchFamily="18" charset="0"/>
              </a:rPr>
              <a:t>accurate constrains from </a:t>
            </a:r>
            <a:r>
              <a:rPr lang="en-GB" sz="2400" b="1" i="1" dirty="0" err="1" smtClean="0">
                <a:solidFill>
                  <a:srgbClr val="FF0000"/>
                </a:solidFill>
                <a:latin typeface="Palatino Linotype" panose="02040502050505030304" pitchFamily="18" charset="0"/>
              </a:rPr>
              <a:t>antikaon</a:t>
            </a:r>
            <a:r>
              <a:rPr lang="en-GB" sz="2400" b="1" i="1" dirty="0" smtClean="0">
                <a:solidFill>
                  <a:srgbClr val="FF0000"/>
                </a:solidFill>
                <a:latin typeface="Palatino Linotype" panose="02040502050505030304" pitchFamily="18" charset="0"/>
              </a:rPr>
              <a:t>-deuteron threshold measurement</a:t>
            </a:r>
            <a:endParaRPr lang="en-GB" sz="2400" b="1" i="1" dirty="0">
              <a:solidFill>
                <a:srgbClr val="FF0000"/>
              </a:solidFill>
              <a:latin typeface="Palatino Linotype" panose="02040502050505030304" pitchFamily="18" charset="0"/>
            </a:endParaRPr>
          </a:p>
        </p:txBody>
      </p:sp>
      <p:cxnSp>
        <p:nvCxnSpPr>
          <p:cNvPr id="9" name="Gerader Verbinder 8"/>
          <p:cNvCxnSpPr/>
          <p:nvPr/>
        </p:nvCxnSpPr>
        <p:spPr>
          <a:xfrm>
            <a:off x="9518904" y="1691640"/>
            <a:ext cx="0" cy="2578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5071872" y="1645920"/>
            <a:ext cx="0" cy="25786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103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2452</Words>
  <Application>Microsoft Office PowerPoint</Application>
  <PresentationFormat>Breitbild</PresentationFormat>
  <Paragraphs>534</Paragraphs>
  <Slides>72</Slides>
  <Notes>14</Notes>
  <HiddenSlides>0</HiddenSlides>
  <MMClips>0</MMClips>
  <ScaleCrop>false</ScaleCrop>
  <HeadingPairs>
    <vt:vector size="8" baseType="variant">
      <vt:variant>
        <vt:lpstr>Verwendete Schriftarten</vt:lpstr>
      </vt:variant>
      <vt:variant>
        <vt:i4>18</vt:i4>
      </vt:variant>
      <vt:variant>
        <vt:lpstr>Design</vt:lpstr>
      </vt:variant>
      <vt:variant>
        <vt:i4>1</vt:i4>
      </vt:variant>
      <vt:variant>
        <vt:lpstr>Eingebettete OLE-Server</vt:lpstr>
      </vt:variant>
      <vt:variant>
        <vt:i4>3</vt:i4>
      </vt:variant>
      <vt:variant>
        <vt:lpstr>Folientitel</vt:lpstr>
      </vt:variant>
      <vt:variant>
        <vt:i4>72</vt:i4>
      </vt:variant>
    </vt:vector>
  </HeadingPairs>
  <TitlesOfParts>
    <vt:vector size="94" baseType="lpstr">
      <vt:lpstr>Arial Unicode MS</vt:lpstr>
      <vt:lpstr>MS PGothic</vt:lpstr>
      <vt:lpstr>MS PGothic</vt:lpstr>
      <vt:lpstr>Arial</vt:lpstr>
      <vt:lpstr>Calibri</vt:lpstr>
      <vt:lpstr>Calibri Light</vt:lpstr>
      <vt:lpstr>Gill Sans</vt:lpstr>
      <vt:lpstr>Helvetica</vt:lpstr>
      <vt:lpstr>Helvetica Light</vt:lpstr>
      <vt:lpstr>Palatino</vt:lpstr>
      <vt:lpstr>Palatino Linotype</vt:lpstr>
      <vt:lpstr>RDPRYF+HelveticaNeue</vt:lpstr>
      <vt:lpstr>Symbol</vt:lpstr>
      <vt:lpstr>Times New Roman</vt:lpstr>
      <vt:lpstr>Times-Roman</vt:lpstr>
      <vt:lpstr>Trebuchet MS</vt:lpstr>
      <vt:lpstr>Wingdings</vt:lpstr>
      <vt:lpstr>ヒラギノ角ゴ Pro W3</vt:lpstr>
      <vt:lpstr>Office Theme</vt:lpstr>
      <vt:lpstr>Formel</vt:lpstr>
      <vt:lpstr>Microsoft Formel-Editor 3.0</vt:lpstr>
      <vt:lpstr>CorelDRAW</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Strength test of the target cell at low temperature (&lt; 77K)</vt:lpstr>
      <vt:lpstr>Strength test of the target cell ~ cont’d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0.9 GeV/c with Cu degrader</vt:lpstr>
      <vt:lpstr>Kaonic Lithium 32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Österreichische Akademie der Wissenschaften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 zmeskal</dc:creator>
  <cp:lastModifiedBy>johann zmeskal</cp:lastModifiedBy>
  <cp:revision>216</cp:revision>
  <dcterms:created xsi:type="dcterms:W3CDTF">2016-07-21T10:19:04Z</dcterms:created>
  <dcterms:modified xsi:type="dcterms:W3CDTF">2017-07-09T16:30:49Z</dcterms:modified>
</cp:coreProperties>
</file>