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6" r:id="rId3"/>
    <p:sldId id="258" r:id="rId4"/>
    <p:sldId id="291" r:id="rId5"/>
    <p:sldId id="290" r:id="rId6"/>
    <p:sldId id="296" r:id="rId7"/>
    <p:sldId id="292" r:id="rId8"/>
    <p:sldId id="270" r:id="rId9"/>
    <p:sldId id="269" r:id="rId10"/>
    <p:sldId id="272" r:id="rId11"/>
    <p:sldId id="273" r:id="rId12"/>
    <p:sldId id="294" r:id="rId13"/>
    <p:sldId id="298" r:id="rId14"/>
    <p:sldId id="297" r:id="rId15"/>
    <p:sldId id="276" r:id="rId16"/>
    <p:sldId id="299" r:id="rId17"/>
    <p:sldId id="279" r:id="rId18"/>
    <p:sldId id="277" r:id="rId19"/>
    <p:sldId id="302" r:id="rId20"/>
    <p:sldId id="304" r:id="rId21"/>
    <p:sldId id="286" r:id="rId22"/>
    <p:sldId id="287" r:id="rId23"/>
    <p:sldId id="295" r:id="rId24"/>
    <p:sldId id="306" r:id="rId25"/>
    <p:sldId id="281" r:id="rId26"/>
    <p:sldId id="282" r:id="rId27"/>
    <p:sldId id="301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911" autoAdjust="0"/>
  </p:normalViewPr>
  <p:slideViewPr>
    <p:cSldViewPr snapToGrid="0">
      <p:cViewPr varScale="1">
        <p:scale>
          <a:sx n="108" d="100"/>
          <a:sy n="108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BC4F1-6FDD-47D3-A2C7-61BB33141408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2CC19-511C-47DC-B2FD-C181D6A36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17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CC19-511C-47DC-B2FD-C181D6A3666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04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ttangolo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ttangolo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ttangolo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ttangolo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tangolo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tangolo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10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50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01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09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6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1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0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96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86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23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45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ttangolo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ttangolo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ttangolo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ttangolo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ttangolo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ttangolo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ttangolo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62226A6-FA2B-4BCF-9CAE-B3F417191048}" type="datetimeFigureOut">
              <a:rPr lang="it-IT" smtClean="0"/>
              <a:pPr/>
              <a:t>11/07/2017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38476C-98E0-4AAC-96CF-F08E8ACF9E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49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327" y="3020962"/>
            <a:ext cx="12192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Strange and non-strange mesons induced processes studies at DAFNE, J-PARC and RIKEN: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present and future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855955"/>
            <a:ext cx="1245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it-IT" sz="2600" b="1" dirty="0">
                <a:solidFill>
                  <a:schemeClr val="bg2">
                    <a:lumMod val="75000"/>
                  </a:schemeClr>
                </a:solidFill>
              </a:rPr>
              <a:t>Istituto Nazionale Fisica Nucleare - Laboratori Nazionali di Frascati</a:t>
            </a:r>
            <a:endParaRPr lang="it-IT" sz="2600" b="1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it-IT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228" y="1463502"/>
            <a:ext cx="1800199" cy="129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042CA186-C660-4242-BA4B-34B696EB6812}"/>
              </a:ext>
            </a:extLst>
          </p:cNvPr>
          <p:cNvSpPr txBox="1"/>
          <p:nvPr/>
        </p:nvSpPr>
        <p:spPr>
          <a:xfrm>
            <a:off x="-267287" y="6251993"/>
            <a:ext cx="1245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Frascati, 10-11 / 07 / 2017 </a:t>
            </a:r>
            <a:endParaRPr lang="it-IT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62BEE-54DD-43EE-B353-2584A97E8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73" y="1502579"/>
            <a:ext cx="8468004" cy="481979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07C450E5-AC45-48C4-8C34-C3B59F70EA5C}"/>
              </a:ext>
            </a:extLst>
          </p:cNvPr>
          <p:cNvSpPr txBox="1"/>
          <p:nvPr/>
        </p:nvSpPr>
        <p:spPr>
          <a:xfrm>
            <a:off x="211015" y="6736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Electronic Chain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Immagine 14">
            <a:extLst>
              <a:ext uri="{FF2B5EF4-FFF2-40B4-BE49-F238E27FC236}">
                <a16:creationId xmlns:a16="http://schemas.microsoft.com/office/drawing/2014/main" id="{975DD5B7-D06F-4530-9295-64D21F2C0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1266582"/>
            <a:ext cx="11107772" cy="52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FF8F6820-BA22-44CD-A6DF-9AC934635BA9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Experimental setup 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0B18E-4DB3-45FD-A2B4-BF6547F4D87E}"/>
              </a:ext>
            </a:extLst>
          </p:cNvPr>
          <p:cNvSpPr txBox="1"/>
          <p:nvPr/>
        </p:nvSpPr>
        <p:spPr>
          <a:xfrm flipH="1">
            <a:off x="4557932" y="2982351"/>
            <a:ext cx="240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CAMERA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5" y="1282285"/>
            <a:ext cx="9255791" cy="5206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A7967-9D27-45E1-821C-F9176EF723E4}"/>
              </a:ext>
            </a:extLst>
          </p:cNvPr>
          <p:cNvSpPr txBox="1"/>
          <p:nvPr/>
        </p:nvSpPr>
        <p:spPr>
          <a:xfrm>
            <a:off x="9653933" y="1688122"/>
            <a:ext cx="2128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&lt; 10</a:t>
            </a:r>
            <a:r>
              <a:rPr lang="it-IT" sz="2400" baseline="30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mbar</a:t>
            </a:r>
          </a:p>
          <a:p>
            <a:endParaRPr lang="it-IT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R.T. -&gt; 100 K</a:t>
            </a:r>
          </a:p>
        </p:txBody>
      </p:sp>
    </p:spTree>
    <p:extLst>
      <p:ext uri="{BB962C8B-B14F-4D97-AF65-F5344CB8AC3E}">
        <p14:creationId xmlns:p14="http://schemas.microsoft.com/office/powerpoint/2010/main" val="26669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3399" y="0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  <a:p>
            <a:pPr marL="914400" lvl="1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SIDDHARTA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DAQ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Spectroscopic characterization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it-IT" sz="2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</p:spTree>
    <p:extLst>
      <p:ext uri="{BB962C8B-B14F-4D97-AF65-F5344CB8AC3E}">
        <p14:creationId xmlns:p14="http://schemas.microsoft.com/office/powerpoint/2010/main" val="1956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3B0BF5-7C62-4F8D-AD96-6D19BE467F4E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X RAY spectrum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FD4C0-6E6F-41C5-80EF-FBD88CE59819}"/>
              </a:ext>
            </a:extLst>
          </p:cNvPr>
          <p:cNvSpPr txBox="1"/>
          <p:nvPr/>
        </p:nvSpPr>
        <p:spPr>
          <a:xfrm>
            <a:off x="1055077" y="328165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targhetta</a:t>
            </a:r>
          </a:p>
        </p:txBody>
      </p:sp>
      <p:pic>
        <p:nvPicPr>
          <p:cNvPr id="33" name="Immagine 1">
            <a:extLst>
              <a:ext uri="{FF2B5EF4-FFF2-40B4-BE49-F238E27FC236}">
                <a16:creationId xmlns:a16="http://schemas.microsoft.com/office/drawing/2014/main" id="{19223A1B-A7EC-484F-A942-0F929C017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0" y="1737798"/>
            <a:ext cx="7044694" cy="4811855"/>
          </a:xfrm>
          <a:prstGeom prst="rect">
            <a:avLst/>
          </a:prstGeom>
        </p:spPr>
      </p:pic>
      <p:cxnSp>
        <p:nvCxnSpPr>
          <p:cNvPr id="34" name="Connettore 2 8">
            <a:extLst>
              <a:ext uri="{FF2B5EF4-FFF2-40B4-BE49-F238E27FC236}">
                <a16:creationId xmlns:a16="http://schemas.microsoft.com/office/drawing/2014/main" id="{B25C2F11-F461-437B-99D4-D71C96825543}"/>
              </a:ext>
            </a:extLst>
          </p:cNvPr>
          <p:cNvCxnSpPr/>
          <p:nvPr/>
        </p:nvCxnSpPr>
        <p:spPr>
          <a:xfrm>
            <a:off x="5603958" y="1737798"/>
            <a:ext cx="0" cy="1644161"/>
          </a:xfrm>
          <a:prstGeom prst="straightConnector1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Connettore 2 10">
            <a:extLst>
              <a:ext uri="{FF2B5EF4-FFF2-40B4-BE49-F238E27FC236}">
                <a16:creationId xmlns:a16="http://schemas.microsoft.com/office/drawing/2014/main" id="{E977AA8D-F4DA-47E8-9AFB-D14CB1F01BAF}"/>
              </a:ext>
            </a:extLst>
          </p:cNvPr>
          <p:cNvCxnSpPr/>
          <p:nvPr/>
        </p:nvCxnSpPr>
        <p:spPr>
          <a:xfrm>
            <a:off x="7138970" y="1737798"/>
            <a:ext cx="0" cy="1644161"/>
          </a:xfrm>
          <a:prstGeom prst="straightConnector1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Connettore 2 11">
            <a:extLst>
              <a:ext uri="{FF2B5EF4-FFF2-40B4-BE49-F238E27FC236}">
                <a16:creationId xmlns:a16="http://schemas.microsoft.com/office/drawing/2014/main" id="{EDD60942-2995-49FA-B107-EE361DD059E5}"/>
              </a:ext>
            </a:extLst>
          </p:cNvPr>
          <p:cNvCxnSpPr/>
          <p:nvPr/>
        </p:nvCxnSpPr>
        <p:spPr>
          <a:xfrm>
            <a:off x="8542757" y="1737798"/>
            <a:ext cx="0" cy="1644161"/>
          </a:xfrm>
          <a:prstGeom prst="straightConnector1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Connettore 2 12">
            <a:extLst>
              <a:ext uri="{FF2B5EF4-FFF2-40B4-BE49-F238E27FC236}">
                <a16:creationId xmlns:a16="http://schemas.microsoft.com/office/drawing/2014/main" id="{2DEA2A43-3079-4C33-BE43-39151C7FC90B}"/>
              </a:ext>
            </a:extLst>
          </p:cNvPr>
          <p:cNvCxnSpPr/>
          <p:nvPr/>
        </p:nvCxnSpPr>
        <p:spPr>
          <a:xfrm>
            <a:off x="11812569" y="1793683"/>
            <a:ext cx="0" cy="1644161"/>
          </a:xfrm>
          <a:prstGeom prst="straightConnector1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CasellaDiTesto 14">
            <a:extLst>
              <a:ext uri="{FF2B5EF4-FFF2-40B4-BE49-F238E27FC236}">
                <a16:creationId xmlns:a16="http://schemas.microsoft.com/office/drawing/2014/main" id="{3A23EF3C-52B1-46EA-BFDF-B0B6EE0FF906}"/>
              </a:ext>
            </a:extLst>
          </p:cNvPr>
          <p:cNvSpPr txBox="1"/>
          <p:nvPr/>
        </p:nvSpPr>
        <p:spPr>
          <a:xfrm>
            <a:off x="5281587" y="1393573"/>
            <a:ext cx="6737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accent4"/>
                </a:solidFill>
                <a:latin typeface="Calibri" panose="020F0502020204030204"/>
              </a:rPr>
              <a:t>  Ti 	             Fe	     Cu 			              Br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27" y="1626577"/>
            <a:ext cx="2981845" cy="4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0A57C86-A01B-4D64-A9DA-7E9C58F22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305" y="1202293"/>
            <a:ext cx="5543550" cy="52863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3B0BF5-7C62-4F8D-AD96-6D19BE467F4E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X RAY spectrum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5B0B7-BCF7-43A3-A17C-597CEC10FF47}"/>
              </a:ext>
            </a:extLst>
          </p:cNvPr>
          <p:cNvSpPr/>
          <p:nvPr/>
        </p:nvSpPr>
        <p:spPr>
          <a:xfrm>
            <a:off x="375851" y="1693773"/>
            <a:ext cx="6096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 SDDs: 120 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Pressure: 8.2 * 10</a:t>
            </a:r>
            <a:r>
              <a:rPr lang="it-IT" sz="2400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-6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mbar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R1 Voltage: -15,2 V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High Voltage: -150 V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Xray Tube: 23 KV @ 10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μ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Mean Rate on SDD: 1,12 KHz </a:t>
            </a:r>
          </a:p>
        </p:txBody>
      </p:sp>
      <p:sp>
        <p:nvSpPr>
          <p:cNvPr id="7" name="CasellaDiTesto 10">
            <a:extLst>
              <a:ext uri="{FF2B5EF4-FFF2-40B4-BE49-F238E27FC236}">
                <a16:creationId xmlns:a16="http://schemas.microsoft.com/office/drawing/2014/main" id="{3866CB17-592F-420A-B3A4-E5886C17C897}"/>
              </a:ext>
            </a:extLst>
          </p:cNvPr>
          <p:cNvSpPr txBox="1"/>
          <p:nvPr/>
        </p:nvSpPr>
        <p:spPr>
          <a:xfrm>
            <a:off x="6834491" y="2596018"/>
            <a:ext cx="586161" cy="263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</a:schemeClr>
                </a:solidFill>
              </a:rPr>
              <a:t>Ti K</a:t>
            </a:r>
            <a:r>
              <a:rPr lang="el-GR" sz="1200" b="1" dirty="0">
                <a:solidFill>
                  <a:schemeClr val="tx1">
                    <a:lumMod val="50000"/>
                  </a:schemeClr>
                </a:solidFill>
              </a:rPr>
              <a:t>α</a:t>
            </a: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CasellaDiTesto 11">
            <a:extLst>
              <a:ext uri="{FF2B5EF4-FFF2-40B4-BE49-F238E27FC236}">
                <a16:creationId xmlns:a16="http://schemas.microsoft.com/office/drawing/2014/main" id="{2E02E3F5-E36D-440D-A56C-400E8953FADE}"/>
              </a:ext>
            </a:extLst>
          </p:cNvPr>
          <p:cNvSpPr txBox="1"/>
          <p:nvPr/>
        </p:nvSpPr>
        <p:spPr>
          <a:xfrm>
            <a:off x="8369454" y="4005064"/>
            <a:ext cx="638306" cy="263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</a:schemeClr>
                </a:solidFill>
              </a:rPr>
              <a:t>Cu K</a:t>
            </a:r>
            <a:r>
              <a:rPr lang="el-GR" sz="1200" b="1" dirty="0">
                <a:solidFill>
                  <a:schemeClr val="tx1">
                    <a:lumMod val="50000"/>
                  </a:schemeClr>
                </a:solidFill>
              </a:rPr>
              <a:t>α</a:t>
            </a: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CasellaDiTesto 12">
            <a:extLst>
              <a:ext uri="{FF2B5EF4-FFF2-40B4-BE49-F238E27FC236}">
                <a16:creationId xmlns:a16="http://schemas.microsoft.com/office/drawing/2014/main" id="{D5899715-2E54-45C2-A1F9-D93BE3AC903D}"/>
              </a:ext>
            </a:extLst>
          </p:cNvPr>
          <p:cNvSpPr txBox="1"/>
          <p:nvPr/>
        </p:nvSpPr>
        <p:spPr>
          <a:xfrm>
            <a:off x="7588778" y="4629378"/>
            <a:ext cx="615301" cy="263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</a:schemeClr>
                </a:solidFill>
              </a:rPr>
              <a:t>Fe K</a:t>
            </a:r>
            <a:r>
              <a:rPr lang="el-GR" sz="1200" b="1" dirty="0">
                <a:solidFill>
                  <a:schemeClr val="tx1">
                    <a:lumMod val="50000"/>
                  </a:schemeClr>
                </a:solidFill>
              </a:rPr>
              <a:t>α</a:t>
            </a: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13">
            <a:extLst>
              <a:ext uri="{FF2B5EF4-FFF2-40B4-BE49-F238E27FC236}">
                <a16:creationId xmlns:a16="http://schemas.microsoft.com/office/drawing/2014/main" id="{D79211D1-3AD8-4EB2-BB99-D2CB75696656}"/>
              </a:ext>
            </a:extLst>
          </p:cNvPr>
          <p:cNvSpPr txBox="1"/>
          <p:nvPr/>
        </p:nvSpPr>
        <p:spPr>
          <a:xfrm>
            <a:off x="7129558" y="5281868"/>
            <a:ext cx="558556" cy="263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</a:schemeClr>
                </a:solidFill>
              </a:rPr>
              <a:t>Ti K</a:t>
            </a:r>
            <a:r>
              <a:rPr lang="el-GR" sz="800" b="1" dirty="0">
                <a:solidFill>
                  <a:schemeClr val="tx1">
                    <a:lumMod val="50000"/>
                  </a:schemeClr>
                </a:solidFill>
              </a:rPr>
              <a:t>β</a:t>
            </a: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CasellaDiTesto 14">
            <a:extLst>
              <a:ext uri="{FF2B5EF4-FFF2-40B4-BE49-F238E27FC236}">
                <a16:creationId xmlns:a16="http://schemas.microsoft.com/office/drawing/2014/main" id="{C276A8D6-01CA-4E4F-B390-0B54AECF9520}"/>
              </a:ext>
            </a:extLst>
          </p:cNvPr>
          <p:cNvSpPr txBox="1"/>
          <p:nvPr/>
        </p:nvSpPr>
        <p:spPr>
          <a:xfrm>
            <a:off x="8706244" y="5673295"/>
            <a:ext cx="603032" cy="263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</a:schemeClr>
                </a:solidFill>
              </a:rPr>
              <a:t>Cu K</a:t>
            </a:r>
            <a:r>
              <a:rPr lang="el-GR" sz="800" b="1" dirty="0">
                <a:solidFill>
                  <a:schemeClr val="tx1">
                    <a:lumMod val="50000"/>
                  </a:schemeClr>
                </a:solidFill>
              </a:rPr>
              <a:t>β</a:t>
            </a: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CasellaDiTesto 15">
            <a:extLst>
              <a:ext uri="{FF2B5EF4-FFF2-40B4-BE49-F238E27FC236}">
                <a16:creationId xmlns:a16="http://schemas.microsoft.com/office/drawing/2014/main" id="{63BE06D5-3AD9-47D5-ABE5-3949104AE062}"/>
              </a:ext>
            </a:extLst>
          </p:cNvPr>
          <p:cNvSpPr txBox="1"/>
          <p:nvPr/>
        </p:nvSpPr>
        <p:spPr>
          <a:xfrm>
            <a:off x="7914065" y="5721485"/>
            <a:ext cx="580027" cy="263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</a:schemeClr>
                </a:solidFill>
              </a:rPr>
              <a:t>Fe K</a:t>
            </a:r>
            <a:r>
              <a:rPr lang="el-GR" sz="800" b="1" dirty="0">
                <a:solidFill>
                  <a:schemeClr val="tx1">
                    <a:lumMod val="50000"/>
                  </a:schemeClr>
                </a:solidFill>
              </a:rPr>
              <a:t>β</a:t>
            </a: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CasellaDiTesto 11">
            <a:extLst>
              <a:ext uri="{FF2B5EF4-FFF2-40B4-BE49-F238E27FC236}">
                <a16:creationId xmlns:a16="http://schemas.microsoft.com/office/drawing/2014/main" id="{16E0F01B-FC88-414D-9D60-85F34EFF2356}"/>
              </a:ext>
            </a:extLst>
          </p:cNvPr>
          <p:cNvSpPr txBox="1"/>
          <p:nvPr/>
        </p:nvSpPr>
        <p:spPr>
          <a:xfrm>
            <a:off x="9936309" y="4494540"/>
            <a:ext cx="69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50000"/>
                  </a:schemeClr>
                </a:solidFill>
              </a:rPr>
              <a:t>Br</a:t>
            </a:r>
            <a:r>
              <a:rPr lang="it-IT" sz="1200" b="1" dirty="0">
                <a:solidFill>
                  <a:schemeClr val="tx1">
                    <a:lumMod val="50000"/>
                  </a:schemeClr>
                </a:solidFill>
              </a:rPr>
              <a:t> K</a:t>
            </a:r>
            <a:r>
              <a:rPr lang="el-GR" sz="1200" b="1" dirty="0">
                <a:solidFill>
                  <a:schemeClr val="tx1">
                    <a:lumMod val="50000"/>
                  </a:schemeClr>
                </a:solidFill>
              </a:rPr>
              <a:t>α</a:t>
            </a: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1">
            <a:extLst>
              <a:ext uri="{FF2B5EF4-FFF2-40B4-BE49-F238E27FC236}">
                <a16:creationId xmlns:a16="http://schemas.microsoft.com/office/drawing/2014/main" id="{18303D70-9EB5-4C4E-8C94-0F2BEC9B7B80}"/>
              </a:ext>
            </a:extLst>
          </p:cNvPr>
          <p:cNvSpPr txBox="1"/>
          <p:nvPr/>
        </p:nvSpPr>
        <p:spPr>
          <a:xfrm>
            <a:off x="10429395" y="5576455"/>
            <a:ext cx="69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50000"/>
                  </a:schemeClr>
                </a:solidFill>
              </a:rPr>
              <a:t>Br</a:t>
            </a:r>
            <a:r>
              <a:rPr lang="it-IT" sz="1200" b="1" dirty="0">
                <a:solidFill>
                  <a:schemeClr val="tx1">
                    <a:lumMod val="50000"/>
                  </a:schemeClr>
                </a:solidFill>
              </a:rPr>
              <a:t> K</a:t>
            </a:r>
            <a:r>
              <a:rPr lang="el-GR" sz="1200" b="1" dirty="0">
                <a:solidFill>
                  <a:schemeClr val="tx1">
                    <a:lumMod val="50000"/>
                  </a:schemeClr>
                </a:solidFill>
              </a:rPr>
              <a:t>β</a:t>
            </a:r>
            <a:endParaRPr lang="it-IT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3D022D-ED50-4521-9D4A-872022882888}"/>
              </a:ext>
            </a:extLst>
          </p:cNvPr>
          <p:cNvGrpSpPr/>
          <p:nvPr/>
        </p:nvGrpSpPr>
        <p:grpSpPr>
          <a:xfrm>
            <a:off x="7129558" y="2044700"/>
            <a:ext cx="3150458" cy="4267200"/>
            <a:chOff x="7277100" y="2044700"/>
            <a:chExt cx="2971800" cy="4267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96D5F-711F-495B-9262-E6BACE09A7E9}"/>
                </a:ext>
              </a:extLst>
            </p:cNvPr>
            <p:cNvSpPr/>
            <p:nvPr/>
          </p:nvSpPr>
          <p:spPr>
            <a:xfrm>
              <a:off x="7277100" y="2044700"/>
              <a:ext cx="2971800" cy="42672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>
              <a:solidFill>
                <a:schemeClr val="accent1">
                  <a:shade val="50000"/>
                  <a:alpha val="1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0B2358-0F62-4DCE-B072-8EF4D9B81A83}"/>
                </a:ext>
              </a:extLst>
            </p:cNvPr>
            <p:cNvSpPr txBox="1"/>
            <p:nvPr/>
          </p:nvSpPr>
          <p:spPr>
            <a:xfrm>
              <a:off x="8399901" y="2044700"/>
              <a:ext cx="659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2"/>
                  </a:solidFill>
                </a:rPr>
                <a:t>ROI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299E1B-727B-4E83-8D75-7C1B3D9B313F}"/>
              </a:ext>
            </a:extLst>
          </p:cNvPr>
          <p:cNvSpPr txBox="1"/>
          <p:nvPr/>
        </p:nvSpPr>
        <p:spPr>
          <a:xfrm>
            <a:off x="7853275" y="6433654"/>
            <a:ext cx="12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(eV)</a:t>
            </a:r>
          </a:p>
        </p:txBody>
      </p:sp>
    </p:spTree>
    <p:extLst>
      <p:ext uri="{BB962C8B-B14F-4D97-AF65-F5344CB8AC3E}">
        <p14:creationId xmlns:p14="http://schemas.microsoft.com/office/powerpoint/2010/main" val="25178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3B0BF5-7C62-4F8D-AD96-6D19BE467F4E}"/>
              </a:ext>
            </a:extLst>
          </p:cNvPr>
          <p:cNvSpPr txBox="1"/>
          <p:nvPr/>
        </p:nvSpPr>
        <p:spPr>
          <a:xfrm>
            <a:off x="0" y="6236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Linearity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C8CB936C-E598-424B-A50E-F7859E22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4" y="1698142"/>
            <a:ext cx="4922252" cy="4781113"/>
          </a:xfrm>
          <a:prstGeom prst="rect">
            <a:avLst/>
          </a:prstGeom>
        </p:spPr>
      </p:pic>
      <p:pic>
        <p:nvPicPr>
          <p:cNvPr id="7" name="Immagine 4">
            <a:extLst>
              <a:ext uri="{FF2B5EF4-FFF2-40B4-BE49-F238E27FC236}">
                <a16:creationId xmlns:a16="http://schemas.microsoft.com/office/drawing/2014/main" id="{F4F5DA21-429E-4971-B889-E3EE780F1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26" y="1814731"/>
            <a:ext cx="5030185" cy="4760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6F6A-9B56-402D-A2AE-9B37BE16B5CF}"/>
              </a:ext>
            </a:extLst>
          </p:cNvPr>
          <p:cNvSpPr txBox="1"/>
          <p:nvPr/>
        </p:nvSpPr>
        <p:spPr>
          <a:xfrm>
            <a:off x="2243130" y="1236477"/>
            <a:ext cx="1512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SDD_1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91C5C-08B5-4E36-80F7-53D1707F2385}"/>
              </a:ext>
            </a:extLst>
          </p:cNvPr>
          <p:cNvSpPr txBox="1"/>
          <p:nvPr/>
        </p:nvSpPr>
        <p:spPr>
          <a:xfrm>
            <a:off x="8880736" y="1197196"/>
            <a:ext cx="1541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SDD_7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C5E37-B9AC-42C3-AFF2-CC0E383A5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000" y="1673813"/>
            <a:ext cx="1084551" cy="171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E8EC5-2852-4718-8E36-510677ABE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82" y="1205977"/>
            <a:ext cx="5786770" cy="5327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4682D8-4A5E-4266-9D8E-8DB39B0B1834}"/>
              </a:ext>
            </a:extLst>
          </p:cNvPr>
          <p:cNvSpPr txBox="1"/>
          <p:nvPr/>
        </p:nvSpPr>
        <p:spPr>
          <a:xfrm rot="16200000">
            <a:off x="-1985864" y="3679651"/>
            <a:ext cx="498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(adc)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3A241-530C-4F74-9583-932D951E5380}"/>
              </a:ext>
            </a:extLst>
          </p:cNvPr>
          <p:cNvSpPr txBox="1"/>
          <p:nvPr/>
        </p:nvSpPr>
        <p:spPr>
          <a:xfrm>
            <a:off x="2686929" y="6488668"/>
            <a:ext cx="12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(eV)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6F6982-AB5D-490A-A50B-BC585557CE1E}"/>
              </a:ext>
            </a:extLst>
          </p:cNvPr>
          <p:cNvSpPr/>
          <p:nvPr/>
        </p:nvSpPr>
        <p:spPr>
          <a:xfrm>
            <a:off x="6492152" y="1146836"/>
            <a:ext cx="5543159" cy="534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Calibration</a:t>
            </a:r>
          </a:p>
          <a:p>
            <a:pPr algn="ctr"/>
            <a:endParaRPr lang="it-I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B8E2C-48C3-43F8-AF74-978058F9B3DA}"/>
              </a:ext>
            </a:extLst>
          </p:cNvPr>
          <p:cNvSpPr txBox="1"/>
          <p:nvPr/>
        </p:nvSpPr>
        <p:spPr>
          <a:xfrm>
            <a:off x="7520307" y="1339443"/>
            <a:ext cx="426193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Calibration</a:t>
            </a:r>
          </a:p>
          <a:p>
            <a:endParaRPr lang="it-IT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= p</a:t>
            </a:r>
            <a:r>
              <a:rPr lang="it-IT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*x + p</a:t>
            </a:r>
            <a:r>
              <a:rPr lang="it-IT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endParaRPr lang="it-IT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1592.4 ± 0.2 [adc]</a:t>
            </a:r>
          </a:p>
          <a:p>
            <a:endParaRPr lang="it-IT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0.59472 ± 0.00004 [adc/eV]</a:t>
            </a:r>
          </a:p>
        </p:txBody>
      </p:sp>
    </p:spTree>
    <p:extLst>
      <p:ext uri="{BB962C8B-B14F-4D97-AF65-F5344CB8AC3E}">
        <p14:creationId xmlns:p14="http://schemas.microsoft.com/office/powerpoint/2010/main" val="15598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3B0BF5-7C62-4F8D-AD96-6D19BE467F4E}"/>
              </a:ext>
            </a:extLst>
          </p:cNvPr>
          <p:cNvSpPr txBox="1"/>
          <p:nvPr/>
        </p:nvSpPr>
        <p:spPr>
          <a:xfrm>
            <a:off x="0" y="6236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Linearity vs HV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A8532-D7B6-4F1C-90B3-53985021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2" y="2108976"/>
            <a:ext cx="5050202" cy="39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E534D-E42C-425C-940A-04C26B215997}"/>
              </a:ext>
            </a:extLst>
          </p:cNvPr>
          <p:cNvSpPr txBox="1"/>
          <p:nvPr/>
        </p:nvSpPr>
        <p:spPr>
          <a:xfrm>
            <a:off x="2285333" y="1236477"/>
            <a:ext cx="1541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SDD_1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A05A6-4858-4563-9931-A1D4E06052D6}"/>
              </a:ext>
            </a:extLst>
          </p:cNvPr>
          <p:cNvSpPr txBox="1"/>
          <p:nvPr/>
        </p:nvSpPr>
        <p:spPr>
          <a:xfrm>
            <a:off x="8880736" y="1197196"/>
            <a:ext cx="1541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SDD_7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12170-DE05-42DA-A0A8-BA5560042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72" y="2108976"/>
            <a:ext cx="519092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15B8DEDA-92E3-417E-B1A6-26802603BDB0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Temperature Stability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EBA3D-6C79-4721-8CF6-8000ED75AEF9}"/>
              </a:ext>
            </a:extLst>
          </p:cNvPr>
          <p:cNvSpPr txBox="1"/>
          <p:nvPr/>
        </p:nvSpPr>
        <p:spPr>
          <a:xfrm>
            <a:off x="2285333" y="1236477"/>
            <a:ext cx="1541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SDD_1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FFA61-83A0-4767-A09A-F88EB2001CB9}"/>
              </a:ext>
            </a:extLst>
          </p:cNvPr>
          <p:cNvSpPr txBox="1"/>
          <p:nvPr/>
        </p:nvSpPr>
        <p:spPr>
          <a:xfrm>
            <a:off x="8880736" y="1197196"/>
            <a:ext cx="1541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SDD_7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D2CDB7B-1F3C-47A7-8060-8B1C6A21D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43677"/>
              </p:ext>
            </p:extLst>
          </p:nvPr>
        </p:nvGraphicFramePr>
        <p:xfrm>
          <a:off x="534572" y="5146189"/>
          <a:ext cx="10880845" cy="142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017">
                  <a:extLst>
                    <a:ext uri="{9D8B030D-6E8A-4147-A177-3AD203B41FA5}">
                      <a16:colId xmlns:a16="http://schemas.microsoft.com/office/drawing/2014/main" val="1369319494"/>
                    </a:ext>
                  </a:extLst>
                </a:gridCol>
                <a:gridCol w="1692592">
                  <a:extLst>
                    <a:ext uri="{9D8B030D-6E8A-4147-A177-3AD203B41FA5}">
                      <a16:colId xmlns:a16="http://schemas.microsoft.com/office/drawing/2014/main" val="2939042708"/>
                    </a:ext>
                  </a:extLst>
                </a:gridCol>
                <a:gridCol w="2540318">
                  <a:extLst>
                    <a:ext uri="{9D8B030D-6E8A-4147-A177-3AD203B41FA5}">
                      <a16:colId xmlns:a16="http://schemas.microsoft.com/office/drawing/2014/main" val="537052186"/>
                    </a:ext>
                  </a:extLst>
                </a:gridCol>
                <a:gridCol w="2608580">
                  <a:extLst>
                    <a:ext uri="{9D8B030D-6E8A-4147-A177-3AD203B41FA5}">
                      <a16:colId xmlns:a16="http://schemas.microsoft.com/office/drawing/2014/main" val="3146126107"/>
                    </a:ext>
                  </a:extLst>
                </a:gridCol>
                <a:gridCol w="2756338">
                  <a:extLst>
                    <a:ext uri="{9D8B030D-6E8A-4147-A177-3AD203B41FA5}">
                      <a16:colId xmlns:a16="http://schemas.microsoft.com/office/drawing/2014/main" val="457889199"/>
                    </a:ext>
                  </a:extLst>
                </a:gridCol>
              </a:tblGrid>
              <a:tr h="514184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ΔT </a:t>
                      </a:r>
                      <a:r>
                        <a:rPr lang="it-IT" sz="2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SDD </a:t>
                      </a:r>
                      <a:r>
                        <a:rPr lang="it-IT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[°C]</a:t>
                      </a:r>
                      <a:endParaRPr lang="it-IT" sz="24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2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[adc/eV]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2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 </a:t>
                      </a:r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[adc/eV]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l-G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m/m )/ΔT   [°C</a:t>
                      </a:r>
                      <a:r>
                        <a:rPr lang="it-IT" sz="24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313573"/>
                  </a:ext>
                </a:extLst>
              </a:tr>
              <a:tr h="41414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1,68301 ± 0,00002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1,68225 ± 0,00003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5*10</a:t>
                      </a:r>
                      <a:r>
                        <a:rPr lang="it-IT" sz="2400" b="1" baseline="300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36408"/>
                  </a:ext>
                </a:extLst>
              </a:tr>
              <a:tr h="41414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1,6212 ± 0,0002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1,62047 ± 0,00008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7*10</a:t>
                      </a:r>
                      <a:r>
                        <a:rPr lang="it-IT" sz="2400" b="1" baseline="300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0097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EFA635D-FBD1-4C98-B054-63002AA4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3" y="1617453"/>
            <a:ext cx="4604612" cy="3245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44A43-8722-4DC3-B27A-5DD77307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188" y="1563606"/>
            <a:ext cx="4676229" cy="33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AAD29D-5860-4E09-89F6-F7A838EE8FD6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Resolution vs HV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7E77C533-79BC-4861-8392-EDD8B023B2EC}"/>
              </a:ext>
            </a:extLst>
          </p:cNvPr>
          <p:cNvSpPr txBox="1"/>
          <p:nvPr/>
        </p:nvSpPr>
        <p:spPr>
          <a:xfrm>
            <a:off x="8168558" y="3050818"/>
            <a:ext cx="3786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FWHM Mn_CH1 = 161 ± 1 </a:t>
            </a:r>
            <a:r>
              <a:rPr lang="it-IT" sz="24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endParaRPr lang="it-IT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FWHM Mn_CH7 = 158 ± 1 </a:t>
            </a:r>
            <a:r>
              <a:rPr lang="it-IT" sz="24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endParaRPr lang="it-IT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81BEC-35B7-43B9-8A48-5D46C6BC4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7" y="1254663"/>
            <a:ext cx="7152904" cy="54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892402B4-D899-43D8-940D-8DC613420788}"/>
              </a:ext>
            </a:extLst>
          </p:cNvPr>
          <p:cNvSpPr txBox="1"/>
          <p:nvPr/>
        </p:nvSpPr>
        <p:spPr>
          <a:xfrm>
            <a:off x="0" y="533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bg2">
                    <a:lumMod val="75000"/>
                  </a:schemeClr>
                </a:solidFill>
              </a:rPr>
              <a:t>Resolution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asellaDiTesto 24">
            <a:extLst>
              <a:ext uri="{FF2B5EF4-FFF2-40B4-BE49-F238E27FC236}">
                <a16:creationId xmlns:a16="http://schemas.microsoft.com/office/drawing/2014/main" id="{F0F0876B-3E66-47C6-A5A8-A4856E4E59EE}"/>
              </a:ext>
            </a:extLst>
          </p:cNvPr>
          <p:cNvSpPr txBox="1"/>
          <p:nvPr/>
        </p:nvSpPr>
        <p:spPr>
          <a:xfrm>
            <a:off x="1369849" y="9791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@ 120K</a:t>
            </a:r>
          </a:p>
        </p:txBody>
      </p:sp>
      <p:grpSp>
        <p:nvGrpSpPr>
          <p:cNvPr id="5" name="Gruppo 11">
            <a:extLst>
              <a:ext uri="{FF2B5EF4-FFF2-40B4-BE49-F238E27FC236}">
                <a16:creationId xmlns:a16="http://schemas.microsoft.com/office/drawing/2014/main" id="{43C644BB-BC49-4268-B7DB-3963FB4DF28D}"/>
              </a:ext>
            </a:extLst>
          </p:cNvPr>
          <p:cNvGrpSpPr/>
          <p:nvPr/>
        </p:nvGrpSpPr>
        <p:grpSpPr>
          <a:xfrm>
            <a:off x="407963" y="1770808"/>
            <a:ext cx="11539659" cy="4314644"/>
            <a:chOff x="-1070809" y="1804593"/>
            <a:chExt cx="11240830" cy="4200902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F873ABF1-2100-4528-980B-4CBEFE6CD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70809" y="1894069"/>
              <a:ext cx="4176463" cy="3927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CE7F608-F20C-4DE2-976D-66DEFA739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2768" y="1804593"/>
              <a:ext cx="4167253" cy="395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7">
              <a:extLst>
                <a:ext uri="{FF2B5EF4-FFF2-40B4-BE49-F238E27FC236}">
                  <a16:creationId xmlns:a16="http://schemas.microsoft.com/office/drawing/2014/main" id="{FA4498E7-57EE-4F5D-995B-7462C5C8B449}"/>
                </a:ext>
              </a:extLst>
            </p:cNvPr>
            <p:cNvSpPr txBox="1"/>
            <p:nvPr/>
          </p:nvSpPr>
          <p:spPr>
            <a:xfrm>
              <a:off x="543446" y="5727149"/>
              <a:ext cx="947951" cy="269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Energy (adc)</a:t>
              </a:r>
            </a:p>
          </p:txBody>
        </p:sp>
        <p:sp>
          <p:nvSpPr>
            <p:cNvPr id="10" name="CasellaDiTesto 8">
              <a:extLst>
                <a:ext uri="{FF2B5EF4-FFF2-40B4-BE49-F238E27FC236}">
                  <a16:creationId xmlns:a16="http://schemas.microsoft.com/office/drawing/2014/main" id="{561BAD77-A22C-4BB6-9835-D5A8F469A5E3}"/>
                </a:ext>
              </a:extLst>
            </p:cNvPr>
            <p:cNvSpPr txBox="1"/>
            <p:nvPr/>
          </p:nvSpPr>
          <p:spPr>
            <a:xfrm>
              <a:off x="8086395" y="5735798"/>
              <a:ext cx="947951" cy="269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Energy (adc)</a:t>
              </a:r>
            </a:p>
          </p:txBody>
        </p:sp>
      </p:grpSp>
      <p:sp>
        <p:nvSpPr>
          <p:cNvPr id="12" name="CasellaDiTesto 5">
            <a:extLst>
              <a:ext uri="{FF2B5EF4-FFF2-40B4-BE49-F238E27FC236}">
                <a16:creationId xmlns:a16="http://schemas.microsoft.com/office/drawing/2014/main" id="{202A727D-92B2-45C8-8646-6FEBA132EDDC}"/>
              </a:ext>
            </a:extLst>
          </p:cNvPr>
          <p:cNvSpPr txBox="1"/>
          <p:nvPr/>
        </p:nvSpPr>
        <p:spPr>
          <a:xfrm>
            <a:off x="8242132" y="1343047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Iron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K</a:t>
            </a:r>
            <a:r>
              <a:rPr lang="el-GR" sz="20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α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,K</a:t>
            </a:r>
            <a:r>
              <a:rPr lang="el-GR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β</a:t>
            </a:r>
            <a:endParaRPr lang="it-IT" sz="20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CasellaDiTesto 6">
            <a:extLst>
              <a:ext uri="{FF2B5EF4-FFF2-40B4-BE49-F238E27FC236}">
                <a16:creationId xmlns:a16="http://schemas.microsoft.com/office/drawing/2014/main" id="{751944CC-F453-4C2B-9873-3D13603F5854}"/>
              </a:ext>
            </a:extLst>
          </p:cNvPr>
          <p:cNvSpPr txBox="1"/>
          <p:nvPr/>
        </p:nvSpPr>
        <p:spPr>
          <a:xfrm>
            <a:off x="895524" y="139593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Titanium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K</a:t>
            </a:r>
            <a:r>
              <a:rPr lang="el-GR" sz="20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α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,K</a:t>
            </a:r>
            <a:r>
              <a:rPr lang="el-GR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β</a:t>
            </a:r>
            <a:endParaRPr lang="it-IT" sz="20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CasellaDiTesto 19">
            <a:extLst>
              <a:ext uri="{FF2B5EF4-FFF2-40B4-BE49-F238E27FC236}">
                <a16:creationId xmlns:a16="http://schemas.microsoft.com/office/drawing/2014/main" id="{48130BC9-A8E2-4D94-BD77-2E95E0E68403}"/>
              </a:ext>
            </a:extLst>
          </p:cNvPr>
          <p:cNvSpPr txBox="1"/>
          <p:nvPr/>
        </p:nvSpPr>
        <p:spPr>
          <a:xfrm>
            <a:off x="1147352" y="6070471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Ti FWHM = 116.8 ± 0.3 eV</a:t>
            </a:r>
          </a:p>
        </p:txBody>
      </p:sp>
      <p:sp>
        <p:nvSpPr>
          <p:cNvPr id="15" name="CasellaDiTesto 23">
            <a:extLst>
              <a:ext uri="{FF2B5EF4-FFF2-40B4-BE49-F238E27FC236}">
                <a16:creationId xmlns:a16="http://schemas.microsoft.com/office/drawing/2014/main" id="{D506C399-A282-42FC-922C-1CB16DA26B93}"/>
              </a:ext>
            </a:extLst>
          </p:cNvPr>
          <p:cNvSpPr txBox="1"/>
          <p:nvPr/>
        </p:nvSpPr>
        <p:spPr>
          <a:xfrm>
            <a:off x="7971490" y="6066145"/>
            <a:ext cx="367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Fe FWHM = 133.9 ± 0.4 eV</a:t>
            </a:r>
          </a:p>
        </p:txBody>
      </p:sp>
      <p:sp>
        <p:nvSpPr>
          <p:cNvPr id="16" name="CasellaDiTesto 25">
            <a:extLst>
              <a:ext uri="{FF2B5EF4-FFF2-40B4-BE49-F238E27FC236}">
                <a16:creationId xmlns:a16="http://schemas.microsoft.com/office/drawing/2014/main" id="{F17A13FA-A96F-4241-91C4-5B149E420D5C}"/>
              </a:ext>
            </a:extLst>
          </p:cNvPr>
          <p:cNvSpPr txBox="1"/>
          <p:nvPr/>
        </p:nvSpPr>
        <p:spPr>
          <a:xfrm>
            <a:off x="1668029" y="62397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Mn FWHM = 128 ± 3 eV</a:t>
            </a:r>
          </a:p>
        </p:txBody>
      </p:sp>
    </p:spTree>
    <p:extLst>
      <p:ext uri="{BB962C8B-B14F-4D97-AF65-F5344CB8AC3E}">
        <p14:creationId xmlns:p14="http://schemas.microsoft.com/office/powerpoint/2010/main" val="20525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2359574"/>
            <a:ext cx="120138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Spectroscopic characterization of Silicon Drift Detectors for SIDDHARTA-2 experiment</a:t>
            </a:r>
          </a:p>
          <a:p>
            <a:pPr algn="ctr"/>
            <a:endParaRPr lang="it-IT" sz="32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78328" y="45091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75000"/>
                  </a:schemeClr>
                </a:solidFill>
              </a:rPr>
              <a:t>Marco Miliucci</a:t>
            </a:r>
          </a:p>
          <a:p>
            <a:pPr algn="ctr"/>
            <a:endParaRPr lang="it-IT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</a:rPr>
              <a:t>On </a:t>
            </a:r>
            <a:r>
              <a:rPr lang="it-IT" sz="2400" b="1" i="1" dirty="0" err="1">
                <a:solidFill>
                  <a:schemeClr val="bg2">
                    <a:lumMod val="75000"/>
                  </a:schemeClr>
                </a:solidFill>
              </a:rPr>
              <a:t>behalf</a:t>
            </a: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</a:rPr>
              <a:t> of SIDDHARTA-2 </a:t>
            </a:r>
            <a:r>
              <a:rPr lang="it-IT" sz="2400" b="1" i="1" dirty="0" err="1">
                <a:solidFill>
                  <a:schemeClr val="bg2">
                    <a:lumMod val="75000"/>
                  </a:schemeClr>
                </a:solidFill>
              </a:rPr>
              <a:t>collaboration</a:t>
            </a:r>
            <a:endParaRPr lang="it-IT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97781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Marco.Miliucci@lnf.infn.it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9" y="616733"/>
            <a:ext cx="1800199" cy="129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</p:spTree>
    <p:extLst>
      <p:ext uri="{BB962C8B-B14F-4D97-AF65-F5344CB8AC3E}">
        <p14:creationId xmlns:p14="http://schemas.microsoft.com/office/powerpoint/2010/main" val="20109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892402B4-D899-43D8-940D-8DC613420788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Resolution vs Temperature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" name="Immagine 2">
            <a:extLst>
              <a:ext uri="{FF2B5EF4-FFF2-40B4-BE49-F238E27FC236}">
                <a16:creationId xmlns:a16="http://schemas.microsoft.com/office/drawing/2014/main" id="{30B3E79E-4F1C-4653-A1D2-36DB680C8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77" y="1269568"/>
            <a:ext cx="7125747" cy="5482209"/>
          </a:xfrm>
          <a:prstGeom prst="rect">
            <a:avLst/>
          </a:prstGeom>
        </p:spPr>
      </p:pic>
      <p:sp>
        <p:nvSpPr>
          <p:cNvPr id="18" name="CasellaDiTesto 9">
            <a:extLst>
              <a:ext uri="{FF2B5EF4-FFF2-40B4-BE49-F238E27FC236}">
                <a16:creationId xmlns:a16="http://schemas.microsoft.com/office/drawing/2014/main" id="{DE898E81-69E8-4327-82E7-84AA55E3A1E2}"/>
              </a:ext>
            </a:extLst>
          </p:cNvPr>
          <p:cNvSpPr txBox="1"/>
          <p:nvPr/>
        </p:nvSpPr>
        <p:spPr>
          <a:xfrm>
            <a:off x="8954136" y="1521183"/>
            <a:ext cx="2215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SDD_4</a:t>
            </a:r>
          </a:p>
          <a:p>
            <a:r>
              <a:rPr lang="it-IT" sz="2400" b="1" dirty="0">
                <a:solidFill>
                  <a:srgbClr val="FF0000"/>
                </a:solidFill>
                <a:latin typeface="Calibri" pitchFamily="34" charset="0"/>
              </a:rPr>
              <a:t>SDD_2</a:t>
            </a:r>
          </a:p>
          <a:p>
            <a:r>
              <a:rPr lang="it-IT" sz="2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SDD_3</a:t>
            </a:r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D9360F43-E7D7-4EF6-8AB6-F7041D0AFFE7}"/>
              </a:ext>
            </a:extLst>
          </p:cNvPr>
          <p:cNvSpPr txBox="1"/>
          <p:nvPr/>
        </p:nvSpPr>
        <p:spPr>
          <a:xfrm>
            <a:off x="0" y="6334780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chemeClr val="bg2">
                    <a:lumMod val="75000"/>
                  </a:schemeClr>
                </a:solidFill>
              </a:rPr>
              <a:t>*</a:t>
            </a:r>
            <a:r>
              <a:rPr lang="it-IT" sz="1600" b="1" i="1" dirty="0" err="1">
                <a:solidFill>
                  <a:schemeClr val="bg2">
                    <a:lumMod val="75000"/>
                  </a:schemeClr>
                </a:solidFill>
              </a:rPr>
              <a:t>Paper</a:t>
            </a:r>
            <a:r>
              <a:rPr lang="it-IT" sz="1600" b="1" i="1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it-IT" sz="1600" b="1" i="1" dirty="0" err="1">
                <a:solidFill>
                  <a:schemeClr val="bg2">
                    <a:lumMod val="75000"/>
                  </a:schemeClr>
                </a:solidFill>
              </a:rPr>
              <a:t>preparation</a:t>
            </a:r>
            <a:endParaRPr lang="it-IT" sz="16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rchery, sport, hula-hoop&#10;&#10;Description generated with very high confidence">
            <a:extLst>
              <a:ext uri="{FF2B5EF4-FFF2-40B4-BE49-F238E27FC236}">
                <a16:creationId xmlns:a16="http://schemas.microsoft.com/office/drawing/2014/main" id="{22E384A7-4D02-4591-B806-F05D50AAE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4" y="4321498"/>
            <a:ext cx="4238171" cy="188473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892402B4-D899-43D8-940D-8DC613420788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Timing at BTF 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C6BD271-41F2-4E1F-868C-1E4F6047A4F7}"/>
              </a:ext>
            </a:extLst>
          </p:cNvPr>
          <p:cNvSpPr/>
          <p:nvPr/>
        </p:nvSpPr>
        <p:spPr>
          <a:xfrm rot="10800000">
            <a:off x="9236886" y="2127417"/>
            <a:ext cx="2481467" cy="250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7FF65B-D20C-4A0F-BDBB-AC8804BAF991}"/>
              </a:ext>
            </a:extLst>
          </p:cNvPr>
          <p:cNvSpPr txBox="1"/>
          <p:nvPr/>
        </p:nvSpPr>
        <p:spPr>
          <a:xfrm>
            <a:off x="7827449" y="2635295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  <a:cs typeface="Calibri" panose="020F0502020204030204" pitchFamily="34" charset="0"/>
              </a:rPr>
              <a:t>t</a:t>
            </a:r>
            <a:r>
              <a:rPr lang="it-IT" sz="2800" b="1" baseline="-25000" dirty="0">
                <a:solidFill>
                  <a:schemeClr val="accent4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Lightning Bolt 41">
            <a:extLst>
              <a:ext uri="{FF2B5EF4-FFF2-40B4-BE49-F238E27FC236}">
                <a16:creationId xmlns:a16="http://schemas.microsoft.com/office/drawing/2014/main" id="{AA82FCDD-8A44-427C-9D5B-4AD99EB6F303}"/>
              </a:ext>
            </a:extLst>
          </p:cNvPr>
          <p:cNvSpPr/>
          <p:nvPr/>
        </p:nvSpPr>
        <p:spPr>
          <a:xfrm>
            <a:off x="907143" y="2252628"/>
            <a:ext cx="195943" cy="969107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highlight>
                <a:srgbClr val="FFFF00"/>
              </a:highlight>
            </a:endParaRP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7F0A4DB7-CA63-4041-AB2B-9D1C0AFE3F79}"/>
              </a:ext>
            </a:extLst>
          </p:cNvPr>
          <p:cNvSpPr/>
          <p:nvPr/>
        </p:nvSpPr>
        <p:spPr>
          <a:xfrm>
            <a:off x="1484607" y="5263868"/>
            <a:ext cx="555208" cy="26473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</a:t>
            </a:r>
            <a:r>
              <a:rPr lang="it-IT" baseline="30000" dirty="0"/>
              <a:t>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36F356-6112-4B51-98D6-34323BFF2F2B}"/>
              </a:ext>
            </a:extLst>
          </p:cNvPr>
          <p:cNvSpPr txBox="1"/>
          <p:nvPr/>
        </p:nvSpPr>
        <p:spPr>
          <a:xfrm>
            <a:off x="6096000" y="61501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</a:rPr>
              <a:t>t</a:t>
            </a:r>
            <a:r>
              <a:rPr lang="it-IT" sz="2800" b="1" baseline="-25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A3AEB0-F761-4BBE-8B99-AF2FDE29C819}"/>
              </a:ext>
            </a:extLst>
          </p:cNvPr>
          <p:cNvSpPr/>
          <p:nvPr/>
        </p:nvSpPr>
        <p:spPr>
          <a:xfrm>
            <a:off x="8787450" y="1570959"/>
            <a:ext cx="3153054" cy="1139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endParaRPr 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e</a:t>
            </a:r>
            <a:r>
              <a:rPr lang="it-IT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beam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3E87EA-3B11-498F-B2EB-172CE4E6596A}"/>
              </a:ext>
            </a:extLst>
          </p:cNvPr>
          <p:cNvSpPr txBox="1"/>
          <p:nvPr/>
        </p:nvSpPr>
        <p:spPr>
          <a:xfrm>
            <a:off x="7612277" y="4912196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</a:rPr>
              <a:t>Drift time = T</a:t>
            </a:r>
            <a:r>
              <a:rPr lang="it-IT" sz="2800" b="1" baseline="-25000" dirty="0">
                <a:solidFill>
                  <a:schemeClr val="accent4"/>
                </a:solidFill>
              </a:rPr>
              <a:t>e </a:t>
            </a:r>
            <a:r>
              <a:rPr lang="it-IT" sz="2800" b="1" dirty="0">
                <a:solidFill>
                  <a:schemeClr val="accent4"/>
                </a:solidFill>
              </a:rPr>
              <a:t>= t</a:t>
            </a:r>
            <a:r>
              <a:rPr lang="it-IT" sz="2800" b="1" baseline="-25000" dirty="0">
                <a:solidFill>
                  <a:schemeClr val="accent4"/>
                </a:solidFill>
              </a:rPr>
              <a:t>1</a:t>
            </a:r>
            <a:r>
              <a:rPr lang="it-IT" sz="2800" b="1" dirty="0">
                <a:solidFill>
                  <a:schemeClr val="accent4"/>
                </a:solidFill>
              </a:rPr>
              <a:t>-t</a:t>
            </a:r>
            <a:r>
              <a:rPr lang="it-IT" sz="2800" b="1" baseline="-25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" name="Rettangolo 4">
            <a:extLst>
              <a:ext uri="{FF2B5EF4-FFF2-40B4-BE49-F238E27FC236}">
                <a16:creationId xmlns:a16="http://schemas.microsoft.com/office/drawing/2014/main" id="{C592F014-9C8E-47AF-90E6-63F3859530E5}"/>
              </a:ext>
            </a:extLst>
          </p:cNvPr>
          <p:cNvSpPr/>
          <p:nvPr/>
        </p:nvSpPr>
        <p:spPr>
          <a:xfrm>
            <a:off x="8988177" y="2895690"/>
            <a:ext cx="29523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Energy Beam: 450 MeV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Multeplicity e</a:t>
            </a:r>
            <a:r>
              <a:rPr lang="it-IT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= 200-300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Multeplicity e</a:t>
            </a:r>
            <a:r>
              <a:rPr lang="it-IT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= 30-40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29077F-8442-43AA-B276-3B8D653CDC91}"/>
              </a:ext>
            </a:extLst>
          </p:cNvPr>
          <p:cNvSpPr/>
          <p:nvPr/>
        </p:nvSpPr>
        <p:spPr>
          <a:xfrm rot="20394791">
            <a:off x="289071" y="1335691"/>
            <a:ext cx="3929855" cy="177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BEAM CONVERTER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0AD83800-9F32-46C8-9AF9-7D6132E02DF3}"/>
              </a:ext>
            </a:extLst>
          </p:cNvPr>
          <p:cNvCxnSpPr>
            <a:stCxn id="37" idx="2"/>
            <a:endCxn id="46" idx="1"/>
          </p:cNvCxnSpPr>
          <p:nvPr/>
        </p:nvCxnSpPr>
        <p:spPr>
          <a:xfrm rot="16200000" flipH="1">
            <a:off x="4507357" y="4823080"/>
            <a:ext cx="205487" cy="2971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B9A1031-25DB-402C-8A70-51DDA11617C2}"/>
              </a:ext>
            </a:extLst>
          </p:cNvPr>
          <p:cNvSpPr/>
          <p:nvPr/>
        </p:nvSpPr>
        <p:spPr>
          <a:xfrm>
            <a:off x="3036518" y="6108206"/>
            <a:ext cx="175362" cy="4571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A02D36-E33C-4F3A-B198-E83F7DD470C4}"/>
              </a:ext>
            </a:extLst>
          </p:cNvPr>
          <p:cNvSpPr txBox="1"/>
          <p:nvPr/>
        </p:nvSpPr>
        <p:spPr>
          <a:xfrm>
            <a:off x="3101793" y="6108206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accent4"/>
                </a:solidFill>
              </a:rPr>
              <a:t>anode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0D09362-8930-43E0-B888-C21C59368059}"/>
              </a:ext>
            </a:extLst>
          </p:cNvPr>
          <p:cNvSpPr/>
          <p:nvPr/>
        </p:nvSpPr>
        <p:spPr>
          <a:xfrm rot="10800000">
            <a:off x="3991780" y="1625602"/>
            <a:ext cx="3425272" cy="103019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AF7B6-FD3E-487A-B695-A338A957B486}"/>
              </a:ext>
            </a:extLst>
          </p:cNvPr>
          <p:cNvSpPr txBox="1"/>
          <p:nvPr/>
        </p:nvSpPr>
        <p:spPr>
          <a:xfrm>
            <a:off x="7258478" y="4912196"/>
            <a:ext cx="44598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</a:rPr>
              <a:t>Time Resolution = </a:t>
            </a:r>
            <a:r>
              <a:rPr lang="el-GR" sz="2800" b="1" dirty="0">
                <a:solidFill>
                  <a:schemeClr val="accent4"/>
                </a:solidFill>
              </a:rPr>
              <a:t>Δ</a:t>
            </a:r>
            <a:r>
              <a:rPr lang="it-IT" sz="2800" b="1" dirty="0">
                <a:solidFill>
                  <a:schemeClr val="accent4"/>
                </a:solidFill>
              </a:rPr>
              <a:t>T</a:t>
            </a:r>
            <a:r>
              <a:rPr lang="it-IT" sz="2800" b="1" baseline="-25000" dirty="0">
                <a:solidFill>
                  <a:schemeClr val="accent4"/>
                </a:solidFill>
              </a:rPr>
              <a:t>e</a:t>
            </a:r>
            <a:r>
              <a:rPr lang="it-IT" sz="2400" b="1" baseline="-40000" dirty="0">
                <a:solidFill>
                  <a:schemeClr val="accent4"/>
                </a:solidFill>
              </a:rPr>
              <a:t>n</a:t>
            </a:r>
            <a:endParaRPr lang="it-IT" sz="2800" b="1" baseline="-4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01458 L -0.42579 -0.0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06406 0.32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10977 0.08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  <p:bldP spid="42" grpId="0" animBg="1"/>
      <p:bldP spid="42" grpId="1" animBg="1"/>
      <p:bldP spid="43" grpId="0" animBg="1"/>
      <p:bldP spid="43" grpId="1" animBg="1"/>
      <p:bldP spid="43" grpId="2" animBg="1"/>
      <p:bldP spid="46" grpId="0"/>
      <p:bldP spid="53" grpId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892402B4-D899-43D8-940D-8DC613420788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Drift Time vs Temperature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39564029-33B3-4456-A3E6-BAC2A0EBD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21" y="1378116"/>
            <a:ext cx="2952327" cy="2090774"/>
          </a:xfrm>
          <a:prstGeom prst="rect">
            <a:avLst/>
          </a:prstGeom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3F7E29BB-13BE-4C4F-9258-8E2B42E82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96" y="1308674"/>
            <a:ext cx="6851053" cy="5081730"/>
          </a:xfrm>
          <a:prstGeom prst="rect">
            <a:avLst/>
          </a:prstGeom>
        </p:spPr>
      </p:pic>
      <p:sp>
        <p:nvSpPr>
          <p:cNvPr id="7" name="CasellaDiTesto 9">
            <a:extLst>
              <a:ext uri="{FF2B5EF4-FFF2-40B4-BE49-F238E27FC236}">
                <a16:creationId xmlns:a16="http://schemas.microsoft.com/office/drawing/2014/main" id="{35515A8F-8046-4D85-89F0-C63FFBCCAC36}"/>
              </a:ext>
            </a:extLst>
          </p:cNvPr>
          <p:cNvSpPr txBox="1"/>
          <p:nvPr/>
        </p:nvSpPr>
        <p:spPr>
          <a:xfrm>
            <a:off x="9634697" y="6150113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chemeClr val="bg2">
                    <a:lumMod val="75000"/>
                  </a:schemeClr>
                </a:solidFill>
              </a:rPr>
              <a:t>*</a:t>
            </a:r>
            <a:r>
              <a:rPr lang="it-IT" sz="1600" b="1" i="1" dirty="0" err="1">
                <a:solidFill>
                  <a:schemeClr val="bg2">
                    <a:lumMod val="75000"/>
                  </a:schemeClr>
                </a:solidFill>
              </a:rPr>
              <a:t>Paper</a:t>
            </a:r>
            <a:r>
              <a:rPr lang="it-IT" sz="1600" b="1" i="1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it-IT" sz="1600" b="1" i="1" dirty="0" err="1">
                <a:solidFill>
                  <a:schemeClr val="bg2">
                    <a:lumMod val="75000"/>
                  </a:schemeClr>
                </a:solidFill>
              </a:rPr>
              <a:t>preparation</a:t>
            </a:r>
            <a:endParaRPr lang="it-IT" sz="16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0203DECB-42D5-42F8-815C-73A5F5ABD73B}"/>
              </a:ext>
            </a:extLst>
          </p:cNvPr>
          <p:cNvSpPr/>
          <p:nvPr/>
        </p:nvSpPr>
        <p:spPr>
          <a:xfrm>
            <a:off x="480121" y="3849539"/>
            <a:ext cx="295232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SDDs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: 110 – 210 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Pressure: 10</a:t>
            </a:r>
            <a:r>
              <a:rPr lang="it-IT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-4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mbar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First Ring Voltage: -15,2 V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Last Ring Voltage: -150 V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Scintillator + FADC</a:t>
            </a:r>
          </a:p>
        </p:txBody>
      </p:sp>
    </p:spTree>
    <p:extLst>
      <p:ext uri="{BB962C8B-B14F-4D97-AF65-F5344CB8AC3E}">
        <p14:creationId xmlns:p14="http://schemas.microsoft.com/office/powerpoint/2010/main" val="22436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3399" y="0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  <a:p>
            <a:pPr marL="914400" lvl="1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SIDDHARTA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DAQ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Spectroscopic Characterization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it-IT" sz="2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</p:spTree>
    <p:extLst>
      <p:ext uri="{BB962C8B-B14F-4D97-AF65-F5344CB8AC3E}">
        <p14:creationId xmlns:p14="http://schemas.microsoft.com/office/powerpoint/2010/main" val="20997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B81A2-57A9-4F14-97E0-9ED1ED4F9B0A}"/>
              </a:ext>
            </a:extLst>
          </p:cNvPr>
          <p:cNvSpPr txBox="1"/>
          <p:nvPr/>
        </p:nvSpPr>
        <p:spPr>
          <a:xfrm>
            <a:off x="5148775" y="264472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NUOVA CAMERA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6DA229-00C2-46DA-B93D-8E282CF85F5D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NEW SETUP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53113F-964B-44CA-9F79-CF161A35B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17" y="1182629"/>
            <a:ext cx="8691965" cy="5271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3893A2-D79A-4D01-BCB1-50FF2263A7EA}"/>
              </a:ext>
            </a:extLst>
          </p:cNvPr>
          <p:cNvSpPr txBox="1"/>
          <p:nvPr/>
        </p:nvSpPr>
        <p:spPr>
          <a:xfrm>
            <a:off x="6731081" y="6150114"/>
            <a:ext cx="3930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Dr. J. Zmeskal, Stefan Meyer Institute, Vienna</a:t>
            </a:r>
          </a:p>
        </p:txBody>
      </p:sp>
    </p:spTree>
    <p:extLst>
      <p:ext uri="{BB962C8B-B14F-4D97-AF65-F5344CB8AC3E}">
        <p14:creationId xmlns:p14="http://schemas.microsoft.com/office/powerpoint/2010/main" val="32276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6DA229-00C2-46DA-B93D-8E282CF85F5D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NEW SETUP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D7D094F-D433-43D8-947C-56039D711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48" y="2560321"/>
            <a:ext cx="6477409" cy="3928348"/>
          </a:xfrm>
          <a:prstGeom prst="rect">
            <a:avLst/>
          </a:prstGeom>
        </p:spPr>
      </p:pic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C86793C-D4E4-463A-A7A0-B516F6FDB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5" y="1269427"/>
            <a:ext cx="6124224" cy="3714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CFC76-6BDC-4001-804F-80738C8CDA61}"/>
              </a:ext>
            </a:extLst>
          </p:cNvPr>
          <p:cNvSpPr txBox="1"/>
          <p:nvPr/>
        </p:nvSpPr>
        <p:spPr>
          <a:xfrm>
            <a:off x="2984335" y="5706595"/>
            <a:ext cx="3930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Dr. J. Zmeskal, Stefan Meyer Institute, Vienna</a:t>
            </a:r>
          </a:p>
        </p:txBody>
      </p:sp>
    </p:spTree>
    <p:extLst>
      <p:ext uri="{BB962C8B-B14F-4D97-AF65-F5344CB8AC3E}">
        <p14:creationId xmlns:p14="http://schemas.microsoft.com/office/powerpoint/2010/main" val="39343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D0FDD-3124-4C68-9719-B63E0B6151F5}"/>
              </a:ext>
            </a:extLst>
          </p:cNvPr>
          <p:cNvSpPr txBox="1"/>
          <p:nvPr/>
        </p:nvSpPr>
        <p:spPr>
          <a:xfrm>
            <a:off x="267285" y="1502688"/>
            <a:ext cx="1011623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it-IT" sz="2400" b="1" dirty="0">
                <a:solidFill>
                  <a:srgbClr val="002060"/>
                </a:solidFill>
              </a:rPr>
              <a:t>Electronic conversion :</a:t>
            </a:r>
            <a:r>
              <a:rPr lang="it-IT" sz="2400" dirty="0">
                <a:solidFill>
                  <a:srgbClr val="002060"/>
                </a:solidFill>
              </a:rPr>
              <a:t>			</a:t>
            </a:r>
            <a:r>
              <a:rPr lang="el-GR" sz="2400" dirty="0">
                <a:solidFill>
                  <a:srgbClr val="002060"/>
                </a:solidFill>
              </a:rPr>
              <a:t>Δ</a:t>
            </a:r>
            <a:r>
              <a:rPr lang="it-IT" sz="2400" dirty="0">
                <a:solidFill>
                  <a:srgbClr val="002060"/>
                </a:solidFill>
              </a:rPr>
              <a:t> =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it-IT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</a:p>
          <a:p>
            <a:pPr lvl="7">
              <a:lnSpc>
                <a:spcPts val="3600"/>
              </a:lnSpc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HV independent (100 – 170) V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>
              <a:lnSpc>
                <a:spcPts val="3600"/>
              </a:lnSpc>
            </a:pPr>
            <a:r>
              <a:rPr lang="it-IT" sz="2400" b="1" dirty="0">
                <a:solidFill>
                  <a:srgbClr val="002060"/>
                </a:solidFill>
              </a:rPr>
              <a:t>Thermal Stability (SDD+CUBE) </a:t>
            </a:r>
            <a:r>
              <a:rPr lang="it-IT" sz="2400" dirty="0">
                <a:solidFill>
                  <a:srgbClr val="002060"/>
                </a:solidFill>
              </a:rPr>
              <a:t>: 	</a:t>
            </a:r>
            <a:r>
              <a:rPr lang="el-GR" sz="2400" dirty="0">
                <a:solidFill>
                  <a:srgbClr val="002060"/>
                </a:solidFill>
              </a:rPr>
              <a:t>Δ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10</a:t>
            </a:r>
            <a:r>
              <a:rPr lang="it-IT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°C</a:t>
            </a:r>
            <a:r>
              <a:rPr lang="it-IT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>
              <a:lnSpc>
                <a:spcPts val="3600"/>
              </a:lnSpc>
            </a:pPr>
            <a:r>
              <a:rPr lang="it-IT" sz="2400" b="1" dirty="0">
                <a:solidFill>
                  <a:srgbClr val="002060"/>
                </a:solidFill>
              </a:rPr>
              <a:t>Resolution: </a:t>
            </a:r>
            <a:r>
              <a:rPr lang="it-IT" sz="2400" dirty="0">
                <a:solidFill>
                  <a:srgbClr val="002060"/>
                </a:solidFill>
              </a:rPr>
              <a:t>				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± 3 eV (@ 120 K)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lnSpc>
                <a:spcPts val="3600"/>
              </a:lnSpc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HV independent (100 – 170) V</a:t>
            </a:r>
          </a:p>
          <a:p>
            <a:pPr lvl="6">
              <a:lnSpc>
                <a:spcPts val="3600"/>
              </a:lnSpc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T dependent (further investigation)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>
              <a:lnSpc>
                <a:spcPts val="3600"/>
              </a:lnSpc>
            </a:pPr>
            <a:r>
              <a:rPr lang="it-IT" sz="2400" b="1" dirty="0">
                <a:solidFill>
                  <a:srgbClr val="002060"/>
                </a:solidFill>
              </a:rPr>
              <a:t>Drift time : </a:t>
            </a:r>
            <a:r>
              <a:rPr lang="it-IT" sz="2400" dirty="0">
                <a:solidFill>
                  <a:srgbClr val="002060"/>
                </a:solidFill>
              </a:rPr>
              <a:t>					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372 ± 8 ns (@ 110 K) 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lnSpc>
                <a:spcPts val="3600"/>
              </a:lnSpc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T dependent (further investigation)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3C34CE2B-BDDC-45A4-A95A-66453AC65686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Conclusions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3E192D-9FF5-486A-B2BF-84B53D81226E}"/>
              </a:ext>
            </a:extLst>
          </p:cNvPr>
          <p:cNvSpPr/>
          <p:nvPr/>
        </p:nvSpPr>
        <p:spPr>
          <a:xfrm>
            <a:off x="0" y="675249"/>
            <a:ext cx="12192000" cy="61827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b="1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D8A410-EA78-4EB1-B69A-3B8990FD5945}"/>
              </a:ext>
            </a:extLst>
          </p:cNvPr>
          <p:cNvSpPr/>
          <p:nvPr/>
        </p:nvSpPr>
        <p:spPr>
          <a:xfrm>
            <a:off x="1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Marco.Miliucci@lnf.infn.it</a:t>
            </a:r>
          </a:p>
        </p:txBody>
      </p:sp>
    </p:spTree>
    <p:extLst>
      <p:ext uri="{BB962C8B-B14F-4D97-AF65-F5344CB8AC3E}">
        <p14:creationId xmlns:p14="http://schemas.microsoft.com/office/powerpoint/2010/main" val="32712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3399" y="0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  <a:p>
            <a:pPr marL="914400" lvl="1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SIDDHARTA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DAQ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Spectroscopic characterization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it-IT" sz="2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</p:spTree>
    <p:extLst>
      <p:ext uri="{BB962C8B-B14F-4D97-AF65-F5344CB8AC3E}">
        <p14:creationId xmlns:p14="http://schemas.microsoft.com/office/powerpoint/2010/main" val="21647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3399" y="0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  <a:p>
            <a:pPr marL="914400" lvl="1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SIDDHARTA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DAQ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Spectroscopic Characterization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it-IT" sz="2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</p:spTree>
    <p:extLst>
      <p:ext uri="{BB962C8B-B14F-4D97-AF65-F5344CB8AC3E}">
        <p14:creationId xmlns:p14="http://schemas.microsoft.com/office/powerpoint/2010/main" val="1468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29550-AAD3-4617-83C8-1754B14F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48" y="1169432"/>
            <a:ext cx="7912367" cy="5319236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-126609" y="587554"/>
            <a:ext cx="12318609" cy="86409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licon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rift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etectors for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adronic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esearch by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iming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pplication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9B4A2EB5-A25B-4008-94DB-36B3D301AA89}"/>
              </a:ext>
            </a:extLst>
          </p:cNvPr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6CD34-021E-447E-919E-902E8544F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15" y="1091684"/>
            <a:ext cx="8324850" cy="55816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468177-C5D1-4BCF-8C8F-C17A9CA576F8}"/>
              </a:ext>
            </a:extLst>
          </p:cNvPr>
          <p:cNvSpPr/>
          <p:nvPr/>
        </p:nvSpPr>
        <p:spPr>
          <a:xfrm>
            <a:off x="8674100" y="2921000"/>
            <a:ext cx="736600" cy="4445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24EE6B-2E6F-4B9A-8338-44101C5F4BCB}"/>
              </a:ext>
            </a:extLst>
          </p:cNvPr>
          <p:cNvSpPr/>
          <p:nvPr/>
        </p:nvSpPr>
        <p:spPr>
          <a:xfrm>
            <a:off x="8559801" y="3365500"/>
            <a:ext cx="1502064" cy="10033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8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-95075" y="679237"/>
            <a:ext cx="12287075" cy="86409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licon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rift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etectors for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adronic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esearch by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iming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pplication</a:t>
            </a:r>
            <a:endParaRPr lang="it-IT" sz="3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20212"/>
            <a:ext cx="6585851" cy="4368456"/>
          </a:xfrm>
          <a:prstGeom prst="rect">
            <a:avLst/>
          </a:prstGeom>
        </p:spPr>
      </p:pic>
      <p:sp>
        <p:nvSpPr>
          <p:cNvPr id="12" name="CasellaDiTesto 1">
            <a:extLst>
              <a:ext uri="{FF2B5EF4-FFF2-40B4-BE49-F238E27FC236}">
                <a16:creationId xmlns:a16="http://schemas.microsoft.com/office/drawing/2014/main" id="{9B4A2EB5-A25B-4008-94DB-36B3D301AA89}"/>
              </a:ext>
            </a:extLst>
          </p:cNvPr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57417-8A3D-4042-9D67-71DC0D6EC1FD}"/>
              </a:ext>
            </a:extLst>
          </p:cNvPr>
          <p:cNvSpPr txBox="1"/>
          <p:nvPr/>
        </p:nvSpPr>
        <p:spPr>
          <a:xfrm>
            <a:off x="7373972" y="3430085"/>
            <a:ext cx="3652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Region Of Interest</a:t>
            </a:r>
          </a:p>
          <a:p>
            <a:r>
              <a:rPr lang="it-IT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4500 – 12000 eV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17904" y="2096578"/>
            <a:ext cx="5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Monte Carlo simulation of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en-US" sz="2000" b="1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for SIDDHARTA-2 for 800 pb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-1</a:t>
            </a:r>
          </a:p>
          <a:p>
            <a:pPr algn="ctr"/>
            <a:endParaRPr lang="it-IT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3399" y="0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  <a:p>
            <a:pPr marL="914400" lvl="1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SIDDHARTA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DAQ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Spectroscopic Characterization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it-IT" sz="2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</p:spTree>
    <p:extLst>
      <p:ext uri="{BB962C8B-B14F-4D97-AF65-F5344CB8AC3E}">
        <p14:creationId xmlns:p14="http://schemas.microsoft.com/office/powerpoint/2010/main" val="14193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2049D2-6F40-4818-BE41-6F2EABB76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65" y="1578623"/>
            <a:ext cx="5780514" cy="4638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1DD444-209C-4C1B-B8C5-165E7655AF6E}"/>
              </a:ext>
            </a:extLst>
          </p:cNvPr>
          <p:cNvSpPr txBox="1"/>
          <p:nvPr/>
        </p:nvSpPr>
        <p:spPr>
          <a:xfrm>
            <a:off x="299529" y="4796580"/>
            <a:ext cx="5468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Rehak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at al,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Instr. Meth. Phys. Res. A235 (1985) 224-234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E8C5A-A406-4087-9659-E47D72A6D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88" y="1856857"/>
            <a:ext cx="4500576" cy="270034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31ED55-8B8C-4FAB-9D8D-711E932D1EDD}"/>
              </a:ext>
            </a:extLst>
          </p:cNvPr>
          <p:cNvSpPr txBox="1"/>
          <p:nvPr/>
        </p:nvSpPr>
        <p:spPr>
          <a:xfrm>
            <a:off x="0" y="61746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Silicon Drift Detectors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25" y="1278925"/>
            <a:ext cx="4748539" cy="2690477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F3E314-E90B-46AA-9C8A-1F2DFA5EF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56" y="3969402"/>
            <a:ext cx="5695802" cy="288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12B98F-59C9-4DD3-B14B-653B66AD9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7" y="1427232"/>
            <a:ext cx="5932789" cy="48168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4B1D0F-E9DA-4E12-892B-000015C21FAB}"/>
              </a:ext>
            </a:extLst>
          </p:cNvPr>
          <p:cNvSpPr/>
          <p:nvPr/>
        </p:nvSpPr>
        <p:spPr>
          <a:xfrm>
            <a:off x="6087265" y="6188862"/>
            <a:ext cx="5984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IEEE transactions on nuclear science, vol. 47, no. 4, august 2000 1691</a:t>
            </a:r>
            <a:endParaRPr lang="it-I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44668-9D6A-4209-BB7D-349A7376BE77}"/>
              </a:ext>
            </a:extLst>
          </p:cNvPr>
          <p:cNvSpPr txBox="1"/>
          <p:nvPr/>
        </p:nvSpPr>
        <p:spPr>
          <a:xfrm>
            <a:off x="6319010" y="118219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4"/>
                </a:solidFill>
              </a:rPr>
              <a:t>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40FB4-E0D8-4646-A0B5-0F7BC778F704}"/>
              </a:ext>
            </a:extLst>
          </p:cNvPr>
          <p:cNvSpPr txBox="1"/>
          <p:nvPr/>
        </p:nvSpPr>
        <p:spPr>
          <a:xfrm>
            <a:off x="10902733" y="27273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4"/>
                </a:solidFill>
              </a:rPr>
              <a:t>Back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C2F18-41C2-4F2B-9E7F-ACD74B06B1F1}"/>
              </a:ext>
            </a:extLst>
          </p:cNvPr>
          <p:cNvSpPr txBox="1"/>
          <p:nvPr/>
        </p:nvSpPr>
        <p:spPr>
          <a:xfrm>
            <a:off x="8130131" y="594077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4"/>
                </a:solidFill>
              </a:rPr>
              <a:t>Anode</a:t>
            </a:r>
          </a:p>
        </p:txBody>
      </p:sp>
    </p:spTree>
    <p:extLst>
      <p:ext uri="{BB962C8B-B14F-4D97-AF65-F5344CB8AC3E}">
        <p14:creationId xmlns:p14="http://schemas.microsoft.com/office/powerpoint/2010/main" val="39440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1865" y="6488668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Frascati, 11/07/2017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C52924-15A1-48EA-952A-4A58F1DBC67F}"/>
              </a:ext>
            </a:extLst>
          </p:cNvPr>
          <p:cNvSpPr txBox="1"/>
          <p:nvPr/>
        </p:nvSpPr>
        <p:spPr>
          <a:xfrm>
            <a:off x="0" y="659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</a:rPr>
              <a:t>Silicon Drift Detectors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4">
            <a:extLst>
              <a:ext uri="{FF2B5EF4-FFF2-40B4-BE49-F238E27FC236}">
                <a16:creationId xmlns:a16="http://schemas.microsoft.com/office/drawing/2014/main" id="{E73AF520-9D66-4068-9BE3-8C5415679E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71" y="1670647"/>
            <a:ext cx="5117507" cy="448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907" y="1670647"/>
            <a:ext cx="4805730" cy="45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Personalizzato 1">
      <a:dk1>
        <a:srgbClr val="7F7F7F"/>
      </a:dk1>
      <a:lt1>
        <a:srgbClr val="FFFFFF"/>
      </a:lt1>
      <a:dk2>
        <a:srgbClr val="0067B5"/>
      </a:dk2>
      <a:lt2>
        <a:srgbClr val="005390"/>
      </a:lt2>
      <a:accent1>
        <a:srgbClr val="004173"/>
      </a:accent1>
      <a:accent2>
        <a:srgbClr val="005390"/>
      </a:accent2>
      <a:accent3>
        <a:srgbClr val="1B587C"/>
      </a:accent3>
      <a:accent4>
        <a:srgbClr val="00335A"/>
      </a:accent4>
      <a:accent5>
        <a:srgbClr val="604878"/>
      </a:accent5>
      <a:accent6>
        <a:srgbClr val="C19859"/>
      </a:accent6>
      <a:hlink>
        <a:srgbClr val="00335A"/>
      </a:hlink>
      <a:folHlink>
        <a:srgbClr val="B26B02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602</Words>
  <Application>Microsoft Office PowerPoint</Application>
  <PresentationFormat>Widescreen</PresentationFormat>
  <Paragraphs>189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Trebuchet MS</vt:lpstr>
      <vt:lpstr>Wingdings 2</vt:lpstr>
      <vt:lpstr>Tramonto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Silicon Drift Detectors for Hadronic Atom Research by Timing Application </vt:lpstr>
      <vt:lpstr>Silicon Drift Detectors for Hadronic Atom Research by Timing Application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Miliucci</dc:creator>
  <cp:lastModifiedBy>Marco Miliucci</cp:lastModifiedBy>
  <cp:revision>94</cp:revision>
  <dcterms:created xsi:type="dcterms:W3CDTF">2017-07-06T03:17:57Z</dcterms:created>
  <dcterms:modified xsi:type="dcterms:W3CDTF">2017-07-11T15:52:57Z</dcterms:modified>
</cp:coreProperties>
</file>