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321" r:id="rId3"/>
    <p:sldId id="352" r:id="rId4"/>
    <p:sldId id="322" r:id="rId5"/>
    <p:sldId id="323" r:id="rId6"/>
    <p:sldId id="342" r:id="rId7"/>
    <p:sldId id="341" r:id="rId8"/>
    <p:sldId id="324" r:id="rId9"/>
    <p:sldId id="325" r:id="rId10"/>
    <p:sldId id="326" r:id="rId11"/>
    <p:sldId id="343" r:id="rId12"/>
    <p:sldId id="310" r:id="rId13"/>
    <p:sldId id="312" r:id="rId14"/>
    <p:sldId id="338" r:id="rId15"/>
    <p:sldId id="344" r:id="rId16"/>
    <p:sldId id="349" r:id="rId17"/>
    <p:sldId id="327" r:id="rId18"/>
    <p:sldId id="329" r:id="rId19"/>
    <p:sldId id="330" r:id="rId20"/>
    <p:sldId id="331" r:id="rId21"/>
    <p:sldId id="328" r:id="rId22"/>
    <p:sldId id="346" r:id="rId23"/>
    <p:sldId id="345" r:id="rId24"/>
    <p:sldId id="347" r:id="rId25"/>
    <p:sldId id="351" r:id="rId26"/>
    <p:sldId id="339" r:id="rId27"/>
    <p:sldId id="354" r:id="rId28"/>
    <p:sldId id="314" r:id="rId29"/>
    <p:sldId id="350" r:id="rId30"/>
    <p:sldId id="353" r:id="rId31"/>
    <p:sldId id="336" r:id="rId32"/>
    <p:sldId id="337" r:id="rId33"/>
    <p:sldId id="315" r:id="rId34"/>
    <p:sldId id="316" r:id="rId35"/>
    <p:sldId id="332" r:id="rId36"/>
    <p:sldId id="333" r:id="rId37"/>
    <p:sldId id="334" r:id="rId38"/>
    <p:sldId id="33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8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6D83-CACB-154D-9D1D-B3B7B3C20FF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0"/>
            <a:ext cx="1089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1088806" cy="1079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613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BFC15-F18A-B845-AABA-24A4CFB93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AB701-760C-0F44-8256-5CFAD1D67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33637" y="0"/>
            <a:ext cx="7102565" cy="762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6510A81-E1C6-BD42-BE73-1B3BB53E266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0"/>
            <a:ext cx="769937" cy="77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768569" cy="76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231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0475-24BF-7F4E-9255-78E39A0AF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48707-C888-CA4B-994F-55D4AED5B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D04A-A083-BE49-9731-6D73254B3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6B2F-5DA3-FD4E-A95D-E27942384A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8EEB-376D-AF49-BB1F-F487B3622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A470D-9CCC-5B43-B6AB-9A9CADDDDC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04D7D-D3D3-7940-90E5-BC08E3A97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9029F-3AFF-9844-9A3F-3AC0137A69E9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0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50D88A-B7B3-9749-A63D-E32351EFE25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73038" y="1714500"/>
            <a:ext cx="883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LEMMA </a:t>
            </a:r>
            <a:r>
              <a:rPr lang="en-US" sz="44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4400" b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est Beam</a:t>
            </a:r>
            <a:endParaRPr lang="en-US" sz="4400" b="1" dirty="0" smtClean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ubtitle 5"/>
          <p:cNvSpPr>
            <a:spLocks noGrp="1"/>
          </p:cNvSpPr>
          <p:nvPr>
            <p:ph type="subTitle" idx="1"/>
          </p:nvPr>
        </p:nvSpPr>
        <p:spPr>
          <a:xfrm>
            <a:off x="1371600" y="3905250"/>
            <a:ext cx="6810375" cy="203835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Marco </a:t>
            </a:r>
            <a:r>
              <a:rPr lang="en-US" u="sng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Zanetti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, Fabio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Anulli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or the LEMMA team</a:t>
            </a:r>
            <a:endParaRPr lang="en-US" dirty="0" smtClean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714_1728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1" y="915885"/>
            <a:ext cx="7421417" cy="55660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8834" y="1112976"/>
            <a:ext cx="195509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DT position</a:t>
            </a:r>
            <a:endParaRPr lang="en-US" sz="2400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351541" y="1574641"/>
            <a:ext cx="834841" cy="637042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" idx="0"/>
          </p:cNvCxnSpPr>
          <p:nvPr/>
        </p:nvCxnSpPr>
        <p:spPr>
          <a:xfrm flipV="1">
            <a:off x="3639048" y="3181969"/>
            <a:ext cx="699268" cy="846926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61500" y="4028895"/>
            <a:ext cx="195509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Calorimeters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639048" y="3181969"/>
            <a:ext cx="1612598" cy="846926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600422" y="4305894"/>
            <a:ext cx="2535780" cy="10156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Low rad environment, all electronics can sit in the test beam area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3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754" y="921518"/>
            <a:ext cx="8686800" cy="560777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Chamber (CMS spare) moved to H4 in May (next to GIF++)</a:t>
            </a:r>
          </a:p>
          <a:p>
            <a:pPr lvl="1"/>
            <a:r>
              <a:rPr lang="en-US" dirty="0" smtClean="0"/>
              <a:t>Fully dressed up and powered up</a:t>
            </a:r>
          </a:p>
          <a:p>
            <a:pPr lvl="1"/>
            <a:r>
              <a:rPr lang="en-US" dirty="0" smtClean="0"/>
              <a:t>Fully functional, status routinely verified with </a:t>
            </a:r>
            <a:r>
              <a:rPr lang="en-US" dirty="0" err="1" smtClean="0"/>
              <a:t>cosmics</a:t>
            </a:r>
            <a:r>
              <a:rPr lang="en-US" dirty="0" smtClean="0"/>
              <a:t> runs</a:t>
            </a:r>
          </a:p>
          <a:p>
            <a:pPr lvl="1"/>
            <a:r>
              <a:rPr lang="en-US" dirty="0" smtClean="0"/>
              <a:t>Readout and services ready to be moved to TB area</a:t>
            </a:r>
          </a:p>
          <a:p>
            <a:r>
              <a:rPr lang="en-US" dirty="0" smtClean="0"/>
              <a:t>Silicon telescopes</a:t>
            </a:r>
          </a:p>
          <a:p>
            <a:pPr lvl="1"/>
            <a:r>
              <a:rPr lang="en-US" dirty="0" smtClean="0"/>
              <a:t>Pads are being </a:t>
            </a:r>
            <a:r>
              <a:rPr lang="en-US" dirty="0" err="1" smtClean="0"/>
              <a:t>assambled</a:t>
            </a:r>
            <a:r>
              <a:rPr lang="en-US" dirty="0" smtClean="0"/>
              <a:t> (</a:t>
            </a:r>
            <a:r>
              <a:rPr lang="en-US" dirty="0" smtClean="0"/>
              <a:t>~12 </a:t>
            </a:r>
            <a:r>
              <a:rPr lang="en-US" dirty="0" err="1" smtClean="0"/>
              <a:t>kEuro</a:t>
            </a:r>
            <a:r>
              <a:rPr lang="en-US" dirty="0" smtClean="0"/>
              <a:t>), to be delivered at CERN next week</a:t>
            </a:r>
          </a:p>
          <a:p>
            <a:pPr lvl="1"/>
            <a:r>
              <a:rPr lang="en-US" dirty="0" smtClean="0"/>
              <a:t>Several spares have been validated in a test beam in May</a:t>
            </a:r>
          </a:p>
          <a:p>
            <a:r>
              <a:rPr lang="en-US" dirty="0" smtClean="0"/>
              <a:t>Targets</a:t>
            </a:r>
          </a:p>
          <a:p>
            <a:pPr lvl="1"/>
            <a:r>
              <a:rPr lang="en-US" dirty="0" smtClean="0"/>
              <a:t>Both Be targets delivered to LNF</a:t>
            </a:r>
          </a:p>
          <a:p>
            <a:r>
              <a:rPr lang="en-US" dirty="0" smtClean="0"/>
              <a:t>Instrumented absorber</a:t>
            </a:r>
          </a:p>
          <a:p>
            <a:pPr lvl="1"/>
            <a:r>
              <a:rPr lang="en-US" dirty="0" smtClean="0"/>
              <a:t>On a critical path, not sure can be there on time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5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Chamber fully “dressed up” to its final configuration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 chamber </a:t>
            </a:r>
            <a:r>
              <a:rPr lang="en-US" dirty="0" smtClean="0"/>
              <a:t>in H4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2017-05-17 17.23.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6" b="4318"/>
          <a:stretch/>
        </p:blipFill>
        <p:spPr>
          <a:xfrm>
            <a:off x="930815" y="1564388"/>
            <a:ext cx="7481481" cy="48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0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Chamber fully “dressed up” to its final configuration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 c</a:t>
            </a:r>
            <a:r>
              <a:rPr lang="en-US" dirty="0" smtClean="0"/>
              <a:t>hamber </a:t>
            </a:r>
            <a:r>
              <a:rPr lang="en-US" dirty="0" smtClean="0"/>
              <a:t>in H4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2017-05-18 11.31.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19759"/>
          <a:stretch/>
        </p:blipFill>
        <p:spPr>
          <a:xfrm>
            <a:off x="0" y="1545984"/>
            <a:ext cx="9144000" cy="49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08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Instrumented absorber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373088"/>
            <a:ext cx="9017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Expected 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(</a:t>
            </a:r>
            <a:r>
              <a:rPr lang="en-US" dirty="0" err="1" smtClean="0"/>
              <a:t>ee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</a:rPr>
              <a:t>mm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/>
              <a:t>&lt;</a:t>
            </a:r>
            <a:r>
              <a:rPr lang="en-US" dirty="0" smtClean="0"/>
              <a:t> 1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latin typeface="Calibri"/>
                <a:cs typeface="Calibri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, 5 order of magnitudes smaller than </a:t>
            </a:r>
            <a:r>
              <a:rPr lang="en-US" dirty="0" err="1" smtClean="0">
                <a:latin typeface="Calibri"/>
                <a:cs typeface="Calibri"/>
              </a:rPr>
              <a:t>Bhabha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  <a:sym typeface="Wingdings"/>
              </a:rPr>
              <a:t> a few 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muon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pairs per spill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Beam features: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5e6 particle per spill, spot size: 1x1 cm</a:t>
            </a:r>
            <a:r>
              <a:rPr lang="en-US" dirty="0" smtClean="0">
                <a:latin typeface="Calibri"/>
                <a:cs typeface="Calibri"/>
              </a:rPr>
              <a:t>2 (~flat), homogeneous in time</a:t>
            </a:r>
          </a:p>
          <a:p>
            <a:r>
              <a:rPr lang="en-US" dirty="0" smtClean="0">
                <a:latin typeface="Calibri"/>
                <a:cs typeface="Calibri"/>
              </a:rPr>
              <a:t>Particles lines: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Electrons/positrons, </a:t>
            </a:r>
            <a:r>
              <a:rPr lang="en-US" dirty="0" err="1" smtClean="0">
                <a:latin typeface="Calibri"/>
                <a:cs typeface="Calibri"/>
              </a:rPr>
              <a:t>muons</a:t>
            </a:r>
            <a:r>
              <a:rPr lang="en-US" dirty="0" smtClean="0">
                <a:latin typeface="Calibri"/>
                <a:cs typeface="Calibri"/>
              </a:rPr>
              <a:t> and photons follow different paths.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Calibri"/>
                <a:cs typeface="Calibri"/>
              </a:rPr>
              <a:t>+</a:t>
            </a:r>
            <a:r>
              <a:rPr lang="en-US" dirty="0" smtClean="0">
                <a:latin typeface="Calibri"/>
                <a:cs typeface="Calibri"/>
              </a:rPr>
              <a:t> line “polluted” by positrons (mainly from beam)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cs typeface="Calibri"/>
              </a:rPr>
              <a:t>- </a:t>
            </a:r>
            <a:r>
              <a:rPr lang="en-US" dirty="0">
                <a:latin typeface="Calibri"/>
                <a:cs typeface="Calibri"/>
              </a:rPr>
              <a:t>l</a:t>
            </a:r>
            <a:r>
              <a:rPr lang="en-US" dirty="0" smtClean="0">
                <a:latin typeface="Calibri"/>
                <a:cs typeface="Calibri"/>
              </a:rPr>
              <a:t>ine basically clean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x4 larger rate of electron with similar momentum</a:t>
            </a:r>
          </a:p>
          <a:p>
            <a:pPr lvl="2"/>
            <a:r>
              <a:rPr lang="en-US" dirty="0">
                <a:cs typeface="Calibri"/>
              </a:rPr>
              <a:t>Vetoed by instrumented absorber or by </a:t>
            </a:r>
            <a:r>
              <a:rPr lang="en-US" dirty="0" smtClean="0">
                <a:cs typeface="Calibri"/>
              </a:rPr>
              <a:t>topological requirements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Signal event: 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two tracks in the DT chamber in well defined regions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corresponding hits in the Si telescopes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Si telescope dimensions/positions optimized to maximize acceptance  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</a:t>
            </a:r>
            <a:r>
              <a:rPr lang="en-US" dirty="0" smtClean="0"/>
              <a:t>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7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good geometrical acceptance assuming the nominal beam dimensions</a:t>
            </a:r>
          </a:p>
          <a:p>
            <a:pPr lvl="1"/>
            <a:r>
              <a:rPr lang="en-US" dirty="0" smtClean="0"/>
              <a:t>Denominator: all </a:t>
            </a:r>
            <a:r>
              <a:rPr lang="en-US" dirty="0" err="1" smtClean="0"/>
              <a:t>muon</a:t>
            </a:r>
            <a:r>
              <a:rPr lang="en-US" dirty="0" smtClean="0"/>
              <a:t> tracks produced in the target</a:t>
            </a:r>
          </a:p>
          <a:p>
            <a:pPr lvl="1"/>
            <a:r>
              <a:rPr lang="en-US" dirty="0" smtClean="0"/>
              <a:t>Numerator: tracks which crosses all the instrumented stations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4" r="47646"/>
          <a:stretch/>
        </p:blipFill>
        <p:spPr bwMode="auto">
          <a:xfrm>
            <a:off x="181434" y="2765545"/>
            <a:ext cx="5473827" cy="35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7"/>
          <p:cNvSpPr txBox="1"/>
          <p:nvPr/>
        </p:nvSpPr>
        <p:spPr>
          <a:xfrm>
            <a:off x="6057481" y="3586997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white box, </a:t>
            </a:r>
            <a:r>
              <a:rPr lang="en-US" dirty="0"/>
              <a:t>± </a:t>
            </a:r>
            <a:r>
              <a:rPr lang="en-US" dirty="0" smtClean="0"/>
              <a:t>5 mm, the efficiency is ~ 100 %</a:t>
            </a:r>
          </a:p>
          <a:p>
            <a:endParaRPr lang="en-US" dirty="0" smtClean="0"/>
          </a:p>
          <a:p>
            <a:r>
              <a:rPr lang="en-US" dirty="0" smtClean="0"/>
              <a:t>on average, WITH THE INPUT FLAT DISTRIBUTION, the efficiency is ~ 75 %</a:t>
            </a:r>
            <a:endParaRPr lang="en-US" dirty="0"/>
          </a:p>
        </p:txBody>
      </p:sp>
      <p:sp>
        <p:nvSpPr>
          <p:cNvPr id="7" name="Rettangolo 4"/>
          <p:cNvSpPr/>
          <p:nvPr/>
        </p:nvSpPr>
        <p:spPr>
          <a:xfrm>
            <a:off x="1787293" y="3854743"/>
            <a:ext cx="2135842" cy="158989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4736" y="952280"/>
            <a:ext cx="8229600" cy="249304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chamber (self triggering) will provide the trigger</a:t>
            </a:r>
          </a:p>
          <a:p>
            <a:pPr lvl="1"/>
            <a:r>
              <a:rPr lang="en-US" dirty="0" smtClean="0"/>
              <a:t>&gt;=1 </a:t>
            </a:r>
            <a:r>
              <a:rPr lang="en-US" dirty="0" err="1" smtClean="0"/>
              <a:t>muon</a:t>
            </a:r>
            <a:r>
              <a:rPr lang="en-US" dirty="0" smtClean="0"/>
              <a:t> stub:</a:t>
            </a:r>
          </a:p>
          <a:p>
            <a:pPr lvl="2"/>
            <a:r>
              <a:rPr lang="en-US" dirty="0" smtClean="0"/>
              <a:t>at least 7/8 hits in mending plane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&gt; 98% </a:t>
            </a:r>
            <a:r>
              <a:rPr lang="en-US" dirty="0" err="1" smtClean="0">
                <a:sym typeface="Wingdings"/>
              </a:rPr>
              <a:t>eff</a:t>
            </a:r>
            <a:r>
              <a:rPr lang="en-US" dirty="0" smtClean="0">
                <a:sym typeface="Wingdings"/>
              </a:rPr>
              <a:t>, &lt;&lt;1% from noise</a:t>
            </a:r>
          </a:p>
          <a:p>
            <a:pPr lvl="1"/>
            <a:r>
              <a:rPr lang="en-US" dirty="0" smtClean="0">
                <a:sym typeface="Wingdings"/>
              </a:rPr>
              <a:t>Possibly in AND with beam scintillators telescopes (AXIAL)</a:t>
            </a:r>
          </a:p>
          <a:p>
            <a:r>
              <a:rPr lang="en-US" dirty="0" smtClean="0">
                <a:sym typeface="Wingdings"/>
              </a:rPr>
              <a:t>Si telescopes reading a &lt;1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window</a:t>
            </a:r>
          </a:p>
          <a:p>
            <a:pPr lvl="1"/>
            <a:r>
              <a:rPr lang="en-US" dirty="0" smtClean="0">
                <a:sym typeface="Wingdings"/>
              </a:rPr>
              <a:t>Small “pileup expected”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and readout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"/>
          <a:stretch/>
        </p:blipFill>
        <p:spPr bwMode="auto">
          <a:xfrm>
            <a:off x="5166557" y="3445329"/>
            <a:ext cx="3938267" cy="283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21919" y="4293514"/>
            <a:ext cx="2117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30 % of 2 positions</a:t>
            </a:r>
          </a:p>
          <a:p>
            <a:r>
              <a:rPr lang="en-US" dirty="0"/>
              <a:t>10 % of 3 positrons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4736" y="3284112"/>
            <a:ext cx="5185896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  <a:sym typeface="Wingdings"/>
              </a:rPr>
              <a:t>0.5 </a:t>
            </a:r>
            <a:r>
              <a:rPr lang="en-US" sz="2400" dirty="0" err="1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  <a:sym typeface="Wingdings"/>
              </a:rPr>
              <a:t>ms</a:t>
            </a: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  <a:sym typeface="Wingdings"/>
              </a:rPr>
              <a:t> readout time (from silicon)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 a few percent dead time if trigger rate </a:t>
            </a:r>
            <a:r>
              <a:rPr lang="en-US" sz="2000" dirty="0" err="1" smtClean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smalle</a:t>
            </a:r>
            <a:r>
              <a:rPr lang="en-US" sz="2000" dirty="0" smtClean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 </a:t>
            </a:r>
            <a:r>
              <a:rPr lang="en-US" sz="2000" dirty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100 Hz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  <a:sym typeface="Wingdings"/>
              </a:rPr>
              <a:t>Trigger background from </a:t>
            </a:r>
            <a:r>
              <a:rPr lang="en-US" sz="2400" dirty="0" err="1">
                <a:solidFill>
                  <a:srgbClr val="000090"/>
                </a:solidFill>
                <a:ea typeface="ＭＳ Ｐゴシック" pitchFamily="-109" charset="-128"/>
                <a:cs typeface="ＭＳ Ｐゴシック" pitchFamily="-109" charset="-128"/>
                <a:sym typeface="Wingdings"/>
              </a:rPr>
              <a:t>cosmics</a:t>
            </a:r>
            <a:endParaRPr lang="en-US" sz="2400" dirty="0">
              <a:solidFill>
                <a:srgbClr val="000090"/>
              </a:solidFill>
              <a:ea typeface="ＭＳ Ｐゴシック" pitchFamily="-109" charset="-128"/>
              <a:cs typeface="ＭＳ Ｐゴシック" pitchFamily="-109" charset="-128"/>
              <a:sym typeface="Wingdings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~300 Hz measured with chamber in horizontal </a:t>
            </a:r>
            <a:r>
              <a:rPr lang="en-US" sz="2000" dirty="0" smtClean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position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 smtClean="0">
                <a:solidFill>
                  <a:srgbClr val="008000"/>
                </a:solidFill>
                <a:ea typeface="ＭＳ Ｐゴシック" pitchFamily="-109" charset="-128"/>
                <a:sym typeface="Wingdings"/>
              </a:rPr>
              <a:t>Expected to scale to 1/6 at most with a vertical chamber  50Hz </a:t>
            </a:r>
            <a:endParaRPr lang="en-US" sz="2000" dirty="0">
              <a:solidFill>
                <a:srgbClr val="008000"/>
              </a:solidFill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21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48" y="1797502"/>
            <a:ext cx="7884252" cy="45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9043"/>
            <a:ext cx="8229600" cy="5607770"/>
          </a:xfrm>
        </p:spPr>
        <p:txBody>
          <a:bodyPr/>
          <a:lstStyle/>
          <a:p>
            <a:r>
              <a:rPr lang="en-US" dirty="0" smtClean="0"/>
              <a:t>Primary goal is to exploit the measurements from the detectors after the magnet to identify the </a:t>
            </a:r>
            <a:r>
              <a:rPr lang="en-US" dirty="0" err="1" smtClean="0"/>
              <a:t>muon</a:t>
            </a:r>
            <a:r>
              <a:rPr lang="en-US" dirty="0" smtClean="0"/>
              <a:t> hits in the </a:t>
            </a:r>
            <a:r>
              <a:rPr lang="en-US" dirty="0" smtClean="0"/>
              <a:t>“shared” </a:t>
            </a:r>
            <a:r>
              <a:rPr lang="en-US" dirty="0" smtClean="0"/>
              <a:t>Si telescopes</a:t>
            </a:r>
          </a:p>
          <a:p>
            <a:r>
              <a:rPr lang="en-US" dirty="0" smtClean="0"/>
              <a:t>Propagation of </a:t>
            </a:r>
            <a:r>
              <a:rPr lang="en-US" dirty="0" err="1" smtClean="0"/>
              <a:t>muon</a:t>
            </a:r>
            <a:r>
              <a:rPr lang="en-US" dirty="0" smtClean="0"/>
              <a:t> direction through the magnet exploiting  position-momentum correlation </a:t>
            </a:r>
          </a:p>
          <a:p>
            <a:pPr lvl="1"/>
            <a:r>
              <a:rPr lang="en-US" dirty="0" smtClean="0"/>
              <a:t>Can be improved if stubs direction also used</a:t>
            </a:r>
          </a:p>
          <a:p>
            <a:r>
              <a:rPr lang="en-US" dirty="0" smtClean="0"/>
              <a:t>Done for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</a:t>
            </a:r>
            <a:r>
              <a:rPr lang="en-US" dirty="0" smtClean="0"/>
              <a:t> only</a:t>
            </a:r>
          </a:p>
          <a:p>
            <a:pPr lvl="1"/>
            <a:r>
              <a:rPr lang="en-US" dirty="0" smtClean="0"/>
              <a:t>Exploit topological </a:t>
            </a:r>
            <a:r>
              <a:rPr lang="en-US" dirty="0" err="1" smtClean="0"/>
              <a:t>corralation</a:t>
            </a:r>
            <a:r>
              <a:rPr lang="en-US" dirty="0" smtClean="0"/>
              <a:t> for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95" y="4000965"/>
            <a:ext cx="6978614" cy="26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experimental verification of  positron induced low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beam</a:t>
            </a:r>
          </a:p>
          <a:p>
            <a:r>
              <a:rPr lang="en-US" dirty="0" smtClean="0"/>
              <a:t>Test mu pair production at threshold with e+ beam on target</a:t>
            </a:r>
          </a:p>
          <a:p>
            <a:pPr lvl="1"/>
            <a:r>
              <a:rPr lang="en-US" dirty="0" smtClean="0"/>
              <a:t>Beam test in H4 (North Area) with a low intensity 45 </a:t>
            </a:r>
            <a:r>
              <a:rPr lang="en-US" dirty="0" err="1" smtClean="0"/>
              <a:t>GeV</a:t>
            </a:r>
            <a:r>
              <a:rPr lang="en-US" dirty="0" smtClean="0"/>
              <a:t> (√s</a:t>
            </a:r>
            <a:r>
              <a:rPr lang="en-US" dirty="0" smtClean="0"/>
              <a:t>~0.215 </a:t>
            </a:r>
            <a:r>
              <a:rPr lang="en-US" dirty="0" err="1" smtClean="0"/>
              <a:t>GeV</a:t>
            </a:r>
            <a:r>
              <a:rPr lang="en-US" dirty="0" smtClean="0"/>
              <a:t>) e+ beam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Measure </a:t>
            </a:r>
            <a:r>
              <a:rPr lang="en-US" dirty="0" err="1" smtClean="0">
                <a:solidFill>
                  <a:srgbClr val="FF0000"/>
                </a:solidFill>
              </a:rPr>
              <a:t>emittance</a:t>
            </a:r>
            <a:r>
              <a:rPr lang="en-US" dirty="0" smtClean="0">
                <a:solidFill>
                  <a:srgbClr val="FF0000"/>
                </a:solidFill>
              </a:rPr>
              <a:t> of </a:t>
            </a:r>
            <a:r>
              <a:rPr lang="en-US" dirty="0" err="1" smtClean="0">
                <a:solidFill>
                  <a:srgbClr val="FF0000"/>
                </a:solidFill>
              </a:rPr>
              <a:t>outcoming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pairs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Measure production cross section as a function of √s and other properties of the production process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Setup:</a:t>
            </a:r>
          </a:p>
          <a:p>
            <a:pPr lvl="1"/>
            <a:r>
              <a:rPr lang="en-US" dirty="0" smtClean="0"/>
              <a:t>Extend AXIAL setup with extra silicon telescopes and a </a:t>
            </a:r>
            <a:r>
              <a:rPr lang="en-US" dirty="0" err="1" smtClean="0"/>
              <a:t>muon</a:t>
            </a:r>
            <a:r>
              <a:rPr lang="en-US" dirty="0" smtClean="0"/>
              <a:t> chamber from CMS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96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Extrapolate hit position on Si telescopes with </a:t>
            </a:r>
            <a:r>
              <a:rPr lang="en-US" dirty="0" err="1" smtClean="0"/>
              <a:t>submillimeter</a:t>
            </a:r>
            <a:r>
              <a:rPr lang="en-US" dirty="0" smtClean="0"/>
              <a:t> resolution in both x (bending) and y planes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27" y="2087174"/>
            <a:ext cx="5791200" cy="44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Such extrapolation can provide monitoring information, particularly for alignment purposes</a:t>
            </a:r>
          </a:p>
          <a:p>
            <a:r>
              <a:rPr lang="en-US" dirty="0" smtClean="0"/>
              <a:t>A few millimeter resolution on hit position on 10x10 cm</a:t>
            </a:r>
            <a:r>
              <a:rPr lang="en-US" baseline="30000" dirty="0" smtClean="0"/>
              <a:t>2</a:t>
            </a:r>
            <a:r>
              <a:rPr lang="en-US" dirty="0" smtClean="0"/>
              <a:t> Si telescopes from </a:t>
            </a:r>
            <a:r>
              <a:rPr lang="en-US" dirty="0" err="1" smtClean="0"/>
              <a:t>muon</a:t>
            </a:r>
            <a:r>
              <a:rPr lang="en-US" dirty="0" smtClean="0"/>
              <a:t> chamber stub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31" y="2577716"/>
            <a:ext cx="5888448" cy="398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6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Bad extrapolation on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+ </a:t>
            </a:r>
            <a:r>
              <a:rPr lang="en-US" dirty="0" smtClean="0"/>
              <a:t>due to iron shield</a:t>
            </a:r>
          </a:p>
          <a:p>
            <a:r>
              <a:rPr lang="en-US" dirty="0" smtClean="0"/>
              <a:t>Possible however to exploit correlation between </a:t>
            </a:r>
            <a:r>
              <a:rPr lang="en-US" dirty="0" err="1" smtClean="0"/>
              <a:t>muons</a:t>
            </a:r>
            <a:r>
              <a:rPr lang="en-US" dirty="0"/>
              <a:t> </a:t>
            </a:r>
            <a:r>
              <a:rPr lang="en-US" dirty="0" smtClean="0"/>
              <a:t>to identify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+</a:t>
            </a:r>
            <a:r>
              <a:rPr lang="en-US" dirty="0" smtClean="0"/>
              <a:t> hits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 are back to back both in transverse plane both in the lab and CM frame</a:t>
            </a:r>
          </a:p>
          <a:p>
            <a:r>
              <a:rPr lang="en-US" dirty="0" smtClean="0"/>
              <a:t>Position and angular correlation confirmed by simulation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position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xcorr_boo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2" y="3348584"/>
            <a:ext cx="3674358" cy="3245477"/>
          </a:xfrm>
          <a:prstGeom prst="rect">
            <a:avLst/>
          </a:prstGeom>
        </p:spPr>
      </p:pic>
      <p:pic>
        <p:nvPicPr>
          <p:cNvPr id="6" name="Picture 5" descr="theta_di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48" y="3348583"/>
            <a:ext cx="3674358" cy="32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4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rate of gammas can affect performances (hit, trigger and reconstruction efficiency) of the </a:t>
            </a:r>
            <a:r>
              <a:rPr lang="en-US" dirty="0" err="1" smtClean="0"/>
              <a:t>muon</a:t>
            </a:r>
            <a:r>
              <a:rPr lang="en-US" dirty="0" smtClean="0"/>
              <a:t> chamber</a:t>
            </a:r>
          </a:p>
          <a:p>
            <a:r>
              <a:rPr lang="en-US" dirty="0" smtClean="0"/>
              <a:t>Checked on simulation: rate of gammas several order of magnitudes smaller than critical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Photons on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6" y="2591361"/>
            <a:ext cx="4047792" cy="2855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180" y="2591361"/>
            <a:ext cx="4615820" cy="2855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80" y="5480411"/>
            <a:ext cx="4571356" cy="10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hits are identified, Si telescopes measurements can be used to assess </a:t>
            </a:r>
            <a:r>
              <a:rPr lang="en-US" dirty="0" err="1" smtClean="0"/>
              <a:t>muons</a:t>
            </a:r>
            <a:r>
              <a:rPr lang="en-US" dirty="0" smtClean="0"/>
              <a:t> momenta</a:t>
            </a:r>
          </a:p>
          <a:p>
            <a:r>
              <a:rPr lang="en-US" dirty="0" smtClean="0"/>
              <a:t>Resolution </a:t>
            </a:r>
            <a:r>
              <a:rPr lang="en-US" dirty="0" smtClean="0"/>
              <a:t>~0.3% considering only measurements errors</a:t>
            </a:r>
          </a:p>
          <a:p>
            <a:pPr lvl="1"/>
            <a:r>
              <a:rPr lang="en-US" dirty="0" smtClean="0"/>
              <a:t>B field to be mapped prior to the test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p_mum_resolu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8223" y="1590057"/>
            <a:ext cx="4065781" cy="60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272" y="921518"/>
            <a:ext cx="4458087" cy="2635612"/>
          </a:xfrm>
        </p:spPr>
        <p:txBody>
          <a:bodyPr/>
          <a:lstStyle/>
          <a:p>
            <a:r>
              <a:rPr lang="en-US" dirty="0" smtClean="0"/>
              <a:t>Preliminary results on </a:t>
            </a:r>
            <a:r>
              <a:rPr lang="en-US" dirty="0" err="1" smtClean="0"/>
              <a:t>emittance</a:t>
            </a:r>
            <a:r>
              <a:rPr lang="en-US" dirty="0" smtClean="0"/>
              <a:t> measurement are encouraging </a:t>
            </a:r>
          </a:p>
          <a:p>
            <a:r>
              <a:rPr lang="en-US" dirty="0" smtClean="0"/>
              <a:t>Study to be repeated with final layout and number of telescopes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Emittance</a:t>
            </a:r>
            <a:r>
              <a:rPr lang="en-US" dirty="0" smtClean="0"/>
              <a:t>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emitt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130"/>
            <a:ext cx="9144000" cy="2831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03" y="1078404"/>
            <a:ext cx="4439481" cy="19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use </a:t>
            </a:r>
            <a:r>
              <a:rPr lang="en-US" dirty="0" err="1" smtClean="0"/>
              <a:t>ee</a:t>
            </a:r>
            <a:r>
              <a:rPr lang="en-US" dirty="0" err="1" smtClean="0">
                <a:sym typeface="Wingdings"/>
              </a:rPr>
              <a:t>gg</a:t>
            </a:r>
            <a:r>
              <a:rPr lang="en-US" dirty="0" smtClean="0">
                <a:sym typeface="Wingdings"/>
              </a:rPr>
              <a:t> to normalize our event rate?</a:t>
            </a:r>
          </a:p>
          <a:p>
            <a:r>
              <a:rPr lang="en-US" dirty="0" smtClean="0">
                <a:sym typeface="Wingdings"/>
              </a:rPr>
              <a:t>Preliminary studies indicates it will be hard</a:t>
            </a:r>
          </a:p>
          <a:p>
            <a:pPr lvl="1"/>
            <a:r>
              <a:rPr lang="en-US" dirty="0" smtClean="0">
                <a:sym typeface="Wingdings"/>
              </a:rPr>
              <a:t>Signal overwhelmed by background photons </a:t>
            </a:r>
          </a:p>
          <a:p>
            <a:pPr lvl="1"/>
            <a:r>
              <a:rPr lang="en-US" dirty="0" smtClean="0">
                <a:sym typeface="Wingdings"/>
              </a:rPr>
              <a:t> To be further studied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Normalization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Screen Shot 2016-10-28 at 13.2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9" y="2985684"/>
            <a:ext cx="3637251" cy="3542415"/>
          </a:xfrm>
          <a:prstGeom prst="rect">
            <a:avLst/>
          </a:prstGeom>
        </p:spPr>
      </p:pic>
      <p:pic>
        <p:nvPicPr>
          <p:cNvPr id="6" name="Picture 5" descr="Screen Shot 2016-10-28 at 15.3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99" y="2985684"/>
            <a:ext cx="3687002" cy="35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92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Beam is approaching, </a:t>
            </a:r>
            <a:r>
              <a:rPr lang="en-US" dirty="0" smtClean="0"/>
              <a:t>~</a:t>
            </a:r>
            <a:r>
              <a:rPr lang="en-US" dirty="0" smtClean="0"/>
              <a:t>3 weeks from now</a:t>
            </a:r>
          </a:p>
          <a:p>
            <a:r>
              <a:rPr lang="en-US" dirty="0" smtClean="0"/>
              <a:t>Hardware is in good state</a:t>
            </a:r>
          </a:p>
          <a:p>
            <a:r>
              <a:rPr lang="en-US" dirty="0" smtClean="0"/>
              <a:t>Trigger and readout are being worked out</a:t>
            </a:r>
          </a:p>
          <a:p>
            <a:pPr lvl="1"/>
            <a:r>
              <a:rPr lang="en-US" dirty="0" smtClean="0"/>
              <a:t>We plan an integration test with </a:t>
            </a:r>
            <a:r>
              <a:rPr lang="en-US" dirty="0" err="1" smtClean="0"/>
              <a:t>cosmics</a:t>
            </a:r>
            <a:r>
              <a:rPr lang="en-US" dirty="0" smtClean="0"/>
              <a:t> on July 18</a:t>
            </a:r>
          </a:p>
          <a:p>
            <a:r>
              <a:rPr lang="en-US" dirty="0" smtClean="0"/>
              <a:t>Simulation provided very useful insight on what we will face at the test</a:t>
            </a:r>
          </a:p>
          <a:p>
            <a:pPr lvl="1"/>
            <a:r>
              <a:rPr lang="en-US" dirty="0" smtClean="0"/>
              <a:t>Reconstruction software being developed and validated </a:t>
            </a:r>
          </a:p>
          <a:p>
            <a:r>
              <a:rPr lang="en-US" dirty="0" smtClean="0"/>
              <a:t>Services are being prepared</a:t>
            </a:r>
          </a:p>
          <a:p>
            <a:pPr lvl="1"/>
            <a:r>
              <a:rPr lang="en-US" dirty="0" smtClean="0"/>
              <a:t>Gas system, mechanical supports, chiller, logistic for the </a:t>
            </a:r>
            <a:r>
              <a:rPr lang="en-US" dirty="0" err="1" smtClean="0"/>
              <a:t>muon</a:t>
            </a:r>
            <a:r>
              <a:rPr lang="en-US" dirty="0" smtClean="0"/>
              <a:t> chamber</a:t>
            </a:r>
          </a:p>
          <a:p>
            <a:pPr lvl="1"/>
            <a:r>
              <a:rPr lang="en-US" dirty="0" smtClean="0"/>
              <a:t>Mechanical supports for the extra Si telescopes</a:t>
            </a:r>
          </a:p>
          <a:p>
            <a:pPr lvl="1"/>
            <a:r>
              <a:rPr lang="en-US" dirty="0" smtClean="0"/>
              <a:t>Alignment, B field measurements and other services from NA team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01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926324"/>
            <a:ext cx="8229600" cy="3602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BACKUP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9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Particles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1130"/>
            <a:ext cx="4479024" cy="30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0" y="2561130"/>
            <a:ext cx="4486680" cy="30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99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70000"/>
            <a:ext cx="701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a silicon telescope (10x10) physically above the </a:t>
            </a:r>
            <a:r>
              <a:rPr lang="en-US" dirty="0" err="1" smtClean="0"/>
              <a:t>muon</a:t>
            </a:r>
            <a:r>
              <a:rPr lang="en-US" dirty="0" smtClean="0"/>
              <a:t> chamber in H4</a:t>
            </a:r>
          </a:p>
          <a:p>
            <a:r>
              <a:rPr lang="en-US" dirty="0" smtClean="0"/>
              <a:t>Trigger either with </a:t>
            </a:r>
            <a:r>
              <a:rPr lang="en-US" dirty="0" err="1" smtClean="0"/>
              <a:t>muon</a:t>
            </a:r>
            <a:r>
              <a:rPr lang="en-US" dirty="0" smtClean="0"/>
              <a:t> chamber itself or with a scintillator palette </a:t>
            </a:r>
          </a:p>
          <a:p>
            <a:r>
              <a:rPr lang="en-US" dirty="0" smtClean="0"/>
              <a:t>Use the two crates</a:t>
            </a:r>
          </a:p>
          <a:p>
            <a:pPr lvl="1"/>
            <a:r>
              <a:rPr lang="en-US" dirty="0" smtClean="0"/>
              <a:t>Place them in the same rack</a:t>
            </a:r>
          </a:p>
          <a:p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Aim at having the final set of services for </a:t>
            </a:r>
            <a:r>
              <a:rPr lang="en-US" dirty="0" err="1" smtClean="0"/>
              <a:t>muon</a:t>
            </a:r>
            <a:r>
              <a:rPr lang="en-US" dirty="0" smtClean="0"/>
              <a:t> chamber</a:t>
            </a:r>
          </a:p>
          <a:p>
            <a:pPr lvl="1"/>
            <a:r>
              <a:rPr lang="en-US" dirty="0" smtClean="0"/>
              <a:t>Telescope with its usual powering system  </a:t>
            </a:r>
          </a:p>
          <a:p>
            <a:r>
              <a:rPr lang="en-US" dirty="0" smtClean="0"/>
              <a:t>Could be a good chance to integrate the absorber as well</a:t>
            </a:r>
          </a:p>
          <a:p>
            <a:endParaRPr lang="en-US" dirty="0"/>
          </a:p>
          <a:p>
            <a:r>
              <a:rPr lang="en-US" dirty="0" smtClean="0"/>
              <a:t>This will offer an excellent opportunity to test the reconstruction software. Need to get prepare for that!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900534"/>
          </a:xfrm>
        </p:spPr>
        <p:txBody>
          <a:bodyPr/>
          <a:lstStyle/>
          <a:p>
            <a:r>
              <a:rPr lang="en-US" dirty="0" smtClean="0"/>
              <a:t>Agreed setup (Erik – </a:t>
            </a:r>
            <a:r>
              <a:rPr lang="en-US" dirty="0" err="1" smtClean="0"/>
              <a:t>Sandro</a:t>
            </a:r>
            <a:r>
              <a:rPr lang="en-US" dirty="0" smtClean="0"/>
              <a:t>):</a:t>
            </a:r>
            <a:r>
              <a:rPr lang="en-US" dirty="0"/>
              <a:t> </a:t>
            </a:r>
            <a:r>
              <a:rPr lang="en-US" dirty="0" smtClean="0"/>
              <a:t>separate crates, exchanging trigger/busy/reset signals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18850" y="1950884"/>
            <a:ext cx="3202931" cy="11410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Muon</a:t>
            </a:r>
            <a:r>
              <a:rPr lang="en-US" sz="2800" dirty="0" smtClean="0"/>
              <a:t> Crate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3018850" y="4790357"/>
            <a:ext cx="3202931" cy="1141082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Silicons+Cal</a:t>
            </a:r>
            <a:r>
              <a:rPr lang="en-US" sz="2800" dirty="0" smtClean="0"/>
              <a:t> Crate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79046" y="3091966"/>
            <a:ext cx="0" cy="16983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22975" y="3091966"/>
            <a:ext cx="0" cy="16983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2877902" y="3604239"/>
            <a:ext cx="84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3883085" y="366386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Reset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80012" y="3086244"/>
            <a:ext cx="0" cy="169839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6200000">
            <a:off x="3506929" y="3632217"/>
            <a:ext cx="626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Busy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15471" y="3086244"/>
            <a:ext cx="0" cy="169839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6200000">
            <a:off x="4800112" y="3761052"/>
            <a:ext cx="1510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Event number</a:t>
            </a:r>
          </a:p>
        </p:txBody>
      </p:sp>
    </p:spTree>
    <p:extLst>
      <p:ext uri="{BB962C8B-B14F-4D97-AF65-F5344CB8AC3E}">
        <p14:creationId xmlns:p14="http://schemas.microsoft.com/office/powerpoint/2010/main" val="4006119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Agreed setup (Erik – </a:t>
            </a:r>
            <a:r>
              <a:rPr lang="en-US" dirty="0" err="1" smtClean="0"/>
              <a:t>Sandro</a:t>
            </a:r>
            <a:r>
              <a:rPr lang="en-US" dirty="0" smtClean="0"/>
              <a:t>):</a:t>
            </a:r>
            <a:r>
              <a:rPr lang="en-US" dirty="0"/>
              <a:t> </a:t>
            </a:r>
            <a:r>
              <a:rPr lang="en-US" dirty="0" smtClean="0"/>
              <a:t>separate crates, exchanging trigger/busy/reset signals</a:t>
            </a:r>
          </a:p>
          <a:p>
            <a:r>
              <a:rPr lang="en-US" dirty="0" smtClean="0"/>
              <a:t>DT crate as master</a:t>
            </a:r>
          </a:p>
          <a:p>
            <a:r>
              <a:rPr lang="en-US" dirty="0" smtClean="0"/>
              <a:t>Writing two different </a:t>
            </a:r>
            <a:r>
              <a:rPr lang="en-US" dirty="0" err="1" smtClean="0"/>
              <a:t>ascii</a:t>
            </a:r>
            <a:r>
              <a:rPr lang="en-US" dirty="0" smtClean="0"/>
              <a:t> files, to be merged later (quasi online)</a:t>
            </a:r>
          </a:p>
          <a:p>
            <a:r>
              <a:rPr lang="en-US" dirty="0" smtClean="0"/>
              <a:t>Preparation (DT side only):</a:t>
            </a:r>
          </a:p>
          <a:p>
            <a:pPr lvl="1"/>
            <a:r>
              <a:rPr lang="en-US" dirty="0" smtClean="0"/>
              <a:t>Integrate Erik’s board to exchange signals in DT crate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eed a trigger throttling board (should be plenty of in LNL)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35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49" y="854025"/>
            <a:ext cx="6355874" cy="561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5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3600"/>
            <a:ext cx="74549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0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353" y="921517"/>
            <a:ext cx="4991970" cy="2904511"/>
          </a:xfrm>
        </p:spPr>
        <p:txBody>
          <a:bodyPr>
            <a:normAutofit/>
          </a:bodyPr>
          <a:lstStyle/>
          <a:p>
            <a:r>
              <a:rPr lang="en-US" dirty="0" err="1" smtClean="0"/>
              <a:t>Bhabha</a:t>
            </a:r>
            <a:r>
              <a:rPr lang="en-US" dirty="0" smtClean="0"/>
              <a:t> cross section diverges at null scattering angle</a:t>
            </a:r>
          </a:p>
          <a:p>
            <a:r>
              <a:rPr lang="en-US" dirty="0" smtClean="0"/>
              <a:t>Longitudinal momentum and angle fully correlated</a:t>
            </a:r>
          </a:p>
          <a:p>
            <a:r>
              <a:rPr lang="en-US" dirty="0" smtClean="0"/>
              <a:t>Bulk of events are completely asymmetric in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z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Bhabha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bhaba_EzVsTh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22" y="762000"/>
            <a:ext cx="3945678" cy="3064028"/>
          </a:xfrm>
          <a:prstGeom prst="rect">
            <a:avLst/>
          </a:prstGeom>
        </p:spPr>
      </p:pic>
      <p:pic>
        <p:nvPicPr>
          <p:cNvPr id="6" name="Picture 5" descr="bhaba_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9" y="3692768"/>
            <a:ext cx="3775491" cy="2931870"/>
          </a:xfrm>
          <a:prstGeom prst="rect">
            <a:avLst/>
          </a:prstGeom>
        </p:spPr>
      </p:pic>
      <p:pic>
        <p:nvPicPr>
          <p:cNvPr id="7" name="Picture 6" descr="bhaba_DeltaE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53" y="3692768"/>
            <a:ext cx="3775493" cy="29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0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/>
              <a:t> </a:t>
            </a:r>
            <a:r>
              <a:rPr lang="en-US" dirty="0" smtClean="0"/>
              <a:t>production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mm_EzVsTh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5" y="3308461"/>
            <a:ext cx="4270380" cy="3316177"/>
          </a:xfrm>
          <a:prstGeom prst="rect">
            <a:avLst/>
          </a:prstGeom>
        </p:spPr>
      </p:pic>
      <p:pic>
        <p:nvPicPr>
          <p:cNvPr id="15" name="Picture 14" descr="mm_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7" y="3308461"/>
            <a:ext cx="4270381" cy="3316177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457200" y="1144633"/>
            <a:ext cx="8229600" cy="2007030"/>
          </a:xfrm>
        </p:spPr>
        <p:txBody>
          <a:bodyPr/>
          <a:lstStyle/>
          <a:p>
            <a:r>
              <a:rPr lang="en-US" dirty="0" smtClean="0"/>
              <a:t>Same </a:t>
            </a:r>
            <a:r>
              <a:rPr lang="en-US" i="1" dirty="0" err="1"/>
              <a:t>E</a:t>
            </a:r>
            <a:r>
              <a:rPr lang="en-US" i="1" baseline="-25000" dirty="0" err="1"/>
              <a:t>z</a:t>
            </a:r>
            <a:r>
              <a:rPr lang="en-US" dirty="0"/>
              <a:t>-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 correlation as </a:t>
            </a:r>
            <a:r>
              <a:rPr lang="en-US" dirty="0" err="1"/>
              <a:t>B</a:t>
            </a:r>
            <a:r>
              <a:rPr lang="en-US" dirty="0" err="1" smtClean="0"/>
              <a:t>habha</a:t>
            </a:r>
            <a:endParaRPr lang="en-US" dirty="0" smtClean="0"/>
          </a:p>
          <a:p>
            <a:r>
              <a:rPr lang="en-US" dirty="0" smtClean="0"/>
              <a:t>Production </a:t>
            </a:r>
            <a:r>
              <a:rPr lang="en-US" dirty="0"/>
              <a:t>at threshold </a:t>
            </a:r>
            <a:r>
              <a:rPr lang="en-US" dirty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Events </a:t>
            </a:r>
            <a:r>
              <a:rPr lang="en-US" dirty="0" err="1">
                <a:sym typeface="Wingdings"/>
              </a:rPr>
              <a:t>kinematically</a:t>
            </a:r>
            <a:r>
              <a:rPr lang="en-US" dirty="0">
                <a:sym typeface="Wingdings"/>
              </a:rPr>
              <a:t> constrained in a </a:t>
            </a:r>
            <a:r>
              <a:rPr lang="en-US" dirty="0" smtClean="0">
                <a:sym typeface="Wingdings"/>
              </a:rPr>
              <a:t>flat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z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window a few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wide</a:t>
            </a:r>
          </a:p>
          <a:p>
            <a:pPr lvl="1"/>
            <a:r>
              <a:rPr lang="en-US" dirty="0" smtClean="0"/>
              <a:t> ~8 </a:t>
            </a:r>
            <a:r>
              <a:rPr lang="en-US" dirty="0" err="1" smtClean="0"/>
              <a:t>GeV</a:t>
            </a:r>
            <a:r>
              <a:rPr lang="en-US" dirty="0" smtClean="0"/>
              <a:t> at √s=0.2145 </a:t>
            </a:r>
            <a:r>
              <a:rPr lang="en-US" dirty="0" err="1" smtClean="0"/>
              <a:t>GeV</a:t>
            </a:r>
            <a:r>
              <a:rPr lang="en-US" dirty="0" smtClean="0"/>
              <a:t> (45 </a:t>
            </a:r>
            <a:r>
              <a:rPr lang="en-US" dirty="0" err="1" smtClean="0"/>
              <a:t>Gev</a:t>
            </a:r>
            <a:r>
              <a:rPr lang="en-US" dirty="0" smtClean="0"/>
              <a:t> e</a:t>
            </a:r>
            <a:r>
              <a:rPr lang="en-US" baseline="30000" dirty="0" smtClean="0"/>
              <a:t>+</a:t>
            </a:r>
            <a:r>
              <a:rPr lang="en-US" dirty="0" smtClean="0"/>
              <a:t> beam)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9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haba_Ez1VsEz2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4" y="3324139"/>
            <a:ext cx="4212863" cy="32715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7594"/>
            <a:ext cx="8229600" cy="5431694"/>
          </a:xfrm>
        </p:spPr>
        <p:txBody>
          <a:bodyPr/>
          <a:lstStyle/>
          <a:p>
            <a:r>
              <a:rPr lang="en-US" dirty="0" smtClean="0"/>
              <a:t>Estimate </a:t>
            </a:r>
            <a:r>
              <a:rPr lang="en-US" dirty="0" err="1" smtClean="0"/>
              <a:t>Bhabha</a:t>
            </a:r>
            <a:r>
              <a:rPr lang="en-US" dirty="0" smtClean="0"/>
              <a:t> cross section for events </a:t>
            </a:r>
            <a:r>
              <a:rPr lang="en-US" dirty="0" err="1" smtClean="0"/>
              <a:t>kinematically</a:t>
            </a:r>
            <a:r>
              <a:rPr lang="en-US" dirty="0" smtClean="0"/>
              <a:t> similar to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/>
              <a:t>from a sample restricted to high scattering angle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(</a:t>
            </a:r>
            <a:r>
              <a:rPr lang="en-US" dirty="0" err="1"/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/>
              <a:t>e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sz="1600" dirty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)=</a:t>
            </a:r>
            <a:r>
              <a:rPr lang="en-US" dirty="0" smtClean="0">
                <a:solidFill>
                  <a:srgbClr val="FF0000"/>
                </a:solidFill>
              </a:rPr>
              <a:t>1.88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b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Those events should be there in </a:t>
            </a:r>
            <a:r>
              <a:rPr lang="en-US" dirty="0" err="1" smtClean="0"/>
              <a:t>Geant</a:t>
            </a:r>
            <a:r>
              <a:rPr lang="en-US" dirty="0" smtClean="0"/>
              <a:t> too</a:t>
            </a:r>
            <a:endParaRPr lang="en-US" dirty="0"/>
          </a:p>
          <a:p>
            <a:r>
              <a:rPr lang="en-US" dirty="0" smtClean="0"/>
              <a:t>T</a:t>
            </a:r>
            <a:r>
              <a:rPr lang="en-US" dirty="0"/>
              <a:t>o be </a:t>
            </a:r>
            <a:r>
              <a:rPr lang="en-US" dirty="0" smtClean="0"/>
              <a:t>compared </a:t>
            </a:r>
            <a:r>
              <a:rPr lang="en-US" dirty="0"/>
              <a:t>with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(</a:t>
            </a:r>
            <a:r>
              <a:rPr lang="en-US" dirty="0" err="1"/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/>
              <a:t>e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sz="1800" dirty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)(√s=0.2145) = </a:t>
            </a:r>
            <a:r>
              <a:rPr lang="en-US" dirty="0">
                <a:solidFill>
                  <a:srgbClr val="FF0000"/>
                </a:solidFill>
              </a:rPr>
              <a:t>0.41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b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bhaba_DeltaEz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28" y="3324140"/>
            <a:ext cx="4250190" cy="33004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9096" y="3777792"/>
            <a:ext cx="1431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Bhabha</a:t>
            </a:r>
            <a:endParaRPr lang="en-US" sz="2400" dirty="0"/>
          </a:p>
          <a:p>
            <a:pPr algn="ctr"/>
            <a:r>
              <a:rPr lang="en-US" sz="2400" dirty="0" smtClean="0"/>
              <a:t>55&lt;</a:t>
            </a:r>
            <a:r>
              <a:rPr lang="en-US" sz="2400" dirty="0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/>
              <a:t>&lt;115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169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expect a similar rate (~x5) of </a:t>
            </a:r>
            <a:r>
              <a:rPr lang="en-US" dirty="0" err="1" smtClean="0"/>
              <a:t>Bhabha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following the   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/>
              <a:t>trajectories</a:t>
            </a:r>
          </a:p>
          <a:p>
            <a:r>
              <a:rPr lang="en-US" dirty="0" smtClean="0">
                <a:sym typeface="Wingdings"/>
              </a:rPr>
              <a:t>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>
                <a:sym typeface="Wingdings"/>
              </a:rPr>
              <a:t>line still very clean</a:t>
            </a:r>
          </a:p>
          <a:p>
            <a:r>
              <a:rPr lang="en-US" dirty="0" smtClean="0">
                <a:sym typeface="Wingdings"/>
              </a:rPr>
              <a:t>Can a 20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electron be distinguished from a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on the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chamber?</a:t>
            </a:r>
          </a:p>
          <a:p>
            <a:r>
              <a:rPr lang="en-US" dirty="0" smtClean="0">
                <a:sym typeface="Wingdings"/>
              </a:rPr>
              <a:t>Regardless the answer, the trigger (offline if not also online) is a </a:t>
            </a:r>
            <a:r>
              <a:rPr lang="en-US" u="sng" dirty="0" smtClean="0">
                <a:sym typeface="Wingdings"/>
              </a:rPr>
              <a:t>pair</a:t>
            </a:r>
            <a:r>
              <a:rPr lang="en-US" dirty="0" smtClean="0">
                <a:sym typeface="Wingdings"/>
              </a:rPr>
              <a:t> of tracks in the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chamber</a:t>
            </a:r>
          </a:p>
          <a:p>
            <a:pPr lvl="1"/>
            <a:r>
              <a:rPr lang="en-US" dirty="0" smtClean="0">
                <a:sym typeface="Wingdings"/>
              </a:rPr>
              <a:t>That is the case exclusively for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>
                <a:sym typeface="Wingdings"/>
              </a:rPr>
              <a:t>events</a:t>
            </a:r>
          </a:p>
          <a:p>
            <a:r>
              <a:rPr lang="en-US" dirty="0" smtClean="0">
                <a:sym typeface="Wingdings"/>
              </a:rPr>
              <a:t>Given that, I’d leave the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>
                <a:sym typeface="Wingdings"/>
              </a:rPr>
              <a:t>line free of absorbers which could only deteriorate the back-propagation of the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track and its momentum/direction estimation.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8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736106"/>
            <a:ext cx="8229600" cy="7931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Move components in experimental area parasitically during AXIAL test beam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1914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06010" y="3410272"/>
            <a:ext cx="1237990" cy="5564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91404" y="3410272"/>
            <a:ext cx="1514605" cy="556488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" y="3270687"/>
            <a:ext cx="7016002" cy="18965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36955" y="3218812"/>
            <a:ext cx="65395" cy="303993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29948" y="3670282"/>
            <a:ext cx="65395" cy="30793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29895" y="2068991"/>
            <a:ext cx="261582" cy="3431283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905663" y="1904418"/>
            <a:ext cx="786134" cy="25822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322900">
            <a:off x="8106888" y="5019450"/>
            <a:ext cx="954541" cy="6581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555075" y="2171009"/>
            <a:ext cx="4684086" cy="1358904"/>
          </a:xfrm>
          <a:prstGeom prst="straightConnector1">
            <a:avLst/>
          </a:prstGeom>
          <a:ln>
            <a:solidFill>
              <a:srgbClr val="FF6600"/>
            </a:solidFill>
            <a:prstDash val="lg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39" idx="1"/>
          </p:cNvCxnSpPr>
          <p:nvPr/>
        </p:nvCxnSpPr>
        <p:spPr>
          <a:xfrm>
            <a:off x="3488958" y="3542617"/>
            <a:ext cx="4629611" cy="1620359"/>
          </a:xfrm>
          <a:prstGeom prst="straightConnector1">
            <a:avLst/>
          </a:prstGeom>
          <a:ln>
            <a:solidFill>
              <a:srgbClr val="FF6600"/>
            </a:solidFill>
            <a:prstDash val="lg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788676" y="3485467"/>
            <a:ext cx="50447" cy="222916"/>
          </a:xfrm>
          <a:prstGeom prst="rect">
            <a:avLst/>
          </a:prstGeom>
          <a:solidFill>
            <a:srgbClr val="00009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58140" y="2534672"/>
            <a:ext cx="1912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 Strip detectors</a:t>
            </a:r>
          </a:p>
          <a:p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000090"/>
                </a:solidFill>
              </a:rPr>
              <a:t>2x2 </a:t>
            </a:r>
            <a:r>
              <a:rPr lang="en-US" sz="1400" dirty="0" smtClean="0"/>
              <a:t>or </a:t>
            </a:r>
            <a:r>
              <a:rPr lang="en-US" sz="1400" dirty="0" smtClean="0">
                <a:solidFill>
                  <a:srgbClr val="FF6600"/>
                </a:solidFill>
              </a:rPr>
              <a:t>10x10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848466" y="3081174"/>
            <a:ext cx="1584439" cy="422580"/>
          </a:xfrm>
          <a:prstGeom prst="straightConnector1">
            <a:avLst/>
          </a:prstGeom>
          <a:ln w="9525" cmpd="sng">
            <a:solidFill>
              <a:srgbClr val="00009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928048" y="3043071"/>
            <a:ext cx="130792" cy="203257"/>
          </a:xfrm>
          <a:prstGeom prst="straightConnector1">
            <a:avLst/>
          </a:prstGeom>
          <a:ln w="9525" cmpd="sng"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44" idx="0"/>
          </p:cNvCxnSpPr>
          <p:nvPr/>
        </p:nvCxnSpPr>
        <p:spPr>
          <a:xfrm>
            <a:off x="4142920" y="3043071"/>
            <a:ext cx="94792" cy="129804"/>
          </a:xfrm>
          <a:prstGeom prst="straightConnector1">
            <a:avLst/>
          </a:prstGeom>
          <a:ln w="9525" cmpd="sng"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6893825" y="3378838"/>
            <a:ext cx="1876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DT Chamber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906694" y="2691451"/>
            <a:ext cx="78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absorber (iron)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 rot="1322900">
            <a:off x="8076310" y="4995174"/>
            <a:ext cx="115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sampling calorimeter (for </a:t>
            </a:r>
            <a:r>
              <a:rPr lang="en-US" sz="1100" i="1" dirty="0" err="1" smtClean="0"/>
              <a:t>Bhabha</a:t>
            </a:r>
            <a:r>
              <a:rPr lang="en-US" sz="1100" i="1" dirty="0" smtClean="0"/>
              <a:t> </a:t>
            </a:r>
            <a:r>
              <a:rPr lang="en-US" sz="1100" dirty="0" smtClean="0"/>
              <a:t>veto)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5026671" y="2489708"/>
            <a:ext cx="115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+ </a:t>
            </a:r>
            <a:r>
              <a:rPr lang="en-US" dirty="0" smtClean="0">
                <a:solidFill>
                  <a:srgbClr val="FF6600"/>
                </a:solidFill>
              </a:rPr>
              <a:t>line</a:t>
            </a:r>
            <a:endParaRPr lang="en-US" baseline="30000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8256" y="4164523"/>
            <a:ext cx="115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solidFill>
                  <a:srgbClr val="FF6600"/>
                </a:solidFill>
              </a:rPr>
              <a:t>line</a:t>
            </a:r>
            <a:endParaRPr lang="en-US" baseline="30000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4912" y="3771646"/>
            <a:ext cx="16189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deflected </a:t>
            </a:r>
            <a:r>
              <a:rPr lang="en-US" sz="1100" dirty="0" smtClean="0">
                <a:solidFill>
                  <a:srgbClr val="0000FF"/>
                </a:solidFill>
                <a:cs typeface="Symbol" charset="2"/>
              </a:rPr>
              <a:t>e</a:t>
            </a:r>
            <a:r>
              <a:rPr lang="en-US" sz="110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100" dirty="0">
                <a:solidFill>
                  <a:srgbClr val="0000FF"/>
                </a:solidFill>
                <a:cs typeface="Symbol" charset="2"/>
              </a:rPr>
              <a:t>-</a:t>
            </a:r>
            <a:r>
              <a:rPr lang="en-US" sz="1100" dirty="0" smtClean="0">
                <a:solidFill>
                  <a:srgbClr val="0000FF"/>
                </a:solidFill>
                <a:cs typeface="Symbol" charset="2"/>
              </a:rPr>
              <a:t>beam</a:t>
            </a:r>
            <a:endParaRPr lang="en-US" sz="1100" baseline="30000" dirty="0">
              <a:solidFill>
                <a:srgbClr val="0000FF"/>
              </a:solidFill>
              <a:cs typeface="Symbol" charset="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22321" y="3822682"/>
            <a:ext cx="65395" cy="30793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05014" y="3172875"/>
            <a:ext cx="65395" cy="30793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3325" y="3232004"/>
            <a:ext cx="666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FF"/>
                </a:solidFill>
                <a:cs typeface="Symbol" charset="2"/>
              </a:rPr>
              <a:t>e</a:t>
            </a:r>
            <a:r>
              <a:rPr lang="en-US" sz="105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 </a:t>
            </a:r>
            <a:r>
              <a:rPr lang="en-US" sz="105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(m</a:t>
            </a:r>
            <a:r>
              <a:rPr lang="en-US" sz="105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050" dirty="0" smtClean="0">
                <a:solidFill>
                  <a:srgbClr val="0000FF"/>
                </a:solidFill>
                <a:latin typeface="+mj-lt"/>
                <a:cs typeface="Symbol" charset="2"/>
              </a:rPr>
              <a:t>)</a:t>
            </a:r>
            <a:endParaRPr lang="en-US" sz="1050" dirty="0">
              <a:solidFill>
                <a:srgbClr val="0000FF"/>
              </a:solidFill>
              <a:latin typeface="+mj-lt"/>
              <a:cs typeface="Symbol" charset="2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471422" y="3522804"/>
            <a:ext cx="252240" cy="38863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08317" y="3223677"/>
            <a:ext cx="548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</a:rPr>
              <a:t>SD4</a:t>
            </a:r>
            <a:endParaRPr lang="en-US" sz="1100" dirty="0">
              <a:solidFill>
                <a:srgbClr val="00009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12854" y="3061810"/>
            <a:ext cx="548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6600"/>
                </a:solidFill>
              </a:rPr>
              <a:t>SD5</a:t>
            </a:r>
            <a:endParaRPr lang="en-US" sz="1100" b="1" dirty="0">
              <a:solidFill>
                <a:srgbClr val="FF66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88875" y="3974415"/>
            <a:ext cx="548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6600"/>
                </a:solidFill>
              </a:rPr>
              <a:t>SD5</a:t>
            </a:r>
            <a:endParaRPr lang="en-US" sz="1100" b="1" dirty="0">
              <a:solidFill>
                <a:srgbClr val="FF66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09284" y="4126815"/>
            <a:ext cx="548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6600"/>
                </a:solidFill>
              </a:rPr>
              <a:t>SD6</a:t>
            </a:r>
            <a:endParaRPr lang="en-US" sz="1100" b="1" dirty="0">
              <a:solidFill>
                <a:srgbClr val="FF66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03640" y="3218391"/>
            <a:ext cx="548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6600"/>
                </a:solidFill>
              </a:rPr>
              <a:t>SD6</a:t>
            </a:r>
            <a:endParaRPr lang="en-US" sz="1100" b="1" dirty="0">
              <a:solidFill>
                <a:srgbClr val="FF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0467" y="4867179"/>
            <a:ext cx="2531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Dipole magnet, 2.6 Tm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79" y="2691711"/>
            <a:ext cx="20412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3-6 cm Be target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56616" y="3033848"/>
            <a:ext cx="170979" cy="459766"/>
          </a:xfrm>
          <a:prstGeom prst="straightConnector1">
            <a:avLst/>
          </a:prstGeom>
          <a:ln w="9525" cmpd="sng">
            <a:solidFill>
              <a:srgbClr val="FFB43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797590" y="3708383"/>
            <a:ext cx="217642" cy="1183307"/>
          </a:xfrm>
          <a:prstGeom prst="straightConnector1">
            <a:avLst/>
          </a:prstGeom>
          <a:ln w="9525" cmpd="sng">
            <a:solidFill>
              <a:srgbClr val="00009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88533" y="5914063"/>
            <a:ext cx="3598333" cy="0"/>
          </a:xfrm>
          <a:prstGeom prst="straightConnector1">
            <a:avLst/>
          </a:prstGeom>
          <a:ln w="635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3" idx="0"/>
          </p:cNvCxnSpPr>
          <p:nvPr/>
        </p:nvCxnSpPr>
        <p:spPr>
          <a:xfrm>
            <a:off x="5305468" y="4731040"/>
            <a:ext cx="6667" cy="1156233"/>
          </a:xfrm>
          <a:prstGeom prst="line">
            <a:avLst/>
          </a:prstGeom>
          <a:ln w="635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6859" y="5887273"/>
            <a:ext cx="4705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23.787</a:t>
            </a:r>
            <a:endParaRPr lang="en-US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696800" y="5836190"/>
            <a:ext cx="0" cy="10800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94654" y="5883090"/>
            <a:ext cx="4705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24.052</a:t>
            </a:r>
            <a:endParaRPr lang="en-US" sz="8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922350" y="5840140"/>
            <a:ext cx="0" cy="10800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20204" y="5887040"/>
            <a:ext cx="41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24.60</a:t>
            </a:r>
            <a:endParaRPr lang="en-US" sz="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54493" y="5840363"/>
            <a:ext cx="0" cy="10800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52347" y="5899963"/>
            <a:ext cx="41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25.60</a:t>
            </a:r>
            <a:endParaRPr lang="en-US" sz="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219026" y="5842530"/>
            <a:ext cx="0" cy="10800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10530" y="5895780"/>
            <a:ext cx="41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26.20</a:t>
            </a:r>
            <a:endParaRPr lang="en-US" sz="800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935051" y="3922346"/>
            <a:ext cx="722735" cy="0"/>
          </a:xfrm>
          <a:prstGeom prst="line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47930" y="391564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</a:t>
            </a:r>
            <a:r>
              <a:rPr lang="en-US" sz="1400" dirty="0"/>
              <a:t> </a:t>
            </a:r>
            <a:r>
              <a:rPr lang="en-US" sz="1400" dirty="0" smtClean="0"/>
              <a:t>X</a:t>
            </a:r>
            <a:r>
              <a:rPr lang="en-US" sz="1400" baseline="-25000" dirty="0" smtClean="0"/>
              <a:t>0</a:t>
            </a:r>
            <a:endParaRPr lang="en-US" sz="14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5145823" y="3189853"/>
            <a:ext cx="147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CMS ECAL Tower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891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 AXIAL setup:</a:t>
            </a:r>
          </a:p>
          <a:p>
            <a:pPr lvl="1"/>
            <a:r>
              <a:rPr lang="en-US" dirty="0" smtClean="0"/>
              <a:t>3 stations of 2x2 cm</a:t>
            </a:r>
            <a:r>
              <a:rPr lang="en-US" baseline="30000" dirty="0" smtClean="0"/>
              <a:t>2</a:t>
            </a:r>
            <a:r>
              <a:rPr lang="en-US" dirty="0" smtClean="0"/>
              <a:t> 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resolution silicon telescopes</a:t>
            </a:r>
          </a:p>
          <a:p>
            <a:pPr lvl="1"/>
            <a:r>
              <a:rPr lang="en-US" dirty="0" smtClean="0"/>
              <a:t>2 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calorimeters</a:t>
            </a:r>
          </a:p>
          <a:p>
            <a:r>
              <a:rPr lang="en-US" dirty="0"/>
              <a:t>w</a:t>
            </a:r>
            <a:r>
              <a:rPr lang="en-US" dirty="0" smtClean="0"/>
              <a:t>ith:</a:t>
            </a:r>
          </a:p>
          <a:p>
            <a:pPr lvl="1"/>
            <a:r>
              <a:rPr lang="en-US" dirty="0" smtClean="0"/>
              <a:t>1 extra </a:t>
            </a:r>
            <a:r>
              <a:rPr lang="en-US" dirty="0"/>
              <a:t>2x2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telescope and 4 10x10 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 resolution </a:t>
            </a:r>
            <a:r>
              <a:rPr lang="en-US" dirty="0" smtClean="0"/>
              <a:t>telescopes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muon</a:t>
            </a:r>
            <a:r>
              <a:rPr lang="en-US" dirty="0" smtClean="0"/>
              <a:t> chamber from CMS (Drift Tube, </a:t>
            </a:r>
            <a:r>
              <a:rPr lang="en-US" dirty="0" err="1" smtClean="0"/>
              <a:t>muon</a:t>
            </a:r>
            <a:r>
              <a:rPr lang="en-US" dirty="0" smtClean="0"/>
              <a:t> barrel chamber)</a:t>
            </a:r>
          </a:p>
          <a:p>
            <a:pPr lvl="1"/>
            <a:r>
              <a:rPr lang="en-US" dirty="0" smtClean="0"/>
              <a:t>Possibly 1 instrumented absorber</a:t>
            </a:r>
          </a:p>
          <a:p>
            <a:pPr lvl="1"/>
            <a:endParaRPr lang="en-US" dirty="0"/>
          </a:p>
          <a:p>
            <a:r>
              <a:rPr lang="en-US" dirty="0" smtClean="0"/>
              <a:t>Targets:</a:t>
            </a:r>
          </a:p>
          <a:p>
            <a:pPr lvl="1"/>
            <a:r>
              <a:rPr lang="en-US" dirty="0" smtClean="0"/>
              <a:t>3 and 6 cm (1 and 2 X0) Be targets</a:t>
            </a:r>
          </a:p>
          <a:p>
            <a:pPr lvl="1"/>
            <a:endParaRPr lang="en-US" dirty="0"/>
          </a:p>
          <a:p>
            <a:r>
              <a:rPr lang="en-US" dirty="0" smtClean="0"/>
              <a:t>Others:</a:t>
            </a:r>
          </a:p>
          <a:p>
            <a:pPr lvl="1"/>
            <a:r>
              <a:rPr lang="en-US" dirty="0" smtClean="0"/>
              <a:t>2.6 Tm dipole magnet, vacuum pipe, 30 X0 iron shield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9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a run (1 shift) of calibration run with a </a:t>
            </a:r>
            <a:r>
              <a:rPr lang="en-US" dirty="0" err="1" smtClean="0"/>
              <a:t>muon</a:t>
            </a:r>
            <a:r>
              <a:rPr lang="en-US" dirty="0" smtClean="0"/>
              <a:t> beam at various energies</a:t>
            </a:r>
          </a:p>
          <a:p>
            <a:r>
              <a:rPr lang="en-US" dirty="0" smtClean="0"/>
              <a:t>Bulk of the test (6 days) with </a:t>
            </a:r>
            <a:r>
              <a:rPr lang="en-US" dirty="0" smtClean="0"/>
              <a:t>highest possible intensity e+:</a:t>
            </a:r>
          </a:p>
          <a:p>
            <a:pPr lvl="1"/>
            <a:r>
              <a:rPr lang="en-US" dirty="0" smtClean="0"/>
              <a:t>As high as 5e6 positrons/spill</a:t>
            </a:r>
          </a:p>
          <a:p>
            <a:pPr lvl="2"/>
            <a:r>
              <a:rPr lang="en-US" dirty="0" smtClean="0"/>
              <a:t>Likely to be ~2e6 </a:t>
            </a:r>
            <a:r>
              <a:rPr lang="en-US" dirty="0"/>
              <a:t>positrons/</a:t>
            </a:r>
            <a:r>
              <a:rPr lang="en-US" dirty="0" smtClean="0"/>
              <a:t>spill</a:t>
            </a:r>
            <a:endParaRPr lang="en-US" dirty="0" smtClean="0"/>
          </a:p>
          <a:p>
            <a:pPr lvl="1"/>
            <a:r>
              <a:rPr lang="en-US" dirty="0" smtClean="0"/>
              <a:t>One spill every ~30 seconds</a:t>
            </a:r>
          </a:p>
          <a:p>
            <a:pPr lvl="1"/>
            <a:r>
              <a:rPr lang="en-US" dirty="0" smtClean="0"/>
              <a:t>Aim at integrating 1e4 spills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riginally interested in a </a:t>
            </a:r>
            <a:r>
              <a:rPr lang="en-US" dirty="0" smtClean="0"/>
              <a:t>“</a:t>
            </a:r>
            <a:r>
              <a:rPr lang="en-US" dirty="0" smtClean="0"/>
              <a:t>low </a:t>
            </a:r>
            <a:r>
              <a:rPr lang="en-US" dirty="0" err="1" smtClean="0"/>
              <a:t>intensity</a:t>
            </a:r>
            <a:r>
              <a:rPr lang="en-US" dirty="0" err="1" smtClean="0"/>
              <a:t>”run</a:t>
            </a:r>
            <a:r>
              <a:rPr lang="en-US" dirty="0" smtClean="0"/>
              <a:t> with 45 </a:t>
            </a:r>
            <a:r>
              <a:rPr lang="en-US" dirty="0" err="1" smtClean="0"/>
              <a:t>GeV</a:t>
            </a:r>
            <a:r>
              <a:rPr lang="en-US" dirty="0" smtClean="0"/>
              <a:t> e+ on crystal target</a:t>
            </a:r>
          </a:p>
          <a:p>
            <a:pPr lvl="1"/>
            <a:r>
              <a:rPr lang="en-US" dirty="0" smtClean="0"/>
              <a:t>Go for that only if “spilled over” from AXIAL</a:t>
            </a:r>
          </a:p>
          <a:p>
            <a:pPr lvl="1"/>
            <a:r>
              <a:rPr lang="en-US" dirty="0" smtClean="0"/>
              <a:t>To be repeated next year with more appropriate target setup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0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20160714_1727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7" y="1053447"/>
            <a:ext cx="7286226" cy="5464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9153" y="3082087"/>
            <a:ext cx="195509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Target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94249" y="3543752"/>
            <a:ext cx="870517" cy="565697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1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714_1728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2" y="878139"/>
            <a:ext cx="7108300" cy="53312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3523" y="1840691"/>
            <a:ext cx="195509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Magnet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78620" y="2302356"/>
            <a:ext cx="385310" cy="679848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483115" y="2982204"/>
            <a:ext cx="313957" cy="585026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05567" y="3567230"/>
            <a:ext cx="195509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 Strips</a:t>
            </a:r>
            <a:endParaRPr lang="en-US" sz="2400" dirty="0"/>
          </a:p>
        </p:txBody>
      </p:sp>
      <p:pic>
        <p:nvPicPr>
          <p:cNvPr id="16" name="Picture 15" descr="20160714_1729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15605" r="35856" b="50273"/>
          <a:stretch/>
        </p:blipFill>
        <p:spPr>
          <a:xfrm>
            <a:off x="99896" y="4100240"/>
            <a:ext cx="3881651" cy="18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</TotalTime>
  <Words>1666</Words>
  <Application>Microsoft Macintosh PowerPoint</Application>
  <PresentationFormat>On-screen Show (4:3)</PresentationFormat>
  <Paragraphs>257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PowerPoint Presentation</vt:lpstr>
      <vt:lpstr>Introduction</vt:lpstr>
      <vt:lpstr>PowerPoint Presentation</vt:lpstr>
      <vt:lpstr>Calendar</vt:lpstr>
      <vt:lpstr>Setup</vt:lpstr>
      <vt:lpstr>Setup</vt:lpstr>
      <vt:lpstr>Test Beam schedule</vt:lpstr>
      <vt:lpstr>Experimental setup</vt:lpstr>
      <vt:lpstr>Experimental setup</vt:lpstr>
      <vt:lpstr>Experimental setup</vt:lpstr>
      <vt:lpstr>Hardware status</vt:lpstr>
      <vt:lpstr>DT chamber in H4</vt:lpstr>
      <vt:lpstr>DT chamber in H4</vt:lpstr>
      <vt:lpstr>Instrumented absorber</vt:lpstr>
      <vt:lpstr>The m+m- event</vt:lpstr>
      <vt:lpstr>Acceptance</vt:lpstr>
      <vt:lpstr>Trigger and readout</vt:lpstr>
      <vt:lpstr>Simulation setup</vt:lpstr>
      <vt:lpstr>Patter recognition</vt:lpstr>
      <vt:lpstr>Extrapolation</vt:lpstr>
      <vt:lpstr>Monitoring</vt:lpstr>
      <vt:lpstr>m+m- position correlation</vt:lpstr>
      <vt:lpstr>Photons on Muon Chambers</vt:lpstr>
      <vt:lpstr>Momentum measurement</vt:lpstr>
      <vt:lpstr>Emittance measurement</vt:lpstr>
      <vt:lpstr>Rate Normalization</vt:lpstr>
      <vt:lpstr>Getting ready</vt:lpstr>
      <vt:lpstr>PowerPoint Presentation</vt:lpstr>
      <vt:lpstr>Particles positions</vt:lpstr>
      <vt:lpstr>Integration test</vt:lpstr>
      <vt:lpstr>Integration plan</vt:lpstr>
      <vt:lpstr>Integration plan</vt:lpstr>
      <vt:lpstr>PowerPoint Presentation</vt:lpstr>
      <vt:lpstr>PowerPoint Presentation</vt:lpstr>
      <vt:lpstr>Bhabha</vt:lpstr>
      <vt:lpstr>m+m-  production</vt:lpstr>
      <vt:lpstr>Cross sections comparison</vt:lpstr>
      <vt:lpstr>For discussion</vt:lpstr>
    </vt:vector>
  </TitlesOfParts>
  <Company>INFN Padov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dal Manifesto</dc:title>
  <dc:creator>Marco Zanetti</dc:creator>
  <cp:lastModifiedBy>Marco Zanetti</cp:lastModifiedBy>
  <cp:revision>82</cp:revision>
  <dcterms:created xsi:type="dcterms:W3CDTF">2016-05-23T13:25:29Z</dcterms:created>
  <dcterms:modified xsi:type="dcterms:W3CDTF">2017-07-03T13:39:05Z</dcterms:modified>
</cp:coreProperties>
</file>