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15" r:id="rId2"/>
    <p:sldId id="316" r:id="rId3"/>
    <p:sldId id="303" r:id="rId4"/>
    <p:sldId id="318" r:id="rId5"/>
    <p:sldId id="326" r:id="rId6"/>
    <p:sldId id="328" r:id="rId7"/>
    <p:sldId id="317" r:id="rId8"/>
    <p:sldId id="319" r:id="rId9"/>
    <p:sldId id="320" r:id="rId10"/>
    <p:sldId id="329" r:id="rId11"/>
    <p:sldId id="325" r:id="rId12"/>
    <p:sldId id="323" r:id="rId13"/>
    <p:sldId id="324" r:id="rId14"/>
    <p:sldId id="322" r:id="rId15"/>
    <p:sldId id="32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A"/>
    <a:srgbClr val="FF35BE"/>
    <a:srgbClr val="FF4BD0"/>
    <a:srgbClr val="DD2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3943" autoAdjust="0"/>
  </p:normalViewPr>
  <p:slideViewPr>
    <p:cSldViewPr snapToGrid="0" snapToObjects="1" showGuides="1">
      <p:cViewPr>
        <p:scale>
          <a:sx n="97" d="100"/>
          <a:sy n="97" d="100"/>
        </p:scale>
        <p:origin x="1720" y="400"/>
      </p:cViewPr>
      <p:guideLst>
        <p:guide orient="horz" pos="1094"/>
        <p:guide pos="3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9722D-E22F-1047-AC6A-1ABE3228C3A5}" type="datetimeFigureOut">
              <a:rPr lang="en-US" smtClean="0"/>
              <a:t>7/3/17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7141C-2B52-4841-929A-C1A21914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2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9EC9-0D06-4A66-88C2-33CAB207E3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67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474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462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135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269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64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24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47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59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3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141C-2B52-4841-929A-C1A21914D7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9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141C-2B52-4841-929A-C1A21914D7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83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41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99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2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7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8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7/3/17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7/3/17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3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7/3/17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0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9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DDA16-F32D-5643-8837-0DD49A9F1D34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6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5.jpeg"/><Relationship Id="rId5" Type="http://schemas.openxmlformats.org/officeDocument/2006/relationships/image" Target="../media/image4.tiff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280.png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0.png"/><Relationship Id="rId12" Type="http://schemas.openxmlformats.org/officeDocument/2006/relationships/image" Target="../media/image110.png"/><Relationship Id="rId13" Type="http://schemas.openxmlformats.org/officeDocument/2006/relationships/image" Target="../media/image120.png"/><Relationship Id="rId14" Type="http://schemas.openxmlformats.org/officeDocument/2006/relationships/image" Target="../media/image160.png"/><Relationship Id="rId15" Type="http://schemas.openxmlformats.org/officeDocument/2006/relationships/image" Target="../media/image140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tiff"/><Relationship Id="rId4" Type="http://schemas.openxmlformats.org/officeDocument/2006/relationships/image" Target="../media/image141.png"/><Relationship Id="rId5" Type="http://schemas.openxmlformats.org/officeDocument/2006/relationships/image" Target="../media/image151.png"/><Relationship Id="rId6" Type="http://schemas.openxmlformats.org/officeDocument/2006/relationships/image" Target="../media/image5.jpeg"/><Relationship Id="rId7" Type="http://schemas.openxmlformats.org/officeDocument/2006/relationships/image" Target="../media/image4.tiff"/><Relationship Id="rId8" Type="http://schemas.openxmlformats.org/officeDocument/2006/relationships/image" Target="../media/image700.png"/><Relationship Id="rId9" Type="http://schemas.openxmlformats.org/officeDocument/2006/relationships/image" Target="../media/image800.png"/><Relationship Id="rId10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tiff"/><Relationship Id="rId5" Type="http://schemas.openxmlformats.org/officeDocument/2006/relationships/image" Target="../media/image37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tiff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tiff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eg"/><Relationship Id="rId5" Type="http://schemas.openxmlformats.org/officeDocument/2006/relationships/image" Target="../media/image4.tif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tif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tiff"/><Relationship Id="rId5" Type="http://schemas.openxmlformats.org/officeDocument/2006/relationships/image" Target="../media/image11.png"/><Relationship Id="rId6" Type="http://schemas.openxmlformats.org/officeDocument/2006/relationships/image" Target="../media/image111.png"/><Relationship Id="rId7" Type="http://schemas.openxmlformats.org/officeDocument/2006/relationships/image" Target="../media/image12.png"/><Relationship Id="rId8" Type="http://schemas.openxmlformats.org/officeDocument/2006/relationships/image" Target="../media/image60.png"/><Relationship Id="rId9" Type="http://schemas.openxmlformats.org/officeDocument/2006/relationships/image" Target="../media/image70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tiff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tif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5.jpeg"/><Relationship Id="rId5" Type="http://schemas.openxmlformats.org/officeDocument/2006/relationships/image" Target="../media/image4.tiff"/><Relationship Id="rId6" Type="http://schemas.openxmlformats.org/officeDocument/2006/relationships/image" Target="../media/image23.png"/><Relationship Id="rId7" Type="http://schemas.openxmlformats.org/officeDocument/2006/relationships/image" Target="../media/image8.wmf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tiff"/><Relationship Id="rId5" Type="http://schemas.openxmlformats.org/officeDocument/2006/relationships/image" Target="../media/image9.wmf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218981" cy="5894614"/>
            <a:chOff x="927936" y="-363158"/>
            <a:chExt cx="10171458" cy="7584316"/>
          </a:xfrm>
        </p:grpSpPr>
        <p:pic>
          <p:nvPicPr>
            <p:cNvPr id="11" name="image1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7936" y="-363158"/>
              <a:ext cx="10171458" cy="75843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Shape 268"/>
            <p:cNvSpPr/>
            <p:nvPr/>
          </p:nvSpPr>
          <p:spPr>
            <a:xfrm>
              <a:off x="932414" y="4211848"/>
              <a:ext cx="5513795" cy="113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20268" extrusionOk="0">
                  <a:moveTo>
                    <a:pt x="0" y="3971"/>
                  </a:moveTo>
                  <a:lnTo>
                    <a:pt x="0" y="3971"/>
                  </a:lnTo>
                  <a:cubicBezTo>
                    <a:pt x="4622" y="-1260"/>
                    <a:pt x="12181" y="-1332"/>
                    <a:pt x="16882" y="3810"/>
                  </a:cubicBezTo>
                  <a:cubicBezTo>
                    <a:pt x="20859" y="8159"/>
                    <a:pt x="21600" y="14992"/>
                    <a:pt x="18667" y="20268"/>
                  </a:cubicBezTo>
                </a:path>
              </a:pathLst>
            </a:custGeom>
            <a:noFill/>
            <a:ln w="38100" cap="flat">
              <a:solidFill>
                <a:srgbClr val="92D05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2200">
                  <a:solidFill>
                    <a:srgbClr val="00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" name="Shape 269"/>
            <p:cNvSpPr/>
            <p:nvPr/>
          </p:nvSpPr>
          <p:spPr>
            <a:xfrm>
              <a:off x="2864579" y="4211849"/>
              <a:ext cx="3163095" cy="676927"/>
            </a:xfrm>
            <a:prstGeom prst="ellipse">
              <a:avLst/>
            </a:prstGeom>
            <a:noFill/>
            <a:ln w="50800" cap="flat">
              <a:solidFill>
                <a:srgbClr val="00009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2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" name="Shape 272"/>
            <p:cNvSpPr/>
            <p:nvPr/>
          </p:nvSpPr>
          <p:spPr>
            <a:xfrm>
              <a:off x="3182953" y="3528439"/>
              <a:ext cx="7871386" cy="124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19603" extrusionOk="0">
                  <a:moveTo>
                    <a:pt x="21088" y="18093"/>
                  </a:moveTo>
                  <a:lnTo>
                    <a:pt x="21088" y="18093"/>
                  </a:lnTo>
                  <a:cubicBezTo>
                    <a:pt x="13909" y="21600"/>
                    <a:pt x="5162" y="18790"/>
                    <a:pt x="1552" y="11817"/>
                  </a:cubicBezTo>
                  <a:cubicBezTo>
                    <a:pt x="-359" y="8126"/>
                    <a:pt x="-512" y="3809"/>
                    <a:pt x="1133" y="0"/>
                  </a:cubicBezTo>
                </a:path>
              </a:pathLst>
            </a:custGeom>
            <a:noFill/>
            <a:ln w="38100" cap="rnd">
              <a:solidFill>
                <a:srgbClr val="FF2700"/>
              </a:solidFill>
              <a:prstDash val="dash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2200">
                  <a:solidFill>
                    <a:srgbClr val="00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17" name="Picture 2" descr="C:\Octavio\CERN\cern_logo_whit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3" y="5910943"/>
            <a:ext cx="952200" cy="921718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973" y="6067971"/>
            <a:ext cx="1459581" cy="61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041" y="6048459"/>
            <a:ext cx="1216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RD_FA Collaboration Meeting </a:t>
            </a:r>
          </a:p>
          <a:p>
            <a:pPr algn="ctr"/>
            <a:r>
              <a:rPr lang="en-US" sz="1600" i="1" dirty="0" smtClean="0">
                <a:latin typeface="Bookman Old Style" charset="0"/>
                <a:ea typeface="Bookman Old Style" charset="0"/>
                <a:cs typeface="Bookman Old Style" charset="0"/>
              </a:rPr>
              <a:t>July 3, 2017 – CNAF, Bologna</a:t>
            </a:r>
            <a:endParaRPr lang="en-US" sz="1600" i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" y="710134"/>
            <a:ext cx="12191999" cy="769441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man Old Style" charset="0"/>
                <a:ea typeface="Bookman Old Style" charset="0"/>
                <a:cs typeface="Bookman Old Style" charset="0"/>
              </a:rPr>
              <a:t>FCC-</a:t>
            </a:r>
            <a:r>
              <a:rPr lang="en-US" sz="4400" b="1" dirty="0" err="1" smtClean="0">
                <a:latin typeface="Bookman Old Style" charset="0"/>
                <a:ea typeface="Bookman Old Style" charset="0"/>
                <a:cs typeface="Bookman Old Style" charset="0"/>
              </a:rPr>
              <a:t>ee</a:t>
            </a:r>
            <a:r>
              <a:rPr lang="en-US" sz="4400" b="1" dirty="0" smtClean="0">
                <a:latin typeface="Bookman Old Style" charset="0"/>
                <a:ea typeface="Bookman Old Style" charset="0"/>
                <a:cs typeface="Bookman Old Style" charset="0"/>
              </a:rPr>
              <a:t> MDI studies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66" y="1471982"/>
            <a:ext cx="12164856" cy="769441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 smtClean="0">
                <a:latin typeface="Bookman Old Style" charset="0"/>
                <a:ea typeface="Bookman Old Style" charset="0"/>
                <a:cs typeface="Bookman Old Style" charset="0"/>
              </a:rPr>
              <a:t>E.Belli</a:t>
            </a:r>
            <a:endParaRPr lang="en-US" sz="2200" b="1" i="1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 algn="ctr"/>
            <a:r>
              <a:rPr lang="en-US" sz="2200" b="1" i="1" dirty="0" err="1" smtClean="0">
                <a:latin typeface="Bookman Old Style" charset="0"/>
                <a:ea typeface="Bookman Old Style" charset="0"/>
                <a:cs typeface="Bookman Old Style" charset="0"/>
              </a:rPr>
              <a:t>M.Migliorati</a:t>
            </a:r>
            <a:r>
              <a:rPr lang="en-US" sz="2200" b="1" i="1" dirty="0" smtClean="0">
                <a:latin typeface="Bookman Old Style" charset="0"/>
                <a:ea typeface="Bookman Old Style" charset="0"/>
                <a:cs typeface="Bookman Old Style" charset="0"/>
              </a:rPr>
              <a:t>, </a:t>
            </a:r>
            <a:r>
              <a:rPr lang="en-US" sz="2200" b="1" i="1" smtClean="0">
                <a:latin typeface="Bookman Old Style" charset="0"/>
                <a:ea typeface="Bookman Old Style" charset="0"/>
                <a:cs typeface="Bookman Old Style" charset="0"/>
              </a:rPr>
              <a:t>G.Rumolo</a:t>
            </a:r>
            <a:endParaRPr lang="en-US" sz="2200" b="1" i="1" dirty="0" smtClean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503" y="5910943"/>
            <a:ext cx="910248" cy="9026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" y="5356250"/>
            <a:ext cx="12180897" cy="369332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Bookman Old Style" charset="0"/>
                <a:ea typeface="Bookman Old Style" charset="0"/>
                <a:cs typeface="Bookman Old Style" charset="0"/>
              </a:rPr>
              <a:t>Acknowledgments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: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F. </a:t>
            </a:r>
            <a:r>
              <a:rPr lang="en-US" dirty="0" err="1" smtClean="0">
                <a:latin typeface="Bookman Old Style" charset="0"/>
                <a:ea typeface="Bookman Old Style" charset="0"/>
                <a:cs typeface="Bookman Old Style" charset="0"/>
              </a:rPr>
              <a:t>Bedeschi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, M. </a:t>
            </a:r>
            <a:r>
              <a:rPr lang="en-US" dirty="0" err="1" smtClean="0">
                <a:latin typeface="Bookman Old Style" charset="0"/>
                <a:ea typeface="Bookman Old Style" charset="0"/>
                <a:cs typeface="Bookman Old Style" charset="0"/>
              </a:rPr>
              <a:t>Boscolo</a:t>
            </a:r>
            <a:endParaRPr lang="en-US" dirty="0" smtClean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49" y="5132995"/>
            <a:ext cx="3584733" cy="1606671"/>
          </a:xfrm>
          <a:prstGeom prst="rect">
            <a:avLst/>
          </a:prstGeom>
        </p:spPr>
      </p:pic>
      <p:sp>
        <p:nvSpPr>
          <p:cNvPr id="12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" y="4513"/>
            <a:ext cx="12084151" cy="820348"/>
            <a:chOff x="-1" y="4513"/>
            <a:chExt cx="12084151" cy="820348"/>
          </a:xfrm>
        </p:grpSpPr>
        <p:grpSp>
          <p:nvGrpSpPr>
            <p:cNvPr id="10" name="Group 9"/>
            <p:cNvGrpSpPr/>
            <p:nvPr/>
          </p:nvGrpSpPr>
          <p:grpSpPr>
            <a:xfrm>
              <a:off x="-1" y="4513"/>
              <a:ext cx="11290854" cy="809177"/>
              <a:chOff x="-1" y="4513"/>
              <a:chExt cx="11290854" cy="809177"/>
            </a:xfrm>
          </p:grpSpPr>
          <p:sp>
            <p:nvSpPr>
              <p:cNvPr id="13" name="TextBox 1023"/>
              <p:cNvSpPr txBox="1"/>
              <p:nvPr/>
            </p:nvSpPr>
            <p:spPr>
              <a:xfrm>
                <a:off x="1" y="321247"/>
                <a:ext cx="112908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Trapped modes</a:t>
                </a:r>
                <a:endParaRPr lang="en-GB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pic>
            <p:nvPicPr>
              <p:cNvPr id="14" name="Picture 13" descr="Risultati immagini per future circular collider white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99" y="66865"/>
                <a:ext cx="1245844" cy="551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1420051" y="279666"/>
                <a:ext cx="9870801" cy="0"/>
              </a:xfrm>
              <a:prstGeom prst="line">
                <a:avLst/>
              </a:prstGeom>
              <a:ln w="19050" cap="rnd">
                <a:solidFill>
                  <a:srgbClr val="003399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023"/>
              <p:cNvSpPr txBox="1"/>
              <p:nvPr/>
            </p:nvSpPr>
            <p:spPr>
              <a:xfrm>
                <a:off x="-1" y="4513"/>
                <a:ext cx="11290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E. Belli - FCC-</a:t>
                </a:r>
                <a:r>
                  <a:rPr lang="en-US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ee</a:t>
                </a:r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 MDI studies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00053" y="47298"/>
              <a:ext cx="784097" cy="77756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486" y="1803269"/>
            <a:ext cx="5356615" cy="3371085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600645" y="1771643"/>
            <a:ext cx="5423918" cy="3402711"/>
            <a:chOff x="2083418" y="29075074"/>
            <a:chExt cx="14608883" cy="8281571"/>
          </a:xfrm>
          <a:effectLst/>
        </p:grpSpPr>
        <p:grpSp>
          <p:nvGrpSpPr>
            <p:cNvPr id="19" name="Group 18"/>
            <p:cNvGrpSpPr/>
            <p:nvPr/>
          </p:nvGrpSpPr>
          <p:grpSpPr>
            <a:xfrm>
              <a:off x="2083418" y="29075074"/>
              <a:ext cx="14608883" cy="8281571"/>
              <a:chOff x="2083418" y="29257954"/>
              <a:chExt cx="14608883" cy="828157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3418" y="29257954"/>
                <a:ext cx="14608883" cy="8281571"/>
              </a:xfrm>
              <a:prstGeom prst="rect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</a:ln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2526935" y="29334926"/>
                <a:ext cx="810625" cy="72494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 rot="16200000">
                  <a:off x="1702063" y="32533628"/>
                  <a:ext cx="2105516" cy="10106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ℱ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∥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oMath>
                    </m:oMathPara>
                  </a14:m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702063" y="32533628"/>
                  <a:ext cx="2105516" cy="10106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86258" y="783547"/>
                <a:ext cx="5638306" cy="1200329"/>
              </a:xfrm>
              <a:prstGeom prst="rect">
                <a:avLst/>
              </a:prstGeom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Wingdings" charset="2"/>
                  <a:buChar char="q"/>
                </a:pP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Time domain simulations (Gaussian bunch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=5mm) show the existence of a trapped mode at frequency 3.5 GHz</a:t>
                </a:r>
              </a:p>
              <a:p>
                <a:pPr marL="457200" indent="-457200" algn="just">
                  <a:buFont typeface="Wingdings" charset="2"/>
                  <a:buChar char="q"/>
                </a:pPr>
                <a:endPara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58" y="783547"/>
                <a:ext cx="5638306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649" t="-3061" r="-97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86258" y="5636824"/>
            <a:ext cx="13436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613" indent="-582613" algn="just">
              <a:buFont typeface="Wingdings" charset="2"/>
              <a:buChar char="Ø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Longitudinal slots perpendicular to the HOM field</a:t>
            </a:r>
          </a:p>
        </p:txBody>
      </p:sp>
      <p:sp>
        <p:nvSpPr>
          <p:cNvPr id="3" name="Rectangle 2"/>
          <p:cNvSpPr/>
          <p:nvPr/>
        </p:nvSpPr>
        <p:spPr>
          <a:xfrm>
            <a:off x="6335485" y="787477"/>
            <a:ext cx="5356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q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Frequency domain simulations confirmed the presence of this mode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8459" y="1882276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ookman Old Style" charset="0"/>
                <a:ea typeface="Bookman Old Style" charset="0"/>
                <a:cs typeface="Bookman Old Style" charset="0"/>
              </a:rPr>
              <a:t>CST</a:t>
            </a:r>
            <a:endParaRPr lang="en-US" sz="1600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35485" y="1769353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latin typeface="Bookman Old Style" charset="0"/>
                <a:ea typeface="Bookman Old Style" charset="0"/>
                <a:cs typeface="Bookman Old Style" charset="0"/>
              </a:rPr>
              <a:t>CST</a:t>
            </a:r>
            <a:endParaRPr lang="en-US" sz="1600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9215716" y="4195125"/>
            <a:ext cx="2404665" cy="898865"/>
          </a:xfrm>
          <a:prstGeom prst="wedgeRoundRectCallout">
            <a:avLst>
              <a:gd name="adj1" fmla="val -81306"/>
              <a:gd name="adj2" fmla="val -16120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44444"/>
                </a:solidFill>
                <a:latin typeface="Bookman Old Style" charset="0"/>
                <a:ea typeface="Bookman Old Style" charset="0"/>
                <a:cs typeface="Bookman Old Style" charset="0"/>
              </a:rPr>
              <a:t>Electric field lines perpendicular to the beam trajectory</a:t>
            </a:r>
            <a:endParaRPr lang="en-US" sz="1600" b="1" dirty="0">
              <a:solidFill>
                <a:srgbClr val="4444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84264" y="2490378"/>
            <a:ext cx="575286" cy="2049999"/>
            <a:chOff x="8084264" y="2718978"/>
            <a:chExt cx="575286" cy="2049999"/>
          </a:xfrm>
        </p:grpSpPr>
        <p:sp>
          <p:nvSpPr>
            <p:cNvPr id="5" name="Rounded Rectangle 4"/>
            <p:cNvSpPr/>
            <p:nvPr/>
          </p:nvSpPr>
          <p:spPr>
            <a:xfrm>
              <a:off x="8084264" y="2718978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8084264" y="2886367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084264" y="3053756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084264" y="3217211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084264" y="3384600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084264" y="4018577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084264" y="4185966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084264" y="4353355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084264" y="4516810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084264" y="4684199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9597245" y="6451557"/>
            <a:ext cx="1817515" cy="3454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Bookman Old Style" charset="0"/>
                <a:ea typeface="Bookman Old Style" charset="0"/>
                <a:cs typeface="Bookman Old Style" charset="0"/>
              </a:rPr>
              <a:t>A. </a:t>
            </a:r>
            <a:r>
              <a:rPr lang="en-US" sz="1600" dirty="0" err="1" smtClean="0">
                <a:latin typeface="Bookman Old Style" charset="0"/>
                <a:ea typeface="Bookman Old Style" charset="0"/>
                <a:cs typeface="Bookman Old Style" charset="0"/>
              </a:rPr>
              <a:t>Novokhatsky</a:t>
            </a:r>
            <a:endParaRPr lang="en-US" sz="16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258" y="5945460"/>
            <a:ext cx="494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82613" indent="-582613" algn="just">
              <a:buFont typeface="Wingdings" charset="2"/>
              <a:buChar char="Ø"/>
            </a:pP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Water-cooled absorber on these slots</a:t>
            </a:r>
          </a:p>
        </p:txBody>
      </p:sp>
    </p:spTree>
    <p:extLst>
      <p:ext uri="{BB962C8B-B14F-4D97-AF65-F5344CB8AC3E}">
        <p14:creationId xmlns:p14="http://schemas.microsoft.com/office/powerpoint/2010/main" val="13057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7" grpId="0" animBg="1"/>
      <p:bldP spid="3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8394409" y="652237"/>
            <a:ext cx="3564376" cy="2190392"/>
            <a:chOff x="6065038" y="1417411"/>
            <a:chExt cx="5711715" cy="3574770"/>
          </a:xfrm>
          <a:effectLst/>
        </p:grpSpPr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5038" y="1417411"/>
              <a:ext cx="5711715" cy="3574770"/>
            </a:xfrm>
            <a:prstGeom prst="rect">
              <a:avLst/>
            </a:prstGeom>
            <a:ln w="31750">
              <a:noFill/>
            </a:ln>
            <a:effec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/>
                <p:cNvSpPr/>
                <p:nvPr/>
              </p:nvSpPr>
              <p:spPr>
                <a:xfrm>
                  <a:off x="8316404" y="1963277"/>
                  <a:ext cx="2177044" cy="55252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  <m:t>𝒆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1600" b="1" dirty="0" smtClean="0">
                      <a:solidFill>
                        <a:srgbClr val="FF0000"/>
                      </a:solidFill>
                      <a:latin typeface="Bookman Old Style" charset="0"/>
                      <a:ea typeface="Bookman Old Style" charset="0"/>
                      <a:cs typeface="Bookman Old Style" charset="0"/>
                    </a:rPr>
                    <a:t> emitter </a:t>
                  </a:r>
                  <a:endParaRPr lang="en-US" sz="1600" b="1" dirty="0">
                    <a:solidFill>
                      <a:srgbClr val="FF0000"/>
                    </a:solidFill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</mc:Choice>
          <mc:Fallback xmlns=""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404" y="1963277"/>
                  <a:ext cx="2177044" cy="55252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455" r="-1802" b="-236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/>
                <p:cNvSpPr/>
                <p:nvPr/>
              </p:nvSpPr>
              <p:spPr>
                <a:xfrm>
                  <a:off x="7265514" y="2895159"/>
                  <a:ext cx="2248045" cy="60275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b="1" dirty="0" smtClean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sz="1600" b="1" dirty="0" smtClean="0">
                      <a:solidFill>
                        <a:srgbClr val="0000FF"/>
                      </a:solidFill>
                      <a:latin typeface="Bookman Old Style" charset="0"/>
                      <a:ea typeface="Bookman Old Style" charset="0"/>
                      <a:cs typeface="Bookman Old Style" charset="0"/>
                    </a:rPr>
                    <a:t>absorber</a:t>
                  </a:r>
                  <a:endParaRPr lang="en-US" sz="1600" b="1" dirty="0">
                    <a:solidFill>
                      <a:srgbClr val="0000FF"/>
                    </a:solidFill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</mc:Choice>
          <mc:Fallback xmlns="">
            <p:sp>
              <p:nvSpPr>
                <p:cNvPr id="107" name="Rectangle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514" y="2895159"/>
                  <a:ext cx="2248045" cy="6027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435" b="-18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11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" y="4513"/>
            <a:ext cx="12084151" cy="820348"/>
            <a:chOff x="-1" y="4513"/>
            <a:chExt cx="12084151" cy="820348"/>
          </a:xfrm>
        </p:grpSpPr>
        <p:grpSp>
          <p:nvGrpSpPr>
            <p:cNvPr id="10" name="Group 9"/>
            <p:cNvGrpSpPr/>
            <p:nvPr/>
          </p:nvGrpSpPr>
          <p:grpSpPr>
            <a:xfrm>
              <a:off x="-1" y="4513"/>
              <a:ext cx="11290854" cy="809177"/>
              <a:chOff x="-1" y="4513"/>
              <a:chExt cx="11290854" cy="809177"/>
            </a:xfrm>
          </p:grpSpPr>
          <p:sp>
            <p:nvSpPr>
              <p:cNvPr id="13" name="TextBox 1023"/>
              <p:cNvSpPr txBox="1"/>
              <p:nvPr/>
            </p:nvSpPr>
            <p:spPr>
              <a:xfrm>
                <a:off x="1" y="321247"/>
                <a:ext cx="112908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Electron cloud </a:t>
                </a:r>
                <a:endParaRPr lang="en-GB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pic>
            <p:nvPicPr>
              <p:cNvPr id="14" name="Picture 13" descr="Risultati immagini per future circular collider white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99" y="66865"/>
                <a:ext cx="1245844" cy="551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1420051" y="279666"/>
                <a:ext cx="9870801" cy="0"/>
              </a:xfrm>
              <a:prstGeom prst="line">
                <a:avLst/>
              </a:prstGeom>
              <a:ln w="19050" cap="rnd">
                <a:solidFill>
                  <a:srgbClr val="003399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023"/>
              <p:cNvSpPr txBox="1"/>
              <p:nvPr/>
            </p:nvSpPr>
            <p:spPr>
              <a:xfrm>
                <a:off x="-1" y="4513"/>
                <a:ext cx="11290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E. Belli - FCC-</a:t>
                </a:r>
                <a:r>
                  <a:rPr lang="en-US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ee</a:t>
                </a:r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 MDI studies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00053" y="47298"/>
              <a:ext cx="784097" cy="777563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331379" y="2845570"/>
            <a:ext cx="10316209" cy="3031946"/>
            <a:chOff x="1120140" y="3381497"/>
            <a:chExt cx="10038562" cy="2858102"/>
          </a:xfrm>
        </p:grpSpPr>
        <p:grpSp>
          <p:nvGrpSpPr>
            <p:cNvPr id="18" name="Group 17"/>
            <p:cNvGrpSpPr/>
            <p:nvPr/>
          </p:nvGrpSpPr>
          <p:grpSpPr>
            <a:xfrm>
              <a:off x="1120140" y="3381497"/>
              <a:ext cx="10038562" cy="2858102"/>
              <a:chOff x="1781010" y="1069277"/>
              <a:chExt cx="9557780" cy="260779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781010" y="1279749"/>
                <a:ext cx="8830930" cy="1913966"/>
                <a:chOff x="1781010" y="1279749"/>
                <a:chExt cx="8830930" cy="1913966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1781010" y="1310250"/>
                  <a:ext cx="8830930" cy="1883465"/>
                  <a:chOff x="1781010" y="1310250"/>
                  <a:chExt cx="8830930" cy="1883465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1781010" y="1310250"/>
                    <a:ext cx="8830930" cy="1883465"/>
                    <a:chOff x="1781010" y="1310250"/>
                    <a:chExt cx="8830930" cy="1883465"/>
                  </a:xfrm>
                </p:grpSpPr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flipV="1">
                      <a:off x="1781010" y="3192670"/>
                      <a:ext cx="8830930" cy="1045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1802671" y="1310250"/>
                      <a:ext cx="8809269" cy="29552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1802669" y="2219776"/>
                      <a:ext cx="8796320" cy="2028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2416629" y="2142309"/>
                      <a:ext cx="470262" cy="20900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4789713" y="2140899"/>
                      <a:ext cx="470262" cy="20900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7162797" y="2139489"/>
                      <a:ext cx="470262" cy="20900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Oval 44"/>
                    <p:cNvSpPr/>
                    <p:nvPr/>
                  </p:nvSpPr>
                  <p:spPr>
                    <a:xfrm>
                      <a:off x="9535881" y="2135072"/>
                      <a:ext cx="470262" cy="20900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6" name="Straight Arrow Connector 45"/>
                    <p:cNvCxnSpPr/>
                    <p:nvPr/>
                  </p:nvCxnSpPr>
                  <p:spPr>
                    <a:xfrm>
                      <a:off x="2886891" y="1323312"/>
                      <a:ext cx="640080" cy="1850819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Arrow Connector 46"/>
                    <p:cNvCxnSpPr/>
                    <p:nvPr/>
                  </p:nvCxnSpPr>
                  <p:spPr>
                    <a:xfrm flipV="1">
                      <a:off x="3526970" y="1339802"/>
                      <a:ext cx="712424" cy="182126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Arrow Connector 47"/>
                    <p:cNvCxnSpPr/>
                    <p:nvPr/>
                  </p:nvCxnSpPr>
                  <p:spPr>
                    <a:xfrm flipV="1">
                      <a:off x="3537856" y="1643402"/>
                      <a:ext cx="1553389" cy="1517667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Arrow Connector 48"/>
                    <p:cNvCxnSpPr/>
                    <p:nvPr/>
                  </p:nvCxnSpPr>
                  <p:spPr>
                    <a:xfrm flipV="1">
                      <a:off x="3540033" y="2584055"/>
                      <a:ext cx="1546858" cy="571484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Arrow Connector 49"/>
                    <p:cNvCxnSpPr/>
                    <p:nvPr/>
                  </p:nvCxnSpPr>
                  <p:spPr>
                    <a:xfrm flipV="1">
                      <a:off x="5086891" y="1339802"/>
                      <a:ext cx="923224" cy="124093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>
                      <a:off x="5080357" y="1644968"/>
                      <a:ext cx="990807" cy="1518337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Arrow Connector 51"/>
                    <p:cNvCxnSpPr/>
                    <p:nvPr/>
                  </p:nvCxnSpPr>
                  <p:spPr>
                    <a:xfrm>
                      <a:off x="6018392" y="1351441"/>
                      <a:ext cx="759989" cy="1811864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Arrow Connector 52"/>
                    <p:cNvCxnSpPr/>
                    <p:nvPr/>
                  </p:nvCxnSpPr>
                  <p:spPr>
                    <a:xfrm flipV="1">
                      <a:off x="6071229" y="1341124"/>
                      <a:ext cx="963118" cy="182777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Arrow Connector 53"/>
                    <p:cNvCxnSpPr/>
                    <p:nvPr/>
                  </p:nvCxnSpPr>
                  <p:spPr>
                    <a:xfrm flipV="1">
                      <a:off x="6078583" y="1560486"/>
                      <a:ext cx="1495141" cy="1605427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Arrow Connector 54"/>
                    <p:cNvCxnSpPr/>
                    <p:nvPr/>
                  </p:nvCxnSpPr>
                  <p:spPr>
                    <a:xfrm>
                      <a:off x="6007036" y="1348437"/>
                      <a:ext cx="1612961" cy="151184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Arrow Connector 55"/>
                    <p:cNvCxnSpPr/>
                    <p:nvPr/>
                  </p:nvCxnSpPr>
                  <p:spPr>
                    <a:xfrm>
                      <a:off x="6018199" y="1348891"/>
                      <a:ext cx="1566410" cy="687046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Arrow Connector 56"/>
                    <p:cNvCxnSpPr/>
                    <p:nvPr/>
                  </p:nvCxnSpPr>
                  <p:spPr>
                    <a:xfrm flipV="1">
                      <a:off x="6093821" y="2481030"/>
                      <a:ext cx="1521822" cy="666735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Arrow Connector 57"/>
                    <p:cNvCxnSpPr/>
                    <p:nvPr/>
                  </p:nvCxnSpPr>
                  <p:spPr>
                    <a:xfrm flipV="1">
                      <a:off x="7613155" y="1334593"/>
                      <a:ext cx="363506" cy="114147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Arrow Connector 58"/>
                    <p:cNvCxnSpPr/>
                    <p:nvPr/>
                  </p:nvCxnSpPr>
                  <p:spPr>
                    <a:xfrm flipV="1">
                      <a:off x="7616686" y="1334593"/>
                      <a:ext cx="490084" cy="1533005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Arrow Connector 59"/>
                    <p:cNvCxnSpPr/>
                    <p:nvPr/>
                  </p:nvCxnSpPr>
                  <p:spPr>
                    <a:xfrm>
                      <a:off x="7580255" y="2036619"/>
                      <a:ext cx="650016" cy="1140845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Arrow Connector 60"/>
                    <p:cNvCxnSpPr/>
                    <p:nvPr/>
                  </p:nvCxnSpPr>
                  <p:spPr>
                    <a:xfrm>
                      <a:off x="7576724" y="1569104"/>
                      <a:ext cx="815072" cy="1605614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Arrow Connector 61"/>
                    <p:cNvCxnSpPr/>
                    <p:nvPr/>
                  </p:nvCxnSpPr>
                  <p:spPr>
                    <a:xfrm flipV="1">
                      <a:off x="8218472" y="1353106"/>
                      <a:ext cx="950894" cy="181020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Arrow Connector 62"/>
                    <p:cNvCxnSpPr/>
                    <p:nvPr/>
                  </p:nvCxnSpPr>
                  <p:spPr>
                    <a:xfrm flipV="1">
                      <a:off x="8391744" y="1351441"/>
                      <a:ext cx="937811" cy="1805765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Arrow Connector 63"/>
                    <p:cNvCxnSpPr/>
                    <p:nvPr/>
                  </p:nvCxnSpPr>
                  <p:spPr>
                    <a:xfrm>
                      <a:off x="7982071" y="1357036"/>
                      <a:ext cx="1028210" cy="1809415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Arrow Connector 64"/>
                    <p:cNvCxnSpPr/>
                    <p:nvPr/>
                  </p:nvCxnSpPr>
                  <p:spPr>
                    <a:xfrm>
                      <a:off x="8112979" y="1350218"/>
                      <a:ext cx="1033555" cy="183185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Arrow Connector 65"/>
                    <p:cNvCxnSpPr/>
                    <p:nvPr/>
                  </p:nvCxnSpPr>
                  <p:spPr>
                    <a:xfrm>
                      <a:off x="7983114" y="1357036"/>
                      <a:ext cx="1888963" cy="1650143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Arrow Connector 66"/>
                    <p:cNvCxnSpPr/>
                    <p:nvPr/>
                  </p:nvCxnSpPr>
                  <p:spPr>
                    <a:xfrm>
                      <a:off x="8104391" y="1352424"/>
                      <a:ext cx="1779312" cy="1500654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Arrow Connector 67"/>
                    <p:cNvCxnSpPr/>
                    <p:nvPr/>
                  </p:nvCxnSpPr>
                  <p:spPr>
                    <a:xfrm>
                      <a:off x="7982071" y="1352424"/>
                      <a:ext cx="1994207" cy="73784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Arrow Connector 68"/>
                    <p:cNvCxnSpPr/>
                    <p:nvPr/>
                  </p:nvCxnSpPr>
                  <p:spPr>
                    <a:xfrm>
                      <a:off x="8111233" y="1357036"/>
                      <a:ext cx="1797240" cy="53869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Arrow Connector 69"/>
                    <p:cNvCxnSpPr/>
                    <p:nvPr/>
                  </p:nvCxnSpPr>
                  <p:spPr>
                    <a:xfrm flipV="1">
                      <a:off x="8211540" y="2472322"/>
                      <a:ext cx="1621259" cy="694811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Arrow Connector 70"/>
                    <p:cNvCxnSpPr/>
                    <p:nvPr/>
                  </p:nvCxnSpPr>
                  <p:spPr>
                    <a:xfrm flipV="1">
                      <a:off x="8396150" y="2597406"/>
                      <a:ext cx="1475927" cy="569763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Arrow Connector 71"/>
                    <p:cNvCxnSpPr/>
                    <p:nvPr/>
                  </p:nvCxnSpPr>
                  <p:spPr>
                    <a:xfrm flipV="1">
                      <a:off x="8228047" y="1442845"/>
                      <a:ext cx="1689467" cy="170763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Arrow Connector 72"/>
                    <p:cNvCxnSpPr/>
                    <p:nvPr/>
                  </p:nvCxnSpPr>
                  <p:spPr>
                    <a:xfrm flipV="1">
                      <a:off x="8396150" y="1656994"/>
                      <a:ext cx="1498926" cy="1506785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Arrow Connector 73"/>
                    <p:cNvCxnSpPr/>
                    <p:nvPr/>
                  </p:nvCxnSpPr>
                  <p:spPr>
                    <a:xfrm>
                      <a:off x="9961599" y="2080065"/>
                      <a:ext cx="586151" cy="1102011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Arrow Connector 74"/>
                    <p:cNvCxnSpPr/>
                    <p:nvPr/>
                  </p:nvCxnSpPr>
                  <p:spPr>
                    <a:xfrm>
                      <a:off x="9914926" y="1454351"/>
                      <a:ext cx="689410" cy="1166803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Arrow Connector 75"/>
                    <p:cNvCxnSpPr/>
                    <p:nvPr/>
                  </p:nvCxnSpPr>
                  <p:spPr>
                    <a:xfrm>
                      <a:off x="9892821" y="1658700"/>
                      <a:ext cx="697460" cy="1195172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Arrow Connector 76"/>
                    <p:cNvCxnSpPr/>
                    <p:nvPr/>
                  </p:nvCxnSpPr>
                  <p:spPr>
                    <a:xfrm flipV="1">
                      <a:off x="9901529" y="1823821"/>
                      <a:ext cx="690618" cy="98479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 rot="4235491">
                        <a:off x="2777955" y="1642701"/>
                        <a:ext cx="771173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~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300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𝑒𝑉</m:t>
                              </m:r>
                            </m:oMath>
                          </m:oMathPara>
                        </a14:m>
                        <a:endParaRPr lang="en-US" sz="1600" dirty="0">
                          <a:solidFill>
                            <a:schemeClr val="accent6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5" name="TextBox 15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4235491">
                        <a:off x="2777955" y="1642701"/>
                        <a:ext cx="771173" cy="246221"/>
                      </a:xfrm>
                      <a:prstGeom prst="rect">
                        <a:avLst/>
                      </a:prstGeom>
                      <a:blipFill rotWithShape="0"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 rot="17372611">
                        <a:off x="3546468" y="1838787"/>
                        <a:ext cx="657359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~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10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𝑒𝑉</m:t>
                              </m:r>
                            </m:oMath>
                          </m:oMathPara>
                        </a14:m>
                        <a:endParaRPr lang="en-US" sz="1600" dirty="0">
                          <a:solidFill>
                            <a:schemeClr val="accent6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6" name="TextBox 15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7372611">
                        <a:off x="3546468" y="1838787"/>
                        <a:ext cx="657359" cy="246221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 rot="18909260">
                        <a:off x="3988586" y="2120995"/>
                        <a:ext cx="657359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~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10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𝑒𝑉</m:t>
                              </m:r>
                            </m:oMath>
                          </m:oMathPara>
                        </a14:m>
                        <a:endParaRPr lang="en-US" sz="1600" dirty="0">
                          <a:solidFill>
                            <a:schemeClr val="accent6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7" name="TextBox 15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8909260">
                        <a:off x="3988586" y="2120995"/>
                        <a:ext cx="657359" cy="246221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 r="-88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" name="TextBox 35"/>
                      <p:cNvSpPr txBox="1"/>
                      <p:nvPr/>
                    </p:nvSpPr>
                    <p:spPr>
                      <a:xfrm rot="20373062">
                        <a:off x="4005433" y="2624015"/>
                        <a:ext cx="657359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~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10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𝑒𝑉</m:t>
                              </m:r>
                            </m:oMath>
                          </m:oMathPara>
                        </a14:m>
                        <a:endParaRPr lang="en-US" sz="1600" dirty="0">
                          <a:solidFill>
                            <a:schemeClr val="accent6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8" name="TextBox 15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20373062">
                        <a:off x="4005433" y="2624015"/>
                        <a:ext cx="657359" cy="246221"/>
                      </a:xfrm>
                      <a:prstGeom prst="rect">
                        <a:avLst/>
                      </a:prstGeom>
                      <a:blipFill rotWithShape="0">
                        <a:blip r:embed="rId11"/>
                        <a:stretch>
                          <a:fillRect r="-245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TextBox 36"/>
                      <p:cNvSpPr txBox="1"/>
                      <p:nvPr/>
                    </p:nvSpPr>
                    <p:spPr>
                      <a:xfrm rot="18325475">
                        <a:off x="5209393" y="1602759"/>
                        <a:ext cx="771173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~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300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𝑒𝑉</m:t>
                              </m:r>
                            </m:oMath>
                          </m:oMathPara>
                        </a14:m>
                        <a:endParaRPr lang="en-US" sz="1600" dirty="0">
                          <a:solidFill>
                            <a:schemeClr val="accent6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9" name="TextBox 15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8325475">
                        <a:off x="5209393" y="1602759"/>
                        <a:ext cx="771173" cy="246221"/>
                      </a:xfrm>
                      <a:prstGeom prst="rect">
                        <a:avLst/>
                      </a:prstGeom>
                      <a:blipFill rotWithShape="0"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 rot="3494833">
                        <a:off x="5407824" y="2391660"/>
                        <a:ext cx="771173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~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300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𝑒𝑉</m:t>
                              </m:r>
                            </m:oMath>
                          </m:oMathPara>
                        </a14:m>
                        <a:endParaRPr lang="en-US" sz="1600" dirty="0">
                          <a:solidFill>
                            <a:schemeClr val="accent6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0" name="TextBox 15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3494833">
                        <a:off x="5407824" y="2391660"/>
                        <a:ext cx="771173" cy="246221"/>
                      </a:xfrm>
                      <a:prstGeom prst="rect">
                        <a:avLst/>
                      </a:prstGeom>
                      <a:blipFill rotWithShape="0"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4253628" y="1279749"/>
                  <a:ext cx="655674" cy="334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chemeClr val="accent6"/>
                      </a:solidFill>
                      <a:latin typeface="Bookman Old Style" charset="0"/>
                      <a:ea typeface="Bookman Old Style" charset="0"/>
                      <a:cs typeface="Bookman Old Style" charset="0"/>
                    </a:rPr>
                    <a:t>Lost</a:t>
                  </a:r>
                  <a:endParaRPr lang="en-US" sz="1600" b="1" dirty="0">
                    <a:solidFill>
                      <a:schemeClr val="accent6"/>
                    </a:solidFill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 flipV="1">
                <a:off x="1781010" y="3416129"/>
                <a:ext cx="8905689" cy="4303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0633670" y="3248152"/>
                <a:ext cx="258714" cy="291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t</a:t>
                </a:r>
                <a:endParaRPr lang="en-US" sz="1600" b="1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9786633" y="3321215"/>
                <a:ext cx="0" cy="2043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97928" y="3317942"/>
                <a:ext cx="0" cy="2043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024844" y="3307163"/>
                <a:ext cx="0" cy="2043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651760" y="3312773"/>
                <a:ext cx="0" cy="2043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651760" y="3385875"/>
                <a:ext cx="2388705" cy="291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Bunch spacing</a:t>
                </a:r>
                <a:endParaRPr lang="en-US" sz="1600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950085" y="1069277"/>
                <a:ext cx="2388705" cy="291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Beam pipe</a:t>
                </a:r>
                <a:endParaRPr lang="en-US" sz="1600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595217" y="4789898"/>
              <a:ext cx="899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Bunch</a:t>
              </a:r>
              <a:endParaRPr lang="en-US" sz="1600" b="1" dirty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03799" y="708306"/>
            <a:ext cx="112890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Positively charged bunches passing through a section of an accelerator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Primary or Seed </a:t>
            </a:r>
            <a:r>
              <a:rPr lang="en-US" dirty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E</a:t>
            </a:r>
            <a:r>
              <a:rPr lang="en-US" dirty="0" smtClean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lectrons</a:t>
            </a:r>
          </a:p>
          <a:p>
            <a:pPr marL="800100" lvl="1" indent="-342900">
              <a:buFont typeface="Wingdings" charset="2"/>
              <a:buChar char="q"/>
            </a:pPr>
            <a:r>
              <a:rPr lang="en-US" i="1" dirty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R</a:t>
            </a:r>
            <a:r>
              <a:rPr lang="en-US" i="1" dirty="0" smtClean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esidual gas ionization</a:t>
            </a:r>
          </a:p>
          <a:p>
            <a:pPr marL="800100" lvl="1" indent="-342900">
              <a:buFont typeface="Wingdings" charset="2"/>
              <a:buChar char="q"/>
            </a:pPr>
            <a:r>
              <a:rPr lang="en-US" i="1" dirty="0" smtClean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Photoemission due to synchrotron radiation (</a:t>
            </a:r>
            <a:r>
              <a:rPr lang="en-US" b="1" i="1" dirty="0" smtClean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photoelectrons</a:t>
            </a:r>
            <a:r>
              <a:rPr lang="en-US" i="1" dirty="0" smtClean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)</a:t>
            </a:r>
          </a:p>
          <a:p>
            <a:pPr marL="808038" lvl="1" indent="-317500"/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0" name="Rounded Rectangular Callout 99"/>
          <p:cNvSpPr/>
          <p:nvPr/>
        </p:nvSpPr>
        <p:spPr>
          <a:xfrm>
            <a:off x="554347" y="2059938"/>
            <a:ext cx="4068497" cy="914614"/>
          </a:xfrm>
          <a:prstGeom prst="wedgeRoundRectCallout">
            <a:avLst>
              <a:gd name="adj1" fmla="val -1612"/>
              <a:gd name="adj2" fmla="val 7672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Primaries attracted and accelerated by the beam to energies up to several hundreds of eV</a:t>
            </a:r>
            <a:endParaRPr lang="en-US" sz="1600" b="1" i="1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01" name="Rounded Rectangular Callout 100"/>
          <p:cNvSpPr/>
          <p:nvPr/>
        </p:nvSpPr>
        <p:spPr>
          <a:xfrm>
            <a:off x="276981" y="5911931"/>
            <a:ext cx="3085230" cy="801730"/>
          </a:xfrm>
          <a:prstGeom prst="wedgeRoundRectCallout">
            <a:avLst>
              <a:gd name="adj1" fmla="val 44401"/>
              <a:gd name="adj2" fmla="val -12725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E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mission of secondary electrons (energies up to few tens of  eV) </a:t>
            </a:r>
            <a:endParaRPr lang="en-US" sz="1600" b="1" i="1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48743" y="1932340"/>
            <a:ext cx="310564" cy="3202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1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15" name="Rounded Rectangular Callout 114"/>
          <p:cNvSpPr/>
          <p:nvPr/>
        </p:nvSpPr>
        <p:spPr>
          <a:xfrm>
            <a:off x="4978944" y="2169755"/>
            <a:ext cx="3070249" cy="703525"/>
          </a:xfrm>
          <a:prstGeom prst="wedgeRoundRectCallout">
            <a:avLst>
              <a:gd name="adj1" fmla="val -81234"/>
              <a:gd name="adj2" fmla="val 919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Absorbed or reflected (no </a:t>
            </a:r>
            <a:r>
              <a:rPr lang="en-US" sz="1600" dirty="0" err="1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secondaries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 generation)</a:t>
            </a:r>
            <a:endParaRPr lang="en-US" sz="1600" b="1" i="1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16" name="Rounded Rectangular Callout 115"/>
          <p:cNvSpPr/>
          <p:nvPr/>
        </p:nvSpPr>
        <p:spPr>
          <a:xfrm>
            <a:off x="4324444" y="5937442"/>
            <a:ext cx="3617160" cy="726500"/>
          </a:xfrm>
          <a:prstGeom prst="wedgeRoundRectCallout">
            <a:avLst>
              <a:gd name="adj1" fmla="val -42445"/>
              <a:gd name="adj2" fmla="val -21037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Accelerated by the following bunch (</a:t>
            </a:r>
            <a:r>
              <a:rPr lang="en-US" sz="1600" dirty="0" err="1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secondaries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 production</a:t>
            </a:r>
            <a:r>
              <a:rPr lang="en-US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b="1" i="1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7" name="Rounded Rectangular Callout 116"/>
          <p:cNvSpPr/>
          <p:nvPr/>
        </p:nvSpPr>
        <p:spPr>
          <a:xfrm>
            <a:off x="8403113" y="5911931"/>
            <a:ext cx="2762646" cy="801729"/>
          </a:xfrm>
          <a:prstGeom prst="wedgeRoundRectCallout">
            <a:avLst>
              <a:gd name="adj1" fmla="val -41907"/>
              <a:gd name="adj2" fmla="val -2407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Avalanche electron multiplication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(</a:t>
            </a:r>
            <a:r>
              <a:rPr lang="en-US" sz="1600" b="1" i="1" dirty="0" err="1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multipacting</a:t>
            </a:r>
            <a:r>
              <a:rPr lang="en-US" sz="1600" b="1" i="1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 effect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)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5227272" y="2348814"/>
            <a:ext cx="6878166" cy="3574770"/>
            <a:chOff x="6065038" y="1417411"/>
            <a:chExt cx="6878166" cy="3574770"/>
          </a:xfrm>
        </p:grpSpPr>
        <p:grpSp>
          <p:nvGrpSpPr>
            <p:cNvPr id="94" name="Group 93"/>
            <p:cNvGrpSpPr/>
            <p:nvPr/>
          </p:nvGrpSpPr>
          <p:grpSpPr>
            <a:xfrm>
              <a:off x="6065038" y="1417411"/>
              <a:ext cx="6878166" cy="3574770"/>
              <a:chOff x="6065038" y="1417411"/>
              <a:chExt cx="6878166" cy="357477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6065038" y="1417411"/>
                <a:ext cx="5711716" cy="3574770"/>
                <a:chOff x="6065038" y="1417411"/>
                <a:chExt cx="5711716" cy="3574770"/>
              </a:xfrm>
            </p:grpSpPr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65038" y="1417411"/>
                  <a:ext cx="5711716" cy="3574770"/>
                </a:xfrm>
                <a:prstGeom prst="rect">
                  <a:avLst/>
                </a:prstGeom>
                <a:ln w="31750"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121" name="Rectangle 120"/>
                <p:cNvSpPr/>
                <p:nvPr/>
              </p:nvSpPr>
              <p:spPr>
                <a:xfrm>
                  <a:off x="8762303" y="1482491"/>
                  <a:ext cx="2650084" cy="33855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Property of the surface</a:t>
                  </a:r>
                  <a:endParaRPr lang="en-US" sz="1600" b="1" dirty="0"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7231487" y="3468359"/>
                    <a:ext cx="5711717" cy="66582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charset="0"/>
                            </a:rPr>
                            <m:t>𝑺𝑬𝒀</m:t>
                          </m:r>
                          <m:r>
                            <a:rPr lang="en-US" sz="2000" b="1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charset="0"/>
                            </a:rPr>
                            <m:t>𝑬</m:t>
                          </m:r>
                          <m:r>
                            <a:rPr lang="en-US" sz="2000" b="1" i="1" smtClean="0">
                              <a:latin typeface="Cambria Math" charset="0"/>
                            </a:rPr>
                            <m:t>)= </m:t>
                          </m:r>
                          <m:f>
                            <m:fPr>
                              <m:ctrlPr>
                                <a:rPr lang="bg-BG" sz="2000" b="1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charset="0"/>
                                    </a:rPr>
                                    <m:t>𝒆𝒎𝒊𝒕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charset="0"/>
                                    </a:rPr>
                                    <m:t>𝒊𝒎𝒑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latin typeface="Cambria Math" charset="0"/>
                                </a:rPr>
                                <m:t>𝑬</m:t>
                              </m:r>
                              <m:r>
                                <a:rPr lang="en-US" sz="2000" b="1" i="1" smtClean="0">
                                  <a:latin typeface="Cambria Math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1487" y="3468359"/>
                    <a:ext cx="5711717" cy="665823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8316403" y="2058530"/>
                  <a:ext cx="1259512" cy="3693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b="1" dirty="0" smtClean="0">
                      <a:solidFill>
                        <a:srgbClr val="FF0000"/>
                      </a:solidFill>
                    </a:rPr>
                    <a:t> emitter 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403" y="2058530"/>
                  <a:ext cx="1259512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10000" r="-3382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7334268" y="2799321"/>
                  <a:ext cx="1348831" cy="3693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b="1" dirty="0" smtClean="0">
                      <a:solidFill>
                        <a:srgbClr val="0000FF"/>
                      </a:solidFill>
                    </a:rPr>
                    <a:t> absorber</a:t>
                  </a:r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4268" y="2799321"/>
                  <a:ext cx="1348831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8197" r="-4525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2" name="Oval 121"/>
          <p:cNvSpPr/>
          <p:nvPr/>
        </p:nvSpPr>
        <p:spPr>
          <a:xfrm>
            <a:off x="152467" y="5695769"/>
            <a:ext cx="310564" cy="3202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4849479" y="2062979"/>
            <a:ext cx="310564" cy="3202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3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4185174" y="5862482"/>
            <a:ext cx="310564" cy="3202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4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8266343" y="5798957"/>
            <a:ext cx="310564" cy="3202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5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15" grpId="0" animBg="1"/>
      <p:bldP spid="116" grpId="0" animBg="1"/>
      <p:bldP spid="117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12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" y="4513"/>
            <a:ext cx="12084151" cy="820348"/>
            <a:chOff x="-1" y="4513"/>
            <a:chExt cx="12084151" cy="820348"/>
          </a:xfrm>
        </p:grpSpPr>
        <p:grpSp>
          <p:nvGrpSpPr>
            <p:cNvPr id="10" name="Group 9"/>
            <p:cNvGrpSpPr/>
            <p:nvPr/>
          </p:nvGrpSpPr>
          <p:grpSpPr>
            <a:xfrm>
              <a:off x="-1" y="4513"/>
              <a:ext cx="11290854" cy="809177"/>
              <a:chOff x="-1" y="4513"/>
              <a:chExt cx="11290854" cy="809177"/>
            </a:xfrm>
          </p:grpSpPr>
          <p:sp>
            <p:nvSpPr>
              <p:cNvPr id="13" name="TextBox 1023"/>
              <p:cNvSpPr txBox="1"/>
              <p:nvPr/>
            </p:nvSpPr>
            <p:spPr>
              <a:xfrm>
                <a:off x="1" y="321247"/>
                <a:ext cx="112908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EC build up studies</a:t>
                </a:r>
                <a:endParaRPr lang="en-GB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pic>
            <p:nvPicPr>
              <p:cNvPr id="14" name="Picture 13" descr="Risultati immagini per future circular collider white 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99" y="66865"/>
                <a:ext cx="1245844" cy="551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1420051" y="279666"/>
                <a:ext cx="9870801" cy="0"/>
              </a:xfrm>
              <a:prstGeom prst="line">
                <a:avLst/>
              </a:prstGeom>
              <a:ln w="19050" cap="rnd">
                <a:solidFill>
                  <a:srgbClr val="003399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023"/>
              <p:cNvSpPr txBox="1"/>
              <p:nvPr/>
            </p:nvSpPr>
            <p:spPr>
              <a:xfrm>
                <a:off x="-1" y="4513"/>
                <a:ext cx="11290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E. Belli - FCC-</a:t>
                </a:r>
                <a:r>
                  <a:rPr lang="en-US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ee</a:t>
                </a:r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 MDI studies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00053" y="47298"/>
              <a:ext cx="784097" cy="77756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9" name="Table 7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008164"/>
                  </p:ext>
                </p:extLst>
              </p:nvPr>
            </p:nvGraphicFramePr>
            <p:xfrm>
              <a:off x="6567113" y="838706"/>
              <a:ext cx="5219383" cy="4186791"/>
            </p:xfrm>
            <a:graphic>
              <a:graphicData uri="http://schemas.openxmlformats.org/drawingml/2006/table">
                <a:tbl>
                  <a:tblPr firstRow="1" firstCol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{7E9639D4-E3E2-4D34-9284-5A2195B3D0D7}</a:tableStyleId>
                  </a:tblPr>
                  <a:tblGrid>
                    <a:gridCol w="2662555"/>
                    <a:gridCol w="832168"/>
                    <a:gridCol w="773430"/>
                    <a:gridCol w="951230"/>
                  </a:tblGrid>
                  <a:tr h="24794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5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Energy [GeV]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</a:t>
                          </a:r>
                          <a:endParaRPr lang="en-GB" sz="1500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</a:tr>
                  <a:tr h="24794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spacing [ns]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2.5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population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0.4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Horizontal emittance [nm]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0.255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</a:tr>
                  <a:tr h="24794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Vertical</a:t>
                          </a:r>
                          <a:r>
                            <a:rPr lang="en-US" sz="15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emittance [pm]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</a:tr>
                  <a:tr h="24794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length [mm]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</a:tr>
                  <a:tr h="15901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train patterns 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100b+40e</a:t>
                          </a:r>
                          <a:endParaRPr lang="en-GB" sz="15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</a:tr>
                  <a:tr h="264129">
                    <a:tc rowSpan="6">
                      <a:txBody>
                        <a:bodyPr/>
                        <a:lstStyle/>
                        <a:p>
                          <a:pPr algn="l"/>
                          <a:endParaRPr lang="en-US" sz="1500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l"/>
                          <a:endParaRPr lang="en-US" sz="1500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l"/>
                          <a:endParaRPr lang="en-US" sz="1500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l"/>
                          <a:endParaRPr lang="en-US" sz="1500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l"/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IR elements</a:t>
                          </a:r>
                          <a:r>
                            <a:rPr lang="en-US" sz="15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>
                            <a:solidFill>
                              <a:srgbClr val="FF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L[m]</a:t>
                          </a:r>
                          <a:endParaRPr lang="en-GB" sz="1500" dirty="0">
                            <a:solidFill>
                              <a:srgbClr val="FF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G[T/m]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  <a:tr h="247943">
                    <a:tc vMerge="1">
                      <a:txBody>
                        <a:bodyPr/>
                        <a:lstStyle/>
                        <a:p>
                          <a:pPr algn="l"/>
                          <a:endParaRPr lang="en-GB" sz="16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QC1L1</a:t>
                          </a:r>
                          <a:endParaRPr lang="en-GB" sz="1500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1.2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-96.3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  <a:tr h="34631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QC1L2</a:t>
                          </a:r>
                          <a:endParaRPr lang="en-GB" sz="1500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  <a:tr h="247943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QC1L3</a:t>
                          </a:r>
                          <a:endParaRPr lang="en-GB" sz="1500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9.8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  <a:tr h="247943">
                    <a:tc vMerge="1">
                      <a:txBody>
                        <a:bodyPr/>
                        <a:lstStyle/>
                        <a:p>
                          <a:pPr algn="l"/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QC2L1</a:t>
                          </a:r>
                          <a:endParaRPr lang="en-GB" sz="1500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1.25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6.7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  <a:tr h="247943">
                    <a:tc vMerge="1">
                      <a:txBody>
                        <a:bodyPr/>
                        <a:lstStyle/>
                        <a:p>
                          <a:pPr algn="l"/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QC2L2</a:t>
                          </a:r>
                          <a:endParaRPr lang="en-GB" sz="1500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1.25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3.2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9" name="Table 7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008164"/>
                  </p:ext>
                </p:extLst>
              </p:nvPr>
            </p:nvGraphicFramePr>
            <p:xfrm>
              <a:off x="6567113" y="838706"/>
              <a:ext cx="5219383" cy="4186791"/>
            </p:xfrm>
            <a:graphic>
              <a:graphicData uri="http://schemas.openxmlformats.org/drawingml/2006/table">
                <a:tbl>
                  <a:tblPr firstRow="1" firstCol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{7E9639D4-E3E2-4D34-9284-5A2195B3D0D7}</a:tableStyleId>
                  </a:tblPr>
                  <a:tblGrid>
                    <a:gridCol w="2662555"/>
                    <a:gridCol w="832168"/>
                    <a:gridCol w="773430"/>
                    <a:gridCol w="951230"/>
                  </a:tblGrid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5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Energy [GeV]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</a:t>
                          </a:r>
                          <a:endParaRPr lang="en-GB" sz="1500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spacing [ns]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2.5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29" t="-201887" r="-100458" b="-1035849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0.4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Horizontal emittance [nm]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0.255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Vertical</a:t>
                          </a:r>
                          <a:r>
                            <a:rPr lang="en-US" sz="15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emittance [pm]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length [mm]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train patterns 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100b+40e</a:t>
                          </a:r>
                          <a:endParaRPr lang="en-GB" sz="15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</a:tr>
                  <a:tr h="320040">
                    <a:tc rowSpan="6">
                      <a:txBody>
                        <a:bodyPr/>
                        <a:lstStyle/>
                        <a:p>
                          <a:pPr algn="l"/>
                          <a:endParaRPr lang="en-US" sz="1500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l"/>
                          <a:endParaRPr lang="en-US" sz="1500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l"/>
                          <a:endParaRPr lang="en-US" sz="1500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l"/>
                          <a:endParaRPr lang="en-US" sz="1500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l"/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IR elements</a:t>
                          </a:r>
                          <a:r>
                            <a:rPr lang="en-US" sz="15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>
                            <a:solidFill>
                              <a:srgbClr val="FF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L[m]</a:t>
                          </a:r>
                          <a:endParaRPr lang="en-GB" sz="1500" dirty="0">
                            <a:solidFill>
                              <a:srgbClr val="FF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G[T/m]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  <a:tr h="320040">
                    <a:tc vMerge="1">
                      <a:txBody>
                        <a:bodyPr/>
                        <a:lstStyle/>
                        <a:p>
                          <a:pPr algn="l"/>
                          <a:endParaRPr lang="en-GB" sz="16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QC1L1</a:t>
                          </a:r>
                          <a:endParaRPr lang="en-GB" sz="1500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1.2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-96.3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  <a:tr h="34631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QC1L2</a:t>
                          </a:r>
                          <a:endParaRPr lang="en-GB" sz="1500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QC1L3</a:t>
                          </a:r>
                          <a:endParaRPr lang="en-GB" sz="1500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9.8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  <a:tr h="320040">
                    <a:tc vMerge="1">
                      <a:txBody>
                        <a:bodyPr/>
                        <a:lstStyle/>
                        <a:p>
                          <a:pPr algn="l"/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QC2L1</a:t>
                          </a:r>
                          <a:endParaRPr lang="en-GB" sz="1500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1.25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6.7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  <a:tr h="320040">
                    <a:tc vMerge="1">
                      <a:txBody>
                        <a:bodyPr/>
                        <a:lstStyle/>
                        <a:p>
                          <a:pPr algn="l"/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QC2L2</a:t>
                          </a:r>
                          <a:endParaRPr lang="en-GB" sz="1500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1.25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3.2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1" y="795249"/>
            <a:ext cx="5790452" cy="42683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393" y="5138256"/>
                <a:ext cx="838562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Simulation studies</a:t>
                </a:r>
              </a:p>
              <a:p>
                <a:pPr marL="285750" indent="-285750">
                  <a:buFont typeface="Wingdings" charset="2"/>
                  <a:buChar char="Ø"/>
                </a:pP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Round chamber of 15mm radius in Q1/ 20mm radius in Q2</a:t>
                </a:r>
              </a:p>
              <a:p>
                <a:pPr marL="285750" indent="-285750">
                  <a:buFont typeface="Wingdings" charset="2"/>
                  <a:buChar char="Ø"/>
                </a:pP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Electron cloud build-up for 2.5 ns bunch spacing beam in IR magnets</a:t>
                </a:r>
              </a:p>
              <a:p>
                <a:pPr marL="742950" lvl="1" indent="-285750">
                  <a:buFont typeface="Wingdings" charset="2"/>
                  <a:buChar char="q"/>
                </a:pPr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Initial uniform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 electrons </a:t>
                </a:r>
                <a:endParaRPr lang="en-US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742950" lvl="1" indent="-285750">
                  <a:buFont typeface="Wingdings" charset="2"/>
                  <a:buChar char="q"/>
                </a:pPr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SEY scan 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  </a:t>
                </a:r>
                <a:endParaRPr lang="en-US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3" y="5138256"/>
                <a:ext cx="8385629" cy="1477328"/>
              </a:xfrm>
              <a:prstGeom prst="rect">
                <a:avLst/>
              </a:prstGeom>
              <a:blipFill rotWithShape="0">
                <a:blip r:embed="rId7"/>
                <a:stretch>
                  <a:fillRect l="-581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1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23"/>
          <p:cNvSpPr txBox="1"/>
          <p:nvPr/>
        </p:nvSpPr>
        <p:spPr>
          <a:xfrm>
            <a:off x="12700" y="6547359"/>
            <a:ext cx="121787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13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" y="4513"/>
            <a:ext cx="12084151" cy="820348"/>
            <a:chOff x="-1" y="4513"/>
            <a:chExt cx="12084151" cy="820348"/>
          </a:xfrm>
        </p:grpSpPr>
        <p:grpSp>
          <p:nvGrpSpPr>
            <p:cNvPr id="10" name="Group 9"/>
            <p:cNvGrpSpPr/>
            <p:nvPr/>
          </p:nvGrpSpPr>
          <p:grpSpPr>
            <a:xfrm>
              <a:off x="-1" y="4513"/>
              <a:ext cx="11290854" cy="809177"/>
              <a:chOff x="-1" y="4513"/>
              <a:chExt cx="11290854" cy="809177"/>
            </a:xfrm>
          </p:grpSpPr>
          <p:sp>
            <p:nvSpPr>
              <p:cNvPr id="13" name="TextBox 1023"/>
              <p:cNvSpPr txBox="1"/>
              <p:nvPr/>
            </p:nvSpPr>
            <p:spPr>
              <a:xfrm>
                <a:off x="1" y="321247"/>
                <a:ext cx="112908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EC induced heat load</a:t>
                </a:r>
                <a:endParaRPr lang="en-GB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pic>
            <p:nvPicPr>
              <p:cNvPr id="14" name="Picture 13" descr="Risultati immagini per future circular collider white 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99" y="66865"/>
                <a:ext cx="1245844" cy="551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1420051" y="279666"/>
                <a:ext cx="9870801" cy="0"/>
              </a:xfrm>
              <a:prstGeom prst="line">
                <a:avLst/>
              </a:prstGeom>
              <a:ln w="19050" cap="rnd">
                <a:solidFill>
                  <a:srgbClr val="003399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023"/>
              <p:cNvSpPr txBox="1"/>
              <p:nvPr/>
            </p:nvSpPr>
            <p:spPr>
              <a:xfrm>
                <a:off x="-1" y="4513"/>
                <a:ext cx="11290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E. Belli - FCC-</a:t>
                </a:r>
                <a:r>
                  <a:rPr lang="en-US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ee</a:t>
                </a:r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 MDI studies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00053" y="47298"/>
              <a:ext cx="784097" cy="777563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2897226" y="6074220"/>
            <a:ext cx="6727745" cy="4406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SEY &lt; 1 to run the </a:t>
            </a:r>
            <a:r>
              <a:rPr lang="en-US" b="1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machine IR without </a:t>
            </a:r>
            <a:r>
              <a:rPr lang="en-US" b="1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electron cloud</a:t>
            </a:r>
            <a:endParaRPr lang="en-US" b="1" dirty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3"/>
          <a:stretch/>
        </p:blipFill>
        <p:spPr>
          <a:xfrm>
            <a:off x="3070350" y="853425"/>
            <a:ext cx="6063446" cy="519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14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" y="4513"/>
            <a:ext cx="12084151" cy="820348"/>
            <a:chOff x="-1" y="4513"/>
            <a:chExt cx="12084151" cy="820348"/>
          </a:xfrm>
        </p:grpSpPr>
        <p:grpSp>
          <p:nvGrpSpPr>
            <p:cNvPr id="10" name="Group 9"/>
            <p:cNvGrpSpPr/>
            <p:nvPr/>
          </p:nvGrpSpPr>
          <p:grpSpPr>
            <a:xfrm>
              <a:off x="-1" y="4513"/>
              <a:ext cx="11290854" cy="809177"/>
              <a:chOff x="-1" y="4513"/>
              <a:chExt cx="11290854" cy="809177"/>
            </a:xfrm>
          </p:grpSpPr>
          <p:sp>
            <p:nvSpPr>
              <p:cNvPr id="13" name="TextBox 1023"/>
              <p:cNvSpPr txBox="1"/>
              <p:nvPr/>
            </p:nvSpPr>
            <p:spPr>
              <a:xfrm>
                <a:off x="1" y="321247"/>
                <a:ext cx="112908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Conclusions</a:t>
                </a:r>
                <a:endParaRPr lang="en-GB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pic>
            <p:nvPicPr>
              <p:cNvPr id="14" name="Picture 13" descr="Risultati immagini per future circular collider white 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99" y="66865"/>
                <a:ext cx="1245844" cy="551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1420051" y="279666"/>
                <a:ext cx="9870801" cy="0"/>
              </a:xfrm>
              <a:prstGeom prst="line">
                <a:avLst/>
              </a:prstGeom>
              <a:ln w="19050" cap="rnd">
                <a:solidFill>
                  <a:srgbClr val="003399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023"/>
              <p:cNvSpPr txBox="1"/>
              <p:nvPr/>
            </p:nvSpPr>
            <p:spPr>
              <a:xfrm>
                <a:off x="-1" y="4513"/>
                <a:ext cx="11290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E. Belli - FCC-</a:t>
                </a:r>
                <a:r>
                  <a:rPr lang="en-US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ee</a:t>
                </a:r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 MDI studies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00053" y="47298"/>
              <a:ext cx="784097" cy="77756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993" y="436079"/>
                <a:ext cx="11662160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4288" lvl="2">
                  <a:lnSpc>
                    <a:spcPct val="150000"/>
                  </a:lnSpc>
                </a:pPr>
                <a:endParaRPr lang="en-US" sz="2000" dirty="0" smtClean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38100" lvl="3" indent="433388">
                  <a:lnSpc>
                    <a:spcPct val="150000"/>
                  </a:lnSpc>
                  <a:buFont typeface="Wingdings" charset="2"/>
                  <a:buChar char="Ø"/>
                </a:pPr>
                <a:r>
                  <a:rPr lang="en-US" sz="20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Heat load due to RW and SR masks impedances estimated</a:t>
                </a:r>
              </a:p>
              <a:p>
                <a:pPr marL="838200" lvl="4" indent="-342900">
                  <a:lnSpc>
                    <a:spcPct val="150000"/>
                  </a:lnSpc>
                  <a:buFont typeface="Wingdings" charset="2"/>
                  <a:buChar char="q"/>
                </a:pP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 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Higher losses at low energy</a:t>
                </a:r>
              </a:p>
              <a:p>
                <a:pPr marL="1295400" lvl="5" indent="-342900">
                  <a:lnSpc>
                    <a:spcPct val="150000"/>
                  </a:lnSpc>
                  <a:buFont typeface="Wingdings" charset="2"/>
                  <a:buChar char="q"/>
                </a:pPr>
                <a:r>
                  <a:rPr lang="en-US" sz="20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&gt; 1KW/m for Q</a:t>
                </a:r>
                <a:r>
                  <a:rPr lang="en-US" sz="2000" baseline="-250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1</a:t>
                </a:r>
                <a:r>
                  <a:rPr lang="en-US" sz="20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 SR masks </a:t>
                </a:r>
                <a:r>
                  <a:rPr lang="en-US" sz="2000" dirty="0" smtClean="0">
                    <a:latin typeface="Bookman Old Style" charset="0"/>
                    <a:ea typeface="Bookman Old Style" charset="0"/>
                    <a:cs typeface="Bookman Old Style" charset="0"/>
                    <a:sym typeface="Wingdings"/>
                  </a:rPr>
                  <a:t> to be optimized </a:t>
                </a:r>
                <a:endParaRPr lang="en-US" sz="2000" dirty="0" smtClean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495300" lvl="4" indent="433388">
                  <a:lnSpc>
                    <a:spcPct val="150000"/>
                  </a:lnSpc>
                  <a:buFont typeface="Wingdings" charset="2"/>
                  <a:buChar char="Ø"/>
                </a:pPr>
                <a:endParaRPr lang="en-US" sz="2000" dirty="0" smtClean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38100" lvl="3" indent="433388">
                  <a:lnSpc>
                    <a:spcPct val="150000"/>
                  </a:lnSpc>
                  <a:buFont typeface="Wingdings" charset="2"/>
                  <a:buChar char="Ø"/>
                </a:pPr>
                <a:r>
                  <a:rPr lang="en-US" sz="20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One trapped mode found in the IR at 3.5 GHz</a:t>
                </a:r>
              </a:p>
              <a:p>
                <a:pPr marL="838200" lvl="4" indent="-342900">
                  <a:lnSpc>
                    <a:spcPct val="150000"/>
                  </a:lnSpc>
                  <a:buFont typeface="Wingdings" charset="2"/>
                  <a:buChar char="q"/>
                </a:pPr>
                <a:r>
                  <a:rPr lang="en-US" sz="20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Insertion of longitudinal slots </a:t>
                </a:r>
                <a:endParaRPr lang="en-US" sz="2000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838200" lvl="4" indent="-342900">
                  <a:lnSpc>
                    <a:spcPct val="150000"/>
                  </a:lnSpc>
                  <a:buFont typeface="Wingdings" charset="2"/>
                  <a:buChar char="q"/>
                </a:pP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Design of HOM absorbers needed</a:t>
                </a:r>
              </a:p>
              <a:p>
                <a:pPr marL="838200" lvl="4" indent="-342900">
                  <a:lnSpc>
                    <a:spcPct val="150000"/>
                  </a:lnSpc>
                  <a:buFont typeface="Wingdings" charset="2"/>
                  <a:buChar char="q"/>
                </a:pPr>
                <a:endParaRPr lang="en-US" sz="2000" b="1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38100" lvl="3" indent="433388">
                  <a:lnSpc>
                    <a:spcPct val="150000"/>
                  </a:lnSpc>
                  <a:buFont typeface="Wingdings" charset="2"/>
                  <a:buChar char="Ø"/>
                </a:pPr>
                <a:r>
                  <a:rPr lang="en-US" sz="2000" dirty="0" err="1" smtClean="0">
                    <a:latin typeface="Bookman Old Style" charset="0"/>
                    <a:ea typeface="Bookman Old Style" charset="0"/>
                    <a:cs typeface="Bookman Old Style" charset="0"/>
                    <a:sym typeface="Wingdings"/>
                  </a:rPr>
                  <a:t>Multipacting</a:t>
                </a:r>
                <a:r>
                  <a:rPr lang="en-US" sz="2000" dirty="0" smtClean="0">
                    <a:latin typeface="Bookman Old Style" charset="0"/>
                    <a:ea typeface="Bookman Old Style" charset="0"/>
                    <a:cs typeface="Bookman Old Style" charset="0"/>
                    <a:sym typeface="Wingdings"/>
                  </a:rPr>
                  <a:t> threshold in IR quadrupoles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≤</m:t>
                    </m:r>
                  </m:oMath>
                </a14:m>
                <a:r>
                  <a:rPr lang="en-US" sz="2000" dirty="0" smtClean="0">
                    <a:latin typeface="Bookman Old Style" charset="0"/>
                    <a:ea typeface="Bookman Old Style" charset="0"/>
                    <a:cs typeface="Bookman Old Style" charset="0"/>
                    <a:sym typeface="Wingdings"/>
                  </a:rPr>
                  <a:t> 1.1</a:t>
                </a:r>
              </a:p>
              <a:p>
                <a:pPr marL="781050" lvl="4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Low SEY coating needed </a:t>
                </a:r>
                <a:r>
                  <a:rPr lang="en-US" sz="20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to keep IR e-cloud free (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compatible with impedance requirements!</a:t>
                </a:r>
                <a:r>
                  <a:rPr lang="en-US" sz="20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)</a:t>
                </a:r>
              </a:p>
              <a:p>
                <a:pPr marL="781050" lvl="4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0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Instability studies needed</a:t>
                </a:r>
              </a:p>
              <a:p>
                <a:pPr marL="457200" lvl="5">
                  <a:lnSpc>
                    <a:spcPct val="150000"/>
                  </a:lnSpc>
                </a:pPr>
                <a:r>
                  <a:rPr lang="en-US" sz="2000" b="1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93" y="436079"/>
                <a:ext cx="11662160" cy="6555641"/>
              </a:xfrm>
              <a:prstGeom prst="rect">
                <a:avLst/>
              </a:prstGeom>
              <a:blipFill rotWithShape="0"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6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080" y="-20284"/>
            <a:ext cx="12253472" cy="6878284"/>
            <a:chOff x="930591" y="-363158"/>
            <a:chExt cx="10171457" cy="7584316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pic>
          <p:nvPicPr>
            <p:cNvPr id="10" name="image11.png"/>
            <p:cNvPicPr>
              <a:picLocks noChangeAspect="1"/>
            </p:cNvPicPr>
            <p:nvPr/>
          </p:nvPicPr>
          <p:blipFill>
            <a:blip r:embed="rId3">
              <a:alphaModFix amt="85000"/>
              <a:extLst/>
            </a:blip>
            <a:stretch>
              <a:fillRect/>
            </a:stretch>
          </p:blipFill>
          <p:spPr>
            <a:xfrm>
              <a:off x="930591" y="-363158"/>
              <a:ext cx="10171457" cy="75843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" name="Shape 268"/>
            <p:cNvSpPr/>
            <p:nvPr/>
          </p:nvSpPr>
          <p:spPr>
            <a:xfrm>
              <a:off x="932414" y="4211848"/>
              <a:ext cx="5513795" cy="113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20268" extrusionOk="0">
                  <a:moveTo>
                    <a:pt x="0" y="3971"/>
                  </a:moveTo>
                  <a:lnTo>
                    <a:pt x="0" y="3971"/>
                  </a:lnTo>
                  <a:cubicBezTo>
                    <a:pt x="4622" y="-1260"/>
                    <a:pt x="12181" y="-1332"/>
                    <a:pt x="16882" y="3810"/>
                  </a:cubicBezTo>
                  <a:cubicBezTo>
                    <a:pt x="20859" y="8159"/>
                    <a:pt x="21600" y="14992"/>
                    <a:pt x="18667" y="20268"/>
                  </a:cubicBezTo>
                </a:path>
              </a:pathLst>
            </a:custGeom>
            <a:noFill/>
            <a:ln w="38100" cap="flat">
              <a:solidFill>
                <a:srgbClr val="92D05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2200">
                  <a:solidFill>
                    <a:srgbClr val="00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" name="Shape 269"/>
            <p:cNvSpPr/>
            <p:nvPr/>
          </p:nvSpPr>
          <p:spPr>
            <a:xfrm>
              <a:off x="2864579" y="4211849"/>
              <a:ext cx="3163095" cy="676927"/>
            </a:xfrm>
            <a:prstGeom prst="ellipse">
              <a:avLst/>
            </a:prstGeom>
            <a:noFill/>
            <a:ln w="50800" cap="flat">
              <a:solidFill>
                <a:srgbClr val="00009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2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" name="Shape 272"/>
            <p:cNvSpPr/>
            <p:nvPr/>
          </p:nvSpPr>
          <p:spPr>
            <a:xfrm>
              <a:off x="3182953" y="3528439"/>
              <a:ext cx="7871386" cy="124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19603" extrusionOk="0">
                  <a:moveTo>
                    <a:pt x="21088" y="18093"/>
                  </a:moveTo>
                  <a:lnTo>
                    <a:pt x="21088" y="18093"/>
                  </a:lnTo>
                  <a:cubicBezTo>
                    <a:pt x="13909" y="21600"/>
                    <a:pt x="5162" y="18790"/>
                    <a:pt x="1552" y="11817"/>
                  </a:cubicBezTo>
                  <a:cubicBezTo>
                    <a:pt x="-359" y="8126"/>
                    <a:pt x="-512" y="3809"/>
                    <a:pt x="1133" y="0"/>
                  </a:cubicBezTo>
                </a:path>
              </a:pathLst>
            </a:custGeom>
            <a:noFill/>
            <a:ln w="38100" cap="rnd">
              <a:solidFill>
                <a:srgbClr val="FF2700"/>
              </a:solidFill>
              <a:prstDash val="dash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2200">
                  <a:solidFill>
                    <a:srgbClr val="00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1213987"/>
            <a:ext cx="12195147" cy="707886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Bookman Old Style" charset="0"/>
                <a:ea typeface="Bookman Old Style" charset="0"/>
                <a:cs typeface="Bookman Old Style" charset="0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6105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23"/>
          <p:cNvSpPr txBox="1"/>
          <p:nvPr/>
        </p:nvSpPr>
        <p:spPr>
          <a:xfrm>
            <a:off x="0" y="6547359"/>
            <a:ext cx="121787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" y="4513"/>
            <a:ext cx="12084151" cy="820348"/>
            <a:chOff x="-1" y="4513"/>
            <a:chExt cx="12084151" cy="820348"/>
          </a:xfrm>
        </p:grpSpPr>
        <p:grpSp>
          <p:nvGrpSpPr>
            <p:cNvPr id="16" name="Group 15"/>
            <p:cNvGrpSpPr/>
            <p:nvPr/>
          </p:nvGrpSpPr>
          <p:grpSpPr>
            <a:xfrm>
              <a:off x="-1" y="4513"/>
              <a:ext cx="11290854" cy="809177"/>
              <a:chOff x="-1" y="4513"/>
              <a:chExt cx="11290854" cy="809177"/>
            </a:xfrm>
          </p:grpSpPr>
          <p:sp>
            <p:nvSpPr>
              <p:cNvPr id="17" name="TextBox 1023"/>
              <p:cNvSpPr txBox="1"/>
              <p:nvPr/>
            </p:nvSpPr>
            <p:spPr>
              <a:xfrm>
                <a:off x="1" y="321247"/>
                <a:ext cx="112908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Outline</a:t>
                </a:r>
                <a:endParaRPr lang="en-GB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pic>
            <p:nvPicPr>
              <p:cNvPr id="18" name="Picture 17" descr="Risultati immagini per future circular collider white 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99" y="66865"/>
                <a:ext cx="1245844" cy="551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9" name="Straight Connector 18"/>
              <p:cNvCxnSpPr/>
              <p:nvPr/>
            </p:nvCxnSpPr>
            <p:spPr>
              <a:xfrm>
                <a:off x="1420051" y="279666"/>
                <a:ext cx="9870801" cy="0"/>
              </a:xfrm>
              <a:prstGeom prst="line">
                <a:avLst/>
              </a:prstGeom>
              <a:ln w="19050" cap="rnd">
                <a:solidFill>
                  <a:srgbClr val="003399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023"/>
              <p:cNvSpPr txBox="1"/>
              <p:nvPr/>
            </p:nvSpPr>
            <p:spPr>
              <a:xfrm>
                <a:off x="-1" y="4513"/>
                <a:ext cx="11290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E. Belli - FCC-</a:t>
                </a:r>
                <a:r>
                  <a:rPr lang="en-US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ee</a:t>
                </a:r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 MDI studies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00053" y="47298"/>
              <a:ext cx="784097" cy="77756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26721" y="1328517"/>
            <a:ext cx="684514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6725" lvl="3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The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FCC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project</a:t>
            </a:r>
          </a:p>
          <a:p>
            <a:pPr marL="466725" lvl="3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Impedance studies </a:t>
            </a:r>
          </a:p>
          <a:p>
            <a:pPr marL="923925" lvl="4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Heat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load due to resistive wall impedance</a:t>
            </a:r>
          </a:p>
          <a:p>
            <a:pPr marL="923925" lvl="4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Heat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load due to geometric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impedance</a:t>
            </a:r>
          </a:p>
          <a:p>
            <a:pPr marL="466725" lvl="3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</a:rPr>
              <a:t>Trapped modes  </a:t>
            </a:r>
            <a:endParaRPr lang="en-GB" sz="2200" dirty="0" smtClean="0"/>
          </a:p>
          <a:p>
            <a:pPr marL="352425" lvl="3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</a:rPr>
              <a:t>Electron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</a:rPr>
              <a:t>cloud studies </a:t>
            </a:r>
          </a:p>
          <a:p>
            <a:pPr marL="809625" lvl="4" indent="-342900">
              <a:lnSpc>
                <a:spcPct val="150000"/>
              </a:lnSpc>
              <a:buFont typeface="Wingdings" charset="2"/>
              <a:buChar char="q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</a:rPr>
              <a:t>EC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</a:rPr>
              <a:t>induced heat load in the IR magnets </a:t>
            </a:r>
            <a:endParaRPr lang="en-GB" sz="2200" dirty="0"/>
          </a:p>
          <a:p>
            <a:pPr marL="466725" lvl="3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Conclusions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466725" lvl="3" indent="-457200">
              <a:lnSpc>
                <a:spcPct val="150000"/>
              </a:lnSpc>
              <a:buAutoNum type="arabicPeriod"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466725" lvl="3" indent="-457200">
              <a:lnSpc>
                <a:spcPct val="150000"/>
              </a:lnSpc>
              <a:buAutoNum type="arabicPeriod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0959821"/>
                  </p:ext>
                </p:extLst>
              </p:nvPr>
            </p:nvGraphicFramePr>
            <p:xfrm>
              <a:off x="6423669" y="993760"/>
              <a:ext cx="5368672" cy="5570347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2603564"/>
                    <a:gridCol w="778193"/>
                    <a:gridCol w="662305"/>
                    <a:gridCol w="662305"/>
                    <a:gridCol w="662305"/>
                  </a:tblGrid>
                  <a:tr h="154877">
                    <a:tc>
                      <a:txBody>
                        <a:bodyPr/>
                        <a:lstStyle/>
                        <a:p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Beam energy [GeV]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80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120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175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154877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Circumference</a:t>
                          </a:r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𝐶</m:t>
                              </m:r>
                              <m:r>
                                <a:rPr lang="en-US" sz="1100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[km]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97.75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154877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RF frequency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10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[MHz]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400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154877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Arc cell 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60º/60º</a:t>
                          </a:r>
                          <a:endParaRPr lang="en-US" sz="1100" baseline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90º/90º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baseline="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baseline="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154877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RF voltage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10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[MV]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255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696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2620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9500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154877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Momentum</a:t>
                          </a:r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compaction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100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10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1.479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0.731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154877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Horizontal tune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10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269.14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389.08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154877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Vertical</a:t>
                          </a:r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tune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10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267.22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389.18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154877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Synchrotron</a:t>
                          </a:r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tune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10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0.0413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0.0340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0.0499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0.0684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154877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SR energy loss/turn</a:t>
                          </a:r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[GeV]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0.036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0.34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1.72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7.8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154877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Longitudinal damping time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10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 [</a:t>
                          </a:r>
                          <a:r>
                            <a:rPr lang="en-US" sz="1100" dirty="0" err="1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ms</a:t>
                          </a:r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414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7608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22.9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7.49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154877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Beam current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𝐼</m:t>
                              </m:r>
                              <m:r>
                                <a:rPr lang="en-US" sz="110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[mA]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1390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147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29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6.4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154877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Bunches/ring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70760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7280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826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64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154877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population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10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</m:t>
                                  </m:r>
                                  <m:r>
                                    <a:rPr lang="en-US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Bookman Old Style" charset="0"/>
                                      <a:cs typeface="Bookman Old Style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4.1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7.1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20.4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154877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Horizontal emittance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10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10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[nm]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0.267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0.28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0.63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1.34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154877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Vertical</a:t>
                          </a:r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emittance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[pm]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1.26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2.7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353868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Energy spread</a:t>
                          </a:r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SR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𝑑𝑝</m:t>
                                  </m:r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𝑆𝑅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[%]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Char char="-"/>
                            <a:tabLst/>
                            <a:defRPr/>
                          </a:pPr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SR + BS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𝑑𝑝</m:t>
                                  </m:r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Bookman Old Style" charset="0"/>
                                      <a:cs typeface="Bookman Old Style" charset="0"/>
                                    </a:rPr>
                                    <m:t>𝐵𝑆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[%]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0.038</a:t>
                          </a: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0.073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0.066</a:t>
                          </a: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0.072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0.099</a:t>
                          </a: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0.106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0.147</a:t>
                          </a: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0.193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347344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length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SR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Bookman Old Style" charset="0"/>
                                      <a:cs typeface="Bookman Old Style" charset="0"/>
                                    </a:rPr>
                                    <m:t>z</m:t>
                                  </m:r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𝑆𝑅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[mm]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Char char="-"/>
                            <a:tabLst/>
                            <a:defRPr/>
                          </a:pPr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SR + BS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Bookman Old Style" charset="0"/>
                                      <a:cs typeface="Bookman Old Style" charset="0"/>
                                    </a:rPr>
                                    <m:t>z</m:t>
                                  </m:r>
                                  <m:r>
                                    <a:rPr lang="en-US" sz="11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Bookman Old Style" charset="0"/>
                                      <a:cs typeface="Bookman Old Style" charset="0"/>
                                    </a:rPr>
                                    <m:t>𝐵𝑆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[mm]</a:t>
                          </a:r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4.1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2.3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2.0</a:t>
                          </a: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2.2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2.4</a:t>
                          </a: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2.9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0959821"/>
                  </p:ext>
                </p:extLst>
              </p:nvPr>
            </p:nvGraphicFramePr>
            <p:xfrm>
              <a:off x="6423669" y="993760"/>
              <a:ext cx="5368672" cy="5570347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2603564"/>
                    <a:gridCol w="778193"/>
                    <a:gridCol w="662305"/>
                    <a:gridCol w="662305"/>
                    <a:gridCol w="662305"/>
                  </a:tblGrid>
                  <a:tr h="259080">
                    <a:tc>
                      <a:txBody>
                        <a:bodyPr/>
                        <a:lstStyle/>
                        <a:p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Beam energy [GeV]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80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120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175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4" t="-107143" r="-110514" b="-2021429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97.75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4" t="-202326" r="-110514" b="-1874419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400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Arc cell 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60º/60º</a:t>
                          </a:r>
                          <a:endParaRPr lang="en-US" sz="1100" baseline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90º/90º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baseline="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baseline="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4" t="-400000" r="-110514" b="-167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255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696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2620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9500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2609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4" t="-511905" r="-110514" b="-16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1.479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0.731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4" t="-597674" r="-110514" b="-147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269.14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389.08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2722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4" t="-666667" r="-110514" b="-1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267.22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389.18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3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4" t="-492857" r="-110514" b="-74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0.0413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0.0340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0.0499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0.0684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4" t="-988095" r="-110514" b="-11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0.036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0.34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1.72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7.8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4" t="-1062791" r="-110514" b="-10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414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7608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22.9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7.49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4" t="-1190476" r="-110514" b="-9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1390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147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29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6.4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Bunches/ring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70760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7280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826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64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4" t="-1392857" r="-110514" b="-7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4.1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7.1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20.4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4" t="-1458140" r="-110514" b="-6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0.267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0.28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0.63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1.34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2722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4" t="-1522727" r="-110514" b="-5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1.26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2.7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6201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4" t="-700000" r="-110514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0.038</a:t>
                          </a: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0.073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0.066</a:t>
                          </a: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0.072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0.099</a:t>
                          </a: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0.106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0.147</a:t>
                          </a: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0.193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  <a:tr h="608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4" t="-816000" r="-110514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4.1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2.3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2.0</a:t>
                          </a: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2.2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2.4</a:t>
                          </a: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2.9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EA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TextBox 1023"/>
          <p:cNvSpPr txBox="1"/>
          <p:nvPr/>
        </p:nvSpPr>
        <p:spPr>
          <a:xfrm>
            <a:off x="12700" y="6547359"/>
            <a:ext cx="121787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" y="4513"/>
            <a:ext cx="12084151" cy="820348"/>
            <a:chOff x="-1" y="4513"/>
            <a:chExt cx="12084151" cy="820348"/>
          </a:xfrm>
        </p:grpSpPr>
        <p:grpSp>
          <p:nvGrpSpPr>
            <p:cNvPr id="10" name="Group 9"/>
            <p:cNvGrpSpPr/>
            <p:nvPr/>
          </p:nvGrpSpPr>
          <p:grpSpPr>
            <a:xfrm>
              <a:off x="-1" y="4513"/>
              <a:ext cx="11290854" cy="809177"/>
              <a:chOff x="-1" y="4513"/>
              <a:chExt cx="11290854" cy="809177"/>
            </a:xfrm>
          </p:grpSpPr>
          <p:sp>
            <p:nvSpPr>
              <p:cNvPr id="13" name="TextBox 1023"/>
              <p:cNvSpPr txBox="1"/>
              <p:nvPr/>
            </p:nvSpPr>
            <p:spPr>
              <a:xfrm>
                <a:off x="1" y="321247"/>
                <a:ext cx="112908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FCC-</a:t>
                </a:r>
                <a:r>
                  <a:rPr lang="en-US" sz="2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ee</a:t>
                </a:r>
                <a:r>
                  <a:rPr lang="en-US" sz="2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 parameters 2017 </a:t>
                </a:r>
                <a:endParaRPr lang="en-GB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pic>
            <p:nvPicPr>
              <p:cNvPr id="14" name="Picture 13" descr="Risultati immagini per future circular collider white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99" y="66865"/>
                <a:ext cx="1245844" cy="551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1420051" y="279666"/>
                <a:ext cx="9870801" cy="0"/>
              </a:xfrm>
              <a:prstGeom prst="line">
                <a:avLst/>
              </a:prstGeom>
              <a:ln w="19050" cap="rnd">
                <a:solidFill>
                  <a:srgbClr val="003399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023"/>
              <p:cNvSpPr txBox="1"/>
              <p:nvPr/>
            </p:nvSpPr>
            <p:spPr>
              <a:xfrm>
                <a:off x="-1" y="4513"/>
                <a:ext cx="11290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E. Belli - FCC-</a:t>
                </a:r>
                <a:r>
                  <a:rPr lang="en-US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ee</a:t>
                </a:r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 MDI studies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00053" y="47298"/>
              <a:ext cx="784097" cy="777563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03799" y="849930"/>
            <a:ext cx="592076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lvl="3" indent="-285750" algn="just">
              <a:buFont typeface="Wingdings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Within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F</a:t>
            </a:r>
            <a:r>
              <a:rPr lang="en-US" dirty="0" smtClean="0">
                <a:latin typeface="Bookman Old Style" panose="02050604050505020204" pitchFamily="18" charset="0"/>
              </a:rPr>
              <a:t>uture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C</a:t>
            </a:r>
            <a:r>
              <a:rPr lang="en-US" dirty="0" smtClean="0">
                <a:latin typeface="Bookman Old Style" panose="02050604050505020204" pitchFamily="18" charset="0"/>
              </a:rPr>
              <a:t>ircular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C</a:t>
            </a:r>
            <a:r>
              <a:rPr lang="en-US" dirty="0" smtClean="0">
                <a:latin typeface="Bookman Old Style" panose="02050604050505020204" pitchFamily="18" charset="0"/>
              </a:rPr>
              <a:t>ollider studies, FCC-</a:t>
            </a:r>
            <a:r>
              <a:rPr lang="en-US" dirty="0" err="1" smtClean="0">
                <a:latin typeface="Bookman Old Style" panose="02050604050505020204" pitchFamily="18" charset="0"/>
              </a:rPr>
              <a:t>ee</a:t>
            </a:r>
            <a:r>
              <a:rPr lang="en-US" dirty="0" smtClean="0">
                <a:latin typeface="Bookman Old Style" panose="02050604050505020204" pitchFamily="18" charset="0"/>
              </a:rPr>
              <a:t>   would be </a:t>
            </a:r>
            <a:r>
              <a:rPr lang="en-US" dirty="0">
                <a:latin typeface="Bookman Old Style" panose="02050604050505020204" pitchFamily="18" charset="0"/>
              </a:rPr>
              <a:t>the first step towards the 100 </a:t>
            </a:r>
            <a:r>
              <a:rPr lang="en-US" dirty="0" err="1">
                <a:latin typeface="Bookman Old Style" panose="02050604050505020204" pitchFamily="18" charset="0"/>
              </a:rPr>
              <a:t>TeV</a:t>
            </a:r>
            <a:r>
              <a:rPr lang="en-US" dirty="0">
                <a:latin typeface="Bookman Old Style" panose="02050604050505020204" pitchFamily="18" charset="0"/>
              </a:rPr>
              <a:t> hadron collider </a:t>
            </a:r>
            <a:r>
              <a:rPr lang="en-US" dirty="0" smtClean="0">
                <a:latin typeface="Bookman Old Style" panose="02050604050505020204" pitchFamily="18" charset="0"/>
              </a:rPr>
              <a:t>FCC-</a:t>
            </a:r>
            <a:r>
              <a:rPr lang="en-US" dirty="0" err="1" smtClean="0">
                <a:latin typeface="Bookman Old Style" panose="02050604050505020204" pitchFamily="18" charset="0"/>
              </a:rPr>
              <a:t>hh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marL="295275" lvl="3" indent="-285750" algn="just">
              <a:lnSpc>
                <a:spcPct val="150000"/>
              </a:lnSpc>
              <a:buFont typeface="Wingdings" charset="2"/>
              <a:buChar char="Ø"/>
            </a:pPr>
            <a:endParaRPr lang="en-US" sz="1600" dirty="0" smtClean="0">
              <a:latin typeface="Bookman Old Style" panose="02050604050505020204" pitchFamily="18" charset="0"/>
            </a:endParaRPr>
          </a:p>
          <a:p>
            <a:pPr marL="295275" lvl="3" indent="-285750" algn="just">
              <a:lnSpc>
                <a:spcPct val="150000"/>
              </a:lnSpc>
              <a:buFont typeface="Wingdings" charset="2"/>
              <a:buChar char="Ø"/>
            </a:pPr>
            <a:endParaRPr lang="en-US" sz="1600" dirty="0">
              <a:latin typeface="Bookman Old Style" panose="02050604050505020204" pitchFamily="18" charset="0"/>
            </a:endParaRPr>
          </a:p>
          <a:p>
            <a:pPr marL="295275" lvl="3" indent="-285750" algn="just">
              <a:lnSpc>
                <a:spcPct val="150000"/>
              </a:lnSpc>
              <a:buFont typeface="Wingdings" charset="2"/>
              <a:buChar char="Ø"/>
            </a:pPr>
            <a:endParaRPr lang="en-US" sz="1600" dirty="0" smtClean="0">
              <a:latin typeface="Bookman Old Style" panose="02050604050505020204" pitchFamily="18" charset="0"/>
            </a:endParaRPr>
          </a:p>
          <a:p>
            <a:pPr marL="295275" lvl="3" indent="-285750" algn="just">
              <a:lnSpc>
                <a:spcPct val="150000"/>
              </a:lnSpc>
              <a:buFont typeface="Wingdings" charset="2"/>
              <a:buChar char="Ø"/>
            </a:pPr>
            <a:endParaRPr lang="en-US" sz="1600" dirty="0">
              <a:latin typeface="Bookman Old Style" panose="02050604050505020204" pitchFamily="18" charset="0"/>
            </a:endParaRPr>
          </a:p>
          <a:p>
            <a:pPr marL="295275" lvl="3" indent="-285750" algn="just">
              <a:lnSpc>
                <a:spcPct val="150000"/>
              </a:lnSpc>
              <a:buFont typeface="Wingdings" charset="2"/>
              <a:buChar char="Ø"/>
            </a:pPr>
            <a:endParaRPr lang="en-US" sz="1600" dirty="0" smtClean="0">
              <a:latin typeface="Bookman Old Style" panose="02050604050505020204" pitchFamily="18" charset="0"/>
            </a:endParaRPr>
          </a:p>
          <a:p>
            <a:pPr marL="295275" lvl="3" indent="-285750" algn="just">
              <a:lnSpc>
                <a:spcPct val="150000"/>
              </a:lnSpc>
              <a:buFont typeface="Wingdings" charset="2"/>
              <a:buChar char="Ø"/>
            </a:pPr>
            <a:endParaRPr lang="en-US" sz="1600" dirty="0">
              <a:latin typeface="Bookman Old Style" panose="02050604050505020204" pitchFamily="18" charset="0"/>
            </a:endParaRPr>
          </a:p>
          <a:p>
            <a:pPr marL="295275" lvl="3" indent="-285750" algn="just">
              <a:lnSpc>
                <a:spcPct val="150000"/>
              </a:lnSpc>
              <a:buFont typeface="Wingdings" charset="2"/>
              <a:buChar char="Ø"/>
            </a:pPr>
            <a:endParaRPr lang="en-US" sz="1600" dirty="0" smtClean="0">
              <a:latin typeface="Bookman Old Style" panose="02050604050505020204" pitchFamily="18" charset="0"/>
            </a:endParaRPr>
          </a:p>
          <a:p>
            <a:pPr marL="295275" lvl="3" indent="-285750" algn="just">
              <a:lnSpc>
                <a:spcPct val="150000"/>
              </a:lnSpc>
              <a:buFont typeface="Wingdings" charset="2"/>
              <a:buChar char="Ø"/>
            </a:pPr>
            <a:endParaRPr lang="en-US" sz="1600" dirty="0">
              <a:latin typeface="Bookman Old Style" panose="02050604050505020204" pitchFamily="18" charset="0"/>
            </a:endParaRPr>
          </a:p>
          <a:p>
            <a:pPr marL="295275" lvl="3" indent="-285750" algn="just">
              <a:lnSpc>
                <a:spcPct val="150000"/>
              </a:lnSpc>
              <a:buFont typeface="Wingdings" charset="2"/>
              <a:buChar char="Ø"/>
            </a:pPr>
            <a:endParaRPr lang="en-US" sz="1600" dirty="0" smtClean="0">
              <a:latin typeface="Bookman Old Style" panose="02050604050505020204" pitchFamily="18" charset="0"/>
            </a:endParaRPr>
          </a:p>
          <a:p>
            <a:pPr marL="295275" lvl="3" indent="-285750" algn="just">
              <a:lnSpc>
                <a:spcPct val="150000"/>
              </a:lnSpc>
              <a:buFont typeface="Wingdings" charset="2"/>
              <a:buChar char="Ø"/>
            </a:pPr>
            <a:endParaRPr lang="en-US" sz="1600" dirty="0">
              <a:latin typeface="Bookman Old Style" panose="02050604050505020204" pitchFamily="18" charset="0"/>
            </a:endParaRPr>
          </a:p>
          <a:p>
            <a:pPr marL="295275" lvl="3" indent="-285750" algn="just">
              <a:lnSpc>
                <a:spcPct val="150000"/>
              </a:lnSpc>
              <a:buFont typeface="Wingdings" charset="2"/>
              <a:buChar char="Ø"/>
            </a:pPr>
            <a:endParaRPr lang="en-US" sz="1600" dirty="0" smtClean="0">
              <a:latin typeface="Bookman Old Style" panose="02050604050505020204" pitchFamily="18" charset="0"/>
            </a:endParaRPr>
          </a:p>
          <a:p>
            <a:pPr marL="295275" lvl="3" indent="-285750" algn="just">
              <a:lnSpc>
                <a:spcPct val="150000"/>
              </a:lnSpc>
              <a:buFont typeface="Wingdings" charset="2"/>
              <a:buChar char="Ø"/>
            </a:pPr>
            <a:endParaRPr lang="en-US" sz="1600" dirty="0">
              <a:latin typeface="Bookman Old Style" panose="02050604050505020204" pitchFamily="18" charset="0"/>
            </a:endParaRPr>
          </a:p>
          <a:p>
            <a:pPr marL="295275" lvl="3" indent="-285750" algn="just">
              <a:buFont typeface="Wingdings" charset="2"/>
              <a:buChar char="Ø"/>
            </a:pPr>
            <a:r>
              <a:rPr lang="en-US" b="1" dirty="0" smtClean="0">
                <a:latin typeface="Bookman Old Style" panose="02050604050505020204" pitchFamily="18" charset="0"/>
              </a:rPr>
              <a:t>Motivation</a:t>
            </a:r>
            <a:r>
              <a:rPr lang="en-US" dirty="0" smtClean="0">
                <a:latin typeface="Bookman Old Style" panose="02050604050505020204" pitchFamily="18" charset="0"/>
              </a:rPr>
              <a:t>: </a:t>
            </a:r>
            <a:r>
              <a:rPr lang="en-US" i="1" u="sng" dirty="0" smtClean="0">
                <a:latin typeface="Bookman Old Style" panose="02050604050505020204" pitchFamily="18" charset="0"/>
              </a:rPr>
              <a:t>study the physics at the highest energy</a:t>
            </a:r>
          </a:p>
          <a:p>
            <a:pPr marL="1209675" lvl="5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latin typeface="Bookman Old Style" panose="02050604050505020204" pitchFamily="18" charset="0"/>
            </a:endParaRPr>
          </a:p>
          <a:p>
            <a:pPr marL="295275" lvl="3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latin typeface="Century Gothic" panose="020B0502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051" y="1901347"/>
            <a:ext cx="3647251" cy="3977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037320" y="4284132"/>
            <a:ext cx="762000" cy="2573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502640" y="573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" y="4513"/>
            <a:ext cx="12084151" cy="820348"/>
            <a:chOff x="-1" y="4513"/>
            <a:chExt cx="12084151" cy="820348"/>
          </a:xfrm>
        </p:grpSpPr>
        <p:grpSp>
          <p:nvGrpSpPr>
            <p:cNvPr id="10" name="Group 9"/>
            <p:cNvGrpSpPr/>
            <p:nvPr/>
          </p:nvGrpSpPr>
          <p:grpSpPr>
            <a:xfrm>
              <a:off x="-1" y="4513"/>
              <a:ext cx="11290854" cy="809177"/>
              <a:chOff x="-1" y="4513"/>
              <a:chExt cx="11290854" cy="809177"/>
            </a:xfrm>
          </p:grpSpPr>
          <p:sp>
            <p:nvSpPr>
              <p:cNvPr id="13" name="TextBox 1023"/>
              <p:cNvSpPr txBox="1"/>
              <p:nvPr/>
            </p:nvSpPr>
            <p:spPr>
              <a:xfrm>
                <a:off x="1" y="321247"/>
                <a:ext cx="112908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Interaction Region</a:t>
                </a:r>
                <a:endParaRPr lang="en-GB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pic>
            <p:nvPicPr>
              <p:cNvPr id="14" name="Picture 13" descr="Risultati immagini per future circular collider white 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99" y="66865"/>
                <a:ext cx="1245844" cy="551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1420051" y="279666"/>
                <a:ext cx="9870801" cy="0"/>
              </a:xfrm>
              <a:prstGeom prst="line">
                <a:avLst/>
              </a:prstGeom>
              <a:ln w="19050" cap="rnd">
                <a:solidFill>
                  <a:srgbClr val="003399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023"/>
              <p:cNvSpPr txBox="1"/>
              <p:nvPr/>
            </p:nvSpPr>
            <p:spPr>
              <a:xfrm>
                <a:off x="-1" y="4513"/>
                <a:ext cx="11290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E. Belli - FCC-</a:t>
                </a:r>
                <a:r>
                  <a:rPr lang="en-US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ee</a:t>
                </a:r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 MDI studies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00053" y="47298"/>
              <a:ext cx="784097" cy="77756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03830" y="5151936"/>
            <a:ext cx="46618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15 mm radius at IP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15 mm radius for pipes through QC1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20 mm radius for pipes in QC2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30 mm radius outside QC2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" y="658331"/>
            <a:ext cx="5897428" cy="436562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392822" y="2042445"/>
            <a:ext cx="1743342" cy="1324598"/>
          </a:xfrm>
          <a:prstGeom prst="rect">
            <a:avLst/>
          </a:prstGeom>
          <a:noFill/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6102073" y="2112085"/>
            <a:ext cx="5982077" cy="4353016"/>
            <a:chOff x="6102072" y="2355925"/>
            <a:chExt cx="5982077" cy="43530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703" y="2439397"/>
              <a:ext cx="5621435" cy="426954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102072" y="2355925"/>
              <a:ext cx="5982077" cy="4353015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02074" y="1627335"/>
                <a:ext cx="59820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Bookman Old Style" panose="02050604050505020204" pitchFamily="18" charset="0"/>
                  </a:rPr>
                  <a:t>Be pipe 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>
                    <a:latin typeface="Bookman Old Style" panose="02050604050505020204" pitchFamily="18" charset="0"/>
                  </a:rPr>
                  <a:t> 80 cm, Cu elsewhere </a:t>
                </a:r>
              </a:p>
              <a:p>
                <a:pPr marL="285750" indent="-285750" algn="ctr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074" y="1627335"/>
                <a:ext cx="5982076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985547" y="594866"/>
            <a:ext cx="1410837" cy="288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Bookman Old Style" charset="0"/>
                <a:ea typeface="Bookman Old Style" charset="0"/>
                <a:cs typeface="Bookman Old Style" charset="0"/>
              </a:rPr>
              <a:t>M. Sullivan </a:t>
            </a:r>
            <a:endParaRPr lang="en-US" sz="16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4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4513"/>
            <a:ext cx="12084151" cy="820348"/>
            <a:chOff x="-1" y="4513"/>
            <a:chExt cx="12084151" cy="820348"/>
          </a:xfrm>
        </p:grpSpPr>
        <p:grpSp>
          <p:nvGrpSpPr>
            <p:cNvPr id="5" name="Group 4"/>
            <p:cNvGrpSpPr/>
            <p:nvPr/>
          </p:nvGrpSpPr>
          <p:grpSpPr>
            <a:xfrm>
              <a:off x="-1" y="4513"/>
              <a:ext cx="11290854" cy="809177"/>
              <a:chOff x="-1" y="4513"/>
              <a:chExt cx="11290854" cy="809177"/>
            </a:xfrm>
          </p:grpSpPr>
          <p:sp>
            <p:nvSpPr>
              <p:cNvPr id="7" name="TextBox 1023"/>
              <p:cNvSpPr txBox="1"/>
              <p:nvPr/>
            </p:nvSpPr>
            <p:spPr>
              <a:xfrm>
                <a:off x="1" y="321247"/>
                <a:ext cx="112908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Wake fields and impedances </a:t>
                </a:r>
                <a:endParaRPr lang="en-GB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pic>
            <p:nvPicPr>
              <p:cNvPr id="8" name="Picture 7" descr="Risultati immagini per future circular collider white 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99" y="66865"/>
                <a:ext cx="1245844" cy="551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1420051" y="279666"/>
                <a:ext cx="9870801" cy="0"/>
              </a:xfrm>
              <a:prstGeom prst="line">
                <a:avLst/>
              </a:prstGeom>
              <a:ln w="19050" cap="rnd">
                <a:solidFill>
                  <a:srgbClr val="003399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1023"/>
              <p:cNvSpPr txBox="1"/>
              <p:nvPr/>
            </p:nvSpPr>
            <p:spPr>
              <a:xfrm>
                <a:off x="-1" y="4513"/>
                <a:ext cx="11290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E. Belli - FCC-</a:t>
                </a:r>
                <a:r>
                  <a:rPr lang="en-US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ee</a:t>
                </a:r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 MDI studies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00053" y="47298"/>
              <a:ext cx="784097" cy="77756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-1" y="4576633"/>
            <a:ext cx="11767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6113" indent="-285750">
              <a:buFont typeface="Wingdings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Wake fields (time domain)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: electromagnetic fields generated by the interaction of the beam with the vacuum chamber</a:t>
            </a:r>
          </a:p>
          <a:p>
            <a:pPr marL="646113" indent="-285750">
              <a:buFont typeface="Wingdings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Beam coupling impedance (frequency domain):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19064" y="3064605"/>
            <a:ext cx="3622803" cy="1071695"/>
          </a:xfrm>
          <a:prstGeom prst="wedgeRoundRectCallout">
            <a:avLst>
              <a:gd name="adj1" fmla="val -11756"/>
              <a:gd name="adj2" fmla="val -11043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Perfectly conducting smooth pipe 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 the </a:t>
            </a:r>
            <a:r>
              <a:rPr lang="en-US" sz="1600" dirty="0" smtClean="0">
                <a:solidFill>
                  <a:schemeClr val="accent6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witness 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does not feel any force from the </a:t>
            </a:r>
            <a:r>
              <a:rPr lang="en-US" sz="1600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source</a:t>
            </a:r>
            <a:endParaRPr lang="en-US" sz="1600" b="1" i="1" dirty="0" smtClean="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12"/>
              <p:cNvSpPr/>
              <p:nvPr/>
            </p:nvSpPr>
            <p:spPr>
              <a:xfrm>
                <a:off x="695277" y="908754"/>
                <a:ext cx="3266278" cy="816621"/>
              </a:xfrm>
              <a:prstGeom prst="wedgeRoundRectCallout">
                <a:avLst>
                  <a:gd name="adj1" fmla="val 35961"/>
                  <a:gd name="adj2" fmla="val 109256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Ultrarelativistic limit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charset="0"/>
                        <a:ea typeface="Bookman Old Style" charset="0"/>
                        <a:cs typeface="Bookman Old Style" charset="0"/>
                      </a:rPr>
                      <m:t>𝑣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charset="0"/>
                        <a:ea typeface="Bookman Old Style" charset="0"/>
                        <a:cs typeface="Bookman Old Style" charset="0"/>
                      </a:rPr>
                      <m:t>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charset="0"/>
                        <a:ea typeface="Bookman Old Style" charset="0"/>
                        <a:cs typeface="Bookman Old Style" charset="0"/>
                      </a:rPr>
                      <m:t>𝑐</m:t>
                    </m:r>
                  </m:oMath>
                </a14:m>
                <a:r>
                  <a:rPr lang="en-US" sz="1600" b="0" dirty="0" smtClean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: no EM field in front of the beam </a:t>
                </a:r>
              </a:p>
            </p:txBody>
          </p:sp>
        </mc:Choice>
        <mc:Fallback xmlns="">
          <p:sp>
            <p:nvSpPr>
              <p:cNvPr id="13" name="Rounded 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77" y="908754"/>
                <a:ext cx="3266278" cy="816621"/>
              </a:xfrm>
              <a:prstGeom prst="wedgeRoundRectCallout">
                <a:avLst>
                  <a:gd name="adj1" fmla="val 35961"/>
                  <a:gd name="adj2" fmla="val 109256"/>
                  <a:gd name="adj3" fmla="val 16667"/>
                </a:avLst>
              </a:prstGeom>
              <a:blipFill rotWithShape="0">
                <a:blip r:embed="rId5"/>
                <a:stretch>
                  <a:fillRect r="-11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ular Callout 13"/>
          <p:cNvSpPr/>
          <p:nvPr/>
        </p:nvSpPr>
        <p:spPr>
          <a:xfrm>
            <a:off x="6970452" y="907221"/>
            <a:ext cx="4073314" cy="830120"/>
          </a:xfrm>
          <a:prstGeom prst="wedgeRoundRectCallout">
            <a:avLst>
              <a:gd name="adj1" fmla="val -60694"/>
              <a:gd name="adj2" fmla="val 7220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Discontinuity 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 the </a:t>
            </a:r>
            <a:r>
              <a:rPr lang="en-US" sz="1600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source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 loses energy and the </a:t>
            </a:r>
            <a:r>
              <a:rPr lang="en-US" sz="1600" dirty="0" smtClean="0">
                <a:solidFill>
                  <a:schemeClr val="accent6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witness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 feels a force along the length of the discontinuity</a:t>
            </a:r>
            <a:endParaRPr lang="en-US" sz="1600" b="1" i="1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26913" y="1043928"/>
            <a:ext cx="9420578" cy="2576283"/>
            <a:chOff x="1477818" y="2655908"/>
            <a:chExt cx="11095938" cy="336984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496291" y="3872346"/>
              <a:ext cx="35744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811818" y="3865419"/>
              <a:ext cx="3620655" cy="46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96291" y="4813936"/>
              <a:ext cx="35744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21054" y="4813936"/>
              <a:ext cx="36206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5070764" y="2655908"/>
              <a:ext cx="1750290" cy="1225357"/>
            </a:xfrm>
            <a:custGeom>
              <a:avLst/>
              <a:gdLst>
                <a:gd name="connsiteX0" fmla="*/ 0 w 1163782"/>
                <a:gd name="connsiteY0" fmla="*/ 951550 h 951550"/>
                <a:gd name="connsiteX1" fmla="*/ 129309 w 1163782"/>
                <a:gd name="connsiteY1" fmla="*/ 286532 h 951550"/>
                <a:gd name="connsiteX2" fmla="*/ 415637 w 1163782"/>
                <a:gd name="connsiteY2" fmla="*/ 204 h 951550"/>
                <a:gd name="connsiteX3" fmla="*/ 683491 w 1163782"/>
                <a:gd name="connsiteY3" fmla="*/ 323477 h 951550"/>
                <a:gd name="connsiteX4" fmla="*/ 849746 w 1163782"/>
                <a:gd name="connsiteY4" fmla="*/ 184932 h 951550"/>
                <a:gd name="connsiteX5" fmla="*/ 960582 w 1163782"/>
                <a:gd name="connsiteY5" fmla="*/ 249586 h 951550"/>
                <a:gd name="connsiteX6" fmla="*/ 1163782 w 1163782"/>
                <a:gd name="connsiteY6" fmla="*/ 951550 h 95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3782" h="951550">
                  <a:moveTo>
                    <a:pt x="0" y="951550"/>
                  </a:moveTo>
                  <a:cubicBezTo>
                    <a:pt x="30018" y="698320"/>
                    <a:pt x="60036" y="445090"/>
                    <a:pt x="129309" y="286532"/>
                  </a:cubicBezTo>
                  <a:cubicBezTo>
                    <a:pt x="198582" y="127974"/>
                    <a:pt x="323273" y="-5954"/>
                    <a:pt x="415637" y="204"/>
                  </a:cubicBezTo>
                  <a:cubicBezTo>
                    <a:pt x="508001" y="6362"/>
                    <a:pt x="611140" y="292689"/>
                    <a:pt x="683491" y="323477"/>
                  </a:cubicBezTo>
                  <a:cubicBezTo>
                    <a:pt x="755843" y="354265"/>
                    <a:pt x="803564" y="197247"/>
                    <a:pt x="849746" y="184932"/>
                  </a:cubicBezTo>
                  <a:cubicBezTo>
                    <a:pt x="895928" y="172617"/>
                    <a:pt x="908243" y="121816"/>
                    <a:pt x="960582" y="249586"/>
                  </a:cubicBezTo>
                  <a:cubicBezTo>
                    <a:pt x="1012921" y="377356"/>
                    <a:pt x="1088351" y="664453"/>
                    <a:pt x="1163782" y="9515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 flipV="1">
              <a:off x="5080000" y="4802706"/>
              <a:ext cx="1741054" cy="1223048"/>
            </a:xfrm>
            <a:custGeom>
              <a:avLst/>
              <a:gdLst>
                <a:gd name="connsiteX0" fmla="*/ 0 w 1163782"/>
                <a:gd name="connsiteY0" fmla="*/ 951550 h 951550"/>
                <a:gd name="connsiteX1" fmla="*/ 129309 w 1163782"/>
                <a:gd name="connsiteY1" fmla="*/ 286532 h 951550"/>
                <a:gd name="connsiteX2" fmla="*/ 415637 w 1163782"/>
                <a:gd name="connsiteY2" fmla="*/ 204 h 951550"/>
                <a:gd name="connsiteX3" fmla="*/ 683491 w 1163782"/>
                <a:gd name="connsiteY3" fmla="*/ 323477 h 951550"/>
                <a:gd name="connsiteX4" fmla="*/ 849746 w 1163782"/>
                <a:gd name="connsiteY4" fmla="*/ 184932 h 951550"/>
                <a:gd name="connsiteX5" fmla="*/ 960582 w 1163782"/>
                <a:gd name="connsiteY5" fmla="*/ 249586 h 951550"/>
                <a:gd name="connsiteX6" fmla="*/ 1163782 w 1163782"/>
                <a:gd name="connsiteY6" fmla="*/ 951550 h 95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3782" h="951550">
                  <a:moveTo>
                    <a:pt x="0" y="951550"/>
                  </a:moveTo>
                  <a:cubicBezTo>
                    <a:pt x="30018" y="698320"/>
                    <a:pt x="60036" y="445090"/>
                    <a:pt x="129309" y="286532"/>
                  </a:cubicBezTo>
                  <a:cubicBezTo>
                    <a:pt x="198582" y="127974"/>
                    <a:pt x="323273" y="-5954"/>
                    <a:pt x="415637" y="204"/>
                  </a:cubicBezTo>
                  <a:cubicBezTo>
                    <a:pt x="508001" y="6362"/>
                    <a:pt x="611140" y="292689"/>
                    <a:pt x="683491" y="323477"/>
                  </a:cubicBezTo>
                  <a:cubicBezTo>
                    <a:pt x="755843" y="354265"/>
                    <a:pt x="803564" y="197247"/>
                    <a:pt x="849746" y="184932"/>
                  </a:cubicBezTo>
                  <a:cubicBezTo>
                    <a:pt x="895928" y="172617"/>
                    <a:pt x="908243" y="121816"/>
                    <a:pt x="960582" y="249586"/>
                  </a:cubicBezTo>
                  <a:cubicBezTo>
                    <a:pt x="1012921" y="377356"/>
                    <a:pt x="1088351" y="664453"/>
                    <a:pt x="1163782" y="9515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3207588" y="4244959"/>
              <a:ext cx="289861" cy="1885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1486126" y="4238798"/>
              <a:ext cx="289861" cy="188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477818" y="4339750"/>
              <a:ext cx="8936182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39" idx="6"/>
              <a:endCxn id="38" idx="2"/>
            </p:cNvCxnSpPr>
            <p:nvPr/>
          </p:nvCxnSpPr>
          <p:spPr>
            <a:xfrm>
              <a:off x="1775987" y="4333086"/>
              <a:ext cx="1431601" cy="616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267222" y="3885461"/>
              <a:ext cx="0" cy="9261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0789741" y="4352918"/>
              <a:ext cx="289861" cy="188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10789742" y="4013624"/>
              <a:ext cx="289861" cy="1885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1079603" y="3883627"/>
                  <a:ext cx="1463943" cy="483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Source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 </a:t>
                  </a:r>
                  <a:endParaRPr lang="en-GB" dirty="0"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9603" y="3883627"/>
                  <a:ext cx="1463943" cy="48309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451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1079604" y="4205303"/>
                  <a:ext cx="1494152" cy="483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Witness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9604" y="4205303"/>
                  <a:ext cx="1494152" cy="48309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04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161607" y="4297489"/>
                  <a:ext cx="68486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oMath>
                    </m:oMathPara>
                  </a14:m>
                  <a:endParaRPr lang="en-GB" sz="1400" b="1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607" y="4297489"/>
                  <a:ext cx="684867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571" r="-3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Freeform 31"/>
            <p:cNvSpPr/>
            <p:nvPr/>
          </p:nvSpPr>
          <p:spPr>
            <a:xfrm>
              <a:off x="5464542" y="2679911"/>
              <a:ext cx="302372" cy="117371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376501" y="2735914"/>
              <a:ext cx="452343" cy="146273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278747" y="2860301"/>
              <a:ext cx="637530" cy="188576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 flipV="1">
              <a:off x="5278747" y="5614281"/>
              <a:ext cx="637530" cy="188576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 flipV="1">
              <a:off x="5376501" y="5787240"/>
              <a:ext cx="452343" cy="146273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 flipV="1">
              <a:off x="5459342" y="5895008"/>
              <a:ext cx="302372" cy="117371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113421" y="3479468"/>
              <a:ext cx="1634458" cy="120469"/>
            </a:xfrm>
            <a:custGeom>
              <a:avLst/>
              <a:gdLst>
                <a:gd name="connsiteX0" fmla="*/ 0 w 1634458"/>
                <a:gd name="connsiteY0" fmla="*/ 33753 h 286416"/>
                <a:gd name="connsiteX1" fmla="*/ 830179 w 1634458"/>
                <a:gd name="connsiteY1" fmla="*/ 286416 h 286416"/>
                <a:gd name="connsiteX2" fmla="*/ 1552074 w 1634458"/>
                <a:gd name="connsiteY2" fmla="*/ 33753 h 286416"/>
                <a:gd name="connsiteX3" fmla="*/ 1588168 w 1634458"/>
                <a:gd name="connsiteY3" fmla="*/ 9690 h 28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4458" h="286416">
                  <a:moveTo>
                    <a:pt x="0" y="33753"/>
                  </a:moveTo>
                  <a:cubicBezTo>
                    <a:pt x="285750" y="160084"/>
                    <a:pt x="571500" y="286416"/>
                    <a:pt x="830179" y="286416"/>
                  </a:cubicBezTo>
                  <a:cubicBezTo>
                    <a:pt x="1088858" y="286416"/>
                    <a:pt x="1425743" y="79874"/>
                    <a:pt x="1552074" y="33753"/>
                  </a:cubicBezTo>
                  <a:cubicBezTo>
                    <a:pt x="1678405" y="-12368"/>
                    <a:pt x="1633286" y="-1339"/>
                    <a:pt x="1588168" y="969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 flipV="1">
              <a:off x="5113421" y="5025025"/>
              <a:ext cx="1634458" cy="120469"/>
            </a:xfrm>
            <a:custGeom>
              <a:avLst/>
              <a:gdLst>
                <a:gd name="connsiteX0" fmla="*/ 0 w 1634458"/>
                <a:gd name="connsiteY0" fmla="*/ 33753 h 286416"/>
                <a:gd name="connsiteX1" fmla="*/ 830179 w 1634458"/>
                <a:gd name="connsiteY1" fmla="*/ 286416 h 286416"/>
                <a:gd name="connsiteX2" fmla="*/ 1552074 w 1634458"/>
                <a:gd name="connsiteY2" fmla="*/ 33753 h 286416"/>
                <a:gd name="connsiteX3" fmla="*/ 1588168 w 1634458"/>
                <a:gd name="connsiteY3" fmla="*/ 9690 h 28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4458" h="286416">
                  <a:moveTo>
                    <a:pt x="0" y="33753"/>
                  </a:moveTo>
                  <a:cubicBezTo>
                    <a:pt x="285750" y="160084"/>
                    <a:pt x="571500" y="286416"/>
                    <a:pt x="830179" y="286416"/>
                  </a:cubicBezTo>
                  <a:cubicBezTo>
                    <a:pt x="1088858" y="286416"/>
                    <a:pt x="1425743" y="79874"/>
                    <a:pt x="1552074" y="33753"/>
                  </a:cubicBezTo>
                  <a:cubicBezTo>
                    <a:pt x="1678405" y="-12368"/>
                    <a:pt x="1633286" y="-1339"/>
                    <a:pt x="1588168" y="969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357196" y="3884832"/>
              <a:ext cx="0" cy="9261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443834" y="3884812"/>
              <a:ext cx="0" cy="9261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4970198" y="4238798"/>
              <a:ext cx="289861" cy="188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6699187" y="4245462"/>
              <a:ext cx="289861" cy="1885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5260059" y="4333086"/>
              <a:ext cx="1439128" cy="666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911445" y="4331638"/>
                  <a:ext cx="1330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oMath>
                    </m:oMathPara>
                  </a14:m>
                  <a:endParaRPr lang="en-GB" sz="1400" b="1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445" y="4331638"/>
                  <a:ext cx="133050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2727" r="-1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/>
            <p:nvPr/>
          </p:nvCxnSpPr>
          <p:spPr>
            <a:xfrm>
              <a:off x="6937408" y="3868315"/>
              <a:ext cx="0" cy="9261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6861917" y="3873318"/>
              <a:ext cx="0" cy="9261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883611" y="3865419"/>
              <a:ext cx="2530389" cy="289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889686" y="4813196"/>
              <a:ext cx="2542787" cy="74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8207536" y="4238798"/>
              <a:ext cx="289861" cy="188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9936525" y="4245462"/>
              <a:ext cx="289861" cy="1885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8497397" y="4333086"/>
              <a:ext cx="1439128" cy="666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9148805" y="4297489"/>
                  <a:ext cx="1330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oMath>
                    </m:oMathPara>
                  </a14:m>
                  <a:endParaRPr lang="en-GB" sz="1400" b="1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8805" y="4297489"/>
                  <a:ext cx="133050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2727" r="-1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Freeform 53"/>
            <p:cNvSpPr/>
            <p:nvPr/>
          </p:nvSpPr>
          <p:spPr>
            <a:xfrm rot="17139749">
              <a:off x="9496754" y="4211146"/>
              <a:ext cx="843930" cy="293705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 rot="17139749">
              <a:off x="9571354" y="4207131"/>
              <a:ext cx="843930" cy="293705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 rot="17139749">
              <a:off x="9416577" y="4211698"/>
              <a:ext cx="843930" cy="293705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 rot="17139749">
              <a:off x="9639174" y="4206626"/>
              <a:ext cx="843930" cy="293705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9316332" y="3900616"/>
              <a:ext cx="181233" cy="119452"/>
            </a:xfrm>
            <a:custGeom>
              <a:avLst/>
              <a:gdLst>
                <a:gd name="connsiteX0" fmla="*/ 181233 w 181233"/>
                <a:gd name="connsiteY0" fmla="*/ 0 h 119452"/>
                <a:gd name="connsiteX1" fmla="*/ 90617 w 181233"/>
                <a:gd name="connsiteY1" fmla="*/ 119449 h 119452"/>
                <a:gd name="connsiteX2" fmla="*/ 0 w 181233"/>
                <a:gd name="connsiteY2" fmla="*/ 4119 h 119452"/>
                <a:gd name="connsiteX3" fmla="*/ 0 w 181233"/>
                <a:gd name="connsiteY3" fmla="*/ 4119 h 1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33" h="119452">
                  <a:moveTo>
                    <a:pt x="181233" y="0"/>
                  </a:moveTo>
                  <a:cubicBezTo>
                    <a:pt x="151027" y="59381"/>
                    <a:pt x="120822" y="118763"/>
                    <a:pt x="90617" y="119449"/>
                  </a:cubicBezTo>
                  <a:cubicBezTo>
                    <a:pt x="60411" y="120136"/>
                    <a:pt x="0" y="4119"/>
                    <a:pt x="0" y="4119"/>
                  </a:cubicBezTo>
                  <a:lnTo>
                    <a:pt x="0" y="4119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9246311" y="3904735"/>
              <a:ext cx="308919" cy="234782"/>
            </a:xfrm>
            <a:custGeom>
              <a:avLst/>
              <a:gdLst>
                <a:gd name="connsiteX0" fmla="*/ 308919 w 308919"/>
                <a:gd name="connsiteY0" fmla="*/ 4119 h 234782"/>
                <a:gd name="connsiteX1" fmla="*/ 160638 w 308919"/>
                <a:gd name="connsiteY1" fmla="*/ 234779 h 234782"/>
                <a:gd name="connsiteX2" fmla="*/ 0 w 308919"/>
                <a:gd name="connsiteY2" fmla="*/ 0 h 2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919" h="234782">
                  <a:moveTo>
                    <a:pt x="308919" y="4119"/>
                  </a:moveTo>
                  <a:cubicBezTo>
                    <a:pt x="260521" y="119792"/>
                    <a:pt x="212124" y="235465"/>
                    <a:pt x="160638" y="234779"/>
                  </a:cubicBezTo>
                  <a:cubicBezTo>
                    <a:pt x="109152" y="234093"/>
                    <a:pt x="54576" y="117046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 flipV="1">
              <a:off x="9314886" y="4654257"/>
              <a:ext cx="181233" cy="119452"/>
            </a:xfrm>
            <a:custGeom>
              <a:avLst/>
              <a:gdLst>
                <a:gd name="connsiteX0" fmla="*/ 181233 w 181233"/>
                <a:gd name="connsiteY0" fmla="*/ 0 h 119452"/>
                <a:gd name="connsiteX1" fmla="*/ 90617 w 181233"/>
                <a:gd name="connsiteY1" fmla="*/ 119449 h 119452"/>
                <a:gd name="connsiteX2" fmla="*/ 0 w 181233"/>
                <a:gd name="connsiteY2" fmla="*/ 4119 h 119452"/>
                <a:gd name="connsiteX3" fmla="*/ 0 w 181233"/>
                <a:gd name="connsiteY3" fmla="*/ 4119 h 1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33" h="119452">
                  <a:moveTo>
                    <a:pt x="181233" y="0"/>
                  </a:moveTo>
                  <a:cubicBezTo>
                    <a:pt x="151027" y="59381"/>
                    <a:pt x="120822" y="118763"/>
                    <a:pt x="90617" y="119449"/>
                  </a:cubicBezTo>
                  <a:cubicBezTo>
                    <a:pt x="60411" y="120136"/>
                    <a:pt x="0" y="4119"/>
                    <a:pt x="0" y="4119"/>
                  </a:cubicBezTo>
                  <a:lnTo>
                    <a:pt x="0" y="4119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 flipV="1">
              <a:off x="9240516" y="4539255"/>
              <a:ext cx="308919" cy="234782"/>
            </a:xfrm>
            <a:custGeom>
              <a:avLst/>
              <a:gdLst>
                <a:gd name="connsiteX0" fmla="*/ 308919 w 308919"/>
                <a:gd name="connsiteY0" fmla="*/ 4119 h 234782"/>
                <a:gd name="connsiteX1" fmla="*/ 160638 w 308919"/>
                <a:gd name="connsiteY1" fmla="*/ 234779 h 234782"/>
                <a:gd name="connsiteX2" fmla="*/ 0 w 308919"/>
                <a:gd name="connsiteY2" fmla="*/ 0 h 2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919" h="234782">
                  <a:moveTo>
                    <a:pt x="308919" y="4119"/>
                  </a:moveTo>
                  <a:cubicBezTo>
                    <a:pt x="260521" y="119792"/>
                    <a:pt x="212124" y="235465"/>
                    <a:pt x="160638" y="234779"/>
                  </a:cubicBezTo>
                  <a:cubicBezTo>
                    <a:pt x="109152" y="234093"/>
                    <a:pt x="54576" y="117046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826093" y="3910375"/>
              <a:ext cx="264182" cy="68651"/>
            </a:xfrm>
            <a:custGeom>
              <a:avLst/>
              <a:gdLst>
                <a:gd name="connsiteX0" fmla="*/ 181233 w 181233"/>
                <a:gd name="connsiteY0" fmla="*/ 0 h 119452"/>
                <a:gd name="connsiteX1" fmla="*/ 90617 w 181233"/>
                <a:gd name="connsiteY1" fmla="*/ 119449 h 119452"/>
                <a:gd name="connsiteX2" fmla="*/ 0 w 181233"/>
                <a:gd name="connsiteY2" fmla="*/ 4119 h 119452"/>
                <a:gd name="connsiteX3" fmla="*/ 0 w 181233"/>
                <a:gd name="connsiteY3" fmla="*/ 4119 h 1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33" h="119452">
                  <a:moveTo>
                    <a:pt x="181233" y="0"/>
                  </a:moveTo>
                  <a:cubicBezTo>
                    <a:pt x="151027" y="59381"/>
                    <a:pt x="120822" y="118763"/>
                    <a:pt x="90617" y="119449"/>
                  </a:cubicBezTo>
                  <a:cubicBezTo>
                    <a:pt x="60411" y="120136"/>
                    <a:pt x="0" y="4119"/>
                    <a:pt x="0" y="4119"/>
                  </a:cubicBezTo>
                  <a:lnTo>
                    <a:pt x="0" y="4119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690169" y="3910375"/>
              <a:ext cx="444844" cy="144884"/>
            </a:xfrm>
            <a:custGeom>
              <a:avLst/>
              <a:gdLst>
                <a:gd name="connsiteX0" fmla="*/ 308919 w 308919"/>
                <a:gd name="connsiteY0" fmla="*/ 4119 h 234782"/>
                <a:gd name="connsiteX1" fmla="*/ 160638 w 308919"/>
                <a:gd name="connsiteY1" fmla="*/ 234779 h 234782"/>
                <a:gd name="connsiteX2" fmla="*/ 0 w 308919"/>
                <a:gd name="connsiteY2" fmla="*/ 0 h 2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919" h="234782">
                  <a:moveTo>
                    <a:pt x="308919" y="4119"/>
                  </a:moveTo>
                  <a:cubicBezTo>
                    <a:pt x="260521" y="119792"/>
                    <a:pt x="212124" y="235465"/>
                    <a:pt x="160638" y="234779"/>
                  </a:cubicBezTo>
                  <a:cubicBezTo>
                    <a:pt x="109152" y="234093"/>
                    <a:pt x="54576" y="117046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 flipV="1">
              <a:off x="8814149" y="4697407"/>
              <a:ext cx="264182" cy="68651"/>
            </a:xfrm>
            <a:custGeom>
              <a:avLst/>
              <a:gdLst>
                <a:gd name="connsiteX0" fmla="*/ 181233 w 181233"/>
                <a:gd name="connsiteY0" fmla="*/ 0 h 119452"/>
                <a:gd name="connsiteX1" fmla="*/ 90617 w 181233"/>
                <a:gd name="connsiteY1" fmla="*/ 119449 h 119452"/>
                <a:gd name="connsiteX2" fmla="*/ 0 w 181233"/>
                <a:gd name="connsiteY2" fmla="*/ 4119 h 119452"/>
                <a:gd name="connsiteX3" fmla="*/ 0 w 181233"/>
                <a:gd name="connsiteY3" fmla="*/ 4119 h 1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33" h="119452">
                  <a:moveTo>
                    <a:pt x="181233" y="0"/>
                  </a:moveTo>
                  <a:cubicBezTo>
                    <a:pt x="151027" y="59381"/>
                    <a:pt x="120822" y="118763"/>
                    <a:pt x="90617" y="119449"/>
                  </a:cubicBezTo>
                  <a:cubicBezTo>
                    <a:pt x="60411" y="120136"/>
                    <a:pt x="0" y="4119"/>
                    <a:pt x="0" y="4119"/>
                  </a:cubicBezTo>
                  <a:lnTo>
                    <a:pt x="0" y="4119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 flipV="1">
              <a:off x="8686104" y="4623765"/>
              <a:ext cx="444844" cy="144884"/>
            </a:xfrm>
            <a:custGeom>
              <a:avLst/>
              <a:gdLst>
                <a:gd name="connsiteX0" fmla="*/ 308919 w 308919"/>
                <a:gd name="connsiteY0" fmla="*/ 4119 h 234782"/>
                <a:gd name="connsiteX1" fmla="*/ 160638 w 308919"/>
                <a:gd name="connsiteY1" fmla="*/ 234779 h 234782"/>
                <a:gd name="connsiteX2" fmla="*/ 0 w 308919"/>
                <a:gd name="connsiteY2" fmla="*/ 0 h 2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919" h="234782">
                  <a:moveTo>
                    <a:pt x="308919" y="4119"/>
                  </a:moveTo>
                  <a:cubicBezTo>
                    <a:pt x="260521" y="119792"/>
                    <a:pt x="212124" y="235465"/>
                    <a:pt x="160638" y="234779"/>
                  </a:cubicBezTo>
                  <a:cubicBezTo>
                    <a:pt x="109152" y="234093"/>
                    <a:pt x="54576" y="117046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195618" y="3904735"/>
              <a:ext cx="317495" cy="45719"/>
            </a:xfrm>
            <a:custGeom>
              <a:avLst/>
              <a:gdLst>
                <a:gd name="connsiteX0" fmla="*/ 181233 w 181233"/>
                <a:gd name="connsiteY0" fmla="*/ 0 h 119452"/>
                <a:gd name="connsiteX1" fmla="*/ 90617 w 181233"/>
                <a:gd name="connsiteY1" fmla="*/ 119449 h 119452"/>
                <a:gd name="connsiteX2" fmla="*/ 0 w 181233"/>
                <a:gd name="connsiteY2" fmla="*/ 4119 h 119452"/>
                <a:gd name="connsiteX3" fmla="*/ 0 w 181233"/>
                <a:gd name="connsiteY3" fmla="*/ 4119 h 1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33" h="119452">
                  <a:moveTo>
                    <a:pt x="181233" y="0"/>
                  </a:moveTo>
                  <a:cubicBezTo>
                    <a:pt x="151027" y="59381"/>
                    <a:pt x="120822" y="118763"/>
                    <a:pt x="90617" y="119449"/>
                  </a:cubicBezTo>
                  <a:cubicBezTo>
                    <a:pt x="60411" y="120136"/>
                    <a:pt x="0" y="4119"/>
                    <a:pt x="0" y="4119"/>
                  </a:cubicBezTo>
                  <a:lnTo>
                    <a:pt x="0" y="4119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023236" y="3904735"/>
              <a:ext cx="534615" cy="68651"/>
            </a:xfrm>
            <a:custGeom>
              <a:avLst/>
              <a:gdLst>
                <a:gd name="connsiteX0" fmla="*/ 308919 w 308919"/>
                <a:gd name="connsiteY0" fmla="*/ 4119 h 234782"/>
                <a:gd name="connsiteX1" fmla="*/ 160638 w 308919"/>
                <a:gd name="connsiteY1" fmla="*/ 234779 h 234782"/>
                <a:gd name="connsiteX2" fmla="*/ 0 w 308919"/>
                <a:gd name="connsiteY2" fmla="*/ 0 h 2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919" h="234782">
                  <a:moveTo>
                    <a:pt x="308919" y="4119"/>
                  </a:moveTo>
                  <a:cubicBezTo>
                    <a:pt x="260521" y="119792"/>
                    <a:pt x="212124" y="235465"/>
                    <a:pt x="160638" y="234779"/>
                  </a:cubicBezTo>
                  <a:cubicBezTo>
                    <a:pt x="109152" y="234093"/>
                    <a:pt x="54576" y="117046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 flipV="1">
              <a:off x="8201731" y="4720988"/>
              <a:ext cx="317495" cy="45719"/>
            </a:xfrm>
            <a:custGeom>
              <a:avLst/>
              <a:gdLst>
                <a:gd name="connsiteX0" fmla="*/ 181233 w 181233"/>
                <a:gd name="connsiteY0" fmla="*/ 0 h 119452"/>
                <a:gd name="connsiteX1" fmla="*/ 90617 w 181233"/>
                <a:gd name="connsiteY1" fmla="*/ 119449 h 119452"/>
                <a:gd name="connsiteX2" fmla="*/ 0 w 181233"/>
                <a:gd name="connsiteY2" fmla="*/ 4119 h 119452"/>
                <a:gd name="connsiteX3" fmla="*/ 0 w 181233"/>
                <a:gd name="connsiteY3" fmla="*/ 4119 h 1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33" h="119452">
                  <a:moveTo>
                    <a:pt x="181233" y="0"/>
                  </a:moveTo>
                  <a:cubicBezTo>
                    <a:pt x="151027" y="59381"/>
                    <a:pt x="120822" y="118763"/>
                    <a:pt x="90617" y="119449"/>
                  </a:cubicBezTo>
                  <a:cubicBezTo>
                    <a:pt x="60411" y="120136"/>
                    <a:pt x="0" y="4119"/>
                    <a:pt x="0" y="4119"/>
                  </a:cubicBezTo>
                  <a:lnTo>
                    <a:pt x="0" y="4119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 flipV="1">
              <a:off x="8029349" y="4692155"/>
              <a:ext cx="534615" cy="68651"/>
            </a:xfrm>
            <a:custGeom>
              <a:avLst/>
              <a:gdLst>
                <a:gd name="connsiteX0" fmla="*/ 308919 w 308919"/>
                <a:gd name="connsiteY0" fmla="*/ 4119 h 234782"/>
                <a:gd name="connsiteX1" fmla="*/ 160638 w 308919"/>
                <a:gd name="connsiteY1" fmla="*/ 234779 h 234782"/>
                <a:gd name="connsiteX2" fmla="*/ 0 w 308919"/>
                <a:gd name="connsiteY2" fmla="*/ 0 h 2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919" h="234782">
                  <a:moveTo>
                    <a:pt x="308919" y="4119"/>
                  </a:moveTo>
                  <a:cubicBezTo>
                    <a:pt x="260521" y="119792"/>
                    <a:pt x="212124" y="235465"/>
                    <a:pt x="160638" y="234779"/>
                  </a:cubicBezTo>
                  <a:cubicBezTo>
                    <a:pt x="109152" y="234093"/>
                    <a:pt x="54576" y="117046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0" name="Rounded Rectangular Callout 69"/>
          <p:cNvSpPr/>
          <p:nvPr/>
        </p:nvSpPr>
        <p:spPr>
          <a:xfrm>
            <a:off x="6759022" y="3064605"/>
            <a:ext cx="4381011" cy="1170444"/>
          </a:xfrm>
          <a:prstGeom prst="wedgeRoundRectCallout">
            <a:avLst>
              <a:gd name="adj1" fmla="val -31574"/>
              <a:gd name="adj2" fmla="val -7520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Finite conductivity 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 Delayed EM fields due to a delay in the induced currents and the </a:t>
            </a:r>
            <a:r>
              <a:rPr lang="en-US" sz="1600" dirty="0">
                <a:solidFill>
                  <a:schemeClr val="accent6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witness</a:t>
            </a:r>
            <a:r>
              <a:rPr lang="en-US" sz="1600" dirty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 feels a force 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all along </a:t>
            </a:r>
            <a:r>
              <a:rPr lang="en-US" sz="1600" dirty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the 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length</a:t>
            </a:r>
          </a:p>
          <a:p>
            <a:pPr algn="ctr"/>
            <a:endParaRPr lang="en-US" sz="1600" b="1" i="1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8315523" y="2838295"/>
            <a:ext cx="1221836" cy="509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426337" y="5719645"/>
                <a:ext cx="3196452" cy="6803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sup>
                          </m:sSup>
                          <m:f>
                            <m:fPr>
                              <m:ctrlPr>
                                <a:rPr lang="en-US" sz="20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𝑑𝑧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337" y="5719645"/>
                <a:ext cx="3196452" cy="68037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013671" y="5591403"/>
            <a:ext cx="4033159" cy="956422"/>
          </a:xfrm>
          <a:prstGeom prst="roundRect">
            <a:avLst/>
          </a:prstGeom>
          <a:noFill/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84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70" grpId="0" animBg="1"/>
      <p:bldP spid="72" grpId="0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4513"/>
            <a:ext cx="12084151" cy="820348"/>
            <a:chOff x="-1" y="4513"/>
            <a:chExt cx="12084151" cy="820348"/>
          </a:xfrm>
        </p:grpSpPr>
        <p:grpSp>
          <p:nvGrpSpPr>
            <p:cNvPr id="5" name="Group 4"/>
            <p:cNvGrpSpPr/>
            <p:nvPr/>
          </p:nvGrpSpPr>
          <p:grpSpPr>
            <a:xfrm>
              <a:off x="-1" y="4513"/>
              <a:ext cx="11290854" cy="809177"/>
              <a:chOff x="-1" y="4513"/>
              <a:chExt cx="11290854" cy="809177"/>
            </a:xfrm>
          </p:grpSpPr>
          <p:sp>
            <p:nvSpPr>
              <p:cNvPr id="7" name="TextBox 1023"/>
              <p:cNvSpPr txBox="1"/>
              <p:nvPr/>
            </p:nvSpPr>
            <p:spPr>
              <a:xfrm>
                <a:off x="1" y="321247"/>
                <a:ext cx="112908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Heat load</a:t>
                </a:r>
                <a:endParaRPr lang="en-GB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pic>
            <p:nvPicPr>
              <p:cNvPr id="8" name="Picture 7" descr="Risultati immagini per future circular collider white 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99" y="66865"/>
                <a:ext cx="1245844" cy="551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1420051" y="279666"/>
                <a:ext cx="9870801" cy="0"/>
              </a:xfrm>
              <a:prstGeom prst="line">
                <a:avLst/>
              </a:prstGeom>
              <a:ln w="19050" cap="rnd">
                <a:solidFill>
                  <a:srgbClr val="003399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1023"/>
              <p:cNvSpPr txBox="1"/>
              <p:nvPr/>
            </p:nvSpPr>
            <p:spPr>
              <a:xfrm>
                <a:off x="-1" y="4513"/>
                <a:ext cx="11290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E. Belli - FCC-</a:t>
                </a:r>
                <a:r>
                  <a:rPr lang="en-US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ee</a:t>
                </a:r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 MDI studies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00053" y="47298"/>
              <a:ext cx="784097" cy="777563"/>
            </a:xfrm>
            <a:prstGeom prst="rect">
              <a:avLst/>
            </a:prstGeom>
          </p:spPr>
        </p:pic>
      </p:grpSp>
      <p:sp>
        <p:nvSpPr>
          <p:cNvPr id="73" name="TextBox 1023"/>
          <p:cNvSpPr txBox="1"/>
          <p:nvPr/>
        </p:nvSpPr>
        <p:spPr>
          <a:xfrm>
            <a:off x="-1" y="6510974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12613" y="2354619"/>
                <a:ext cx="11002863" cy="796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92125" lvl="4" indent="-479425">
                  <a:buFont typeface="Wingdings" charset="2"/>
                  <a:buChar char="Ø"/>
                </a:pP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For an</a:t>
                </a:r>
                <a:r>
                  <a:rPr lang="en-US" b="1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 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uniformly filled machine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Bookman Old Style" charset="0"/>
                        <a:cs typeface="Bookman Old Style" charset="0"/>
                      </a:rPr>
                      <m:t>𝑀</m:t>
                    </m:r>
                    <m:r>
                      <a:rPr lang="en-US" b="0" i="1" smtClean="0">
                        <a:latin typeface="Cambria Math" charset="0"/>
                        <a:ea typeface="Bookman Old Style" charset="0"/>
                        <a:cs typeface="Bookman Old Style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Bookman Old Style" charset="0"/>
                        <a:cs typeface="Bookman Old Style" charset="0"/>
                      </a:rPr>
                      <m:t>h</m:t>
                    </m:r>
                  </m:oMath>
                </a14:m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) with bunch spacing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Bookman Old Style" charset="0"/>
                        <a:cs typeface="Bookman Old Style" charset="0"/>
                      </a:rPr>
                      <m:t>=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h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Bookman Old Style" charset="0"/>
                                <a:cs typeface="Bookman Old Style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Bookman Old Style" charset="0"/>
                                <a:cs typeface="Bookman Old Style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Bookman Old Style" charset="0"/>
                                <a:cs typeface="Bookman Old Style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, </a:t>
                </a:r>
                <a:r>
                  <a:rPr lang="en-US" b="1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the power loss     depends only on the real part of the longitudinal impedance 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13" y="2354619"/>
                <a:ext cx="11002863" cy="796885"/>
              </a:xfrm>
              <a:prstGeom prst="rect">
                <a:avLst/>
              </a:prstGeom>
              <a:blipFill rotWithShape="0">
                <a:blip r:embed="rId5"/>
                <a:stretch>
                  <a:fillRect l="-277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/>
          <p:cNvGrpSpPr/>
          <p:nvPr/>
        </p:nvGrpSpPr>
        <p:grpSpPr>
          <a:xfrm>
            <a:off x="3262719" y="3307319"/>
            <a:ext cx="5523688" cy="1234440"/>
            <a:chOff x="2886341" y="4478379"/>
            <a:chExt cx="6048653" cy="1203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191178" y="4599700"/>
                  <a:ext cx="5117747" cy="9782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𝑙𝑜𝑠𝑠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nary>
                          <m:naryPr>
                            <m:chr m:val="∑"/>
                            <m:ctrlPr>
                              <a:rPr lang="is-IS" sz="22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200" b="0" i="1" smtClean="0">
                                <a:latin typeface="Cambria Math" charset="0"/>
                              </a:rPr>
                              <m:t>𝑝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=−∞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Λ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𝑝𝑀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𝑅𝑒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∥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𝑝𝑀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charset="0"/>
                              </a:rPr>
                              <m:t>)]</m:t>
                            </m:r>
                          </m:e>
                        </m:nary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1178" y="4599700"/>
                  <a:ext cx="5117747" cy="97821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6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Rounded Rectangle 84"/>
            <p:cNvSpPr/>
            <p:nvPr/>
          </p:nvSpPr>
          <p:spPr>
            <a:xfrm>
              <a:off x="2886341" y="4478379"/>
              <a:ext cx="6048653" cy="1203963"/>
            </a:xfrm>
            <a:prstGeom prst="roundRect">
              <a:avLst/>
            </a:prstGeom>
            <a:noFill/>
            <a:ln w="254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6" name="Rounded Rectangular Callout 85"/>
          <p:cNvSpPr/>
          <p:nvPr/>
        </p:nvSpPr>
        <p:spPr>
          <a:xfrm>
            <a:off x="5565456" y="4373807"/>
            <a:ext cx="1365431" cy="614619"/>
          </a:xfrm>
          <a:prstGeom prst="wedgeRoundRectCallout">
            <a:avLst>
              <a:gd name="adj1" fmla="val -53268"/>
              <a:gd name="adj2" fmla="val -109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Bunch spectrum </a:t>
            </a:r>
            <a:endParaRPr lang="en-US" sz="1600" b="1" i="1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9080527" y="3436585"/>
                <a:ext cx="2830455" cy="1105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charset="0"/>
                        <a:ea typeface="Bookman Old Style" charset="0"/>
                        <a:cs typeface="Bookman Old Style" charset="0"/>
                      </a:rPr>
                      <m:t>𝑀</m:t>
                    </m:r>
                    <m:r>
                      <a:rPr lang="en-US" sz="1400" b="0" i="1" smtClean="0">
                        <a:latin typeface="Cambria Math" charset="0"/>
                        <a:ea typeface="Bookman Old Style" charset="0"/>
                        <a:cs typeface="Bookman Old Style" charset="0"/>
                      </a:rPr>
                      <m:t>=</m:t>
                    </m:r>
                  </m:oMath>
                </a14:m>
                <a:r>
                  <a:rPr lang="en-US" sz="14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 number of bunches 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charset="0"/>
                        <a:ea typeface="Bookman Old Style" charset="0"/>
                        <a:cs typeface="Bookman Old Style" charset="0"/>
                      </a:rPr>
                      <m:t>h</m:t>
                    </m:r>
                    <m:r>
                      <a:rPr lang="en-US" sz="1400" b="0" i="1" smtClean="0">
                        <a:latin typeface="Cambria Math" charset="0"/>
                        <a:ea typeface="Bookman Old Style" charset="0"/>
                        <a:cs typeface="Bookman Old Style" charset="0"/>
                      </a:rPr>
                      <m:t>= </m:t>
                    </m:r>
                  </m:oMath>
                </a14:m>
                <a:r>
                  <a:rPr lang="en-US" sz="14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harmonic number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charset="0"/>
                        <a:ea typeface="Bookman Old Style" charset="0"/>
                        <a:cs typeface="Bookman Old Style" charset="0"/>
                      </a:rPr>
                      <m:t>=</m:t>
                    </m:r>
                    <m:f>
                      <m:fPr>
                        <m:ctrlPr>
                          <a:rPr lang="bg-BG" sz="1400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  <a:ea typeface="Bookman Old Style" charset="0"/>
                                <a:cs typeface="Bookman Old Style" charset="0"/>
                              </a:rPr>
                            </m:ctrlPr>
                          </m:sSubPr>
                          <m:e>
                            <m:r>
                              <a:rPr lang="bg-BG" sz="1400" b="0" i="1" smtClean="0">
                                <a:latin typeface="Cambria Math" charset="0"/>
                                <a:ea typeface="Bookman Old Style" charset="0"/>
                                <a:cs typeface="Bookman Old Style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charset="0"/>
                                <a:ea typeface="Bookman Old Style" charset="0"/>
                                <a:cs typeface="Bookman Old Style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1400" b="0" i="1" smtClean="0">
                        <a:latin typeface="Cambria Math" charset="0"/>
                        <a:ea typeface="Bookman Old Style" charset="0"/>
                        <a:cs typeface="Bookman Old Style" charset="0"/>
                      </a:rPr>
                      <m:t>=</m:t>
                    </m:r>
                  </m:oMath>
                </a14:m>
                <a:r>
                  <a:rPr lang="en-US" sz="14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 revolution period 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charset="0"/>
                        <a:ea typeface="Bookman Old Style" charset="0"/>
                        <a:cs typeface="Bookman Old Style" charset="0"/>
                      </a:rPr>
                      <m:t>𝐼</m:t>
                    </m:r>
                    <m:r>
                      <a:rPr lang="en-US" sz="1400" b="0" i="1" smtClean="0">
                        <a:latin typeface="Cambria Math" charset="0"/>
                        <a:ea typeface="Bookman Old Style" charset="0"/>
                        <a:cs typeface="Bookman Old Style" charset="0"/>
                      </a:rPr>
                      <m:t>= </m:t>
                    </m:r>
                    <m:f>
                      <m:fPr>
                        <m:ctrlPr>
                          <a:rPr lang="bg-BG" sz="1400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𝑀𝑁𝑒</m:t>
                        </m:r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  <a:ea typeface="Bookman Old Style" charset="0"/>
                                <a:cs typeface="Bookman Old Style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charset="0"/>
                                <a:ea typeface="Bookman Old Style" charset="0"/>
                                <a:cs typeface="Bookman Old Style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charset="0"/>
                                <a:ea typeface="Bookman Old Style" charset="0"/>
                                <a:cs typeface="Bookman Old Style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1400" b="0" i="1" smtClean="0">
                        <a:latin typeface="Cambria Math" charset="0"/>
                        <a:ea typeface="Bookman Old Style" charset="0"/>
                        <a:cs typeface="Bookman Old Style" charset="0"/>
                      </a:rPr>
                      <m:t>=</m:t>
                    </m:r>
                  </m:oMath>
                </a14:m>
                <a:r>
                  <a:rPr lang="en-US" sz="14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 average beam current </a:t>
                </a:r>
                <a:endParaRPr lang="en-US" sz="1400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527" y="3436585"/>
                <a:ext cx="2830455" cy="1105174"/>
              </a:xfrm>
              <a:prstGeom prst="rect">
                <a:avLst/>
              </a:prstGeom>
              <a:blipFill rotWithShape="0">
                <a:blip r:embed="rId7"/>
                <a:stretch>
                  <a:fillRect l="-2371" t="-8287" r="-2802" b="-27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12613" y="960527"/>
            <a:ext cx="11330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lvl="3" indent="-442913">
              <a:buFont typeface="Wingdings" charset="2"/>
              <a:buChar char="Ø"/>
            </a:pP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The energy loss of a beam can cause the heating of the environment </a:t>
            </a:r>
          </a:p>
          <a:p>
            <a:pPr marL="452438" lvl="3" indent="-442913">
              <a:buFont typeface="Wingdings" charset="2"/>
              <a:buChar char="Ø"/>
            </a:pP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FCC-</a:t>
            </a:r>
            <a:r>
              <a:rPr lang="en-US" dirty="0" err="1">
                <a:latin typeface="Bookman Old Style" charset="0"/>
                <a:ea typeface="Bookman Old Style" charset="0"/>
                <a:cs typeface="Bookman Old Style" charset="0"/>
              </a:rPr>
              <a:t>ee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 beam pipes at room temperature </a:t>
            </a:r>
          </a:p>
          <a:p>
            <a:pPr marL="909638" lvl="4" indent="-442913">
              <a:buFont typeface="Wingdings" charset="2"/>
              <a:buChar char="q"/>
            </a:pP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No cryogenic systems</a:t>
            </a:r>
          </a:p>
          <a:p>
            <a:pPr marL="909638" lvl="4" indent="-442913">
              <a:buFont typeface="Wingdings" charset="2"/>
              <a:buChar char="q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Heat load can still represent an issue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719" y="509677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92125" lvl="4" indent="-479425">
              <a:buFont typeface="Wingdings" charset="2"/>
              <a:buChar char="Ø"/>
            </a:pP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Possible heat load sources in the IR</a:t>
            </a:r>
          </a:p>
          <a:p>
            <a:pPr marL="949325" lvl="5" indent="-479425">
              <a:buFont typeface="Wingdings" charset="2"/>
              <a:buChar char="v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RW impedance </a:t>
            </a:r>
          </a:p>
          <a:p>
            <a:pPr marL="949325" lvl="5" indent="-479425">
              <a:buFont typeface="Wingdings" charset="2"/>
              <a:buChar char="v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Geometric impedance</a:t>
            </a:r>
          </a:p>
          <a:p>
            <a:pPr marL="949325" lvl="5" indent="-479425">
              <a:buFont typeface="Wingdings" charset="2"/>
              <a:buChar char="v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HOMs </a:t>
            </a:r>
          </a:p>
          <a:p>
            <a:pPr marL="949325" lvl="5" indent="-479425">
              <a:buFont typeface="Wingdings" charset="2"/>
              <a:buChar char="v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Electron cloud </a:t>
            </a:r>
          </a:p>
        </p:txBody>
      </p:sp>
    </p:spTree>
    <p:extLst>
      <p:ext uri="{BB962C8B-B14F-4D97-AF65-F5344CB8AC3E}">
        <p14:creationId xmlns:p14="http://schemas.microsoft.com/office/powerpoint/2010/main" val="44516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6" grpId="0" animBg="1"/>
      <p:bldP spid="8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" y="4513"/>
            <a:ext cx="12084151" cy="820348"/>
            <a:chOff x="-1" y="4513"/>
            <a:chExt cx="12084151" cy="820348"/>
          </a:xfrm>
        </p:grpSpPr>
        <p:grpSp>
          <p:nvGrpSpPr>
            <p:cNvPr id="10" name="Group 9"/>
            <p:cNvGrpSpPr/>
            <p:nvPr/>
          </p:nvGrpSpPr>
          <p:grpSpPr>
            <a:xfrm>
              <a:off x="-1" y="4513"/>
              <a:ext cx="11290854" cy="809177"/>
              <a:chOff x="-1" y="4513"/>
              <a:chExt cx="11290854" cy="809177"/>
            </a:xfrm>
          </p:grpSpPr>
          <p:sp>
            <p:nvSpPr>
              <p:cNvPr id="13" name="TextBox 1023"/>
              <p:cNvSpPr txBox="1"/>
              <p:nvPr/>
            </p:nvSpPr>
            <p:spPr>
              <a:xfrm>
                <a:off x="1" y="321247"/>
                <a:ext cx="112908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Resistive wall</a:t>
                </a:r>
                <a:endParaRPr lang="en-GB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pic>
            <p:nvPicPr>
              <p:cNvPr id="14" name="Picture 13" descr="Risultati immagini per future circular collider white 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99" y="66865"/>
                <a:ext cx="1245844" cy="551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1420051" y="279666"/>
                <a:ext cx="9870801" cy="0"/>
              </a:xfrm>
              <a:prstGeom prst="line">
                <a:avLst/>
              </a:prstGeom>
              <a:ln w="19050" cap="rnd">
                <a:solidFill>
                  <a:srgbClr val="003399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023"/>
              <p:cNvSpPr txBox="1"/>
              <p:nvPr/>
            </p:nvSpPr>
            <p:spPr>
              <a:xfrm>
                <a:off x="-1" y="4513"/>
                <a:ext cx="11290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E. Belli - FCC-</a:t>
                </a:r>
                <a:r>
                  <a:rPr lang="en-US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ee</a:t>
                </a:r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 MDI studies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00053" y="47298"/>
              <a:ext cx="784097" cy="77756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8677" y="860585"/>
                <a:ext cx="11451771" cy="305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Wake fields induced by the finite resistivity of the beam vacuum 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chamber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Three layers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Cu/Be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 (</a:t>
                </a:r>
                <a:r>
                  <a:rPr lang="nb-NO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2/1.2 mm,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𝜌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=1.66/4∙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Ωm</a:t>
                </a:r>
                <a:r>
                  <a:rPr lang="en-US" dirty="0" smtClean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Dielectric</a:t>
                </a:r>
                <a:r>
                  <a:rPr lang="en-US" dirty="0" smtClean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 (6 mm,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𝜌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Ωm</a:t>
                </a:r>
                <a:r>
                  <a:rPr lang="en-US" dirty="0" smtClean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Iron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 (Infinity,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𝜌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6.89∙10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chemeClr val="bg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 </a:t>
                </a:r>
                <a:r>
                  <a:rPr lang="el-GR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Ωm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)</a:t>
                </a:r>
                <a:endParaRPr lang="en-US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dirty="0" smtClean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 smtClean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sz="20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7" y="860585"/>
                <a:ext cx="11451771" cy="3050066"/>
              </a:xfrm>
              <a:prstGeom prst="rect">
                <a:avLst/>
              </a:prstGeom>
              <a:blipFill rotWithShape="0">
                <a:blip r:embed="rId5"/>
                <a:stretch>
                  <a:fillRect l="-373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7139799" y="1957484"/>
            <a:ext cx="4078095" cy="1132905"/>
          </a:xfrm>
          <a:prstGeom prst="roundRect">
            <a:avLst/>
          </a:prstGeom>
          <a:noFill/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09745" y="2007914"/>
                <a:ext cx="3554756" cy="1030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00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𝑙𝑜𝑠𝑠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𝐿</m:t>
                          </m:r>
                        </m:den>
                      </m:f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bg-BG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bg-BG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bg-BG" sz="20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bg-BG" sz="20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is-I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en-US" sz="2000" b="0" i="1" smtClean="0">
                          <a:latin typeface="Cambria Math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45" y="2007914"/>
                <a:ext cx="3554756" cy="10306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4005878"/>
                  </p:ext>
                </p:extLst>
              </p:nvPr>
            </p:nvGraphicFramePr>
            <p:xfrm>
              <a:off x="5750040" y="3586892"/>
              <a:ext cx="6303099" cy="2753139"/>
            </p:xfrm>
            <a:graphic>
              <a:graphicData uri="http://schemas.openxmlformats.org/drawingml/2006/table">
                <a:tbl>
                  <a:tblPr firstCol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{91EBBBCC-DAD2-459C-BE2E-F6DE35CF9A28}</a:tableStyleId>
                  </a:tblPr>
                  <a:tblGrid>
                    <a:gridCol w="2025015"/>
                    <a:gridCol w="608330"/>
                    <a:gridCol w="1013118"/>
                    <a:gridCol w="991392"/>
                    <a:gridCol w="832622"/>
                    <a:gridCol w="832622"/>
                  </a:tblGrid>
                  <a:tr h="343435">
                    <a:tc gridSpan="2"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Energy [GeV]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</a:t>
                          </a:r>
                          <a:endParaRPr lang="en-GB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80</a:t>
                          </a:r>
                          <a:endParaRPr lang="en-GB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120</a:t>
                          </a:r>
                          <a:endParaRPr lang="en-GB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175</a:t>
                          </a:r>
                          <a:endParaRPr lang="en-GB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9094">
                    <a:tc gridSpan="2">
                      <a:txBody>
                        <a:bodyPr/>
                        <a:lstStyle/>
                        <a:p>
                          <a:r>
                            <a:rPr lang="en-GB" sz="16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population</a:t>
                          </a:r>
                          <a:r>
                            <a:rPr lang="en-GB" sz="1600" b="0" baseline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baseline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b="0" baseline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4.1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7.1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20.4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gridSpan="2">
                      <a:txBody>
                        <a:bodyPr/>
                        <a:lstStyle/>
                        <a:p>
                          <a:r>
                            <a:rPr lang="en-GB" sz="16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Bunches/beam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70760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7280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826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64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gridSpan="2">
                      <a:txBody>
                        <a:bodyPr/>
                        <a:lstStyle/>
                        <a:p>
                          <a:r>
                            <a:rPr lang="en-US" sz="16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length [mm]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2.4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16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𝐥𝐨𝐬𝐬</m:t>
                                  </m:r>
                                  <m:r>
                                    <a:rPr lang="en-US" sz="16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6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𝐛𝐮𝐧𝐜𝐡</m:t>
                                  </m:r>
                                  <m:r>
                                    <a:rPr lang="en-US" sz="16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i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[mW/m]</a:t>
                          </a:r>
                          <a:endParaRPr lang="en-GB" sz="1600" b="1" i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Cu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1.4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1.5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4.9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30.7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2.22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2.3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7.5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47.4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160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𝐥𝐨𝐬𝐬</m:t>
                                  </m:r>
                                  <m:r>
                                    <a:rPr lang="en-US" sz="160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60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𝐭𝐨𝐭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[W/m]</a:t>
                          </a:r>
                          <a:endParaRPr lang="en-GB" sz="1600" b="1" i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i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Cu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102.2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11.04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4.04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i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157.08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16.7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6.2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3.03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4005878"/>
                  </p:ext>
                </p:extLst>
              </p:nvPr>
            </p:nvGraphicFramePr>
            <p:xfrm>
              <a:off x="5750040" y="3586892"/>
              <a:ext cx="6303099" cy="2753139"/>
            </p:xfrm>
            <a:graphic>
              <a:graphicData uri="http://schemas.openxmlformats.org/drawingml/2006/table">
                <a:tbl>
                  <a:tblPr firstCol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{91EBBBCC-DAD2-459C-BE2E-F6DE35CF9A28}</a:tableStyleId>
                  </a:tblPr>
                  <a:tblGrid>
                    <a:gridCol w="2025015"/>
                    <a:gridCol w="608330"/>
                    <a:gridCol w="1013118"/>
                    <a:gridCol w="991392"/>
                    <a:gridCol w="832622"/>
                    <a:gridCol w="832622"/>
                  </a:tblGrid>
                  <a:tr h="343435">
                    <a:tc gridSpan="2"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Energy [GeV]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</a:t>
                          </a:r>
                          <a:endParaRPr lang="en-GB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80</a:t>
                          </a:r>
                          <a:endParaRPr lang="en-GB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120</a:t>
                          </a:r>
                          <a:endParaRPr lang="en-GB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175</a:t>
                          </a:r>
                          <a:endParaRPr lang="en-GB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9094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t="-105263" r="-143519" b="-6245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4.1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7.1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20.4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gridSpan="2">
                      <a:txBody>
                        <a:bodyPr/>
                        <a:lstStyle/>
                        <a:p>
                          <a:r>
                            <a:rPr lang="en-GB" sz="16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Bunches/beam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70760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7280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826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64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gridSpan="2">
                      <a:txBody>
                        <a:bodyPr/>
                        <a:lstStyle/>
                        <a:p>
                          <a:r>
                            <a:rPr lang="en-US" sz="16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length [mm]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2.4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t="-203540" r="-215916" b="-1150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Cu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1.4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1.5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4.9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30.7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2.22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2.3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7.5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47.4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t="-303540" r="-215916" b="-150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i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Cu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102.2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11.04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4.04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i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157.08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16.7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6.2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3.03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5744524" y="5645065"/>
            <a:ext cx="6308615" cy="6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742566" y="5689092"/>
            <a:ext cx="6310573" cy="6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" y="2736324"/>
            <a:ext cx="5655259" cy="39136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4820" y="2298545"/>
            <a:ext cx="10390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741996" y="4958805"/>
            <a:ext cx="6308615" cy="6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740038" y="5002832"/>
            <a:ext cx="6310573" cy="6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03757" y="5844059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ookman Old Style" charset="0"/>
                <a:ea typeface="Bookman Old Style" charset="0"/>
                <a:cs typeface="Bookman Old Style" charset="0"/>
              </a:rPr>
              <a:t>IW2D</a:t>
            </a:r>
            <a:endParaRPr lang="en-US" sz="1600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8676" y="2295240"/>
                <a:ext cx="943191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Analytic formula for a circular beam pipe with radius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Bookman Old Style" charset="0"/>
                        <a:cs typeface="Bookman Old Style" charset="0"/>
                      </a:rPr>
                      <m:t>𝑏</m:t>
                    </m:r>
                  </m:oMath>
                </a14:m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6" y="2295240"/>
                <a:ext cx="943191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5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63" y="1392763"/>
            <a:ext cx="6059611" cy="447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3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8" grpId="1"/>
      <p:bldP spid="6" grpId="0"/>
      <p:bldP spid="3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5" r="2405"/>
          <a:stretch/>
        </p:blipFill>
        <p:spPr>
          <a:xfrm>
            <a:off x="6111715" y="657112"/>
            <a:ext cx="5186096" cy="3424691"/>
          </a:xfrm>
          <a:prstGeom prst="rect">
            <a:avLst/>
          </a:prstGeom>
        </p:spPr>
      </p:pic>
      <p:sp>
        <p:nvSpPr>
          <p:cNvPr id="12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" y="4513"/>
            <a:ext cx="12084151" cy="820348"/>
            <a:chOff x="-1" y="4513"/>
            <a:chExt cx="12084151" cy="820348"/>
          </a:xfrm>
        </p:grpSpPr>
        <p:grpSp>
          <p:nvGrpSpPr>
            <p:cNvPr id="10" name="Group 9"/>
            <p:cNvGrpSpPr/>
            <p:nvPr/>
          </p:nvGrpSpPr>
          <p:grpSpPr>
            <a:xfrm>
              <a:off x="-1" y="4513"/>
              <a:ext cx="11290854" cy="737461"/>
              <a:chOff x="-1" y="4513"/>
              <a:chExt cx="11290854" cy="737461"/>
            </a:xfrm>
          </p:grpSpPr>
          <p:sp>
            <p:nvSpPr>
              <p:cNvPr id="13" name="TextBox 1023"/>
              <p:cNvSpPr txBox="1"/>
              <p:nvPr/>
            </p:nvSpPr>
            <p:spPr>
              <a:xfrm>
                <a:off x="1" y="249531"/>
                <a:ext cx="112908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SR masks</a:t>
                </a:r>
                <a:endParaRPr lang="en-GB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pic>
            <p:nvPicPr>
              <p:cNvPr id="14" name="Picture 13" descr="Risultati immagini per future circular collider white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99" y="66865"/>
                <a:ext cx="1245844" cy="551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1420051" y="279666"/>
                <a:ext cx="9870801" cy="0"/>
              </a:xfrm>
              <a:prstGeom prst="line">
                <a:avLst/>
              </a:prstGeom>
              <a:ln w="19050" cap="rnd">
                <a:solidFill>
                  <a:srgbClr val="003399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023"/>
              <p:cNvSpPr txBox="1"/>
              <p:nvPr/>
            </p:nvSpPr>
            <p:spPr>
              <a:xfrm>
                <a:off x="-1" y="4513"/>
                <a:ext cx="11290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E. Belli - FCC-</a:t>
                </a:r>
                <a:r>
                  <a:rPr lang="en-US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ee</a:t>
                </a:r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 MDI studies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00053" y="47298"/>
              <a:ext cx="784097" cy="77756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349881"/>
                  </p:ext>
                </p:extLst>
              </p:nvPr>
            </p:nvGraphicFramePr>
            <p:xfrm>
              <a:off x="5950350" y="4047653"/>
              <a:ext cx="5882862" cy="2560320"/>
            </p:xfrm>
            <a:graphic>
              <a:graphicData uri="http://schemas.openxmlformats.org/drawingml/2006/table">
                <a:tbl>
                  <a:tblPr firstCol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{91EBBBCC-DAD2-459C-BE2E-F6DE35CF9A28}</a:tableStyleId>
                  </a:tblPr>
                  <a:tblGrid>
                    <a:gridCol w="2060061"/>
                    <a:gridCol w="517202"/>
                    <a:gridCol w="940118"/>
                    <a:gridCol w="842881"/>
                    <a:gridCol w="707895"/>
                    <a:gridCol w="814705"/>
                  </a:tblGrid>
                  <a:tr h="221114">
                    <a:tc gridSpan="2">
                      <a:txBody>
                        <a:bodyPr/>
                        <a:lstStyle/>
                        <a:p>
                          <a:r>
                            <a:rPr lang="en-US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Energy [GeV]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</a:t>
                          </a:r>
                          <a:endParaRPr lang="en-GB" sz="15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80</a:t>
                          </a:r>
                          <a:endParaRPr lang="en-GB" sz="15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120</a:t>
                          </a:r>
                          <a:endParaRPr lang="en-GB" sz="15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175</a:t>
                          </a:r>
                          <a:endParaRPr lang="en-GB" sz="15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224757">
                    <a:tc gridSpan="2">
                      <a:txBody>
                        <a:bodyPr/>
                        <a:lstStyle/>
                        <a:p>
                          <a:r>
                            <a:rPr lang="en-GB" sz="15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population</a:t>
                          </a:r>
                          <a:r>
                            <a:rPr lang="en-GB" sz="1500" b="0" baseline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500" b="0" i="1" baseline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baseline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500" b="0" i="1" baseline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500" b="0" baseline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20.4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221114">
                    <a:tc gridSpan="2">
                      <a:txBody>
                        <a:bodyPr/>
                        <a:lstStyle/>
                        <a:p>
                          <a:r>
                            <a:rPr lang="en-GB" sz="15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Bunches/beam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70760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7280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826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64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221114">
                    <a:tc gridSpan="2"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length [mm]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2.4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221114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500" b="1" i="1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15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𝐥𝐨𝐬𝐬</m:t>
                                  </m:r>
                                  <m:r>
                                    <a:rPr lang="en-US" sz="15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5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𝐛𝐮𝐧𝐜𝐡</m:t>
                                  </m:r>
                                  <m:r>
                                    <a:rPr lang="en-US" sz="15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500" b="1" i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</a:t>
                          </a:r>
                          <a:r>
                            <a:rPr lang="en-GB" sz="1500" b="1" i="0" dirty="0" err="1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mW</a:t>
                          </a:r>
                          <a:r>
                            <a:rPr lang="en-GB" sz="1500" b="1" i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GB" sz="1500" b="1" i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</a:t>
                          </a:r>
                          <a:r>
                            <a:rPr lang="en-GB" sz="1500" b="1" baseline="-25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19.5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68.2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393.5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221114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</a:t>
                          </a:r>
                          <a:r>
                            <a:rPr lang="en-GB" sz="1500" b="1" baseline="-25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5.6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5.9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21.5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122.4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221114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500" i="1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150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𝐥𝐨𝐬𝐬</m:t>
                                  </m:r>
                                  <m:r>
                                    <a:rPr lang="en-US" sz="150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50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𝐭𝐨𝐭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[W/m]</a:t>
                          </a:r>
                          <a:endParaRPr lang="en-GB" sz="1500" b="1" i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i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</a:t>
                          </a:r>
                          <a:r>
                            <a:rPr lang="en-GB" sz="1500" b="1" i="0" baseline="-25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1379.8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145.6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56.3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25.2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22111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i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</a:t>
                          </a:r>
                          <a:r>
                            <a:rPr lang="en-GB" sz="1500" b="1" i="0" baseline="-25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396.2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42.9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17.7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7.8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349881"/>
                  </p:ext>
                </p:extLst>
              </p:nvPr>
            </p:nvGraphicFramePr>
            <p:xfrm>
              <a:off x="5950350" y="4047653"/>
              <a:ext cx="5882862" cy="2560320"/>
            </p:xfrm>
            <a:graphic>
              <a:graphicData uri="http://schemas.openxmlformats.org/drawingml/2006/table">
                <a:tbl>
                  <a:tblPr firstCol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{91EBBBCC-DAD2-459C-BE2E-F6DE35CF9A28}</a:tableStyleId>
                  </a:tblPr>
                  <a:tblGrid>
                    <a:gridCol w="2060061"/>
                    <a:gridCol w="517202"/>
                    <a:gridCol w="940118"/>
                    <a:gridCol w="842881"/>
                    <a:gridCol w="707895"/>
                    <a:gridCol w="814705"/>
                  </a:tblGrid>
                  <a:tr h="320040">
                    <a:tc gridSpan="2">
                      <a:txBody>
                        <a:bodyPr/>
                        <a:lstStyle/>
                        <a:p>
                          <a:r>
                            <a:rPr lang="en-US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Energy [GeV]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</a:t>
                          </a:r>
                          <a:endParaRPr lang="en-GB" sz="15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80</a:t>
                          </a:r>
                          <a:endParaRPr lang="en-GB" sz="15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120</a:t>
                          </a:r>
                          <a:endParaRPr lang="en-GB" sz="15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175</a:t>
                          </a:r>
                          <a:endParaRPr lang="en-GB" sz="15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00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t="-103846" r="-132388" b="-64230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20.4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0040">
                    <a:tc gridSpan="2">
                      <a:txBody>
                        <a:bodyPr/>
                        <a:lstStyle/>
                        <a:p>
                          <a:r>
                            <a:rPr lang="en-GB" sz="15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Bunches/beam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70760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7280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826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64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0040">
                    <a:tc gridSpan="2"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length [mm]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2.4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004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t="-201905" r="-190828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</a:t>
                          </a:r>
                          <a:r>
                            <a:rPr lang="en-GB" sz="1500" b="1" baseline="-25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  <a:endParaRPr lang="en-GB" sz="1500" b="1" baseline="-250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19.5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68.2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393.5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004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</a:t>
                          </a:r>
                          <a:r>
                            <a:rPr lang="en-GB" sz="1500" b="1" baseline="-25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endParaRPr lang="en-GB" sz="1500" b="1" baseline="-250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5.6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5.9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21.5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122.4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004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t="-301905" r="-190828" b="-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i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</a:t>
                          </a:r>
                          <a:r>
                            <a:rPr lang="en-GB" sz="1500" b="1" i="0" baseline="-25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  <a:endParaRPr lang="en-GB" sz="1500" b="1" i="0" baseline="-250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1379.8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145.6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56.3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25.2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i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</a:t>
                          </a:r>
                          <a:r>
                            <a:rPr lang="en-GB" sz="1500" b="1" i="0" baseline="-25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endParaRPr lang="en-GB" sz="1500" b="1" i="0" baseline="-250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396.2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42.9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17.7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7.8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8" name="Group 7"/>
          <p:cNvGrpSpPr/>
          <p:nvPr/>
        </p:nvGrpSpPr>
        <p:grpSpPr>
          <a:xfrm>
            <a:off x="464461" y="587452"/>
            <a:ext cx="5271076" cy="3853352"/>
            <a:chOff x="1028147" y="389260"/>
            <a:chExt cx="4182545" cy="30961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147" y="389260"/>
              <a:ext cx="4182545" cy="309617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122098" y="1253069"/>
              <a:ext cx="258793" cy="41097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723224" y="1478501"/>
              <a:ext cx="258793" cy="41097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7747" y="4472122"/>
            <a:ext cx="4867557" cy="2129500"/>
            <a:chOff x="5862655" y="1145850"/>
            <a:chExt cx="5689970" cy="2261022"/>
          </a:xfrm>
        </p:grpSpPr>
        <p:grpSp>
          <p:nvGrpSpPr>
            <p:cNvPr id="4" name="Group 3"/>
            <p:cNvGrpSpPr/>
            <p:nvPr/>
          </p:nvGrpSpPr>
          <p:grpSpPr>
            <a:xfrm>
              <a:off x="6479451" y="1145850"/>
              <a:ext cx="4508279" cy="1309680"/>
              <a:chOff x="537250" y="1237577"/>
              <a:chExt cx="3998201" cy="1085209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37250" y="1242931"/>
                <a:ext cx="1134736" cy="204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37250" y="2319882"/>
                <a:ext cx="3998201" cy="2904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32" idx="2"/>
              </p:cNvCxnSpPr>
              <p:nvPr/>
            </p:nvCxnSpPr>
            <p:spPr>
              <a:xfrm>
                <a:off x="711213" y="1916670"/>
                <a:ext cx="0" cy="40321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32" idx="0"/>
              </p:cNvCxnSpPr>
              <p:nvPr/>
            </p:nvCxnSpPr>
            <p:spPr>
              <a:xfrm flipV="1">
                <a:off x="711213" y="1244980"/>
                <a:ext cx="0" cy="33313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571591" y="1578116"/>
                <a:ext cx="2792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r</a:t>
                </a:r>
                <a:endParaRPr lang="en-US" sz="1600" b="1" dirty="0">
                  <a:solidFill>
                    <a:srgbClr val="C00000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663822" y="1245079"/>
                <a:ext cx="424543" cy="41061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2079748" y="1650077"/>
                <a:ext cx="918463" cy="217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2989973" y="1237577"/>
                <a:ext cx="424543" cy="41061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400715" y="1246390"/>
                <a:ext cx="1134736" cy="204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2088365" y="1739912"/>
                <a:ext cx="901608" cy="7481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2399547" y="1676740"/>
                <a:ext cx="255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l</a:t>
                </a:r>
                <a:endParaRPr lang="en-US" sz="1600" b="1" dirty="0">
                  <a:solidFill>
                    <a:srgbClr val="C00000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V="1">
                <a:off x="1673298" y="1748092"/>
                <a:ext cx="407688" cy="2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1753137" y="1677463"/>
                <a:ext cx="3802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err="1" smtClean="0">
                    <a:solidFill>
                      <a:srgbClr val="C0000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l</a:t>
                </a:r>
                <a:r>
                  <a:rPr lang="en-US" sz="1600" b="1" baseline="-25000" dirty="0" err="1" smtClean="0">
                    <a:solidFill>
                      <a:srgbClr val="C0000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tr</a:t>
                </a:r>
                <a:endParaRPr lang="en-US" sz="1600" b="1" baseline="-25000" dirty="0">
                  <a:solidFill>
                    <a:srgbClr val="C00000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1665701" y="1266137"/>
                <a:ext cx="0" cy="47362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1423795" y="1328024"/>
                <a:ext cx="324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h</a:t>
                </a:r>
                <a:endParaRPr lang="en-US" sz="1600" b="1" dirty="0">
                  <a:solidFill>
                    <a:srgbClr val="C00000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62348" y="2757018"/>
                  <a:ext cx="10367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𝑡𝑟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𝑐𝑚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2348" y="2757018"/>
                  <a:ext cx="103675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655" r="-19310" b="-23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5862655" y="3037540"/>
                  <a:ext cx="10503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charset="0"/>
                          </a:rPr>
                          <m:t>𝑙</m:t>
                        </m:r>
                        <m:r>
                          <a:rPr lang="en-US" i="1">
                            <a:latin typeface="Cambria Math" charset="0"/>
                          </a:rPr>
                          <m:t>=2</m:t>
                        </m:r>
                        <m:r>
                          <a:rPr lang="en-US" i="1">
                            <a:latin typeface="Cambria Math" charset="0"/>
                          </a:rPr>
                          <m:t>𝑐𝑚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655" y="3037540"/>
                  <a:ext cx="105035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88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7453295" y="2651711"/>
                  <a:ext cx="1856727" cy="71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cs-CZ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cs-CZ" b="0" i="1" smtClean="0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𝑚𝑚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𝑚𝑚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295" y="2651711"/>
                  <a:ext cx="1856727" cy="71019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57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9609016" y="2651711"/>
                  <a:ext cx="1943609" cy="71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 smtClean="0">
                            <a:latin typeface="Cambria Math" charset="0"/>
                          </a:rPr>
                          <m:t>r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cs-CZ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cs-CZ" b="0" i="1" smtClean="0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15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𝑚𝑚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20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𝑚𝑚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9016" y="2651711"/>
                  <a:ext cx="1943609" cy="71019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69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891781" y="2553775"/>
                <a:ext cx="1914242" cy="630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𝑙𝑜𝑠𝑠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781" y="2553775"/>
                <a:ext cx="1914242" cy="630429"/>
              </a:xfrm>
              <a:prstGeom prst="rect">
                <a:avLst/>
              </a:prstGeom>
              <a:blipFill rotWithShape="0">
                <a:blip r:embed="rId12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/>
          <p:cNvSpPr/>
          <p:nvPr/>
        </p:nvSpPr>
        <p:spPr>
          <a:xfrm>
            <a:off x="8776480" y="2490414"/>
            <a:ext cx="2047472" cy="72964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10361520" y="723805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latin typeface="Bookman Old Style" charset="0"/>
                <a:ea typeface="Bookman Old Style" charset="0"/>
                <a:cs typeface="Bookman Old Style" charset="0"/>
              </a:rPr>
              <a:t>ABCI</a:t>
            </a:r>
            <a:endParaRPr lang="en-US" sz="1600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518040" y="3810155"/>
            <a:ext cx="1557137" cy="20163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10456612" y="1328852"/>
            <a:ext cx="1237129" cy="4406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175 GeV</a:t>
            </a:r>
            <a:endParaRPr lang="en-US" sz="1600" b="1" dirty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cxnSp>
        <p:nvCxnSpPr>
          <p:cNvPr id="50" name="Straight Connector 49"/>
          <p:cNvCxnSpPr>
            <a:endCxn id="11" idx="3"/>
          </p:cNvCxnSpPr>
          <p:nvPr/>
        </p:nvCxnSpPr>
        <p:spPr>
          <a:xfrm>
            <a:off x="5950350" y="5310786"/>
            <a:ext cx="5882862" cy="170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50350" y="5354388"/>
            <a:ext cx="5882862" cy="170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950350" y="5961566"/>
            <a:ext cx="5882862" cy="170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950350" y="6005168"/>
            <a:ext cx="5882862" cy="170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9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" y="4513"/>
            <a:ext cx="12084151" cy="820348"/>
            <a:chOff x="-1" y="4513"/>
            <a:chExt cx="12084151" cy="820348"/>
          </a:xfrm>
        </p:grpSpPr>
        <p:grpSp>
          <p:nvGrpSpPr>
            <p:cNvPr id="10" name="Group 9"/>
            <p:cNvGrpSpPr/>
            <p:nvPr/>
          </p:nvGrpSpPr>
          <p:grpSpPr>
            <a:xfrm>
              <a:off x="-1" y="4513"/>
              <a:ext cx="11290854" cy="809177"/>
              <a:chOff x="-1" y="4513"/>
              <a:chExt cx="11290854" cy="809177"/>
            </a:xfrm>
          </p:grpSpPr>
          <p:sp>
            <p:nvSpPr>
              <p:cNvPr id="13" name="TextBox 1023"/>
              <p:cNvSpPr txBox="1"/>
              <p:nvPr/>
            </p:nvSpPr>
            <p:spPr>
              <a:xfrm>
                <a:off x="1" y="321247"/>
                <a:ext cx="112908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Trapped modes</a:t>
                </a:r>
                <a:endParaRPr lang="en-GB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pic>
            <p:nvPicPr>
              <p:cNvPr id="14" name="Picture 13" descr="Risultati immagini per future circular collider white 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99" y="66865"/>
                <a:ext cx="1245844" cy="551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1420051" y="279666"/>
                <a:ext cx="9870801" cy="0"/>
              </a:xfrm>
              <a:prstGeom prst="line">
                <a:avLst/>
              </a:prstGeom>
              <a:ln w="19050" cap="rnd">
                <a:solidFill>
                  <a:srgbClr val="003399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023"/>
              <p:cNvSpPr txBox="1"/>
              <p:nvPr/>
            </p:nvSpPr>
            <p:spPr>
              <a:xfrm>
                <a:off x="-1" y="4513"/>
                <a:ext cx="11290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E. Belli - FCC-</a:t>
                </a:r>
                <a:r>
                  <a:rPr lang="en-US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ee</a:t>
                </a:r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charset="0"/>
                    <a:ea typeface="Bookman Old Style" charset="0"/>
                    <a:cs typeface="Bookman Old Style" charset="0"/>
                  </a:rPr>
                  <a:t> MDI studies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00053" y="47298"/>
              <a:ext cx="784097" cy="777563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348343" y="879767"/>
            <a:ext cx="54430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en-US" dirty="0">
                <a:solidFill>
                  <a:srgbClr val="444444"/>
                </a:solidFill>
                <a:latin typeface="Bookman Old Style" charset="0"/>
                <a:ea typeface="Bookman Old Style" charset="0"/>
                <a:cs typeface="Bookman Old Style" charset="0"/>
              </a:rPr>
              <a:t>Small variations in the geometry of the pipe can generate accidental cavities and produce trapped modes </a:t>
            </a:r>
            <a:endParaRPr lang="en-US" dirty="0" smtClean="0">
              <a:solidFill>
                <a:srgbClr val="4444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en-US" dirty="0" smtClean="0">
                <a:solidFill>
                  <a:srgbClr val="444444"/>
                </a:solidFill>
                <a:latin typeface="Bookman Old Style" charset="0"/>
                <a:ea typeface="Bookman Old Style" charset="0"/>
                <a:cs typeface="Bookman Old Style" charset="0"/>
              </a:rPr>
              <a:t>These </a:t>
            </a:r>
            <a:r>
              <a:rPr lang="en-US" dirty="0">
                <a:solidFill>
                  <a:srgbClr val="444444"/>
                </a:solidFill>
                <a:latin typeface="Bookman Old Style" charset="0"/>
                <a:ea typeface="Bookman Old Style" charset="0"/>
                <a:cs typeface="Bookman Old Style" charset="0"/>
              </a:rPr>
              <a:t>modes cannot propagate into the pipe and therefore they remain localized near the discontinuity, producing narrow resonance peaks of the impedance.  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Possible source of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heating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Model: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BB resonator</a:t>
            </a:r>
          </a:p>
          <a:p>
            <a:pPr marL="285750" indent="-285750" algn="just">
              <a:buFont typeface="Wingdings" charset="2"/>
              <a:buChar char="Ø"/>
            </a:pP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285750" indent="-285750" algn="just">
              <a:buFont typeface="Wingdings" charset="2"/>
              <a:buChar char="Ø"/>
            </a:pPr>
            <a:endParaRPr lang="en-US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285750" indent="-285750" algn="just">
              <a:buFont typeface="Wingdings" charset="2"/>
              <a:buChar char="Ø"/>
            </a:pP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285750" indent="-285750" algn="just">
              <a:buFont typeface="Wingdings" charset="2"/>
              <a:buChar char="Ø"/>
            </a:pPr>
            <a:endParaRPr lang="en-US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285750" indent="-285750" algn="just">
              <a:buFont typeface="Wingdings" charset="2"/>
              <a:buChar char="Ø"/>
            </a:pP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285750" indent="-285750" algn="just">
              <a:buFont typeface="Wingdings" charset="2"/>
              <a:buChar char="Ø"/>
            </a:pPr>
            <a:endParaRPr lang="en-US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 algn="just"/>
            <a:endParaRPr lang="en-US" dirty="0">
              <a:solidFill>
                <a:srgbClr val="4444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93" y="905892"/>
            <a:ext cx="5826495" cy="4425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89871" y="3990708"/>
                <a:ext cx="3634713" cy="1029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𝑍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1+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𝑗𝑄</m:t>
                          </m:r>
                          <m:d>
                            <m:dPr>
                              <m:ctrlPr>
                                <a:rPr lang="is-I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bg-BG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US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871" y="3990708"/>
                <a:ext cx="3634713" cy="10297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1753042" y="3917873"/>
            <a:ext cx="3471542" cy="917941"/>
          </a:xfrm>
          <a:prstGeom prst="roundRect">
            <a:avLst/>
          </a:prstGeom>
          <a:noFill/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20051" y="5296936"/>
                <a:ext cx="4371325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𝑙𝑜𝑠𝑠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is-I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=−∞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Λ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𝑝𝑀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𝑅𝑒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∥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𝑝𝑀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)]</m:t>
                        </m:r>
                      </m:e>
                    </m:nary>
                  </m:oMath>
                </a14:m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51" y="5296936"/>
                <a:ext cx="4371325" cy="580928"/>
              </a:xfrm>
              <a:prstGeom prst="rect">
                <a:avLst/>
              </a:prstGeom>
              <a:blipFill rotWithShape="0">
                <a:blip r:embed="rId7"/>
                <a:stretch>
                  <a:fillRect l="-1813" t="-83158" b="-7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348343" y="5865204"/>
            <a:ext cx="8568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charset="2"/>
              <a:buChar char="Ø"/>
            </a:pPr>
            <a:endParaRPr lang="en-US" sz="3600" dirty="0" smtClean="0">
              <a:solidFill>
                <a:srgbClr val="444444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buFont typeface="Wingdings" charset="2"/>
              <a:buChar char="Ø"/>
            </a:pPr>
            <a:endParaRPr lang="en-US" sz="3600" dirty="0" smtClean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60836" y="5064766"/>
            <a:ext cx="4827587" cy="733759"/>
          </a:xfrm>
          <a:prstGeom prst="roundRect">
            <a:avLst/>
          </a:prstGeom>
          <a:noFill/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ular Callout 17"/>
              <p:cNvSpPr/>
              <p:nvPr/>
            </p:nvSpPr>
            <p:spPr>
              <a:xfrm>
                <a:off x="4632379" y="5966818"/>
                <a:ext cx="4068497" cy="543349"/>
              </a:xfrm>
              <a:prstGeom prst="wedgeRoundRectCallout">
                <a:avLst>
                  <a:gd name="adj1" fmla="val -40128"/>
                  <a:gd name="adj2" fmla="val -124663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1600" dirty="0">
                    <a:solidFill>
                      <a:srgbClr val="444444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Worst case scenario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𝝎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𝒓</m:t>
                        </m:r>
                      </m:sub>
                    </m:sSub>
                    <m:r>
                      <a:rPr lang="en-US" sz="1600" b="1" i="1">
                        <a:solidFill>
                          <a:schemeClr val="tx1"/>
                        </a:solidFill>
                        <a:latin typeface="Cambria Math" charset="0"/>
                        <a:ea typeface="Bookman Old Style" charset="0"/>
                        <a:cs typeface="Bookman Old Style" charset="0"/>
                      </a:rPr>
                      <m:t>≃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charset="0"/>
                        <a:ea typeface="Bookman Old Style" charset="0"/>
                        <a:cs typeface="Bookman Old Style" charset="0"/>
                      </a:rPr>
                      <m:t>𝒑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𝑴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𝝎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600" b="1" dirty="0">
                  <a:solidFill>
                    <a:srgbClr val="444444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mc:Choice>
        <mc:Fallback xmlns="">
          <p:sp>
            <p:nvSpPr>
              <p:cNvPr id="18" name="Rounded 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379" y="5966818"/>
                <a:ext cx="4068497" cy="543349"/>
              </a:xfrm>
              <a:prstGeom prst="wedgeRoundRectCallout">
                <a:avLst>
                  <a:gd name="adj1" fmla="val -40128"/>
                  <a:gd name="adj2" fmla="val -124663"/>
                  <a:gd name="adj3" fmla="val 16667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0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54542</TotalTime>
  <Words>1708</Words>
  <Application>Microsoft Macintosh PowerPoint</Application>
  <PresentationFormat>Widescreen</PresentationFormat>
  <Paragraphs>428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Bookman Old Style</vt:lpstr>
      <vt:lpstr>Calibri</vt:lpstr>
      <vt:lpstr>Calibri Light</vt:lpstr>
      <vt:lpstr>Cambria Math</vt:lpstr>
      <vt:lpstr>Century Gothic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521</cp:revision>
  <cp:lastPrinted>2017-06-13T15:09:49Z</cp:lastPrinted>
  <dcterms:created xsi:type="dcterms:W3CDTF">2016-12-14T12:42:29Z</dcterms:created>
  <dcterms:modified xsi:type="dcterms:W3CDTF">2017-07-03T11:01:42Z</dcterms:modified>
</cp:coreProperties>
</file>