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80" r:id="rId2"/>
    <p:sldMasterId id="2147483795" r:id="rId3"/>
    <p:sldMasterId id="2147483808" r:id="rId4"/>
    <p:sldMasterId id="2147483822" r:id="rId5"/>
  </p:sldMasterIdLst>
  <p:notesMasterIdLst>
    <p:notesMasterId r:id="rId32"/>
  </p:notesMasterIdLst>
  <p:handoutMasterIdLst>
    <p:handoutMasterId r:id="rId33"/>
  </p:handoutMasterIdLst>
  <p:sldIdLst>
    <p:sldId id="256" r:id="rId6"/>
    <p:sldId id="500" r:id="rId7"/>
    <p:sldId id="506" r:id="rId8"/>
    <p:sldId id="527" r:id="rId9"/>
    <p:sldId id="530" r:id="rId10"/>
    <p:sldId id="509" r:id="rId11"/>
    <p:sldId id="510" r:id="rId12"/>
    <p:sldId id="529" r:id="rId13"/>
    <p:sldId id="505" r:id="rId14"/>
    <p:sldId id="503" r:id="rId15"/>
    <p:sldId id="508" r:id="rId16"/>
    <p:sldId id="516" r:id="rId17"/>
    <p:sldId id="517" r:id="rId18"/>
    <p:sldId id="518" r:id="rId19"/>
    <p:sldId id="519" r:id="rId20"/>
    <p:sldId id="520" r:id="rId21"/>
    <p:sldId id="521" r:id="rId22"/>
    <p:sldId id="522" r:id="rId23"/>
    <p:sldId id="523" r:id="rId24"/>
    <p:sldId id="524" r:id="rId25"/>
    <p:sldId id="525" r:id="rId26"/>
    <p:sldId id="526" r:id="rId27"/>
    <p:sldId id="514" r:id="rId28"/>
    <p:sldId id="451" r:id="rId29"/>
    <p:sldId id="494" r:id="rId30"/>
    <p:sldId id="472" r:id="rId31"/>
  </p:sldIdLst>
  <p:sldSz cx="9144000" cy="6858000" type="screen4x3"/>
  <p:notesSz cx="6858000" cy="9144000"/>
  <p:defaultText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0"/>
    <a:srgbClr val="FF00FF"/>
    <a:srgbClr val="FDF1F0"/>
    <a:srgbClr val="FFF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30" autoAdjust="0"/>
    <p:restoredTop sz="50000" autoAdjust="0"/>
  </p:normalViewPr>
  <p:slideViewPr>
    <p:cSldViewPr snapToGrid="0" snapToObjects="1">
      <p:cViewPr>
        <p:scale>
          <a:sx n="103" d="100"/>
          <a:sy n="103" d="100"/>
        </p:scale>
        <p:origin x="1504" y="472"/>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11648"/>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notesMaster" Target="notesMasters/notesMaster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591E23-7925-A340-918F-7FD40AF17AA4}" type="datetimeFigureOut">
              <a:rPr lang="en-US" smtClean="0"/>
              <a:t>7/3/17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38ECE4-C52B-BC41-A91D-8CB7C9D40DBE}" type="slidenum">
              <a:rPr lang="en-US" smtClean="0"/>
              <a:t>‹#›</a:t>
            </a:fld>
            <a:endParaRPr lang="en-US"/>
          </a:p>
        </p:txBody>
      </p:sp>
    </p:spTree>
    <p:extLst>
      <p:ext uri="{BB962C8B-B14F-4D97-AF65-F5344CB8AC3E}">
        <p14:creationId xmlns:p14="http://schemas.microsoft.com/office/powerpoint/2010/main" val="2211314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2D13B4-90AD-0C4A-B5CE-3556BA18EDB0}" type="datetimeFigureOut">
              <a:rPr lang="en-US" smtClean="0"/>
              <a:t>7/3/17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1C3DB8-1618-A847-9C31-0DA8B4AA73A3}" type="slidenum">
              <a:rPr lang="en-US" smtClean="0"/>
              <a:t>‹#›</a:t>
            </a:fld>
            <a:endParaRPr lang="en-US"/>
          </a:p>
        </p:txBody>
      </p:sp>
    </p:spTree>
    <p:extLst>
      <p:ext uri="{BB962C8B-B14F-4D97-AF65-F5344CB8AC3E}">
        <p14:creationId xmlns:p14="http://schemas.microsoft.com/office/powerpoint/2010/main" val="3378959594"/>
      </p:ext>
    </p:extLst>
  </p:cSld>
  <p:clrMap bg1="lt1" tx1="dk1" bg2="lt2" tx2="dk2" accent1="accent1" accent2="accent2" accent3="accent3" accent4="accent4" accent5="accent5" accent6="accent6" hlink="hlink" folHlink="folHlink"/>
  <p:hf hdr="0" ftr="0" dt="0"/>
  <p:notesStyle>
    <a:lvl1pPr marL="0" algn="l" defTabSz="457130" rtl="0" eaLnBrk="1" latinLnBrk="0" hangingPunct="1">
      <a:defRPr sz="1200" kern="1200">
        <a:solidFill>
          <a:schemeClr val="tx1"/>
        </a:solidFill>
        <a:latin typeface="+mn-lt"/>
        <a:ea typeface="+mn-ea"/>
        <a:cs typeface="+mn-cs"/>
      </a:defRPr>
    </a:lvl1pPr>
    <a:lvl2pPr marL="457130" algn="l" defTabSz="457130" rtl="0" eaLnBrk="1" latinLnBrk="0" hangingPunct="1">
      <a:defRPr sz="1200" kern="1200">
        <a:solidFill>
          <a:schemeClr val="tx1"/>
        </a:solidFill>
        <a:latin typeface="+mn-lt"/>
        <a:ea typeface="+mn-ea"/>
        <a:cs typeface="+mn-cs"/>
      </a:defRPr>
    </a:lvl2pPr>
    <a:lvl3pPr marL="914259" algn="l" defTabSz="457130" rtl="0" eaLnBrk="1" latinLnBrk="0" hangingPunct="1">
      <a:defRPr sz="1200" kern="1200">
        <a:solidFill>
          <a:schemeClr val="tx1"/>
        </a:solidFill>
        <a:latin typeface="+mn-lt"/>
        <a:ea typeface="+mn-ea"/>
        <a:cs typeface="+mn-cs"/>
      </a:defRPr>
    </a:lvl3pPr>
    <a:lvl4pPr marL="1371390" algn="l" defTabSz="457130" rtl="0" eaLnBrk="1" latinLnBrk="0" hangingPunct="1">
      <a:defRPr sz="1200" kern="1200">
        <a:solidFill>
          <a:schemeClr val="tx1"/>
        </a:solidFill>
        <a:latin typeface="+mn-lt"/>
        <a:ea typeface="+mn-ea"/>
        <a:cs typeface="+mn-cs"/>
      </a:defRPr>
    </a:lvl4pPr>
    <a:lvl5pPr marL="1828519" algn="l" defTabSz="457130" rtl="0" eaLnBrk="1" latinLnBrk="0" hangingPunct="1">
      <a:defRPr sz="1200" kern="1200">
        <a:solidFill>
          <a:schemeClr val="tx1"/>
        </a:solidFill>
        <a:latin typeface="+mn-lt"/>
        <a:ea typeface="+mn-ea"/>
        <a:cs typeface="+mn-cs"/>
      </a:defRPr>
    </a:lvl5pPr>
    <a:lvl6pPr marL="2285649" algn="l" defTabSz="457130" rtl="0" eaLnBrk="1" latinLnBrk="0" hangingPunct="1">
      <a:defRPr sz="1200" kern="1200">
        <a:solidFill>
          <a:schemeClr val="tx1"/>
        </a:solidFill>
        <a:latin typeface="+mn-lt"/>
        <a:ea typeface="+mn-ea"/>
        <a:cs typeface="+mn-cs"/>
      </a:defRPr>
    </a:lvl6pPr>
    <a:lvl7pPr marL="2742780" algn="l" defTabSz="457130" rtl="0" eaLnBrk="1" latinLnBrk="0" hangingPunct="1">
      <a:defRPr sz="1200" kern="1200">
        <a:solidFill>
          <a:schemeClr val="tx1"/>
        </a:solidFill>
        <a:latin typeface="+mn-lt"/>
        <a:ea typeface="+mn-ea"/>
        <a:cs typeface="+mn-cs"/>
      </a:defRPr>
    </a:lvl7pPr>
    <a:lvl8pPr marL="3199908" algn="l" defTabSz="457130" rtl="0" eaLnBrk="1" latinLnBrk="0" hangingPunct="1">
      <a:defRPr sz="1200" kern="1200">
        <a:solidFill>
          <a:schemeClr val="tx1"/>
        </a:solidFill>
        <a:latin typeface="+mn-lt"/>
        <a:ea typeface="+mn-ea"/>
        <a:cs typeface="+mn-cs"/>
      </a:defRPr>
    </a:lvl8pPr>
    <a:lvl9pPr marL="3657039" algn="l" defTabSz="457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C3DB8-1618-A847-9C31-0DA8B4AA73A3}" type="slidenum">
              <a:rPr lang="en-US" smtClean="0"/>
              <a:t>1</a:t>
            </a:fld>
            <a:endParaRPr lang="en-US"/>
          </a:p>
        </p:txBody>
      </p:sp>
    </p:spTree>
    <p:extLst>
      <p:ext uri="{BB962C8B-B14F-4D97-AF65-F5344CB8AC3E}">
        <p14:creationId xmlns:p14="http://schemas.microsoft.com/office/powerpoint/2010/main" val="414015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4DD54-E31C-9848-A0ED-C7CA2CFD7AE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56547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1C3DB8-1618-A847-9C31-0DA8B4AA73A3}" type="slidenum">
              <a:rPr lang="en-US" smtClean="0"/>
              <a:t>7</a:t>
            </a:fld>
            <a:endParaRPr lang="en-US"/>
          </a:p>
        </p:txBody>
      </p:sp>
    </p:spTree>
    <p:extLst>
      <p:ext uri="{BB962C8B-B14F-4D97-AF65-F5344CB8AC3E}">
        <p14:creationId xmlns:p14="http://schemas.microsoft.com/office/powerpoint/2010/main" val="59944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nl-NL" smtClean="0"/>
              <a:t>M. Boscolo, RD_FA Collaboration meeting,  Bologna, 3/07/17</a:t>
            </a:r>
            <a:endParaRPr lang="en-US"/>
          </a:p>
        </p:txBody>
      </p:sp>
      <p:sp>
        <p:nvSpPr>
          <p:cNvPr id="6" name="Slide Number Placeholder 5"/>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16707050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nl-NL" smtClean="0"/>
              <a:t>M. Boscolo, RD_FA Collaboration meeting,  Bologna, 3/07/17</a:t>
            </a:r>
            <a:endParaRPr lang="en-US"/>
          </a:p>
        </p:txBody>
      </p:sp>
      <p:sp>
        <p:nvSpPr>
          <p:cNvPr id="6" name="Slide Number Placeholder 5"/>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112238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nl-NL" smtClean="0"/>
              <a:t>M. Boscolo, RD_FA Collaboration meeting,  Bologna, 3/07/17</a:t>
            </a:r>
            <a:endParaRPr lang="en-US"/>
          </a:p>
        </p:txBody>
      </p:sp>
      <p:sp>
        <p:nvSpPr>
          <p:cNvPr id="6" name="Slide Number Placeholder 5"/>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2504887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 name="Title Text"/>
          <p:cNvSpPr>
            <a:spLocks noGrp="1"/>
          </p:cNvSpPr>
          <p:nvPr>
            <p:ph type="title"/>
          </p:nvPr>
        </p:nvSpPr>
        <p:spPr>
          <a:prstGeom prst="rect">
            <a:avLst/>
          </a:prstGeom>
        </p:spPr>
        <p:txBody>
          <a:bodyPr/>
          <a:lstStyle/>
          <a:p>
            <a:r>
              <a:t>Title Text</a:t>
            </a:r>
          </a:p>
        </p:txBody>
      </p:sp>
      <p:sp>
        <p:nvSpPr>
          <p:cNvPr id="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15432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1106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938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435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9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750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5505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649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nl-NL" smtClean="0"/>
              <a:t>M. Boscolo, RD_FA Collaboration meeting,  Bologna, 3/07/17</a:t>
            </a:r>
            <a:endParaRPr lang="en-US"/>
          </a:p>
        </p:txBody>
      </p:sp>
      <p:sp>
        <p:nvSpPr>
          <p:cNvPr id="6" name="Slide Number Placeholder 5"/>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3801509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5135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8552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9455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5346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61" name="Shape 61"/>
          <p:cNvSpPr>
            <a:spLocks noGrp="1"/>
          </p:cNvSpPr>
          <p:nvPr>
            <p:ph type="title"/>
          </p:nvPr>
        </p:nvSpPr>
        <p:spPr>
          <a:prstGeom prst="rect">
            <a:avLst/>
          </a:prstGeom>
        </p:spPr>
        <p:txBody>
          <a:bodyPr/>
          <a:lstStyle/>
          <a:p>
            <a:r>
              <a:t>タイトルテキスト</a:t>
            </a:r>
          </a:p>
        </p:txBody>
      </p:sp>
      <p:sp>
        <p:nvSpPr>
          <p:cNvPr id="62" name="Shape 62"/>
          <p:cNvSpPr>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63" name="Shape 63"/>
          <p:cNvSpPr>
            <a:spLocks noGrp="1"/>
          </p:cNvSpPr>
          <p:nvPr>
            <p:ph type="sldNum" sz="quarter" idx="2"/>
          </p:nvPr>
        </p:nvSpPr>
        <p:spPr>
          <a:xfrm>
            <a:off x="8654812" y="6482956"/>
            <a:ext cx="232559" cy="245255"/>
          </a:xfrm>
          <a:prstGeom prst="rect">
            <a:avLst/>
          </a:prstGeom>
        </p:spPr>
        <p:txBody>
          <a:bodyPr/>
          <a:lstStyle/>
          <a:p>
            <a:fld id="{86CB4B4D-7CA3-9044-876B-883B54F8677D}" type="slidenum">
              <a:rPr>
                <a:solidFill>
                  <a:srgbClr val="4D76A4">
                    <a:hueOff val="54750"/>
                    <a:satOff val="-1697"/>
                    <a:lumOff val="-18038"/>
                  </a:srgbClr>
                </a:solidFill>
                <a:latin typeface="Calibri"/>
              </a:rPr>
              <a:pPr/>
              <a:t>‹#›</a:t>
            </a:fld>
            <a:endParaRPr>
              <a:solidFill>
                <a:srgbClr val="4D76A4">
                  <a:hueOff val="54750"/>
                  <a:satOff val="-1697"/>
                  <a:lumOff val="-18038"/>
                </a:srgbClr>
              </a:solidFill>
              <a:latin typeface="Calibri"/>
            </a:endParaRPr>
          </a:p>
        </p:txBody>
      </p:sp>
    </p:spTree>
    <p:extLst>
      <p:ext uri="{BB962C8B-B14F-4D97-AF65-F5344CB8AC3E}">
        <p14:creationId xmlns:p14="http://schemas.microsoft.com/office/powerpoint/2010/main" val="119770715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nl-NL" smtClean="0"/>
              <a:t>M. Boscolo, RD_FA Collaboration meeting,  Bologna, 3/07/17</a:t>
            </a:r>
            <a:endParaRPr lang="en-US"/>
          </a:p>
        </p:txBody>
      </p:sp>
      <p:sp>
        <p:nvSpPr>
          <p:cNvPr id="6" name="Slide Number Placeholder 5"/>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1945783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AD8E78-9219-304D-BF44-715A45E14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 name="Title Text"/>
          <p:cNvSpPr>
            <a:spLocks noGrp="1"/>
          </p:cNvSpPr>
          <p:nvPr>
            <p:ph type="title"/>
          </p:nvPr>
        </p:nvSpPr>
        <p:spPr>
          <a:prstGeom prst="rect">
            <a:avLst/>
          </a:prstGeom>
        </p:spPr>
        <p:txBody>
          <a:bodyPr/>
          <a:lstStyle/>
          <a:p>
            <a:r>
              <a:t>Title Text</a:t>
            </a:r>
          </a:p>
        </p:txBody>
      </p:sp>
      <p:sp>
        <p:nvSpPr>
          <p:cNvPr id="14" name="Slide Number"/>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nl-NL" smtClean="0"/>
              <a:t>M. Boscolo, RD_FA Collaboration meeting,  Bologna, 3/07/17</a:t>
            </a:r>
            <a:endParaRPr lang="en-US"/>
          </a:p>
        </p:txBody>
      </p:sp>
      <p:sp>
        <p:nvSpPr>
          <p:cNvPr id="7" name="Slide Number Placeholder 6"/>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1338767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prstClr val="black">
                    <a:tint val="75000"/>
                  </a:prstClr>
                </a:solidFill>
              </a:rPr>
              <a:t>M. Boscolo, RD_FA Collaboration meeting,  Bologna, 3/07/17</a:t>
            </a:r>
            <a:endParaRPr lang="en-US" altLang="en-US">
              <a:solidFill>
                <a:prstClr val="black">
                  <a:tint val="75000"/>
                </a:prstClr>
              </a:solidFill>
            </a:endParaRPr>
          </a:p>
        </p:txBody>
      </p:sp>
      <p:sp>
        <p:nvSpPr>
          <p:cNvPr id="5" name="Rectangle 7"/>
          <p:cNvSpPr>
            <a:spLocks noGrp="1" noChangeArrowheads="1"/>
          </p:cNvSpPr>
          <p:nvPr>
            <p:ph type="sldNum" sz="quarter" idx="12"/>
          </p:nvPr>
        </p:nvSpPr>
        <p:spPr>
          <a:xfrm>
            <a:off x="7010400" y="6704226"/>
            <a:ext cx="1905000" cy="229975"/>
          </a:xfrm>
          <a:prstGeom prst="rect">
            <a:avLst/>
          </a:prstGeom>
          <a:ln/>
        </p:spPr>
        <p:txBody>
          <a:bodyPr/>
          <a:lstStyle>
            <a:lvl1pPr>
              <a:defRPr/>
            </a:lvl1pPr>
          </a:lstStyle>
          <a:p>
            <a:pPr>
              <a:defRPr/>
            </a:pPr>
            <a:fld id="{9D49453E-1DE5-426C-B922-979B5BCB3A31}" type="slidenum">
              <a:rPr lang="en-US" altLang="en-US">
                <a:solidFill>
                  <a:prstClr val="black">
                    <a:tint val="75000"/>
                  </a:prstClr>
                </a:solidFill>
              </a:rPr>
              <a:pPr>
                <a:defRPr/>
              </a:pPr>
              <a:t>‹#›</a:t>
            </a:fld>
            <a:r>
              <a:rPr lang="en-US" altLang="en-US">
                <a:solidFill>
                  <a:prstClr val="black">
                    <a:tint val="75000"/>
                  </a:prstClr>
                </a:solidFill>
              </a:rPr>
              <a:t>/27</a:t>
            </a: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 name="Title Text"/>
          <p:cNvSpPr>
            <a:spLocks noGrp="1"/>
          </p:cNvSpPr>
          <p:nvPr>
            <p:ph type="title"/>
          </p:nvPr>
        </p:nvSpPr>
        <p:spPr>
          <a:prstGeom prst="rect">
            <a:avLst/>
          </a:prstGeom>
        </p:spPr>
        <p:txBody>
          <a:bodyPr/>
          <a:lstStyle/>
          <a:p>
            <a:r>
              <a:t>Title Text</a:t>
            </a:r>
          </a:p>
        </p:txBody>
      </p:sp>
      <p:sp>
        <p:nvSpPr>
          <p:cNvPr id="14" name="Slide Number"/>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nl-NL" smtClean="0"/>
              <a:t>M. Boscolo, RD_FA Collaboration meeting,  Bologna, 3/07/17</a:t>
            </a:r>
            <a:endParaRPr lang="en-US"/>
          </a:p>
        </p:txBody>
      </p:sp>
      <p:sp>
        <p:nvSpPr>
          <p:cNvPr id="9" name="Slide Number Placeholder 8"/>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3281955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nl-NL" smtClean="0"/>
              <a:t>M. Boscolo, RD_FA Collaboration meeting,  Bologna, 3/07/17</a:t>
            </a:r>
            <a:endParaRPr lang="en-US"/>
          </a:p>
        </p:txBody>
      </p:sp>
      <p:sp>
        <p:nvSpPr>
          <p:cNvPr id="5" name="Slide Number Placeholder 4"/>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2879483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9CB66-4DFE-1A43-B1C9-C8A3A55EAC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prstClr val="black">
                    <a:tint val="75000"/>
                  </a:prstClr>
                </a:solidFill>
              </a:rPr>
              <a:t>M. Boscolo, RD_FA Collaboration meeting,  Bologna, 3/07/17</a:t>
            </a:r>
            <a:endParaRPr lang="en-US" altLang="en-US">
              <a:solidFill>
                <a:prstClr val="black">
                  <a:tint val="75000"/>
                </a:prstClr>
              </a:solidFill>
            </a:endParaRPr>
          </a:p>
        </p:txBody>
      </p:sp>
      <p:sp>
        <p:nvSpPr>
          <p:cNvPr id="5" name="Rectangle 7"/>
          <p:cNvSpPr>
            <a:spLocks noGrp="1" noChangeArrowheads="1"/>
          </p:cNvSpPr>
          <p:nvPr>
            <p:ph type="sldNum" sz="quarter" idx="12"/>
          </p:nvPr>
        </p:nvSpPr>
        <p:spPr>
          <a:xfrm>
            <a:off x="7010400" y="6704226"/>
            <a:ext cx="1905000" cy="229975"/>
          </a:xfrm>
          <a:prstGeom prst="rect">
            <a:avLst/>
          </a:prstGeom>
          <a:ln/>
        </p:spPr>
        <p:txBody>
          <a:bodyPr/>
          <a:lstStyle>
            <a:lvl1pPr>
              <a:defRPr/>
            </a:lvl1pPr>
          </a:lstStyle>
          <a:p>
            <a:pPr>
              <a:defRPr/>
            </a:pPr>
            <a:fld id="{9D49453E-1DE5-426C-B922-979B5BCB3A31}" type="slidenum">
              <a:rPr lang="en-US" altLang="en-US">
                <a:solidFill>
                  <a:prstClr val="black">
                    <a:tint val="75000"/>
                  </a:prstClr>
                </a:solidFill>
              </a:rPr>
              <a:pPr>
                <a:defRPr/>
              </a:pPr>
              <a:t>‹#›</a:t>
            </a:fld>
            <a:r>
              <a:rPr lang="en-US" altLang="en-US">
                <a:solidFill>
                  <a:prstClr val="black">
                    <a:tint val="75000"/>
                  </a:prstClr>
                </a:solidFill>
              </a:rPr>
              <a:t>/27</a:t>
            </a: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 name="Title Text"/>
          <p:cNvSpPr>
            <a:spLocks noGrp="1"/>
          </p:cNvSpPr>
          <p:nvPr>
            <p:ph type="title"/>
          </p:nvPr>
        </p:nvSpPr>
        <p:spPr>
          <a:prstGeom prst="rect">
            <a:avLst/>
          </a:prstGeom>
        </p:spPr>
        <p:txBody>
          <a:bodyPr/>
          <a:lstStyle/>
          <a:p>
            <a:r>
              <a:t>Title Text</a:t>
            </a:r>
          </a:p>
        </p:txBody>
      </p:sp>
      <p:sp>
        <p:nvSpPr>
          <p:cNvPr id="14" name="Slide Number"/>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nl-NL" smtClean="0"/>
              <a:t>M. Boscolo, RD_FA Collaboration meeting,  Bologna, 3/07/17</a:t>
            </a:r>
            <a:endParaRPr lang="en-US"/>
          </a:p>
        </p:txBody>
      </p:sp>
      <p:sp>
        <p:nvSpPr>
          <p:cNvPr id="4" name="Slide Number Placeholder 3"/>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179920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nl-NL" smtClean="0"/>
              <a:t>M. Boscolo, RD_FA Collaboration meeting,  Bologna, 3/07/17</a:t>
            </a:r>
            <a:endParaRPr lang="en-US"/>
          </a:p>
        </p:txBody>
      </p:sp>
      <p:sp>
        <p:nvSpPr>
          <p:cNvPr id="7" name="Slide Number Placeholder 6"/>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32658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nl-NL" smtClean="0"/>
              <a:t>M. Boscolo, RD_FA Collaboration meeting,  Bologna, 3/07/17</a:t>
            </a:r>
            <a:endParaRPr lang="en-US"/>
          </a:p>
        </p:txBody>
      </p:sp>
      <p:sp>
        <p:nvSpPr>
          <p:cNvPr id="7" name="Slide Number Placeholder 6"/>
          <p:cNvSpPr>
            <a:spLocks noGrp="1"/>
          </p:cNvSpPr>
          <p:nvPr>
            <p:ph type="sldNum" sz="quarter" idx="12"/>
          </p:nvPr>
        </p:nvSpPr>
        <p:spPr/>
        <p:txBody>
          <a:bodyPr/>
          <a:lstStyle/>
          <a:p>
            <a:fld id="{9B4575BB-2592-0241-8E85-B737682933A1}" type="slidenum">
              <a:rPr lang="en-US" smtClean="0"/>
              <a:t>‹#›</a:t>
            </a:fld>
            <a:endParaRPr lang="en-US"/>
          </a:p>
        </p:txBody>
      </p:sp>
    </p:spTree>
    <p:extLst>
      <p:ext uri="{BB962C8B-B14F-4D97-AF65-F5344CB8AC3E}">
        <p14:creationId xmlns:p14="http://schemas.microsoft.com/office/powerpoint/2010/main" val="275619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438"/>
            <a:ext cx="8229600" cy="1143000"/>
          </a:xfrm>
          <a:prstGeom prst="rect">
            <a:avLst/>
          </a:prstGeom>
        </p:spPr>
        <p:txBody>
          <a:bodyPr vert="horz" lIns="91425" tIns="45713" rIns="91425" bIns="4571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2300111" y="6497463"/>
            <a:ext cx="4515556"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r>
              <a:rPr lang="nl-NL" smtClean="0"/>
              <a:t>M. Boscolo, RD_FA Collaboration meeting,  Bologna, 3/07/17</a:t>
            </a:r>
            <a:endParaRPr lang="en-US" dirty="0"/>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9B4575BB-2592-0241-8E85-B737682933A1}" type="slidenum">
              <a:rPr lang="en-US" smtClean="0"/>
              <a:t>‹#›</a:t>
            </a:fld>
            <a:endParaRPr lang="en-US"/>
          </a:p>
        </p:txBody>
      </p:sp>
    </p:spTree>
    <p:extLst>
      <p:ext uri="{BB962C8B-B14F-4D97-AF65-F5344CB8AC3E}">
        <p14:creationId xmlns:p14="http://schemas.microsoft.com/office/powerpoint/2010/main" val="891192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4" r:id="rId12"/>
  </p:sldLayoutIdLst>
  <p:hf sldNum="0" hdr="0" dt="0"/>
  <p:txStyles>
    <p:titleStyle>
      <a:lvl1pPr algn="ctr" defTabSz="457130" rtl="0" eaLnBrk="1" latinLnBrk="0" hangingPunct="1">
        <a:spcBef>
          <a:spcPct val="0"/>
        </a:spcBef>
        <a:buNone/>
        <a:defRPr sz="4400" kern="1200">
          <a:solidFill>
            <a:srgbClr val="FF0000"/>
          </a:solidFill>
          <a:latin typeface="+mj-lt"/>
          <a:ea typeface="+mj-ea"/>
          <a:cs typeface="+mj-cs"/>
        </a:defRPr>
      </a:lvl1pPr>
    </p:titleStyle>
    <p:bodyStyle>
      <a:lvl1pPr marL="342848" indent="-342848" algn="l" defTabSz="457130" rtl="0" eaLnBrk="1" latinLnBrk="0" hangingPunct="1">
        <a:spcBef>
          <a:spcPct val="20000"/>
        </a:spcBef>
        <a:buFont typeface="Arial"/>
        <a:buChar char="•"/>
        <a:defRPr sz="3200" kern="1200">
          <a:solidFill>
            <a:schemeClr val="tx1"/>
          </a:solidFill>
          <a:latin typeface="+mn-lt"/>
          <a:ea typeface="+mn-ea"/>
          <a:cs typeface="+mn-cs"/>
        </a:defRPr>
      </a:lvl1pPr>
      <a:lvl2pPr marL="742836" indent="-285707" algn="l" defTabSz="457130" rtl="0" eaLnBrk="1" latinLnBrk="0" hangingPunct="1">
        <a:spcBef>
          <a:spcPct val="20000"/>
        </a:spcBef>
        <a:buFont typeface="Arial"/>
        <a:buChar char="–"/>
        <a:defRPr sz="2800" kern="1200">
          <a:solidFill>
            <a:srgbClr val="000090"/>
          </a:solidFill>
          <a:latin typeface="+mn-lt"/>
          <a:ea typeface="+mn-ea"/>
          <a:cs typeface="+mn-cs"/>
        </a:defRPr>
      </a:lvl2pPr>
      <a:lvl3pPr marL="1142824" indent="-228564" algn="l" defTabSz="457130" rtl="0" eaLnBrk="1" latinLnBrk="0" hangingPunct="1">
        <a:spcBef>
          <a:spcPct val="20000"/>
        </a:spcBef>
        <a:buFont typeface="Arial"/>
        <a:buChar char="•"/>
        <a:defRPr sz="2400" kern="1200">
          <a:solidFill>
            <a:srgbClr val="660066"/>
          </a:solidFill>
          <a:latin typeface="+mn-lt"/>
          <a:ea typeface="+mn-ea"/>
          <a:cs typeface="+mn-cs"/>
        </a:defRPr>
      </a:lvl3pPr>
      <a:lvl4pPr marL="1599954" indent="-228564" algn="l" defTabSz="457130" rtl="0" eaLnBrk="1" latinLnBrk="0" hangingPunct="1">
        <a:spcBef>
          <a:spcPct val="20000"/>
        </a:spcBef>
        <a:buFont typeface="Arial"/>
        <a:buChar char="–"/>
        <a:defRPr sz="2000" kern="1200">
          <a:solidFill>
            <a:schemeClr val="tx1"/>
          </a:solidFill>
          <a:latin typeface="+mn-lt"/>
          <a:ea typeface="+mn-ea"/>
          <a:cs typeface="+mn-cs"/>
        </a:defRPr>
      </a:lvl4pPr>
      <a:lvl5pPr marL="2057085" indent="-228564" algn="l" defTabSz="457130" rtl="0" eaLnBrk="1" latinLnBrk="0" hangingPunct="1">
        <a:spcBef>
          <a:spcPct val="20000"/>
        </a:spcBef>
        <a:buFont typeface="Arial"/>
        <a:buChar char="»"/>
        <a:defRPr sz="2000" kern="1200">
          <a:solidFill>
            <a:schemeClr val="tx1"/>
          </a:solidFill>
          <a:latin typeface="+mn-lt"/>
          <a:ea typeface="+mn-ea"/>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438"/>
            <a:ext cx="8229600" cy="1143000"/>
          </a:xfrm>
          <a:prstGeom prst="rect">
            <a:avLst/>
          </a:prstGeom>
        </p:spPr>
        <p:txBody>
          <a:bodyPr vert="horz" lIns="91425" tIns="45713" rIns="91425" bIns="4571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2300111" y="6497463"/>
            <a:ext cx="4515556"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r>
              <a:rPr lang="nl-NL" smtClean="0">
                <a:solidFill>
                  <a:prstClr val="black">
                    <a:tint val="75000"/>
                  </a:prstClr>
                </a:solidFill>
                <a:latin typeface="Calibri"/>
              </a:rPr>
              <a:t>M. Boscolo, RD_FA Collaboration meeting,  Bologna, 3/07/17</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9B4575BB-2592-0241-8E85-B737682933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123390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sldNum="0" hdr="0" dt="0"/>
  <p:txStyles>
    <p:titleStyle>
      <a:lvl1pPr algn="ctr" defTabSz="457130" rtl="0" eaLnBrk="1" latinLnBrk="0" hangingPunct="1">
        <a:spcBef>
          <a:spcPct val="0"/>
        </a:spcBef>
        <a:buNone/>
        <a:defRPr sz="4400" kern="1200">
          <a:solidFill>
            <a:srgbClr val="FF0000"/>
          </a:solidFill>
          <a:latin typeface="+mj-lt"/>
          <a:ea typeface="+mj-ea"/>
          <a:cs typeface="+mj-cs"/>
        </a:defRPr>
      </a:lvl1pPr>
    </p:titleStyle>
    <p:bodyStyle>
      <a:lvl1pPr marL="342848" indent="-342848" algn="l" defTabSz="457130" rtl="0" eaLnBrk="1" latinLnBrk="0" hangingPunct="1">
        <a:spcBef>
          <a:spcPct val="20000"/>
        </a:spcBef>
        <a:buFont typeface="Arial"/>
        <a:buChar char="•"/>
        <a:defRPr sz="3200" kern="1200">
          <a:solidFill>
            <a:schemeClr val="tx1"/>
          </a:solidFill>
          <a:latin typeface="+mn-lt"/>
          <a:ea typeface="+mn-ea"/>
          <a:cs typeface="+mn-cs"/>
        </a:defRPr>
      </a:lvl1pPr>
      <a:lvl2pPr marL="742836" indent="-285707" algn="l" defTabSz="457130" rtl="0" eaLnBrk="1" latinLnBrk="0" hangingPunct="1">
        <a:spcBef>
          <a:spcPct val="20000"/>
        </a:spcBef>
        <a:buFont typeface="Arial"/>
        <a:buChar char="–"/>
        <a:defRPr sz="2800" kern="1200">
          <a:solidFill>
            <a:srgbClr val="000090"/>
          </a:solidFill>
          <a:latin typeface="+mn-lt"/>
          <a:ea typeface="+mn-ea"/>
          <a:cs typeface="+mn-cs"/>
        </a:defRPr>
      </a:lvl2pPr>
      <a:lvl3pPr marL="1142824" indent="-228564" algn="l" defTabSz="457130" rtl="0" eaLnBrk="1" latinLnBrk="0" hangingPunct="1">
        <a:spcBef>
          <a:spcPct val="20000"/>
        </a:spcBef>
        <a:buFont typeface="Arial"/>
        <a:buChar char="•"/>
        <a:defRPr sz="2400" kern="1200">
          <a:solidFill>
            <a:srgbClr val="660066"/>
          </a:solidFill>
          <a:latin typeface="+mn-lt"/>
          <a:ea typeface="+mn-ea"/>
          <a:cs typeface="+mn-cs"/>
        </a:defRPr>
      </a:lvl3pPr>
      <a:lvl4pPr marL="1599954" indent="-228564" algn="l" defTabSz="457130" rtl="0" eaLnBrk="1" latinLnBrk="0" hangingPunct="1">
        <a:spcBef>
          <a:spcPct val="20000"/>
        </a:spcBef>
        <a:buFont typeface="Arial"/>
        <a:buChar char="–"/>
        <a:defRPr sz="2000" kern="1200">
          <a:solidFill>
            <a:schemeClr val="tx1"/>
          </a:solidFill>
          <a:latin typeface="+mn-lt"/>
          <a:ea typeface="+mn-ea"/>
          <a:cs typeface="+mn-cs"/>
        </a:defRPr>
      </a:lvl4pPr>
      <a:lvl5pPr marL="2057085" indent="-228564" algn="l" defTabSz="457130" rtl="0" eaLnBrk="1" latinLnBrk="0" hangingPunct="1">
        <a:spcBef>
          <a:spcPct val="20000"/>
        </a:spcBef>
        <a:buFont typeface="Arial"/>
        <a:buChar char="»"/>
        <a:defRPr sz="2000" kern="1200">
          <a:solidFill>
            <a:schemeClr val="tx1"/>
          </a:solidFill>
          <a:latin typeface="+mn-lt"/>
          <a:ea typeface="+mn-ea"/>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smtClean="0">
                <a:solidFill>
                  <a:prstClr val="black">
                    <a:tint val="75000"/>
                  </a:prstClr>
                </a:solidFill>
              </a:rPr>
              <a:t>M. Boscolo, RD_FA Collaboration meeting,  Bologna, 3/07/17</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2AD8E78-9219-304D-BF44-715A45E1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201718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hf sldNum="0" hdr="0" dt="0"/>
  <p:txStyles>
    <p:titleStyle>
      <a:lvl1pPr algn="ctr" defTabSz="457200" rtl="0" eaLnBrk="1" latinLnBrk="0" hangingPunct="1">
        <a:spcBef>
          <a:spcPct val="0"/>
        </a:spcBef>
        <a:buNone/>
        <a:defRPr sz="40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771"/>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3124200" y="650516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r>
              <a:rPr lang="de-DE" smtClean="0">
                <a:solidFill>
                  <a:prstClr val="black">
                    <a:tint val="75000"/>
                  </a:prstClr>
                </a:solidFill>
              </a:rPr>
              <a:t>M. Boscolo, RD_FA Collaboration meeting,  Bologna, 3/07/17</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F579CB66-4DFE-1A43-B1C9-C8A3A55EACA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6813439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hf sldNum="0" hdr="0" dt="0"/>
  <p:txStyles>
    <p:titleStyle>
      <a:lvl1pPr algn="ctr" defTabSz="342900" rtl="0" eaLnBrk="1" latinLnBrk="0" hangingPunct="1">
        <a:spcBef>
          <a:spcPct val="0"/>
        </a:spcBef>
        <a:buNone/>
        <a:defRPr sz="2700" kern="1200">
          <a:solidFill>
            <a:srgbClr val="FF0000"/>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771"/>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3124200" y="650516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r>
              <a:rPr lang="de-DE" smtClean="0">
                <a:solidFill>
                  <a:prstClr val="black">
                    <a:tint val="75000"/>
                  </a:prstClr>
                </a:solidFill>
              </a:rPr>
              <a:t>M. Boscolo, RD_FA Collaboration meeting,  Bologna, 3/07/17</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F579CB66-4DFE-1A43-B1C9-C8A3A55EACA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62871709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hf sldNum="0" hdr="0" dt="0"/>
  <p:txStyles>
    <p:titleStyle>
      <a:lvl1pPr algn="ctr" defTabSz="342900" rtl="0" eaLnBrk="1" latinLnBrk="0" hangingPunct="1">
        <a:spcBef>
          <a:spcPct val="0"/>
        </a:spcBef>
        <a:buNone/>
        <a:defRPr sz="2700" kern="1200">
          <a:solidFill>
            <a:srgbClr val="FF0000"/>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png"/><Relationship Id="rId1" Type="http://schemas.openxmlformats.org/officeDocument/2006/relationships/slideLayout" Target="../slideLayouts/slideLayout50.xml"/><Relationship Id="rId2" Type="http://schemas.openxmlformats.org/officeDocument/2006/relationships/image" Target="../media/image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dico.cern.ch/event/59669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wmf"/><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png"/><Relationship Id="rId1" Type="http://schemas.openxmlformats.org/officeDocument/2006/relationships/slideLayout" Target="../slideLayouts/slideLayout26.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5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5.xml"/><Relationship Id="rId2" Type="http://schemas.openxmlformats.org/officeDocument/2006/relationships/image" Target="../media/image1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94595"/>
            <a:ext cx="7772400" cy="1470025"/>
          </a:xfrm>
        </p:spPr>
        <p:txBody>
          <a:bodyPr>
            <a:noAutofit/>
          </a:bodyPr>
          <a:lstStyle/>
          <a:p>
            <a:r>
              <a:rPr lang="en-US" dirty="0" smtClean="0"/>
              <a:t>WP2: MDI</a:t>
            </a:r>
            <a:br>
              <a:rPr lang="en-US" dirty="0" smtClean="0"/>
            </a:br>
            <a:r>
              <a:rPr lang="en-US" dirty="0" err="1" smtClean="0"/>
              <a:t>Stato</a:t>
            </a:r>
            <a:r>
              <a:rPr lang="en-US" dirty="0" smtClean="0"/>
              <a:t> e </a:t>
            </a:r>
            <a:r>
              <a:rPr lang="en-US" dirty="0" err="1" smtClean="0"/>
              <a:t>piani</a:t>
            </a:r>
            <a:r>
              <a:rPr lang="en-US" dirty="0" smtClean="0"/>
              <a:t> </a:t>
            </a:r>
            <a:r>
              <a:rPr lang="en-US" dirty="0" err="1" smtClean="0"/>
              <a:t>futuri</a:t>
            </a:r>
            <a:endParaRPr lang="en-US" dirty="0"/>
          </a:p>
        </p:txBody>
      </p:sp>
      <p:sp>
        <p:nvSpPr>
          <p:cNvPr id="3" name="Subtitle 2"/>
          <p:cNvSpPr>
            <a:spLocks noGrp="1"/>
          </p:cNvSpPr>
          <p:nvPr>
            <p:ph type="subTitle" idx="1"/>
          </p:nvPr>
        </p:nvSpPr>
        <p:spPr>
          <a:xfrm>
            <a:off x="780084" y="4071720"/>
            <a:ext cx="7583832" cy="1087138"/>
          </a:xfrm>
        </p:spPr>
        <p:txBody>
          <a:bodyPr>
            <a:noAutofit/>
          </a:bodyPr>
          <a:lstStyle/>
          <a:p>
            <a:r>
              <a:rPr lang="en-US" sz="2800" dirty="0">
                <a:solidFill>
                  <a:srgbClr val="000090"/>
                </a:solidFill>
              </a:rPr>
              <a:t>M. </a:t>
            </a:r>
            <a:r>
              <a:rPr lang="en-US" sz="2800" dirty="0" err="1" smtClean="0">
                <a:solidFill>
                  <a:srgbClr val="000090"/>
                </a:solidFill>
              </a:rPr>
              <a:t>Boscolo</a:t>
            </a:r>
            <a:endParaRPr lang="en-US" sz="2800" dirty="0">
              <a:solidFill>
                <a:srgbClr val="000090"/>
              </a:solidFill>
            </a:endParaRPr>
          </a:p>
          <a:p>
            <a:r>
              <a:rPr lang="en-US" sz="2400" dirty="0" smtClean="0">
                <a:solidFill>
                  <a:srgbClr val="000090"/>
                </a:solidFill>
              </a:rPr>
              <a:t>for the RD_FA MDI group</a:t>
            </a:r>
          </a:p>
        </p:txBody>
      </p:sp>
      <p:sp>
        <p:nvSpPr>
          <p:cNvPr id="8" name="Rectangle 7"/>
          <p:cNvSpPr/>
          <p:nvPr/>
        </p:nvSpPr>
        <p:spPr>
          <a:xfrm>
            <a:off x="574478" y="5771350"/>
            <a:ext cx="8287651" cy="769441"/>
          </a:xfrm>
          <a:prstGeom prst="rect">
            <a:avLst/>
          </a:prstGeom>
        </p:spPr>
        <p:txBody>
          <a:bodyPr wrap="square">
            <a:spAutoFit/>
          </a:bodyPr>
          <a:lstStyle/>
          <a:p>
            <a:pPr algn="ctr"/>
            <a:r>
              <a:rPr lang="en-US" sz="2400" dirty="0"/>
              <a:t>RD_FA Collaboration </a:t>
            </a:r>
            <a:r>
              <a:rPr lang="en-US" sz="2400" dirty="0" smtClean="0"/>
              <a:t>Meeting</a:t>
            </a:r>
          </a:p>
          <a:p>
            <a:pPr algn="ctr"/>
            <a:r>
              <a:rPr lang="en-US" sz="2000" dirty="0"/>
              <a:t>3-4 </a:t>
            </a:r>
            <a:r>
              <a:rPr lang="en-US" sz="2000" dirty="0" err="1"/>
              <a:t>Luglio</a:t>
            </a:r>
            <a:r>
              <a:rPr lang="en-US" sz="2000" dirty="0"/>
              <a:t> </a:t>
            </a:r>
            <a:r>
              <a:rPr lang="en-US" sz="2000" dirty="0" smtClean="0"/>
              <a:t>2017, Bologna</a:t>
            </a:r>
            <a:endParaRPr lang="en-US" sz="2000" dirty="0"/>
          </a:p>
        </p:txBody>
      </p:sp>
      <p:pic>
        <p:nvPicPr>
          <p:cNvPr id="10" name="Picture 9"/>
          <p:cNvPicPr>
            <a:picLocks noChangeAspect="1"/>
          </p:cNvPicPr>
          <p:nvPr/>
        </p:nvPicPr>
        <p:blipFill>
          <a:blip r:embed="rId3"/>
          <a:stretch>
            <a:fillRect/>
          </a:stretch>
        </p:blipFill>
        <p:spPr>
          <a:xfrm>
            <a:off x="0" y="11655"/>
            <a:ext cx="4419600" cy="12827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618" y="233854"/>
            <a:ext cx="1618612" cy="676924"/>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01200" y="1154563"/>
            <a:ext cx="1494030" cy="717583"/>
          </a:xfrm>
          <a:prstGeom prst="rect">
            <a:avLst/>
          </a:prstGeom>
        </p:spPr>
      </p:pic>
    </p:spTree>
    <p:extLst>
      <p:ext uri="{BB962C8B-B14F-4D97-AF65-F5344CB8AC3E}">
        <p14:creationId xmlns:p14="http://schemas.microsoft.com/office/powerpoint/2010/main" val="3415959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3d display -   SR MDISim - Geant4 simulation"/>
          <p:cNvSpPr>
            <a:spLocks noGrp="1"/>
          </p:cNvSpPr>
          <p:nvPr>
            <p:ph type="title"/>
          </p:nvPr>
        </p:nvSpPr>
        <p:spPr>
          <a:prstGeom prst="rect">
            <a:avLst/>
          </a:prstGeom>
        </p:spPr>
        <p:txBody>
          <a:bodyPr>
            <a:normAutofit fontScale="90000"/>
          </a:bodyPr>
          <a:lstStyle/>
          <a:p>
            <a:r>
              <a:rPr dirty="0" smtClean="0"/>
              <a:t>3d </a:t>
            </a:r>
            <a:r>
              <a:rPr dirty="0"/>
              <a:t>display -  </a:t>
            </a:r>
            <a:r>
              <a:rPr lang="en-US" b="1" dirty="0" smtClean="0"/>
              <a:t>FCC-ee</a:t>
            </a:r>
            <a:r>
              <a:rPr dirty="0" smtClean="0"/>
              <a:t> </a:t>
            </a:r>
            <a:r>
              <a:rPr dirty="0"/>
              <a:t>SR MDISim </a:t>
            </a:r>
            <a:r>
              <a:rPr lang="mr-IN" dirty="0" smtClean="0"/>
              <a:t>–</a:t>
            </a:r>
            <a:r>
              <a:rPr dirty="0" smtClean="0"/>
              <a:t> </a:t>
            </a:r>
            <a:r>
              <a:rPr lang="en-US" dirty="0" smtClean="0"/>
              <a:t/>
            </a:r>
            <a:br>
              <a:rPr lang="en-US" dirty="0" smtClean="0"/>
            </a:br>
            <a:r>
              <a:rPr dirty="0" smtClean="0"/>
              <a:t>Geant4 </a:t>
            </a:r>
            <a:r>
              <a:rPr dirty="0"/>
              <a:t>simulation</a:t>
            </a:r>
          </a:p>
        </p:txBody>
      </p:sp>
      <p:pic>
        <p:nvPicPr>
          <p:cNvPr id="25" name="TestEm16_fcc-ee_tracks_2.pdf" descr="TestEm16_fcc-ee_tracks_2.pdf"/>
          <p:cNvPicPr>
            <a:picLocks noChangeAspect="1"/>
          </p:cNvPicPr>
          <p:nvPr/>
        </p:nvPicPr>
        <p:blipFill>
          <a:blip r:embed="rId2">
            <a:extLst/>
          </a:blip>
          <a:stretch>
            <a:fillRect/>
          </a:stretch>
        </p:blipFill>
        <p:spPr>
          <a:xfrm>
            <a:off x="1143001" y="2149292"/>
            <a:ext cx="6858001" cy="3103730"/>
          </a:xfrm>
          <a:prstGeom prst="rect">
            <a:avLst/>
          </a:prstGeom>
          <a:ln w="12700">
            <a:miter lim="400000"/>
          </a:ln>
        </p:spPr>
      </p:pic>
      <p:sp>
        <p:nvSpPr>
          <p:cNvPr id="26" name="IP"/>
          <p:cNvSpPr/>
          <p:nvPr/>
        </p:nvSpPr>
        <p:spPr>
          <a:xfrm>
            <a:off x="6787992" y="2607323"/>
            <a:ext cx="218651" cy="301237"/>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defRPr sz="2400" b="1">
                <a:solidFill>
                  <a:srgbClr val="1A1919"/>
                </a:solidFill>
                <a:latin typeface="+mj-lt"/>
                <a:ea typeface="+mj-ea"/>
                <a:cs typeface="+mj-cs"/>
                <a:sym typeface="Times"/>
              </a:defRPr>
            </a:lvl1pPr>
          </a:lstStyle>
          <a:p>
            <a:r>
              <a:rPr sz="1620"/>
              <a:t>IP</a:t>
            </a:r>
          </a:p>
        </p:txBody>
      </p:sp>
      <p:sp>
        <p:nvSpPr>
          <p:cNvPr id="27" name="QC6…"/>
          <p:cNvSpPr/>
          <p:nvPr/>
        </p:nvSpPr>
        <p:spPr>
          <a:xfrm>
            <a:off x="1505188" y="4581468"/>
            <a:ext cx="319640" cy="322012"/>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p>
            <a:pPr>
              <a:defRPr sz="1400" b="1">
                <a:solidFill>
                  <a:srgbClr val="174489"/>
                </a:solidFill>
                <a:latin typeface="+mj-lt"/>
                <a:ea typeface="+mj-ea"/>
                <a:cs typeface="+mj-cs"/>
                <a:sym typeface="Times"/>
              </a:defRPr>
            </a:pPr>
            <a:r>
              <a:rPr sz="945"/>
              <a:t>QC6</a:t>
            </a:r>
          </a:p>
          <a:p>
            <a:pPr>
              <a:defRPr sz="1200" b="1">
                <a:solidFill>
                  <a:srgbClr val="174489"/>
                </a:solidFill>
                <a:latin typeface="+mj-lt"/>
                <a:ea typeface="+mj-ea"/>
                <a:cs typeface="+mj-cs"/>
                <a:sym typeface="Times"/>
              </a:defRPr>
            </a:pPr>
            <a:r>
              <a:rPr sz="810"/>
              <a:t>346 m</a:t>
            </a:r>
          </a:p>
        </p:txBody>
      </p:sp>
      <p:sp>
        <p:nvSpPr>
          <p:cNvPr id="28" name="QC5…"/>
          <p:cNvSpPr/>
          <p:nvPr/>
        </p:nvSpPr>
        <p:spPr>
          <a:xfrm>
            <a:off x="2977531" y="4322421"/>
            <a:ext cx="319640" cy="322012"/>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spAutoFit/>
          </a:bodyPr>
          <a:lstStyle/>
          <a:p>
            <a:pPr>
              <a:defRPr sz="1400" b="1">
                <a:solidFill>
                  <a:srgbClr val="174489"/>
                </a:solidFill>
                <a:latin typeface="+mj-lt"/>
                <a:ea typeface="+mj-ea"/>
                <a:cs typeface="+mj-cs"/>
                <a:sym typeface="Times"/>
              </a:defRPr>
            </a:pPr>
            <a:r>
              <a:rPr sz="945"/>
              <a:t>QC5</a:t>
            </a:r>
            <a:endParaRPr sz="810"/>
          </a:p>
          <a:p>
            <a:pPr>
              <a:defRPr sz="1400" b="1">
                <a:solidFill>
                  <a:srgbClr val="174489"/>
                </a:solidFill>
                <a:latin typeface="+mj-lt"/>
                <a:ea typeface="+mj-ea"/>
                <a:cs typeface="+mj-cs"/>
                <a:sym typeface="Times"/>
              </a:defRPr>
            </a:pPr>
            <a:r>
              <a:rPr sz="810"/>
              <a:t>272 m</a:t>
            </a:r>
          </a:p>
        </p:txBody>
      </p:sp>
      <p:sp>
        <p:nvSpPr>
          <p:cNvPr id="29" name="QC4…"/>
          <p:cNvSpPr/>
          <p:nvPr/>
        </p:nvSpPr>
        <p:spPr>
          <a:xfrm>
            <a:off x="4771344" y="3724218"/>
            <a:ext cx="319640" cy="322012"/>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p>
            <a:pPr>
              <a:defRPr sz="1400" b="1">
                <a:solidFill>
                  <a:srgbClr val="174489"/>
                </a:solidFill>
                <a:latin typeface="+mj-lt"/>
                <a:ea typeface="+mj-ea"/>
                <a:cs typeface="+mj-cs"/>
                <a:sym typeface="Times"/>
              </a:defRPr>
            </a:pPr>
            <a:r>
              <a:rPr sz="945"/>
              <a:t>QC4</a:t>
            </a:r>
          </a:p>
          <a:p>
            <a:pPr>
              <a:defRPr sz="1400" b="1">
                <a:solidFill>
                  <a:srgbClr val="174489"/>
                </a:solidFill>
                <a:latin typeface="+mj-lt"/>
                <a:ea typeface="+mj-ea"/>
                <a:cs typeface="+mj-cs"/>
                <a:sym typeface="Times"/>
              </a:defRPr>
            </a:pPr>
            <a:r>
              <a:rPr sz="810"/>
              <a:t>159 m</a:t>
            </a:r>
          </a:p>
        </p:txBody>
      </p:sp>
      <p:sp>
        <p:nvSpPr>
          <p:cNvPr id="30" name="QC3…"/>
          <p:cNvSpPr/>
          <p:nvPr/>
        </p:nvSpPr>
        <p:spPr>
          <a:xfrm>
            <a:off x="5699285" y="3415608"/>
            <a:ext cx="266741" cy="322012"/>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p>
            <a:pPr>
              <a:defRPr sz="1400" b="1">
                <a:solidFill>
                  <a:srgbClr val="174489"/>
                </a:solidFill>
                <a:latin typeface="+mj-lt"/>
                <a:ea typeface="+mj-ea"/>
                <a:cs typeface="+mj-cs"/>
                <a:sym typeface="Times"/>
              </a:defRPr>
            </a:pPr>
            <a:r>
              <a:rPr sz="945"/>
              <a:t>QC3</a:t>
            </a:r>
            <a:endParaRPr sz="810"/>
          </a:p>
          <a:p>
            <a:pPr>
              <a:defRPr sz="1400" b="1">
                <a:solidFill>
                  <a:srgbClr val="174489"/>
                </a:solidFill>
                <a:latin typeface="+mj-lt"/>
                <a:ea typeface="+mj-ea"/>
                <a:cs typeface="+mj-cs"/>
                <a:sym typeface="Times"/>
              </a:defRPr>
            </a:pPr>
            <a:r>
              <a:rPr sz="810"/>
              <a:t>88 m</a:t>
            </a:r>
          </a:p>
        </p:txBody>
      </p:sp>
      <p:sp>
        <p:nvSpPr>
          <p:cNvPr id="31" name="QC1"/>
          <p:cNvSpPr/>
          <p:nvPr/>
        </p:nvSpPr>
        <p:spPr>
          <a:xfrm>
            <a:off x="7006591" y="3040954"/>
            <a:ext cx="186591" cy="145490"/>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defRPr sz="900" b="1">
                <a:solidFill>
                  <a:srgbClr val="FFFFFF"/>
                </a:solidFill>
                <a:latin typeface="+mj-lt"/>
                <a:ea typeface="+mj-ea"/>
                <a:cs typeface="+mj-cs"/>
                <a:sym typeface="Times"/>
              </a:defRPr>
            </a:lvl1pPr>
          </a:lstStyle>
          <a:p>
            <a:r>
              <a:rPr sz="608"/>
              <a:t>QC1</a:t>
            </a:r>
          </a:p>
        </p:txBody>
      </p:sp>
      <p:sp>
        <p:nvSpPr>
          <p:cNvPr id="32" name="QC2"/>
          <p:cNvSpPr/>
          <p:nvPr/>
        </p:nvSpPr>
        <p:spPr>
          <a:xfrm>
            <a:off x="7315201" y="3040954"/>
            <a:ext cx="186591" cy="145490"/>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defRPr sz="900" b="1">
                <a:solidFill>
                  <a:srgbClr val="FFFFFF"/>
                </a:solidFill>
                <a:latin typeface="+mj-lt"/>
                <a:ea typeface="+mj-ea"/>
                <a:cs typeface="+mj-cs"/>
                <a:sym typeface="Times"/>
              </a:defRPr>
            </a:lvl1pPr>
          </a:lstStyle>
          <a:p>
            <a:r>
              <a:rPr sz="608"/>
              <a:t>QC2</a:t>
            </a:r>
          </a:p>
        </p:txBody>
      </p:sp>
      <p:sp>
        <p:nvSpPr>
          <p:cNvPr id="33" name="Line"/>
          <p:cNvSpPr/>
          <p:nvPr/>
        </p:nvSpPr>
        <p:spPr>
          <a:xfrm flipV="1">
            <a:off x="7548434" y="3075124"/>
            <a:ext cx="719556" cy="1"/>
          </a:xfrm>
          <a:prstGeom prst="line">
            <a:avLst/>
          </a:prstGeom>
          <a:ln w="38100">
            <a:solidFill>
              <a:srgbClr val="D8232A"/>
            </a:solidFill>
            <a:miter lim="400000"/>
            <a:headEnd type="stealth"/>
          </a:ln>
        </p:spPr>
        <p:txBody>
          <a:bodyPr lIns="0" tIns="0" rIns="0" bIns="0"/>
          <a:lstStyle/>
          <a:p>
            <a:pPr algn="l">
              <a:defRPr sz="1200">
                <a:latin typeface="Helvetica"/>
                <a:ea typeface="Helvetica"/>
                <a:cs typeface="Helvetica"/>
                <a:sym typeface="Helvetica"/>
              </a:defRPr>
            </a:pPr>
            <a:endParaRPr sz="810"/>
          </a:p>
        </p:txBody>
      </p:sp>
      <p:sp>
        <p:nvSpPr>
          <p:cNvPr id="34" name="beam 2"/>
          <p:cNvSpPr/>
          <p:nvPr/>
        </p:nvSpPr>
        <p:spPr>
          <a:xfrm>
            <a:off x="7460934" y="3099064"/>
            <a:ext cx="531237" cy="295018"/>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lgn="l">
              <a:lnSpc>
                <a:spcPct val="130000"/>
              </a:lnSpc>
              <a:defRPr sz="1800" b="1">
                <a:solidFill>
                  <a:srgbClr val="D8232A"/>
                </a:solidFill>
                <a:latin typeface="+mj-lt"/>
                <a:ea typeface="+mj-ea"/>
                <a:cs typeface="+mj-cs"/>
                <a:sym typeface="Times"/>
              </a:defRPr>
            </a:lvl1pPr>
          </a:lstStyle>
          <a:p>
            <a:r>
              <a:rPr sz="1215"/>
              <a:t>beam 2</a:t>
            </a:r>
          </a:p>
        </p:txBody>
      </p:sp>
      <p:sp>
        <p:nvSpPr>
          <p:cNvPr id="35" name="Line"/>
          <p:cNvSpPr/>
          <p:nvPr/>
        </p:nvSpPr>
        <p:spPr>
          <a:xfrm flipH="1">
            <a:off x="1134292" y="4439324"/>
            <a:ext cx="643899" cy="148656"/>
          </a:xfrm>
          <a:prstGeom prst="line">
            <a:avLst/>
          </a:prstGeom>
          <a:ln w="38100">
            <a:solidFill>
              <a:srgbClr val="0433FF"/>
            </a:solidFill>
            <a:miter lim="400000"/>
            <a:headEnd type="stealth"/>
          </a:ln>
        </p:spPr>
        <p:txBody>
          <a:bodyPr lIns="0" tIns="0" rIns="0" bIns="0"/>
          <a:lstStyle/>
          <a:p>
            <a:pPr algn="l">
              <a:defRPr sz="1200">
                <a:latin typeface="Helvetica"/>
                <a:ea typeface="Helvetica"/>
                <a:cs typeface="Helvetica"/>
                <a:sym typeface="Helvetica"/>
              </a:defRPr>
            </a:pPr>
            <a:endParaRPr sz="810"/>
          </a:p>
        </p:txBody>
      </p:sp>
      <p:sp>
        <p:nvSpPr>
          <p:cNvPr id="36" name="beam 1"/>
          <p:cNvSpPr/>
          <p:nvPr/>
        </p:nvSpPr>
        <p:spPr>
          <a:xfrm rot="20820000">
            <a:off x="1205256" y="4076328"/>
            <a:ext cx="531237" cy="295018"/>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lgn="l">
              <a:lnSpc>
                <a:spcPct val="130000"/>
              </a:lnSpc>
              <a:defRPr sz="1800" b="1">
                <a:solidFill>
                  <a:srgbClr val="0433FF"/>
                </a:solidFill>
                <a:latin typeface="+mj-lt"/>
                <a:ea typeface="+mj-ea"/>
                <a:cs typeface="+mj-cs"/>
                <a:sym typeface="Times"/>
              </a:defRPr>
            </a:lvl1pPr>
          </a:lstStyle>
          <a:p>
            <a:r>
              <a:rPr sz="1215"/>
              <a:t>beam 1</a:t>
            </a:r>
          </a:p>
        </p:txBody>
      </p:sp>
      <p:sp>
        <p:nvSpPr>
          <p:cNvPr id="37" name="(Gaussian) beam 1,  5000 e+  175 GeV…"/>
          <p:cNvSpPr/>
          <p:nvPr/>
        </p:nvSpPr>
        <p:spPr>
          <a:xfrm>
            <a:off x="1434466" y="5406843"/>
            <a:ext cx="3750067" cy="1105240"/>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spAutoFit/>
          </a:bodyPr>
          <a:lstStyle/>
          <a:p>
            <a:pPr algn="l">
              <a:lnSpc>
                <a:spcPct val="130000"/>
              </a:lnSpc>
              <a:defRPr sz="1800" b="1">
                <a:solidFill>
                  <a:srgbClr val="174489"/>
                </a:solidFill>
                <a:latin typeface="+mj-lt"/>
                <a:ea typeface="+mj-ea"/>
                <a:cs typeface="+mj-cs"/>
                <a:sym typeface="Times"/>
              </a:defRPr>
            </a:pPr>
            <a:r>
              <a:rPr sz="1215" dirty="0"/>
              <a:t>(Gaussian) beam 1,  5000 e+  175 GeV</a:t>
            </a:r>
          </a:p>
          <a:p>
            <a:pPr algn="l">
              <a:lnSpc>
                <a:spcPct val="130000"/>
              </a:lnSpc>
              <a:defRPr sz="1800" b="1">
                <a:solidFill>
                  <a:srgbClr val="174489"/>
                </a:solidFill>
                <a:latin typeface="+mj-lt"/>
                <a:ea typeface="+mj-ea"/>
                <a:cs typeface="+mj-cs"/>
                <a:sym typeface="Times"/>
              </a:defRPr>
            </a:pPr>
            <a:r>
              <a:rPr sz="1215" dirty="0"/>
              <a:t>tracked 510 m to IP </a:t>
            </a:r>
            <a:r>
              <a:rPr sz="810" dirty="0"/>
              <a:t>(just after BC3 to Q2)</a:t>
            </a:r>
          </a:p>
          <a:p>
            <a:pPr algn="l">
              <a:lnSpc>
                <a:spcPct val="130000"/>
              </a:lnSpc>
              <a:defRPr sz="1800" b="1">
                <a:solidFill>
                  <a:srgbClr val="174489"/>
                </a:solidFill>
                <a:latin typeface="+mj-lt"/>
                <a:ea typeface="+mj-ea"/>
                <a:cs typeface="+mj-cs"/>
                <a:sym typeface="Times"/>
              </a:defRPr>
            </a:pPr>
            <a:r>
              <a:rPr sz="810" dirty="0"/>
              <a:t>with SR and standard G4 em processes eIoni, eBrem, annihil, phot, compt, conv, Rayl </a:t>
            </a:r>
          </a:p>
          <a:p>
            <a:pPr algn="l">
              <a:lnSpc>
                <a:spcPct val="130000"/>
              </a:lnSpc>
              <a:defRPr sz="1800" b="1">
                <a:solidFill>
                  <a:srgbClr val="174489"/>
                </a:solidFill>
                <a:latin typeface="+mj-lt"/>
                <a:ea typeface="+mj-ea"/>
                <a:cs typeface="+mj-cs"/>
                <a:sym typeface="Times"/>
              </a:defRPr>
            </a:pPr>
            <a:r>
              <a:rPr sz="1215" dirty="0">
                <a:solidFill>
                  <a:srgbClr val="000000"/>
                </a:solidFill>
              </a:rPr>
              <a:t>28300 SR γ’s generated,  </a:t>
            </a:r>
            <a:r>
              <a:rPr sz="1215" dirty="0">
                <a:solidFill>
                  <a:srgbClr val="009949"/>
                </a:solidFill>
              </a:rPr>
              <a:t>first 1000 γ’s shown here</a:t>
            </a:r>
          </a:p>
          <a:p>
            <a:pPr algn="l">
              <a:lnSpc>
                <a:spcPct val="130000"/>
              </a:lnSpc>
              <a:defRPr sz="1200">
                <a:latin typeface="+mj-lt"/>
                <a:ea typeface="+mj-ea"/>
                <a:cs typeface="+mj-cs"/>
                <a:sym typeface="Times"/>
              </a:defRPr>
            </a:pPr>
            <a:r>
              <a:rPr sz="810" dirty="0"/>
              <a:t>rather fast,  &lt; 1 min ( MacMini i7 )</a:t>
            </a:r>
          </a:p>
        </p:txBody>
      </p:sp>
      <p:sp>
        <p:nvSpPr>
          <p:cNvPr id="38" name="Beam pipe…"/>
          <p:cNvSpPr/>
          <p:nvPr/>
        </p:nvSpPr>
        <p:spPr>
          <a:xfrm>
            <a:off x="1640206" y="3163029"/>
            <a:ext cx="758863" cy="612861"/>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p>
            <a:pPr algn="l">
              <a:defRPr sz="1800">
                <a:solidFill>
                  <a:srgbClr val="1A1919"/>
                </a:solidFill>
                <a:latin typeface="+mj-lt"/>
                <a:ea typeface="+mj-ea"/>
                <a:cs typeface="+mj-cs"/>
                <a:sym typeface="Times"/>
              </a:defRPr>
            </a:pPr>
            <a:r>
              <a:rPr sz="1215">
                <a:solidFill>
                  <a:srgbClr val="020000"/>
                </a:solidFill>
              </a:rPr>
              <a:t>Beam pipe</a:t>
            </a:r>
          </a:p>
          <a:p>
            <a:pPr algn="l">
              <a:defRPr sz="1800">
                <a:solidFill>
                  <a:srgbClr val="1A1919"/>
                </a:solidFill>
                <a:latin typeface="+mj-lt"/>
                <a:ea typeface="+mj-ea"/>
                <a:cs typeface="+mj-cs"/>
                <a:sym typeface="Times"/>
              </a:defRPr>
            </a:pPr>
            <a:r>
              <a:rPr sz="1215">
                <a:solidFill>
                  <a:srgbClr val="020000"/>
                </a:solidFill>
              </a:rPr>
              <a:t>Cu r = 3 cm</a:t>
            </a:r>
          </a:p>
          <a:p>
            <a:pPr algn="l">
              <a:defRPr sz="1800">
                <a:solidFill>
                  <a:srgbClr val="1A1919"/>
                </a:solidFill>
                <a:latin typeface="+mj-lt"/>
                <a:ea typeface="+mj-ea"/>
                <a:cs typeface="+mj-cs"/>
                <a:sym typeface="Times"/>
              </a:defRPr>
            </a:pPr>
            <a:r>
              <a:rPr sz="1215">
                <a:solidFill>
                  <a:srgbClr val="020000"/>
                </a:solidFill>
              </a:rPr>
              <a:t>1mm thick</a:t>
            </a:r>
          </a:p>
        </p:txBody>
      </p:sp>
      <p:sp>
        <p:nvSpPr>
          <p:cNvPr id="39" name="display : transverse dimension scaled × 50"/>
          <p:cNvSpPr/>
          <p:nvPr/>
        </p:nvSpPr>
        <p:spPr>
          <a:xfrm>
            <a:off x="1297305" y="2610431"/>
            <a:ext cx="2752036" cy="295018"/>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lgn="l">
              <a:lnSpc>
                <a:spcPct val="130000"/>
              </a:lnSpc>
              <a:defRPr sz="1800" b="1">
                <a:solidFill>
                  <a:srgbClr val="174489"/>
                </a:solidFill>
                <a:latin typeface="+mj-lt"/>
                <a:ea typeface="+mj-ea"/>
                <a:cs typeface="+mj-cs"/>
                <a:sym typeface="Times"/>
              </a:defRPr>
            </a:lvl1pPr>
          </a:lstStyle>
          <a:p>
            <a:r>
              <a:rPr sz="1215"/>
              <a:t>display : transverse dimension scaled × 50</a:t>
            </a:r>
          </a:p>
        </p:txBody>
      </p:sp>
      <p:sp>
        <p:nvSpPr>
          <p:cNvPr id="40" name="BWL2…"/>
          <p:cNvSpPr/>
          <p:nvPr/>
        </p:nvSpPr>
        <p:spPr>
          <a:xfrm>
            <a:off x="5129230" y="3561341"/>
            <a:ext cx="510397" cy="322012"/>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p>
            <a:pPr>
              <a:defRPr sz="1400" b="1">
                <a:solidFill>
                  <a:srgbClr val="174489"/>
                </a:solidFill>
                <a:latin typeface="+mj-lt"/>
                <a:ea typeface="+mj-ea"/>
                <a:cs typeface="+mj-cs"/>
                <a:sym typeface="Times"/>
              </a:defRPr>
            </a:pPr>
            <a:r>
              <a:rPr sz="945"/>
              <a:t>BWL2</a:t>
            </a:r>
          </a:p>
          <a:p>
            <a:pPr>
              <a:defRPr sz="1400" b="1">
                <a:solidFill>
                  <a:srgbClr val="174489"/>
                </a:solidFill>
                <a:latin typeface="+mj-lt"/>
                <a:ea typeface="+mj-ea"/>
                <a:cs typeface="+mj-cs"/>
                <a:sym typeface="Times"/>
              </a:defRPr>
            </a:pPr>
            <a:r>
              <a:rPr sz="810"/>
              <a:t>100-150 m</a:t>
            </a:r>
          </a:p>
        </p:txBody>
      </p:sp>
      <p:sp>
        <p:nvSpPr>
          <p:cNvPr id="41" name="BC1L.2…"/>
          <p:cNvSpPr/>
          <p:nvPr/>
        </p:nvSpPr>
        <p:spPr>
          <a:xfrm>
            <a:off x="3641885" y="4058546"/>
            <a:ext cx="534443" cy="322012"/>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p>
            <a:pPr>
              <a:defRPr sz="1400" b="1">
                <a:solidFill>
                  <a:srgbClr val="174489"/>
                </a:solidFill>
                <a:latin typeface="+mj-lt"/>
                <a:ea typeface="+mj-ea"/>
                <a:cs typeface="+mj-cs"/>
                <a:sym typeface="Times"/>
              </a:defRPr>
            </a:pPr>
            <a:r>
              <a:rPr sz="945"/>
              <a:t>BC1L.2</a:t>
            </a:r>
          </a:p>
          <a:p>
            <a:pPr>
              <a:defRPr sz="1400" b="1">
                <a:solidFill>
                  <a:srgbClr val="174489"/>
                </a:solidFill>
                <a:latin typeface="+mj-lt"/>
                <a:ea typeface="+mj-ea"/>
                <a:cs typeface="+mj-cs"/>
                <a:sym typeface="Times"/>
              </a:defRPr>
            </a:pPr>
            <a:r>
              <a:rPr sz="810"/>
              <a:t>160 -268 m</a:t>
            </a:r>
          </a:p>
        </p:txBody>
      </p:sp>
      <p:grpSp>
        <p:nvGrpSpPr>
          <p:cNvPr id="46" name="Group"/>
          <p:cNvGrpSpPr/>
          <p:nvPr/>
        </p:nvGrpSpPr>
        <p:grpSpPr>
          <a:xfrm>
            <a:off x="6243637" y="3752350"/>
            <a:ext cx="1705928" cy="1097280"/>
            <a:chOff x="12700" y="0"/>
            <a:chExt cx="2527300" cy="1625600"/>
          </a:xfrm>
        </p:grpSpPr>
        <p:pic>
          <p:nvPicPr>
            <p:cNvPr id="42" name="ZoomIP.pdf" descr="ZoomIP.pdf"/>
            <p:cNvPicPr>
              <a:picLocks noChangeAspect="1"/>
            </p:cNvPicPr>
            <p:nvPr/>
          </p:nvPicPr>
          <p:blipFill>
            <a:blip r:embed="rId3">
              <a:extLst/>
            </a:blip>
            <a:srcRect t="17531" r="499" b="18352"/>
            <a:stretch>
              <a:fillRect/>
            </a:stretch>
          </p:blipFill>
          <p:spPr>
            <a:xfrm>
              <a:off x="12700" y="0"/>
              <a:ext cx="2527300" cy="1625600"/>
            </a:xfrm>
            <a:prstGeom prst="rect">
              <a:avLst/>
            </a:prstGeom>
            <a:ln w="12700" cap="flat">
              <a:noFill/>
              <a:miter lim="400000"/>
            </a:ln>
            <a:effectLst/>
          </p:spPr>
        </p:pic>
        <p:sp>
          <p:nvSpPr>
            <p:cNvPr id="43" name="BC1L.2"/>
            <p:cNvSpPr/>
            <p:nvPr/>
          </p:nvSpPr>
          <p:spPr>
            <a:xfrm>
              <a:off x="90208" y="1041256"/>
              <a:ext cx="575658" cy="29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5718" tIns="25718" rIns="25718" bIns="25718" numCol="1" anchor="ctr">
              <a:spAutoFit/>
            </a:bodyPr>
            <a:lstStyle>
              <a:lvl1pPr>
                <a:defRPr sz="1400" b="1">
                  <a:solidFill>
                    <a:srgbClr val="FFFFFF"/>
                  </a:solidFill>
                  <a:latin typeface="+mj-lt"/>
                  <a:ea typeface="+mj-ea"/>
                  <a:cs typeface="+mj-cs"/>
                  <a:sym typeface="Times"/>
                </a:defRPr>
              </a:lvl1pPr>
            </a:lstStyle>
            <a:p>
              <a:r>
                <a:rPr sz="945"/>
                <a:t>BC1L.2</a:t>
              </a:r>
            </a:p>
          </p:txBody>
        </p:sp>
        <p:sp>
          <p:nvSpPr>
            <p:cNvPr id="44" name="BWL2"/>
            <p:cNvSpPr/>
            <p:nvPr/>
          </p:nvSpPr>
          <p:spPr>
            <a:xfrm>
              <a:off x="1329159" y="355456"/>
              <a:ext cx="506788" cy="29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5718" tIns="25718" rIns="25718" bIns="25718" numCol="1" anchor="ctr">
              <a:spAutoFit/>
            </a:bodyPr>
            <a:lstStyle>
              <a:lvl1pPr>
                <a:defRPr sz="1400" b="1">
                  <a:solidFill>
                    <a:srgbClr val="FFFFFF"/>
                  </a:solidFill>
                  <a:latin typeface="+mj-lt"/>
                  <a:ea typeface="+mj-ea"/>
                  <a:cs typeface="+mj-cs"/>
                  <a:sym typeface="Times"/>
                </a:defRPr>
              </a:lvl1pPr>
            </a:lstStyle>
            <a:p>
              <a:r>
                <a:rPr sz="945"/>
                <a:t>BWL2</a:t>
              </a:r>
            </a:p>
          </p:txBody>
        </p:sp>
        <p:sp>
          <p:nvSpPr>
            <p:cNvPr id="45" name="rotate / zoom"/>
            <p:cNvSpPr/>
            <p:nvPr/>
          </p:nvSpPr>
          <p:spPr>
            <a:xfrm>
              <a:off x="779276" y="12556"/>
              <a:ext cx="1107617" cy="29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5718" tIns="25718" rIns="25718" bIns="25718" numCol="1" anchor="ctr">
              <a:spAutoFit/>
            </a:bodyPr>
            <a:lstStyle>
              <a:lvl1pPr>
                <a:defRPr sz="1400" b="1">
                  <a:latin typeface="+mj-lt"/>
                  <a:ea typeface="+mj-ea"/>
                  <a:cs typeface="+mj-cs"/>
                  <a:sym typeface="Times"/>
                </a:defRPr>
              </a:lvl1pPr>
            </a:lstStyle>
            <a:p>
              <a:r>
                <a:rPr sz="945"/>
                <a:t>rotate / zoom</a:t>
              </a:r>
            </a:p>
          </p:txBody>
        </p:sp>
      </p:grpSp>
      <p:sp>
        <p:nvSpPr>
          <p:cNvPr id="47" name="lattice : fcc_ee_t_85_by2_nosol"/>
          <p:cNvSpPr/>
          <p:nvPr/>
        </p:nvSpPr>
        <p:spPr>
          <a:xfrm>
            <a:off x="1323023" y="2202445"/>
            <a:ext cx="1390446" cy="176588"/>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lgn="l">
              <a:tabLst>
                <a:tab pos="342900" algn="l"/>
              </a:tabLst>
              <a:defRPr sz="1200">
                <a:latin typeface="+mj-lt"/>
                <a:ea typeface="+mj-ea"/>
                <a:cs typeface="+mj-cs"/>
                <a:sym typeface="Times"/>
              </a:defRPr>
            </a:lvl1pPr>
          </a:lstStyle>
          <a:p>
            <a:r>
              <a:rPr sz="810"/>
              <a:t>lattice : fcc_ee_t_85_by2_nosol</a:t>
            </a:r>
          </a:p>
        </p:txBody>
      </p:sp>
      <p:sp>
        <p:nvSpPr>
          <p:cNvPr id="48" name="multiply with…"/>
          <p:cNvSpPr/>
          <p:nvPr/>
        </p:nvSpPr>
        <p:spPr>
          <a:xfrm>
            <a:off x="5617847" y="5401024"/>
            <a:ext cx="1539525" cy="783164"/>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p>
            <a:pPr algn="l">
              <a:lnSpc>
                <a:spcPct val="110000"/>
              </a:lnSpc>
              <a:defRPr sz="1600">
                <a:latin typeface="+mj-lt"/>
                <a:ea typeface="+mj-ea"/>
                <a:cs typeface="+mj-cs"/>
                <a:sym typeface="Times"/>
              </a:defRPr>
            </a:pPr>
            <a:r>
              <a:rPr sz="1080" dirty="0"/>
              <a:t>multiply with</a:t>
            </a:r>
          </a:p>
          <a:p>
            <a:pPr>
              <a:lnSpc>
                <a:spcPct val="110000"/>
              </a:lnSpc>
              <a:tabLst>
                <a:tab pos="240030" algn="l"/>
                <a:tab pos="480060" algn="l"/>
                <a:tab pos="720090" algn="l"/>
                <a:tab pos="960120" algn="l"/>
                <a:tab pos="1200150" algn="l"/>
                <a:tab pos="1440180" algn="l"/>
                <a:tab pos="1680210" algn="l"/>
                <a:tab pos="1920240" algn="l"/>
                <a:tab pos="2160270" algn="l"/>
                <a:tab pos="2400300" algn="l"/>
                <a:tab pos="2640330" algn="l"/>
                <a:tab pos="2880360" algn="l"/>
              </a:tabLst>
              <a:defRPr sz="1600">
                <a:latin typeface="+mj-lt"/>
                <a:ea typeface="+mj-ea"/>
                <a:cs typeface="+mj-cs"/>
                <a:sym typeface="Times"/>
              </a:defRPr>
            </a:pPr>
            <a:r>
              <a:rPr sz="1080" dirty="0"/>
              <a:t>2.3e+11/5000 = 4.6e7</a:t>
            </a:r>
          </a:p>
          <a:p>
            <a:pPr>
              <a:lnSpc>
                <a:spcPct val="110000"/>
              </a:lnSpc>
              <a:tabLst>
                <a:tab pos="240030" algn="l"/>
                <a:tab pos="480060" algn="l"/>
                <a:tab pos="720090" algn="l"/>
                <a:tab pos="960120" algn="l"/>
                <a:tab pos="1200150" algn="l"/>
                <a:tab pos="1440180" algn="l"/>
                <a:tab pos="1680210" algn="l"/>
                <a:tab pos="1920240" algn="l"/>
                <a:tab pos="2160270" algn="l"/>
                <a:tab pos="2400300" algn="l"/>
                <a:tab pos="2640330" algn="l"/>
                <a:tab pos="2880360" algn="l"/>
              </a:tabLst>
              <a:defRPr sz="1600">
                <a:latin typeface="+mj-lt"/>
                <a:ea typeface="+mj-ea"/>
                <a:cs typeface="+mj-cs"/>
                <a:sym typeface="Times"/>
              </a:defRPr>
            </a:pPr>
            <a:r>
              <a:rPr sz="1080" dirty="0"/>
              <a:t>to get statistics of 1 bunch</a:t>
            </a:r>
          </a:p>
          <a:p>
            <a:pPr>
              <a:lnSpc>
                <a:spcPct val="110000"/>
              </a:lnSpc>
              <a:tabLst>
                <a:tab pos="240030" algn="l"/>
                <a:tab pos="480060" algn="l"/>
                <a:tab pos="720090" algn="l"/>
                <a:tab pos="960120" algn="l"/>
                <a:tab pos="1200150" algn="l"/>
                <a:tab pos="1440180" algn="l"/>
                <a:tab pos="1680210" algn="l"/>
                <a:tab pos="1920240" algn="l"/>
                <a:tab pos="2160270" algn="l"/>
                <a:tab pos="2400300" algn="l"/>
                <a:tab pos="2640330" algn="l"/>
                <a:tab pos="2880360" algn="l"/>
              </a:tabLst>
              <a:defRPr sz="1600">
                <a:latin typeface="+mj-lt"/>
                <a:ea typeface="+mj-ea"/>
                <a:cs typeface="+mj-cs"/>
                <a:sym typeface="Times"/>
              </a:defRPr>
            </a:pPr>
            <a:r>
              <a:rPr sz="1080" dirty="0"/>
              <a:t>1.3e12 SR γ’s</a:t>
            </a:r>
          </a:p>
        </p:txBody>
      </p:sp>
    </p:spTree>
    <p:extLst>
      <p:ext uri="{BB962C8B-B14F-4D97-AF65-F5344CB8AC3E}">
        <p14:creationId xmlns:p14="http://schemas.microsoft.com/office/powerpoint/2010/main" val="118445474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distributions of these photons"/>
          <p:cNvSpPr>
            <a:spLocks noGrp="1"/>
          </p:cNvSpPr>
          <p:nvPr>
            <p:ph type="title"/>
          </p:nvPr>
        </p:nvSpPr>
        <p:spPr>
          <a:xfrm>
            <a:off x="551498" y="12127"/>
            <a:ext cx="8229600" cy="857250"/>
          </a:xfrm>
          <a:prstGeom prst="rect">
            <a:avLst/>
          </a:prstGeom>
        </p:spPr>
        <p:txBody>
          <a:bodyPr/>
          <a:lstStyle/>
          <a:p>
            <a:r>
              <a:rPr dirty="0"/>
              <a:t>distributions of these photons </a:t>
            </a:r>
          </a:p>
        </p:txBody>
      </p:sp>
      <p:sp>
        <p:nvSpPr>
          <p:cNvPr id="52" name="z at origin"/>
          <p:cNvSpPr/>
          <p:nvPr/>
        </p:nvSpPr>
        <p:spPr>
          <a:xfrm>
            <a:off x="2686051" y="1498411"/>
            <a:ext cx="688523" cy="295018"/>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lgn="l">
              <a:lnSpc>
                <a:spcPct val="130000"/>
              </a:lnSpc>
              <a:defRPr sz="1800" b="1">
                <a:latin typeface="+mj-lt"/>
                <a:ea typeface="+mj-ea"/>
                <a:cs typeface="+mj-cs"/>
                <a:sym typeface="Times"/>
              </a:defRPr>
            </a:lvl1pPr>
          </a:lstStyle>
          <a:p>
            <a:pPr>
              <a:defRPr>
                <a:solidFill>
                  <a:srgbClr val="174489"/>
                </a:solidFill>
              </a:defRPr>
            </a:pPr>
            <a:r>
              <a:rPr sz="1215">
                <a:solidFill>
                  <a:srgbClr val="000000"/>
                </a:solidFill>
              </a:rPr>
              <a:t>z at origin</a:t>
            </a:r>
          </a:p>
        </p:txBody>
      </p:sp>
      <p:pic>
        <p:nvPicPr>
          <p:cNvPr id="53" name="SynRad_z_origin.pdf" descr="SynRad_z_origin.pdf"/>
          <p:cNvPicPr>
            <a:picLocks noChangeAspect="1"/>
          </p:cNvPicPr>
          <p:nvPr/>
        </p:nvPicPr>
        <p:blipFill>
          <a:blip r:embed="rId2">
            <a:extLst/>
          </a:blip>
          <a:stretch>
            <a:fillRect/>
          </a:stretch>
        </p:blipFill>
        <p:spPr>
          <a:xfrm>
            <a:off x="1288733" y="1431609"/>
            <a:ext cx="3000376" cy="2063499"/>
          </a:xfrm>
          <a:prstGeom prst="rect">
            <a:avLst/>
          </a:prstGeom>
          <a:ln w="12700">
            <a:miter lim="400000"/>
          </a:ln>
        </p:spPr>
      </p:pic>
      <p:pic>
        <p:nvPicPr>
          <p:cNvPr id="54" name="SynRad_z_hit.pdf" descr="SynRad_z_hit.pdf"/>
          <p:cNvPicPr>
            <a:picLocks noChangeAspect="1"/>
          </p:cNvPicPr>
          <p:nvPr/>
        </p:nvPicPr>
        <p:blipFill>
          <a:blip r:embed="rId3">
            <a:extLst/>
          </a:blip>
          <a:stretch>
            <a:fillRect/>
          </a:stretch>
        </p:blipFill>
        <p:spPr>
          <a:xfrm>
            <a:off x="4572001" y="1457325"/>
            <a:ext cx="3060383" cy="2026470"/>
          </a:xfrm>
          <a:prstGeom prst="rect">
            <a:avLst/>
          </a:prstGeom>
          <a:ln w="12700">
            <a:miter lim="400000"/>
          </a:ln>
        </p:spPr>
      </p:pic>
      <p:sp>
        <p:nvSpPr>
          <p:cNvPr id="55" name="z hitting beam pipe"/>
          <p:cNvSpPr/>
          <p:nvPr/>
        </p:nvSpPr>
        <p:spPr>
          <a:xfrm>
            <a:off x="5909310" y="1498411"/>
            <a:ext cx="1294138" cy="295018"/>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lgn="l">
              <a:lnSpc>
                <a:spcPct val="130000"/>
              </a:lnSpc>
              <a:defRPr sz="1800" b="1">
                <a:latin typeface="+mj-lt"/>
                <a:ea typeface="+mj-ea"/>
                <a:cs typeface="+mj-cs"/>
                <a:sym typeface="Times"/>
              </a:defRPr>
            </a:lvl1pPr>
          </a:lstStyle>
          <a:p>
            <a:pPr>
              <a:defRPr>
                <a:solidFill>
                  <a:srgbClr val="174489"/>
                </a:solidFill>
              </a:defRPr>
            </a:pPr>
            <a:r>
              <a:rPr sz="1215">
                <a:solidFill>
                  <a:srgbClr val="000000"/>
                </a:solidFill>
              </a:rPr>
              <a:t>z hitting beam pipe</a:t>
            </a:r>
          </a:p>
        </p:txBody>
      </p:sp>
      <p:pic>
        <p:nvPicPr>
          <p:cNvPr id="56" name="SynRad_e_origin.pdf" descr="SynRad_e_origin.pdf"/>
          <p:cNvPicPr>
            <a:picLocks noChangeAspect="1"/>
          </p:cNvPicPr>
          <p:nvPr/>
        </p:nvPicPr>
        <p:blipFill>
          <a:blip r:embed="rId4">
            <a:extLst/>
          </a:blip>
          <a:stretch>
            <a:fillRect/>
          </a:stretch>
        </p:blipFill>
        <p:spPr>
          <a:xfrm>
            <a:off x="1288733" y="3703320"/>
            <a:ext cx="3000376" cy="2018004"/>
          </a:xfrm>
          <a:prstGeom prst="rect">
            <a:avLst/>
          </a:prstGeom>
          <a:ln w="12700">
            <a:miter lim="400000"/>
          </a:ln>
        </p:spPr>
      </p:pic>
      <p:sp>
        <p:nvSpPr>
          <p:cNvPr id="57" name="γ energy at origin"/>
          <p:cNvSpPr/>
          <p:nvPr/>
        </p:nvSpPr>
        <p:spPr>
          <a:xfrm>
            <a:off x="1871664" y="3795841"/>
            <a:ext cx="1175707" cy="295018"/>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lgn="l">
              <a:lnSpc>
                <a:spcPct val="130000"/>
              </a:lnSpc>
              <a:defRPr sz="1800" b="1">
                <a:latin typeface="+mj-lt"/>
                <a:ea typeface="+mj-ea"/>
                <a:cs typeface="+mj-cs"/>
                <a:sym typeface="Times"/>
              </a:defRPr>
            </a:lvl1pPr>
          </a:lstStyle>
          <a:p>
            <a:pPr>
              <a:defRPr>
                <a:solidFill>
                  <a:srgbClr val="174489"/>
                </a:solidFill>
              </a:defRPr>
            </a:pPr>
            <a:r>
              <a:rPr sz="1215">
                <a:solidFill>
                  <a:srgbClr val="000000"/>
                </a:solidFill>
              </a:rPr>
              <a:t>γ energy at origin</a:t>
            </a:r>
          </a:p>
        </p:txBody>
      </p:sp>
      <p:pic>
        <p:nvPicPr>
          <p:cNvPr id="58" name="SynRad_e_hit.pdf" descr="SynRad_e_hit.pdf"/>
          <p:cNvPicPr>
            <a:picLocks noChangeAspect="1"/>
          </p:cNvPicPr>
          <p:nvPr/>
        </p:nvPicPr>
        <p:blipFill>
          <a:blip r:embed="rId5">
            <a:extLst/>
          </a:blip>
          <a:stretch>
            <a:fillRect/>
          </a:stretch>
        </p:blipFill>
        <p:spPr>
          <a:xfrm>
            <a:off x="4666298" y="3703320"/>
            <a:ext cx="3000376" cy="2018004"/>
          </a:xfrm>
          <a:prstGeom prst="rect">
            <a:avLst/>
          </a:prstGeom>
          <a:ln w="12700">
            <a:miter lim="400000"/>
          </a:ln>
        </p:spPr>
      </p:pic>
      <p:sp>
        <p:nvSpPr>
          <p:cNvPr id="59" name="γ  energy when hitting…"/>
          <p:cNvSpPr/>
          <p:nvPr/>
        </p:nvSpPr>
        <p:spPr>
          <a:xfrm>
            <a:off x="5103495" y="3818511"/>
            <a:ext cx="1492782" cy="781177"/>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p>
            <a:pPr algn="l">
              <a:lnSpc>
                <a:spcPct val="130000"/>
              </a:lnSpc>
              <a:defRPr sz="1800" b="1">
                <a:solidFill>
                  <a:srgbClr val="174489"/>
                </a:solidFill>
                <a:latin typeface="+mj-lt"/>
                <a:ea typeface="+mj-ea"/>
                <a:cs typeface="+mj-cs"/>
                <a:sym typeface="Times"/>
              </a:defRPr>
            </a:pPr>
            <a:r>
              <a:rPr sz="1215">
                <a:solidFill>
                  <a:srgbClr val="000000"/>
                </a:solidFill>
              </a:rPr>
              <a:t>γ  energy when hitting</a:t>
            </a:r>
          </a:p>
          <a:p>
            <a:pPr algn="l">
              <a:lnSpc>
                <a:spcPct val="130000"/>
              </a:lnSpc>
              <a:defRPr sz="1800" b="1">
                <a:solidFill>
                  <a:srgbClr val="174489"/>
                </a:solidFill>
                <a:latin typeface="+mj-lt"/>
                <a:ea typeface="+mj-ea"/>
                <a:cs typeface="+mj-cs"/>
                <a:sym typeface="Times"/>
              </a:defRPr>
            </a:pPr>
            <a:r>
              <a:rPr sz="1215">
                <a:solidFill>
                  <a:srgbClr val="000000"/>
                </a:solidFill>
              </a:rPr>
              <a:t>beam pipe</a:t>
            </a:r>
          </a:p>
          <a:p>
            <a:pPr algn="l">
              <a:lnSpc>
                <a:spcPct val="130000"/>
              </a:lnSpc>
              <a:defRPr sz="1800" b="1">
                <a:solidFill>
                  <a:srgbClr val="174489"/>
                </a:solidFill>
                <a:latin typeface="+mj-lt"/>
                <a:ea typeface="+mj-ea"/>
                <a:cs typeface="+mj-cs"/>
                <a:sym typeface="Times"/>
              </a:defRPr>
            </a:pPr>
            <a:r>
              <a:rPr sz="1215">
                <a:solidFill>
                  <a:srgbClr val="000000"/>
                </a:solidFill>
              </a:rPr>
              <a:t>within 20 m of IP</a:t>
            </a:r>
          </a:p>
        </p:txBody>
      </p:sp>
      <p:sp>
        <p:nvSpPr>
          <p:cNvPr id="60" name="IP"/>
          <p:cNvSpPr/>
          <p:nvPr/>
        </p:nvSpPr>
        <p:spPr>
          <a:xfrm>
            <a:off x="6783706" y="2784286"/>
            <a:ext cx="212239" cy="295018"/>
          </a:xfrm>
          <a:prstGeom prst="rect">
            <a:avLst/>
          </a:prstGeom>
          <a:ln w="12700">
            <a:miter lim="400000"/>
          </a:ln>
          <a:extLst>
            <a:ext uri="{C572A759-6A51-4108-AA02-DFA0A04FC94B}">
              <ma14:wrappingTextBoxFlag xmlns:ma14="http://schemas.microsoft.com/office/mac/drawingml/2011/main" val="1"/>
            </a:ext>
          </a:extLst>
        </p:spPr>
        <p:txBody>
          <a:bodyPr wrap="none" lIns="25718" tIns="25718" rIns="25718" bIns="25718" anchor="ctr">
            <a:spAutoFit/>
          </a:bodyPr>
          <a:lstStyle>
            <a:lvl1pPr algn="l">
              <a:lnSpc>
                <a:spcPct val="130000"/>
              </a:lnSpc>
              <a:defRPr sz="1800" b="1">
                <a:latin typeface="+mj-lt"/>
                <a:ea typeface="+mj-ea"/>
                <a:cs typeface="+mj-cs"/>
                <a:sym typeface="Times"/>
              </a:defRPr>
            </a:lvl1pPr>
          </a:lstStyle>
          <a:p>
            <a:pPr>
              <a:defRPr>
                <a:solidFill>
                  <a:srgbClr val="174489"/>
                </a:solidFill>
              </a:defRPr>
            </a:pPr>
            <a:r>
              <a:rPr sz="1215">
                <a:solidFill>
                  <a:srgbClr val="000000"/>
                </a:solidFill>
              </a:rPr>
              <a:t> IP</a:t>
            </a:r>
          </a:p>
        </p:txBody>
      </p:sp>
    </p:spTree>
    <p:extLst>
      <p:ext uri="{BB962C8B-B14F-4D97-AF65-F5344CB8AC3E}">
        <p14:creationId xmlns:p14="http://schemas.microsoft.com/office/powerpoint/2010/main" val="188676382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7054" y="698499"/>
            <a:ext cx="5736945" cy="3423149"/>
          </a:xfrm>
          <a:prstGeom prst="rect">
            <a:avLst/>
          </a:prstGeom>
        </p:spPr>
      </p:pic>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12</a:t>
            </a:fld>
            <a:endParaRPr lang="en-US"/>
          </a:p>
        </p:txBody>
      </p:sp>
      <p:sp>
        <p:nvSpPr>
          <p:cNvPr id="3" name="TextBox 2"/>
          <p:cNvSpPr txBox="1"/>
          <p:nvPr/>
        </p:nvSpPr>
        <p:spPr>
          <a:xfrm>
            <a:off x="88503" y="544664"/>
            <a:ext cx="3622015" cy="6032421"/>
          </a:xfrm>
          <a:prstGeom prst="rect">
            <a:avLst/>
          </a:prstGeom>
          <a:noFill/>
        </p:spPr>
        <p:txBody>
          <a:bodyPr wrap="square" rtlCol="0">
            <a:spAutoFit/>
          </a:bodyPr>
          <a:lstStyle/>
          <a:p>
            <a:r>
              <a:rPr lang="en-US" i="1" dirty="0" smtClean="0">
                <a:solidFill>
                  <a:schemeClr val="tx2"/>
                </a:solidFill>
              </a:rPr>
              <a:t>IR features driven by background considerations:</a:t>
            </a:r>
          </a:p>
          <a:p>
            <a:pPr marL="285750" indent="-285750">
              <a:buFont typeface="Courier New"/>
              <a:buChar char="o"/>
            </a:pPr>
            <a:r>
              <a:rPr lang="en-US" dirty="0" smtClean="0">
                <a:solidFill>
                  <a:schemeClr val="tx2"/>
                </a:solidFill>
              </a:rPr>
              <a:t>SR defines </a:t>
            </a:r>
            <a:r>
              <a:rPr lang="en-US" dirty="0">
                <a:solidFill>
                  <a:schemeClr val="tx2"/>
                </a:solidFill>
              </a:rPr>
              <a:t>the beam </a:t>
            </a:r>
            <a:r>
              <a:rPr lang="en-US" dirty="0" smtClean="0">
                <a:solidFill>
                  <a:schemeClr val="tx2"/>
                </a:solidFill>
              </a:rPr>
              <a:t>pipe radius</a:t>
            </a:r>
            <a:r>
              <a:rPr lang="en-US" dirty="0">
                <a:solidFill>
                  <a:schemeClr val="tx2"/>
                </a:solidFill>
              </a:rPr>
              <a:t>, position of masks and shields</a:t>
            </a:r>
          </a:p>
          <a:p>
            <a:pPr marL="285750" indent="-285750">
              <a:buFont typeface="Courier New"/>
              <a:buChar char="o"/>
            </a:pPr>
            <a:r>
              <a:rPr lang="en-US" dirty="0" smtClean="0">
                <a:solidFill>
                  <a:schemeClr val="tx2"/>
                </a:solidFill>
              </a:rPr>
              <a:t>Masks </a:t>
            </a:r>
            <a:r>
              <a:rPr lang="en-US" dirty="0">
                <a:solidFill>
                  <a:schemeClr val="tx2"/>
                </a:solidFill>
              </a:rPr>
              <a:t>shields the detector from direct hits</a:t>
            </a:r>
          </a:p>
          <a:p>
            <a:pPr marL="742950" lvl="1" indent="-285750">
              <a:buFont typeface="Arial"/>
              <a:buChar char="•"/>
            </a:pPr>
            <a:r>
              <a:rPr lang="en-US" sz="1600" dirty="0" smtClean="0">
                <a:solidFill>
                  <a:schemeClr val="tx2"/>
                </a:solidFill>
              </a:rPr>
              <a:t>Relevant </a:t>
            </a:r>
            <a:r>
              <a:rPr lang="en-US" sz="1600" dirty="0">
                <a:solidFill>
                  <a:schemeClr val="tx2"/>
                </a:solidFill>
              </a:rPr>
              <a:t>surviving photons are </a:t>
            </a:r>
            <a:r>
              <a:rPr lang="en-US" sz="1600" dirty="0" smtClean="0">
                <a:solidFill>
                  <a:schemeClr val="tx2"/>
                </a:solidFill>
              </a:rPr>
              <a:t>those emerging </a:t>
            </a:r>
            <a:r>
              <a:rPr lang="en-US" sz="1600" dirty="0">
                <a:solidFill>
                  <a:schemeClr val="tx2"/>
                </a:solidFill>
              </a:rPr>
              <a:t>from the tip of the </a:t>
            </a:r>
            <a:r>
              <a:rPr lang="en-US" sz="1600" dirty="0" smtClean="0">
                <a:solidFill>
                  <a:schemeClr val="tx2"/>
                </a:solidFill>
              </a:rPr>
              <a:t>mask </a:t>
            </a:r>
            <a:r>
              <a:rPr lang="en-US" sz="1600" dirty="0" err="1" smtClean="0">
                <a:solidFill>
                  <a:schemeClr val="tx2"/>
                </a:solidFill>
              </a:rPr>
              <a:t>Pb</a:t>
            </a:r>
            <a:r>
              <a:rPr lang="en-US" sz="1600" dirty="0" smtClean="0">
                <a:solidFill>
                  <a:schemeClr val="tx2"/>
                </a:solidFill>
              </a:rPr>
              <a:t> </a:t>
            </a:r>
            <a:r>
              <a:rPr lang="en-US" sz="1600" dirty="0">
                <a:solidFill>
                  <a:schemeClr val="tx2"/>
                </a:solidFill>
              </a:rPr>
              <a:t>(or Ta) limit the amount of SR </a:t>
            </a:r>
            <a:r>
              <a:rPr lang="en-US" sz="1600" dirty="0" smtClean="0">
                <a:solidFill>
                  <a:schemeClr val="tx2"/>
                </a:solidFill>
              </a:rPr>
              <a:t>reaching the </a:t>
            </a:r>
            <a:r>
              <a:rPr lang="en-US" sz="1600" dirty="0">
                <a:solidFill>
                  <a:schemeClr val="tx2"/>
                </a:solidFill>
              </a:rPr>
              <a:t>IR</a:t>
            </a:r>
          </a:p>
          <a:p>
            <a:pPr marL="285750" indent="-285750">
              <a:buFont typeface="Courier New"/>
              <a:buChar char="o"/>
            </a:pPr>
            <a:r>
              <a:rPr lang="en-US" dirty="0">
                <a:solidFill>
                  <a:schemeClr val="tx2"/>
                </a:solidFill>
              </a:rPr>
              <a:t>W</a:t>
            </a:r>
            <a:r>
              <a:rPr lang="en-US" dirty="0" smtClean="0">
                <a:solidFill>
                  <a:schemeClr val="tx2"/>
                </a:solidFill>
              </a:rPr>
              <a:t>indow </a:t>
            </a:r>
            <a:r>
              <a:rPr lang="en-US" dirty="0">
                <a:solidFill>
                  <a:schemeClr val="tx2"/>
                </a:solidFill>
              </a:rPr>
              <a:t>left in front of </a:t>
            </a:r>
            <a:r>
              <a:rPr lang="en-US" dirty="0" err="1">
                <a:solidFill>
                  <a:schemeClr val="tx2"/>
                </a:solidFill>
              </a:rPr>
              <a:t>LumiCal</a:t>
            </a:r>
            <a:r>
              <a:rPr lang="en-US" dirty="0">
                <a:solidFill>
                  <a:schemeClr val="tx2"/>
                </a:solidFill>
              </a:rPr>
              <a:t> </a:t>
            </a:r>
            <a:r>
              <a:rPr lang="en-US" dirty="0" smtClean="0">
                <a:solidFill>
                  <a:schemeClr val="tx2"/>
                </a:solidFill>
              </a:rPr>
              <a:t>in order </a:t>
            </a:r>
            <a:r>
              <a:rPr lang="en-US" dirty="0">
                <a:solidFill>
                  <a:schemeClr val="tx2"/>
                </a:solidFill>
              </a:rPr>
              <a:t>not to degrade the </a:t>
            </a:r>
            <a:r>
              <a:rPr lang="en-US" dirty="0" smtClean="0">
                <a:solidFill>
                  <a:schemeClr val="tx2"/>
                </a:solidFill>
              </a:rPr>
              <a:t>energy resolution</a:t>
            </a:r>
            <a:endParaRPr lang="en-US" dirty="0">
              <a:solidFill>
                <a:schemeClr val="tx2"/>
              </a:solidFill>
            </a:endParaRPr>
          </a:p>
          <a:p>
            <a:pPr marL="285750" indent="-285750">
              <a:buFont typeface="Courier New"/>
              <a:buChar char="o"/>
            </a:pPr>
            <a:r>
              <a:rPr lang="en-US" dirty="0" smtClean="0">
                <a:solidFill>
                  <a:schemeClr val="tx2"/>
                </a:solidFill>
              </a:rPr>
              <a:t>Extra 5 </a:t>
            </a:r>
            <a:r>
              <a:rPr lang="en-US" dirty="0" err="1">
                <a:solidFill>
                  <a:schemeClr val="tx2"/>
                </a:solidFill>
              </a:rPr>
              <a:t>μm</a:t>
            </a:r>
            <a:r>
              <a:rPr lang="en-US" dirty="0">
                <a:solidFill>
                  <a:schemeClr val="tx2"/>
                </a:solidFill>
              </a:rPr>
              <a:t> Au layer coating on the </a:t>
            </a:r>
            <a:r>
              <a:rPr lang="en-US" dirty="0" smtClean="0">
                <a:solidFill>
                  <a:schemeClr val="tx2"/>
                </a:solidFill>
              </a:rPr>
              <a:t>central section </a:t>
            </a:r>
            <a:r>
              <a:rPr lang="en-US" dirty="0">
                <a:solidFill>
                  <a:schemeClr val="tx2"/>
                </a:solidFill>
              </a:rPr>
              <a:t>of the beam </a:t>
            </a:r>
            <a:r>
              <a:rPr lang="en-US" dirty="0" smtClean="0">
                <a:solidFill>
                  <a:schemeClr val="tx2"/>
                </a:solidFill>
              </a:rPr>
              <a:t>pipe:</a:t>
            </a:r>
            <a:endParaRPr lang="en-US" dirty="0">
              <a:solidFill>
                <a:schemeClr val="tx2"/>
              </a:solidFill>
            </a:endParaRPr>
          </a:p>
          <a:p>
            <a:pPr marL="742950" lvl="1" indent="-285750">
              <a:buFont typeface="Arial"/>
              <a:buChar char="•"/>
            </a:pPr>
            <a:r>
              <a:rPr lang="en-US" dirty="0" smtClean="0">
                <a:solidFill>
                  <a:schemeClr val="tx2"/>
                </a:solidFill>
              </a:rPr>
              <a:t>Absorbs </a:t>
            </a:r>
            <a:r>
              <a:rPr lang="en-US" dirty="0">
                <a:solidFill>
                  <a:schemeClr val="tx2"/>
                </a:solidFill>
              </a:rPr>
              <a:t>photon &amp; reduces heat </a:t>
            </a:r>
            <a:r>
              <a:rPr lang="en-US" dirty="0" smtClean="0">
                <a:solidFill>
                  <a:schemeClr val="tx2"/>
                </a:solidFill>
              </a:rPr>
              <a:t>on beam pipe</a:t>
            </a:r>
          </a:p>
          <a:p>
            <a:pPr marL="742950" lvl="1" indent="-285750">
              <a:buFont typeface="Arial"/>
              <a:buChar char="•"/>
            </a:pPr>
            <a:r>
              <a:rPr lang="en-US" dirty="0" smtClean="0">
                <a:solidFill>
                  <a:schemeClr val="tx2"/>
                </a:solidFill>
              </a:rPr>
              <a:t>Still sufficiently thin not to degrade impact resolution</a:t>
            </a:r>
            <a:endParaRPr lang="en-US" dirty="0">
              <a:solidFill>
                <a:schemeClr val="tx2"/>
              </a:solidFill>
            </a:endParaRPr>
          </a:p>
        </p:txBody>
      </p:sp>
      <p:pic>
        <p:nvPicPr>
          <p:cNvPr id="23" name="Picture 22"/>
          <p:cNvPicPr>
            <a:picLocks noChangeAspect="1"/>
          </p:cNvPicPr>
          <p:nvPr/>
        </p:nvPicPr>
        <p:blipFill>
          <a:blip r:embed="rId3"/>
          <a:stretch>
            <a:fillRect/>
          </a:stretch>
        </p:blipFill>
        <p:spPr>
          <a:xfrm>
            <a:off x="4725895" y="4607278"/>
            <a:ext cx="3674532" cy="1459006"/>
          </a:xfrm>
          <a:prstGeom prst="rect">
            <a:avLst/>
          </a:prstGeom>
        </p:spPr>
      </p:pic>
      <p:cxnSp>
        <p:nvCxnSpPr>
          <p:cNvPr id="25" name="Straight Arrow Connector 24"/>
          <p:cNvCxnSpPr/>
          <p:nvPr/>
        </p:nvCxnSpPr>
        <p:spPr>
          <a:xfrm flipH="1" flipV="1">
            <a:off x="5179784" y="3113028"/>
            <a:ext cx="1309420" cy="1606413"/>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614158" y="4619237"/>
            <a:ext cx="813043" cy="276999"/>
          </a:xfrm>
          <a:prstGeom prst="rect">
            <a:avLst/>
          </a:prstGeom>
          <a:noFill/>
        </p:spPr>
        <p:txBody>
          <a:bodyPr wrap="none" rtlCol="0">
            <a:spAutoFit/>
          </a:bodyPr>
          <a:lstStyle/>
          <a:p>
            <a:r>
              <a:rPr lang="en-US" sz="1200" dirty="0" smtClean="0"/>
              <a:t>SR mask</a:t>
            </a:r>
            <a:endParaRPr lang="en-US" sz="1200" dirty="0"/>
          </a:p>
        </p:txBody>
      </p:sp>
      <p:sp>
        <p:nvSpPr>
          <p:cNvPr id="32" name="TextBox 31"/>
          <p:cNvSpPr txBox="1"/>
          <p:nvPr/>
        </p:nvSpPr>
        <p:spPr>
          <a:xfrm>
            <a:off x="6900532" y="4071840"/>
            <a:ext cx="2238794" cy="523220"/>
          </a:xfrm>
          <a:prstGeom prst="rect">
            <a:avLst/>
          </a:prstGeom>
          <a:noFill/>
        </p:spPr>
        <p:txBody>
          <a:bodyPr wrap="square" rtlCol="0">
            <a:spAutoFit/>
          </a:bodyPr>
          <a:lstStyle/>
          <a:p>
            <a:r>
              <a:rPr lang="en-US" sz="1400" dirty="0" smtClean="0"/>
              <a:t>Detector to stay in region limited to +/- 150mrad</a:t>
            </a:r>
            <a:endParaRPr lang="en-US" sz="1400" dirty="0"/>
          </a:p>
        </p:txBody>
      </p:sp>
      <p:sp>
        <p:nvSpPr>
          <p:cNvPr id="33" name="TextBox 32"/>
          <p:cNvSpPr txBox="1"/>
          <p:nvPr/>
        </p:nvSpPr>
        <p:spPr>
          <a:xfrm>
            <a:off x="5367610" y="5758418"/>
            <a:ext cx="2750706" cy="954107"/>
          </a:xfrm>
          <a:prstGeom prst="rect">
            <a:avLst/>
          </a:prstGeom>
          <a:noFill/>
        </p:spPr>
        <p:txBody>
          <a:bodyPr wrap="square" rtlCol="0">
            <a:spAutoFit/>
          </a:bodyPr>
          <a:lstStyle/>
          <a:p>
            <a:r>
              <a:rPr lang="en-US" sz="1400" dirty="0" smtClean="0"/>
              <a:t>For SR, we study the impact on detector elements of the photons emerging from the mask </a:t>
            </a:r>
            <a:endParaRPr lang="en-US" sz="1400" dirty="0"/>
          </a:p>
        </p:txBody>
      </p:sp>
      <p:sp>
        <p:nvSpPr>
          <p:cNvPr id="34" name="Trapezoid 33"/>
          <p:cNvSpPr/>
          <p:nvPr/>
        </p:nvSpPr>
        <p:spPr>
          <a:xfrm>
            <a:off x="6386181" y="2620433"/>
            <a:ext cx="1062566" cy="1270000"/>
          </a:xfrm>
          <a:prstGeom prst="trapezoid">
            <a:avLst>
              <a:gd name="adj" fmla="val 41794"/>
            </a:avLst>
          </a:prstGeom>
          <a:solidFill>
            <a:schemeClr val="accent3">
              <a:lumMod val="75000"/>
              <a:alpha val="2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rapezoid 34"/>
          <p:cNvSpPr/>
          <p:nvPr/>
        </p:nvSpPr>
        <p:spPr>
          <a:xfrm flipV="1">
            <a:off x="6386181" y="889018"/>
            <a:ext cx="1062566" cy="1270000"/>
          </a:xfrm>
          <a:prstGeom prst="trapezoid">
            <a:avLst>
              <a:gd name="adj" fmla="val 41794"/>
            </a:avLst>
          </a:prstGeom>
          <a:solidFill>
            <a:schemeClr val="accent3">
              <a:lumMod val="75000"/>
              <a:alpha val="2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395465" y="93767"/>
            <a:ext cx="7250578" cy="523220"/>
          </a:xfrm>
          <a:prstGeom prst="rect">
            <a:avLst/>
          </a:prstGeom>
          <a:noFill/>
        </p:spPr>
        <p:txBody>
          <a:bodyPr wrap="none" rtlCol="0">
            <a:spAutoFit/>
          </a:bodyPr>
          <a:lstStyle/>
          <a:p>
            <a:r>
              <a:rPr lang="en-US" sz="2800" dirty="0" smtClean="0">
                <a:solidFill>
                  <a:schemeClr val="accent2"/>
                </a:solidFill>
                <a:latin typeface="Arial"/>
                <a:cs typeface="Arial"/>
              </a:rPr>
              <a:t>Background considerations for the IR design</a:t>
            </a:r>
            <a:endParaRPr lang="en-US" sz="2800" dirty="0">
              <a:solidFill>
                <a:schemeClr val="accent2"/>
              </a:solidFill>
              <a:latin typeface="Arial"/>
              <a:cs typeface="Arial"/>
            </a:endParaRPr>
          </a:p>
        </p:txBody>
      </p:sp>
    </p:spTree>
    <p:extLst>
      <p:ext uri="{BB962C8B-B14F-4D97-AF65-F5344CB8AC3E}">
        <p14:creationId xmlns:p14="http://schemas.microsoft.com/office/powerpoint/2010/main" val="2788192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774" y="75696"/>
            <a:ext cx="8789586" cy="523220"/>
          </a:xfrm>
          <a:prstGeom prst="rect">
            <a:avLst/>
          </a:prstGeom>
          <a:noFill/>
        </p:spPr>
        <p:txBody>
          <a:bodyPr wrap="none" rtlCol="0">
            <a:spAutoFit/>
          </a:bodyPr>
          <a:lstStyle/>
          <a:p>
            <a:r>
              <a:rPr lang="en-US" sz="2800" dirty="0" smtClean="0">
                <a:solidFill>
                  <a:schemeClr val="accent2"/>
                </a:solidFill>
                <a:latin typeface="Arial"/>
                <a:cs typeface="Arial"/>
              </a:rPr>
              <a:t>Geant4 description of the interaction region &amp; detector</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13</a:t>
            </a:fld>
            <a:endParaRPr lang="en-US"/>
          </a:p>
        </p:txBody>
      </p:sp>
      <p:pic>
        <p:nvPicPr>
          <p:cNvPr id="10" name="Picture 9"/>
          <p:cNvPicPr>
            <a:picLocks noChangeAspect="1"/>
          </p:cNvPicPr>
          <p:nvPr/>
        </p:nvPicPr>
        <p:blipFill>
          <a:blip r:embed="rId2"/>
          <a:stretch>
            <a:fillRect/>
          </a:stretch>
        </p:blipFill>
        <p:spPr>
          <a:xfrm>
            <a:off x="198774" y="598916"/>
            <a:ext cx="4120414" cy="3120121"/>
          </a:xfrm>
          <a:prstGeom prst="rect">
            <a:avLst/>
          </a:prstGeom>
        </p:spPr>
      </p:pic>
      <p:pic>
        <p:nvPicPr>
          <p:cNvPr id="11" name="Picture 10"/>
          <p:cNvPicPr>
            <a:picLocks noChangeAspect="1"/>
          </p:cNvPicPr>
          <p:nvPr/>
        </p:nvPicPr>
        <p:blipFill>
          <a:blip r:embed="rId3"/>
          <a:stretch>
            <a:fillRect/>
          </a:stretch>
        </p:blipFill>
        <p:spPr>
          <a:xfrm>
            <a:off x="4781340" y="598916"/>
            <a:ext cx="3951764" cy="3073593"/>
          </a:xfrm>
          <a:prstGeom prst="rect">
            <a:avLst/>
          </a:prstGeom>
        </p:spPr>
      </p:pic>
      <p:pic>
        <p:nvPicPr>
          <p:cNvPr id="12" name="Picture 11"/>
          <p:cNvPicPr>
            <a:picLocks noChangeAspect="1"/>
          </p:cNvPicPr>
          <p:nvPr/>
        </p:nvPicPr>
        <p:blipFill>
          <a:blip r:embed="rId4"/>
          <a:stretch>
            <a:fillRect/>
          </a:stretch>
        </p:blipFill>
        <p:spPr>
          <a:xfrm>
            <a:off x="4889122" y="3672510"/>
            <a:ext cx="3797678" cy="1243152"/>
          </a:xfrm>
          <a:prstGeom prst="rect">
            <a:avLst/>
          </a:prstGeom>
        </p:spPr>
      </p:pic>
      <p:pic>
        <p:nvPicPr>
          <p:cNvPr id="13" name="Picture 12"/>
          <p:cNvPicPr>
            <a:picLocks noChangeAspect="1"/>
          </p:cNvPicPr>
          <p:nvPr/>
        </p:nvPicPr>
        <p:blipFill>
          <a:blip r:embed="rId5"/>
          <a:stretch>
            <a:fillRect/>
          </a:stretch>
        </p:blipFill>
        <p:spPr>
          <a:xfrm>
            <a:off x="96261" y="3672509"/>
            <a:ext cx="3726320" cy="3138962"/>
          </a:xfrm>
          <a:prstGeom prst="rect">
            <a:avLst/>
          </a:prstGeom>
        </p:spPr>
      </p:pic>
      <p:sp>
        <p:nvSpPr>
          <p:cNvPr id="18" name="TextBox 17"/>
          <p:cNvSpPr txBox="1"/>
          <p:nvPr/>
        </p:nvSpPr>
        <p:spPr>
          <a:xfrm>
            <a:off x="3486393" y="4915662"/>
            <a:ext cx="5501967" cy="1569660"/>
          </a:xfrm>
          <a:prstGeom prst="rect">
            <a:avLst/>
          </a:prstGeom>
          <a:noFill/>
        </p:spPr>
        <p:txBody>
          <a:bodyPr wrap="square" rtlCol="0">
            <a:spAutoFit/>
          </a:bodyPr>
          <a:lstStyle/>
          <a:p>
            <a:r>
              <a:rPr lang="en-US" sz="1600" dirty="0" smtClean="0">
                <a:solidFill>
                  <a:schemeClr val="tx2"/>
                </a:solidFill>
              </a:rPr>
              <a:t>Original CLIC design adapted mainly to cope with FCC-</a:t>
            </a:r>
            <a:r>
              <a:rPr lang="en-US" sz="1600" dirty="0" err="1" smtClean="0">
                <a:solidFill>
                  <a:schemeClr val="tx2"/>
                </a:solidFill>
              </a:rPr>
              <a:t>ee</a:t>
            </a:r>
            <a:r>
              <a:rPr lang="en-US" sz="1600" dirty="0" smtClean="0">
                <a:solidFill>
                  <a:schemeClr val="tx2"/>
                </a:solidFill>
              </a:rPr>
              <a:t> IR and 2T magnet:</a:t>
            </a:r>
          </a:p>
          <a:p>
            <a:pPr marL="342900" indent="-342900">
              <a:buFont typeface="+mj-lt"/>
              <a:buAutoNum type="arabicPeriod"/>
            </a:pPr>
            <a:r>
              <a:rPr lang="en-US" sz="1600" dirty="0" smtClean="0">
                <a:solidFill>
                  <a:schemeClr val="tx2"/>
                </a:solidFill>
              </a:rPr>
              <a:t>Vertex layers closer to beam line</a:t>
            </a:r>
          </a:p>
          <a:p>
            <a:pPr marL="342900" indent="-342900">
              <a:buFont typeface="+mj-lt"/>
              <a:buAutoNum type="arabicPeriod"/>
            </a:pPr>
            <a:r>
              <a:rPr lang="en-US" sz="1600" dirty="0" smtClean="0">
                <a:solidFill>
                  <a:schemeClr val="tx2"/>
                </a:solidFill>
              </a:rPr>
              <a:t>Extended Tracker to compensate for lower B</a:t>
            </a:r>
          </a:p>
          <a:p>
            <a:pPr marL="342900" indent="-342900">
              <a:buFont typeface="+mj-lt"/>
              <a:buAutoNum type="arabicPeriod"/>
            </a:pPr>
            <a:r>
              <a:rPr lang="en-US" sz="1600" dirty="0" smtClean="0">
                <a:solidFill>
                  <a:schemeClr val="tx2"/>
                </a:solidFill>
              </a:rPr>
              <a:t>HCAL shrunk to 5.5 interaction lengths</a:t>
            </a:r>
          </a:p>
          <a:p>
            <a:pPr marL="342900" indent="-342900">
              <a:buFont typeface="+mj-lt"/>
              <a:buAutoNum type="arabicPeriod"/>
            </a:pPr>
            <a:r>
              <a:rPr lang="en-US" sz="1600" dirty="0" smtClean="0">
                <a:solidFill>
                  <a:schemeClr val="tx2"/>
                </a:solidFill>
              </a:rPr>
              <a:t>Yoke shrunk for smaller B</a:t>
            </a:r>
          </a:p>
        </p:txBody>
      </p:sp>
      <p:sp>
        <p:nvSpPr>
          <p:cNvPr id="14" name="TextBox 13"/>
          <p:cNvSpPr txBox="1"/>
          <p:nvPr/>
        </p:nvSpPr>
        <p:spPr>
          <a:xfrm>
            <a:off x="2672095" y="4109197"/>
            <a:ext cx="1647093" cy="369332"/>
          </a:xfrm>
          <a:prstGeom prst="rect">
            <a:avLst/>
          </a:prstGeom>
          <a:noFill/>
        </p:spPr>
        <p:txBody>
          <a:bodyPr wrap="none" rtlCol="0">
            <a:spAutoFit/>
          </a:bodyPr>
          <a:lstStyle/>
          <a:p>
            <a:r>
              <a:rPr lang="en-US" dirty="0" smtClean="0"/>
              <a:t>CLIC Detector</a:t>
            </a:r>
            <a:endParaRPr lang="en-US" dirty="0"/>
          </a:p>
        </p:txBody>
      </p:sp>
    </p:spTree>
    <p:extLst>
      <p:ext uri="{BB962C8B-B14F-4D97-AF65-F5344CB8AC3E}">
        <p14:creationId xmlns:p14="http://schemas.microsoft.com/office/powerpoint/2010/main" val="3993206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3176" y="75696"/>
            <a:ext cx="2280542" cy="523220"/>
          </a:xfrm>
          <a:prstGeom prst="rect">
            <a:avLst/>
          </a:prstGeom>
          <a:noFill/>
        </p:spPr>
        <p:txBody>
          <a:bodyPr wrap="none" rtlCol="0">
            <a:spAutoFit/>
          </a:bodyPr>
          <a:lstStyle/>
          <a:p>
            <a:r>
              <a:rPr lang="en-US" sz="2800" dirty="0" smtClean="0">
                <a:solidFill>
                  <a:schemeClr val="accent2"/>
                </a:solidFill>
                <a:latin typeface="Arial"/>
                <a:cs typeface="Arial"/>
              </a:rPr>
              <a:t>Backgrounds</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14</a:t>
            </a:fld>
            <a:endParaRPr lang="en-US"/>
          </a:p>
        </p:txBody>
      </p:sp>
      <p:sp>
        <p:nvSpPr>
          <p:cNvPr id="9" name="TextBox 8"/>
          <p:cNvSpPr txBox="1"/>
          <p:nvPr/>
        </p:nvSpPr>
        <p:spPr>
          <a:xfrm>
            <a:off x="88503" y="781254"/>
            <a:ext cx="8826702" cy="3416320"/>
          </a:xfrm>
          <a:prstGeom prst="rect">
            <a:avLst/>
          </a:prstGeom>
          <a:noFill/>
        </p:spPr>
        <p:txBody>
          <a:bodyPr wrap="square" rtlCol="0">
            <a:spAutoFit/>
          </a:bodyPr>
          <a:lstStyle/>
          <a:p>
            <a:pPr marL="285750" indent="-285750">
              <a:buFont typeface="Courier New"/>
              <a:buChar char="o"/>
            </a:pPr>
            <a:r>
              <a:rPr lang="en-US" dirty="0" smtClean="0">
                <a:solidFill>
                  <a:schemeClr val="tx2"/>
                </a:solidFill>
              </a:rPr>
              <a:t>We have performed full simulation studies of effects of various backgrounds mostly on the Vertex and Tracker (more recently also on the luminosity monitor) part of the modified CLIC detector, estimating hit density/ occupancy/ deposited energy.</a:t>
            </a:r>
          </a:p>
          <a:p>
            <a:pPr marL="285750" indent="-285750">
              <a:buFont typeface="Courier New"/>
              <a:buChar char="o"/>
            </a:pPr>
            <a:endParaRPr lang="en-US" dirty="0">
              <a:solidFill>
                <a:schemeClr val="tx2"/>
              </a:solidFill>
            </a:endParaRPr>
          </a:p>
          <a:p>
            <a:pPr marL="285750" indent="-285750">
              <a:buFont typeface="Courier New"/>
              <a:buChar char="o"/>
            </a:pPr>
            <a:r>
              <a:rPr lang="en-US" dirty="0" smtClean="0">
                <a:solidFill>
                  <a:schemeClr val="tx2"/>
                </a:solidFill>
              </a:rPr>
              <a:t>Focus on </a:t>
            </a:r>
            <a:r>
              <a:rPr lang="en-US" dirty="0" err="1" smtClean="0">
                <a:solidFill>
                  <a:schemeClr val="tx2"/>
                </a:solidFill>
              </a:rPr>
              <a:t>Ecm</a:t>
            </a:r>
            <a:r>
              <a:rPr lang="en-US" dirty="0" smtClean="0">
                <a:solidFill>
                  <a:schemeClr val="tx2"/>
                </a:solidFill>
              </a:rPr>
              <a:t> = 350 </a:t>
            </a:r>
            <a:r>
              <a:rPr lang="en-US" dirty="0" err="1" smtClean="0">
                <a:solidFill>
                  <a:schemeClr val="tx2"/>
                </a:solidFill>
              </a:rPr>
              <a:t>GeV</a:t>
            </a:r>
            <a:r>
              <a:rPr lang="en-US" dirty="0" smtClean="0">
                <a:solidFill>
                  <a:schemeClr val="tx2"/>
                </a:solidFill>
              </a:rPr>
              <a:t> (</a:t>
            </a:r>
            <a:r>
              <a:rPr lang="en-US" dirty="0" err="1" smtClean="0">
                <a:solidFill>
                  <a:schemeClr val="tx2"/>
                </a:solidFill>
              </a:rPr>
              <a:t>tt</a:t>
            </a:r>
            <a:r>
              <a:rPr lang="en-US" dirty="0" smtClean="0">
                <a:solidFill>
                  <a:schemeClr val="tx2"/>
                </a:solidFill>
              </a:rPr>
              <a:t>) as worse case scenario for most of the considered backgrounds.</a:t>
            </a:r>
          </a:p>
          <a:p>
            <a:pPr marL="285750" indent="-285750">
              <a:buFont typeface="Courier New"/>
              <a:buChar char="o"/>
            </a:pPr>
            <a:endParaRPr lang="en-US" dirty="0">
              <a:solidFill>
                <a:schemeClr val="tx2"/>
              </a:solidFill>
            </a:endParaRPr>
          </a:p>
          <a:p>
            <a:pPr marL="285750" indent="-285750">
              <a:buFont typeface="Courier New"/>
              <a:buChar char="o"/>
            </a:pPr>
            <a:r>
              <a:rPr lang="en-US" dirty="0" smtClean="0">
                <a:solidFill>
                  <a:schemeClr val="tx2"/>
                </a:solidFill>
              </a:rPr>
              <a:t>Studied:</a:t>
            </a:r>
          </a:p>
          <a:p>
            <a:pPr marL="742950" lvl="1" indent="-285750">
              <a:buFont typeface="Arial"/>
              <a:buChar char="•"/>
            </a:pPr>
            <a:r>
              <a:rPr lang="en-US" dirty="0" smtClean="0">
                <a:solidFill>
                  <a:schemeClr val="tx2"/>
                </a:solidFill>
              </a:rPr>
              <a:t>Synchrotron radiation</a:t>
            </a:r>
          </a:p>
          <a:p>
            <a:pPr marL="742950" lvl="1" indent="-285750">
              <a:buFont typeface="Arial"/>
              <a:buChar char="•"/>
            </a:pPr>
            <a:r>
              <a:rPr lang="en-US" dirty="0" err="1" smtClean="0">
                <a:solidFill>
                  <a:schemeClr val="tx2"/>
                </a:solidFill>
              </a:rPr>
              <a:t>e</a:t>
            </a:r>
            <a:r>
              <a:rPr lang="en-US" baseline="30000" dirty="0" err="1" smtClean="0">
                <a:solidFill>
                  <a:schemeClr val="tx2"/>
                </a:solidFill>
              </a:rPr>
              <a:t>+</a:t>
            </a:r>
            <a:r>
              <a:rPr lang="en-US" dirty="0" err="1" smtClean="0">
                <a:solidFill>
                  <a:schemeClr val="tx2"/>
                </a:solidFill>
              </a:rPr>
              <a:t>e</a:t>
            </a:r>
            <a:r>
              <a:rPr lang="en-US" baseline="30000" dirty="0" smtClean="0">
                <a:solidFill>
                  <a:schemeClr val="tx2"/>
                </a:solidFill>
              </a:rPr>
              <a:t>-</a:t>
            </a:r>
            <a:r>
              <a:rPr lang="en-US" dirty="0" smtClean="0">
                <a:solidFill>
                  <a:schemeClr val="tx2"/>
                </a:solidFill>
              </a:rPr>
              <a:t> pair production</a:t>
            </a:r>
          </a:p>
          <a:p>
            <a:pPr marL="742950" lvl="1" indent="-285750">
              <a:buFont typeface="Arial"/>
              <a:buChar char="•"/>
            </a:pPr>
            <a:r>
              <a:rPr lang="en-US" dirty="0" err="1" smtClean="0">
                <a:solidFill>
                  <a:schemeClr val="tx2"/>
                </a:solidFill>
              </a:rPr>
              <a:t>γγ</a:t>
            </a:r>
            <a:r>
              <a:rPr lang="en-US" dirty="0" smtClean="0">
                <a:solidFill>
                  <a:schemeClr val="tx2"/>
                </a:solidFill>
              </a:rPr>
              <a:t> to hadrons</a:t>
            </a:r>
          </a:p>
        </p:txBody>
      </p:sp>
    </p:spTree>
    <p:extLst>
      <p:ext uri="{BB962C8B-B14F-4D97-AF65-F5344CB8AC3E}">
        <p14:creationId xmlns:p14="http://schemas.microsoft.com/office/powerpoint/2010/main" val="3703065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5679" y="89363"/>
            <a:ext cx="3737521" cy="523220"/>
          </a:xfrm>
          <a:prstGeom prst="rect">
            <a:avLst/>
          </a:prstGeom>
          <a:noFill/>
        </p:spPr>
        <p:txBody>
          <a:bodyPr wrap="none" rtlCol="0">
            <a:spAutoFit/>
          </a:bodyPr>
          <a:lstStyle/>
          <a:p>
            <a:r>
              <a:rPr lang="en-US" sz="2800" dirty="0" smtClean="0">
                <a:solidFill>
                  <a:schemeClr val="accent2"/>
                </a:solidFill>
                <a:latin typeface="Arial"/>
                <a:cs typeface="Arial"/>
              </a:rPr>
              <a:t>Synchrotron Radiation</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15</a:t>
            </a:fld>
            <a:endParaRPr lang="en-US"/>
          </a:p>
        </p:txBody>
      </p:sp>
      <p:pic>
        <p:nvPicPr>
          <p:cNvPr id="2" name="Picture 1"/>
          <p:cNvPicPr>
            <a:picLocks noChangeAspect="1"/>
          </p:cNvPicPr>
          <p:nvPr/>
        </p:nvPicPr>
        <p:blipFill>
          <a:blip r:embed="rId2"/>
          <a:stretch>
            <a:fillRect/>
          </a:stretch>
        </p:blipFill>
        <p:spPr>
          <a:xfrm>
            <a:off x="659925" y="722222"/>
            <a:ext cx="7493983" cy="5221816"/>
          </a:xfrm>
          <a:prstGeom prst="rect">
            <a:avLst/>
          </a:prstGeom>
        </p:spPr>
      </p:pic>
    </p:spTree>
    <p:extLst>
      <p:ext uri="{BB962C8B-B14F-4D97-AF65-F5344CB8AC3E}">
        <p14:creationId xmlns:p14="http://schemas.microsoft.com/office/powerpoint/2010/main" val="382877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5679" y="89363"/>
            <a:ext cx="2639615" cy="523220"/>
          </a:xfrm>
          <a:prstGeom prst="rect">
            <a:avLst/>
          </a:prstGeom>
          <a:noFill/>
        </p:spPr>
        <p:txBody>
          <a:bodyPr wrap="none" rtlCol="0">
            <a:spAutoFit/>
          </a:bodyPr>
          <a:lstStyle/>
          <a:p>
            <a:r>
              <a:rPr lang="en-US" sz="2800" dirty="0" smtClean="0">
                <a:solidFill>
                  <a:schemeClr val="accent2"/>
                </a:solidFill>
                <a:latin typeface="Arial"/>
                <a:cs typeface="Arial"/>
              </a:rPr>
              <a:t>Pair Production</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16</a:t>
            </a:fld>
            <a:endParaRPr lang="en-US"/>
          </a:p>
        </p:txBody>
      </p:sp>
      <p:pic>
        <p:nvPicPr>
          <p:cNvPr id="3" name="Picture 2"/>
          <p:cNvPicPr>
            <a:picLocks noChangeAspect="1"/>
          </p:cNvPicPr>
          <p:nvPr/>
        </p:nvPicPr>
        <p:blipFill>
          <a:blip r:embed="rId2"/>
          <a:stretch>
            <a:fillRect/>
          </a:stretch>
        </p:blipFill>
        <p:spPr>
          <a:xfrm>
            <a:off x="506227" y="710386"/>
            <a:ext cx="8180573" cy="5556415"/>
          </a:xfrm>
          <a:prstGeom prst="rect">
            <a:avLst/>
          </a:prstGeom>
        </p:spPr>
      </p:pic>
    </p:spTree>
    <p:extLst>
      <p:ext uri="{BB962C8B-B14F-4D97-AF65-F5344CB8AC3E}">
        <p14:creationId xmlns:p14="http://schemas.microsoft.com/office/powerpoint/2010/main" val="2413461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3887" y="89363"/>
            <a:ext cx="5407349" cy="523220"/>
          </a:xfrm>
          <a:prstGeom prst="rect">
            <a:avLst/>
          </a:prstGeom>
          <a:noFill/>
        </p:spPr>
        <p:txBody>
          <a:bodyPr wrap="none" rtlCol="0">
            <a:spAutoFit/>
          </a:bodyPr>
          <a:lstStyle/>
          <a:p>
            <a:r>
              <a:rPr lang="en-US" sz="2800" dirty="0" smtClean="0">
                <a:solidFill>
                  <a:schemeClr val="accent2"/>
                </a:solidFill>
                <a:latin typeface="Arial"/>
                <a:cs typeface="Arial"/>
              </a:rPr>
              <a:t>Combined effect of SR and Pairs</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17</a:t>
            </a:fld>
            <a:endParaRPr lang="en-US"/>
          </a:p>
        </p:txBody>
      </p:sp>
      <p:pic>
        <p:nvPicPr>
          <p:cNvPr id="2" name="Picture 1"/>
          <p:cNvPicPr>
            <a:picLocks noChangeAspect="1"/>
          </p:cNvPicPr>
          <p:nvPr/>
        </p:nvPicPr>
        <p:blipFill>
          <a:blip r:embed="rId2"/>
          <a:stretch>
            <a:fillRect/>
          </a:stretch>
        </p:blipFill>
        <p:spPr>
          <a:xfrm>
            <a:off x="571500" y="645468"/>
            <a:ext cx="8001000" cy="5791200"/>
          </a:xfrm>
          <a:prstGeom prst="rect">
            <a:avLst/>
          </a:prstGeom>
        </p:spPr>
      </p:pic>
    </p:spTree>
    <p:extLst>
      <p:ext uri="{BB962C8B-B14F-4D97-AF65-F5344CB8AC3E}">
        <p14:creationId xmlns:p14="http://schemas.microsoft.com/office/powerpoint/2010/main" val="3381885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0269" y="89363"/>
            <a:ext cx="4634677" cy="523220"/>
          </a:xfrm>
          <a:prstGeom prst="rect">
            <a:avLst/>
          </a:prstGeom>
          <a:noFill/>
        </p:spPr>
        <p:txBody>
          <a:bodyPr wrap="none" rtlCol="0">
            <a:spAutoFit/>
          </a:bodyPr>
          <a:lstStyle/>
          <a:p>
            <a:r>
              <a:rPr lang="en-US" sz="2800" dirty="0" smtClean="0">
                <a:solidFill>
                  <a:schemeClr val="accent2"/>
                </a:solidFill>
                <a:latin typeface="Arial"/>
                <a:cs typeface="Arial"/>
              </a:rPr>
              <a:t>Gamma-gamma to Hadrons</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18</a:t>
            </a:fld>
            <a:endParaRPr lang="en-US"/>
          </a:p>
        </p:txBody>
      </p:sp>
      <p:pic>
        <p:nvPicPr>
          <p:cNvPr id="2" name="Picture 1"/>
          <p:cNvPicPr>
            <a:picLocks noChangeAspect="1"/>
          </p:cNvPicPr>
          <p:nvPr/>
        </p:nvPicPr>
        <p:blipFill>
          <a:blip r:embed="rId2"/>
          <a:stretch>
            <a:fillRect/>
          </a:stretch>
        </p:blipFill>
        <p:spPr>
          <a:xfrm>
            <a:off x="0" y="612583"/>
            <a:ext cx="9144000" cy="5835557"/>
          </a:xfrm>
          <a:prstGeom prst="rect">
            <a:avLst/>
          </a:prstGeom>
        </p:spPr>
      </p:pic>
    </p:spTree>
    <p:extLst>
      <p:ext uri="{BB962C8B-B14F-4D97-AF65-F5344CB8AC3E}">
        <p14:creationId xmlns:p14="http://schemas.microsoft.com/office/powerpoint/2010/main" val="2202454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1986" y="89363"/>
            <a:ext cx="922974" cy="523220"/>
          </a:xfrm>
          <a:prstGeom prst="rect">
            <a:avLst/>
          </a:prstGeom>
          <a:noFill/>
        </p:spPr>
        <p:txBody>
          <a:bodyPr wrap="none" rtlCol="0">
            <a:spAutoFit/>
          </a:bodyPr>
          <a:lstStyle/>
          <a:p>
            <a:r>
              <a:rPr lang="en-US" sz="2800" dirty="0" smtClean="0">
                <a:solidFill>
                  <a:schemeClr val="accent2"/>
                </a:solidFill>
                <a:latin typeface="Arial"/>
                <a:cs typeface="Arial"/>
              </a:rPr>
              <a:t>Next</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19</a:t>
            </a:fld>
            <a:endParaRPr lang="en-US"/>
          </a:p>
        </p:txBody>
      </p:sp>
      <p:sp>
        <p:nvSpPr>
          <p:cNvPr id="8" name="TextBox 7"/>
          <p:cNvSpPr txBox="1"/>
          <p:nvPr/>
        </p:nvSpPr>
        <p:spPr>
          <a:xfrm>
            <a:off x="517832" y="612583"/>
            <a:ext cx="8168967" cy="5016759"/>
          </a:xfrm>
          <a:prstGeom prst="rect">
            <a:avLst/>
          </a:prstGeom>
          <a:noFill/>
        </p:spPr>
        <p:txBody>
          <a:bodyPr wrap="square" rtlCol="0">
            <a:spAutoFit/>
          </a:bodyPr>
          <a:lstStyle/>
          <a:p>
            <a:r>
              <a:rPr lang="en-US" sz="1600" dirty="0" smtClean="0">
                <a:solidFill>
                  <a:schemeClr val="tx2"/>
                </a:solidFill>
              </a:rPr>
              <a:t>Synchrotron Radiation studies:</a:t>
            </a:r>
          </a:p>
          <a:p>
            <a:endParaRPr lang="en-US" sz="1600" dirty="0">
              <a:solidFill>
                <a:schemeClr val="tx2"/>
              </a:solidFill>
            </a:endParaRPr>
          </a:p>
          <a:p>
            <a:pPr marL="742950" lvl="1" indent="-285750">
              <a:buFont typeface="Courier New"/>
              <a:buChar char="o"/>
            </a:pPr>
            <a:r>
              <a:rPr lang="en-US" sz="1600" dirty="0" smtClean="0">
                <a:solidFill>
                  <a:schemeClr val="tx2"/>
                </a:solidFill>
              </a:rPr>
              <a:t>Continue optimization of the SR masks and shielding </a:t>
            </a:r>
          </a:p>
          <a:p>
            <a:pPr marL="742950" lvl="1" indent="-285750">
              <a:buFont typeface="Courier New"/>
              <a:buChar char="o"/>
            </a:pPr>
            <a:r>
              <a:rPr lang="en-US" sz="1600" dirty="0" smtClean="0">
                <a:solidFill>
                  <a:schemeClr val="tx2"/>
                </a:solidFill>
              </a:rPr>
              <a:t>Beam pipe heating due to SR</a:t>
            </a:r>
          </a:p>
          <a:p>
            <a:pPr marL="742950" lvl="1" indent="-285750">
              <a:buFont typeface="Courier New"/>
              <a:buChar char="o"/>
            </a:pPr>
            <a:r>
              <a:rPr lang="en-US" sz="1600" dirty="0" smtClean="0">
                <a:solidFill>
                  <a:schemeClr val="tx2"/>
                </a:solidFill>
              </a:rPr>
              <a:t>Examine efficiency of SR absorption of various beam pipe shapes </a:t>
            </a:r>
            <a:r>
              <a:rPr lang="en-US" sz="1600" dirty="0">
                <a:solidFill>
                  <a:schemeClr val="tx2"/>
                </a:solidFill>
              </a:rPr>
              <a:t>(</a:t>
            </a:r>
            <a:r>
              <a:rPr lang="en-US" sz="1600" dirty="0" smtClean="0">
                <a:solidFill>
                  <a:schemeClr val="tx2"/>
                </a:solidFill>
              </a:rPr>
              <a:t>masks)</a:t>
            </a:r>
          </a:p>
          <a:p>
            <a:pPr marL="742950" lvl="1" indent="-285750">
              <a:buFont typeface="Courier New"/>
              <a:buChar char="o"/>
            </a:pPr>
            <a:r>
              <a:rPr lang="en-US" sz="1600" dirty="0" smtClean="0">
                <a:solidFill>
                  <a:schemeClr val="tx2"/>
                </a:solidFill>
              </a:rPr>
              <a:t>Ongoing effort on integrating Geant4 simulation of the detector with upstream </a:t>
            </a:r>
            <a:r>
              <a:rPr lang="en-US" sz="1600" dirty="0" err="1" smtClean="0">
                <a:solidFill>
                  <a:schemeClr val="tx2"/>
                </a:solidFill>
              </a:rPr>
              <a:t>beamline</a:t>
            </a:r>
            <a:endParaRPr lang="en-US" sz="1600" dirty="0" smtClean="0">
              <a:solidFill>
                <a:schemeClr val="tx2"/>
              </a:solidFill>
            </a:endParaRPr>
          </a:p>
          <a:p>
            <a:endParaRPr lang="en-US" sz="1600" dirty="0" smtClean="0">
              <a:solidFill>
                <a:schemeClr val="tx2"/>
              </a:solidFill>
            </a:endParaRPr>
          </a:p>
          <a:p>
            <a:r>
              <a:rPr lang="en-US" sz="1600" dirty="0" smtClean="0">
                <a:solidFill>
                  <a:schemeClr val="tx2"/>
                </a:solidFill>
              </a:rPr>
              <a:t>Impact of IR backgrounds on Luminosity Calorimeter</a:t>
            </a:r>
          </a:p>
          <a:p>
            <a:endParaRPr lang="en-US" sz="1600" dirty="0" smtClean="0">
              <a:solidFill>
                <a:schemeClr val="tx2"/>
              </a:solidFill>
            </a:endParaRPr>
          </a:p>
          <a:p>
            <a:r>
              <a:rPr lang="en-US" sz="1600" dirty="0" smtClean="0">
                <a:solidFill>
                  <a:schemeClr val="tx2"/>
                </a:solidFill>
              </a:rPr>
              <a:t>Study of other backgrounds:</a:t>
            </a:r>
          </a:p>
          <a:p>
            <a:pPr marL="742950" lvl="1" indent="-285750">
              <a:buFont typeface="Courier New"/>
              <a:buChar char="o"/>
            </a:pPr>
            <a:r>
              <a:rPr lang="en-US" sz="1600" dirty="0" smtClean="0">
                <a:solidFill>
                  <a:schemeClr val="tx2"/>
                </a:solidFill>
              </a:rPr>
              <a:t>Ongoing study on beam-gas interactions</a:t>
            </a:r>
          </a:p>
          <a:p>
            <a:pPr marL="742950" lvl="1" indent="-285750">
              <a:buFont typeface="Courier New"/>
              <a:buChar char="o"/>
            </a:pPr>
            <a:r>
              <a:rPr lang="en-US" sz="1600" dirty="0" smtClean="0">
                <a:solidFill>
                  <a:schemeClr val="tx2"/>
                </a:solidFill>
              </a:rPr>
              <a:t>Ongoing study of </a:t>
            </a:r>
            <a:r>
              <a:rPr lang="en-US" sz="1600" dirty="0" err="1" smtClean="0">
                <a:solidFill>
                  <a:schemeClr val="tx2"/>
                </a:solidFill>
              </a:rPr>
              <a:t>radiative</a:t>
            </a:r>
            <a:r>
              <a:rPr lang="en-US" sz="1600" dirty="0" smtClean="0">
                <a:solidFill>
                  <a:schemeClr val="tx2"/>
                </a:solidFill>
              </a:rPr>
              <a:t> </a:t>
            </a:r>
            <a:r>
              <a:rPr lang="en-US" sz="1600" dirty="0" err="1" smtClean="0">
                <a:solidFill>
                  <a:schemeClr val="tx2"/>
                </a:solidFill>
              </a:rPr>
              <a:t>bhabhas</a:t>
            </a:r>
            <a:endParaRPr lang="en-US" sz="1600" dirty="0" smtClean="0">
              <a:solidFill>
                <a:schemeClr val="tx2"/>
              </a:solidFill>
            </a:endParaRPr>
          </a:p>
          <a:p>
            <a:pPr marL="742950" lvl="1" indent="-285750">
              <a:buFont typeface="Courier New"/>
              <a:buChar char="o"/>
            </a:pPr>
            <a:r>
              <a:rPr lang="en-US" sz="1600" dirty="0" smtClean="0">
                <a:solidFill>
                  <a:schemeClr val="tx2"/>
                </a:solidFill>
              </a:rPr>
              <a:t>Evaluate </a:t>
            </a:r>
            <a:r>
              <a:rPr lang="en-US" sz="1600" dirty="0" err="1" smtClean="0">
                <a:solidFill>
                  <a:schemeClr val="tx2"/>
                </a:solidFill>
              </a:rPr>
              <a:t>touschek</a:t>
            </a:r>
            <a:r>
              <a:rPr lang="en-US" sz="1600" dirty="0" smtClean="0">
                <a:solidFill>
                  <a:schemeClr val="tx2"/>
                </a:solidFill>
              </a:rPr>
              <a:t> backgrounds</a:t>
            </a:r>
          </a:p>
          <a:p>
            <a:pPr marL="285750" indent="-285750">
              <a:buFont typeface="Courier New"/>
              <a:buChar char="o"/>
            </a:pPr>
            <a:endParaRPr lang="en-US" sz="1600" dirty="0">
              <a:solidFill>
                <a:schemeClr val="tx2"/>
              </a:solidFill>
            </a:endParaRPr>
          </a:p>
          <a:p>
            <a:r>
              <a:rPr lang="en-US" sz="1600" dirty="0" smtClean="0">
                <a:solidFill>
                  <a:schemeClr val="tx2"/>
                </a:solidFill>
              </a:rPr>
              <a:t>Radiation damage to detectors</a:t>
            </a:r>
          </a:p>
          <a:p>
            <a:endParaRPr lang="en-US" sz="1600" dirty="0">
              <a:solidFill>
                <a:schemeClr val="tx2"/>
              </a:solidFill>
            </a:endParaRPr>
          </a:p>
          <a:p>
            <a:r>
              <a:rPr lang="en-US" sz="1600" dirty="0" smtClean="0">
                <a:solidFill>
                  <a:schemeClr val="tx2"/>
                </a:solidFill>
              </a:rPr>
              <a:t>Impact of backgrounds on sensors readout payload</a:t>
            </a:r>
          </a:p>
          <a:p>
            <a:endParaRPr lang="en-US" sz="1600" dirty="0">
              <a:solidFill>
                <a:schemeClr val="tx2"/>
              </a:solidFill>
            </a:endParaRPr>
          </a:p>
          <a:p>
            <a:r>
              <a:rPr lang="en-US" sz="1600" dirty="0" smtClean="0">
                <a:solidFill>
                  <a:schemeClr val="tx2"/>
                </a:solidFill>
              </a:rPr>
              <a:t>Repeat these studies for IDEA detector.</a:t>
            </a:r>
          </a:p>
        </p:txBody>
      </p:sp>
    </p:spTree>
    <p:extLst>
      <p:ext uri="{BB962C8B-B14F-4D97-AF65-F5344CB8AC3E}">
        <p14:creationId xmlns:p14="http://schemas.microsoft.com/office/powerpoint/2010/main" val="422405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54" y="66263"/>
            <a:ext cx="8229600" cy="1143000"/>
          </a:xfrm>
        </p:spPr>
        <p:txBody>
          <a:bodyPr/>
          <a:lstStyle/>
          <a:p>
            <a:r>
              <a:rPr lang="en-US" dirty="0" err="1" smtClean="0"/>
              <a:t>Anagrafica</a:t>
            </a:r>
            <a:r>
              <a:rPr lang="en-US" dirty="0" smtClean="0"/>
              <a:t> MDI 2018</a:t>
            </a:r>
            <a:endParaRPr lang="en-US" dirty="0"/>
          </a:p>
        </p:txBody>
      </p:sp>
      <p:sp>
        <p:nvSpPr>
          <p:cNvPr id="3" name="Content Placeholder 2"/>
          <p:cNvSpPr>
            <a:spLocks noGrp="1"/>
          </p:cNvSpPr>
          <p:nvPr>
            <p:ph idx="1"/>
          </p:nvPr>
        </p:nvSpPr>
        <p:spPr>
          <a:xfrm>
            <a:off x="439112" y="2583376"/>
            <a:ext cx="7774035" cy="883088"/>
          </a:xfrm>
        </p:spPr>
        <p:txBody>
          <a:bodyPr>
            <a:normAutofit/>
          </a:bodyPr>
          <a:lstStyle/>
          <a:p>
            <a:pPr marL="0" indent="0">
              <a:buNone/>
            </a:pPr>
            <a:r>
              <a:rPr lang="en-US" sz="2000" dirty="0" smtClean="0"/>
              <a:t>M</a:t>
            </a:r>
            <a:r>
              <a:rPr lang="en-US" sz="2000" dirty="0"/>
              <a:t>. </a:t>
            </a:r>
            <a:r>
              <a:rPr lang="en-US" sz="2000" dirty="0" err="1" smtClean="0"/>
              <a:t>Boscolo</a:t>
            </a:r>
            <a:r>
              <a:rPr lang="en-US" sz="2000" dirty="0" smtClean="0"/>
              <a:t> (convener), N. </a:t>
            </a:r>
            <a:r>
              <a:rPr lang="en-US" sz="2000" dirty="0" err="1" smtClean="0"/>
              <a:t>Bacchetta</a:t>
            </a:r>
            <a:r>
              <a:rPr lang="en-US" sz="2000" dirty="0" smtClean="0"/>
              <a:t> (co-convener), E. Belli, </a:t>
            </a:r>
            <a:r>
              <a:rPr lang="en-US" sz="2000" dirty="0" smtClean="0"/>
              <a:t>O. G. Blanco, M</a:t>
            </a:r>
            <a:r>
              <a:rPr lang="en-US" sz="2000" dirty="0" smtClean="0"/>
              <a:t>. </a:t>
            </a:r>
            <a:r>
              <a:rPr lang="en-US" sz="2000" dirty="0" err="1" smtClean="0"/>
              <a:t>Migliorati</a:t>
            </a:r>
            <a:r>
              <a:rPr lang="en-US" sz="2000" dirty="0" smtClean="0"/>
              <a:t>, M. </a:t>
            </a:r>
            <a:r>
              <a:rPr lang="en-US" sz="2000" dirty="0" err="1" smtClean="0"/>
              <a:t>Zobov</a:t>
            </a:r>
            <a:r>
              <a:rPr lang="en-US" sz="2000" dirty="0" smtClean="0"/>
              <a:t>, F. </a:t>
            </a:r>
            <a:r>
              <a:rPr lang="en-US" sz="2000" dirty="0" err="1" smtClean="0"/>
              <a:t>Collamati</a:t>
            </a:r>
            <a:endParaRPr lang="en-US" sz="2000" dirty="0" smtClean="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p:txBody>
      </p:sp>
      <p:sp>
        <p:nvSpPr>
          <p:cNvPr id="8" name="Rectangle 7"/>
          <p:cNvSpPr/>
          <p:nvPr/>
        </p:nvSpPr>
        <p:spPr>
          <a:xfrm>
            <a:off x="439112" y="2196556"/>
            <a:ext cx="1919821" cy="523220"/>
          </a:xfrm>
          <a:prstGeom prst="rect">
            <a:avLst/>
          </a:prstGeom>
        </p:spPr>
        <p:txBody>
          <a:bodyPr wrap="none">
            <a:spAutoFit/>
          </a:bodyPr>
          <a:lstStyle/>
          <a:p>
            <a:r>
              <a:rPr lang="en-US" sz="2800" b="1" dirty="0" smtClean="0">
                <a:solidFill>
                  <a:srgbClr val="FF0000"/>
                </a:solidFill>
              </a:rPr>
              <a:t>MDI FCC-</a:t>
            </a:r>
            <a:r>
              <a:rPr lang="en-US" sz="2800" b="1" dirty="0" err="1" smtClean="0">
                <a:solidFill>
                  <a:srgbClr val="FF0000"/>
                </a:solidFill>
              </a:rPr>
              <a:t>ee</a:t>
            </a:r>
            <a:endParaRPr lang="en-US" sz="2800" b="1" dirty="0"/>
          </a:p>
        </p:txBody>
      </p:sp>
      <p:sp>
        <p:nvSpPr>
          <p:cNvPr id="18" name="Rectangle 17"/>
          <p:cNvSpPr/>
          <p:nvPr/>
        </p:nvSpPr>
        <p:spPr>
          <a:xfrm>
            <a:off x="439112" y="3541579"/>
            <a:ext cx="1942263" cy="523220"/>
          </a:xfrm>
          <a:prstGeom prst="rect">
            <a:avLst/>
          </a:prstGeom>
        </p:spPr>
        <p:txBody>
          <a:bodyPr wrap="none">
            <a:spAutoFit/>
          </a:bodyPr>
          <a:lstStyle/>
          <a:p>
            <a:r>
              <a:rPr lang="en-US" sz="2800" b="1" dirty="0" smtClean="0">
                <a:solidFill>
                  <a:srgbClr val="FF0000"/>
                </a:solidFill>
              </a:rPr>
              <a:t>MDI FCC-</a:t>
            </a:r>
            <a:r>
              <a:rPr lang="en-US" sz="2800" b="1" dirty="0" err="1" smtClean="0">
                <a:solidFill>
                  <a:srgbClr val="FF0000"/>
                </a:solidFill>
              </a:rPr>
              <a:t>hh</a:t>
            </a:r>
            <a:endParaRPr lang="en-US" sz="2800" b="1" dirty="0"/>
          </a:p>
        </p:txBody>
      </p:sp>
      <p:sp>
        <p:nvSpPr>
          <p:cNvPr id="19" name="Rectangle 18"/>
          <p:cNvSpPr/>
          <p:nvPr/>
        </p:nvSpPr>
        <p:spPr>
          <a:xfrm>
            <a:off x="451469" y="3945163"/>
            <a:ext cx="8704888" cy="1015663"/>
          </a:xfrm>
          <a:prstGeom prst="rect">
            <a:avLst/>
          </a:prstGeom>
        </p:spPr>
        <p:txBody>
          <a:bodyPr wrap="square">
            <a:spAutoFit/>
          </a:bodyPr>
          <a:lstStyle/>
          <a:p>
            <a:r>
              <a:rPr lang="en-US" sz="2000" dirty="0" smtClean="0"/>
              <a:t>M. </a:t>
            </a:r>
            <a:r>
              <a:rPr lang="en-US" sz="2000" dirty="0" err="1" smtClean="0"/>
              <a:t>Boscolo</a:t>
            </a:r>
            <a:r>
              <a:rPr lang="en-US" sz="2000" dirty="0" smtClean="0"/>
              <a:t>, F. </a:t>
            </a:r>
            <a:r>
              <a:rPr lang="en-US" sz="2000" dirty="0" err="1" smtClean="0"/>
              <a:t>Collamati</a:t>
            </a:r>
            <a:endParaRPr lang="en-US" sz="2000" dirty="0" smtClean="0"/>
          </a:p>
          <a:p>
            <a:r>
              <a:rPr lang="en-US" sz="2000" dirty="0"/>
              <a:t>Activity supported by EU-H2020, </a:t>
            </a:r>
            <a:r>
              <a:rPr lang="en-US" sz="2000" b="1" dirty="0" err="1"/>
              <a:t>EuroCirCol</a:t>
            </a:r>
            <a:r>
              <a:rPr lang="en-US" sz="2000" b="1" dirty="0"/>
              <a:t> </a:t>
            </a:r>
            <a:endParaRPr lang="en-US" sz="2000" b="1" dirty="0" smtClean="0"/>
          </a:p>
          <a:p>
            <a:endParaRPr lang="en-US" sz="2000" dirty="0" smtClean="0"/>
          </a:p>
        </p:txBody>
      </p:sp>
      <p:sp>
        <p:nvSpPr>
          <p:cNvPr id="5" name="TextBox 4"/>
          <p:cNvSpPr txBox="1"/>
          <p:nvPr/>
        </p:nvSpPr>
        <p:spPr>
          <a:xfrm>
            <a:off x="-41546" y="1095044"/>
            <a:ext cx="9144000" cy="769441"/>
          </a:xfrm>
          <a:prstGeom prst="rect">
            <a:avLst/>
          </a:prstGeom>
          <a:noFill/>
        </p:spPr>
        <p:txBody>
          <a:bodyPr wrap="square" rtlCol="0">
            <a:spAutoFit/>
          </a:bodyPr>
          <a:lstStyle/>
          <a:p>
            <a:pPr algn="ctr"/>
            <a:r>
              <a:rPr lang="en-US" sz="2200" dirty="0" smtClean="0"/>
              <a:t>M. </a:t>
            </a:r>
            <a:r>
              <a:rPr lang="en-US" sz="2200" dirty="0" err="1" smtClean="0"/>
              <a:t>Boscolo</a:t>
            </a:r>
            <a:r>
              <a:rPr lang="en-US" sz="2200" dirty="0" smtClean="0"/>
              <a:t> (INFN-LNF), N. </a:t>
            </a:r>
            <a:r>
              <a:rPr lang="en-US" sz="2200" dirty="0" err="1" smtClean="0"/>
              <a:t>Bacchetta</a:t>
            </a:r>
            <a:r>
              <a:rPr lang="en-US" sz="2200" dirty="0" smtClean="0"/>
              <a:t> (INFN-</a:t>
            </a:r>
            <a:r>
              <a:rPr lang="en-US" sz="2200" dirty="0" err="1" smtClean="0"/>
              <a:t>Pd</a:t>
            </a:r>
            <a:r>
              <a:rPr lang="en-US" sz="2200" dirty="0" smtClean="0"/>
              <a:t>), E. Belli (Rm1), </a:t>
            </a:r>
          </a:p>
          <a:p>
            <a:pPr algn="ctr"/>
            <a:r>
              <a:rPr lang="en-US" sz="2200" dirty="0" smtClean="0"/>
              <a:t>O. G. Blanco (LNF), F</a:t>
            </a:r>
            <a:r>
              <a:rPr lang="en-US" sz="2200" dirty="0" smtClean="0"/>
              <a:t>. </a:t>
            </a:r>
            <a:r>
              <a:rPr lang="en-US" sz="2200" dirty="0" err="1" smtClean="0"/>
              <a:t>Collamati</a:t>
            </a:r>
            <a:r>
              <a:rPr lang="en-US" sz="2200" dirty="0" smtClean="0"/>
              <a:t> (Rm1), M. </a:t>
            </a:r>
            <a:r>
              <a:rPr lang="en-US" sz="2200" dirty="0" err="1" smtClean="0"/>
              <a:t>Migliorati</a:t>
            </a:r>
            <a:r>
              <a:rPr lang="en-US" sz="2200" dirty="0" smtClean="0"/>
              <a:t> (Rm1), M. </a:t>
            </a:r>
            <a:r>
              <a:rPr lang="en-US" sz="2200" dirty="0" err="1" smtClean="0"/>
              <a:t>Zobov</a:t>
            </a:r>
            <a:r>
              <a:rPr lang="en-US" sz="2200" dirty="0" smtClean="0"/>
              <a:t> </a:t>
            </a:r>
            <a:r>
              <a:rPr lang="en-US" sz="2200" dirty="0" smtClean="0"/>
              <a:t>(LNF</a:t>
            </a:r>
            <a:r>
              <a:rPr lang="en-US" sz="2200" dirty="0" smtClean="0"/>
              <a:t>)</a:t>
            </a:r>
            <a:endParaRPr lang="en-US" sz="2200" dirty="0"/>
          </a:p>
        </p:txBody>
      </p:sp>
      <p:sp>
        <p:nvSpPr>
          <p:cNvPr id="20" name="Footer Placeholder 19"/>
          <p:cNvSpPr>
            <a:spLocks noGrp="1"/>
          </p:cNvSpPr>
          <p:nvPr>
            <p:ph type="ftr" sz="quarter" idx="11"/>
          </p:nvPr>
        </p:nvSpPr>
        <p:spPr/>
        <p:txBody>
          <a:bodyPr/>
          <a:lstStyle/>
          <a:p>
            <a:r>
              <a:rPr lang="nl-NL" smtClean="0"/>
              <a:t>M. Boscolo, RD_FA Collaboration meeting,  Bologna, 3/07/17</a:t>
            </a:r>
            <a:endParaRPr lang="en-US"/>
          </a:p>
        </p:txBody>
      </p:sp>
      <p:sp>
        <p:nvSpPr>
          <p:cNvPr id="21" name="TextBox 20"/>
          <p:cNvSpPr txBox="1"/>
          <p:nvPr/>
        </p:nvSpPr>
        <p:spPr>
          <a:xfrm>
            <a:off x="531340" y="5378462"/>
            <a:ext cx="6018186" cy="400110"/>
          </a:xfrm>
          <a:prstGeom prst="rect">
            <a:avLst/>
          </a:prstGeom>
          <a:noFill/>
        </p:spPr>
        <p:txBody>
          <a:bodyPr wrap="none" rtlCol="0">
            <a:spAutoFit/>
          </a:bodyPr>
          <a:lstStyle/>
          <a:p>
            <a:r>
              <a:rPr lang="en-US" sz="2000" dirty="0" err="1" smtClean="0">
                <a:solidFill>
                  <a:srgbClr val="000090"/>
                </a:solidFill>
              </a:rPr>
              <a:t>Anagrafica</a:t>
            </a:r>
            <a:r>
              <a:rPr lang="en-US" sz="2000" dirty="0" smtClean="0">
                <a:solidFill>
                  <a:srgbClr val="000090"/>
                </a:solidFill>
              </a:rPr>
              <a:t> </a:t>
            </a:r>
            <a:r>
              <a:rPr lang="en-US" sz="2000" b="1" dirty="0" smtClean="0">
                <a:solidFill>
                  <a:srgbClr val="FF0000"/>
                </a:solidFill>
              </a:rPr>
              <a:t>2017</a:t>
            </a:r>
            <a:r>
              <a:rPr lang="en-US" sz="2000" dirty="0" smtClean="0">
                <a:solidFill>
                  <a:srgbClr val="000090"/>
                </a:solidFill>
              </a:rPr>
              <a:t>:   M. </a:t>
            </a:r>
            <a:r>
              <a:rPr lang="en-US" sz="2000" dirty="0" err="1" smtClean="0">
                <a:solidFill>
                  <a:srgbClr val="000090"/>
                </a:solidFill>
              </a:rPr>
              <a:t>Boscolo</a:t>
            </a:r>
            <a:r>
              <a:rPr lang="en-US" sz="2000" dirty="0" smtClean="0">
                <a:solidFill>
                  <a:srgbClr val="000090"/>
                </a:solidFill>
              </a:rPr>
              <a:t>, N. </a:t>
            </a:r>
            <a:r>
              <a:rPr lang="en-US" sz="2000" dirty="0" err="1" smtClean="0">
                <a:solidFill>
                  <a:srgbClr val="000090"/>
                </a:solidFill>
              </a:rPr>
              <a:t>Bacchetta</a:t>
            </a:r>
            <a:r>
              <a:rPr lang="en-US" sz="2000" dirty="0" smtClean="0">
                <a:solidFill>
                  <a:srgbClr val="000090"/>
                </a:solidFill>
              </a:rPr>
              <a:t>, F. </a:t>
            </a:r>
            <a:r>
              <a:rPr lang="en-US" sz="2000" dirty="0" err="1" smtClean="0">
                <a:solidFill>
                  <a:srgbClr val="000090"/>
                </a:solidFill>
              </a:rPr>
              <a:t>Collamati</a:t>
            </a:r>
            <a:endParaRPr lang="en-US" sz="2000" dirty="0">
              <a:solidFill>
                <a:srgbClr val="000090"/>
              </a:solidFill>
            </a:endParaRPr>
          </a:p>
        </p:txBody>
      </p:sp>
    </p:spTree>
    <p:extLst>
      <p:ext uri="{BB962C8B-B14F-4D97-AF65-F5344CB8AC3E}">
        <p14:creationId xmlns:p14="http://schemas.microsoft.com/office/powerpoint/2010/main" val="1602547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0582" y="104245"/>
            <a:ext cx="3796432" cy="523220"/>
          </a:xfrm>
          <a:prstGeom prst="rect">
            <a:avLst/>
          </a:prstGeom>
          <a:noFill/>
        </p:spPr>
        <p:txBody>
          <a:bodyPr wrap="none" rtlCol="0">
            <a:spAutoFit/>
          </a:bodyPr>
          <a:lstStyle/>
          <a:p>
            <a:r>
              <a:rPr lang="en-US" sz="2800" dirty="0" smtClean="0">
                <a:solidFill>
                  <a:schemeClr val="accent2"/>
                </a:solidFill>
                <a:latin typeface="Arial"/>
                <a:cs typeface="Arial"/>
              </a:rPr>
              <a:t>Luminosity Detector (I)</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20</a:t>
            </a:fld>
            <a:endParaRPr lang="en-US"/>
          </a:p>
        </p:txBody>
      </p:sp>
      <p:pic>
        <p:nvPicPr>
          <p:cNvPr id="2" name="Picture 1"/>
          <p:cNvPicPr>
            <a:picLocks noChangeAspect="1"/>
          </p:cNvPicPr>
          <p:nvPr/>
        </p:nvPicPr>
        <p:blipFill>
          <a:blip r:embed="rId2"/>
          <a:stretch>
            <a:fillRect/>
          </a:stretch>
        </p:blipFill>
        <p:spPr>
          <a:xfrm>
            <a:off x="457200" y="627465"/>
            <a:ext cx="8354892" cy="5562599"/>
          </a:xfrm>
          <a:prstGeom prst="rect">
            <a:avLst/>
          </a:prstGeom>
        </p:spPr>
      </p:pic>
      <p:sp>
        <p:nvSpPr>
          <p:cNvPr id="3" name="TextBox 2"/>
          <p:cNvSpPr txBox="1"/>
          <p:nvPr/>
        </p:nvSpPr>
        <p:spPr>
          <a:xfrm>
            <a:off x="7858060" y="5705182"/>
            <a:ext cx="954032" cy="369332"/>
          </a:xfrm>
          <a:prstGeom prst="rect">
            <a:avLst/>
          </a:prstGeom>
          <a:solidFill>
            <a:schemeClr val="bg1"/>
          </a:solidFill>
        </p:spPr>
        <p:txBody>
          <a:bodyPr wrap="none" rtlCol="0">
            <a:spAutoFit/>
          </a:bodyPr>
          <a:lstStyle/>
          <a:p>
            <a:r>
              <a:rPr lang="en-US" dirty="0" smtClean="0"/>
              <a:t>M.DAM</a:t>
            </a:r>
            <a:endParaRPr lang="en-US" dirty="0"/>
          </a:p>
        </p:txBody>
      </p:sp>
    </p:spTree>
    <p:extLst>
      <p:ext uri="{BB962C8B-B14F-4D97-AF65-F5344CB8AC3E}">
        <p14:creationId xmlns:p14="http://schemas.microsoft.com/office/powerpoint/2010/main" val="2435857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86382" y="627465"/>
            <a:ext cx="8211784" cy="5655798"/>
          </a:xfrm>
          <a:prstGeom prst="rect">
            <a:avLst/>
          </a:prstGeom>
        </p:spPr>
      </p:pic>
      <p:sp>
        <p:nvSpPr>
          <p:cNvPr id="4" name="TextBox 3"/>
          <p:cNvSpPr txBox="1"/>
          <p:nvPr/>
        </p:nvSpPr>
        <p:spPr>
          <a:xfrm>
            <a:off x="2840582" y="104245"/>
            <a:ext cx="3896194" cy="523220"/>
          </a:xfrm>
          <a:prstGeom prst="rect">
            <a:avLst/>
          </a:prstGeom>
          <a:noFill/>
        </p:spPr>
        <p:txBody>
          <a:bodyPr wrap="none" rtlCol="0">
            <a:spAutoFit/>
          </a:bodyPr>
          <a:lstStyle/>
          <a:p>
            <a:r>
              <a:rPr lang="en-US" sz="2800" dirty="0" smtClean="0">
                <a:solidFill>
                  <a:schemeClr val="accent2"/>
                </a:solidFill>
                <a:latin typeface="Arial"/>
                <a:cs typeface="Arial"/>
              </a:rPr>
              <a:t>Luminosity Detector (II)</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21</a:t>
            </a:fld>
            <a:endParaRPr lang="en-US"/>
          </a:p>
        </p:txBody>
      </p:sp>
      <p:sp>
        <p:nvSpPr>
          <p:cNvPr id="3" name="TextBox 2"/>
          <p:cNvSpPr txBox="1"/>
          <p:nvPr/>
        </p:nvSpPr>
        <p:spPr>
          <a:xfrm>
            <a:off x="7858060" y="5705182"/>
            <a:ext cx="954032" cy="369332"/>
          </a:xfrm>
          <a:prstGeom prst="rect">
            <a:avLst/>
          </a:prstGeom>
          <a:solidFill>
            <a:schemeClr val="bg1"/>
          </a:solidFill>
        </p:spPr>
        <p:txBody>
          <a:bodyPr wrap="none" rtlCol="0">
            <a:spAutoFit/>
          </a:bodyPr>
          <a:lstStyle/>
          <a:p>
            <a:r>
              <a:rPr lang="en-US" dirty="0" smtClean="0"/>
              <a:t>M.DAM</a:t>
            </a:r>
            <a:endParaRPr lang="en-US" dirty="0"/>
          </a:p>
        </p:txBody>
      </p:sp>
      <p:sp>
        <p:nvSpPr>
          <p:cNvPr id="9" name="TextBox 8"/>
          <p:cNvSpPr txBox="1"/>
          <p:nvPr/>
        </p:nvSpPr>
        <p:spPr>
          <a:xfrm>
            <a:off x="2938532" y="5005748"/>
            <a:ext cx="1842808" cy="1200329"/>
          </a:xfrm>
          <a:prstGeom prst="rect">
            <a:avLst/>
          </a:prstGeom>
          <a:solidFill>
            <a:schemeClr val="accent6">
              <a:lumMod val="20000"/>
              <a:lumOff val="80000"/>
            </a:schemeClr>
          </a:solidFill>
        </p:spPr>
        <p:txBody>
          <a:bodyPr wrap="square" rtlCol="0">
            <a:spAutoFit/>
          </a:bodyPr>
          <a:lstStyle/>
          <a:p>
            <a:r>
              <a:rPr lang="en-US" dirty="0" smtClean="0"/>
              <a:t>Still a big challenge given the available space in the IR</a:t>
            </a:r>
            <a:endParaRPr lang="en-US" dirty="0"/>
          </a:p>
        </p:txBody>
      </p:sp>
    </p:spTree>
    <p:extLst>
      <p:ext uri="{BB962C8B-B14F-4D97-AF65-F5344CB8AC3E}">
        <p14:creationId xmlns:p14="http://schemas.microsoft.com/office/powerpoint/2010/main" val="1581153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0582" y="104245"/>
            <a:ext cx="3995956" cy="523220"/>
          </a:xfrm>
          <a:prstGeom prst="rect">
            <a:avLst/>
          </a:prstGeom>
          <a:noFill/>
        </p:spPr>
        <p:txBody>
          <a:bodyPr wrap="none" rtlCol="0">
            <a:spAutoFit/>
          </a:bodyPr>
          <a:lstStyle/>
          <a:p>
            <a:r>
              <a:rPr lang="en-US" sz="2800" dirty="0" smtClean="0">
                <a:solidFill>
                  <a:schemeClr val="accent2"/>
                </a:solidFill>
                <a:latin typeface="Arial"/>
                <a:cs typeface="Arial"/>
              </a:rPr>
              <a:t>Luminosity Detector (III)</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22</a:t>
            </a:fld>
            <a:endParaRPr lang="en-US"/>
          </a:p>
        </p:txBody>
      </p:sp>
      <p:pic>
        <p:nvPicPr>
          <p:cNvPr id="2" name="Picture 1"/>
          <p:cNvPicPr>
            <a:picLocks noChangeAspect="1"/>
          </p:cNvPicPr>
          <p:nvPr/>
        </p:nvPicPr>
        <p:blipFill>
          <a:blip r:embed="rId2"/>
          <a:stretch>
            <a:fillRect/>
          </a:stretch>
        </p:blipFill>
        <p:spPr>
          <a:xfrm>
            <a:off x="139700" y="800100"/>
            <a:ext cx="8864600" cy="5257800"/>
          </a:xfrm>
          <a:prstGeom prst="rect">
            <a:avLst/>
          </a:prstGeom>
        </p:spPr>
      </p:pic>
    </p:spTree>
    <p:extLst>
      <p:ext uri="{BB962C8B-B14F-4D97-AF65-F5344CB8AC3E}">
        <p14:creationId xmlns:p14="http://schemas.microsoft.com/office/powerpoint/2010/main" val="44526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nl-NL" smtClean="0"/>
              <a:t>M. Boscolo, RD_FA Collaboration meeting,  Bologna, 3/07/17</a:t>
            </a:r>
            <a:endParaRPr lang="en-US"/>
          </a:p>
        </p:txBody>
      </p:sp>
      <p:sp>
        <p:nvSpPr>
          <p:cNvPr id="3" name="Title 2"/>
          <p:cNvSpPr txBox="1">
            <a:spLocks/>
          </p:cNvSpPr>
          <p:nvPr/>
        </p:nvSpPr>
        <p:spPr>
          <a:xfrm>
            <a:off x="358346" y="52299"/>
            <a:ext cx="8600303" cy="857250"/>
          </a:xfrm>
          <a:prstGeom prst="rect">
            <a:avLst/>
          </a:prstGeom>
        </p:spPr>
        <p:txBody>
          <a:bodyPr/>
          <a:lstStyle>
            <a:lvl1pPr algn="ctr" defTabSz="457130" rtl="0" eaLnBrk="1" latinLnBrk="0" hangingPunct="1">
              <a:spcBef>
                <a:spcPct val="0"/>
              </a:spcBef>
              <a:buNone/>
              <a:defRPr sz="4400" kern="1200">
                <a:solidFill>
                  <a:srgbClr val="FF0000"/>
                </a:solidFill>
                <a:latin typeface="+mj-lt"/>
                <a:ea typeface="+mj-ea"/>
                <a:cs typeface="+mj-cs"/>
              </a:defRPr>
            </a:lvl1pPr>
          </a:lstStyle>
          <a:p>
            <a:r>
              <a:rPr lang="en-US" dirty="0" smtClean="0"/>
              <a:t>FCC-</a:t>
            </a:r>
            <a:r>
              <a:rPr lang="en-US" dirty="0" err="1" smtClean="0"/>
              <a:t>ee</a:t>
            </a:r>
            <a:r>
              <a:rPr lang="en-US" dirty="0" smtClean="0"/>
              <a:t>: Conclusion and Future Steps</a:t>
            </a:r>
            <a:endParaRPr lang="en-US" dirty="0"/>
          </a:p>
        </p:txBody>
      </p:sp>
      <p:sp>
        <p:nvSpPr>
          <p:cNvPr id="4" name="Content Placeholder 3"/>
          <p:cNvSpPr txBox="1">
            <a:spLocks/>
          </p:cNvSpPr>
          <p:nvPr/>
        </p:nvSpPr>
        <p:spPr>
          <a:xfrm>
            <a:off x="260208" y="1208256"/>
            <a:ext cx="8595362" cy="5289207"/>
          </a:xfrm>
          <a:prstGeom prst="rect">
            <a:avLst/>
          </a:prstGeom>
        </p:spPr>
        <p:txBody>
          <a:bodyPr>
            <a:noAutofit/>
          </a:bodyPr>
          <a:lstStyle>
            <a:lvl1pPr marL="342848" indent="-342848" algn="l" defTabSz="457130" rtl="0" eaLnBrk="1" latinLnBrk="0" hangingPunct="1">
              <a:spcBef>
                <a:spcPct val="20000"/>
              </a:spcBef>
              <a:buFont typeface="Arial"/>
              <a:buChar char="•"/>
              <a:defRPr sz="3200" kern="1200">
                <a:solidFill>
                  <a:schemeClr val="tx1"/>
                </a:solidFill>
                <a:latin typeface="+mn-lt"/>
                <a:ea typeface="+mn-ea"/>
                <a:cs typeface="+mn-cs"/>
              </a:defRPr>
            </a:lvl1pPr>
            <a:lvl2pPr marL="742836" indent="-285707" algn="l" defTabSz="457130" rtl="0" eaLnBrk="1" latinLnBrk="0" hangingPunct="1">
              <a:spcBef>
                <a:spcPct val="20000"/>
              </a:spcBef>
              <a:buFont typeface="Arial"/>
              <a:buChar char="–"/>
              <a:defRPr sz="2800" kern="1200">
                <a:solidFill>
                  <a:srgbClr val="000090"/>
                </a:solidFill>
                <a:latin typeface="+mn-lt"/>
                <a:ea typeface="+mn-ea"/>
                <a:cs typeface="+mn-cs"/>
              </a:defRPr>
            </a:lvl2pPr>
            <a:lvl3pPr marL="1142824" indent="-228564" algn="l" defTabSz="457130" rtl="0" eaLnBrk="1" latinLnBrk="0" hangingPunct="1">
              <a:spcBef>
                <a:spcPct val="20000"/>
              </a:spcBef>
              <a:buFont typeface="Arial"/>
              <a:buChar char="•"/>
              <a:defRPr sz="2400" kern="1200">
                <a:solidFill>
                  <a:srgbClr val="660066"/>
                </a:solidFill>
                <a:latin typeface="+mn-lt"/>
                <a:ea typeface="+mn-ea"/>
                <a:cs typeface="+mn-cs"/>
              </a:defRPr>
            </a:lvl3pPr>
            <a:lvl4pPr marL="1599954" indent="-228564" algn="l" defTabSz="457130" rtl="0" eaLnBrk="1" latinLnBrk="0" hangingPunct="1">
              <a:spcBef>
                <a:spcPct val="20000"/>
              </a:spcBef>
              <a:buFont typeface="Arial"/>
              <a:buChar char="–"/>
              <a:defRPr sz="2000" kern="1200">
                <a:solidFill>
                  <a:schemeClr val="tx1"/>
                </a:solidFill>
                <a:latin typeface="+mn-lt"/>
                <a:ea typeface="+mn-ea"/>
                <a:cs typeface="+mn-cs"/>
              </a:defRPr>
            </a:lvl4pPr>
            <a:lvl5pPr marL="2057085" indent="-228564" algn="l" defTabSz="457130" rtl="0" eaLnBrk="1" latinLnBrk="0" hangingPunct="1">
              <a:spcBef>
                <a:spcPct val="20000"/>
              </a:spcBef>
              <a:buFont typeface="Arial"/>
              <a:buChar char="»"/>
              <a:defRPr sz="2000" kern="1200">
                <a:solidFill>
                  <a:schemeClr val="tx1"/>
                </a:solidFill>
                <a:latin typeface="+mn-lt"/>
                <a:ea typeface="+mn-ea"/>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a:lstStyle>
          <a:p>
            <a:pPr marL="257136" indent="-257136"/>
            <a:r>
              <a:rPr lang="en-US" sz="2000" b="1" dirty="0" smtClean="0">
                <a:solidFill>
                  <a:srgbClr val="0432FF"/>
                </a:solidFill>
              </a:rPr>
              <a:t>Wake fields </a:t>
            </a:r>
            <a:r>
              <a:rPr lang="en-US" sz="2000" dirty="0" smtClean="0">
                <a:solidFill>
                  <a:prstClr val="black"/>
                </a:solidFill>
              </a:rPr>
              <a:t>calculations in IR in progress, also different chamber geometries under investigation</a:t>
            </a:r>
          </a:p>
          <a:p>
            <a:pPr marL="257136" indent="-257136"/>
            <a:r>
              <a:rPr lang="en-US" sz="2000" b="1" dirty="0" smtClean="0">
                <a:solidFill>
                  <a:srgbClr val="0432FF"/>
                </a:solidFill>
              </a:rPr>
              <a:t>HOM absorber </a:t>
            </a:r>
            <a:r>
              <a:rPr lang="en-US" sz="2000" dirty="0" smtClean="0">
                <a:solidFill>
                  <a:prstClr val="black"/>
                </a:solidFill>
              </a:rPr>
              <a:t>in the central chamber </a:t>
            </a:r>
            <a:r>
              <a:rPr lang="en-US" sz="2000" dirty="0" smtClean="0"/>
              <a:t>needs further optimization</a:t>
            </a:r>
            <a:endParaRPr lang="en-US" sz="2000" dirty="0" smtClean="0">
              <a:solidFill>
                <a:prstClr val="black"/>
              </a:solidFill>
            </a:endParaRPr>
          </a:p>
          <a:p>
            <a:r>
              <a:rPr lang="en-US" sz="2000" b="1" dirty="0" smtClean="0">
                <a:solidFill>
                  <a:srgbClr val="0432FF"/>
                </a:solidFill>
              </a:rPr>
              <a:t>Vacuum Chamber heating </a:t>
            </a:r>
            <a:r>
              <a:rPr lang="en-US" sz="2000" dirty="0" smtClean="0"/>
              <a:t>estimate and </a:t>
            </a:r>
            <a:r>
              <a:rPr lang="en-US" sz="2000" b="1" dirty="0" smtClean="0">
                <a:solidFill>
                  <a:srgbClr val="0432FF"/>
                </a:solidFill>
              </a:rPr>
              <a:t>water cooling </a:t>
            </a:r>
            <a:r>
              <a:rPr lang="en-US" sz="2000" dirty="0" smtClean="0"/>
              <a:t>system</a:t>
            </a:r>
            <a:endParaRPr lang="en-US" sz="2000" b="1" dirty="0" smtClean="0"/>
          </a:p>
          <a:p>
            <a:r>
              <a:rPr lang="en-US" sz="2000" dirty="0" smtClean="0"/>
              <a:t>Optimization of </a:t>
            </a:r>
            <a:r>
              <a:rPr lang="en-US" sz="2000" b="1" dirty="0" smtClean="0">
                <a:solidFill>
                  <a:srgbClr val="FF0000"/>
                </a:solidFill>
              </a:rPr>
              <a:t>SR</a:t>
            </a:r>
            <a:r>
              <a:rPr lang="en-US" sz="2000" b="1" dirty="0" smtClean="0"/>
              <a:t> </a:t>
            </a:r>
            <a:r>
              <a:rPr lang="en-US" sz="2000" b="1" dirty="0" smtClean="0">
                <a:solidFill>
                  <a:srgbClr val="FF0000"/>
                </a:solidFill>
              </a:rPr>
              <a:t>masks, shielding, collimators, absorbers </a:t>
            </a:r>
            <a:r>
              <a:rPr lang="en-US" sz="2000" dirty="0" smtClean="0"/>
              <a:t>also with full simulation</a:t>
            </a:r>
          </a:p>
          <a:p>
            <a:r>
              <a:rPr lang="en-US" sz="2000" b="1" dirty="0" smtClean="0">
                <a:solidFill>
                  <a:srgbClr val="7030A0"/>
                </a:solidFill>
              </a:rPr>
              <a:t>Solenoid Field maps </a:t>
            </a:r>
            <a:r>
              <a:rPr lang="en-US" sz="2000" dirty="0" smtClean="0"/>
              <a:t>for more realistic studies (like SR from fringe solenoid fields, ..)</a:t>
            </a:r>
          </a:p>
          <a:p>
            <a:r>
              <a:rPr lang="en-US" sz="2000" dirty="0" smtClean="0"/>
              <a:t>Study of other </a:t>
            </a:r>
            <a:r>
              <a:rPr lang="en-US" sz="2000" b="1" dirty="0" smtClean="0">
                <a:solidFill>
                  <a:srgbClr val="002060"/>
                </a:solidFill>
              </a:rPr>
              <a:t>IR backgrounds </a:t>
            </a:r>
            <a:r>
              <a:rPr lang="en-US" sz="2000" dirty="0" smtClean="0"/>
              <a:t>(off-momentum beam particles, beam-gas, radiative </a:t>
            </a:r>
            <a:r>
              <a:rPr lang="en-US" sz="2000" dirty="0" err="1" smtClean="0"/>
              <a:t>bhabha</a:t>
            </a:r>
            <a:r>
              <a:rPr lang="en-US" sz="2000" dirty="0" smtClean="0"/>
              <a:t>, complete </a:t>
            </a:r>
            <a:r>
              <a:rPr lang="en-US" sz="2000" dirty="0" smtClean="0">
                <a:latin typeface="Symbol" charset="2"/>
                <a:ea typeface="Symbol" charset="2"/>
                <a:cs typeface="Symbol" charset="2"/>
              </a:rPr>
              <a:t>gg</a:t>
            </a:r>
            <a:r>
              <a:rPr lang="en-US" sz="2000" dirty="0" smtClean="0"/>
              <a:t>-&gt; hadrons)</a:t>
            </a:r>
          </a:p>
          <a:p>
            <a:r>
              <a:rPr lang="en-US" sz="2000" dirty="0" smtClean="0"/>
              <a:t>Full </a:t>
            </a:r>
            <a:r>
              <a:rPr lang="en-US" sz="2000" b="1" dirty="0" smtClean="0"/>
              <a:t>G4 detector simulation </a:t>
            </a:r>
            <a:r>
              <a:rPr lang="en-US" sz="2000" dirty="0" smtClean="0"/>
              <a:t>combined with the detailed IR geometry</a:t>
            </a:r>
          </a:p>
          <a:p>
            <a:r>
              <a:rPr lang="en-US" sz="2000" b="1" dirty="0" smtClean="0"/>
              <a:t>QD0 design</a:t>
            </a:r>
            <a:r>
              <a:rPr lang="en-US" sz="2000" dirty="0" smtClean="0"/>
              <a:t>: different proposals and design in progress</a:t>
            </a:r>
            <a:endParaRPr lang="en-US" sz="2000" b="1" dirty="0" smtClean="0"/>
          </a:p>
          <a:p>
            <a:r>
              <a:rPr lang="en-US" sz="2000" b="1" dirty="0" smtClean="0"/>
              <a:t>Injection backgrounds</a:t>
            </a:r>
          </a:p>
          <a:p>
            <a:r>
              <a:rPr lang="en-US" sz="2000" dirty="0" smtClean="0">
                <a:solidFill>
                  <a:prstClr val="black"/>
                </a:solidFill>
              </a:rPr>
              <a:t>Electron Cloud studies in the IR in progress, SEY&lt;1.1 needed to avoid build-up</a:t>
            </a:r>
          </a:p>
          <a:p>
            <a:r>
              <a:rPr lang="en-US" sz="2000" dirty="0" smtClean="0">
                <a:solidFill>
                  <a:prstClr val="black"/>
                </a:solidFill>
              </a:rPr>
              <a:t>More work will be needed for a more realistic and engineered design of the IR </a:t>
            </a:r>
          </a:p>
          <a:p>
            <a:endParaRPr lang="en-US" sz="2000" b="1" dirty="0"/>
          </a:p>
        </p:txBody>
      </p:sp>
    </p:spTree>
    <p:extLst>
      <p:ext uri="{BB962C8B-B14F-4D97-AF65-F5344CB8AC3E}">
        <p14:creationId xmlns:p14="http://schemas.microsoft.com/office/powerpoint/2010/main" val="1375742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FCC-</a:t>
            </a:r>
            <a:r>
              <a:rPr lang="en-US" dirty="0" err="1" smtClean="0"/>
              <a:t>hh</a:t>
            </a:r>
            <a:r>
              <a:rPr lang="en-US" dirty="0"/>
              <a:t> </a:t>
            </a:r>
            <a:r>
              <a:rPr lang="en-US" dirty="0" smtClean="0"/>
              <a:t>MDI</a:t>
            </a:r>
            <a:endParaRPr lang="en-US" dirty="0"/>
          </a:p>
        </p:txBody>
      </p:sp>
      <p:sp>
        <p:nvSpPr>
          <p:cNvPr id="2" name="Content Placeholder 1"/>
          <p:cNvSpPr>
            <a:spLocks noGrp="1"/>
          </p:cNvSpPr>
          <p:nvPr>
            <p:ph idx="1"/>
          </p:nvPr>
        </p:nvSpPr>
        <p:spPr>
          <a:xfrm>
            <a:off x="309108" y="1242218"/>
            <a:ext cx="8229600" cy="4525963"/>
          </a:xfrm>
        </p:spPr>
        <p:txBody>
          <a:bodyPr>
            <a:normAutofit/>
          </a:bodyPr>
          <a:lstStyle/>
          <a:p>
            <a:r>
              <a:rPr lang="en-US" sz="2400" dirty="0"/>
              <a:t>LNF-INFN is part of WP3-EuroCirCol, with the study on the impact of SR in the Experiments </a:t>
            </a:r>
            <a:endParaRPr lang="en-US" sz="2400" dirty="0" smtClean="0"/>
          </a:p>
          <a:p>
            <a:r>
              <a:rPr lang="en-US" sz="2400" dirty="0" smtClean="0"/>
              <a:t>See next talk by F. </a:t>
            </a:r>
            <a:r>
              <a:rPr lang="en-US" sz="2400" dirty="0" err="1" smtClean="0"/>
              <a:t>Collamati</a:t>
            </a:r>
            <a:r>
              <a:rPr lang="en-US" sz="2400" dirty="0" smtClean="0"/>
              <a:t> for details</a:t>
            </a:r>
            <a:endParaRPr lang="en-US" sz="2400" dirty="0"/>
          </a:p>
          <a:p>
            <a:endParaRPr lang="en-US" sz="2400" dirty="0" smtClean="0"/>
          </a:p>
          <a:p>
            <a:endParaRPr lang="en-US" sz="2400" dirty="0"/>
          </a:p>
        </p:txBody>
      </p:sp>
      <p:sp>
        <p:nvSpPr>
          <p:cNvPr id="4" name="Footer Placeholder 3"/>
          <p:cNvSpPr>
            <a:spLocks noGrp="1"/>
          </p:cNvSpPr>
          <p:nvPr>
            <p:ph type="ftr" sz="quarter" idx="11"/>
          </p:nvPr>
        </p:nvSpPr>
        <p:spPr/>
        <p:txBody>
          <a:bodyPr/>
          <a:lstStyle/>
          <a:p>
            <a:r>
              <a:rPr lang="nl-NL" smtClean="0"/>
              <a:t>M. Boscolo, RD_FA Collaboration meeting,  Bologna, 3/07/17</a:t>
            </a:r>
            <a:endParaRPr lang="en-US"/>
          </a:p>
        </p:txBody>
      </p:sp>
      <p:pic>
        <p:nvPicPr>
          <p:cNvPr id="6" name="Picture 5"/>
          <p:cNvPicPr>
            <a:picLocks noChangeAspect="1"/>
          </p:cNvPicPr>
          <p:nvPr/>
        </p:nvPicPr>
        <p:blipFill rotWithShape="1">
          <a:blip r:embed="rId2"/>
          <a:srcRect t="2920"/>
          <a:stretch/>
        </p:blipFill>
        <p:spPr>
          <a:xfrm>
            <a:off x="3484604" y="3074600"/>
            <a:ext cx="5515379" cy="3494153"/>
          </a:xfrm>
          <a:prstGeom prst="rect">
            <a:avLst/>
          </a:prstGeom>
        </p:spPr>
      </p:pic>
    </p:spTree>
    <p:extLst>
      <p:ext uri="{BB962C8B-B14F-4D97-AF65-F5344CB8AC3E}">
        <p14:creationId xmlns:p14="http://schemas.microsoft.com/office/powerpoint/2010/main" val="3195436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13176"/>
            <a:ext cx="9144000" cy="1656184"/>
          </a:xfrm>
          <a:prstGeom prst="rect">
            <a:avLst/>
          </a:prstGeom>
          <a:solidFill>
            <a:srgbClr val="FDF1F0"/>
          </a:solidFill>
          <a:ln w="50800">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pitchFamily="34" charset="0"/>
            </a:endParaRPr>
          </a:p>
        </p:txBody>
      </p:sp>
      <p:sp>
        <p:nvSpPr>
          <p:cNvPr id="2" name="Title 1"/>
          <p:cNvSpPr>
            <a:spLocks noGrp="1"/>
          </p:cNvSpPr>
          <p:nvPr>
            <p:ph type="title"/>
          </p:nvPr>
        </p:nvSpPr>
        <p:spPr>
          <a:xfrm>
            <a:off x="0" y="0"/>
            <a:ext cx="8921577" cy="1125720"/>
          </a:xfrm>
        </p:spPr>
        <p:txBody>
          <a:bodyPr>
            <a:normAutofit/>
          </a:bodyPr>
          <a:lstStyle/>
          <a:p>
            <a:r>
              <a:rPr lang="en-US" b="0" dirty="0"/>
              <a:t>Summary of SR study </a:t>
            </a:r>
            <a:r>
              <a:rPr lang="en-US" b="0" dirty="0" smtClean="0"/>
              <a:t>in EIR </a:t>
            </a:r>
            <a:r>
              <a:rPr lang="en-US" b="0" dirty="0"/>
              <a:t>for FCC-</a:t>
            </a:r>
            <a:r>
              <a:rPr lang="en-US" b="0" dirty="0" err="1"/>
              <a:t>hh</a:t>
            </a:r>
            <a:endParaRPr lang="en-US" dirty="0"/>
          </a:p>
        </p:txBody>
      </p:sp>
      <p:sp>
        <p:nvSpPr>
          <p:cNvPr id="3" name="Content Placeholder 2"/>
          <p:cNvSpPr>
            <a:spLocks noGrp="1"/>
          </p:cNvSpPr>
          <p:nvPr>
            <p:ph idx="1"/>
          </p:nvPr>
        </p:nvSpPr>
        <p:spPr>
          <a:xfrm>
            <a:off x="381425" y="1386368"/>
            <a:ext cx="8352928" cy="4032448"/>
          </a:xfrm>
        </p:spPr>
        <p:txBody>
          <a:bodyPr/>
          <a:lstStyle/>
          <a:p>
            <a:r>
              <a:rPr lang="en-US" sz="2000" b="0" dirty="0"/>
              <a:t>Synchrotron Radiation emitted in the last bends (500m from the IP) </a:t>
            </a:r>
            <a:r>
              <a:rPr lang="en-US" sz="2000" b="0" dirty="0" smtClean="0"/>
              <a:t>is not </a:t>
            </a:r>
            <a:r>
              <a:rPr lang="en-US" sz="2000" b="0" dirty="0"/>
              <a:t>an issue:</a:t>
            </a:r>
          </a:p>
          <a:p>
            <a:pPr lvl="1"/>
            <a:r>
              <a:rPr lang="en-US" sz="1800" b="0" dirty="0" smtClean="0"/>
              <a:t>The </a:t>
            </a:r>
            <a:r>
              <a:rPr lang="en-US" sz="1800" b="0" dirty="0"/>
              <a:t>emitted Power is IN TOTAL ~100 W (=upper limit in all </a:t>
            </a:r>
            <a:r>
              <a:rPr lang="en-US" sz="1800" b="0" dirty="0" smtClean="0"/>
              <a:t>beam conditions)</a:t>
            </a:r>
          </a:p>
          <a:p>
            <a:pPr lvl="1"/>
            <a:r>
              <a:rPr lang="en-US" sz="1800" b="0" dirty="0" smtClean="0"/>
              <a:t>The </a:t>
            </a:r>
            <a:r>
              <a:rPr lang="en-US" sz="1800" b="0" dirty="0"/>
              <a:t>fraction of this power entering the TAS is ~10 W with/</a:t>
            </a:r>
            <a:r>
              <a:rPr lang="en-US" sz="1800" b="0" dirty="0" smtClean="0"/>
              <a:t>without crossing angle</a:t>
            </a:r>
          </a:p>
          <a:p>
            <a:pPr lvl="1"/>
            <a:r>
              <a:rPr lang="en-US" sz="1800" b="0" dirty="0" smtClean="0"/>
              <a:t>Orbit </a:t>
            </a:r>
            <a:r>
              <a:rPr lang="en-US" sz="1800" b="0" dirty="0"/>
              <a:t>correctors contribute for ~ W (~10x lower than bends</a:t>
            </a:r>
            <a:r>
              <a:rPr lang="en-US" sz="1800" b="0" dirty="0" smtClean="0"/>
              <a:t>)</a:t>
            </a:r>
          </a:p>
          <a:p>
            <a:pPr lvl="1"/>
            <a:r>
              <a:rPr lang="en-US" sz="1800" b="0" dirty="0" smtClean="0"/>
              <a:t>The </a:t>
            </a:r>
            <a:r>
              <a:rPr lang="en-US" sz="1800" b="0" dirty="0"/>
              <a:t>emitted photons, even if numerous (~</a:t>
            </a:r>
            <a:r>
              <a:rPr lang="en-US" sz="1800" b="0" dirty="0" smtClean="0"/>
              <a:t>1E10 </a:t>
            </a:r>
            <a:r>
              <a:rPr lang="en-US" sz="1800" b="0" dirty="0"/>
              <a:t>per bunch), have </a:t>
            </a:r>
            <a:r>
              <a:rPr lang="en-US" sz="1800" b="0" dirty="0" smtClean="0"/>
              <a:t>a critical </a:t>
            </a:r>
            <a:r>
              <a:rPr lang="en-US" sz="1800" b="0" dirty="0"/>
              <a:t>energy of </a:t>
            </a:r>
            <a:r>
              <a:rPr lang="en-US" sz="1800" b="0" dirty="0" smtClean="0"/>
              <a:t>1keV</a:t>
            </a:r>
          </a:p>
          <a:p>
            <a:pPr lvl="1"/>
            <a:r>
              <a:rPr lang="en-US" sz="1800" b="0" dirty="0" smtClean="0"/>
              <a:t>They </a:t>
            </a:r>
            <a:r>
              <a:rPr lang="en-US" sz="1800" b="0" dirty="0"/>
              <a:t>are safely stopped within the pipe (no full simulation needed!</a:t>
            </a:r>
            <a:r>
              <a:rPr lang="en-US" sz="1800" b="0" dirty="0" smtClean="0"/>
              <a:t>)</a:t>
            </a:r>
          </a:p>
          <a:p>
            <a:r>
              <a:rPr lang="en-US" sz="2000" b="0" dirty="0" smtClean="0"/>
              <a:t>even </a:t>
            </a:r>
            <a:r>
              <a:rPr lang="en-US" sz="2000" b="0" dirty="0"/>
              <a:t>in a non-collision scheme (beam separation at IP) we </a:t>
            </a:r>
            <a:r>
              <a:rPr lang="en-US" sz="2000" b="0" dirty="0" smtClean="0"/>
              <a:t>can use </a:t>
            </a:r>
            <a:r>
              <a:rPr lang="en-US" sz="2000" b="0" dirty="0"/>
              <a:t>as a reference (extreme) value the 100 W limit -&gt; safe limit</a:t>
            </a:r>
            <a:endParaRPr lang="en-US" sz="2000" dirty="0"/>
          </a:p>
        </p:txBody>
      </p:sp>
      <p:sp>
        <p:nvSpPr>
          <p:cNvPr id="5" name="Content Placeholder 2"/>
          <p:cNvSpPr txBox="1">
            <a:spLocks/>
          </p:cNvSpPr>
          <p:nvPr/>
        </p:nvSpPr>
        <p:spPr bwMode="auto">
          <a:xfrm>
            <a:off x="0" y="5085184"/>
            <a:ext cx="9144000"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rgbClr val="FF3300"/>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rgbClr val="800080"/>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rgbClr val="00CC00"/>
                </a:solidFill>
                <a:latin typeface="+mn-lt"/>
                <a:ea typeface="ＭＳ Ｐゴシック" charset="-128"/>
              </a:defRPr>
            </a:lvl5pPr>
            <a:lvl6pPr marL="2514600" indent="-228600" algn="l" rtl="0" eaLnBrk="0" fontAlgn="base" hangingPunct="0">
              <a:spcBef>
                <a:spcPct val="20000"/>
              </a:spcBef>
              <a:spcAft>
                <a:spcPct val="0"/>
              </a:spcAft>
              <a:buChar char="»"/>
              <a:defRPr sz="2000" b="1">
                <a:solidFill>
                  <a:srgbClr val="00CC00"/>
                </a:solidFill>
                <a:latin typeface="+mn-lt"/>
              </a:defRPr>
            </a:lvl6pPr>
            <a:lvl7pPr marL="2971800" indent="-228600" algn="l" rtl="0" eaLnBrk="0" fontAlgn="base" hangingPunct="0">
              <a:spcBef>
                <a:spcPct val="20000"/>
              </a:spcBef>
              <a:spcAft>
                <a:spcPct val="0"/>
              </a:spcAft>
              <a:buChar char="»"/>
              <a:defRPr sz="2000" b="1">
                <a:solidFill>
                  <a:srgbClr val="00CC00"/>
                </a:solidFill>
                <a:latin typeface="+mn-lt"/>
              </a:defRPr>
            </a:lvl7pPr>
            <a:lvl8pPr marL="3429000" indent="-228600" algn="l" rtl="0" eaLnBrk="0" fontAlgn="base" hangingPunct="0">
              <a:spcBef>
                <a:spcPct val="20000"/>
              </a:spcBef>
              <a:spcAft>
                <a:spcPct val="0"/>
              </a:spcAft>
              <a:buChar char="»"/>
              <a:defRPr sz="2000" b="1">
                <a:solidFill>
                  <a:srgbClr val="00CC00"/>
                </a:solidFill>
                <a:latin typeface="+mn-lt"/>
              </a:defRPr>
            </a:lvl8pPr>
            <a:lvl9pPr marL="3886200" indent="-228600" algn="l" rtl="0" eaLnBrk="0" fontAlgn="base" hangingPunct="0">
              <a:spcBef>
                <a:spcPct val="20000"/>
              </a:spcBef>
              <a:spcAft>
                <a:spcPct val="0"/>
              </a:spcAft>
              <a:buChar char="»"/>
              <a:defRPr sz="2000" b="1">
                <a:solidFill>
                  <a:srgbClr val="00CC00"/>
                </a:solidFill>
                <a:latin typeface="+mn-lt"/>
              </a:defRPr>
            </a:lvl9pPr>
          </a:lstStyle>
          <a:p>
            <a:r>
              <a:rPr lang="en-US" sz="2000" b="0" dirty="0" smtClean="0"/>
              <a:t>Further studies:</a:t>
            </a:r>
          </a:p>
          <a:p>
            <a:pPr lvl="1"/>
            <a:r>
              <a:rPr lang="en-US" sz="1600" b="0" dirty="0" smtClean="0"/>
              <a:t>Quantify why 10W is low (where these photons shine to </a:t>
            </a:r>
            <a:r>
              <a:rPr lang="en-US" sz="1600" b="0" dirty="0"/>
              <a:t>and what needs to be </a:t>
            </a:r>
            <a:r>
              <a:rPr lang="en-US" sz="1600" b="0" dirty="0" smtClean="0"/>
              <a:t>cooled)</a:t>
            </a:r>
            <a:endParaRPr lang="en-US" sz="1600" b="0" dirty="0"/>
          </a:p>
          <a:p>
            <a:pPr lvl="1"/>
            <a:r>
              <a:rPr lang="en-US" sz="1600" b="0" dirty="0" smtClean="0"/>
              <a:t>Study the effect </a:t>
            </a:r>
            <a:r>
              <a:rPr lang="en-US" sz="1600" b="0" dirty="0"/>
              <a:t>of spectrometer </a:t>
            </a:r>
            <a:r>
              <a:rPr lang="en-US" sz="1600" b="0" dirty="0" smtClean="0"/>
              <a:t>bends (even though this is alternative detector model now)</a:t>
            </a:r>
            <a:endParaRPr lang="en-US" sz="1600" b="0" dirty="0"/>
          </a:p>
          <a:p>
            <a:pPr lvl="1"/>
            <a:r>
              <a:rPr lang="en-US" sz="1600" b="0" dirty="0" smtClean="0"/>
              <a:t>Evaluate the effect of the high </a:t>
            </a:r>
            <a:r>
              <a:rPr lang="en-US" sz="1600" b="0" dirty="0"/>
              <a:t>energy </a:t>
            </a:r>
            <a:r>
              <a:rPr lang="en-US" sz="1600" b="0" dirty="0" smtClean="0"/>
              <a:t>photons (tail of the distribution)</a:t>
            </a:r>
          </a:p>
        </p:txBody>
      </p:sp>
      <p:sp>
        <p:nvSpPr>
          <p:cNvPr id="4" name="Footer Placeholder 3"/>
          <p:cNvSpPr>
            <a:spLocks noGrp="1"/>
          </p:cNvSpPr>
          <p:nvPr>
            <p:ph type="ftr" sz="quarter" idx="11"/>
          </p:nvPr>
        </p:nvSpPr>
        <p:spPr/>
        <p:txBody>
          <a:bodyPr/>
          <a:lstStyle/>
          <a:p>
            <a:r>
              <a:rPr lang="nl-NL" smtClean="0">
                <a:solidFill>
                  <a:prstClr val="black">
                    <a:tint val="75000"/>
                  </a:prstClr>
                </a:solidFill>
                <a:latin typeface="Calibri"/>
              </a:rPr>
              <a:t>M. Boscolo, RD_FA Collaboration meeting,  Bologna, 3/07/17</a:t>
            </a:r>
            <a:endParaRPr lang="en-US">
              <a:solidFill>
                <a:prstClr val="black">
                  <a:tint val="75000"/>
                </a:prstClr>
              </a:solidFill>
              <a:latin typeface="Calibri"/>
            </a:endParaRPr>
          </a:p>
        </p:txBody>
      </p:sp>
      <p:sp>
        <p:nvSpPr>
          <p:cNvPr id="8" name="Rectangle 7"/>
          <p:cNvSpPr/>
          <p:nvPr/>
        </p:nvSpPr>
        <p:spPr>
          <a:xfrm>
            <a:off x="1907044" y="888699"/>
            <a:ext cx="5107488" cy="461665"/>
          </a:xfrm>
          <a:prstGeom prst="rect">
            <a:avLst/>
          </a:prstGeom>
          <a:solidFill>
            <a:srgbClr val="FFFF00"/>
          </a:solidFill>
        </p:spPr>
        <p:txBody>
          <a:bodyPr wrap="none">
            <a:spAutoFit/>
          </a:bodyPr>
          <a:lstStyle/>
          <a:p>
            <a:r>
              <a:rPr lang="en-US" sz="2400" b="1" dirty="0"/>
              <a:t>See next talk by F. </a:t>
            </a:r>
            <a:r>
              <a:rPr lang="en-US" sz="2400" b="1" dirty="0" err="1"/>
              <a:t>Collamati</a:t>
            </a:r>
            <a:r>
              <a:rPr lang="en-US" sz="2400" b="1" dirty="0"/>
              <a:t> for details</a:t>
            </a:r>
          </a:p>
        </p:txBody>
      </p:sp>
    </p:spTree>
    <p:extLst>
      <p:ext uri="{BB962C8B-B14F-4D97-AF65-F5344CB8AC3E}">
        <p14:creationId xmlns:p14="http://schemas.microsoft.com/office/powerpoint/2010/main" val="1700760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Conclusioni</a:t>
            </a:r>
            <a:r>
              <a:rPr lang="en-US" dirty="0" smtClean="0"/>
              <a:t> &amp; </a:t>
            </a:r>
            <a:r>
              <a:rPr lang="en-US" dirty="0" err="1" smtClean="0"/>
              <a:t>Preventivi</a:t>
            </a:r>
            <a:endParaRPr lang="en-US" dirty="0"/>
          </a:p>
        </p:txBody>
      </p:sp>
      <p:sp>
        <p:nvSpPr>
          <p:cNvPr id="3" name="Content Placeholder 2"/>
          <p:cNvSpPr>
            <a:spLocks noGrp="1"/>
          </p:cNvSpPr>
          <p:nvPr>
            <p:ph idx="1"/>
          </p:nvPr>
        </p:nvSpPr>
        <p:spPr>
          <a:xfrm>
            <a:off x="345989" y="1190568"/>
            <a:ext cx="8229600" cy="4320545"/>
          </a:xfrm>
        </p:spPr>
        <p:txBody>
          <a:bodyPr>
            <a:noAutofit/>
          </a:bodyPr>
          <a:lstStyle/>
          <a:p>
            <a:r>
              <a:rPr lang="en-US" sz="2400" dirty="0" smtClean="0"/>
              <a:t>Next </a:t>
            </a:r>
            <a:r>
              <a:rPr lang="en-US" sz="2400" dirty="0"/>
              <a:t>year will be crucial: studies will be finalized in view of the CDR, </a:t>
            </a:r>
            <a:r>
              <a:rPr lang="en-US" sz="2400" dirty="0" smtClean="0"/>
              <a:t> </a:t>
            </a:r>
            <a:r>
              <a:rPr lang="en-US" sz="2400" dirty="0"/>
              <a:t>to be ready for mid-2019, for the European Strategy Update</a:t>
            </a:r>
          </a:p>
          <a:p>
            <a:endParaRPr lang="en-US" sz="2400" dirty="0" smtClean="0"/>
          </a:p>
          <a:p>
            <a:endParaRPr lang="en-US" sz="2400" dirty="0" smtClean="0"/>
          </a:p>
          <a:p>
            <a:r>
              <a:rPr lang="en-US" sz="2400" dirty="0" err="1" smtClean="0"/>
              <a:t>Richieste</a:t>
            </a:r>
            <a:r>
              <a:rPr lang="en-US" sz="2400" dirty="0" smtClean="0"/>
              <a:t>: </a:t>
            </a:r>
            <a:r>
              <a:rPr lang="en-US" sz="2400" dirty="0" err="1" smtClean="0"/>
              <a:t>spese</a:t>
            </a:r>
            <a:r>
              <a:rPr lang="en-US" sz="2400" dirty="0" smtClean="0"/>
              <a:t> </a:t>
            </a:r>
            <a:r>
              <a:rPr lang="en-US" sz="2400" dirty="0" err="1" smtClean="0"/>
              <a:t>missione</a:t>
            </a:r>
            <a:endParaRPr lang="en-US" sz="2400" dirty="0" smtClean="0"/>
          </a:p>
          <a:p>
            <a:r>
              <a:rPr lang="en-US" sz="2400" dirty="0" smtClean="0"/>
              <a:t>LNF: 6 </a:t>
            </a:r>
            <a:r>
              <a:rPr lang="en-US" sz="2400" dirty="0" err="1" smtClean="0"/>
              <a:t>kEuro</a:t>
            </a:r>
            <a:endParaRPr lang="en-US" sz="2400" dirty="0" smtClean="0"/>
          </a:p>
          <a:p>
            <a:r>
              <a:rPr lang="en-US" sz="2400" dirty="0" smtClean="0"/>
              <a:t>Roma-1: 4 </a:t>
            </a:r>
            <a:r>
              <a:rPr lang="en-US" sz="2400" dirty="0" err="1" smtClean="0"/>
              <a:t>kE</a:t>
            </a:r>
            <a:endParaRPr lang="en-US" sz="2400" dirty="0" smtClean="0"/>
          </a:p>
        </p:txBody>
      </p:sp>
      <p:sp>
        <p:nvSpPr>
          <p:cNvPr id="4" name="Footer Placeholder 3"/>
          <p:cNvSpPr>
            <a:spLocks noGrp="1"/>
          </p:cNvSpPr>
          <p:nvPr>
            <p:ph type="ftr" sz="quarter" idx="11"/>
          </p:nvPr>
        </p:nvSpPr>
        <p:spPr/>
        <p:txBody>
          <a:bodyPr/>
          <a:lstStyle/>
          <a:p>
            <a:r>
              <a:rPr lang="nl-NL" smtClean="0"/>
              <a:t>M. Boscolo, RD_FA Collaboration meeting,  Bologna, 3/07/17</a:t>
            </a:r>
            <a:endParaRPr lang="en-US"/>
          </a:p>
        </p:txBody>
      </p:sp>
    </p:spTree>
    <p:extLst>
      <p:ext uri="{BB962C8B-B14F-4D97-AF65-F5344CB8AC3E}">
        <p14:creationId xmlns:p14="http://schemas.microsoft.com/office/powerpoint/2010/main" val="278284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21" y="23447"/>
            <a:ext cx="8229600" cy="1143000"/>
          </a:xfrm>
        </p:spPr>
        <p:txBody>
          <a:bodyPr/>
          <a:lstStyle/>
          <a:p>
            <a:r>
              <a:rPr lang="en-US" dirty="0" smtClean="0"/>
              <a:t>Current Activity on MDI</a:t>
            </a:r>
            <a:endParaRPr lang="en-US" dirty="0"/>
          </a:p>
        </p:txBody>
      </p:sp>
      <p:sp>
        <p:nvSpPr>
          <p:cNvPr id="3" name="Content Placeholder 2"/>
          <p:cNvSpPr>
            <a:spLocks noGrp="1"/>
          </p:cNvSpPr>
          <p:nvPr>
            <p:ph idx="1"/>
          </p:nvPr>
        </p:nvSpPr>
        <p:spPr>
          <a:xfrm>
            <a:off x="0" y="1236689"/>
            <a:ext cx="9144000" cy="2629371"/>
          </a:xfrm>
        </p:spPr>
        <p:txBody>
          <a:bodyPr>
            <a:noAutofit/>
          </a:bodyPr>
          <a:lstStyle/>
          <a:p>
            <a:r>
              <a:rPr lang="en-US" sz="2000" dirty="0" smtClean="0"/>
              <a:t>great progress in the IR layout, now </a:t>
            </a:r>
            <a:r>
              <a:rPr lang="en-US" sz="2000" dirty="0"/>
              <a:t>defined in many </a:t>
            </a:r>
            <a:r>
              <a:rPr lang="en-US" sz="2000" dirty="0" smtClean="0"/>
              <a:t>details, thanks to the combined effort </a:t>
            </a:r>
            <a:r>
              <a:rPr lang="en-US" sz="2000" dirty="0"/>
              <a:t>of many </a:t>
            </a:r>
            <a:r>
              <a:rPr lang="en-US" sz="2000" dirty="0" smtClean="0"/>
              <a:t>people</a:t>
            </a:r>
          </a:p>
          <a:p>
            <a:r>
              <a:rPr lang="en-US" sz="2000" dirty="0" smtClean="0"/>
              <a:t>Two workshops since last collaboration meeting in November:</a:t>
            </a:r>
          </a:p>
          <a:p>
            <a:pPr lvl="1"/>
            <a:r>
              <a:rPr lang="en-US" sz="1800" dirty="0" smtClean="0"/>
              <a:t>two-weeks workshop @CERN only on MDI (Jan.’17) </a:t>
            </a:r>
            <a:r>
              <a:rPr lang="en-GB" sz="1800" dirty="0" smtClean="0">
                <a:solidFill>
                  <a:srgbClr val="000000"/>
                </a:solidFill>
                <a:hlinkClick r:id="rId2"/>
              </a:rPr>
              <a:t>http</a:t>
            </a:r>
            <a:r>
              <a:rPr lang="en-GB" sz="1800" dirty="0">
                <a:solidFill>
                  <a:srgbClr val="000000"/>
                </a:solidFill>
                <a:hlinkClick r:id="rId2"/>
              </a:rPr>
              <a:t>://</a:t>
            </a:r>
            <a:r>
              <a:rPr lang="en-GB" sz="1800" dirty="0" smtClean="0">
                <a:solidFill>
                  <a:srgbClr val="000000"/>
                </a:solidFill>
                <a:hlinkClick r:id="rId2"/>
              </a:rPr>
              <a:t>indico.cern.ch/event/596695</a:t>
            </a:r>
            <a:endParaRPr lang="en-GB" sz="1800" dirty="0" smtClean="0">
              <a:solidFill>
                <a:srgbClr val="000000"/>
              </a:solidFill>
            </a:endParaRPr>
          </a:p>
          <a:p>
            <a:pPr lvl="1"/>
            <a:r>
              <a:rPr lang="en-GB" sz="1800" dirty="0" smtClean="0"/>
              <a:t>FCC WEEK17</a:t>
            </a:r>
          </a:p>
          <a:p>
            <a:pPr marL="457129" lvl="1" indent="0">
              <a:buNone/>
            </a:pPr>
            <a:r>
              <a:rPr lang="en-GB" sz="1800" dirty="0" smtClean="0"/>
              <a:t>in addition to monthly meetings and weekly meetings by CERN group on detector side</a:t>
            </a:r>
            <a:endParaRPr lang="en-US" sz="1800" dirty="0"/>
          </a:p>
          <a:p>
            <a:r>
              <a:rPr lang="en-US" sz="1800" dirty="0" smtClean="0"/>
              <a:t>dedicated talk by E. Belli later</a:t>
            </a:r>
            <a:endParaRPr lang="en-US" sz="2000" dirty="0"/>
          </a:p>
          <a:p>
            <a:endParaRPr lang="en-US" sz="2000" dirty="0" smtClean="0"/>
          </a:p>
          <a:p>
            <a:endParaRPr lang="en-US" sz="2000" dirty="0"/>
          </a:p>
        </p:txBody>
      </p:sp>
      <p:sp>
        <p:nvSpPr>
          <p:cNvPr id="7" name="Rectangle 6"/>
          <p:cNvSpPr/>
          <p:nvPr/>
        </p:nvSpPr>
        <p:spPr>
          <a:xfrm>
            <a:off x="314718" y="5624498"/>
            <a:ext cx="8347369" cy="861774"/>
          </a:xfrm>
          <a:prstGeom prst="rect">
            <a:avLst/>
          </a:prstGeom>
          <a:solidFill>
            <a:schemeClr val="bg2"/>
          </a:solidFill>
          <a:ln w="12700">
            <a:solidFill>
              <a:srgbClr val="FFFF00"/>
            </a:solidFill>
          </a:ln>
        </p:spPr>
        <p:txBody>
          <a:bodyPr wrap="square">
            <a:spAutoFit/>
          </a:bodyPr>
          <a:lstStyle/>
          <a:p>
            <a:r>
              <a:rPr lang="en-US" sz="2800" b="1" smtClean="0">
                <a:solidFill>
                  <a:srgbClr val="FF0000"/>
                </a:solidFill>
              </a:rPr>
              <a:t>Future Plan</a:t>
            </a:r>
            <a:r>
              <a:rPr lang="en-US" sz="2800" b="1" dirty="0">
                <a:solidFill>
                  <a:srgbClr val="FF0000"/>
                </a:solidFill>
              </a:rPr>
              <a:t>: </a:t>
            </a:r>
            <a:r>
              <a:rPr lang="en-US" sz="2200" dirty="0" smtClean="0"/>
              <a:t>next </a:t>
            </a:r>
            <a:r>
              <a:rPr lang="en-US" sz="2200" dirty="0"/>
              <a:t>year will be crucial: studies will be finalized in view of the CDR, </a:t>
            </a:r>
            <a:r>
              <a:rPr lang="en-US" sz="2200" dirty="0" smtClean="0"/>
              <a:t>to </a:t>
            </a:r>
            <a:r>
              <a:rPr lang="en-US" sz="2200" dirty="0"/>
              <a:t>be ready for </a:t>
            </a:r>
            <a:r>
              <a:rPr lang="en-US" sz="2200" dirty="0" smtClean="0"/>
              <a:t>mid-2019, for the European Strategy Update</a:t>
            </a:r>
            <a:endParaRPr lang="en-US" sz="2200" dirty="0"/>
          </a:p>
        </p:txBody>
      </p:sp>
      <p:sp>
        <p:nvSpPr>
          <p:cNvPr id="8" name="Rectangle 7"/>
          <p:cNvSpPr/>
          <p:nvPr/>
        </p:nvSpPr>
        <p:spPr>
          <a:xfrm>
            <a:off x="456821" y="783526"/>
            <a:ext cx="1194879" cy="523220"/>
          </a:xfrm>
          <a:prstGeom prst="rect">
            <a:avLst/>
          </a:prstGeom>
        </p:spPr>
        <p:txBody>
          <a:bodyPr wrap="none">
            <a:spAutoFit/>
          </a:bodyPr>
          <a:lstStyle/>
          <a:p>
            <a:r>
              <a:rPr lang="en-US" sz="2800" b="1" dirty="0">
                <a:solidFill>
                  <a:srgbClr val="FF0000"/>
                </a:solidFill>
              </a:rPr>
              <a:t>FCC-</a:t>
            </a:r>
            <a:r>
              <a:rPr lang="en-US" sz="2800" b="1" dirty="0" err="1">
                <a:solidFill>
                  <a:srgbClr val="FF0000"/>
                </a:solidFill>
              </a:rPr>
              <a:t>ee</a:t>
            </a:r>
            <a:endParaRPr lang="en-US" sz="2800" b="1" dirty="0"/>
          </a:p>
        </p:txBody>
      </p:sp>
      <p:sp>
        <p:nvSpPr>
          <p:cNvPr id="18" name="Rectangle 17"/>
          <p:cNvSpPr/>
          <p:nvPr/>
        </p:nvSpPr>
        <p:spPr>
          <a:xfrm>
            <a:off x="456821" y="3818004"/>
            <a:ext cx="1217321" cy="523220"/>
          </a:xfrm>
          <a:prstGeom prst="rect">
            <a:avLst/>
          </a:prstGeom>
        </p:spPr>
        <p:txBody>
          <a:bodyPr wrap="none">
            <a:spAutoFit/>
          </a:bodyPr>
          <a:lstStyle/>
          <a:p>
            <a:r>
              <a:rPr lang="en-US" sz="2800" b="1" dirty="0">
                <a:solidFill>
                  <a:srgbClr val="FF0000"/>
                </a:solidFill>
              </a:rPr>
              <a:t>FCC-</a:t>
            </a:r>
            <a:r>
              <a:rPr lang="en-US" sz="2800" b="1" dirty="0" err="1">
                <a:solidFill>
                  <a:srgbClr val="FF0000"/>
                </a:solidFill>
              </a:rPr>
              <a:t>hh</a:t>
            </a:r>
            <a:endParaRPr lang="en-US" sz="2800" b="1" dirty="0"/>
          </a:p>
        </p:txBody>
      </p:sp>
      <p:sp>
        <p:nvSpPr>
          <p:cNvPr id="19" name="Rectangle 18"/>
          <p:cNvSpPr/>
          <p:nvPr/>
        </p:nvSpPr>
        <p:spPr>
          <a:xfrm>
            <a:off x="240577" y="4220086"/>
            <a:ext cx="8704888" cy="923330"/>
          </a:xfrm>
          <a:prstGeom prst="rect">
            <a:avLst/>
          </a:prstGeom>
        </p:spPr>
        <p:txBody>
          <a:bodyPr wrap="square">
            <a:spAutoFit/>
          </a:bodyPr>
          <a:lstStyle/>
          <a:p>
            <a:pPr marL="285750" indent="-285750">
              <a:buFont typeface="Arial" charset="0"/>
              <a:buChar char="•"/>
            </a:pPr>
            <a:r>
              <a:rPr lang="en-US" dirty="0" smtClean="0"/>
              <a:t>characterization of the SR into the IR together with software tools developments, SR power into the detector estimated</a:t>
            </a:r>
          </a:p>
          <a:p>
            <a:pPr marL="285750" indent="-285750">
              <a:buFont typeface="Arial" charset="0"/>
              <a:buChar char="•"/>
            </a:pPr>
            <a:r>
              <a:rPr lang="en-US" dirty="0"/>
              <a:t>dedicated talk by F. </a:t>
            </a:r>
            <a:r>
              <a:rPr lang="en-US" dirty="0" err="1"/>
              <a:t>Collamati</a:t>
            </a:r>
            <a:r>
              <a:rPr lang="en-US" dirty="0"/>
              <a:t> </a:t>
            </a:r>
            <a:r>
              <a:rPr lang="en-US" dirty="0" smtClean="0"/>
              <a:t>later</a:t>
            </a:r>
            <a:endParaRPr lang="en-US" dirty="0"/>
          </a:p>
        </p:txBody>
      </p:sp>
      <p:sp>
        <p:nvSpPr>
          <p:cNvPr id="20" name="Rectangle 19"/>
          <p:cNvSpPr/>
          <p:nvPr/>
        </p:nvSpPr>
        <p:spPr>
          <a:xfrm>
            <a:off x="456821" y="5220442"/>
            <a:ext cx="312906" cy="769441"/>
          </a:xfrm>
          <a:prstGeom prst="rect">
            <a:avLst/>
          </a:prstGeom>
        </p:spPr>
        <p:txBody>
          <a:bodyPr wrap="none">
            <a:spAutoFit/>
          </a:bodyPr>
          <a:lstStyle/>
          <a:p>
            <a:r>
              <a:rPr lang="en-US" sz="4400" dirty="0" smtClean="0">
                <a:solidFill>
                  <a:srgbClr val="FF0000"/>
                </a:solidFill>
              </a:rPr>
              <a:t> </a:t>
            </a:r>
            <a:endParaRPr lang="en-US" dirty="0"/>
          </a:p>
        </p:txBody>
      </p:sp>
      <p:sp>
        <p:nvSpPr>
          <p:cNvPr id="4" name="Footer Placeholder 3"/>
          <p:cNvSpPr>
            <a:spLocks noGrp="1"/>
          </p:cNvSpPr>
          <p:nvPr>
            <p:ph type="ftr" sz="quarter" idx="11"/>
          </p:nvPr>
        </p:nvSpPr>
        <p:spPr/>
        <p:txBody>
          <a:bodyPr/>
          <a:lstStyle/>
          <a:p>
            <a:r>
              <a:rPr lang="nl-NL" smtClean="0"/>
              <a:t>M. Boscolo, RD_FA Collaboration meeting,  Bologna, 3/07/17</a:t>
            </a:r>
            <a:endParaRPr lang="en-US"/>
          </a:p>
        </p:txBody>
      </p:sp>
    </p:spTree>
    <p:extLst>
      <p:ext uri="{BB962C8B-B14F-4D97-AF65-F5344CB8AC3E}">
        <p14:creationId xmlns:p14="http://schemas.microsoft.com/office/powerpoint/2010/main" val="1339539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754" y="332156"/>
            <a:ext cx="8023433" cy="1005756"/>
          </a:xfrm>
        </p:spPr>
        <p:txBody>
          <a:bodyPr>
            <a:normAutofit fontScale="90000"/>
          </a:bodyPr>
          <a:lstStyle/>
          <a:p>
            <a:r>
              <a:rPr lang="en-US" dirty="0" smtClean="0"/>
              <a:t>Some details on the </a:t>
            </a:r>
            <a:br>
              <a:rPr lang="en-US" dirty="0" smtClean="0"/>
            </a:br>
            <a:r>
              <a:rPr lang="en-US" dirty="0" smtClean="0"/>
              <a:t>Main Features of the </a:t>
            </a:r>
            <a:r>
              <a:rPr lang="en-US" b="1" dirty="0" smtClean="0"/>
              <a:t>FCC-</a:t>
            </a:r>
            <a:r>
              <a:rPr lang="en-US" b="1" dirty="0" err="1" smtClean="0"/>
              <a:t>ee</a:t>
            </a:r>
            <a:r>
              <a:rPr lang="en-US" b="1" dirty="0" smtClean="0"/>
              <a:t> MDI </a:t>
            </a:r>
            <a:r>
              <a:rPr lang="en-US" dirty="0" smtClean="0"/>
              <a:t>design </a:t>
            </a:r>
            <a:endParaRPr lang="en-US" dirty="0"/>
          </a:p>
        </p:txBody>
      </p:sp>
      <p:sp>
        <p:nvSpPr>
          <p:cNvPr id="3" name="Content Placeholder 2"/>
          <p:cNvSpPr>
            <a:spLocks noGrp="1"/>
          </p:cNvSpPr>
          <p:nvPr>
            <p:ph idx="1"/>
          </p:nvPr>
        </p:nvSpPr>
        <p:spPr>
          <a:xfrm>
            <a:off x="0" y="1879174"/>
            <a:ext cx="4468034" cy="2884930"/>
          </a:xfrm>
        </p:spPr>
        <p:txBody>
          <a:bodyPr>
            <a:noAutofit/>
          </a:bodyPr>
          <a:lstStyle/>
          <a:p>
            <a:r>
              <a:rPr lang="en-US" sz="1800" dirty="0"/>
              <a:t>Present baseline </a:t>
            </a:r>
            <a:r>
              <a:rPr lang="en-US" sz="1800" b="1" dirty="0">
                <a:solidFill>
                  <a:srgbClr val="FF0000"/>
                </a:solidFill>
              </a:rPr>
              <a:t>optics</a:t>
            </a:r>
            <a:r>
              <a:rPr lang="en-US" sz="1800" dirty="0"/>
              <a:t> works well for all </a:t>
            </a:r>
            <a:r>
              <a:rPr lang="en-US" sz="1800" dirty="0" smtClean="0"/>
              <a:t>beam energies, </a:t>
            </a:r>
            <a:r>
              <a:rPr lang="en-US" sz="1800" b="1" dirty="0" smtClean="0">
                <a:solidFill>
                  <a:srgbClr val="FF0000"/>
                </a:solidFill>
              </a:rPr>
              <a:t>L*=2.2 m</a:t>
            </a:r>
            <a:r>
              <a:rPr lang="en-US" sz="1800" dirty="0" smtClean="0"/>
              <a:t> fulfills the requirements.</a:t>
            </a:r>
            <a:endParaRPr lang="en-US" sz="1800" dirty="0"/>
          </a:p>
          <a:p>
            <a:r>
              <a:rPr lang="en-US" sz="1800" b="1" dirty="0" smtClean="0">
                <a:solidFill>
                  <a:srgbClr val="FF0000"/>
                </a:solidFill>
              </a:rPr>
              <a:t>Symmetric </a:t>
            </a:r>
            <a:r>
              <a:rPr lang="en-US" sz="1800" b="1" dirty="0">
                <a:solidFill>
                  <a:srgbClr val="FF0000"/>
                </a:solidFill>
              </a:rPr>
              <a:t>beam pipes </a:t>
            </a:r>
            <a:r>
              <a:rPr lang="en-US" sz="1800" dirty="0"/>
              <a:t>in the </a:t>
            </a:r>
            <a:r>
              <a:rPr lang="en-US" sz="1800" dirty="0" smtClean="0"/>
              <a:t>FF.</a:t>
            </a:r>
          </a:p>
          <a:p>
            <a:r>
              <a:rPr lang="en-US" sz="1800" dirty="0" smtClean="0"/>
              <a:t>Detector</a:t>
            </a:r>
            <a:r>
              <a:rPr lang="en-US" sz="1800" b="1" dirty="0" smtClean="0">
                <a:solidFill>
                  <a:srgbClr val="FF0000"/>
                </a:solidFill>
              </a:rPr>
              <a:t> </a:t>
            </a:r>
            <a:r>
              <a:rPr lang="en-US" sz="1800" b="1" dirty="0" err="1" smtClean="0">
                <a:solidFill>
                  <a:srgbClr val="FF0000"/>
                </a:solidFill>
              </a:rPr>
              <a:t>Lumical</a:t>
            </a:r>
            <a:r>
              <a:rPr lang="en-US" sz="1800" dirty="0" smtClean="0"/>
              <a:t> from 1.0 m to 1.2 m </a:t>
            </a:r>
            <a:r>
              <a:rPr lang="en-US" sz="1800" dirty="0"/>
              <a:t>from  the IP.</a:t>
            </a:r>
          </a:p>
          <a:p>
            <a:r>
              <a:rPr lang="en-US" sz="1800" b="1" dirty="0">
                <a:solidFill>
                  <a:srgbClr val="FF0000"/>
                </a:solidFill>
              </a:rPr>
              <a:t>Compensating solenoid </a:t>
            </a:r>
            <a:r>
              <a:rPr lang="en-US" sz="1800" dirty="0"/>
              <a:t>in present design starts at 1.25 m. </a:t>
            </a:r>
            <a:endParaRPr lang="en-US" sz="1800" dirty="0" smtClean="0"/>
          </a:p>
          <a:p>
            <a:r>
              <a:rPr lang="en-US" sz="1800" b="1" dirty="0" smtClean="0">
                <a:solidFill>
                  <a:srgbClr val="FF0000"/>
                </a:solidFill>
              </a:rPr>
              <a:t>Warm beam pipe</a:t>
            </a:r>
            <a:r>
              <a:rPr lang="en-US" sz="1800" b="1" dirty="0">
                <a:solidFill>
                  <a:srgbClr val="FF0000"/>
                </a:solidFill>
              </a:rPr>
              <a:t>, </a:t>
            </a:r>
            <a:r>
              <a:rPr lang="en-US" sz="1800" b="1" dirty="0" smtClean="0">
                <a:solidFill>
                  <a:srgbClr val="FF0000"/>
                </a:solidFill>
              </a:rPr>
              <a:t>water </a:t>
            </a:r>
            <a:r>
              <a:rPr lang="en-US" sz="1800" b="1" dirty="0">
                <a:solidFill>
                  <a:srgbClr val="FF0000"/>
                </a:solidFill>
              </a:rPr>
              <a:t>cooled </a:t>
            </a:r>
            <a:r>
              <a:rPr lang="en-US" sz="1800" dirty="0" smtClean="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18612" cy="676924"/>
          </a:xfrm>
          <a:prstGeom prst="rect">
            <a:avLst/>
          </a:prstGeom>
        </p:spPr>
      </p:pic>
      <p:sp>
        <p:nvSpPr>
          <p:cNvPr id="5" name="Footer Placeholder 4"/>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550" y="1957500"/>
            <a:ext cx="4943221" cy="3754548"/>
          </a:xfrm>
          <a:prstGeom prst="rect">
            <a:avLst/>
          </a:prstGeom>
        </p:spPr>
      </p:pic>
      <p:sp>
        <p:nvSpPr>
          <p:cNvPr id="7" name="TextBox 6"/>
          <p:cNvSpPr txBox="1"/>
          <p:nvPr/>
        </p:nvSpPr>
        <p:spPr>
          <a:xfrm>
            <a:off x="282487" y="5036479"/>
            <a:ext cx="3465366" cy="830997"/>
          </a:xfrm>
          <a:prstGeom prst="rect">
            <a:avLst/>
          </a:prstGeom>
          <a:noFill/>
        </p:spPr>
        <p:txBody>
          <a:bodyPr wrap="square" rtlCol="0">
            <a:spAutoFit/>
          </a:bodyPr>
          <a:lstStyle/>
          <a:p>
            <a:r>
              <a:rPr lang="en-US" sz="1600" dirty="0"/>
              <a:t>central beam pipe </a:t>
            </a:r>
            <a:r>
              <a:rPr lang="en-US" sz="1600" dirty="0" smtClean="0"/>
              <a:t>= 30 mm </a:t>
            </a:r>
          </a:p>
          <a:p>
            <a:r>
              <a:rPr lang="en-US" sz="1600" dirty="0" smtClean="0"/>
              <a:t>beam pipe aperture </a:t>
            </a:r>
            <a:r>
              <a:rPr lang="en-US" sz="1600" b="1" dirty="0" smtClean="0"/>
              <a:t>@QD0 </a:t>
            </a:r>
            <a:r>
              <a:rPr lang="en-US" sz="1600" dirty="0" smtClean="0"/>
              <a:t>=</a:t>
            </a:r>
            <a:r>
              <a:rPr lang="en-US" sz="1600" b="1" dirty="0" smtClean="0"/>
              <a:t>30 mm </a:t>
            </a:r>
          </a:p>
          <a:p>
            <a:r>
              <a:rPr lang="en-US" sz="1600" dirty="0" smtClean="0"/>
              <a:t>beam </a:t>
            </a:r>
            <a:r>
              <a:rPr lang="en-US" sz="1600" dirty="0"/>
              <a:t>pipe </a:t>
            </a:r>
            <a:r>
              <a:rPr lang="en-US" sz="1600" dirty="0" smtClean="0"/>
              <a:t>aperture </a:t>
            </a:r>
            <a:r>
              <a:rPr lang="en-US" sz="1600" b="1" dirty="0" smtClean="0"/>
              <a:t>masks tip</a:t>
            </a:r>
            <a:endParaRPr lang="en-US" sz="1600" b="1" dirty="0"/>
          </a:p>
        </p:txBody>
      </p:sp>
      <p:sp>
        <p:nvSpPr>
          <p:cNvPr id="8" name="Rectangle 7"/>
          <p:cNvSpPr/>
          <p:nvPr/>
        </p:nvSpPr>
        <p:spPr>
          <a:xfrm>
            <a:off x="282487" y="5819526"/>
            <a:ext cx="3325722" cy="584775"/>
          </a:xfrm>
          <a:prstGeom prst="rect">
            <a:avLst/>
          </a:prstGeom>
        </p:spPr>
        <p:txBody>
          <a:bodyPr wrap="square">
            <a:spAutoFit/>
          </a:bodyPr>
          <a:lstStyle/>
          <a:p>
            <a:pPr lvl="0"/>
            <a:r>
              <a:rPr lang="en-US" sz="1600" dirty="0">
                <a:solidFill>
                  <a:prstClr val="black"/>
                </a:solidFill>
              </a:rPr>
              <a:t>beam pipe </a:t>
            </a:r>
            <a:r>
              <a:rPr lang="en-US" sz="1600" dirty="0" smtClean="0">
                <a:solidFill>
                  <a:prstClr val="black"/>
                </a:solidFill>
              </a:rPr>
              <a:t>aperture@</a:t>
            </a:r>
            <a:r>
              <a:rPr lang="en-US" sz="1600" b="1" dirty="0" smtClean="0">
                <a:solidFill>
                  <a:prstClr val="black"/>
                </a:solidFill>
              </a:rPr>
              <a:t>QF1 </a:t>
            </a:r>
            <a:r>
              <a:rPr lang="en-US" sz="1600" dirty="0" smtClean="0">
                <a:solidFill>
                  <a:prstClr val="black"/>
                </a:solidFill>
              </a:rPr>
              <a:t>= </a:t>
            </a:r>
            <a:r>
              <a:rPr lang="en-US" sz="1600" b="1" dirty="0">
                <a:solidFill>
                  <a:prstClr val="black"/>
                </a:solidFill>
              </a:rPr>
              <a:t>40 mm </a:t>
            </a:r>
          </a:p>
          <a:p>
            <a:pPr lvl="0"/>
            <a:r>
              <a:rPr lang="en-US" sz="1600" dirty="0">
                <a:solidFill>
                  <a:prstClr val="black"/>
                </a:solidFill>
              </a:rPr>
              <a:t>after QF1	</a:t>
            </a:r>
            <a:r>
              <a:rPr lang="en-US" sz="1600" dirty="0" smtClean="0">
                <a:solidFill>
                  <a:prstClr val="black"/>
                </a:solidFill>
              </a:rPr>
              <a:t>= </a:t>
            </a:r>
            <a:r>
              <a:rPr lang="en-US" sz="1600" dirty="0">
                <a:solidFill>
                  <a:prstClr val="black"/>
                </a:solidFill>
              </a:rPr>
              <a:t>60 </a:t>
            </a:r>
            <a:r>
              <a:rPr lang="en-US" sz="1600" dirty="0" smtClean="0">
                <a:solidFill>
                  <a:prstClr val="black"/>
                </a:solidFill>
              </a:rPr>
              <a:t>mm</a:t>
            </a:r>
            <a:endParaRPr lang="en-US" sz="1600" dirty="0">
              <a:solidFill>
                <a:prstClr val="black"/>
              </a:solidFill>
            </a:endParaRPr>
          </a:p>
        </p:txBody>
      </p:sp>
    </p:spTree>
    <p:extLst>
      <p:ext uri="{BB962C8B-B14F-4D97-AF65-F5344CB8AC3E}">
        <p14:creationId xmlns:p14="http://schemas.microsoft.com/office/powerpoint/2010/main" val="2030093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726" y="2110755"/>
            <a:ext cx="4257934" cy="3078465"/>
          </a:xfrm>
          <a:prstGeom prst="rect">
            <a:avLst/>
          </a:prstGeom>
        </p:spPr>
      </p:pic>
      <p:sp>
        <p:nvSpPr>
          <p:cNvPr id="4" name="Title 3"/>
          <p:cNvSpPr>
            <a:spLocks noGrp="1"/>
          </p:cNvSpPr>
          <p:nvPr>
            <p:ph type="title"/>
          </p:nvPr>
        </p:nvSpPr>
        <p:spPr>
          <a:xfrm>
            <a:off x="503338" y="47445"/>
            <a:ext cx="8229600" cy="857250"/>
          </a:xfrm>
        </p:spPr>
        <p:txBody>
          <a:bodyPr>
            <a:noAutofit/>
          </a:bodyPr>
          <a:lstStyle/>
          <a:p>
            <a:r>
              <a:rPr lang="en-US" dirty="0" smtClean="0"/>
              <a:t>IR Beam pipe design </a:t>
            </a:r>
            <a:br>
              <a:rPr lang="en-US" dirty="0" smtClean="0"/>
            </a:br>
            <a:r>
              <a:rPr lang="en-US" dirty="0" smtClean="0"/>
              <a:t>for wake field calculations</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0204"/>
          <a:stretch/>
        </p:blipFill>
        <p:spPr>
          <a:xfrm>
            <a:off x="2989765" y="2257276"/>
            <a:ext cx="1570774" cy="1152078"/>
          </a:xfrm>
          <a:prstGeom prst="rect">
            <a:avLst/>
          </a:prstGeom>
        </p:spPr>
      </p:pic>
      <p:sp>
        <p:nvSpPr>
          <p:cNvPr id="8" name="Oval 7"/>
          <p:cNvSpPr/>
          <p:nvPr/>
        </p:nvSpPr>
        <p:spPr>
          <a:xfrm rot="1803181">
            <a:off x="4997600" y="2408384"/>
            <a:ext cx="1416748" cy="849862"/>
          </a:xfrm>
          <a:prstGeom prst="ellipse">
            <a:avLst/>
          </a:prstGeom>
          <a:noFill/>
          <a:ln>
            <a:solidFill>
              <a:srgbClr val="929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Curved Connector 8"/>
          <p:cNvCxnSpPr/>
          <p:nvPr/>
        </p:nvCxnSpPr>
        <p:spPr>
          <a:xfrm rot="10800000" flipV="1">
            <a:off x="4423500" y="2579043"/>
            <a:ext cx="621025" cy="254272"/>
          </a:xfrm>
          <a:prstGeom prst="curvedConnector3">
            <a:avLst/>
          </a:prstGeom>
          <a:ln w="12700">
            <a:solidFill>
              <a:srgbClr val="929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406934" y="2302044"/>
            <a:ext cx="1124988" cy="276999"/>
          </a:xfrm>
          <a:prstGeom prst="rect">
            <a:avLst/>
          </a:prstGeom>
          <a:noFill/>
        </p:spPr>
        <p:txBody>
          <a:bodyPr wrap="none" rtlCol="0">
            <a:spAutoFit/>
          </a:bodyPr>
          <a:lstStyle/>
          <a:p>
            <a:r>
              <a:rPr lang="en-US" sz="1200">
                <a:solidFill>
                  <a:srgbClr val="941651"/>
                </a:solidFill>
              </a:rPr>
              <a:t>HOM Absorber</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747" y="2110754"/>
            <a:ext cx="1947711" cy="1099244"/>
          </a:xfrm>
          <a:prstGeom prst="rect">
            <a:avLst/>
          </a:prstGeom>
        </p:spPr>
      </p:pic>
      <p:sp>
        <p:nvSpPr>
          <p:cNvPr id="15" name="Rectangle 14"/>
          <p:cNvSpPr/>
          <p:nvPr/>
        </p:nvSpPr>
        <p:spPr>
          <a:xfrm>
            <a:off x="7041711" y="2001649"/>
            <a:ext cx="781945" cy="276999"/>
          </a:xfrm>
          <a:prstGeom prst="rect">
            <a:avLst/>
          </a:prstGeom>
        </p:spPr>
        <p:txBody>
          <a:bodyPr wrap="none">
            <a:spAutoFit/>
          </a:bodyPr>
          <a:lstStyle/>
          <a:p>
            <a:r>
              <a:rPr lang="en-US" sz="1200" b="1" dirty="0">
                <a:solidFill>
                  <a:srgbClr val="941651"/>
                </a:solidFill>
              </a:rPr>
              <a:t>side view</a:t>
            </a:r>
            <a:endParaRPr lang="en-US" b="1" dirty="0">
              <a:solidFill>
                <a:srgbClr val="941651"/>
              </a:solidFill>
            </a:endParaRPr>
          </a:p>
        </p:txBody>
      </p:sp>
      <p:cxnSp>
        <p:nvCxnSpPr>
          <p:cNvPr id="16" name="Straight Arrow Connector 15"/>
          <p:cNvCxnSpPr/>
          <p:nvPr/>
        </p:nvCxnSpPr>
        <p:spPr>
          <a:xfrm>
            <a:off x="5897880" y="2706180"/>
            <a:ext cx="1554392" cy="63784"/>
          </a:xfrm>
          <a:prstGeom prst="straightConnector1">
            <a:avLst/>
          </a:prstGeom>
          <a:ln w="12700">
            <a:solidFill>
              <a:srgbClr val="941651"/>
            </a:solidFill>
            <a:tailEnd type="triangle"/>
          </a:ln>
        </p:spPr>
        <p:style>
          <a:lnRef idx="2">
            <a:schemeClr val="accent1"/>
          </a:lnRef>
          <a:fillRef idx="0">
            <a:schemeClr val="accent1"/>
          </a:fillRef>
          <a:effectRef idx="1">
            <a:schemeClr val="accent1"/>
          </a:effectRef>
          <a:fontRef idx="minor">
            <a:schemeClr val="tx1"/>
          </a:fontRef>
        </p:style>
      </p:cxnSp>
      <p:sp>
        <p:nvSpPr>
          <p:cNvPr id="11" name="Content Placeholder 10"/>
          <p:cNvSpPr>
            <a:spLocks noGrp="1"/>
          </p:cNvSpPr>
          <p:nvPr>
            <p:ph idx="1"/>
          </p:nvPr>
        </p:nvSpPr>
        <p:spPr>
          <a:xfrm>
            <a:off x="98032" y="1154668"/>
            <a:ext cx="8561532" cy="5368052"/>
          </a:xfrm>
        </p:spPr>
        <p:txBody>
          <a:bodyPr>
            <a:noAutofit/>
          </a:bodyPr>
          <a:lstStyle/>
          <a:p>
            <a:pPr marL="0" indent="0">
              <a:buNone/>
            </a:pPr>
            <a:r>
              <a:rPr lang="en-US" sz="2000" dirty="0"/>
              <a:t>Two beam pipes are merged into one central pipe in the IR</a:t>
            </a:r>
          </a:p>
          <a:p>
            <a:r>
              <a:rPr lang="en-US" sz="2000" b="1" dirty="0"/>
              <a:t>Professional CAD design </a:t>
            </a:r>
            <a:r>
              <a:rPr lang="en-US" sz="2000" dirty="0"/>
              <a:t>of the complicated </a:t>
            </a:r>
            <a:r>
              <a:rPr lang="en-US" sz="2000" b="1" dirty="0"/>
              <a:t>IR </a:t>
            </a:r>
            <a:r>
              <a:rPr lang="en-US" sz="2000" dirty="0"/>
              <a:t>geometry</a:t>
            </a:r>
            <a:r>
              <a:rPr lang="en-US" sz="2000" b="1" dirty="0"/>
              <a:t> done</a:t>
            </a:r>
            <a:r>
              <a:rPr lang="en-US" sz="2000" dirty="0"/>
              <a:t>, </a:t>
            </a:r>
            <a:endParaRPr lang="en-US" sz="2000" b="1" dirty="0" smtClean="0">
              <a:solidFill>
                <a:srgbClr val="7030A0"/>
              </a:solidFill>
            </a:endParaRPr>
          </a:p>
          <a:p>
            <a:endParaRPr lang="en-US" sz="2000" b="1" dirty="0">
              <a:solidFill>
                <a:srgbClr val="7030A0"/>
              </a:solidFill>
            </a:endParaRPr>
          </a:p>
          <a:p>
            <a:endParaRPr lang="en-US" sz="2000" b="1" dirty="0" smtClean="0">
              <a:solidFill>
                <a:srgbClr val="7030A0"/>
              </a:solidFill>
            </a:endParaRPr>
          </a:p>
          <a:p>
            <a:endParaRPr lang="en-US" sz="2000" b="1" dirty="0">
              <a:solidFill>
                <a:srgbClr val="7030A0"/>
              </a:solidFill>
            </a:endParaRPr>
          </a:p>
          <a:p>
            <a:endParaRPr lang="en-US" sz="2000" b="1" dirty="0" smtClean="0">
              <a:solidFill>
                <a:srgbClr val="7030A0"/>
              </a:solidFill>
            </a:endParaRPr>
          </a:p>
          <a:p>
            <a:pPr marL="0" indent="0">
              <a:buNone/>
            </a:pPr>
            <a:r>
              <a:rPr lang="en-US" sz="2000" dirty="0" smtClean="0"/>
              <a:t>essential for:</a:t>
            </a:r>
            <a:endParaRPr lang="en-US" sz="2000" b="1" dirty="0" smtClean="0">
              <a:solidFill>
                <a:srgbClr val="7030A0"/>
              </a:solidFill>
            </a:endParaRPr>
          </a:p>
          <a:p>
            <a:r>
              <a:rPr lang="en-US" sz="2000" b="1" dirty="0" smtClean="0">
                <a:solidFill>
                  <a:srgbClr val="7030A0"/>
                </a:solidFill>
              </a:rPr>
              <a:t>CST/HFSS </a:t>
            </a:r>
            <a:r>
              <a:rPr lang="en-US" sz="2000" b="1" dirty="0">
                <a:solidFill>
                  <a:srgbClr val="7030A0"/>
                </a:solidFill>
              </a:rPr>
              <a:t>numerical studies </a:t>
            </a:r>
            <a:r>
              <a:rPr lang="en-US" sz="2000" dirty="0">
                <a:solidFill>
                  <a:srgbClr val="002060"/>
                </a:solidFill>
              </a:rPr>
              <a:t>for generated and/or absorbed </a:t>
            </a:r>
            <a:r>
              <a:rPr lang="en-US" sz="2000" dirty="0" err="1">
                <a:solidFill>
                  <a:srgbClr val="002060"/>
                </a:solidFill>
              </a:rPr>
              <a:t>e.m</a:t>
            </a:r>
            <a:r>
              <a:rPr lang="en-US" sz="2000" dirty="0">
                <a:solidFill>
                  <a:srgbClr val="002060"/>
                </a:solidFill>
              </a:rPr>
              <a:t>. fields, propagating or trapped in the IR</a:t>
            </a:r>
          </a:p>
          <a:p>
            <a:r>
              <a:rPr lang="en-US" sz="2000" b="1" dirty="0">
                <a:solidFill>
                  <a:srgbClr val="0432FF"/>
                </a:solidFill>
              </a:rPr>
              <a:t>water cooling of the beam pipe needed</a:t>
            </a:r>
            <a:r>
              <a:rPr lang="en-US" sz="2000" dirty="0"/>
              <a:t> to avoid HOM heating in the IR chamber due to absorption of </a:t>
            </a:r>
            <a:r>
              <a:rPr lang="en-US" sz="2000" dirty="0" err="1"/>
              <a:t>e.m</a:t>
            </a:r>
            <a:r>
              <a:rPr lang="en-US" sz="2000" dirty="0"/>
              <a:t>. fields</a:t>
            </a:r>
          </a:p>
          <a:p>
            <a:r>
              <a:rPr lang="en-US" sz="2000" b="1" dirty="0">
                <a:solidFill>
                  <a:srgbClr val="0432FF"/>
                </a:solidFill>
              </a:rPr>
              <a:t>HOM absorber </a:t>
            </a:r>
            <a:r>
              <a:rPr lang="en-US" sz="2000" dirty="0"/>
              <a:t>design in progress in the central chamber, following the PEP-II experience</a:t>
            </a:r>
            <a:r>
              <a:rPr lang="en-US" sz="2000" dirty="0" smtClean="0"/>
              <a:t>.</a:t>
            </a:r>
            <a:endParaRPr lang="en-US" sz="2000"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00168" y="2166518"/>
            <a:ext cx="1891001" cy="1200599"/>
          </a:xfrm>
          <a:prstGeom prst="rect">
            <a:avLst/>
          </a:prstGeom>
        </p:spPr>
      </p:pic>
    </p:spTree>
    <p:extLst>
      <p:ext uri="{BB962C8B-B14F-4D97-AF65-F5344CB8AC3E}">
        <p14:creationId xmlns:p14="http://schemas.microsoft.com/office/powerpoint/2010/main" val="671029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Solenoid Compensation Scheme</a:t>
            </a:r>
            <a:endParaRPr lang="en-US" sz="4400" dirty="0"/>
          </a:p>
        </p:txBody>
      </p:sp>
      <p:sp>
        <p:nvSpPr>
          <p:cNvPr id="5" name="Content Placeholder 4"/>
          <p:cNvSpPr>
            <a:spLocks noGrp="1"/>
          </p:cNvSpPr>
          <p:nvPr>
            <p:ph idx="1"/>
          </p:nvPr>
        </p:nvSpPr>
        <p:spPr>
          <a:xfrm>
            <a:off x="339635" y="1210563"/>
            <a:ext cx="7961810" cy="3056529"/>
          </a:xfrm>
        </p:spPr>
        <p:txBody>
          <a:bodyPr>
            <a:noAutofit/>
          </a:bodyPr>
          <a:lstStyle/>
          <a:p>
            <a:pPr marL="0" indent="0">
              <a:buNone/>
            </a:pPr>
            <a:r>
              <a:rPr lang="en-US" sz="2200" b="1" dirty="0"/>
              <a:t>Constraints:</a:t>
            </a:r>
          </a:p>
          <a:p>
            <a:pPr lvl="1"/>
            <a:r>
              <a:rPr lang="en-US" sz="2200" b="1" dirty="0"/>
              <a:t>2T</a:t>
            </a:r>
            <a:r>
              <a:rPr lang="en-US" sz="2200" dirty="0"/>
              <a:t> detector field</a:t>
            </a:r>
          </a:p>
          <a:p>
            <a:pPr lvl="1"/>
            <a:r>
              <a:rPr lang="en-US" sz="2200" b="1" dirty="0"/>
              <a:t>L*=2.2m</a:t>
            </a:r>
            <a:endParaRPr lang="en-US" sz="2200" dirty="0"/>
          </a:p>
          <a:p>
            <a:pPr lvl="1"/>
            <a:r>
              <a:rPr lang="en-US" sz="2200" dirty="0"/>
              <a:t>Space (i.e. </a:t>
            </a:r>
            <a:r>
              <a:rPr lang="en-US" sz="2200" dirty="0">
                <a:solidFill>
                  <a:prstClr val="black"/>
                </a:solidFill>
              </a:rPr>
              <a:t>only 6.6 cm distance at the tip closest to IP for QD0)</a:t>
            </a:r>
            <a:endParaRPr lang="en-US" sz="2200" dirty="0"/>
          </a:p>
          <a:p>
            <a:pPr lvl="1"/>
            <a:r>
              <a:rPr lang="en-US" sz="2200" dirty="0"/>
              <a:t>must be inside the </a:t>
            </a:r>
            <a:r>
              <a:rPr lang="en-US" sz="2200" dirty="0" err="1"/>
              <a:t>lumical</a:t>
            </a:r>
            <a:r>
              <a:rPr lang="en-US" sz="2200" dirty="0"/>
              <a:t> acceptance ~</a:t>
            </a:r>
            <a:r>
              <a:rPr lang="en-US" sz="2200" b="1" dirty="0"/>
              <a:t>140-170 </a:t>
            </a:r>
            <a:r>
              <a:rPr lang="en-US" sz="2200" b="1" dirty="0" err="1"/>
              <a:t>mrad</a:t>
            </a:r>
            <a:r>
              <a:rPr lang="en-US" sz="2200" b="1" dirty="0"/>
              <a:t> </a:t>
            </a:r>
          </a:p>
          <a:p>
            <a:pPr lvl="1"/>
            <a:r>
              <a:rPr lang="en-US" sz="2200" dirty="0"/>
              <a:t>final focus quads inside the detector (low </a:t>
            </a:r>
            <a:r>
              <a:rPr lang="en-US" sz="2200" dirty="0">
                <a:latin typeface="Symbol" charset="2"/>
                <a:cs typeface="Symbol" charset="2"/>
              </a:rPr>
              <a:t>b</a:t>
            </a:r>
            <a:r>
              <a:rPr lang="en-US" sz="2200" dirty="0"/>
              <a:t>y*  and large crossing angle)</a:t>
            </a:r>
          </a:p>
          <a:p>
            <a:pPr lvl="1"/>
            <a:r>
              <a:rPr lang="en-US" sz="2200" dirty="0"/>
              <a:t>leave space for </a:t>
            </a:r>
            <a:r>
              <a:rPr lang="en-US" sz="2200" b="1" dirty="0"/>
              <a:t>luminosity detector</a:t>
            </a:r>
            <a:r>
              <a:rPr lang="en-US" sz="2200" dirty="0"/>
              <a:t> at small angle</a:t>
            </a:r>
          </a:p>
          <a:p>
            <a:pPr lvl="1"/>
            <a:r>
              <a:rPr lang="en-US" sz="2200" dirty="0"/>
              <a:t>field quality at each end and all along the FF quads ≲ 10</a:t>
            </a:r>
            <a:r>
              <a:rPr lang="en-US" sz="2200" baseline="30000" dirty="0"/>
              <a:t>-4 </a:t>
            </a:r>
            <a:r>
              <a:rPr lang="en-US" sz="2200" dirty="0"/>
              <a:t>for all multipoles</a:t>
            </a:r>
          </a:p>
          <a:p>
            <a:pPr lvl="1"/>
            <a:r>
              <a:rPr lang="en-US" sz="2200" dirty="0"/>
              <a:t>emittance blow-up much smaller than 1 pm</a:t>
            </a:r>
          </a:p>
        </p:txBody>
      </p:sp>
      <p:sp>
        <p:nvSpPr>
          <p:cNvPr id="2" name="Rectangle 1"/>
          <p:cNvSpPr/>
          <p:nvPr/>
        </p:nvSpPr>
        <p:spPr>
          <a:xfrm>
            <a:off x="2319512" y="5570164"/>
            <a:ext cx="6172200" cy="1107996"/>
          </a:xfrm>
          <a:prstGeom prst="rect">
            <a:avLst/>
          </a:prstGeom>
          <a:ln>
            <a:solidFill>
              <a:srgbClr val="008000"/>
            </a:solidFill>
          </a:ln>
        </p:spPr>
        <p:txBody>
          <a:bodyPr wrap="square">
            <a:spAutoFit/>
          </a:bodyPr>
          <a:lstStyle/>
          <a:p>
            <a:pPr algn="ctr" defTabSz="457200">
              <a:spcBef>
                <a:spcPct val="20000"/>
              </a:spcBef>
            </a:pPr>
            <a:r>
              <a:rPr lang="en-US" sz="1650" dirty="0">
                <a:solidFill>
                  <a:prstClr val="black"/>
                </a:solidFill>
              </a:rPr>
              <a:t>Particles on the beam axis are not on the detector axis, so they will experience vertical dispersion, that brings vertical emittance blow-up. Due to the low nominal </a:t>
            </a:r>
            <a:r>
              <a:rPr lang="en-US" sz="1650" dirty="0">
                <a:solidFill>
                  <a:prstClr val="black"/>
                </a:solidFill>
                <a:latin typeface="Symbol" charset="2"/>
                <a:cs typeface="Symbol" charset="2"/>
              </a:rPr>
              <a:t>e</a:t>
            </a:r>
            <a:r>
              <a:rPr lang="en-US" sz="1650" baseline="-25000" dirty="0">
                <a:solidFill>
                  <a:prstClr val="black"/>
                </a:solidFill>
              </a:rPr>
              <a:t>y</a:t>
            </a:r>
            <a:r>
              <a:rPr lang="en-US" sz="1650" dirty="0">
                <a:solidFill>
                  <a:prstClr val="black"/>
                </a:solidFill>
              </a:rPr>
              <a:t>~1 pm, this effect needs to be cured.                 A </a:t>
            </a:r>
            <a:r>
              <a:rPr lang="en-US" sz="1650" dirty="0">
                <a:solidFill>
                  <a:srgbClr val="0000FF"/>
                </a:solidFill>
              </a:rPr>
              <a:t>compensating</a:t>
            </a:r>
            <a:r>
              <a:rPr lang="en-US" sz="1650" dirty="0">
                <a:solidFill>
                  <a:prstClr val="black"/>
                </a:solidFill>
              </a:rPr>
              <a:t> and </a:t>
            </a:r>
            <a:r>
              <a:rPr lang="en-US" sz="1650" dirty="0">
                <a:solidFill>
                  <a:srgbClr val="008000"/>
                </a:solidFill>
              </a:rPr>
              <a:t>screening</a:t>
            </a:r>
            <a:r>
              <a:rPr lang="en-US" sz="1650" dirty="0">
                <a:solidFill>
                  <a:prstClr val="black"/>
                </a:solidFill>
              </a:rPr>
              <a:t> </a:t>
            </a:r>
            <a:r>
              <a:rPr lang="en-US" sz="1650" b="1" dirty="0">
                <a:solidFill>
                  <a:prstClr val="black"/>
                </a:solidFill>
              </a:rPr>
              <a:t>solenoid scheme </a:t>
            </a:r>
            <a:r>
              <a:rPr lang="en-US" sz="1650" dirty="0">
                <a:solidFill>
                  <a:prstClr val="black"/>
                </a:solidFill>
              </a:rPr>
              <a:t>has been designed.</a:t>
            </a:r>
          </a:p>
        </p:txBody>
      </p:sp>
      <p:sp>
        <p:nvSpPr>
          <p:cNvPr id="6" name="Curved Down Arrow 5"/>
          <p:cNvSpPr/>
          <p:nvPr/>
        </p:nvSpPr>
        <p:spPr>
          <a:xfrm rot="4355828">
            <a:off x="6018824" y="5312388"/>
            <a:ext cx="291310" cy="18288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3" name="Footer Placeholder 2"/>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Tree>
    <p:extLst>
      <p:ext uri="{BB962C8B-B14F-4D97-AF65-F5344CB8AC3E}">
        <p14:creationId xmlns:p14="http://schemas.microsoft.com/office/powerpoint/2010/main" val="347622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3862284" y="1058526"/>
            <a:ext cx="5281717" cy="2127743"/>
            <a:chOff x="3862283" y="988442"/>
            <a:chExt cx="5281717" cy="2127743"/>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283" y="1284255"/>
              <a:ext cx="5281717" cy="1769865"/>
            </a:xfrm>
            <a:prstGeom prst="rect">
              <a:avLst/>
            </a:prstGeom>
          </p:spPr>
        </p:pic>
        <p:sp>
          <p:nvSpPr>
            <p:cNvPr id="14" name="TextBox 13"/>
            <p:cNvSpPr txBox="1"/>
            <p:nvPr/>
          </p:nvSpPr>
          <p:spPr>
            <a:xfrm>
              <a:off x="5329770" y="2531410"/>
              <a:ext cx="1285024" cy="584775"/>
            </a:xfrm>
            <a:prstGeom prst="rect">
              <a:avLst/>
            </a:prstGeom>
            <a:noFill/>
            <a:ln w="57150">
              <a:noFill/>
            </a:ln>
          </p:spPr>
          <p:txBody>
            <a:bodyPr wrap="square" rtlCol="0">
              <a:spAutoFit/>
            </a:bodyPr>
            <a:lstStyle/>
            <a:p>
              <a:pPr defTabSz="914400" eaLnBrk="0" fontAlgn="base" hangingPunct="0">
                <a:spcBef>
                  <a:spcPct val="0"/>
                </a:spcBef>
                <a:spcAft>
                  <a:spcPct val="0"/>
                </a:spcAft>
              </a:pPr>
              <a:r>
                <a:rPr lang="en-GB" sz="1600" b="1" dirty="0">
                  <a:solidFill>
                    <a:srgbClr val="7030A0"/>
                  </a:solidFill>
                  <a:ea typeface="ＭＳ Ｐゴシック" charset="0"/>
                </a:rPr>
                <a:t>Luminosity counter</a:t>
              </a:r>
            </a:p>
          </p:txBody>
        </p:sp>
        <p:sp>
          <p:nvSpPr>
            <p:cNvPr id="15" name="TextBox 14"/>
            <p:cNvSpPr txBox="1"/>
            <p:nvPr/>
          </p:nvSpPr>
          <p:spPr>
            <a:xfrm>
              <a:off x="5876417" y="1207130"/>
              <a:ext cx="1475371" cy="584775"/>
            </a:xfrm>
            <a:prstGeom prst="rect">
              <a:avLst/>
            </a:prstGeom>
            <a:noFill/>
            <a:ln w="57150">
              <a:noFill/>
            </a:ln>
          </p:spPr>
          <p:txBody>
            <a:bodyPr wrap="square" rtlCol="0">
              <a:spAutoFit/>
            </a:bodyPr>
            <a:lstStyle/>
            <a:p>
              <a:pPr algn="ctr" defTabSz="914400" eaLnBrk="0" fontAlgn="base" hangingPunct="0">
                <a:spcBef>
                  <a:spcPct val="0"/>
                </a:spcBef>
                <a:spcAft>
                  <a:spcPct val="0"/>
                </a:spcAft>
              </a:pPr>
              <a:r>
                <a:rPr lang="en-GB" sz="1600" b="1" dirty="0">
                  <a:solidFill>
                    <a:srgbClr val="0432FF"/>
                  </a:solidFill>
                  <a:ea typeface="ＭＳ Ｐゴシック" charset="0"/>
                </a:rPr>
                <a:t>Compensating solenoid</a:t>
              </a:r>
            </a:p>
          </p:txBody>
        </p:sp>
        <p:sp>
          <p:nvSpPr>
            <p:cNvPr id="16" name="TextBox 15"/>
            <p:cNvSpPr txBox="1"/>
            <p:nvPr/>
          </p:nvSpPr>
          <p:spPr>
            <a:xfrm>
              <a:off x="7677550" y="988442"/>
              <a:ext cx="1251796" cy="584775"/>
            </a:xfrm>
            <a:prstGeom prst="rect">
              <a:avLst/>
            </a:prstGeom>
            <a:noFill/>
            <a:ln w="57150">
              <a:noFill/>
            </a:ln>
          </p:spPr>
          <p:txBody>
            <a:bodyPr wrap="square" rtlCol="0">
              <a:spAutoFit/>
            </a:bodyPr>
            <a:lstStyle/>
            <a:p>
              <a:pPr algn="ctr" defTabSz="914400" eaLnBrk="0" fontAlgn="base" hangingPunct="0">
                <a:spcBef>
                  <a:spcPct val="0"/>
                </a:spcBef>
                <a:spcAft>
                  <a:spcPct val="0"/>
                </a:spcAft>
              </a:pPr>
              <a:r>
                <a:rPr lang="en-GB" sz="1600" b="1" dirty="0">
                  <a:solidFill>
                    <a:srgbClr val="008000"/>
                  </a:solidFill>
                  <a:ea typeface="ＭＳ Ｐゴシック" charset="0"/>
                </a:rPr>
                <a:t>screening</a:t>
              </a:r>
            </a:p>
            <a:p>
              <a:pPr algn="ctr" defTabSz="914400" eaLnBrk="0" fontAlgn="base" hangingPunct="0">
                <a:spcBef>
                  <a:spcPct val="0"/>
                </a:spcBef>
                <a:spcAft>
                  <a:spcPct val="0"/>
                </a:spcAft>
              </a:pPr>
              <a:r>
                <a:rPr lang="en-GB" sz="1600" b="1" dirty="0">
                  <a:solidFill>
                    <a:srgbClr val="008000"/>
                  </a:solidFill>
                  <a:ea typeface="ＭＳ Ｐゴシック" charset="0"/>
                </a:rPr>
                <a:t> solenoid</a:t>
              </a:r>
            </a:p>
          </p:txBody>
        </p:sp>
        <p:cxnSp>
          <p:nvCxnSpPr>
            <p:cNvPr id="24" name="Curved Connector 23"/>
            <p:cNvCxnSpPr/>
            <p:nvPr/>
          </p:nvCxnSpPr>
          <p:spPr>
            <a:xfrm rot="5400000">
              <a:off x="7589579" y="1372227"/>
              <a:ext cx="366444" cy="190502"/>
            </a:xfrm>
            <a:prstGeom prst="curvedConnector3">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6200000" flipV="1">
              <a:off x="7620276" y="2255044"/>
              <a:ext cx="531037" cy="179949"/>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urved Connector 29"/>
            <p:cNvCxnSpPr/>
            <p:nvPr/>
          </p:nvCxnSpPr>
          <p:spPr>
            <a:xfrm rot="5400000" flipH="1" flipV="1">
              <a:off x="5803293" y="2400652"/>
              <a:ext cx="231465" cy="143383"/>
            </a:xfrm>
            <a:prstGeom prst="curvedConnector3">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322424" y="3530122"/>
            <a:ext cx="7924801" cy="1209703"/>
          </a:xfrm>
        </p:spPr>
        <p:txBody>
          <a:bodyPr>
            <a:normAutofit/>
          </a:bodyPr>
          <a:lstStyle/>
          <a:p>
            <a:pPr marL="0" indent="0">
              <a:lnSpc>
                <a:spcPct val="80000"/>
              </a:lnSpc>
              <a:buNone/>
            </a:pPr>
            <a:r>
              <a:rPr lang="en-US" sz="1650" dirty="0"/>
              <a:t>Two solenoids are introduced in the IR:</a:t>
            </a:r>
          </a:p>
          <a:p>
            <a:pPr>
              <a:lnSpc>
                <a:spcPct val="80000"/>
              </a:lnSpc>
            </a:pPr>
            <a:r>
              <a:rPr lang="en-US" sz="1650" b="1" dirty="0">
                <a:solidFill>
                  <a:srgbClr val="008000"/>
                </a:solidFill>
              </a:rPr>
              <a:t>screening solenoid </a:t>
            </a:r>
            <a:r>
              <a:rPr lang="en-US" sz="1650" dirty="0"/>
              <a:t>that shields the detector field inside the quads (in the quad net solenoidal field=0)</a:t>
            </a:r>
          </a:p>
          <a:p>
            <a:pPr>
              <a:lnSpc>
                <a:spcPct val="80000"/>
              </a:lnSpc>
            </a:pPr>
            <a:r>
              <a:rPr lang="en-US" sz="1650" b="1" dirty="0">
                <a:solidFill>
                  <a:srgbClr val="0000FF"/>
                </a:solidFill>
              </a:rPr>
              <a:t>compensating solenoid  </a:t>
            </a:r>
            <a:r>
              <a:rPr lang="en-US" sz="1650" dirty="0"/>
              <a:t>in front of the first quad, as close as possible, to reduce the </a:t>
            </a:r>
            <a:r>
              <a:rPr lang="en-US" sz="1650" dirty="0" err="1">
                <a:latin typeface="Symbol" charset="2"/>
                <a:cs typeface="Symbol" charset="2"/>
              </a:rPr>
              <a:t>e</a:t>
            </a:r>
            <a:r>
              <a:rPr lang="en-US" sz="1650" baseline="-25000" dirty="0" err="1"/>
              <a:t>y</a:t>
            </a:r>
            <a:r>
              <a:rPr lang="en-US" sz="1650" baseline="-25000" dirty="0"/>
              <a:t> </a:t>
            </a:r>
            <a:r>
              <a:rPr lang="en-US" sz="1650" dirty="0"/>
              <a:t>blow-up (integral BL~0)</a:t>
            </a:r>
          </a:p>
        </p:txBody>
      </p:sp>
      <p:pic>
        <p:nvPicPr>
          <p:cNvPr id="6" name="Picture 5" descr="Screen Shot 2016-10-10 at 17.23.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2" y="828367"/>
            <a:ext cx="3732632" cy="2642432"/>
          </a:xfrm>
          <a:prstGeom prst="rect">
            <a:avLst/>
          </a:prstGeom>
        </p:spPr>
      </p:pic>
      <p:sp>
        <p:nvSpPr>
          <p:cNvPr id="8" name="Rectangle 7"/>
          <p:cNvSpPr/>
          <p:nvPr/>
        </p:nvSpPr>
        <p:spPr>
          <a:xfrm>
            <a:off x="294311" y="4759026"/>
            <a:ext cx="4734889" cy="646331"/>
          </a:xfrm>
          <a:prstGeom prst="rect">
            <a:avLst/>
          </a:prstGeom>
          <a:solidFill>
            <a:schemeClr val="bg2"/>
          </a:solidFill>
          <a:ln>
            <a:solidFill>
              <a:srgbClr val="FFFD78"/>
            </a:solidFill>
          </a:ln>
        </p:spPr>
        <p:txBody>
          <a:bodyPr wrap="square">
            <a:spAutoFit/>
          </a:bodyPr>
          <a:lstStyle/>
          <a:p>
            <a:pPr marL="342847" lvl="1" defTabSz="457200"/>
            <a:r>
              <a:rPr lang="en-US" b="1" dirty="0">
                <a:solidFill>
                  <a:prstClr val="black"/>
                </a:solidFill>
              </a:rPr>
              <a:t>0.3 pm is the overall </a:t>
            </a:r>
            <a:r>
              <a:rPr lang="en-US" b="1" dirty="0" err="1">
                <a:solidFill>
                  <a:prstClr val="black"/>
                </a:solidFill>
                <a:latin typeface="Symbol" charset="2"/>
                <a:cs typeface="Symbol" charset="2"/>
              </a:rPr>
              <a:t>e</a:t>
            </a:r>
            <a:r>
              <a:rPr lang="en-US" b="1" baseline="-25000" dirty="0" err="1">
                <a:solidFill>
                  <a:prstClr val="black"/>
                </a:solidFill>
              </a:rPr>
              <a:t>y</a:t>
            </a:r>
            <a:r>
              <a:rPr lang="en-US" b="1" baseline="-25000" dirty="0">
                <a:solidFill>
                  <a:prstClr val="black"/>
                </a:solidFill>
              </a:rPr>
              <a:t> </a:t>
            </a:r>
            <a:r>
              <a:rPr lang="en-US" b="1" dirty="0">
                <a:solidFill>
                  <a:prstClr val="black"/>
                </a:solidFill>
              </a:rPr>
              <a:t> blow-up for 2IPs  @Z with this compensation design</a:t>
            </a:r>
          </a:p>
        </p:txBody>
      </p:sp>
      <p:sp>
        <p:nvSpPr>
          <p:cNvPr id="12" name="TextBox 11"/>
          <p:cNvSpPr txBox="1"/>
          <p:nvPr/>
        </p:nvSpPr>
        <p:spPr>
          <a:xfrm>
            <a:off x="7868051" y="2680620"/>
            <a:ext cx="982986" cy="338554"/>
          </a:xfrm>
          <a:prstGeom prst="rect">
            <a:avLst/>
          </a:prstGeom>
          <a:noFill/>
          <a:ln w="12700">
            <a:solidFill>
              <a:srgbClr val="FF0000"/>
            </a:solidFill>
          </a:ln>
        </p:spPr>
        <p:txBody>
          <a:bodyPr wrap="square" rtlCol="0">
            <a:spAutoFit/>
          </a:bodyPr>
          <a:lstStyle/>
          <a:p>
            <a:pPr defTabSz="914400" eaLnBrk="0" fontAlgn="base" hangingPunct="0">
              <a:spcBef>
                <a:spcPct val="0"/>
              </a:spcBef>
              <a:spcAft>
                <a:spcPct val="0"/>
              </a:spcAft>
            </a:pPr>
            <a:r>
              <a:rPr lang="en-GB" sz="1600" b="1" dirty="0">
                <a:solidFill>
                  <a:srgbClr val="FF0000"/>
                </a:solidFill>
                <a:ea typeface="ＭＳ Ｐゴシック" charset="0"/>
              </a:rPr>
              <a:t>FF quads</a:t>
            </a:r>
          </a:p>
        </p:txBody>
      </p:sp>
      <p:sp>
        <p:nvSpPr>
          <p:cNvPr id="18" name="Title 1"/>
          <p:cNvSpPr txBox="1">
            <a:spLocks/>
          </p:cNvSpPr>
          <p:nvPr/>
        </p:nvSpPr>
        <p:spPr>
          <a:xfrm>
            <a:off x="186433" y="73183"/>
            <a:ext cx="8742914" cy="857250"/>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2700" kern="1200">
                <a:solidFill>
                  <a:srgbClr val="FF0000"/>
                </a:solidFill>
                <a:latin typeface="+mj-lt"/>
                <a:ea typeface="+mj-ea"/>
                <a:cs typeface="+mj-cs"/>
              </a:defRPr>
            </a:lvl1pPr>
          </a:lstStyle>
          <a:p>
            <a:r>
              <a:rPr lang="en-US" sz="4400" smtClean="0"/>
              <a:t>Solenoid Compensation Scheme</a:t>
            </a:r>
            <a:endParaRPr lang="en-US" sz="4400" dirty="0"/>
          </a:p>
        </p:txBody>
      </p:sp>
      <p:sp>
        <p:nvSpPr>
          <p:cNvPr id="2" name="Footer Placeholder 1"/>
          <p:cNvSpPr>
            <a:spLocks noGrp="1"/>
          </p:cNvSpPr>
          <p:nvPr>
            <p:ph type="ftr" sz="quarter" idx="11"/>
          </p:nvPr>
        </p:nvSpPr>
        <p:spPr/>
        <p:txBody>
          <a:bodyPr/>
          <a:lstStyle/>
          <a:p>
            <a:r>
              <a:rPr lang="de-DE" smtClean="0">
                <a:solidFill>
                  <a:prstClr val="black">
                    <a:tint val="75000"/>
                  </a:prstClr>
                </a:solidFill>
              </a:rPr>
              <a:t>M. Boscolo, RD_FA Collaboration meeting,  Bologna, 3/07/17</a:t>
            </a:r>
            <a:endParaRPr lang="en-US">
              <a:solidFill>
                <a:prstClr val="black">
                  <a:tint val="75000"/>
                </a:prstClr>
              </a:solidFill>
            </a:endParaRPr>
          </a:p>
        </p:txBody>
      </p:sp>
      <p:sp>
        <p:nvSpPr>
          <p:cNvPr id="4" name="Rectangle 3"/>
          <p:cNvSpPr/>
          <p:nvPr/>
        </p:nvSpPr>
        <p:spPr>
          <a:xfrm>
            <a:off x="322424" y="5503896"/>
            <a:ext cx="5349239" cy="1015663"/>
          </a:xfrm>
          <a:prstGeom prst="rect">
            <a:avLst/>
          </a:prstGeom>
        </p:spPr>
        <p:txBody>
          <a:bodyPr wrap="square">
            <a:spAutoFit/>
          </a:bodyPr>
          <a:lstStyle/>
          <a:p>
            <a:pPr marL="342900" lvl="0" indent="-342900">
              <a:buFont typeface="Arial" charset="0"/>
              <a:buChar char="•"/>
              <a:defRPr sz="2900"/>
            </a:pPr>
            <a:r>
              <a:rPr lang="en-US" sz="2000" dirty="0">
                <a:solidFill>
                  <a:prstClr val="black"/>
                </a:solidFill>
              </a:rPr>
              <a:t>A few design choices have been proposed</a:t>
            </a:r>
            <a:r>
              <a:rPr lang="en-US" sz="2000" dirty="0" smtClean="0">
                <a:solidFill>
                  <a:prstClr val="black"/>
                </a:solidFill>
              </a:rPr>
              <a:t>.</a:t>
            </a:r>
            <a:endParaRPr lang="en-US" sz="2000" dirty="0">
              <a:solidFill>
                <a:prstClr val="black"/>
              </a:solidFill>
            </a:endParaRPr>
          </a:p>
          <a:p>
            <a:pPr marL="342900" lvl="0" indent="-342900">
              <a:buFont typeface="Arial" charset="0"/>
              <a:buChar char="•"/>
              <a:defRPr sz="2900"/>
            </a:pPr>
            <a:r>
              <a:rPr lang="en-US" sz="2000" dirty="0">
                <a:solidFill>
                  <a:prstClr val="black"/>
                </a:solidFill>
              </a:rPr>
              <a:t> Prototyping for a double aperture quadrupole </a:t>
            </a:r>
            <a:r>
              <a:rPr lang="en-US" sz="2000" dirty="0" smtClean="0">
                <a:solidFill>
                  <a:prstClr val="black"/>
                </a:solidFill>
              </a:rPr>
              <a:t>					  has </a:t>
            </a:r>
            <a:r>
              <a:rPr lang="en-US" sz="2000" dirty="0">
                <a:solidFill>
                  <a:prstClr val="black"/>
                </a:solidFill>
              </a:rPr>
              <a:t>been going on at BINP.</a:t>
            </a:r>
          </a:p>
        </p:txBody>
      </p:sp>
      <p:pic>
        <p:nvPicPr>
          <p:cNvPr id="20" name="P1000926.jpeg" descr="P1000926.jpeg"/>
          <p:cNvPicPr>
            <a:picLocks noChangeAspect="1"/>
          </p:cNvPicPr>
          <p:nvPr/>
        </p:nvPicPr>
        <p:blipFill>
          <a:blip r:embed="rId5">
            <a:extLst/>
          </a:blip>
          <a:stretch>
            <a:fillRect/>
          </a:stretch>
        </p:blipFill>
        <p:spPr>
          <a:xfrm>
            <a:off x="6913358" y="4765625"/>
            <a:ext cx="2015989" cy="1674282"/>
          </a:xfrm>
          <a:prstGeom prst="rect">
            <a:avLst/>
          </a:prstGeom>
          <a:ln w="12700" cap="flat">
            <a:noFill/>
            <a:miter lim="400000"/>
          </a:ln>
          <a:effectLst/>
        </p:spPr>
      </p:pic>
      <p:pic>
        <p:nvPicPr>
          <p:cNvPr id="19" name="P1000925.jpeg" descr="P1000925.jpeg"/>
          <p:cNvPicPr>
            <a:picLocks noChangeAspect="1"/>
          </p:cNvPicPr>
          <p:nvPr/>
        </p:nvPicPr>
        <p:blipFill>
          <a:blip r:embed="rId6">
            <a:extLst/>
          </a:blip>
          <a:srcRect r="21391" b="9213"/>
          <a:stretch>
            <a:fillRect/>
          </a:stretch>
        </p:blipFill>
        <p:spPr>
          <a:xfrm>
            <a:off x="5671663" y="4630281"/>
            <a:ext cx="1400496" cy="1887007"/>
          </a:xfrm>
          <a:prstGeom prst="rect">
            <a:avLst/>
          </a:prstGeom>
          <a:ln w="12700" cap="flat">
            <a:noFill/>
            <a:miter lim="400000"/>
          </a:ln>
          <a:effectLst/>
        </p:spPr>
      </p:pic>
      <p:sp>
        <p:nvSpPr>
          <p:cNvPr id="21" name="Stainless  steel  Bandage of superconducting coils"/>
          <p:cNvSpPr/>
          <p:nvPr/>
        </p:nvSpPr>
        <p:spPr>
          <a:xfrm>
            <a:off x="6833203" y="5745671"/>
            <a:ext cx="2244257" cy="6403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400">
                <a:solidFill>
                  <a:srgbClr val="27279B"/>
                </a:solidFill>
                <a:latin typeface="Times New Roman"/>
                <a:ea typeface="Times New Roman"/>
                <a:cs typeface="Times New Roman"/>
                <a:sym typeface="Times New Roman"/>
              </a:defRPr>
            </a:lvl1pPr>
          </a:lstStyle>
          <a:p>
            <a:r>
              <a:rPr sz="1600" dirty="0"/>
              <a:t>Stainless  steel  Bandage of superconducting coils</a:t>
            </a:r>
          </a:p>
        </p:txBody>
      </p:sp>
    </p:spTree>
    <p:extLst>
      <p:ext uri="{BB962C8B-B14F-4D97-AF65-F5344CB8AC3E}">
        <p14:creationId xmlns:p14="http://schemas.microsoft.com/office/powerpoint/2010/main" val="1228689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Untitled.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49216" y="3124097"/>
            <a:ext cx="3892999" cy="2312996"/>
          </a:xfrm>
          <a:prstGeom prst="rect">
            <a:avLst/>
          </a:prstGeom>
        </p:spPr>
      </p:pic>
      <p:sp>
        <p:nvSpPr>
          <p:cNvPr id="4" name="TextBox 3"/>
          <p:cNvSpPr txBox="1"/>
          <p:nvPr/>
        </p:nvSpPr>
        <p:spPr>
          <a:xfrm>
            <a:off x="1395465" y="93767"/>
            <a:ext cx="7250578" cy="523220"/>
          </a:xfrm>
          <a:prstGeom prst="rect">
            <a:avLst/>
          </a:prstGeom>
          <a:noFill/>
        </p:spPr>
        <p:txBody>
          <a:bodyPr wrap="none" rtlCol="0">
            <a:spAutoFit/>
          </a:bodyPr>
          <a:lstStyle/>
          <a:p>
            <a:r>
              <a:rPr lang="en-US" sz="2800" dirty="0" smtClean="0">
                <a:solidFill>
                  <a:schemeClr val="accent2"/>
                </a:solidFill>
                <a:latin typeface="Arial"/>
                <a:cs typeface="Arial"/>
              </a:rPr>
              <a:t>Background considerations for the IR design</a:t>
            </a:r>
            <a:endParaRPr lang="en-US" sz="2800" dirty="0">
              <a:solidFill>
                <a:schemeClr val="accent2"/>
              </a:solidFill>
              <a:latin typeface="Arial"/>
              <a:cs typeface="Arial"/>
            </a:endParaRPr>
          </a:p>
        </p:txBody>
      </p:sp>
      <p:sp>
        <p:nvSpPr>
          <p:cNvPr id="5" name="Date Placeholder 4"/>
          <p:cNvSpPr>
            <a:spLocks noGrp="1"/>
          </p:cNvSpPr>
          <p:nvPr>
            <p:ph type="dt" sz="half" idx="10"/>
          </p:nvPr>
        </p:nvSpPr>
        <p:spPr/>
        <p:txBody>
          <a:bodyPr/>
          <a:lstStyle/>
          <a:p>
            <a:r>
              <a:rPr lang="en-US" smtClean="0"/>
              <a:t>JUL 3 2017</a:t>
            </a:r>
            <a:endParaRPr lang="en-US"/>
          </a:p>
        </p:txBody>
      </p:sp>
      <p:sp>
        <p:nvSpPr>
          <p:cNvPr id="6" name="Footer Placeholder 5"/>
          <p:cNvSpPr>
            <a:spLocks noGrp="1"/>
          </p:cNvSpPr>
          <p:nvPr>
            <p:ph type="ftr" sz="quarter" idx="11"/>
          </p:nvPr>
        </p:nvSpPr>
        <p:spPr/>
        <p:txBody>
          <a:bodyPr/>
          <a:lstStyle/>
          <a:p>
            <a:r>
              <a:rPr lang="en-US" smtClean="0"/>
              <a:t>Nicola Bacchetta</a:t>
            </a:r>
            <a:endParaRPr lang="en-US"/>
          </a:p>
        </p:txBody>
      </p:sp>
      <p:sp>
        <p:nvSpPr>
          <p:cNvPr id="7" name="Slide Number Placeholder 6"/>
          <p:cNvSpPr>
            <a:spLocks noGrp="1"/>
          </p:cNvSpPr>
          <p:nvPr>
            <p:ph type="sldNum" sz="quarter" idx="12"/>
          </p:nvPr>
        </p:nvSpPr>
        <p:spPr/>
        <p:txBody>
          <a:bodyPr/>
          <a:lstStyle/>
          <a:p>
            <a:fld id="{49B1B6D2-9BC2-5E49-A391-086BFFD2F3AD}" type="slidenum">
              <a:rPr lang="en-US" smtClean="0"/>
              <a:t>8</a:t>
            </a:fld>
            <a:endParaRPr lang="en-US"/>
          </a:p>
        </p:txBody>
      </p:sp>
      <p:sp>
        <p:nvSpPr>
          <p:cNvPr id="3" name="TextBox 2"/>
          <p:cNvSpPr txBox="1"/>
          <p:nvPr/>
        </p:nvSpPr>
        <p:spPr>
          <a:xfrm>
            <a:off x="337059" y="768799"/>
            <a:ext cx="4676600" cy="1754327"/>
          </a:xfrm>
          <a:prstGeom prst="rect">
            <a:avLst/>
          </a:prstGeom>
          <a:noFill/>
        </p:spPr>
        <p:txBody>
          <a:bodyPr wrap="square" rtlCol="0">
            <a:spAutoFit/>
          </a:bodyPr>
          <a:lstStyle/>
          <a:p>
            <a:pPr marL="285750" indent="-285750">
              <a:buFont typeface="Courier New"/>
              <a:buChar char="o"/>
            </a:pPr>
            <a:r>
              <a:rPr lang="en-US" dirty="0" smtClean="0">
                <a:solidFill>
                  <a:schemeClr val="tx2"/>
                </a:solidFill>
              </a:rPr>
              <a:t>Minimization of the effects of SR has been a fundamental driver for the design of the interaction region (and optics) </a:t>
            </a:r>
            <a:endParaRPr lang="en-US" dirty="0">
              <a:solidFill>
                <a:schemeClr val="tx2"/>
              </a:solidFill>
            </a:endParaRPr>
          </a:p>
          <a:p>
            <a:pPr marL="285750" indent="-285750">
              <a:buFont typeface="Courier New"/>
              <a:buChar char="o"/>
            </a:pPr>
            <a:r>
              <a:rPr lang="en-US" dirty="0" smtClean="0">
                <a:solidFill>
                  <a:schemeClr val="tx2"/>
                </a:solidFill>
              </a:rPr>
              <a:t>SR simulation obtained with MDISIM (</a:t>
            </a:r>
            <a:r>
              <a:rPr lang="en-US" sz="1600" i="1" dirty="0" err="1" smtClean="0">
                <a:solidFill>
                  <a:schemeClr val="tx2"/>
                </a:solidFill>
              </a:rPr>
              <a:t>H.Burkhardt</a:t>
            </a:r>
            <a:r>
              <a:rPr lang="en-US" sz="1600" i="1" dirty="0" smtClean="0">
                <a:solidFill>
                  <a:schemeClr val="tx2"/>
                </a:solidFill>
              </a:rPr>
              <a:t>, </a:t>
            </a:r>
            <a:r>
              <a:rPr lang="en-US" sz="1600" i="1" dirty="0" err="1" smtClean="0">
                <a:solidFill>
                  <a:schemeClr val="tx2"/>
                </a:solidFill>
              </a:rPr>
              <a:t>M.Boscolo</a:t>
            </a:r>
            <a:r>
              <a:rPr lang="en-US" dirty="0" smtClean="0">
                <a:solidFill>
                  <a:schemeClr val="tx2"/>
                </a:solidFill>
              </a:rPr>
              <a:t>) and dedicated software (</a:t>
            </a:r>
            <a:r>
              <a:rPr lang="en-US" sz="1600" i="1" dirty="0" err="1" smtClean="0">
                <a:solidFill>
                  <a:schemeClr val="tx2"/>
                </a:solidFill>
              </a:rPr>
              <a:t>M.Sullivan</a:t>
            </a:r>
            <a:r>
              <a:rPr lang="en-US" dirty="0" smtClean="0">
                <a:solidFill>
                  <a:schemeClr val="tx2"/>
                </a:solidFill>
              </a:rPr>
              <a:t>) </a:t>
            </a:r>
            <a:endParaRPr lang="en-US" dirty="0">
              <a:solidFill>
                <a:schemeClr val="tx2"/>
              </a:solidFill>
            </a:endParaRPr>
          </a:p>
        </p:txBody>
      </p:sp>
      <p:sp>
        <p:nvSpPr>
          <p:cNvPr id="8" name="TextBox 7"/>
          <p:cNvSpPr txBox="1"/>
          <p:nvPr/>
        </p:nvSpPr>
        <p:spPr>
          <a:xfrm>
            <a:off x="5149216" y="728073"/>
            <a:ext cx="3994783" cy="2339102"/>
          </a:xfrm>
          <a:prstGeom prst="rect">
            <a:avLst/>
          </a:prstGeom>
          <a:noFill/>
          <a:ln>
            <a:solidFill>
              <a:schemeClr val="accent2"/>
            </a:solidFill>
          </a:ln>
        </p:spPr>
        <p:txBody>
          <a:bodyPr wrap="square" rtlCol="0">
            <a:spAutoFit/>
          </a:bodyPr>
          <a:lstStyle/>
          <a:p>
            <a:pPr lvl="1"/>
            <a:r>
              <a:rPr lang="en-US" sz="2000" dirty="0" smtClean="0">
                <a:solidFill>
                  <a:schemeClr val="accent2"/>
                </a:solidFill>
                <a:latin typeface="Arial"/>
                <a:cs typeface="Arial"/>
              </a:rPr>
              <a:t>Optics main requirements</a:t>
            </a:r>
          </a:p>
          <a:p>
            <a:pPr marL="342900" indent="-342900">
              <a:buFont typeface="Courier New"/>
              <a:buChar char="o"/>
            </a:pPr>
            <a:r>
              <a:rPr lang="en-US" sz="1400" dirty="0" smtClean="0">
                <a:solidFill>
                  <a:schemeClr val="tx2"/>
                </a:solidFill>
                <a:latin typeface="Arial"/>
                <a:cs typeface="Arial"/>
              </a:rPr>
              <a:t>Crab waist scheme</a:t>
            </a:r>
          </a:p>
          <a:p>
            <a:pPr marL="342900" indent="-342900">
              <a:buFont typeface="Courier New"/>
              <a:buChar char="o"/>
            </a:pPr>
            <a:r>
              <a:rPr lang="en-US" sz="1400" dirty="0" smtClean="0">
                <a:solidFill>
                  <a:schemeClr val="tx2"/>
                </a:solidFill>
                <a:latin typeface="Arial"/>
                <a:cs typeface="Arial"/>
              </a:rPr>
              <a:t>2 IPs</a:t>
            </a:r>
          </a:p>
          <a:p>
            <a:pPr marL="342900" indent="-342900">
              <a:buFont typeface="Courier New"/>
              <a:buChar char="o"/>
            </a:pPr>
            <a:r>
              <a:rPr lang="el-GR" sz="1400" dirty="0" smtClean="0">
                <a:solidFill>
                  <a:schemeClr val="tx2"/>
                </a:solidFill>
                <a:latin typeface="Arial"/>
                <a:cs typeface="Arial"/>
              </a:rPr>
              <a:t>β</a:t>
            </a:r>
            <a:r>
              <a:rPr lang="en-US" sz="1400" dirty="0" smtClean="0">
                <a:solidFill>
                  <a:schemeClr val="tx2"/>
                </a:solidFill>
                <a:latin typeface="Arial"/>
                <a:cs typeface="Arial"/>
              </a:rPr>
              <a:t>*</a:t>
            </a:r>
            <a:r>
              <a:rPr lang="el-GR" sz="1400" dirty="0" smtClean="0">
                <a:solidFill>
                  <a:schemeClr val="tx2"/>
                </a:solidFill>
                <a:latin typeface="Arial"/>
                <a:cs typeface="Arial"/>
              </a:rPr>
              <a:t>x/y</a:t>
            </a:r>
            <a:r>
              <a:rPr lang="en-US" sz="1400" dirty="0" smtClean="0">
                <a:solidFill>
                  <a:schemeClr val="tx2"/>
                </a:solidFill>
                <a:latin typeface="Arial"/>
                <a:cs typeface="Arial"/>
              </a:rPr>
              <a:t> = 0.5m/1mm (1m/2mm)</a:t>
            </a:r>
          </a:p>
          <a:p>
            <a:pPr marL="342900" indent="-342900">
              <a:buFont typeface="Courier New"/>
              <a:buChar char="o"/>
            </a:pPr>
            <a:r>
              <a:rPr lang="en-US" sz="1400" dirty="0" smtClean="0">
                <a:solidFill>
                  <a:schemeClr val="tx2"/>
                </a:solidFill>
                <a:latin typeface="Arial"/>
                <a:cs typeface="Arial"/>
              </a:rPr>
              <a:t>Vertical </a:t>
            </a:r>
            <a:r>
              <a:rPr lang="en-US" sz="1400" dirty="0" err="1" smtClean="0">
                <a:solidFill>
                  <a:schemeClr val="tx2"/>
                </a:solidFill>
                <a:latin typeface="Arial"/>
                <a:cs typeface="Arial"/>
              </a:rPr>
              <a:t>emittance</a:t>
            </a:r>
            <a:r>
              <a:rPr lang="en-US" sz="1400" dirty="0" smtClean="0">
                <a:solidFill>
                  <a:schemeClr val="tx2"/>
                </a:solidFill>
                <a:latin typeface="Arial"/>
                <a:cs typeface="Arial"/>
              </a:rPr>
              <a:t> 1 pm (@Z energy)</a:t>
            </a:r>
          </a:p>
          <a:p>
            <a:pPr marL="342900" indent="-342900">
              <a:buFont typeface="Courier New"/>
              <a:buChar char="o"/>
            </a:pPr>
            <a:r>
              <a:rPr lang="en-US" sz="1400" dirty="0" smtClean="0">
                <a:solidFill>
                  <a:schemeClr val="tx2"/>
                </a:solidFill>
                <a:latin typeface="Arial"/>
                <a:cs typeface="Arial"/>
              </a:rPr>
              <a:t>Horizontal </a:t>
            </a:r>
            <a:r>
              <a:rPr lang="en-US" sz="1400" dirty="0" err="1" smtClean="0">
                <a:solidFill>
                  <a:schemeClr val="tx2"/>
                </a:solidFill>
                <a:latin typeface="Arial"/>
                <a:cs typeface="Arial"/>
              </a:rPr>
              <a:t>emittance</a:t>
            </a:r>
            <a:r>
              <a:rPr lang="en-US" sz="1400" dirty="0" smtClean="0">
                <a:solidFill>
                  <a:schemeClr val="tx2"/>
                </a:solidFill>
                <a:latin typeface="Arial"/>
                <a:cs typeface="Arial"/>
              </a:rPr>
              <a:t> ~1 nm (@t energy)</a:t>
            </a:r>
          </a:p>
          <a:p>
            <a:pPr marL="342900" indent="-342900">
              <a:buFont typeface="Courier New"/>
              <a:buChar char="o"/>
            </a:pPr>
            <a:r>
              <a:rPr lang="en-US" sz="1400" dirty="0" smtClean="0">
                <a:solidFill>
                  <a:schemeClr val="tx2"/>
                </a:solidFill>
                <a:latin typeface="Arial"/>
                <a:cs typeface="Arial"/>
              </a:rPr>
              <a:t>Energy acceptance +/- 2%</a:t>
            </a:r>
          </a:p>
          <a:p>
            <a:pPr marL="342900" indent="-342900">
              <a:buFont typeface="Courier New"/>
              <a:buChar char="o"/>
            </a:pPr>
            <a:r>
              <a:rPr lang="en-US" sz="1400" dirty="0" err="1">
                <a:solidFill>
                  <a:schemeClr val="tx2"/>
                </a:solidFill>
                <a:latin typeface="Arial"/>
                <a:cs typeface="Arial"/>
              </a:rPr>
              <a:t>Eγ,c</a:t>
            </a:r>
            <a:r>
              <a:rPr lang="en-US" sz="1400" dirty="0">
                <a:solidFill>
                  <a:schemeClr val="tx2"/>
                </a:solidFill>
                <a:latin typeface="Arial"/>
                <a:cs typeface="Arial"/>
              </a:rPr>
              <a:t> &lt; 100 </a:t>
            </a:r>
            <a:r>
              <a:rPr lang="en-US" sz="1400" dirty="0" err="1">
                <a:solidFill>
                  <a:schemeClr val="tx2"/>
                </a:solidFill>
                <a:latin typeface="Arial"/>
                <a:cs typeface="Arial"/>
              </a:rPr>
              <a:t>KeV</a:t>
            </a:r>
            <a:r>
              <a:rPr lang="en-US" sz="1400" dirty="0">
                <a:solidFill>
                  <a:schemeClr val="tx2"/>
                </a:solidFill>
                <a:latin typeface="Arial"/>
                <a:cs typeface="Arial"/>
              </a:rPr>
              <a:t> within  ±250m from </a:t>
            </a:r>
            <a:r>
              <a:rPr lang="en-US" sz="1400" dirty="0" smtClean="0">
                <a:solidFill>
                  <a:schemeClr val="tx2"/>
                </a:solidFill>
                <a:latin typeface="Arial"/>
                <a:cs typeface="Arial"/>
              </a:rPr>
              <a:t>IP</a:t>
            </a:r>
          </a:p>
          <a:p>
            <a:pPr marL="342900" indent="-342900">
              <a:buFont typeface="Courier New"/>
              <a:buChar char="o"/>
            </a:pPr>
            <a:r>
              <a:rPr lang="en-US" sz="1400" dirty="0" smtClean="0">
                <a:solidFill>
                  <a:schemeClr val="tx2"/>
                </a:solidFill>
                <a:latin typeface="Arial"/>
                <a:cs typeface="Arial"/>
              </a:rPr>
              <a:t>As close as possible to the FCC-</a:t>
            </a:r>
            <a:r>
              <a:rPr lang="en-US" sz="1400" dirty="0" err="1" smtClean="0">
                <a:solidFill>
                  <a:schemeClr val="tx2"/>
                </a:solidFill>
                <a:latin typeface="Arial"/>
                <a:cs typeface="Arial"/>
              </a:rPr>
              <a:t>hh</a:t>
            </a:r>
            <a:r>
              <a:rPr lang="en-US" sz="1400" dirty="0" smtClean="0">
                <a:solidFill>
                  <a:schemeClr val="tx2"/>
                </a:solidFill>
                <a:latin typeface="Arial"/>
                <a:cs typeface="Arial"/>
              </a:rPr>
              <a:t> beam line</a:t>
            </a:r>
          </a:p>
        </p:txBody>
      </p:sp>
      <p:pic>
        <p:nvPicPr>
          <p:cNvPr id="10" name="ScreenShot 2016-04-10 18.11.48 .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383" y="2902381"/>
            <a:ext cx="5085821" cy="3328446"/>
          </a:xfrm>
          <a:prstGeom prst="rect">
            <a:avLst/>
          </a:prstGeom>
          <a:ln w="12700">
            <a:miter lim="400000"/>
          </a:ln>
        </p:spPr>
      </p:pic>
      <p:sp>
        <p:nvSpPr>
          <p:cNvPr id="11" name="TextBox 10"/>
          <p:cNvSpPr txBox="1"/>
          <p:nvPr/>
        </p:nvSpPr>
        <p:spPr>
          <a:xfrm>
            <a:off x="22242" y="2584557"/>
            <a:ext cx="811941" cy="338554"/>
          </a:xfrm>
          <a:prstGeom prst="rect">
            <a:avLst/>
          </a:prstGeom>
          <a:noFill/>
        </p:spPr>
        <p:txBody>
          <a:bodyPr wrap="none" rtlCol="0">
            <a:spAutoFit/>
          </a:bodyPr>
          <a:lstStyle/>
          <a:p>
            <a:r>
              <a:rPr lang="en-US" sz="1600" dirty="0" err="1" smtClean="0">
                <a:solidFill>
                  <a:srgbClr val="000000"/>
                </a:solidFill>
                <a:latin typeface="Arial"/>
                <a:cs typeface="Arial"/>
              </a:rPr>
              <a:t>K.Oide</a:t>
            </a:r>
            <a:endParaRPr lang="en-US" sz="1600" dirty="0">
              <a:solidFill>
                <a:srgbClr val="000000"/>
              </a:solidFill>
              <a:latin typeface="Arial"/>
              <a:cs typeface="Arial"/>
            </a:endParaRPr>
          </a:p>
        </p:txBody>
      </p:sp>
      <p:pic>
        <p:nvPicPr>
          <p:cNvPr id="12" name="Picture 11" descr="Untitled 9.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269" y="6196682"/>
            <a:ext cx="3160418" cy="257136"/>
          </a:xfrm>
          <a:prstGeom prst="rect">
            <a:avLst/>
          </a:prstGeom>
        </p:spPr>
      </p:pic>
      <p:sp>
        <p:nvSpPr>
          <p:cNvPr id="13" name="Rectangle 12"/>
          <p:cNvSpPr/>
          <p:nvPr/>
        </p:nvSpPr>
        <p:spPr>
          <a:xfrm>
            <a:off x="3527154" y="2643168"/>
            <a:ext cx="1486505" cy="338554"/>
          </a:xfrm>
          <a:prstGeom prst="rect">
            <a:avLst/>
          </a:prstGeom>
        </p:spPr>
        <p:txBody>
          <a:bodyPr wrap="none">
            <a:spAutoFit/>
          </a:bodyPr>
          <a:lstStyle/>
          <a:p>
            <a:r>
              <a:rPr lang="en-US" sz="1600" dirty="0">
                <a:solidFill>
                  <a:schemeClr val="tx2"/>
                </a:solidFill>
                <a:latin typeface="Arial"/>
                <a:cs typeface="Arial"/>
              </a:rPr>
              <a:t>version </a:t>
            </a:r>
            <a:r>
              <a:rPr lang="en-US" sz="1600" dirty="0" smtClean="0">
                <a:solidFill>
                  <a:schemeClr val="tx2"/>
                </a:solidFill>
                <a:latin typeface="Arial"/>
                <a:cs typeface="Arial"/>
              </a:rPr>
              <a:t>65_36</a:t>
            </a:r>
            <a:endParaRPr lang="en-US" sz="1600" dirty="0">
              <a:solidFill>
                <a:schemeClr val="tx2"/>
              </a:solidFill>
              <a:latin typeface="Arial"/>
              <a:cs typeface="Arial"/>
            </a:endParaRPr>
          </a:p>
        </p:txBody>
      </p:sp>
      <p:pic>
        <p:nvPicPr>
          <p:cNvPr id="14" name="Picture 13"/>
          <p:cNvPicPr>
            <a:picLocks noChangeAspect="1"/>
          </p:cNvPicPr>
          <p:nvPr/>
        </p:nvPicPr>
        <p:blipFill>
          <a:blip r:embed="rId5"/>
          <a:stretch>
            <a:fillRect/>
          </a:stretch>
        </p:blipFill>
        <p:spPr>
          <a:xfrm>
            <a:off x="5435271" y="5493186"/>
            <a:ext cx="1874071" cy="1364813"/>
          </a:xfrm>
          <a:prstGeom prst="rect">
            <a:avLst/>
          </a:prstGeom>
        </p:spPr>
      </p:pic>
      <p:sp>
        <p:nvSpPr>
          <p:cNvPr id="16" name="TextBox 15"/>
          <p:cNvSpPr txBox="1"/>
          <p:nvPr/>
        </p:nvSpPr>
        <p:spPr>
          <a:xfrm>
            <a:off x="7309342" y="5626827"/>
            <a:ext cx="1005729" cy="276999"/>
          </a:xfrm>
          <a:prstGeom prst="rect">
            <a:avLst/>
          </a:prstGeom>
          <a:noFill/>
        </p:spPr>
        <p:txBody>
          <a:bodyPr wrap="none" rtlCol="0">
            <a:spAutoFit/>
          </a:bodyPr>
          <a:lstStyle/>
          <a:p>
            <a:r>
              <a:rPr lang="en-US" sz="1200" dirty="0" err="1" smtClean="0"/>
              <a:t>H.Burkhardt</a:t>
            </a:r>
            <a:endParaRPr lang="en-US" sz="1200" dirty="0"/>
          </a:p>
        </p:txBody>
      </p:sp>
      <p:sp>
        <p:nvSpPr>
          <p:cNvPr id="18" name="Rounded Rectangle 17"/>
          <p:cNvSpPr/>
          <p:nvPr/>
        </p:nvSpPr>
        <p:spPr>
          <a:xfrm>
            <a:off x="5464410" y="2353449"/>
            <a:ext cx="3276480" cy="231108"/>
          </a:xfrm>
          <a:prstGeom prst="roundRect">
            <a:avLst/>
          </a:prstGeom>
          <a:solidFill>
            <a:srgbClr val="FFFF00">
              <a:alpha val="24000"/>
            </a:srgb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182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03" y="0"/>
            <a:ext cx="8229600" cy="1143000"/>
          </a:xfrm>
        </p:spPr>
        <p:txBody>
          <a:bodyPr>
            <a:normAutofit fontScale="90000"/>
          </a:bodyPr>
          <a:lstStyle/>
          <a:p>
            <a:r>
              <a:rPr lang="en-US" dirty="0"/>
              <a:t>Some details on the </a:t>
            </a:r>
            <a:r>
              <a:rPr lang="en-US" dirty="0" smtClean="0"/>
              <a:t>Main </a:t>
            </a:r>
            <a:r>
              <a:rPr lang="en-US" dirty="0"/>
              <a:t>Features of the </a:t>
            </a:r>
            <a:r>
              <a:rPr lang="en-US" b="1" dirty="0" smtClean="0"/>
              <a:t>FCC-</a:t>
            </a:r>
            <a:r>
              <a:rPr lang="en-US" b="1" dirty="0" err="1" smtClean="0"/>
              <a:t>ee</a:t>
            </a:r>
            <a:r>
              <a:rPr lang="en-US" b="1" dirty="0" smtClean="0"/>
              <a:t> Synchrotron Radiation in the IR</a:t>
            </a:r>
            <a:endParaRPr lang="en-US" b="1" dirty="0"/>
          </a:p>
        </p:txBody>
      </p:sp>
      <p:sp>
        <p:nvSpPr>
          <p:cNvPr id="3" name="Content Placeholder 2"/>
          <p:cNvSpPr>
            <a:spLocks noGrp="1"/>
          </p:cNvSpPr>
          <p:nvPr>
            <p:ph idx="1"/>
          </p:nvPr>
        </p:nvSpPr>
        <p:spPr>
          <a:xfrm>
            <a:off x="370703" y="1458848"/>
            <a:ext cx="8229600" cy="4744244"/>
          </a:xfrm>
        </p:spPr>
        <p:txBody>
          <a:bodyPr>
            <a:noAutofit/>
          </a:bodyPr>
          <a:lstStyle/>
          <a:p>
            <a:pPr marL="0" indent="0">
              <a:buNone/>
            </a:pPr>
            <a:r>
              <a:rPr lang="en-US" sz="2100" b="1" dirty="0">
                <a:solidFill>
                  <a:srgbClr val="FF0000"/>
                </a:solidFill>
              </a:rPr>
              <a:t>Synchrotron Radiation is the main constraint for IR design and it drives the IR optics and layout</a:t>
            </a:r>
            <a:endParaRPr lang="en-US" sz="2100" b="1" dirty="0">
              <a:solidFill>
                <a:srgbClr val="7030A0"/>
              </a:solidFill>
            </a:endParaRPr>
          </a:p>
          <a:p>
            <a:pPr marL="0" indent="0">
              <a:lnSpc>
                <a:spcPct val="130000"/>
              </a:lnSpc>
              <a:buNone/>
            </a:pPr>
            <a:r>
              <a:rPr lang="en-US" b="1" dirty="0"/>
              <a:t>General requirement for the optics  based on LEP experience:</a:t>
            </a:r>
            <a:endParaRPr lang="en-US" b="1" dirty="0">
              <a:cs typeface="Calibri"/>
            </a:endParaRPr>
          </a:p>
          <a:p>
            <a:pPr marL="342848" indent="-342848">
              <a:buFont typeface="+mj-lt"/>
              <a:buAutoNum type="arabicPeriod"/>
            </a:pPr>
            <a:r>
              <a:rPr lang="en-US" dirty="0">
                <a:cs typeface="Calibri"/>
              </a:rPr>
              <a:t>Weak bends </a:t>
            </a:r>
            <a:r>
              <a:rPr lang="en-US" dirty="0" err="1">
                <a:cs typeface="Calibri"/>
              </a:rPr>
              <a:t>E</a:t>
            </a:r>
            <a:r>
              <a:rPr lang="en-US" baseline="-25000" dirty="0" err="1">
                <a:cs typeface="Calibri"/>
              </a:rPr>
              <a:t>critical</a:t>
            </a:r>
            <a:r>
              <a:rPr lang="en-US" dirty="0">
                <a:cs typeface="Calibri"/>
              </a:rPr>
              <a:t> &lt; 100 </a:t>
            </a:r>
            <a:r>
              <a:rPr lang="en-US" dirty="0" err="1">
                <a:cs typeface="Calibri"/>
              </a:rPr>
              <a:t>keV</a:t>
            </a:r>
            <a:r>
              <a:rPr lang="en-US" dirty="0">
                <a:cs typeface="Calibri"/>
              </a:rPr>
              <a:t> (LEP2 was 72 </a:t>
            </a:r>
            <a:r>
              <a:rPr lang="en-US" dirty="0" err="1">
                <a:cs typeface="Calibri"/>
              </a:rPr>
              <a:t>keV</a:t>
            </a:r>
            <a:r>
              <a:rPr lang="en-US" dirty="0">
                <a:cs typeface="Calibri"/>
              </a:rPr>
              <a:t>)</a:t>
            </a:r>
          </a:p>
          <a:p>
            <a:pPr marL="342848" indent="-342848">
              <a:buFont typeface="+mj-lt"/>
              <a:buAutoNum type="arabicPeriod"/>
            </a:pPr>
            <a:r>
              <a:rPr lang="en-US" dirty="0">
                <a:cs typeface="Calibri"/>
              </a:rPr>
              <a:t>Weak bends far from IP (LEP2 was 260 m from IP)</a:t>
            </a:r>
          </a:p>
          <a:p>
            <a:pPr marL="342848" indent="-342848">
              <a:spcAft>
                <a:spcPts val="450"/>
              </a:spcAft>
              <a:buFont typeface="+mj-lt"/>
              <a:buAutoNum type="arabicPeriod"/>
            </a:pPr>
            <a:r>
              <a:rPr lang="en-US" dirty="0">
                <a:cs typeface="Calibri"/>
              </a:rPr>
              <a:t>Keep </a:t>
            </a:r>
            <a:r>
              <a:rPr lang="en-US" dirty="0" err="1">
                <a:cs typeface="Calibri"/>
              </a:rPr>
              <a:t>Ecr</a:t>
            </a:r>
            <a:r>
              <a:rPr lang="en-US" dirty="0">
                <a:cs typeface="Calibri"/>
              </a:rPr>
              <a:t> ≲ 1 MeV in whole ring, to minimize n-production        (LEP2 0.72 MeV)</a:t>
            </a:r>
            <a:endParaRPr lang="en-US" sz="750" dirty="0"/>
          </a:p>
          <a:p>
            <a:pPr marL="0" indent="0">
              <a:lnSpc>
                <a:spcPct val="90000"/>
              </a:lnSpc>
              <a:buNone/>
            </a:pPr>
            <a:r>
              <a:rPr lang="en-US" sz="1725" dirty="0">
                <a:solidFill>
                  <a:srgbClr val="000090"/>
                </a:solidFill>
              </a:rPr>
              <a:t>Various lattice options have been studied in detail</a:t>
            </a:r>
            <a:r>
              <a:rPr lang="en-US" sz="1600" b="1" dirty="0">
                <a:solidFill>
                  <a:srgbClr val="7030A0"/>
                </a:solidFill>
              </a:rPr>
              <a:t> </a:t>
            </a:r>
            <a:r>
              <a:rPr lang="en-US" sz="1600" dirty="0">
                <a:solidFill>
                  <a:srgbClr val="000080"/>
                </a:solidFill>
              </a:rPr>
              <a:t>with different approaches*</a:t>
            </a:r>
            <a:endParaRPr lang="en-US" sz="1725" dirty="0">
              <a:solidFill>
                <a:srgbClr val="000080"/>
              </a:solidFill>
            </a:endParaRPr>
          </a:p>
          <a:p>
            <a:pPr>
              <a:lnSpc>
                <a:spcPct val="90000"/>
              </a:lnSpc>
            </a:pPr>
            <a:r>
              <a:rPr lang="en-US" sz="1725" b="1" dirty="0" err="1">
                <a:solidFill>
                  <a:srgbClr val="000090"/>
                </a:solidFill>
              </a:rPr>
              <a:t>MDISim</a:t>
            </a:r>
            <a:r>
              <a:rPr lang="en-US" sz="1725" b="1" dirty="0">
                <a:solidFill>
                  <a:srgbClr val="000090"/>
                </a:solidFill>
              </a:rPr>
              <a:t> </a:t>
            </a:r>
            <a:r>
              <a:rPr lang="en-US" sz="1725" dirty="0">
                <a:solidFill>
                  <a:srgbClr val="000090"/>
                </a:solidFill>
              </a:rPr>
              <a:t>(flexible software toolkit developed by H. Burkhardt et al. ) </a:t>
            </a:r>
          </a:p>
          <a:p>
            <a:pPr lvl="1">
              <a:lnSpc>
                <a:spcPct val="90000"/>
              </a:lnSpc>
            </a:pPr>
            <a:r>
              <a:rPr lang="en-US" sz="1200" dirty="0">
                <a:solidFill>
                  <a:schemeClr val="accent5">
                    <a:lumMod val="75000"/>
                  </a:schemeClr>
                </a:solidFill>
              </a:rPr>
              <a:t>ROOT based machine detector interface toolbox described by MAD-X sequence</a:t>
            </a:r>
          </a:p>
          <a:p>
            <a:pPr lvl="1">
              <a:lnSpc>
                <a:spcPct val="90000"/>
              </a:lnSpc>
            </a:pPr>
            <a:r>
              <a:rPr lang="en-US" sz="1350" dirty="0">
                <a:solidFill>
                  <a:schemeClr val="accent5">
                    <a:lumMod val="75000"/>
                  </a:schemeClr>
                </a:solidFill>
              </a:rPr>
              <a:t>particle interactions in the IR/detector regions using GEANT4</a:t>
            </a:r>
          </a:p>
          <a:p>
            <a:pPr>
              <a:lnSpc>
                <a:spcPct val="90000"/>
              </a:lnSpc>
            </a:pPr>
            <a:r>
              <a:rPr lang="en-US" sz="1600" dirty="0">
                <a:solidFill>
                  <a:srgbClr val="002060"/>
                </a:solidFill>
              </a:rPr>
              <a:t>SYNC_BKG (modified version by M. Sullivan )</a:t>
            </a:r>
          </a:p>
          <a:p>
            <a:pPr>
              <a:lnSpc>
                <a:spcPct val="90000"/>
              </a:lnSpc>
            </a:pPr>
            <a:r>
              <a:rPr lang="en-US" sz="1600" dirty="0">
                <a:solidFill>
                  <a:srgbClr val="0432FF"/>
                </a:solidFill>
              </a:rPr>
              <a:t>SYNRAD+ (R. </a:t>
            </a:r>
            <a:r>
              <a:rPr lang="en-US" sz="1600" dirty="0" err="1">
                <a:solidFill>
                  <a:srgbClr val="0432FF"/>
                </a:solidFill>
              </a:rPr>
              <a:t>Kersevan</a:t>
            </a:r>
            <a:r>
              <a:rPr lang="en-US" sz="1600" dirty="0">
                <a:solidFill>
                  <a:srgbClr val="0432FF"/>
                </a:solidFill>
              </a:rPr>
              <a:t>)</a:t>
            </a:r>
          </a:p>
        </p:txBody>
      </p:sp>
      <p:sp>
        <p:nvSpPr>
          <p:cNvPr id="6" name="Rectangle 5"/>
          <p:cNvSpPr/>
          <p:nvPr/>
        </p:nvSpPr>
        <p:spPr>
          <a:xfrm>
            <a:off x="2075936" y="6017796"/>
            <a:ext cx="7646194" cy="338554"/>
          </a:xfrm>
          <a:prstGeom prst="rect">
            <a:avLst/>
          </a:prstGeom>
        </p:spPr>
        <p:txBody>
          <a:bodyPr wrap="square">
            <a:spAutoFit/>
          </a:bodyPr>
          <a:lstStyle/>
          <a:p>
            <a:r>
              <a:rPr lang="en-US" sz="1600" dirty="0" smtClean="0">
                <a:solidFill>
                  <a:srgbClr val="7030A0"/>
                </a:solidFill>
              </a:rPr>
              <a:t>[</a:t>
            </a:r>
            <a:r>
              <a:rPr lang="en-US" sz="1600" dirty="0">
                <a:solidFill>
                  <a:srgbClr val="7030A0"/>
                </a:solidFill>
              </a:rPr>
              <a:t>* studies for FCC WEEK2016: </a:t>
            </a:r>
            <a:r>
              <a:rPr lang="en-US" sz="1600" dirty="0" smtClean="0">
                <a:solidFill>
                  <a:srgbClr val="7030A0"/>
                </a:solidFill>
              </a:rPr>
              <a:t>M. </a:t>
            </a:r>
            <a:r>
              <a:rPr lang="en-US" sz="1600" dirty="0" err="1" smtClean="0">
                <a:solidFill>
                  <a:srgbClr val="7030A0"/>
                </a:solidFill>
              </a:rPr>
              <a:t>Boscolo</a:t>
            </a:r>
            <a:r>
              <a:rPr lang="en-US" sz="1600" dirty="0" smtClean="0">
                <a:solidFill>
                  <a:srgbClr val="7030A0"/>
                </a:solidFill>
              </a:rPr>
              <a:t> </a:t>
            </a:r>
            <a:r>
              <a:rPr lang="en-US" sz="1600" i="1" dirty="0" smtClean="0">
                <a:solidFill>
                  <a:srgbClr val="7030A0"/>
                </a:solidFill>
              </a:rPr>
              <a:t>et al., </a:t>
            </a:r>
            <a:r>
              <a:rPr lang="en-US" sz="1600" dirty="0" err="1" smtClean="0">
                <a:solidFill>
                  <a:srgbClr val="7030A0"/>
                </a:solidFill>
              </a:rPr>
              <a:t>Phys.Rev</a:t>
            </a:r>
            <a:r>
              <a:rPr lang="en-US" sz="1600" dirty="0" smtClean="0">
                <a:solidFill>
                  <a:srgbClr val="7030A0"/>
                </a:solidFill>
              </a:rPr>
              <a:t>. AB </a:t>
            </a:r>
            <a:r>
              <a:rPr lang="en-US" sz="1600" dirty="0">
                <a:solidFill>
                  <a:srgbClr val="7030A0"/>
                </a:solidFill>
              </a:rPr>
              <a:t>19 (2017) 20, 011008</a:t>
            </a:r>
            <a:r>
              <a:rPr lang="en-US" sz="1600" dirty="0" smtClean="0">
                <a:solidFill>
                  <a:srgbClr val="7030A0"/>
                </a:solidFill>
              </a:rPr>
              <a:t>]</a:t>
            </a:r>
            <a:endParaRPr lang="en-US" sz="1600" dirty="0">
              <a:solidFill>
                <a:srgbClr val="7030A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 Boscolo, RD_FA Collaboration meeting,  Bologna, 3/07/17</a:t>
            </a:r>
            <a:endParaRPr lang="en-US">
              <a:solidFill>
                <a:prstClr val="black">
                  <a:tint val="75000"/>
                </a:prstClr>
              </a:solidFill>
            </a:endParaRPr>
          </a:p>
        </p:txBody>
      </p:sp>
    </p:spTree>
    <p:extLst>
      <p:ext uri="{BB962C8B-B14F-4D97-AF65-F5344CB8AC3E}">
        <p14:creationId xmlns:p14="http://schemas.microsoft.com/office/powerpoint/2010/main" val="429830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10003</TotalTime>
  <Words>2056</Words>
  <Application>Microsoft Macintosh PowerPoint</Application>
  <PresentationFormat>On-screen Show (4:3)</PresentationFormat>
  <Paragraphs>290</Paragraphs>
  <Slides>26</Slides>
  <Notes>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26</vt:i4>
      </vt:variant>
    </vt:vector>
  </HeadingPairs>
  <TitlesOfParts>
    <vt:vector size="40" baseType="lpstr">
      <vt:lpstr>Calibri</vt:lpstr>
      <vt:lpstr>Courier New</vt:lpstr>
      <vt:lpstr>Helvetica</vt:lpstr>
      <vt:lpstr>Mangal</vt:lpstr>
      <vt:lpstr>ＭＳ Ｐゴシック</vt:lpstr>
      <vt:lpstr>Symbol</vt:lpstr>
      <vt:lpstr>Times</vt:lpstr>
      <vt:lpstr>Times New Roman</vt:lpstr>
      <vt:lpstr>Arial</vt:lpstr>
      <vt:lpstr>Office Theme</vt:lpstr>
      <vt:lpstr>5_Office Theme</vt:lpstr>
      <vt:lpstr>1_Office Theme</vt:lpstr>
      <vt:lpstr>2_Office Theme</vt:lpstr>
      <vt:lpstr>3_Office Theme</vt:lpstr>
      <vt:lpstr>WP2: MDI Stato e piani futuri</vt:lpstr>
      <vt:lpstr>Anagrafica MDI 2018</vt:lpstr>
      <vt:lpstr>Current Activity on MDI</vt:lpstr>
      <vt:lpstr>Some details on the  Main Features of the FCC-ee MDI design </vt:lpstr>
      <vt:lpstr>IR Beam pipe design  for wake field calculations</vt:lpstr>
      <vt:lpstr>Solenoid Compensation Scheme</vt:lpstr>
      <vt:lpstr>PowerPoint Presentation</vt:lpstr>
      <vt:lpstr>PowerPoint Presentation</vt:lpstr>
      <vt:lpstr>Some details on the Main Features of the FCC-ee Synchrotron Radiation in the IR</vt:lpstr>
      <vt:lpstr>3d display -  FCC-ee SR MDISim –  Geant4 simulation</vt:lpstr>
      <vt:lpstr>distributions of these photons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FCC-hh MDI</vt:lpstr>
      <vt:lpstr>Summary of SR study in EIR for FCC-hh</vt:lpstr>
      <vt:lpstr>Conclusioni &amp; Preventivi</vt:lpstr>
    </vt:vector>
  </TitlesOfParts>
  <Company>INFN</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Manuela Boscolo</dc:creator>
  <cp:lastModifiedBy>manu.boscolo@gmail.com</cp:lastModifiedBy>
  <cp:revision>528</cp:revision>
  <dcterms:created xsi:type="dcterms:W3CDTF">2016-10-05T15:54:12Z</dcterms:created>
  <dcterms:modified xsi:type="dcterms:W3CDTF">2017-07-03T10:44:08Z</dcterms:modified>
</cp:coreProperties>
</file>