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19"/>
  </p:notesMasterIdLst>
  <p:handoutMasterIdLst>
    <p:handoutMasterId r:id="rId20"/>
  </p:handoutMasterIdLst>
  <p:sldIdLst>
    <p:sldId id="408" r:id="rId2"/>
    <p:sldId id="409" r:id="rId3"/>
    <p:sldId id="410" r:id="rId4"/>
    <p:sldId id="427" r:id="rId5"/>
    <p:sldId id="428" r:id="rId6"/>
    <p:sldId id="412" r:id="rId7"/>
    <p:sldId id="426" r:id="rId8"/>
    <p:sldId id="424" r:id="rId9"/>
    <p:sldId id="425" r:id="rId10"/>
    <p:sldId id="419" r:id="rId11"/>
    <p:sldId id="421" r:id="rId12"/>
    <p:sldId id="422" r:id="rId13"/>
    <p:sldId id="423" r:id="rId14"/>
    <p:sldId id="420" r:id="rId15"/>
    <p:sldId id="416" r:id="rId16"/>
    <p:sldId id="417" r:id="rId17"/>
    <p:sldId id="418" r:id="rId18"/>
  </p:sldIdLst>
  <p:sldSz cx="9144000" cy="6858000" type="letter"/>
  <p:notesSz cx="7102475" cy="10234613"/>
  <p:custDataLst>
    <p:tags r:id="rId21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00"/>
    <a:srgbClr val="6C6CDC"/>
    <a:srgbClr val="CCFFFF"/>
    <a:srgbClr val="D23C60"/>
    <a:srgbClr val="7B96E1"/>
    <a:srgbClr val="008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40" autoAdjust="0"/>
    <p:restoredTop sz="97356" autoAdjust="0"/>
  </p:normalViewPr>
  <p:slideViewPr>
    <p:cSldViewPr snapToGrid="0">
      <p:cViewPr varScale="1">
        <p:scale>
          <a:sx n="74" d="100"/>
          <a:sy n="74" d="100"/>
        </p:scale>
        <p:origin x="-1267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882" y="-58"/>
      </p:cViewPr>
      <p:guideLst>
        <p:guide orient="horz" pos="3222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632575" y="9809163"/>
            <a:ext cx="4032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874" tIns="45131" rIns="91874" bIns="45131" anchor="ctr">
            <a:spAutoFit/>
          </a:bodyPr>
          <a:lstStyle/>
          <a:p>
            <a:pPr algn="r" defTabSz="928688" eaLnBrk="0" hangingPunct="0">
              <a:spcBef>
                <a:spcPct val="0"/>
              </a:spcBef>
              <a:buClrTx/>
              <a:buFontTx/>
              <a:buNone/>
            </a:pPr>
            <a:fld id="{1DE48FEA-D32B-4240-B0A4-4148B56571D5}" type="slidenum">
              <a:rPr lang="en-US" sz="1400">
                <a:solidFill>
                  <a:schemeClr val="tx1"/>
                </a:solidFill>
                <a:latin typeface="Helvetica" pitchFamily="34" charset="0"/>
              </a:rPr>
              <a:pPr algn="r" defTabSz="928688" eaLnBrk="0" hangingPunct="0">
                <a:spcBef>
                  <a:spcPct val="0"/>
                </a:spcBef>
                <a:buClrTx/>
                <a:buFontTx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542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57750"/>
            <a:ext cx="521335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4" tIns="45131" rIns="91874" bIns="451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776288"/>
            <a:ext cx="5094287" cy="3821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632575" y="9809163"/>
            <a:ext cx="4032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874" tIns="45131" rIns="91874" bIns="45131" anchor="ctr">
            <a:spAutoFit/>
          </a:bodyPr>
          <a:lstStyle/>
          <a:p>
            <a:pPr algn="r" defTabSz="928688" eaLnBrk="0" hangingPunct="0">
              <a:spcBef>
                <a:spcPct val="0"/>
              </a:spcBef>
              <a:buClrTx/>
              <a:buFontTx/>
              <a:buNone/>
            </a:pPr>
            <a:fld id="{EFF7EA94-3393-44A5-8E16-2F8A911D88C8}" type="slidenum">
              <a:rPr lang="en-US" sz="1400">
                <a:solidFill>
                  <a:schemeClr val="tx1"/>
                </a:solidFill>
                <a:latin typeface="Helvetica" pitchFamily="34" charset="0"/>
              </a:rPr>
              <a:pPr algn="r" defTabSz="928688" eaLnBrk="0" hangingPunct="0">
                <a:spcBef>
                  <a:spcPct val="0"/>
                </a:spcBef>
                <a:buClrTx/>
                <a:buFontTx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369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RD_FA Collaboration Meeting, July 2017</a:t>
            </a:r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43473-F57B-45F4-8B18-3E8A60FB6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68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RD_FA Collaboration Meeting, July 2017</a:t>
            </a:r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82B7D-78A0-4276-80A3-00FFA2A9B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26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6813" y="381000"/>
            <a:ext cx="1943100" cy="5280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381000"/>
            <a:ext cx="5676900" cy="5280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RD_FA Collaboration Meeting, July 2017</a:t>
            </a:r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809EE-2BE5-4154-9330-393516739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8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RD_FA Collaboration Meeting, July 2017</a:t>
            </a:r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9BA46-1C93-4567-A05B-77BEED2B3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15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RD_FA Collaboration Meeting, July 2017</a:t>
            </a:r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0A4FC-CE45-4408-A7C8-75C600F5B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61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513" y="15462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9913" y="15462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RD_FA Collaboration Meeting, July 2017</a:t>
            </a:r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6983D-889A-48A2-A57E-5A7ED2080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1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RD_FA Collaboration Meeting, July 2017</a:t>
            </a:r>
            <a:endParaRPr lang="en-US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9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2FCF3-0441-4725-B23A-9FE456F16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RD_FA Collaboration Meeting, July 2017</a:t>
            </a: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5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FED78-110D-4058-8141-1C038787E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3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RD_FA Collaboration Meeting, July 2017</a:t>
            </a:r>
            <a:endParaRPr lang="en-US" dirty="0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4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68146-9702-4881-9716-82FB817E8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9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RD_FA Collaboration Meeting, July 2017</a:t>
            </a:r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E2ED0-DEFD-4036-A7DE-B1294E58D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2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RD_FA Collaboration Meeting, July 2017</a:t>
            </a:r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CB33F-7E9C-4C17-9B5D-742FE626A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638300" y="381000"/>
            <a:ext cx="63627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7513" y="154622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4202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4365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RD_FA Collaboration Meeting, July 2017</a:t>
            </a:r>
            <a:endParaRPr lang="en-US" dirty="0"/>
          </a:p>
        </p:txBody>
      </p:sp>
      <p:sp>
        <p:nvSpPr>
          <p:cNvPr id="34202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553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 b="1"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pic>
        <p:nvPicPr>
          <p:cNvPr id="1030" name="Picture 1031" descr="blue_line_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605838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038" descr="logoinfn_negativ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0"/>
            <a:ext cx="139223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2031" name="Rectangle 10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87900" y="6524625"/>
            <a:ext cx="8366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ctr" hangingPunct="0">
              <a:spcBef>
                <a:spcPct val="0"/>
              </a:spcBef>
              <a:buClrTx/>
              <a:buFontTx/>
              <a:buNone/>
              <a:defRPr sz="1400">
                <a:solidFill>
                  <a:schemeClr val="bg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E9A6701B-A478-4746-B452-F9A66D8A2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524000" cy="121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8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28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Ø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rgbClr val="CC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381000"/>
            <a:ext cx="5951276" cy="685800"/>
          </a:xfrm>
        </p:spPr>
        <p:txBody>
          <a:bodyPr/>
          <a:lstStyle/>
          <a:p>
            <a:pPr eaLnBrk="1" hangingPunct="1"/>
            <a:r>
              <a:rPr lang="it-IT" sz="3200" dirty="0" smtClean="0"/>
              <a:t>RD_FA</a:t>
            </a:r>
            <a:r>
              <a:rPr lang="it-IT" sz="3200" baseline="30000" dirty="0" smtClean="0"/>
              <a:t>(*)</a:t>
            </a:r>
            <a:r>
              <a:rPr lang="it-IT" sz="3200" dirty="0" smtClean="0"/>
              <a:t> Collab. Meeting </a:t>
            </a:r>
            <a:endParaRPr lang="en-US" sz="3200" dirty="0" smtClean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idx="1"/>
          </p:nvPr>
        </p:nvSpPr>
        <p:spPr>
          <a:xfrm>
            <a:off x="1625010" y="3693810"/>
            <a:ext cx="7050904" cy="181204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Status and progress</a:t>
            </a:r>
          </a:p>
          <a:p>
            <a:pPr eaLnBrk="1" hangingPunct="1">
              <a:lnSpc>
                <a:spcPct val="80000"/>
              </a:lnSpc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 deadlines</a:t>
            </a:r>
          </a:p>
          <a:p>
            <a:pPr eaLnBrk="1" hangingPunct="1">
              <a:lnSpc>
                <a:spcPct val="80000"/>
              </a:lnSpc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update</a:t>
            </a:r>
          </a:p>
        </p:txBody>
      </p:sp>
      <p:sp>
        <p:nvSpPr>
          <p:cNvPr id="307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chemeClr val="bg1"/>
                </a:solidFill>
              </a:rPr>
              <a:t>RD_FA Collaboration Meeting, July 2017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 smtClean="0"/>
              <a:t>F. Bedeschi, INFN-Pisa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fld id="{2993353F-A909-4581-A173-DEBD44DF0962}" type="slidenum">
              <a:rPr lang="en-US" sz="1400" smtClean="0">
                <a:solidFill>
                  <a:schemeClr val="bg1"/>
                </a:solidFill>
                <a:latin typeface="Times" pitchFamily="18" charset="0"/>
              </a:rPr>
              <a:pPr/>
              <a:t>1</a:t>
            </a:fld>
            <a:endParaRPr lang="en-US" sz="1400" dirty="0" smtClean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5029200" y="1343025"/>
            <a:ext cx="4114799" cy="13480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33400" indent="-5334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2400" u="sng" dirty="0" smtClean="0"/>
              <a:t>Franco Bedeschi</a:t>
            </a:r>
            <a:endParaRPr lang="it-IT" sz="2400" dirty="0" smtClean="0">
              <a:solidFill>
                <a:srgbClr val="CCFFFF"/>
              </a:solidFill>
            </a:endParaRPr>
          </a:p>
          <a:p>
            <a:pPr eaLnBrk="1" hangingPunct="1"/>
            <a:r>
              <a:rPr lang="it-IT" sz="2400" dirty="0" smtClean="0">
                <a:solidFill>
                  <a:srgbClr val="CCFFFF"/>
                </a:solidFill>
              </a:rPr>
              <a:t>RD_FA  Collaboration Meeting,</a:t>
            </a:r>
          </a:p>
          <a:p>
            <a:pPr eaLnBrk="1" hangingPunct="1"/>
            <a:r>
              <a:rPr lang="it-IT" sz="2400" dirty="0" smtClean="0">
                <a:solidFill>
                  <a:srgbClr val="CCFFFF"/>
                </a:solidFill>
              </a:rPr>
              <a:t>Bologna, July 2018</a:t>
            </a:r>
            <a:endParaRPr lang="it-IT" sz="2400" dirty="0">
              <a:solidFill>
                <a:srgbClr val="CCFFFF"/>
              </a:solidFill>
            </a:endParaRPr>
          </a:p>
        </p:txBody>
      </p:sp>
      <p:sp>
        <p:nvSpPr>
          <p:cNvPr id="3080" name="Text Box 5"/>
          <p:cNvSpPr txBox="1">
            <a:spLocks noChangeArrowheads="1"/>
          </p:cNvSpPr>
          <p:nvPr/>
        </p:nvSpPr>
        <p:spPr bwMode="auto">
          <a:xfrm>
            <a:off x="2417917" y="2591597"/>
            <a:ext cx="17235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533400" indent="-5334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4000" u="sng" dirty="0" smtClean="0">
                <a:solidFill>
                  <a:srgbClr val="FF0000"/>
                </a:solidFill>
              </a:rPr>
              <a:t>Outline</a:t>
            </a:r>
            <a:endParaRPr lang="it-IT" sz="4000" u="sng" dirty="0">
              <a:solidFill>
                <a:srgbClr val="FF0000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9210" y="5825816"/>
            <a:ext cx="724829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ClrTx/>
              <a:buFontTx/>
            </a:pPr>
            <a:r>
              <a:rPr lang="it-IT" sz="2400" kern="0" baseline="30000" dirty="0" smtClean="0"/>
              <a:t>(*)</a:t>
            </a:r>
            <a:r>
              <a:rPr lang="it-IT" sz="2400" kern="0" dirty="0" smtClean="0"/>
              <a:t>RD_FA</a:t>
            </a:r>
            <a:r>
              <a:rPr lang="it-IT" sz="2400" kern="0" dirty="0"/>
              <a:t> </a:t>
            </a:r>
            <a:r>
              <a:rPr lang="it-IT" sz="2400" kern="0" dirty="0" smtClean="0"/>
              <a:t>== R&amp;D on Future Accelerators </a:t>
            </a:r>
            <a:endParaRPr lang="en-US" sz="2400" kern="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Admin. </a:t>
            </a:r>
            <a:r>
              <a:rPr lang="it-IT" dirty="0"/>
              <a:t>d</a:t>
            </a:r>
            <a:r>
              <a:rPr lang="it-IT" dirty="0" smtClean="0"/>
              <a:t>eadlines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680" y="1390735"/>
            <a:ext cx="8370902" cy="4114800"/>
          </a:xfrm>
        </p:spPr>
        <p:txBody>
          <a:bodyPr/>
          <a:lstStyle/>
          <a:p>
            <a:r>
              <a:rPr lang="it-IT" sz="2400" dirty="0" smtClean="0"/>
              <a:t>Financial requests 2018 – by July 26</a:t>
            </a:r>
          </a:p>
          <a:p>
            <a:pPr lvl="1"/>
            <a:r>
              <a:rPr lang="it-IT" sz="2000" dirty="0" smtClean="0"/>
              <a:t>People (w/ formal responsibilities)</a:t>
            </a:r>
          </a:p>
          <a:p>
            <a:pPr lvl="1"/>
            <a:r>
              <a:rPr lang="it-IT" sz="2000" dirty="0" smtClean="0"/>
              <a:t>Activities (Travel funds strongly correlated)</a:t>
            </a:r>
          </a:p>
          <a:p>
            <a:pPr lvl="2"/>
            <a:r>
              <a:rPr lang="it-IT" sz="1800" dirty="0" smtClean="0"/>
              <a:t>R&amp;D, Test beams</a:t>
            </a:r>
          </a:p>
          <a:p>
            <a:pPr lvl="1"/>
            <a:r>
              <a:rPr lang="it-IT" sz="2000" dirty="0" smtClean="0"/>
              <a:t>Expect plan from coordinators during this meeting</a:t>
            </a:r>
          </a:p>
          <a:p>
            <a:pPr lvl="1"/>
            <a:r>
              <a:rPr lang="it-IT" sz="2000" dirty="0" smtClean="0"/>
              <a:t>Budget 2018 is difficult – 5% travel cut</a:t>
            </a:r>
          </a:p>
          <a:p>
            <a:pPr lvl="1"/>
            <a:endParaRPr lang="it-IT" sz="2000" dirty="0" smtClean="0"/>
          </a:p>
          <a:p>
            <a:r>
              <a:rPr lang="it-IT" sz="2400" dirty="0" smtClean="0"/>
              <a:t>CSN1 – Pisa July 24-26</a:t>
            </a:r>
          </a:p>
          <a:p>
            <a:pPr lvl="1"/>
            <a:r>
              <a:rPr lang="it-IT" sz="2000" dirty="0" smtClean="0"/>
              <a:t>Status and future plans requested by president</a:t>
            </a:r>
          </a:p>
          <a:p>
            <a:pPr lvl="2"/>
            <a:r>
              <a:rPr lang="it-IT" sz="1800" dirty="0" smtClean="0"/>
              <a:t>Structure to be decided: which talks? ~ 1 hr</a:t>
            </a:r>
          </a:p>
          <a:p>
            <a:pPr lvl="2"/>
            <a:r>
              <a:rPr lang="it-IT" sz="1800" dirty="0" smtClean="0"/>
              <a:t>Very little room for additional requests 2017 – small travel adjustment</a:t>
            </a:r>
          </a:p>
          <a:p>
            <a:pPr lvl="1"/>
            <a:r>
              <a:rPr lang="it-IT" sz="2000" dirty="0" smtClean="0"/>
              <a:t>Preliminary discussion of FY2018 budget</a:t>
            </a:r>
          </a:p>
          <a:p>
            <a:pPr lvl="2"/>
            <a:r>
              <a:rPr lang="it-IT" sz="1800" dirty="0" smtClean="0"/>
              <a:t>Expect meeting with referees before/after July CSN1</a:t>
            </a:r>
          </a:p>
          <a:p>
            <a:pPr lvl="3"/>
            <a:r>
              <a:rPr lang="it-IT" sz="1600" dirty="0" smtClean="0"/>
              <a:t>will forward specific requests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RD_FA Collaboration Meeting, July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7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Organization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65" y="1371564"/>
            <a:ext cx="8880599" cy="4114800"/>
          </a:xfrm>
        </p:spPr>
        <p:txBody>
          <a:bodyPr/>
          <a:lstStyle/>
          <a:p>
            <a:r>
              <a:rPr lang="it-IT" dirty="0" smtClean="0"/>
              <a:t>New WP on Dual Readout calorimetry joining RD_FA</a:t>
            </a:r>
          </a:p>
          <a:p>
            <a:pPr lvl="1"/>
            <a:r>
              <a:rPr lang="it-IT" dirty="0" smtClean="0"/>
              <a:t>Coordinator: Roberto (Bob) Ferrari</a:t>
            </a:r>
          </a:p>
          <a:p>
            <a:pPr lvl="1"/>
            <a:r>
              <a:rPr lang="it-IT" dirty="0" smtClean="0"/>
              <a:t>Reconfiguring Dream/RD52 relation with CERN</a:t>
            </a:r>
          </a:p>
          <a:p>
            <a:pPr lvl="2"/>
            <a:r>
              <a:rPr lang="it-IT" dirty="0" smtClean="0"/>
              <a:t>Must draft full proposal soon with 3-4 yr plan</a:t>
            </a:r>
          </a:p>
          <a:p>
            <a:pPr lvl="1"/>
            <a:r>
              <a:rPr lang="it-IT" dirty="0" smtClean="0"/>
              <a:t>Test beam end of July with modified SiPM &amp; coupling to fibers</a:t>
            </a:r>
          </a:p>
          <a:p>
            <a:pPr lvl="1"/>
            <a:endParaRPr lang="it-IT" dirty="0" smtClean="0"/>
          </a:p>
          <a:p>
            <a:r>
              <a:rPr lang="it-IT" dirty="0" smtClean="0"/>
              <a:t>PG group leaving due to HL-LHC overload</a:t>
            </a:r>
          </a:p>
          <a:p>
            <a:pPr lvl="1"/>
            <a:r>
              <a:rPr lang="it-IT" dirty="0" smtClean="0"/>
              <a:t>WP 6 will be in the future for DR calo </a:t>
            </a:r>
          </a:p>
          <a:p>
            <a:pPr lvl="1"/>
            <a:r>
              <a:rPr lang="it-IT" dirty="0" smtClean="0"/>
              <a:t>WP 3 will become container for all silicon tracker related items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RD_FA Collaboration Meeting, July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12" y="1546225"/>
            <a:ext cx="8582649" cy="4114800"/>
          </a:xfrm>
        </p:spPr>
        <p:txBody>
          <a:bodyPr/>
          <a:lstStyle/>
          <a:p>
            <a:r>
              <a:rPr lang="it-IT" dirty="0" smtClean="0"/>
              <a:t>Much progress since last November</a:t>
            </a:r>
          </a:p>
          <a:p>
            <a:pPr lvl="1"/>
            <a:r>
              <a:rPr lang="it-IT" dirty="0" smtClean="0"/>
              <a:t>Preparation phase completed</a:t>
            </a:r>
            <a:endParaRPr lang="en-US" dirty="0"/>
          </a:p>
          <a:p>
            <a:pPr lvl="1"/>
            <a:r>
              <a:rPr lang="it-IT" dirty="0" smtClean="0"/>
              <a:t>Now need to start delivering results:</a:t>
            </a:r>
          </a:p>
          <a:p>
            <a:pPr lvl="2"/>
            <a:r>
              <a:rPr lang="it-IT" dirty="0" smtClean="0"/>
              <a:t>Document: studies/simulations, tests with beam</a:t>
            </a:r>
          </a:p>
          <a:p>
            <a:r>
              <a:rPr lang="it-IT" dirty="0" smtClean="0"/>
              <a:t>2° half of 2017 requires much work for CDR’s</a:t>
            </a:r>
          </a:p>
          <a:p>
            <a:pPr lvl="1"/>
            <a:r>
              <a:rPr lang="it-IT" dirty="0" smtClean="0"/>
              <a:t>Need strong effort from now!</a:t>
            </a:r>
          </a:p>
          <a:p>
            <a:r>
              <a:rPr lang="it-IT" dirty="0" smtClean="0"/>
              <a:t>More internationalization of our WGs needed</a:t>
            </a:r>
          </a:p>
          <a:p>
            <a:pPr lvl="1"/>
            <a:r>
              <a:rPr lang="it-IT" dirty="0" smtClean="0"/>
              <a:t>Relations through CERN can help a lot</a:t>
            </a:r>
          </a:p>
          <a:p>
            <a:r>
              <a:rPr lang="it-IT" dirty="0" smtClean="0"/>
              <a:t>INFN support continues in spite of difficult 2018 budget</a:t>
            </a:r>
          </a:p>
          <a:p>
            <a:pPr lvl="1"/>
            <a:r>
              <a:rPr lang="it-IT" dirty="0" smtClean="0"/>
              <a:t>Must prepare 2018 requests VERY accurately</a:t>
            </a:r>
          </a:p>
          <a:p>
            <a:endParaRPr lang="it-IT" dirty="0"/>
          </a:p>
          <a:p>
            <a:endParaRPr lang="it-IT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RD_FA Collaboration Meeting, July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RD_FA Collaboration Meeting, July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68146-9702-4881-9716-82FB817E82B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rot="20258059">
            <a:off x="142844" y="3172953"/>
            <a:ext cx="885832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Additional slides</a:t>
            </a:r>
            <a:endParaRPr lang="en-US" sz="66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148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IDEA B field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RD_FA Collaboration Meeting, July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FED78-110D-4058-8141-1C038787EB1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3" y="2073719"/>
            <a:ext cx="6434976" cy="3068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593" y="1376309"/>
            <a:ext cx="2276554" cy="37658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6561" y="5435982"/>
            <a:ext cx="3875676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Yoke is 1 m thick pure Fe</a:t>
            </a:r>
          </a:p>
          <a:p>
            <a:r>
              <a:rPr lang="it-IT" dirty="0" smtClean="0"/>
              <a:t>- Max field in yoke &lt; 1 T 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00843" y="1376309"/>
            <a:ext cx="8912304" cy="4579816"/>
            <a:chOff x="100843" y="1376309"/>
            <a:chExt cx="8912304" cy="457981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43" y="1376309"/>
              <a:ext cx="8912304" cy="4579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821034" y="1711037"/>
              <a:ext cx="32415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FF0000"/>
                  </a:solidFill>
                </a:rPr>
                <a:t>Radial B field profile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3094" y="1605737"/>
            <a:ext cx="8920053" cy="4832401"/>
            <a:chOff x="93094" y="1643865"/>
            <a:chExt cx="8920053" cy="4832401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4" y="1643865"/>
              <a:ext cx="8920053" cy="4832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Connector 9"/>
            <p:cNvCxnSpPr/>
            <p:nvPr/>
          </p:nvCxnSpPr>
          <p:spPr bwMode="auto">
            <a:xfrm flipV="1">
              <a:off x="3143892" y="3071973"/>
              <a:ext cx="0" cy="267128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TextBox 11"/>
            <p:cNvSpPr txBox="1"/>
            <p:nvPr/>
          </p:nvSpPr>
          <p:spPr>
            <a:xfrm>
              <a:off x="1413164" y="1995055"/>
              <a:ext cx="35108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solidFill>
                    <a:srgbClr val="FF0000"/>
                  </a:solidFill>
                </a:rPr>
                <a:t>B field on axis along z 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444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RD_FA Collaboration Meeting, July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68146-9702-4881-9716-82FB817E82B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63" y="1139670"/>
            <a:ext cx="7689850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95060" y="391180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hlinkClick r:id="rId3" action="ppaction://hlinksldjump"/>
              </a:rPr>
              <a:t>back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731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RD_FA Collaboration Meeting, July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68146-9702-4881-9716-82FB817E82B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30" y="878391"/>
            <a:ext cx="8134021" cy="571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95060" y="391180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hlinkClick r:id="rId3" action="ppaction://hlinksldjump"/>
              </a:rPr>
              <a:t>back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746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RD_FA Collaboration Meeting, July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68146-9702-4881-9716-82FB817E82B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0" y="892098"/>
            <a:ext cx="8117205" cy="571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95060" y="391180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hlinkClick r:id="rId3" action="ppaction://hlinksldjump"/>
              </a:rPr>
              <a:t>back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788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Status and progress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39" y="1309920"/>
            <a:ext cx="8983342" cy="4114800"/>
          </a:xfrm>
        </p:spPr>
        <p:txBody>
          <a:bodyPr/>
          <a:lstStyle/>
          <a:p>
            <a:r>
              <a:rPr lang="it-IT" dirty="0" smtClean="0"/>
              <a:t>EIC (USA)</a:t>
            </a:r>
          </a:p>
          <a:p>
            <a:pPr lvl="1"/>
            <a:r>
              <a:rPr lang="it-IT" dirty="0" smtClean="0"/>
              <a:t>Genova meeting in January</a:t>
            </a:r>
          </a:p>
          <a:p>
            <a:pPr lvl="1"/>
            <a:r>
              <a:rPr lang="it-IT" dirty="0" smtClean="0"/>
              <a:t>Meeting in Trieste soon</a:t>
            </a:r>
            <a:endParaRPr lang="en-US" dirty="0"/>
          </a:p>
          <a:p>
            <a:pPr lvl="2"/>
            <a:r>
              <a:rPr lang="it-IT" dirty="0"/>
              <a:t>EIC user group meeting, Trieste, 18-22 July 2017, Italy </a:t>
            </a:r>
          </a:p>
          <a:p>
            <a:pPr lvl="1"/>
            <a:r>
              <a:rPr lang="it-IT" dirty="0" smtClean="0"/>
              <a:t>Impact of new US budget?</a:t>
            </a:r>
          </a:p>
          <a:p>
            <a:pPr lvl="1"/>
            <a:endParaRPr lang="it-IT" dirty="0" smtClean="0"/>
          </a:p>
          <a:p>
            <a:r>
              <a:rPr lang="it-IT" dirty="0" smtClean="0"/>
              <a:t>Muon Collider (Anywhere!)</a:t>
            </a:r>
          </a:p>
          <a:p>
            <a:pPr lvl="1"/>
            <a:r>
              <a:rPr lang="it-IT" dirty="0" smtClean="0"/>
              <a:t>Machine lattice simulation work</a:t>
            </a:r>
          </a:p>
          <a:p>
            <a:pPr lvl="1"/>
            <a:r>
              <a:rPr lang="it-IT" dirty="0" smtClean="0"/>
              <a:t>Test beam coming up soon at CERN</a:t>
            </a:r>
          </a:p>
          <a:p>
            <a:pPr lvl="1"/>
            <a:r>
              <a:rPr lang="it-IT" dirty="0" smtClean="0">
                <a:hlinkClick r:id="rId2" action="ppaction://hlinksldjump"/>
              </a:rPr>
              <a:t>ARIES</a:t>
            </a:r>
            <a:r>
              <a:rPr lang="it-IT" dirty="0" smtClean="0"/>
              <a:t>/APEC participation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RD_FA Collaboration Meeting, July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F. Bedeschi, INFN-Pisa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02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Status and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39" y="1220710"/>
            <a:ext cx="9055261" cy="4114800"/>
          </a:xfrm>
        </p:spPr>
        <p:txBody>
          <a:bodyPr/>
          <a:lstStyle/>
          <a:p>
            <a:r>
              <a:rPr lang="it-IT" sz="2400" dirty="0" smtClean="0"/>
              <a:t>IDEA (Int. Detector for Elect.-positron Accelerators):</a:t>
            </a:r>
          </a:p>
          <a:p>
            <a:pPr lvl="1"/>
            <a:r>
              <a:rPr lang="it-IT" sz="2000" dirty="0" smtClean="0"/>
              <a:t>FCC/CepC specific detector proposed with innovative, but realistic and tested components: MAPS, DCH, preSh, DR, Muon</a:t>
            </a:r>
          </a:p>
          <a:p>
            <a:r>
              <a:rPr lang="it-IT" sz="2400" dirty="0" smtClean="0"/>
              <a:t>FCC </a:t>
            </a:r>
            <a:r>
              <a:rPr lang="it-IT" sz="2400" dirty="0"/>
              <a:t>(CERN</a:t>
            </a:r>
            <a:r>
              <a:rPr lang="it-IT" sz="2400" dirty="0" smtClean="0"/>
              <a:t>)</a:t>
            </a:r>
          </a:p>
          <a:p>
            <a:pPr lvl="1"/>
            <a:r>
              <a:rPr lang="it-IT" sz="2000" dirty="0" smtClean="0"/>
              <a:t>F</a:t>
            </a:r>
            <a:r>
              <a:rPr lang="it-IT" sz="2000" dirty="0"/>
              <a:t>. Grancagnolo new co-coordinator of WG11</a:t>
            </a:r>
          </a:p>
          <a:p>
            <a:pPr lvl="1"/>
            <a:r>
              <a:rPr lang="it-IT" sz="2000" dirty="0"/>
              <a:t>Many other </a:t>
            </a:r>
            <a:r>
              <a:rPr lang="it-IT" sz="2000" dirty="0" smtClean="0"/>
              <a:t>coordinators: Boscolo, Bacchetta, Azzi, Piccinini, ...</a:t>
            </a:r>
          </a:p>
          <a:p>
            <a:pPr lvl="1"/>
            <a:r>
              <a:rPr lang="it-IT" sz="2000" dirty="0" smtClean="0"/>
              <a:t>Large INFN participation  at Berlin</a:t>
            </a:r>
          </a:p>
          <a:p>
            <a:pPr lvl="1"/>
            <a:r>
              <a:rPr lang="it-IT" sz="2000" dirty="0" smtClean="0"/>
              <a:t>Contributions to CDR </a:t>
            </a:r>
            <a:r>
              <a:rPr lang="it-IT" sz="2000" dirty="0" smtClean="0">
                <a:sym typeface="Wingdings" panose="05000000000000000000" pitchFamily="2" charset="2"/>
              </a:rPr>
              <a:t> to be clearly defined  will discuss</a:t>
            </a:r>
            <a:endParaRPr lang="it-IT" sz="2000" dirty="0"/>
          </a:p>
          <a:p>
            <a:r>
              <a:rPr lang="it-IT" sz="2400" dirty="0"/>
              <a:t>CepC (China</a:t>
            </a:r>
            <a:r>
              <a:rPr lang="it-IT" sz="2400" dirty="0" smtClean="0"/>
              <a:t>)</a:t>
            </a:r>
          </a:p>
          <a:p>
            <a:pPr lvl="1"/>
            <a:r>
              <a:rPr lang="it-IT" sz="2000" dirty="0" smtClean="0"/>
              <a:t>Dongguan meeting IHEP/INFN support  + Chinese vice-minister delegation</a:t>
            </a:r>
          </a:p>
          <a:p>
            <a:pPr lvl="1"/>
            <a:r>
              <a:rPr lang="it-IT" sz="2000" dirty="0" smtClean="0"/>
              <a:t>Proposals for MAE/</a:t>
            </a:r>
            <a:r>
              <a:rPr lang="en-US" sz="2000" dirty="0"/>
              <a:t>NSFC</a:t>
            </a:r>
            <a:r>
              <a:rPr lang="it-IT" sz="2000" dirty="0" smtClean="0"/>
              <a:t> grants submitted for uRwell and DR calo.</a:t>
            </a:r>
          </a:p>
          <a:p>
            <a:pPr lvl="1"/>
            <a:r>
              <a:rPr lang="it-IT" sz="2000" dirty="0" smtClean="0"/>
              <a:t>Contributions to CDR (chairs of  November  meeting)</a:t>
            </a:r>
          </a:p>
          <a:p>
            <a:pPr lvl="2"/>
            <a:r>
              <a:rPr lang="en-US" sz="1600" dirty="0" smtClean="0"/>
              <a:t>International </a:t>
            </a:r>
            <a:r>
              <a:rPr lang="en-US" sz="1600" dirty="0"/>
              <a:t>Workshop on High Energy Circular Electron Positron Collider 2017 </a:t>
            </a:r>
            <a:endParaRPr lang="en-US" sz="1600" dirty="0" smtClean="0"/>
          </a:p>
          <a:p>
            <a:pPr marL="914400" lvl="2" indent="0">
              <a:buNone/>
            </a:pPr>
            <a:r>
              <a:rPr lang="en-US" sz="1600" dirty="0" smtClean="0"/>
              <a:t>    IHEP</a:t>
            </a:r>
            <a:r>
              <a:rPr lang="en-US" sz="1600" dirty="0"/>
              <a:t>, Beijing from Nov. 6 to 8, 2017</a:t>
            </a:r>
            <a:endParaRPr lang="it-IT" sz="1600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RD_FA Collaboration Meeting, July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F. Bedeschi, INFN-Pisa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868" y="2376524"/>
            <a:ext cx="5062280" cy="418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https://media.licdn.com/media-proxy/ext?w=800&amp;h=800&amp;hash=xq8xXIUzJLficofWcjgr45uq8cc%3D&amp;ora=1%2CaFBCTXdkRmpGL2lvQUFBPQ%2CxAVta9Er0Vinkhwfjw8177yE41y87UNCVordEGXyD3u0qYrdf3PueZPbe7WluQsTLXgclA0zdvKgQzPlD5PqeYvvdYpy2JbkJo27dA4BYBI3iSdF_NQ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044" y="114300"/>
            <a:ext cx="3595955" cy="269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http://english.ihep.cas.cn/appendix/pic/20170508/20170508153516043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2" t="44046" r="1942" b="4528"/>
          <a:stretch/>
        </p:blipFill>
        <p:spPr bwMode="auto">
          <a:xfrm>
            <a:off x="-135558" y="1075644"/>
            <a:ext cx="9155131" cy="31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98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556" y="382754"/>
            <a:ext cx="6477000" cy="685800"/>
          </a:xfrm>
        </p:spPr>
        <p:txBody>
          <a:bodyPr/>
          <a:lstStyle/>
          <a:p>
            <a:r>
              <a:rPr lang="it-IT" dirty="0" smtClean="0"/>
              <a:t>Circular collider schedules (EU)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3012"/>
            <a:ext cx="9144000" cy="3765317"/>
          </a:xfrm>
        </p:spPr>
        <p:txBody>
          <a:bodyPr/>
          <a:lstStyle/>
          <a:p>
            <a:r>
              <a:rPr lang="it-IT" dirty="0" smtClean="0"/>
              <a:t>CERN-FCC schedule recently presented in Berlin 2017</a:t>
            </a:r>
          </a:p>
          <a:p>
            <a:pPr lvl="1"/>
            <a:r>
              <a:rPr lang="it-IT" dirty="0" smtClean="0"/>
              <a:t>Technically driven schedule – Reality could be worse  (F. Gianotti)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RD_FA Collaboration Meeting, July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F. Bedeschi, INFN-Pisa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t="17805" r="2805" b="10434"/>
          <a:stretch/>
        </p:blipFill>
        <p:spPr>
          <a:xfrm>
            <a:off x="379141" y="2609385"/>
            <a:ext cx="8664498" cy="36910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63473" y="3111190"/>
            <a:ext cx="2480166" cy="7017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1800" dirty="0" smtClean="0">
                <a:solidFill>
                  <a:schemeClr val="tx1"/>
                </a:solidFill>
              </a:rPr>
              <a:t>M. Benedict, FCC week,</a:t>
            </a:r>
          </a:p>
          <a:p>
            <a:r>
              <a:rPr lang="it-IT" sz="1800" dirty="0" smtClean="0">
                <a:solidFill>
                  <a:schemeClr val="tx1"/>
                </a:solidFill>
              </a:rPr>
              <a:t>Berlin 2017 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49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111" y="339903"/>
            <a:ext cx="7499195" cy="685800"/>
          </a:xfrm>
        </p:spPr>
        <p:txBody>
          <a:bodyPr/>
          <a:lstStyle/>
          <a:p>
            <a:r>
              <a:rPr lang="it-IT" dirty="0" smtClean="0"/>
              <a:t>Circular collider schedules (China)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8596"/>
            <a:ext cx="7772400" cy="4114800"/>
          </a:xfrm>
        </p:spPr>
        <p:txBody>
          <a:bodyPr/>
          <a:lstStyle/>
          <a:p>
            <a:r>
              <a:rPr lang="it-IT" dirty="0" smtClean="0"/>
              <a:t>China-CepC/SppC schedule recently presented IAS conference on HEP, Hong Kong 2017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RD_FA Collaboration Meeting, July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F. Bedeschi, INFN-Pisa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37" y="2517309"/>
            <a:ext cx="8921773" cy="400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30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R&amp;D deadlines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1416"/>
            <a:ext cx="8931970" cy="4114800"/>
          </a:xfrm>
        </p:spPr>
        <p:txBody>
          <a:bodyPr/>
          <a:lstStyle/>
          <a:p>
            <a:r>
              <a:rPr lang="it-IT" dirty="0" smtClean="0"/>
              <a:t>Simulation for FCC/CepC:</a:t>
            </a:r>
          </a:p>
          <a:p>
            <a:pPr lvl="1"/>
            <a:r>
              <a:rPr lang="it-IT" dirty="0" smtClean="0"/>
              <a:t>DR test beam modules should be ready about NOW!</a:t>
            </a:r>
          </a:p>
          <a:p>
            <a:pPr lvl="1"/>
            <a:r>
              <a:rPr lang="it-IT" dirty="0" smtClean="0"/>
              <a:t>Integration in progress to be completed before end of July</a:t>
            </a:r>
          </a:p>
          <a:p>
            <a:pPr lvl="2"/>
            <a:r>
              <a:rPr lang="it-IT" dirty="0" smtClean="0"/>
              <a:t>IDEA with simple preShower</a:t>
            </a:r>
          </a:p>
          <a:p>
            <a:pPr lvl="2"/>
            <a:endParaRPr lang="it-IT" dirty="0" smtClean="0"/>
          </a:p>
          <a:p>
            <a:r>
              <a:rPr lang="it-IT" dirty="0" smtClean="0"/>
              <a:t>Write ups for CepC ~ early October</a:t>
            </a:r>
          </a:p>
          <a:p>
            <a:pPr lvl="1"/>
            <a:r>
              <a:rPr lang="it-IT" dirty="0" smtClean="0"/>
              <a:t>Technical notes on DCH and DR should be ready NOW!</a:t>
            </a:r>
          </a:p>
          <a:p>
            <a:r>
              <a:rPr lang="it-IT" dirty="0" smtClean="0"/>
              <a:t>Write ups for FCC   ~ early December </a:t>
            </a:r>
          </a:p>
          <a:p>
            <a:endParaRPr lang="it-IT" dirty="0"/>
          </a:p>
          <a:p>
            <a:r>
              <a:rPr lang="it-IT" dirty="0" smtClean="0"/>
              <a:t>Are we missing something?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RD_FA Collaboration Meeting, July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F. Bedeschi, INFN-Pisa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69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IDEA studies: major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0194"/>
            <a:ext cx="9143999" cy="4114800"/>
          </a:xfrm>
        </p:spPr>
        <p:txBody>
          <a:bodyPr/>
          <a:lstStyle/>
          <a:p>
            <a:r>
              <a:rPr lang="it-IT" dirty="0" smtClean="0"/>
              <a:t>Will be addressed in CDR:</a:t>
            </a:r>
          </a:p>
          <a:p>
            <a:pPr lvl="1"/>
            <a:r>
              <a:rPr lang="en-US" dirty="0"/>
              <a:t>The coil geometry is a major issue to be </a:t>
            </a:r>
            <a:r>
              <a:rPr lang="en-US" dirty="0" smtClean="0"/>
              <a:t>resolved</a:t>
            </a:r>
          </a:p>
          <a:p>
            <a:pPr lvl="2"/>
            <a:r>
              <a:rPr lang="en-US" dirty="0" smtClean="0"/>
              <a:t>coil </a:t>
            </a:r>
            <a:r>
              <a:rPr lang="en-US" dirty="0"/>
              <a:t>inside or outside the calorimeter</a:t>
            </a:r>
          </a:p>
          <a:p>
            <a:pPr lvl="1"/>
            <a:r>
              <a:rPr lang="en-US" dirty="0"/>
              <a:t>PID resolution of Drift chamber needs demonstration with beam</a:t>
            </a:r>
          </a:p>
          <a:p>
            <a:pPr lvl="1"/>
            <a:r>
              <a:rPr lang="en-US" dirty="0"/>
              <a:t>Dual Readout performance details must be assessed</a:t>
            </a:r>
          </a:p>
          <a:p>
            <a:pPr lvl="1"/>
            <a:r>
              <a:rPr lang="en-US" dirty="0"/>
              <a:t>Basic pre-shower </a:t>
            </a:r>
            <a:r>
              <a:rPr lang="en-US" dirty="0" smtClean="0"/>
              <a:t>performance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who takes this job?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Basic key physics </a:t>
            </a:r>
            <a:r>
              <a:rPr lang="en-US" dirty="0" smtClean="0"/>
              <a:t>benchmarks</a:t>
            </a:r>
          </a:p>
          <a:p>
            <a:r>
              <a:rPr lang="it-IT" dirty="0" smtClean="0"/>
              <a:t>Will </a:t>
            </a:r>
            <a:r>
              <a:rPr lang="it-IT" u="sng" dirty="0" smtClean="0"/>
              <a:t>NOT</a:t>
            </a:r>
            <a:r>
              <a:rPr lang="it-IT" dirty="0" smtClean="0"/>
              <a:t> be addressed in CDR:</a:t>
            </a:r>
          </a:p>
          <a:p>
            <a:pPr lvl="1"/>
            <a:r>
              <a:rPr lang="en-US" dirty="0"/>
              <a:t>Dual readout calorimetry tests with full containment</a:t>
            </a:r>
          </a:p>
          <a:p>
            <a:pPr lvl="1"/>
            <a:r>
              <a:rPr lang="en-US" dirty="0"/>
              <a:t>Many detector optimization issues in particular for the pre-shower </a:t>
            </a:r>
          </a:p>
          <a:p>
            <a:pPr lvl="1"/>
            <a:r>
              <a:rPr lang="en-US" dirty="0"/>
              <a:t>Detailed simulation of full set of physics benchmarks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RD_FA Collaboration Meeting, July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2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IDEA CDR goals?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9645"/>
            <a:ext cx="9143999" cy="4114800"/>
          </a:xfrm>
        </p:spPr>
        <p:txBody>
          <a:bodyPr/>
          <a:lstStyle/>
          <a:p>
            <a:r>
              <a:rPr lang="en-US" dirty="0" smtClean="0"/>
              <a:t>Specify </a:t>
            </a:r>
            <a:r>
              <a:rPr lang="en-US" dirty="0"/>
              <a:t>a preliminary detector geometry </a:t>
            </a:r>
            <a:r>
              <a:rPr lang="en-US" dirty="0" smtClean="0"/>
              <a:t>optimization</a:t>
            </a:r>
            <a:endParaRPr lang="en-US" dirty="0"/>
          </a:p>
          <a:p>
            <a:r>
              <a:rPr lang="en-US" dirty="0" smtClean="0"/>
              <a:t>Full </a:t>
            </a:r>
            <a:r>
              <a:rPr lang="en-US" dirty="0"/>
              <a:t>simulation of all detector components at a basic </a:t>
            </a:r>
            <a:r>
              <a:rPr lang="en-US" dirty="0" smtClean="0"/>
              <a:t>level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that is we'll not draw all screws, cables and cooling tubes in the system with GEANT), but all significant components will be </a:t>
            </a:r>
            <a:r>
              <a:rPr lang="en-US" dirty="0" smtClean="0"/>
              <a:t>there.</a:t>
            </a:r>
          </a:p>
          <a:p>
            <a:r>
              <a:rPr lang="en-US" dirty="0" smtClean="0"/>
              <a:t>Full </a:t>
            </a:r>
            <a:r>
              <a:rPr lang="en-US" dirty="0"/>
              <a:t>pattern recognition in the </a:t>
            </a:r>
            <a:r>
              <a:rPr lang="en-US" dirty="0" err="1"/>
              <a:t>vertex+DCH+Preshower</a:t>
            </a:r>
            <a:r>
              <a:rPr lang="en-US" dirty="0"/>
              <a:t> </a:t>
            </a:r>
            <a:r>
              <a:rPr lang="en-US" dirty="0" smtClean="0"/>
              <a:t>system</a:t>
            </a:r>
            <a:endParaRPr lang="en-US" dirty="0"/>
          </a:p>
          <a:p>
            <a:r>
              <a:rPr lang="en-US" dirty="0" smtClean="0"/>
              <a:t>PF </a:t>
            </a:r>
            <a:r>
              <a:rPr lang="en-US" dirty="0"/>
              <a:t>analysis of the </a:t>
            </a:r>
            <a:r>
              <a:rPr lang="en-US" dirty="0" err="1"/>
              <a:t>tracker+preshower+DR</a:t>
            </a:r>
            <a:r>
              <a:rPr lang="en-US" dirty="0"/>
              <a:t> </a:t>
            </a:r>
            <a:r>
              <a:rPr lang="en-US" dirty="0" smtClean="0"/>
              <a:t>calorimeter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RD_FA Collaboration Meeting, July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7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IDEA CDR goals? </a:t>
            </a:r>
            <a:r>
              <a:rPr lang="it-IT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88" y="1361290"/>
            <a:ext cx="8880600" cy="4114800"/>
          </a:xfrm>
        </p:spPr>
        <p:txBody>
          <a:bodyPr/>
          <a:lstStyle/>
          <a:p>
            <a:r>
              <a:rPr lang="en-US" dirty="0"/>
              <a:t>Simulation of a few performance benchmarks including:</a:t>
            </a:r>
          </a:p>
          <a:p>
            <a:pPr lvl="1"/>
            <a:r>
              <a:rPr lang="en-US" dirty="0"/>
              <a:t>Higgs recoil mass distribution from </a:t>
            </a:r>
            <a:r>
              <a:rPr lang="en-US" dirty="0" err="1"/>
              <a:t>Z</a:t>
            </a:r>
            <a:r>
              <a:rPr lang="en-US" dirty="0" err="1">
                <a:sym typeface="Wingdings"/>
              </a:rPr>
              <a:t></a:t>
            </a:r>
            <a:r>
              <a:rPr lang="en-US" dirty="0" err="1">
                <a:latin typeface="Symbol" panose="05050102010706020507" pitchFamily="18" charset="2"/>
              </a:rPr>
              <a:t>mm</a:t>
            </a:r>
            <a:r>
              <a:rPr lang="en-US" dirty="0"/>
              <a:t>, </a:t>
            </a:r>
            <a:r>
              <a:rPr lang="en-US" dirty="0" err="1"/>
              <a:t>Z</a:t>
            </a:r>
            <a:r>
              <a:rPr lang="en-US" dirty="0" err="1">
                <a:sym typeface="Wingdings"/>
              </a:rPr>
              <a:t></a:t>
            </a:r>
            <a:r>
              <a:rPr lang="en-US" dirty="0" err="1"/>
              <a:t>ee</a:t>
            </a:r>
            <a:r>
              <a:rPr lang="en-US" dirty="0"/>
              <a:t> and </a:t>
            </a:r>
            <a:r>
              <a:rPr lang="en-US" dirty="0" err="1"/>
              <a:t>Z</a:t>
            </a:r>
            <a:r>
              <a:rPr lang="en-US" dirty="0" err="1">
                <a:sym typeface="Wingdings"/>
              </a:rPr>
              <a:t></a:t>
            </a:r>
            <a:r>
              <a:rPr lang="en-US" dirty="0" err="1"/>
              <a:t>qq</a:t>
            </a:r>
            <a:endParaRPr lang="en-US" dirty="0"/>
          </a:p>
          <a:p>
            <a:pPr lvl="2"/>
            <a:r>
              <a:rPr lang="en-US" dirty="0"/>
              <a:t>Highlights performance of tracker, calorimeter and </a:t>
            </a:r>
            <a:r>
              <a:rPr lang="en-US" dirty="0" err="1"/>
              <a:t>preshower</a:t>
            </a:r>
            <a:endParaRPr lang="en-US" dirty="0"/>
          </a:p>
          <a:p>
            <a:pPr lvl="1"/>
            <a:r>
              <a:rPr lang="en-US" dirty="0" smtClean="0"/>
              <a:t>Higgs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dirty="0">
                <a:latin typeface="Symbol" panose="05050102010706020507" pitchFamily="18" charset="2"/>
              </a:rPr>
              <a:t>mm</a:t>
            </a:r>
            <a:r>
              <a:rPr lang="en-US" dirty="0"/>
              <a:t> invariant mass resolution</a:t>
            </a:r>
          </a:p>
          <a:p>
            <a:pPr lvl="2"/>
            <a:r>
              <a:rPr lang="en-US" dirty="0" smtClean="0"/>
              <a:t>Highlights </a:t>
            </a:r>
            <a:r>
              <a:rPr lang="en-US" dirty="0"/>
              <a:t>tracker performance</a:t>
            </a:r>
          </a:p>
          <a:p>
            <a:pPr lvl="1"/>
            <a:r>
              <a:rPr lang="en-US" dirty="0" smtClean="0"/>
              <a:t>Invariant </a:t>
            </a:r>
            <a:r>
              <a:rPr lang="en-US" dirty="0"/>
              <a:t>mass resolution in </a:t>
            </a:r>
            <a:r>
              <a:rPr lang="en-US" dirty="0" err="1"/>
              <a:t>Z</a:t>
            </a:r>
            <a:r>
              <a:rPr lang="en-US" dirty="0" err="1">
                <a:sym typeface="Wingdings"/>
              </a:rPr>
              <a:t></a:t>
            </a:r>
            <a:r>
              <a:rPr lang="en-US" dirty="0" err="1"/>
              <a:t>qq</a:t>
            </a:r>
            <a:r>
              <a:rPr lang="en-US" dirty="0"/>
              <a:t> and </a:t>
            </a:r>
            <a:r>
              <a:rPr lang="en-US" dirty="0" err="1"/>
              <a:t>W</a:t>
            </a:r>
            <a:r>
              <a:rPr lang="en-US" dirty="0" err="1">
                <a:sym typeface="Wingdings"/>
              </a:rPr>
              <a:t></a:t>
            </a:r>
            <a:r>
              <a:rPr lang="en-US" dirty="0" err="1"/>
              <a:t>qq</a:t>
            </a:r>
            <a:endParaRPr lang="en-US" dirty="0"/>
          </a:p>
          <a:p>
            <a:pPr lvl="2"/>
            <a:r>
              <a:rPr lang="en-US" dirty="0" smtClean="0"/>
              <a:t>Highlights </a:t>
            </a:r>
            <a:r>
              <a:rPr lang="en-US" dirty="0"/>
              <a:t>performance of calorimeter</a:t>
            </a:r>
          </a:p>
          <a:p>
            <a:pPr lvl="1"/>
            <a:r>
              <a:rPr lang="en-US" dirty="0" smtClean="0"/>
              <a:t>Studies </a:t>
            </a:r>
            <a:r>
              <a:rPr lang="en-US" dirty="0"/>
              <a:t>of tau polarization in </a:t>
            </a:r>
            <a:r>
              <a:rPr lang="en-US" dirty="0" err="1"/>
              <a:t>Z</a:t>
            </a:r>
            <a:r>
              <a:rPr lang="en-US" dirty="0" err="1">
                <a:sym typeface="Wingdings"/>
              </a:rPr>
              <a:t></a:t>
            </a:r>
            <a:r>
              <a:rPr lang="en-US" dirty="0" err="1">
                <a:latin typeface="Symbol" panose="05050102010706020507" pitchFamily="18" charset="2"/>
              </a:rPr>
              <a:t>tt</a:t>
            </a:r>
            <a:r>
              <a:rPr lang="en-US" dirty="0"/>
              <a:t> events </a:t>
            </a:r>
          </a:p>
          <a:p>
            <a:pPr lvl="2"/>
            <a:r>
              <a:rPr lang="en-US" dirty="0" smtClean="0"/>
              <a:t>Highlights </a:t>
            </a:r>
            <a:r>
              <a:rPr lang="en-US" dirty="0"/>
              <a:t>performance of </a:t>
            </a:r>
            <a:r>
              <a:rPr lang="en-US" dirty="0" err="1"/>
              <a:t>preshower</a:t>
            </a:r>
            <a:endParaRPr lang="en-US" dirty="0"/>
          </a:p>
          <a:p>
            <a:pPr lvl="1"/>
            <a:r>
              <a:rPr lang="en-US" dirty="0" smtClean="0"/>
              <a:t>Studies </a:t>
            </a:r>
            <a:r>
              <a:rPr lang="en-US" dirty="0"/>
              <a:t>of precision in acceptance determination with </a:t>
            </a:r>
            <a:r>
              <a:rPr lang="en-US" dirty="0" err="1"/>
              <a:t>preshower</a:t>
            </a:r>
            <a:r>
              <a:rPr lang="en-US" dirty="0"/>
              <a:t> in a few channels </a:t>
            </a:r>
          </a:p>
          <a:p>
            <a:pPr lvl="1"/>
            <a:r>
              <a:rPr lang="en-US" dirty="0" smtClean="0"/>
              <a:t>Additional </a:t>
            </a:r>
            <a:r>
              <a:rPr lang="en-US" dirty="0"/>
              <a:t>studies may be added depending on time availability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RD_FA Collaboration Meeting, July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8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462"/>
  <p:tag name="DEFAULTHEIGHT" val="328"/>
  <p:tag name="PREAMBLE" val="\documentclass{article}&#10;\pagestyle{empty}&#10;\usepackage{xspace,amssymb,amsfonts,amsmath}&#10;\usepackage{color}&#10;\usepackage{TeX4PPT}&#10;&#10;\begin{equation}&#10;E = \frac{s-\lambda q}{1-\lambda}&#10;\end{equation}&#10;\end{document}&#10;&#10;"/>
  <p:tag name="MAGPC" val="200"/>
  <p:tag name="FONTSIZE" val="10"/>
</p:tagLst>
</file>

<file path=ppt/theme/theme1.xml><?xml version="1.0" encoding="utf-8"?>
<a:theme xmlns:a="http://schemas.openxmlformats.org/drawingml/2006/main" name="Lezioni_CERN_2003">
  <a:themeElements>
    <a:clrScheme name="Lezioni_CERN_2003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zioni_CERN_200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Tx/>
          <a:buFont typeface="Wingdings" pitchFamily="2" charset="2"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Tx/>
          <a:buFont typeface="Wingdings" pitchFamily="2" charset="2"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ezioni_CERN_200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_CERN_200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Data\Microsoft\Templates\Lezioni_CERN_2003.pot</Template>
  <TotalTime>40766</TotalTime>
  <Pages>22</Pages>
  <Words>1043</Words>
  <Application>Microsoft Office PowerPoint</Application>
  <PresentationFormat>Letter Paper (8.5x11 in)</PresentationFormat>
  <Paragraphs>179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Lezioni_CERN_2003</vt:lpstr>
      <vt:lpstr>RD_FA(*) Collab. Meeting </vt:lpstr>
      <vt:lpstr>Status and progress </vt:lpstr>
      <vt:lpstr>Status and progress</vt:lpstr>
      <vt:lpstr>Circular collider schedules (EU)</vt:lpstr>
      <vt:lpstr>Circular collider schedules (China)</vt:lpstr>
      <vt:lpstr>R&amp;D deadlines 2017</vt:lpstr>
      <vt:lpstr>IDEA studies: major topics</vt:lpstr>
      <vt:lpstr>IDEA CDR goals? (1)</vt:lpstr>
      <vt:lpstr>IDEA CDR goals? (2)</vt:lpstr>
      <vt:lpstr>Admin. deadlines 2017</vt:lpstr>
      <vt:lpstr>Organization update</vt:lpstr>
      <vt:lpstr>Conclusions</vt:lpstr>
      <vt:lpstr>PowerPoint Presentation</vt:lpstr>
      <vt:lpstr>IDEA B field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of Collaboration Meeting talk</dc:title>
  <dc:subject>Bs workshop 1/14/05</dc:subject>
  <dc:creator>Franco Bedeschi</dc:creator>
  <cp:lastModifiedBy>bed</cp:lastModifiedBy>
  <cp:revision>2184</cp:revision>
  <cp:lastPrinted>2016-07-07T09:28:22Z</cp:lastPrinted>
  <dcterms:created xsi:type="dcterms:W3CDTF">1997-01-27T15:41:37Z</dcterms:created>
  <dcterms:modified xsi:type="dcterms:W3CDTF">2017-07-02T18:14:16Z</dcterms:modified>
</cp:coreProperties>
</file>