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1" d="100"/>
          <a:sy n="81" d="100"/>
        </p:scale>
        <p:origin x="-1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2.xml"/><Relationship Id="rId7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6" Type="http://schemas.openxmlformats.org/officeDocument/2006/relationships/tableStyles" Target="tableStyles.xml"/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Master" Target="slideMasters/slideMaster2.xml"/><Relationship Id="rId9" Type="http://schemas.openxmlformats.org/officeDocument/2006/relationships/slide" Target="slides/slide7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959A4-EF78-8C4C-ADCE-2DF09694DA22}" type="datetimeFigureOut">
              <a:rPr lang="en-US" smtClean="0"/>
              <a:t>3/31/09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A2EA7-9C91-6D44-81EA-F4A79B5A57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B659E-AAA2-0944-9CBE-37F3E146F38D}" type="datetimeFigureOut">
              <a:rPr lang="en-US" smtClean="0"/>
              <a:t>3/31/09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E7184-41C7-9241-971A-46E94B594D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D43A3-4F1D-FB4B-8E44-ED5F78B3AC2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19" descr="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  <p:pic>
        <p:nvPicPr>
          <p:cNvPr id="9" name="Picture 20" descr="INFNLogoPG.gif                                                 000819E9Macintosh HD                   C06AB517: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C. Cecchi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F3D6D-C75F-E240-93A1-9F5CF542C2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df"/><Relationship Id="rId3" Type="http://schemas.openxmlformats.org/officeDocument/2006/relationships/image" Target="../media/image7.png"/><Relationship Id="rId5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975"/>
            <a:ext cx="9144000" cy="1698625"/>
          </a:xfrm>
        </p:spPr>
        <p:txBody>
          <a:bodyPr/>
          <a:lstStyle/>
          <a:p>
            <a:r>
              <a:rPr lang="en-US" b="1" dirty="0" smtClean="0">
                <a:latin typeface="Arial Black"/>
                <a:cs typeface="Arial Black"/>
              </a:rPr>
              <a:t>DGWG: first design for EMC</a:t>
            </a:r>
            <a:endParaRPr lang="en-US" b="1" dirty="0"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Claudia Cecchi</a:t>
            </a:r>
          </a:p>
          <a:p>
            <a:r>
              <a:rPr lang="en-US" dirty="0"/>
              <a:t>f</a:t>
            </a:r>
            <a:r>
              <a:rPr lang="en-US" dirty="0" smtClean="0"/>
              <a:t>or the EMC group</a:t>
            </a:r>
          </a:p>
        </p:txBody>
      </p:sp>
      <p:pic>
        <p:nvPicPr>
          <p:cNvPr id="6" name="Picture 20" descr="INFNLogoPG.gif                                                 000819E9Macintosh HD                   C06AB517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  <p:pic>
        <p:nvPicPr>
          <p:cNvPr id="7" name="Picture 19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Arial Black"/>
                <a:cs typeface="Arial Black"/>
              </a:rPr>
              <a:t>General remarks</a:t>
            </a:r>
            <a:endParaRPr lang="en-US" dirty="0">
              <a:solidFill>
                <a:srgbClr val="0000FF"/>
              </a:solidFill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b="1" dirty="0" smtClean="0">
                <a:latin typeface="Arial"/>
                <a:cs typeface="Arial"/>
              </a:rPr>
              <a:t>Definition of detector configuration for the study of benchmark channels to be studied with Fast </a:t>
            </a:r>
            <a:r>
              <a:rPr lang="en-US" b="1" dirty="0" err="1" smtClean="0">
                <a:latin typeface="Arial"/>
                <a:cs typeface="Arial"/>
              </a:rPr>
              <a:t>Sim</a:t>
            </a:r>
            <a:r>
              <a:rPr lang="en-US" b="1" dirty="0" smtClean="0">
                <a:latin typeface="Arial"/>
                <a:cs typeface="Arial"/>
              </a:rPr>
              <a:t>.</a:t>
            </a:r>
          </a:p>
          <a:p>
            <a:r>
              <a:rPr lang="en-US" b="1" dirty="0" smtClean="0">
                <a:latin typeface="Arial"/>
                <a:cs typeface="Arial"/>
              </a:rPr>
              <a:t> Main point of discussion and to be studied: yes or not forward PID</a:t>
            </a:r>
          </a:p>
        </p:txBody>
      </p:sp>
      <p:pic>
        <p:nvPicPr>
          <p:cNvPr id="6" name="Picture 20" descr="INFNLogoPG.gif                                                 000819E9Macintosh HD                   C06AB517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  <p:pic>
        <p:nvPicPr>
          <p:cNvPr id="7" name="Picture 19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wd_BaBar_vs_SuperB.png                                        001EAC62Macintosh HD                   C1960B94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838200"/>
            <a:ext cx="38100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096000" y="2449513"/>
            <a:ext cx="708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1400" b="1">
                <a:solidFill>
                  <a:srgbClr val="0080FF"/>
                </a:solidFill>
                <a:latin typeface="Arial" charset="0"/>
              </a:rPr>
              <a:t>BaBar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848600" y="2743200"/>
            <a:ext cx="815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it-IT" sz="1400" b="1">
                <a:solidFill>
                  <a:srgbClr val="FF0000"/>
                </a:solidFill>
                <a:latin typeface="Arial" charset="0"/>
              </a:rPr>
              <a:t>SuperB</a:t>
            </a:r>
            <a:endParaRPr lang="it-IT" sz="1400" b="1">
              <a:solidFill>
                <a:srgbClr val="0080FF"/>
              </a:solidFill>
              <a:latin typeface="Arial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7239000" y="2209800"/>
            <a:ext cx="914400" cy="60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6340475" y="2133600"/>
            <a:ext cx="0" cy="381000"/>
          </a:xfrm>
          <a:prstGeom prst="line">
            <a:avLst/>
          </a:prstGeom>
          <a:noFill/>
          <a:ln w="19050">
            <a:solidFill>
              <a:srgbClr val="0080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 rot="19320195">
            <a:off x="6264275" y="1676400"/>
            <a:ext cx="357188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800" b="1">
                <a:latin typeface="Arial" charset="0"/>
              </a:rPr>
              <a:t>TOF</a:t>
            </a:r>
            <a:endParaRPr lang="it-IT"/>
          </a:p>
        </p:txBody>
      </p:sp>
      <p:pic>
        <p:nvPicPr>
          <p:cNvPr id="10" name="Picture 19" descr="ECAL_box_cut.tiff                                              00222AC1Macintosh HD                   C1960B94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695700"/>
            <a:ext cx="3586163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0" descr="ECAL_Corner_plane_cut.tiff                                     00222AC1Macintosh HD                   C1960B94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619500"/>
            <a:ext cx="26860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3200400" y="3886200"/>
            <a:ext cx="838200" cy="7620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4038600" y="3657600"/>
            <a:ext cx="1143000" cy="228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4038600" y="4648200"/>
            <a:ext cx="12192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 rot="4189652">
            <a:off x="5874544" y="4923631"/>
            <a:ext cx="1106488" cy="2508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it-IT" sz="1600" b="1">
                <a:solidFill>
                  <a:srgbClr val="FFFF66"/>
                </a:solidFill>
                <a:latin typeface="Arial" charset="0"/>
              </a:rPr>
              <a:t>TOF (?)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9812" y="1411069"/>
            <a:ext cx="47669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/>
                <a:cs typeface="Arial"/>
              </a:rPr>
              <a:t>20cm long LYSO crystals will leave space for the forward PID.</a:t>
            </a:r>
            <a:endParaRPr lang="en-US" sz="2400" b="1" dirty="0">
              <a:latin typeface="Arial"/>
              <a:cs typeface="Arial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pic>
        <p:nvPicPr>
          <p:cNvPr id="19" name="Picture 20" descr="INFNLogoPG.gif                                                 000819E9Macintosh HD                   C06AB517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  <p:pic>
        <p:nvPicPr>
          <p:cNvPr id="20" name="Picture 19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/>
                <a:cs typeface="Arial Black"/>
              </a:rPr>
              <a:t>Best solution for EMC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>
              <a:latin typeface="Arial"/>
              <a:cs typeface="Arial"/>
            </a:endParaRPr>
          </a:p>
          <a:p>
            <a:r>
              <a:rPr lang="en-US" sz="2400" b="1" dirty="0" smtClean="0">
                <a:latin typeface="Arial"/>
                <a:cs typeface="Arial"/>
              </a:rPr>
              <a:t> LYSO not back of 10cm </a:t>
            </a:r>
            <a:r>
              <a:rPr lang="en-US" sz="2400" b="1" dirty="0" err="1" smtClean="0">
                <a:latin typeface="Arial"/>
                <a:cs typeface="Arial"/>
                <a:sym typeface="Wingdings"/>
              </a:rPr>
              <a:t></a:t>
            </a:r>
            <a:r>
              <a:rPr lang="en-US" sz="2400" b="1" dirty="0" smtClean="0">
                <a:latin typeface="Arial"/>
                <a:cs typeface="Arial"/>
                <a:sym typeface="Wingdings"/>
              </a:rPr>
              <a:t> bigger volume (+10% cost!), alignment edge barrel/</a:t>
            </a:r>
            <a:r>
              <a:rPr lang="en-US" sz="2400" b="1" dirty="0" err="1" smtClean="0">
                <a:latin typeface="Arial"/>
                <a:cs typeface="Arial"/>
                <a:sym typeface="Wingdings"/>
              </a:rPr>
              <a:t>endcap</a:t>
            </a:r>
            <a:r>
              <a:rPr lang="en-US" sz="2400" b="1" dirty="0" smtClean="0">
                <a:latin typeface="Arial"/>
                <a:cs typeface="Arial"/>
                <a:sym typeface="Wingdings"/>
              </a:rPr>
              <a:t> could present problem of performance</a:t>
            </a:r>
          </a:p>
          <a:p>
            <a:r>
              <a:rPr lang="en-US" sz="2400" b="1" dirty="0" smtClean="0">
                <a:latin typeface="Arial"/>
                <a:cs typeface="Arial"/>
                <a:sym typeface="Wingdings"/>
              </a:rPr>
              <a:t> material in front of EMC if PID</a:t>
            </a:r>
          </a:p>
          <a:p>
            <a:endParaRPr lang="en-US" sz="2400" b="1" dirty="0" smtClean="0">
              <a:solidFill>
                <a:srgbClr val="FF0000"/>
              </a:solidFill>
              <a:latin typeface="Arial"/>
              <a:cs typeface="Arial"/>
              <a:sym typeface="Wingdings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First approximation for physics study: LYSO aligned with barrel (see next slide)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 Second step study effect of backward calorimeter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pic>
        <p:nvPicPr>
          <p:cNvPr id="6" name="Picture 20" descr="INFNLogoPG.gif                                                 000819E9Macintosh HD                   C06AB517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  <p:pic>
        <p:nvPicPr>
          <p:cNvPr id="7" name="Picture 19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/>
                <a:cs typeface="Arial Black"/>
              </a:rPr>
              <a:t>Different configurations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4" name="Content Placeholder 3" descr="SuperB_EMC_config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20253" r="-20253"/>
              <a:stretch>
                <a:fillRect/>
              </a:stretch>
            </p:blipFill>
          </mc:Choice>
          <mc:Fallback>
            <p:blipFill>
              <a:blip r:embed="rId3"/>
              <a:srcRect l="-20253" r="-20253"/>
              <a:stretch>
                <a:fillRect/>
              </a:stretch>
            </p:blipFill>
          </mc:Fallback>
        </mc:AlternateContent>
        <p:spPr>
          <a:xfrm>
            <a:off x="0" y="1265237"/>
            <a:ext cx="9060931" cy="4983163"/>
          </a:xfrm>
        </p:spPr>
      </p:pic>
      <p:sp>
        <p:nvSpPr>
          <p:cNvPr id="5" name="TextBox 4"/>
          <p:cNvSpPr txBox="1"/>
          <p:nvPr/>
        </p:nvSpPr>
        <p:spPr>
          <a:xfrm>
            <a:off x="0" y="5867400"/>
            <a:ext cx="933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 </a:t>
            </a:r>
            <a:r>
              <a:rPr lang="en-US" dirty="0" err="1" smtClean="0"/>
              <a:t>Hitlin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pic>
        <p:nvPicPr>
          <p:cNvPr id="8" name="Picture 20" descr="INFNLogoPG.gif                                                 000819E9Macintosh HD                   C06AB517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  <p:pic>
        <p:nvPicPr>
          <p:cNvPr id="9" name="Picture 19" descr="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/>
                <a:cs typeface="Arial Black"/>
              </a:rPr>
              <a:t>Technical remarks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"/>
                <a:cs typeface="Arial"/>
              </a:rPr>
              <a:t>We can provide xml description of the different configuration we need to implement, or equivalent information (material, geometry, resolution….)</a:t>
            </a:r>
          </a:p>
          <a:p>
            <a:endParaRPr lang="en-US" sz="2400" b="1" dirty="0" smtClean="0">
              <a:latin typeface="Arial"/>
              <a:cs typeface="Arial"/>
            </a:endParaRPr>
          </a:p>
          <a:p>
            <a:r>
              <a:rPr lang="en-US" sz="2400" b="1" dirty="0" smtClean="0">
                <a:latin typeface="Arial"/>
                <a:cs typeface="Arial"/>
              </a:rPr>
              <a:t>Will produce analysis procedure according to the geometry under study</a:t>
            </a:r>
          </a:p>
          <a:p>
            <a:endParaRPr lang="en-US" sz="2400" b="1" dirty="0" smtClean="0">
              <a:latin typeface="Arial"/>
              <a:cs typeface="Arial"/>
            </a:endParaRPr>
          </a:p>
          <a:p>
            <a:r>
              <a:rPr lang="en-US" sz="2400" b="1" dirty="0" smtClean="0">
                <a:latin typeface="Arial"/>
                <a:cs typeface="Arial"/>
              </a:rPr>
              <a:t>Which is the timescale to produce xml files (if this is done by </a:t>
            </a:r>
            <a:r>
              <a:rPr lang="en-US" sz="2400" b="1" dirty="0" err="1" smtClean="0">
                <a:latin typeface="Arial"/>
                <a:cs typeface="Arial"/>
              </a:rPr>
              <a:t>subdetector</a:t>
            </a:r>
            <a:r>
              <a:rPr lang="en-US" sz="2400" b="1" dirty="0" smtClean="0">
                <a:latin typeface="Arial"/>
                <a:cs typeface="Arial"/>
              </a:rPr>
              <a:t> people)?</a:t>
            </a:r>
            <a:endParaRPr lang="en-US" sz="2400" b="1" dirty="0">
              <a:latin typeface="Arial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pic>
        <p:nvPicPr>
          <p:cNvPr id="6" name="Picture 20" descr="INFNLogoPG.gif                                                 000819E9Macintosh HD                   C06AB517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  <p:pic>
        <p:nvPicPr>
          <p:cNvPr id="7" name="Picture 19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 Black"/>
                <a:cs typeface="Arial Black"/>
              </a:rPr>
              <a:t>Benchmark channels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</a:rPr>
              <a:t>Perugia:</a:t>
            </a:r>
          </a:p>
          <a:p>
            <a:r>
              <a:rPr lang="en-US" b="1" dirty="0" smtClean="0">
                <a:latin typeface="Arial"/>
                <a:cs typeface="Arial"/>
              </a:rPr>
              <a:t>B </a:t>
            </a:r>
            <a:r>
              <a:rPr lang="en-US" b="1" dirty="0" err="1" smtClean="0">
                <a:latin typeface="Arial"/>
                <a:cs typeface="Arial"/>
                <a:sym typeface="Wingdings"/>
              </a:rPr>
              <a:t></a:t>
            </a:r>
            <a:r>
              <a:rPr lang="en-US" b="1" dirty="0" smtClean="0">
                <a:latin typeface="Arial"/>
                <a:cs typeface="Arial"/>
                <a:sym typeface="Wingdings"/>
              </a:rPr>
              <a:t> K* </a:t>
            </a:r>
            <a:r>
              <a:rPr lang="en-US" b="1" dirty="0" err="1" smtClean="0">
                <a:latin typeface="Arial"/>
                <a:cs typeface="Arial"/>
                <a:sym typeface="Wingdings"/>
              </a:rPr>
              <a:t>νν</a:t>
            </a:r>
            <a:r>
              <a:rPr lang="en-US" b="1" dirty="0" smtClean="0">
                <a:latin typeface="Arial"/>
                <a:cs typeface="Arial"/>
                <a:sym typeface="Wingdings"/>
              </a:rPr>
              <a:t>  	</a:t>
            </a:r>
          </a:p>
          <a:p>
            <a:r>
              <a:rPr lang="en-US" b="1" smtClean="0">
                <a:latin typeface="Arial"/>
                <a:cs typeface="Arial"/>
                <a:sym typeface="Wingdings"/>
              </a:rPr>
              <a:t>B </a:t>
            </a:r>
            <a:r>
              <a:rPr lang="en-US" b="1" dirty="0" smtClean="0">
                <a:latin typeface="Arial"/>
                <a:cs typeface="Arial"/>
                <a:sym typeface="Wingdings"/>
              </a:rPr>
              <a:t> </a:t>
            </a:r>
            <a:r>
              <a:rPr lang="en-US" b="1" dirty="0" err="1" smtClean="0">
                <a:latin typeface="Arial"/>
                <a:cs typeface="Arial"/>
                <a:sym typeface="Wingdings"/>
              </a:rPr>
              <a:t>τν</a:t>
            </a:r>
            <a:r>
              <a:rPr lang="en-US" b="1" dirty="0" smtClean="0">
                <a:latin typeface="Arial"/>
                <a:cs typeface="Arial"/>
                <a:sym typeface="Wingdings"/>
              </a:rPr>
              <a:t>			</a:t>
            </a:r>
          </a:p>
          <a:p>
            <a:endParaRPr lang="en-US" b="1" dirty="0" smtClean="0">
              <a:latin typeface="Arial"/>
              <a:cs typeface="Arial"/>
              <a:sym typeface="Wingdings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  <a:latin typeface="Arial"/>
                <a:cs typeface="Arial"/>
                <a:sym typeface="Wingdings"/>
              </a:rPr>
              <a:t>Caltech:</a:t>
            </a:r>
          </a:p>
          <a:p>
            <a:r>
              <a:rPr lang="en-US" b="1" dirty="0" err="1" smtClean="0">
                <a:latin typeface="Arial"/>
                <a:cs typeface="Arial"/>
                <a:sym typeface="Wingdings"/>
              </a:rPr>
              <a:t>b</a:t>
            </a:r>
            <a:r>
              <a:rPr lang="en-US" b="1" dirty="0" smtClean="0">
                <a:latin typeface="Arial"/>
                <a:cs typeface="Arial"/>
                <a:sym typeface="Wingdings"/>
              </a:rPr>
              <a:t> to </a:t>
            </a:r>
            <a:r>
              <a:rPr lang="en-US" b="1" dirty="0" err="1" smtClean="0">
                <a:latin typeface="Arial"/>
                <a:cs typeface="Arial"/>
                <a:sym typeface="Wingdings"/>
              </a:rPr>
              <a:t>s</a:t>
            </a:r>
            <a:r>
              <a:rPr lang="en-US" b="1" dirty="0" smtClean="0">
                <a:latin typeface="Arial"/>
                <a:cs typeface="Arial"/>
                <a:sym typeface="Wingdings"/>
              </a:rPr>
              <a:t> gamma  -  high </a:t>
            </a:r>
            <a:r>
              <a:rPr lang="en-US" b="1" dirty="0" err="1" smtClean="0">
                <a:latin typeface="Arial"/>
                <a:cs typeface="Arial"/>
                <a:sym typeface="Wingdings"/>
              </a:rPr>
              <a:t>hadron</a:t>
            </a:r>
            <a:r>
              <a:rPr lang="en-US" b="1" dirty="0" smtClean="0">
                <a:latin typeface="Arial"/>
                <a:cs typeface="Arial"/>
                <a:sym typeface="Wingdings"/>
              </a:rPr>
              <a:t> multiplicity and a range of photon energies</a:t>
            </a:r>
          </a:p>
          <a:p>
            <a:r>
              <a:rPr lang="en-US" b="1" dirty="0" smtClean="0">
                <a:latin typeface="Arial"/>
                <a:cs typeface="Arial"/>
                <a:sym typeface="Wingdings"/>
              </a:rPr>
              <a:t>tau to lepton gamma  -  high energy photon and PID</a:t>
            </a:r>
          </a:p>
          <a:p>
            <a:r>
              <a:rPr lang="en-US" b="1" dirty="0" smtClean="0">
                <a:latin typeface="Arial"/>
                <a:cs typeface="Arial"/>
                <a:sym typeface="Wingdings"/>
              </a:rPr>
              <a:t>tau to three leptons  - strong exercise of PID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DGWG 31/3/09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Cecchi</a:t>
            </a:r>
            <a:endParaRPr lang="en-US"/>
          </a:p>
        </p:txBody>
      </p:sp>
      <p:pic>
        <p:nvPicPr>
          <p:cNvPr id="6" name="Picture 20" descr="INFNLogoPG.gif                                                 000819E9Macintosh HD                   C06AB517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800100"/>
          </a:xfrm>
          <a:prstGeom prst="rect">
            <a:avLst/>
          </a:prstGeom>
          <a:noFill/>
        </p:spPr>
      </p:pic>
      <p:pic>
        <p:nvPicPr>
          <p:cNvPr id="7" name="Picture 19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uper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293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superB</vt:lpstr>
      <vt:lpstr>Office Theme</vt:lpstr>
      <vt:lpstr>DGWG: first design for EMC</vt:lpstr>
      <vt:lpstr>General remarks</vt:lpstr>
      <vt:lpstr>Slide 3</vt:lpstr>
      <vt:lpstr>Best solution for EMC</vt:lpstr>
      <vt:lpstr>Different configurations</vt:lpstr>
      <vt:lpstr>Technical remarks</vt:lpstr>
      <vt:lpstr>Benchmark channels</vt:lpstr>
    </vt:vector>
  </TitlesOfParts>
  <Company>INFN Sezione di Perugia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DGWG: first design for EMC</dc:title>
  <dc:creator>Claudia Cecchi</dc:creator>
  <cp:lastModifiedBy>Claudia Cecchi</cp:lastModifiedBy>
  <cp:revision>19</cp:revision>
  <dcterms:created xsi:type="dcterms:W3CDTF">2009-03-30T15:54:35Z</dcterms:created>
  <dcterms:modified xsi:type="dcterms:W3CDTF">2009-03-31T13:46:54Z</dcterms:modified>
</cp:coreProperties>
</file>