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7" r:id="rId2"/>
    <p:sldId id="344" r:id="rId3"/>
    <p:sldId id="415" r:id="rId4"/>
    <p:sldId id="411" r:id="rId5"/>
    <p:sldId id="416" r:id="rId6"/>
    <p:sldId id="424" r:id="rId7"/>
    <p:sldId id="418" r:id="rId8"/>
    <p:sldId id="419" r:id="rId9"/>
    <p:sldId id="274" r:id="rId10"/>
    <p:sldId id="296" r:id="rId11"/>
    <p:sldId id="359" r:id="rId12"/>
    <p:sldId id="420" r:id="rId13"/>
    <p:sldId id="421" r:id="rId14"/>
    <p:sldId id="371" r:id="rId15"/>
    <p:sldId id="372" r:id="rId16"/>
    <p:sldId id="374" r:id="rId17"/>
    <p:sldId id="377" r:id="rId18"/>
    <p:sldId id="264" r:id="rId19"/>
    <p:sldId id="294" r:id="rId20"/>
    <p:sldId id="275" r:id="rId21"/>
    <p:sldId id="298" r:id="rId22"/>
    <p:sldId id="386" r:id="rId23"/>
    <p:sldId id="403" r:id="rId24"/>
    <p:sldId id="370" r:id="rId25"/>
    <p:sldId id="279" r:id="rId26"/>
    <p:sldId id="303" r:id="rId27"/>
    <p:sldId id="308" r:id="rId28"/>
    <p:sldId id="280" r:id="rId29"/>
    <p:sldId id="427" r:id="rId30"/>
    <p:sldId id="378" r:id="rId31"/>
    <p:sldId id="379" r:id="rId32"/>
    <p:sldId id="388" r:id="rId33"/>
    <p:sldId id="387" r:id="rId34"/>
    <p:sldId id="426" r:id="rId35"/>
    <p:sldId id="422" r:id="rId36"/>
    <p:sldId id="423" r:id="rId37"/>
    <p:sldId id="428" r:id="rId38"/>
    <p:sldId id="425" r:id="rId39"/>
    <p:sldId id="301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3114" autoAdjust="0"/>
    <p:restoredTop sz="92940" autoAdjust="0"/>
  </p:normalViewPr>
  <p:slideViewPr>
    <p:cSldViewPr snapToGrid="0">
      <p:cViewPr>
        <p:scale>
          <a:sx n="60" d="100"/>
          <a:sy n="60" d="100"/>
        </p:scale>
        <p:origin x="-76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3" d="100"/>
        <a:sy n="53" d="100"/>
      </p:scale>
      <p:origin x="0" y="25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D13B3A-F91E-4332-85E0-2956634D16D9}" type="datetimeFigureOut">
              <a:rPr lang="en-GB" smtClean="0"/>
              <a:t>29/06/2017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823CE9-9261-401E-AC2B-E4301EAB96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651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23CE9-9261-401E-AC2B-E4301EAB96E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1923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23CE9-9261-401E-AC2B-E4301EAB96E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3540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23CE9-9261-401E-AC2B-E4301EAB96EB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863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04451" name="Notizenplatzhalter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This window of opportunity should be realized.</a:t>
            </a:r>
          </a:p>
          <a:p>
            <a:pPr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104452" name="Foliennummernplatzhalt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21F8545-43F5-4917-9CD8-0F724A67EEA4}" type="slidenum">
              <a:rPr lang="en-GB" altLang="en-US" b="0" u="none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32</a:t>
            </a:fld>
            <a:endParaRPr lang="en-GB" altLang="en-US" b="0" u="none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582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ADFD-7F3B-4466-A097-5073DFC1FB8F}" type="datetime1">
              <a:rPr lang="en-GB" smtClean="0"/>
              <a:t>29/06/2017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53rd LNF Scientific Committee Meeting, May 9, 2017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9AF1-E440-42A8-A602-D3DA65B67E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5395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172C2-05B1-4DEA-B95F-B5A4493EAC30}" type="datetime1">
              <a:rPr lang="en-GB" smtClean="0"/>
              <a:t>29/06/2017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53rd LNF Scientific Committee Meeting, May 9, 2017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9AF1-E440-42A8-A602-D3DA65B67E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8797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A2A24-5247-4994-9829-C071F683DBB2}" type="datetime1">
              <a:rPr lang="en-GB" smtClean="0"/>
              <a:t>29/06/2017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53rd LNF Scientific Committee Meeting, May 9, 2017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9AF1-E440-42A8-A602-D3DA65B67E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67801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562" y="273352"/>
            <a:ext cx="10972120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562" y="1604515"/>
            <a:ext cx="10972120" cy="3977484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959406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47999-1184-4520-96E4-BDFE2516D928}" type="datetime1">
              <a:rPr lang="en-GB" smtClean="0"/>
              <a:t>29/06/2017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53rd LNF Scientific Committee Meeting, May 9, 2017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9AF1-E440-42A8-A602-D3DA65B67E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651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D981F-D6EA-4F70-8667-1DB331E29DE9}" type="datetime1">
              <a:rPr lang="en-GB" smtClean="0"/>
              <a:t>29/06/2017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53rd LNF Scientific Committee Meeting, May 9, 2017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9AF1-E440-42A8-A602-D3DA65B67E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2178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7C79D-3473-49E4-A65C-E3A63637B32B}" type="datetime1">
              <a:rPr lang="en-GB" smtClean="0"/>
              <a:t>29/06/2017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53rd LNF Scientific Committee Meeting, May 9, 2017</a:t>
            </a:r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9AF1-E440-42A8-A602-D3DA65B67E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6248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40253-6C93-404E-9ACB-D853F7F618AB}" type="datetime1">
              <a:rPr lang="en-GB" smtClean="0"/>
              <a:t>29/06/2017</a:t>
            </a:fld>
            <a:endParaRPr lang="en-GB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53rd LNF Scientific Committee Meeting, May 9, 2017</a:t>
            </a:r>
            <a:endParaRPr lang="en-GB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9AF1-E440-42A8-A602-D3DA65B67E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4680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B7DF2-2CC2-4EE4-A868-1560AD52E608}" type="datetime1">
              <a:rPr lang="en-GB" smtClean="0"/>
              <a:t>29/06/2017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53rd LNF Scientific Committee Meeting, May 9, 2017</a:t>
            </a:r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9AF1-E440-42A8-A602-D3DA65B67E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5660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7576E-CB5A-479D-849E-A3C1C52BC2AD}" type="datetime1">
              <a:rPr lang="en-GB" smtClean="0"/>
              <a:t>29/06/2017</a:t>
            </a:fld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53rd LNF Scientific Committee Meeting, May 9, 2017</a:t>
            </a:r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9AF1-E440-42A8-A602-D3DA65B67E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9544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4A61B-2FF6-4AF3-AB3A-D96EA48B0C75}" type="datetime1">
              <a:rPr lang="en-GB" smtClean="0"/>
              <a:t>29/06/2017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53rd LNF Scientific Committee Meeting, May 9, 2017</a:t>
            </a:r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9AF1-E440-42A8-A602-D3DA65B67E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0097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47CA0-208B-4218-9E38-9DDB4A199B4E}" type="datetime1">
              <a:rPr lang="en-GB" smtClean="0"/>
              <a:t>29/06/2017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53rd LNF Scientific Committee Meeting, May 9, 2017</a:t>
            </a:r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9AF1-E440-42A8-A602-D3DA65B67E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6997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0975A-20E5-4EED-B75E-F7D8EE877160}" type="datetime1">
              <a:rPr lang="en-GB" smtClean="0"/>
              <a:t>29/06/2017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53rd LNF Scientific Committee Meeting, May 9, 2017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49AF1-E440-42A8-A602-D3DA65B67E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6898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30" y="-61508"/>
            <a:ext cx="10468302" cy="685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2982538" y="-61508"/>
            <a:ext cx="6288912" cy="7232749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pPr algn="ctr"/>
            <a:endParaRPr lang="en-GB" sz="4800" b="1" dirty="0">
              <a:solidFill>
                <a:srgbClr val="FFFF00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en-GB" sz="6000" b="1" dirty="0" smtClean="0">
                <a:solidFill>
                  <a:srgbClr val="FFFF00"/>
                </a:solidFill>
                <a:latin typeface="Palatino Linotype" panose="02040502050505030304" pitchFamily="18" charset="0"/>
              </a:rPr>
              <a:t>SIDDHARTA - 2 </a:t>
            </a:r>
          </a:p>
          <a:p>
            <a:endParaRPr lang="en-GB" sz="2400" dirty="0">
              <a:solidFill>
                <a:srgbClr val="FFFF00"/>
              </a:solidFill>
              <a:latin typeface="Palatino Linotype" panose="02040502050505030304" pitchFamily="18" charset="0"/>
            </a:endParaRPr>
          </a:p>
          <a:p>
            <a:endParaRPr lang="en-GB" sz="2400" dirty="0">
              <a:solidFill>
                <a:srgbClr val="FFFF00"/>
              </a:solidFill>
              <a:latin typeface="Palatino Linotype" panose="02040502050505030304" pitchFamily="18" charset="0"/>
            </a:endParaRPr>
          </a:p>
          <a:p>
            <a:endParaRPr lang="en-GB" sz="2400" dirty="0" smtClean="0">
              <a:solidFill>
                <a:srgbClr val="FFFF00"/>
              </a:solidFill>
              <a:latin typeface="Palatino Linotype" panose="02040502050505030304" pitchFamily="18" charset="0"/>
            </a:endParaRPr>
          </a:p>
          <a:p>
            <a:endParaRPr lang="en-GB" sz="2400" dirty="0">
              <a:solidFill>
                <a:srgbClr val="FFFF00"/>
              </a:solidFill>
              <a:latin typeface="Palatino Linotype" panose="02040502050505030304" pitchFamily="18" charset="0"/>
            </a:endParaRPr>
          </a:p>
          <a:p>
            <a:endParaRPr lang="en-GB" sz="2400" dirty="0" smtClean="0">
              <a:solidFill>
                <a:srgbClr val="FFFF00"/>
              </a:solidFill>
              <a:latin typeface="Palatino Linotype" panose="02040502050505030304" pitchFamily="18" charset="0"/>
            </a:endParaRPr>
          </a:p>
          <a:p>
            <a:pPr algn="ctr"/>
            <a:endParaRPr lang="en-GB" sz="2400" dirty="0" smtClean="0">
              <a:solidFill>
                <a:srgbClr val="FFFF00"/>
              </a:solidFill>
              <a:latin typeface="Palatino Linotype" panose="02040502050505030304" pitchFamily="18" charset="0"/>
            </a:endParaRPr>
          </a:p>
          <a:p>
            <a:pPr algn="ctr"/>
            <a:endParaRPr lang="en-GB" sz="2400" dirty="0">
              <a:solidFill>
                <a:srgbClr val="FFFF00"/>
              </a:solidFill>
              <a:latin typeface="Palatino Linotype" panose="02040502050505030304" pitchFamily="18" charset="0"/>
            </a:endParaRPr>
          </a:p>
          <a:p>
            <a:pPr algn="ctr"/>
            <a:endParaRPr lang="en-GB" sz="2400" dirty="0" smtClean="0">
              <a:solidFill>
                <a:srgbClr val="FFFF00"/>
              </a:solidFill>
              <a:latin typeface="Palatino Linotype" panose="02040502050505030304" pitchFamily="18" charset="0"/>
            </a:endParaRPr>
          </a:p>
          <a:p>
            <a:pPr algn="ctr"/>
            <a:endParaRPr lang="en-GB" sz="2400" dirty="0">
              <a:solidFill>
                <a:srgbClr val="FFFF00"/>
              </a:solidFill>
              <a:latin typeface="Palatino Linotype" panose="02040502050505030304" pitchFamily="18" charset="0"/>
            </a:endParaRPr>
          </a:p>
          <a:p>
            <a:pPr algn="ctr"/>
            <a:endParaRPr lang="en-GB" sz="1600" dirty="0" smtClean="0">
              <a:solidFill>
                <a:srgbClr val="FFFF00"/>
              </a:solidFill>
              <a:latin typeface="Palatino Linotype" panose="02040502050505030304" pitchFamily="18" charset="0"/>
            </a:endParaRPr>
          </a:p>
          <a:p>
            <a:pPr algn="ctr"/>
            <a:endParaRPr lang="en-GB" sz="1600" dirty="0" smtClean="0">
              <a:solidFill>
                <a:srgbClr val="FFFF00"/>
              </a:solidFill>
              <a:latin typeface="Palatino Linotype" panose="02040502050505030304" pitchFamily="18" charset="0"/>
            </a:endParaRPr>
          </a:p>
          <a:p>
            <a:pPr algn="ctr"/>
            <a:endParaRPr lang="en-GB" sz="2400" b="1" dirty="0" smtClean="0">
              <a:solidFill>
                <a:srgbClr val="002060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en-GB" sz="2400" b="1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>Catalina </a:t>
            </a:r>
            <a:r>
              <a:rPr lang="en-GB" sz="2400" b="1" dirty="0" err="1" smtClean="0">
                <a:solidFill>
                  <a:srgbClr val="002060"/>
                </a:solidFill>
                <a:latin typeface="Palatino Linotype" panose="02040502050505030304" pitchFamily="18" charset="0"/>
              </a:rPr>
              <a:t>Curceanu</a:t>
            </a:r>
            <a:endParaRPr lang="en-GB" sz="2400" b="1" dirty="0" smtClean="0">
              <a:solidFill>
                <a:srgbClr val="002060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en-GB" sz="2400" b="1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>for the SIDDHARTA-2 Collaboration</a:t>
            </a:r>
            <a:endParaRPr lang="en-GB" sz="2000" b="1" dirty="0">
              <a:solidFill>
                <a:srgbClr val="002060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en-GB" sz="2000" b="1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>CL, 30 </a:t>
            </a:r>
            <a:r>
              <a:rPr lang="en-GB" sz="2000" b="1" dirty="0" err="1" smtClean="0">
                <a:solidFill>
                  <a:srgbClr val="002060"/>
                </a:solidFill>
                <a:latin typeface="Palatino Linotype" panose="02040502050505030304" pitchFamily="18" charset="0"/>
              </a:rPr>
              <a:t>Giugno</a:t>
            </a:r>
            <a:r>
              <a:rPr lang="en-GB" sz="2000" b="1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> 2017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F77BF-BA91-4F60-908A-B12DAC71BF1F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455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9AF1-E440-42A8-A602-D3DA65B67E13}" type="slidenum">
              <a:rPr lang="en-GB" smtClean="0"/>
              <a:t>10</a:t>
            </a:fld>
            <a:endParaRPr lang="en-GB"/>
          </a:p>
        </p:txBody>
      </p:sp>
      <p:sp>
        <p:nvSpPr>
          <p:cNvPr id="4" name="Textfeld 3"/>
          <p:cNvSpPr txBox="1"/>
          <p:nvPr/>
        </p:nvSpPr>
        <p:spPr>
          <a:xfrm>
            <a:off x="3187861" y="1487076"/>
            <a:ext cx="675255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SIDDHARTA-2 setup</a:t>
            </a:r>
          </a:p>
          <a:p>
            <a:endParaRPr lang="en-GB" sz="2800" b="1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GB" sz="2800" dirty="0" smtClean="0">
                <a:latin typeface="Palatino Linotype" panose="02040502050505030304" pitchFamily="18" charset="0"/>
              </a:rPr>
              <a:t>Mounting frame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GB" sz="2800" dirty="0" smtClean="0">
                <a:latin typeface="Palatino Linotype" panose="02040502050505030304" pitchFamily="18" charset="0"/>
              </a:rPr>
              <a:t>Beam pipe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GB" sz="2800" dirty="0" smtClean="0">
                <a:latin typeface="Palatino Linotype" panose="02040502050505030304" pitchFamily="18" charset="0"/>
              </a:rPr>
              <a:t>Luminosity monitor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GB" sz="2800" dirty="0">
                <a:latin typeface="Palatino Linotype" panose="02040502050505030304" pitchFamily="18" charset="0"/>
              </a:rPr>
              <a:t>Kaon trigger</a:t>
            </a:r>
          </a:p>
          <a:p>
            <a:pPr lvl="4"/>
            <a:endParaRPr lang="en-GB" sz="2800" dirty="0" smtClean="0">
              <a:latin typeface="Palatino Linotype" panose="02040502050505030304" pitchFamily="18" charset="0"/>
            </a:endParaRPr>
          </a:p>
          <a:p>
            <a:pPr marL="2286000" lvl="4" indent="-457200">
              <a:buFont typeface="Wingdings" panose="05000000000000000000" pitchFamily="2" charset="2"/>
              <a:buChar char="q"/>
            </a:pPr>
            <a:r>
              <a:rPr lang="en-GB" sz="2800" dirty="0" smtClean="0">
                <a:latin typeface="Palatino Linotype" panose="02040502050505030304" pitchFamily="18" charset="0"/>
              </a:rPr>
              <a:t>Platform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endParaRPr lang="en-GB" sz="3200" dirty="0" smtClean="0">
              <a:latin typeface="Palatino Linotype" panose="02040502050505030304" pitchFamily="18" charset="0"/>
            </a:endParaRPr>
          </a:p>
          <a:p>
            <a:endParaRPr lang="en-GB" sz="32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95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53rd LNF Scientific Committee Meeting, May 9, 2017</a:t>
            </a:r>
            <a:endParaRPr lang="en-GB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9AF1-E440-42A8-A602-D3DA65B67E13}" type="slidenum">
              <a:rPr lang="en-GB" smtClean="0"/>
              <a:t>11</a:t>
            </a:fld>
            <a:endParaRPr lang="en-GB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74" y="403737"/>
            <a:ext cx="11818374" cy="6454263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9149570" y="845575"/>
            <a:ext cx="25843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mounting frame</a:t>
            </a:r>
          </a:p>
          <a:p>
            <a:r>
              <a:rPr lang="en-GB" sz="2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Cesidio</a:t>
            </a:r>
            <a:r>
              <a:rPr lang="en-GB" sz="2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Capoccia</a:t>
            </a:r>
            <a:endParaRPr lang="en-GB" sz="24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Giovanni </a:t>
            </a:r>
            <a:r>
              <a:rPr lang="en-GB" sz="2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Fuga</a:t>
            </a:r>
            <a:endParaRPr lang="en-GB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Gerade Verbindung mit Pfeil 6"/>
          <p:cNvCxnSpPr>
            <a:stCxn id="5" idx="1"/>
          </p:cNvCxnSpPr>
          <p:nvPr/>
        </p:nvCxnSpPr>
        <p:spPr>
          <a:xfrm flipH="1" flipV="1">
            <a:off x="8498184" y="1076408"/>
            <a:ext cx="651386" cy="36933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9950852" y="3281639"/>
            <a:ext cx="1402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shielding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Gerade Verbindung mit Pfeil 9"/>
          <p:cNvCxnSpPr>
            <a:stCxn id="9" idx="1"/>
          </p:cNvCxnSpPr>
          <p:nvPr/>
        </p:nvCxnSpPr>
        <p:spPr>
          <a:xfrm flipH="1" flipV="1">
            <a:off x="7895304" y="3512471"/>
            <a:ext cx="205554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9695974" y="4113693"/>
            <a:ext cx="1657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beam pipe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Gerade Verbindung mit Pfeil 13"/>
          <p:cNvCxnSpPr>
            <a:stCxn id="13" idx="1"/>
          </p:cNvCxnSpPr>
          <p:nvPr/>
        </p:nvCxnSpPr>
        <p:spPr>
          <a:xfrm flipH="1" flipV="1">
            <a:off x="6263148" y="4296697"/>
            <a:ext cx="3432826" cy="4782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5209251" y="5293463"/>
            <a:ext cx="277031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luminosity monitor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Gerade Verbindung mit Pfeil 16"/>
          <p:cNvCxnSpPr/>
          <p:nvPr/>
        </p:nvCxnSpPr>
        <p:spPr>
          <a:xfrm flipV="1">
            <a:off x="4870962" y="4503177"/>
            <a:ext cx="546612" cy="104140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/>
          <p:cNvCxnSpPr/>
          <p:nvPr/>
        </p:nvCxnSpPr>
        <p:spPr>
          <a:xfrm>
            <a:off x="4870962" y="5544579"/>
            <a:ext cx="338289" cy="3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feld 27"/>
          <p:cNvSpPr txBox="1"/>
          <p:nvPr/>
        </p:nvSpPr>
        <p:spPr>
          <a:xfrm>
            <a:off x="4720464" y="5903824"/>
            <a:ext cx="186301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kaon trigger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Gerade Verbindung mit Pfeil 29"/>
          <p:cNvCxnSpPr/>
          <p:nvPr/>
        </p:nvCxnSpPr>
        <p:spPr>
          <a:xfrm flipV="1">
            <a:off x="4389333" y="4198374"/>
            <a:ext cx="723441" cy="196859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/>
          <p:cNvCxnSpPr/>
          <p:nvPr/>
        </p:nvCxnSpPr>
        <p:spPr>
          <a:xfrm>
            <a:off x="4389333" y="6166969"/>
            <a:ext cx="338289" cy="3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>
          <a:xfrm>
            <a:off x="235974" y="67672"/>
            <a:ext cx="652862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Palatino Linotype" pitchFamily="18" charset="0"/>
              </a:rPr>
              <a:t>SIDDHARTA-2 apparatus</a:t>
            </a:r>
            <a:endParaRPr lang="en-GB" sz="3200" dirty="0"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764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9AF1-E440-42A8-A602-D3DA65B67E13}" type="slidenum">
              <a:rPr lang="en-GB" smtClean="0"/>
              <a:t>12</a:t>
            </a:fld>
            <a:endParaRPr lang="en-GB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586" y="9053"/>
            <a:ext cx="9979573" cy="68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4610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53rd LNF Scientific Committee Meeting, May 9, 2017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9AF1-E440-42A8-A602-D3DA65B67E13}" type="slidenum">
              <a:rPr lang="en-GB" smtClean="0"/>
              <a:t>13</a:t>
            </a:fld>
            <a:endParaRPr lang="en-GB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569" y="0"/>
            <a:ext cx="10002666" cy="6917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3668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33450"/>
            <a:ext cx="9144000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524000" y="0"/>
            <a:ext cx="9144000" cy="92868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US" sz="800" kern="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  <a:p>
            <a:pPr>
              <a:defRPr/>
            </a:pPr>
            <a:r>
              <a:rPr lang="en-US" sz="32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ea typeface="+mj-ea"/>
                <a:cs typeface="+mj-cs"/>
              </a:rPr>
              <a:t>SIDDHARTA – beam pipe</a:t>
            </a: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  <a:ea typeface="+mj-ea"/>
              <a:cs typeface="+mj-cs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53rd LNF Scientific Committee Meeting, May 9, 2017</a:t>
            </a:r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9AF1-E440-42A8-A602-D3DA65B67E13}" type="slidenum">
              <a:rPr lang="en-GB" smtClean="0"/>
              <a:t>14</a:t>
            </a:fld>
            <a:endParaRPr lang="en-GB"/>
          </a:p>
        </p:txBody>
      </p:sp>
      <p:sp>
        <p:nvSpPr>
          <p:cNvPr id="5" name="Ellipse 4"/>
          <p:cNvSpPr/>
          <p:nvPr/>
        </p:nvSpPr>
        <p:spPr>
          <a:xfrm rot="20710327">
            <a:off x="5555226" y="3342968"/>
            <a:ext cx="1238865" cy="7865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12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0" t="3913" r="7194" b="23480"/>
          <a:stretch/>
        </p:blipFill>
        <p:spPr bwMode="auto">
          <a:xfrm>
            <a:off x="243467" y="365943"/>
            <a:ext cx="11567414" cy="6256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860158" y="0"/>
            <a:ext cx="9144000" cy="158314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US" sz="800" kern="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  <a:p>
            <a:pPr algn="ctr">
              <a:defRPr/>
            </a:pPr>
            <a:r>
              <a:rPr lang="en-US" sz="3200" kern="0" dirty="0" smtClean="0">
                <a:latin typeface="Palatino Linotype" panose="02040502050505030304" pitchFamily="18" charset="0"/>
                <a:ea typeface="+mj-ea"/>
                <a:cs typeface="+mj-cs"/>
              </a:rPr>
              <a:t>SIDDHARTA-2 beam pipe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9AF1-E440-42A8-A602-D3DA65B67E13}" type="slidenum">
              <a:rPr lang="en-GB" smtClean="0"/>
              <a:t>15</a:t>
            </a:fld>
            <a:endParaRPr lang="en-GB"/>
          </a:p>
        </p:txBody>
      </p:sp>
      <p:sp>
        <p:nvSpPr>
          <p:cNvPr id="5" name="Textfeld 4"/>
          <p:cNvSpPr txBox="1"/>
          <p:nvPr/>
        </p:nvSpPr>
        <p:spPr>
          <a:xfrm>
            <a:off x="5043523" y="848730"/>
            <a:ext cx="65598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design / quotation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final diameter to be decided – depending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 new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quadrupoles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of DAFNE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99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786" y="133863"/>
            <a:ext cx="11162500" cy="899291"/>
          </a:xfrm>
        </p:spPr>
        <p:txBody>
          <a:bodyPr>
            <a:normAutofit/>
          </a:bodyPr>
          <a:lstStyle/>
          <a:p>
            <a:r>
              <a:rPr lang="en-GB" sz="3200" dirty="0" smtClean="0">
                <a:latin typeface="Palatino Linotype" panose="02040502050505030304" pitchFamily="18" charset="0"/>
              </a:rPr>
              <a:t>SIDDHARTA-2  -  Luminosity monitor (measuring </a:t>
            </a:r>
            <a:r>
              <a:rPr lang="en-GB" sz="3200" dirty="0" err="1" smtClean="0">
                <a:latin typeface="Palatino Linotype" panose="02040502050505030304" pitchFamily="18" charset="0"/>
              </a:rPr>
              <a:t>kaons</a:t>
            </a:r>
            <a:r>
              <a:rPr lang="en-GB" sz="3200" dirty="0" smtClean="0">
                <a:latin typeface="Palatino Linotype" panose="02040502050505030304" pitchFamily="18" charset="0"/>
              </a:rPr>
              <a:t>)</a:t>
            </a:r>
            <a:endParaRPr lang="en-GB" sz="3200" dirty="0">
              <a:latin typeface="Palatino Linotype" panose="0204050205050503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>
          <a:xfrm>
            <a:off x="492786" y="1033921"/>
            <a:ext cx="9237539" cy="518951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GB" sz="3000" dirty="0" smtClean="0">
                <a:latin typeface="Palatino Linotype" panose="02040502050505030304" pitchFamily="18" charset="0"/>
              </a:rPr>
              <a:t>Size: 8 </a:t>
            </a:r>
            <a:r>
              <a:rPr lang="en-GB" sz="3000" dirty="0">
                <a:latin typeface="Palatino Linotype" panose="02040502050505030304" pitchFamily="18" charset="0"/>
              </a:rPr>
              <a:t>x 8 </a:t>
            </a:r>
            <a:r>
              <a:rPr lang="en-GB" sz="3000" dirty="0" smtClean="0">
                <a:latin typeface="Palatino Linotype" panose="02040502050505030304" pitchFamily="18" charset="0"/>
              </a:rPr>
              <a:t>cm</a:t>
            </a:r>
            <a:r>
              <a:rPr lang="en-GB" sz="3000" baseline="30000" dirty="0" smtClean="0">
                <a:latin typeface="Palatino Linotype" panose="02040502050505030304" pitchFamily="18" charset="0"/>
              </a:rPr>
              <a:t>2</a:t>
            </a:r>
            <a:r>
              <a:rPr lang="en-GB" sz="3000" dirty="0">
                <a:latin typeface="Palatino Linotype" panose="02040502050505030304" pitchFamily="18" charset="0"/>
              </a:rPr>
              <a:t> </a:t>
            </a:r>
            <a:r>
              <a:rPr lang="en-GB" sz="3000" dirty="0" smtClean="0">
                <a:latin typeface="Palatino Linotype" panose="02040502050505030304" pitchFamily="18" charset="0"/>
              </a:rPr>
              <a:t>both side of the beam pipe,</a:t>
            </a:r>
          </a:p>
          <a:p>
            <a:pPr>
              <a:lnSpc>
                <a:spcPct val="110000"/>
              </a:lnSpc>
            </a:pPr>
            <a:r>
              <a:rPr lang="en-GB" sz="3000" dirty="0">
                <a:latin typeface="Palatino Linotype" panose="02040502050505030304" pitchFamily="18" charset="0"/>
              </a:rPr>
              <a:t>made of 2 pieces 8 x 4 </a:t>
            </a:r>
            <a:r>
              <a:rPr lang="en-GB" sz="3000" dirty="0" smtClean="0">
                <a:latin typeface="Palatino Linotype" panose="02040502050505030304" pitchFamily="18" charset="0"/>
              </a:rPr>
              <a:t>cm</a:t>
            </a:r>
            <a:r>
              <a:rPr lang="en-GB" sz="3000" baseline="30000" dirty="0" smtClean="0">
                <a:latin typeface="Palatino Linotype" panose="02040502050505030304" pitchFamily="18" charset="0"/>
              </a:rPr>
              <a:t>2</a:t>
            </a:r>
            <a:r>
              <a:rPr lang="en-GB" sz="3000" dirty="0" smtClean="0">
                <a:latin typeface="Palatino Linotype" panose="02040502050505030304" pitchFamily="18" charset="0"/>
              </a:rPr>
              <a:t>, thickness = 2 </a:t>
            </a:r>
            <a:r>
              <a:rPr lang="en-GB" sz="3000" dirty="0">
                <a:latin typeface="Palatino Linotype" panose="02040502050505030304" pitchFamily="18" charset="0"/>
              </a:rPr>
              <a:t>m</a:t>
            </a:r>
            <a:r>
              <a:rPr lang="en-GB" sz="3000" dirty="0" smtClean="0">
                <a:latin typeface="Palatino Linotype" panose="02040502050505030304" pitchFamily="18" charset="0"/>
              </a:rPr>
              <a:t>m</a:t>
            </a:r>
          </a:p>
          <a:p>
            <a:pPr>
              <a:lnSpc>
                <a:spcPct val="110000"/>
              </a:lnSpc>
            </a:pPr>
            <a:r>
              <a:rPr lang="en-GB" sz="3000" dirty="0" smtClean="0">
                <a:latin typeface="Palatino Linotype" panose="02040502050505030304" pitchFamily="18" charset="0"/>
              </a:rPr>
              <a:t>distance  y = ± 4 </a:t>
            </a:r>
            <a:r>
              <a:rPr lang="en-GB" sz="3000" dirty="0">
                <a:latin typeface="Palatino Linotype" panose="02040502050505030304" pitchFamily="18" charset="0"/>
              </a:rPr>
              <a:t>cm off beam   </a:t>
            </a:r>
            <a:r>
              <a:rPr lang="en-GB" sz="2800" dirty="0">
                <a:latin typeface="Palatino Linotype" panose="02040502050505030304" pitchFamily="18" charset="0"/>
              </a:rPr>
              <a:t/>
            </a:r>
            <a:br>
              <a:rPr lang="en-GB" sz="2800" dirty="0">
                <a:latin typeface="Palatino Linotype" panose="02040502050505030304" pitchFamily="18" charset="0"/>
              </a:rPr>
            </a:br>
            <a:endParaRPr lang="en-GB" sz="2800" dirty="0">
              <a:latin typeface="Palatino Linotype" panose="02040502050505030304" pitchFamily="18" charset="0"/>
            </a:endParaRP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GB" sz="26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Coincidence rate: </a:t>
            </a:r>
            <a:r>
              <a:rPr lang="en-GB" sz="28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endParaRPr lang="en-GB" sz="2800" b="1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>
              <a:lnSpc>
                <a:spcPct val="110000"/>
              </a:lnSpc>
            </a:pPr>
            <a:r>
              <a:rPr lang="en-GB" sz="28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        </a:t>
            </a:r>
            <a:r>
              <a:rPr lang="en-GB" sz="26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25.7 </a:t>
            </a:r>
            <a:r>
              <a:rPr lang="en-GB" sz="26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% </a:t>
            </a:r>
            <a:r>
              <a:rPr lang="en-GB" sz="26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per </a:t>
            </a:r>
            <a:r>
              <a:rPr lang="en-GB" sz="26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charged kaon </a:t>
            </a:r>
            <a:r>
              <a:rPr lang="en-GB" sz="26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pair</a:t>
            </a:r>
          </a:p>
          <a:p>
            <a:pPr>
              <a:lnSpc>
                <a:spcPct val="110000"/>
              </a:lnSpc>
            </a:pPr>
            <a:r>
              <a:rPr lang="en-GB" sz="26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         single </a:t>
            </a:r>
            <a:r>
              <a:rPr lang="en-GB" sz="26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rate at the </a:t>
            </a:r>
            <a:r>
              <a:rPr lang="en-GB" sz="26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boost side</a:t>
            </a:r>
            <a:r>
              <a:rPr lang="en-GB" sz="26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:  </a:t>
            </a:r>
            <a:r>
              <a:rPr lang="en-GB" sz="26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       42.7 %</a:t>
            </a:r>
          </a:p>
          <a:p>
            <a:pPr>
              <a:lnSpc>
                <a:spcPct val="110000"/>
              </a:lnSpc>
            </a:pPr>
            <a:r>
              <a:rPr lang="en-GB" sz="26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GB" sz="26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        single </a:t>
            </a:r>
            <a:r>
              <a:rPr lang="en-GB" sz="26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rate at </a:t>
            </a:r>
            <a:r>
              <a:rPr lang="en-GB" sz="26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the anti-boost side:  32.3 %</a:t>
            </a:r>
          </a:p>
          <a:p>
            <a:pPr>
              <a:lnSpc>
                <a:spcPct val="110000"/>
              </a:lnSpc>
            </a:pPr>
            <a:r>
              <a:rPr lang="en-GB" sz="28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  </a:t>
            </a:r>
          </a:p>
          <a:p>
            <a:pPr>
              <a:lnSpc>
                <a:spcPct val="110000"/>
              </a:lnSpc>
            </a:pPr>
            <a:r>
              <a:rPr lang="en-GB" sz="2600" b="1" dirty="0" smtClean="0">
                <a:latin typeface="Palatino Linotype" panose="02040502050505030304" pitchFamily="18" charset="0"/>
              </a:rPr>
              <a:t>With a luminosity </a:t>
            </a:r>
            <a:r>
              <a:rPr lang="en-GB" sz="2600" b="1" i="1" dirty="0" smtClean="0">
                <a:latin typeface="Palatino Linotype" panose="02040502050505030304" pitchFamily="18" charset="0"/>
              </a:rPr>
              <a:t>L</a:t>
            </a:r>
            <a:r>
              <a:rPr lang="en-GB" sz="2600" b="1" dirty="0" smtClean="0">
                <a:latin typeface="Palatino Linotype" panose="02040502050505030304" pitchFamily="18" charset="0"/>
              </a:rPr>
              <a:t> = 10</a:t>
            </a:r>
            <a:r>
              <a:rPr lang="en-GB" sz="2600" b="1" baseline="30000" dirty="0" smtClean="0">
                <a:latin typeface="Palatino Linotype" panose="02040502050505030304" pitchFamily="18" charset="0"/>
              </a:rPr>
              <a:t>32</a:t>
            </a:r>
            <a:r>
              <a:rPr lang="en-GB" sz="2600" b="1" dirty="0" smtClean="0">
                <a:latin typeface="Palatino Linotype" panose="02040502050505030304" pitchFamily="18" charset="0"/>
              </a:rPr>
              <a:t>  </a:t>
            </a:r>
          </a:p>
          <a:p>
            <a:pPr>
              <a:lnSpc>
                <a:spcPct val="110000"/>
              </a:lnSpc>
            </a:pPr>
            <a:r>
              <a:rPr lang="en-GB" sz="26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  <a:sym typeface="Symbol" panose="05050102010706020507" pitchFamily="18" charset="2"/>
              </a:rPr>
              <a:t> </a:t>
            </a:r>
            <a:r>
              <a:rPr lang="en-GB" sz="2600" b="1" dirty="0" smtClean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  <a:sym typeface="Symbol" panose="05050102010706020507" pitchFamily="18" charset="2"/>
              </a:rPr>
              <a:t>     </a:t>
            </a:r>
            <a:r>
              <a:rPr lang="en-GB" sz="2600" b="1" dirty="0" smtClean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  37 </a:t>
            </a:r>
            <a:r>
              <a:rPr lang="en-GB" sz="26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Hz (</a:t>
            </a:r>
            <a:r>
              <a:rPr lang="en-GB" sz="2600" b="1" dirty="0" smtClean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coincidence)  /     62 </a:t>
            </a:r>
            <a:r>
              <a:rPr lang="en-GB" sz="26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Hz </a:t>
            </a:r>
            <a:r>
              <a:rPr lang="en-GB" sz="2600" b="1" dirty="0" smtClean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(on boost-side)</a:t>
            </a:r>
            <a:endParaRPr lang="en-GB" sz="2600" b="1" dirty="0">
              <a:solidFill>
                <a:schemeClr val="accent5">
                  <a:lumMod val="75000"/>
                </a:schemeClr>
              </a:solidFill>
              <a:latin typeface="Palatino Linotype" panose="02040502050505030304" pitchFamily="18" charset="0"/>
            </a:endParaRPr>
          </a:p>
          <a:p>
            <a:pPr>
              <a:lnSpc>
                <a:spcPct val="110000"/>
              </a:lnSpc>
            </a:pPr>
            <a:r>
              <a:rPr lang="en-GB" sz="2600" b="1" dirty="0" smtClean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in 5 </a:t>
            </a:r>
            <a:r>
              <a:rPr lang="en-GB" sz="26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seconds: </a:t>
            </a:r>
            <a:r>
              <a:rPr lang="en-GB" sz="2600" b="1" dirty="0" smtClean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   </a:t>
            </a:r>
          </a:p>
          <a:p>
            <a:pPr>
              <a:lnSpc>
                <a:spcPct val="110000"/>
              </a:lnSpc>
            </a:pPr>
            <a:r>
              <a:rPr lang="en-GB" sz="26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GB" sz="2600" b="1" dirty="0" smtClean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           185 </a:t>
            </a:r>
            <a:r>
              <a:rPr lang="en-GB" sz="26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counts (7</a:t>
            </a:r>
            <a:r>
              <a:rPr lang="en-GB" sz="2600" b="1" dirty="0" smtClean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%)         /      </a:t>
            </a:r>
            <a:r>
              <a:rPr lang="en-GB" sz="26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310 counts (5.7</a:t>
            </a:r>
            <a:r>
              <a:rPr lang="en-GB" sz="2600" b="1" dirty="0" smtClean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%)</a:t>
            </a:r>
            <a:endParaRPr lang="en-GB" sz="2600" b="1" dirty="0">
              <a:solidFill>
                <a:schemeClr val="accent5">
                  <a:lumMod val="75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2" t="40445" r="1892" b="19423"/>
          <a:stretch/>
        </p:blipFill>
        <p:spPr bwMode="auto">
          <a:xfrm>
            <a:off x="7433186" y="1006993"/>
            <a:ext cx="4725777" cy="324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7983134" y="4421229"/>
            <a:ext cx="38908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rototype under construction,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40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9AF1-E440-42A8-A602-D3DA65B67E13}" type="slidenum">
              <a:rPr lang="en-GB" smtClean="0"/>
              <a:t>17</a:t>
            </a:fld>
            <a:endParaRPr lang="en-GB"/>
          </a:p>
        </p:txBody>
      </p:sp>
      <p:sp>
        <p:nvSpPr>
          <p:cNvPr id="4" name="Textfeld 3"/>
          <p:cNvSpPr txBox="1"/>
          <p:nvPr/>
        </p:nvSpPr>
        <p:spPr>
          <a:xfrm>
            <a:off x="3361728" y="2241876"/>
            <a:ext cx="730627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SIDDHARTA-2 setup</a:t>
            </a:r>
          </a:p>
          <a:p>
            <a:endParaRPr lang="en-GB" sz="2800" b="1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GB" sz="2800" dirty="0" smtClean="0">
                <a:latin typeface="Palatino Linotype" panose="02040502050505030304" pitchFamily="18" charset="0"/>
              </a:rPr>
              <a:t>Cooling systems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GB" sz="2800" dirty="0" smtClean="0">
                <a:latin typeface="Palatino Linotype" panose="02040502050505030304" pitchFamily="18" charset="0"/>
              </a:rPr>
              <a:t>Vacuum chamber + feedthroughs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GB" sz="2800" dirty="0" smtClean="0">
                <a:latin typeface="Palatino Linotype" panose="02040502050505030304" pitchFamily="18" charset="0"/>
              </a:rPr>
              <a:t>Cryogenic target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endParaRPr lang="en-GB" sz="3200" dirty="0" smtClean="0">
              <a:latin typeface="Palatino Linotype" panose="02040502050505030304" pitchFamily="18" charset="0"/>
            </a:endParaRPr>
          </a:p>
          <a:p>
            <a:endParaRPr lang="en-GB" sz="32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76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feld 21"/>
          <p:cNvSpPr txBox="1">
            <a:spLocks noChangeArrowheads="1"/>
          </p:cNvSpPr>
          <p:nvPr/>
        </p:nvSpPr>
        <p:spPr bwMode="auto">
          <a:xfrm>
            <a:off x="325669" y="980661"/>
            <a:ext cx="6404315" cy="5055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30046" tIns="65023" rIns="130046" bIns="65023">
            <a:spAutoFit/>
          </a:bodyPr>
          <a:lstStyle/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3200" b="1" dirty="0">
                <a:latin typeface="Palatino Linotype" panose="02040502050505030304" pitchFamily="18" charset="0"/>
                <a:cs typeface="Times New Roman" pitchFamily="18" charset="0"/>
              </a:rPr>
              <a:t>Target </a:t>
            </a:r>
            <a:r>
              <a:rPr lang="en-US" sz="3200" b="1" dirty="0" smtClean="0">
                <a:latin typeface="Palatino Linotype" panose="02040502050505030304" pitchFamily="18" charset="0"/>
                <a:cs typeface="Times New Roman" pitchFamily="18" charset="0"/>
              </a:rPr>
              <a:t>+ SDD cooling</a:t>
            </a:r>
            <a:r>
              <a:rPr lang="en-US" sz="3200" b="1" dirty="0">
                <a:latin typeface="Palatino Linotype" panose="02040502050505030304" pitchFamily="18" charset="0"/>
                <a:cs typeface="Times New Roman" pitchFamily="18" charset="0"/>
              </a:rPr>
              <a:t>:</a:t>
            </a:r>
          </a:p>
          <a:p>
            <a:pPr algn="l"/>
            <a:r>
              <a:rPr lang="en-US" sz="2800" dirty="0">
                <a:latin typeface="Palatino Linotype" panose="02040502050505030304" pitchFamily="18" charset="0"/>
                <a:cs typeface="Times New Roman" pitchFamily="18" charset="0"/>
              </a:rPr>
              <a:t>1 </a:t>
            </a:r>
            <a:r>
              <a:rPr lang="en-US" sz="2800" dirty="0" err="1">
                <a:latin typeface="Palatino Linotype" panose="02040502050505030304" pitchFamily="18" charset="0"/>
                <a:cs typeface="Times New Roman" pitchFamily="18" charset="0"/>
              </a:rPr>
              <a:t>Leybold</a:t>
            </a:r>
            <a:r>
              <a:rPr lang="en-US" sz="2800" dirty="0">
                <a:latin typeface="Palatino Linotype" panose="02040502050505030304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Palatino Linotype" panose="02040502050505030304" pitchFamily="18" charset="0"/>
                <a:cs typeface="Times New Roman" pitchFamily="18" charset="0"/>
              </a:rPr>
              <a:t>MD10 – </a:t>
            </a:r>
            <a:r>
              <a:rPr lang="en-US" sz="2800" dirty="0">
                <a:latin typeface="Palatino Linotype" panose="02040502050505030304" pitchFamily="18" charset="0"/>
                <a:cs typeface="Times New Roman" pitchFamily="18" charset="0"/>
              </a:rPr>
              <a:t>16 W @ 20 K</a:t>
            </a:r>
          </a:p>
          <a:p>
            <a:pPr algn="l"/>
            <a:r>
              <a:rPr lang="en-US" sz="2800" dirty="0" smtClean="0">
                <a:latin typeface="Palatino Linotype" panose="02040502050505030304" pitchFamily="18" charset="0"/>
                <a:cs typeface="Times New Roman" pitchFamily="18" charset="0"/>
              </a:rPr>
              <a:t>target cell and SDDs will be cooled </a:t>
            </a:r>
          </a:p>
          <a:p>
            <a:pPr algn="l"/>
            <a:r>
              <a:rPr lang="en-US" sz="2800" dirty="0" smtClean="0">
                <a:latin typeface="Palatino Linotype" panose="02040502050505030304" pitchFamily="18" charset="0"/>
                <a:cs typeface="Times New Roman" pitchFamily="18" charset="0"/>
              </a:rPr>
              <a:t>via ultra pure aluminum bars </a:t>
            </a:r>
            <a:endParaRPr lang="en-US" sz="2800" dirty="0">
              <a:latin typeface="Palatino Linotype" panose="02040502050505030304" pitchFamily="18" charset="0"/>
              <a:cs typeface="Times New Roman" pitchFamily="18" charset="0"/>
            </a:endParaRPr>
          </a:p>
          <a:p>
            <a:pPr algn="l"/>
            <a:r>
              <a:rPr lang="en-US" sz="2800" dirty="0" smtClean="0">
                <a:latin typeface="Palatino Linotype" panose="02040502050505030304" pitchFamily="18" charset="0"/>
                <a:cs typeface="Times New Roman" pitchFamily="18" charset="0"/>
              </a:rPr>
              <a:t>T</a:t>
            </a:r>
            <a:r>
              <a:rPr lang="en-US" sz="2800" baseline="-25000" dirty="0" smtClean="0">
                <a:latin typeface="Palatino Linotype" panose="02040502050505030304" pitchFamily="18" charset="0"/>
                <a:cs typeface="Times New Roman" pitchFamily="18" charset="0"/>
              </a:rPr>
              <a:t>TC</a:t>
            </a:r>
            <a:r>
              <a:rPr lang="en-US" sz="2800" dirty="0" smtClean="0">
                <a:latin typeface="Palatino Linotype" panose="02040502050505030304" pitchFamily="18" charset="0"/>
                <a:cs typeface="Times New Roman" pitchFamily="18" charset="0"/>
              </a:rPr>
              <a:t>   = 30 K </a:t>
            </a:r>
          </a:p>
          <a:p>
            <a:pPr algn="l"/>
            <a:r>
              <a:rPr lang="en-US" sz="2800" dirty="0" smtClean="0">
                <a:latin typeface="Palatino Linotype" panose="02040502050505030304" pitchFamily="18" charset="0"/>
                <a:cs typeface="Times New Roman" pitchFamily="18" charset="0"/>
              </a:rPr>
              <a:t>T</a:t>
            </a:r>
            <a:r>
              <a:rPr lang="en-US" sz="2800" baseline="-25000" dirty="0" smtClean="0">
                <a:latin typeface="Palatino Linotype" panose="02040502050505030304" pitchFamily="18" charset="0"/>
                <a:cs typeface="Times New Roman" pitchFamily="18" charset="0"/>
              </a:rPr>
              <a:t>SDD</a:t>
            </a:r>
            <a:r>
              <a:rPr lang="en-US" sz="2800" dirty="0" smtClean="0">
                <a:latin typeface="Palatino Linotype" panose="02040502050505030304" pitchFamily="18" charset="0"/>
                <a:cs typeface="Times New Roman" pitchFamily="18" charset="0"/>
              </a:rPr>
              <a:t> = 50 K</a:t>
            </a:r>
            <a:endParaRPr lang="en-US" sz="1200" dirty="0">
              <a:latin typeface="Palatino Linotype" panose="02040502050505030304" pitchFamily="18" charset="0"/>
              <a:cs typeface="Times New Roman" pitchFamily="18" charset="0"/>
            </a:endParaRPr>
          </a:p>
          <a:p>
            <a:pPr algn="l"/>
            <a:endParaRPr lang="en-US" sz="3200" b="1" dirty="0" smtClean="0">
              <a:latin typeface="Palatino Linotype" panose="02040502050505030304" pitchFamily="18" charset="0"/>
              <a:cs typeface="Times New Roman" pitchFamily="18" charset="0"/>
            </a:endParaRP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3200" b="1" dirty="0" smtClean="0">
                <a:latin typeface="Palatino Linotype" panose="02040502050505030304" pitchFamily="18" charset="0"/>
                <a:cs typeface="Times New Roman" pitchFamily="18" charset="0"/>
              </a:rPr>
              <a:t>Line driver boards:</a:t>
            </a:r>
            <a:endParaRPr lang="en-US" sz="3200" b="1" dirty="0">
              <a:latin typeface="Palatino Linotype" panose="02040502050505030304" pitchFamily="18" charset="0"/>
              <a:cs typeface="Times New Roman" pitchFamily="18" charset="0"/>
            </a:endParaRPr>
          </a:p>
          <a:p>
            <a:pPr algn="l"/>
            <a:r>
              <a:rPr lang="en-US" sz="2800" dirty="0" smtClean="0">
                <a:latin typeface="Palatino Linotype" panose="02040502050505030304" pitchFamily="18" charset="0"/>
                <a:cs typeface="Times New Roman" pitchFamily="18" charset="0"/>
              </a:rPr>
              <a:t>2 </a:t>
            </a:r>
            <a:r>
              <a:rPr lang="en-US" sz="2800" dirty="0" err="1">
                <a:latin typeface="Palatino Linotype" panose="02040502050505030304" pitchFamily="18" charset="0"/>
                <a:cs typeface="Times New Roman" pitchFamily="18" charset="0"/>
              </a:rPr>
              <a:t>CryoTiger</a:t>
            </a:r>
            <a:r>
              <a:rPr lang="en-US" sz="2800" dirty="0">
                <a:latin typeface="Palatino Linotype" panose="02040502050505030304" pitchFamily="18" charset="0"/>
                <a:cs typeface="Times New Roman" pitchFamily="18" charset="0"/>
              </a:rPr>
              <a:t> – </a:t>
            </a:r>
            <a:r>
              <a:rPr lang="en-US" sz="2800" dirty="0" smtClean="0">
                <a:latin typeface="Palatino Linotype" panose="02040502050505030304" pitchFamily="18" charset="0"/>
                <a:cs typeface="Times New Roman" pitchFamily="18" charset="0"/>
              </a:rPr>
              <a:t>30 </a:t>
            </a:r>
            <a:r>
              <a:rPr lang="en-US" sz="2800" dirty="0">
                <a:latin typeface="Palatino Linotype" panose="02040502050505030304" pitchFamily="18" charset="0"/>
                <a:cs typeface="Times New Roman" pitchFamily="18" charset="0"/>
              </a:rPr>
              <a:t>W @ 120 K</a:t>
            </a:r>
          </a:p>
          <a:p>
            <a:pPr algn="l"/>
            <a:r>
              <a:rPr lang="en-US" sz="2800" dirty="0" smtClean="0">
                <a:latin typeface="Palatino Linotype" panose="02040502050505030304" pitchFamily="18" charset="0"/>
                <a:cs typeface="Times New Roman" pitchFamily="18" charset="0"/>
              </a:rPr>
              <a:t>copper-band cooling lines</a:t>
            </a:r>
            <a:endParaRPr lang="en-US" sz="2800" dirty="0">
              <a:latin typeface="Palatino Linotype" panose="02040502050505030304" pitchFamily="18" charset="0"/>
              <a:cs typeface="Times New Roman" pitchFamily="18" charset="0"/>
            </a:endParaRPr>
          </a:p>
          <a:p>
            <a:pPr algn="l"/>
            <a:r>
              <a:rPr lang="en-US" sz="2800" dirty="0" smtClean="0">
                <a:latin typeface="Palatino Linotype" panose="02040502050505030304" pitchFamily="18" charset="0"/>
                <a:cs typeface="Times New Roman" pitchFamily="18" charset="0"/>
              </a:rPr>
              <a:t>T</a:t>
            </a:r>
            <a:r>
              <a:rPr lang="en-US" sz="2800" baseline="-25000" dirty="0" smtClean="0">
                <a:latin typeface="Palatino Linotype" panose="02040502050505030304" pitchFamily="18" charset="0"/>
                <a:cs typeface="Times New Roman" pitchFamily="18" charset="0"/>
              </a:rPr>
              <a:t>LD</a:t>
            </a:r>
            <a:r>
              <a:rPr lang="en-US" sz="2800" dirty="0" smtClean="0">
                <a:latin typeface="Palatino Linotype" panose="02040502050505030304" pitchFamily="18" charset="0"/>
                <a:cs typeface="Times New Roman" pitchFamily="18" charset="0"/>
              </a:rPr>
              <a:t>  = 120 K</a:t>
            </a:r>
            <a:endParaRPr lang="en-US" sz="2800" dirty="0">
              <a:latin typeface="Palatino Linotype" panose="02040502050505030304" pitchFamily="18" charset="0"/>
              <a:cs typeface="Times New Roman" pitchFamily="18" charset="0"/>
            </a:endParaRPr>
          </a:p>
        </p:txBody>
      </p:sp>
      <p:sp>
        <p:nvSpPr>
          <p:cNvPr id="26" name="Rechteck 10"/>
          <p:cNvSpPr>
            <a:spLocks noChangeArrowheads="1"/>
          </p:cNvSpPr>
          <p:nvPr/>
        </p:nvSpPr>
        <p:spPr bwMode="auto">
          <a:xfrm>
            <a:off x="325669" y="258162"/>
            <a:ext cx="8506104" cy="68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30046" tIns="65023" rIns="130046" bIns="65023">
            <a:spAutoFit/>
          </a:bodyPr>
          <a:lstStyle/>
          <a:p>
            <a:r>
              <a:rPr lang="en-US" sz="3600" dirty="0" smtClean="0">
                <a:latin typeface="Palatino Linotype" pitchFamily="18" charset="0"/>
                <a:cs typeface="Times New Roman" pitchFamily="18" charset="0"/>
              </a:rPr>
              <a:t>SIDDHARTA-2 </a:t>
            </a:r>
            <a:r>
              <a:rPr lang="en-US" sz="360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cooling</a:t>
            </a:r>
            <a:endParaRPr lang="en-US" sz="3600" dirty="0">
              <a:solidFill>
                <a:schemeClr val="tx1"/>
              </a:solidFill>
              <a:latin typeface="Palatino Linotype" pitchFamily="18" charset="0"/>
              <a:cs typeface="Times New Roman" pitchFamily="18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4" b="9469"/>
          <a:stretch/>
        </p:blipFill>
        <p:spPr>
          <a:xfrm>
            <a:off x="6891819" y="68119"/>
            <a:ext cx="5086706" cy="6470793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F77BF-BA91-4F60-908A-B12DAC71BF1F}" type="slidenum">
              <a:rPr lang="en-GB" smtClean="0"/>
              <a:t>18</a:t>
            </a:fld>
            <a:endParaRPr lang="en-GB"/>
          </a:p>
        </p:txBody>
      </p:sp>
      <p:sp>
        <p:nvSpPr>
          <p:cNvPr id="4" name="Textfeld 3"/>
          <p:cNvSpPr txBox="1"/>
          <p:nvPr/>
        </p:nvSpPr>
        <p:spPr>
          <a:xfrm>
            <a:off x="6499233" y="4534704"/>
            <a:ext cx="1494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ultra pure 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Al bars 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Gerade Verbindung mit Pfeil 5"/>
          <p:cNvCxnSpPr>
            <a:stCxn id="4" idx="3"/>
          </p:cNvCxnSpPr>
          <p:nvPr/>
        </p:nvCxnSpPr>
        <p:spPr>
          <a:xfrm>
            <a:off x="7993737" y="4888647"/>
            <a:ext cx="104210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6499233" y="2031204"/>
            <a:ext cx="1494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copper-band</a:t>
            </a:r>
          </a:p>
        </p:txBody>
      </p:sp>
      <p:cxnSp>
        <p:nvCxnSpPr>
          <p:cNvPr id="14" name="Gerade Verbindung mit Pfeil 13"/>
          <p:cNvCxnSpPr/>
          <p:nvPr/>
        </p:nvCxnSpPr>
        <p:spPr>
          <a:xfrm>
            <a:off x="7684242" y="2385147"/>
            <a:ext cx="104210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254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IMG_0023.JPG"/>
          <p:cNvPicPr>
            <a:picLocks noChangeAspect="1"/>
          </p:cNvPicPr>
          <p:nvPr/>
        </p:nvPicPr>
        <p:blipFill rotWithShape="1">
          <a:blip r:embed="rId2"/>
          <a:srcRect t="8400" r="11117" b="21807"/>
          <a:stretch/>
        </p:blipFill>
        <p:spPr bwMode="auto">
          <a:xfrm>
            <a:off x="507924" y="814948"/>
            <a:ext cx="5373802" cy="5260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9AF1-E440-42A8-A602-D3DA65B67E13}" type="slidenum">
              <a:rPr lang="en-GB" smtClean="0"/>
              <a:t>19</a:t>
            </a:fld>
            <a:endParaRPr lang="en-GB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9" b="9104"/>
          <a:stretch/>
        </p:blipFill>
        <p:spPr>
          <a:xfrm>
            <a:off x="6754761" y="0"/>
            <a:ext cx="5239990" cy="6654271"/>
          </a:xfrm>
          <a:prstGeom prst="rect">
            <a:avLst/>
          </a:prstGeom>
        </p:spPr>
      </p:pic>
      <p:sp>
        <p:nvSpPr>
          <p:cNvPr id="11" name="Rechteck 10"/>
          <p:cNvSpPr>
            <a:spLocks noChangeArrowheads="1"/>
          </p:cNvSpPr>
          <p:nvPr/>
        </p:nvSpPr>
        <p:spPr bwMode="auto">
          <a:xfrm>
            <a:off x="321111" y="62430"/>
            <a:ext cx="8506104" cy="68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30046" tIns="65023" rIns="130046" bIns="65023">
            <a:spAutoFit/>
          </a:bodyPr>
          <a:lstStyle/>
          <a:p>
            <a:r>
              <a:rPr lang="en-US" sz="3600" dirty="0" smtClean="0">
                <a:latin typeface="Palatino Linotype" pitchFamily="18" charset="0"/>
                <a:cs typeface="Times New Roman" pitchFamily="18" charset="0"/>
              </a:rPr>
              <a:t>SIDDHARTA-2 </a:t>
            </a:r>
            <a:r>
              <a:rPr lang="en-US" sz="360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vacuum chamber</a:t>
            </a:r>
            <a:endParaRPr lang="en-US" sz="3600" dirty="0">
              <a:solidFill>
                <a:schemeClr val="tx1"/>
              </a:solidFill>
              <a:latin typeface="Palatino Linotype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63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0" y="204790"/>
            <a:ext cx="12192000" cy="11382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800" b="0" u="none" dirty="0" smtClean="0">
                <a:latin typeface="Arial" pitchFamily="34" charset="0"/>
              </a:rPr>
              <a:t>SIDDHARTA-2 Collaboration</a:t>
            </a:r>
            <a:endParaRPr lang="en-GB" altLang="en-US" sz="4800" b="0" u="none" dirty="0">
              <a:latin typeface="Arial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err="1">
                <a:latin typeface="Arial" pitchFamily="34" charset="0"/>
              </a:rPr>
              <a:t>SIlicon</a:t>
            </a:r>
            <a:r>
              <a:rPr lang="en-US" altLang="en-US" sz="2000" dirty="0">
                <a:latin typeface="Arial" pitchFamily="34" charset="0"/>
              </a:rPr>
              <a:t> Drift Detector for </a:t>
            </a:r>
            <a:r>
              <a:rPr lang="en-US" altLang="en-US" sz="2000" dirty="0" err="1">
                <a:latin typeface="Arial" pitchFamily="34" charset="0"/>
              </a:rPr>
              <a:t>Hadronic</a:t>
            </a:r>
            <a:r>
              <a:rPr lang="en-US" altLang="en-US" sz="2000" dirty="0">
                <a:latin typeface="Arial" pitchFamily="34" charset="0"/>
              </a:rPr>
              <a:t> Atom Research by Timing Applications</a:t>
            </a:r>
            <a:endParaRPr lang="en-GB" altLang="en-US" sz="2000" dirty="0">
              <a:latin typeface="Arial" pitchFamily="34" charset="0"/>
            </a:endParaRPr>
          </a:p>
        </p:txBody>
      </p:sp>
      <p:pic>
        <p:nvPicPr>
          <p:cNvPr id="5129" name="Picture 9" descr="logo-hadronphys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4936"/>
            <a:ext cx="3113697" cy="13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3684297" y="1584965"/>
            <a:ext cx="5367867" cy="4501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2000" u="none" dirty="0">
                <a:latin typeface="Arial" pitchFamily="34" charset="0"/>
              </a:rPr>
              <a:t>LNF- INFN, </a:t>
            </a:r>
            <a:r>
              <a:rPr lang="en-US" altLang="en-US" sz="2000" u="none" dirty="0" err="1">
                <a:latin typeface="Arial" pitchFamily="34" charset="0"/>
              </a:rPr>
              <a:t>Frascati</a:t>
            </a:r>
            <a:r>
              <a:rPr lang="en-US" altLang="en-US" sz="2000" u="none" dirty="0">
                <a:latin typeface="Arial" pitchFamily="34" charset="0"/>
              </a:rPr>
              <a:t>, Italy</a:t>
            </a:r>
          </a:p>
          <a:p>
            <a:pPr marL="0" indent="0" eaLnBrk="1" hangingPunct="1">
              <a:buNone/>
            </a:pPr>
            <a:r>
              <a:rPr lang="en-US" altLang="en-US" sz="2000" u="none" dirty="0">
                <a:latin typeface="Arial" pitchFamily="34" charset="0"/>
              </a:rPr>
              <a:t>SMI- ÖAW, Vienna, </a:t>
            </a:r>
            <a:r>
              <a:rPr lang="en-US" altLang="en-US" sz="2000" u="none" dirty="0" smtClean="0">
                <a:latin typeface="Arial" pitchFamily="34" charset="0"/>
              </a:rPr>
              <a:t>Austria</a:t>
            </a:r>
          </a:p>
          <a:p>
            <a:pPr marL="0" indent="0" eaLnBrk="1" hangingPunct="1">
              <a:buNone/>
            </a:pPr>
            <a:r>
              <a:rPr lang="en-US" altLang="en-US" sz="2000" dirty="0" err="1">
                <a:latin typeface="Arial" pitchFamily="34" charset="0"/>
              </a:rPr>
              <a:t>Politecnico</a:t>
            </a:r>
            <a:r>
              <a:rPr lang="en-US" altLang="en-US" sz="2000" dirty="0">
                <a:latin typeface="Arial" pitchFamily="34" charset="0"/>
              </a:rPr>
              <a:t>, Milano, </a:t>
            </a:r>
            <a:r>
              <a:rPr lang="en-US" altLang="en-US" sz="2000" dirty="0" smtClean="0">
                <a:latin typeface="Arial" pitchFamily="34" charset="0"/>
              </a:rPr>
              <a:t>Italy</a:t>
            </a:r>
            <a:endParaRPr lang="en-US" altLang="en-US" sz="2000" u="none" dirty="0">
              <a:latin typeface="Arial" pitchFamily="34" charset="0"/>
            </a:endParaRPr>
          </a:p>
          <a:p>
            <a:pPr marL="0" indent="0" eaLnBrk="1" hangingPunct="1">
              <a:buNone/>
            </a:pPr>
            <a:r>
              <a:rPr lang="en-US" altLang="en-US" sz="2000" u="none" dirty="0">
                <a:latin typeface="Arial" pitchFamily="34" charset="0"/>
              </a:rPr>
              <a:t>IFIN – HH, Bucharest, Romania</a:t>
            </a:r>
          </a:p>
          <a:p>
            <a:pPr marL="0" indent="0" eaLnBrk="1" hangingPunct="1">
              <a:buNone/>
            </a:pPr>
            <a:r>
              <a:rPr lang="en-US" altLang="en-US" sz="2000" u="none" dirty="0" smtClean="0">
                <a:latin typeface="Arial" pitchFamily="34" charset="0"/>
              </a:rPr>
              <a:t>TUM</a:t>
            </a:r>
            <a:r>
              <a:rPr lang="en-US" altLang="en-US" sz="2000" u="none" dirty="0">
                <a:latin typeface="Arial" pitchFamily="34" charset="0"/>
              </a:rPr>
              <a:t>, </a:t>
            </a:r>
            <a:r>
              <a:rPr lang="en-US" altLang="en-US" sz="2000" u="none" dirty="0" smtClean="0">
                <a:latin typeface="Arial" pitchFamily="34" charset="0"/>
              </a:rPr>
              <a:t>Munich, </a:t>
            </a:r>
            <a:r>
              <a:rPr lang="en-US" altLang="en-US" sz="2000" u="none" dirty="0">
                <a:latin typeface="Arial" pitchFamily="34" charset="0"/>
              </a:rPr>
              <a:t>Germany, Germany</a:t>
            </a:r>
          </a:p>
          <a:p>
            <a:pPr marL="0" indent="0" eaLnBrk="1" hangingPunct="1">
              <a:buNone/>
            </a:pPr>
            <a:r>
              <a:rPr lang="en-US" altLang="en-US" sz="2000" u="none" dirty="0">
                <a:latin typeface="Arial" pitchFamily="34" charset="0"/>
              </a:rPr>
              <a:t>RIKEN, Japan</a:t>
            </a:r>
          </a:p>
          <a:p>
            <a:pPr marL="0" indent="0" eaLnBrk="1" hangingPunct="1">
              <a:buNone/>
            </a:pPr>
            <a:r>
              <a:rPr lang="en-US" altLang="en-US" sz="2000" u="none" dirty="0">
                <a:latin typeface="Arial" pitchFamily="34" charset="0"/>
              </a:rPr>
              <a:t>Univ. Tokyo, Japan</a:t>
            </a:r>
          </a:p>
          <a:p>
            <a:pPr marL="0" indent="0" eaLnBrk="1" hangingPunct="1">
              <a:buNone/>
            </a:pPr>
            <a:r>
              <a:rPr lang="en-US" altLang="en-US" sz="2000" u="none" dirty="0">
                <a:latin typeface="Arial" pitchFamily="34" charset="0"/>
              </a:rPr>
              <a:t>Victoria Univ., Canada</a:t>
            </a:r>
          </a:p>
          <a:p>
            <a:pPr marL="0" indent="0" eaLnBrk="1" hangingPunct="1">
              <a:buNone/>
            </a:pPr>
            <a:r>
              <a:rPr lang="en-US" altLang="en-US" sz="2000" u="none" dirty="0">
                <a:latin typeface="Arial" pitchFamily="34" charset="0"/>
              </a:rPr>
              <a:t>Univ. Zagreb, Croatia</a:t>
            </a:r>
          </a:p>
          <a:p>
            <a:pPr marL="0" indent="0" eaLnBrk="1" hangingPunct="1">
              <a:buNone/>
            </a:pPr>
            <a:r>
              <a:rPr lang="en-US" altLang="en-US" sz="2000" u="none" dirty="0" err="1">
                <a:latin typeface="Arial" pitchFamily="34" charset="0"/>
              </a:rPr>
              <a:t>Helmhotlz</a:t>
            </a:r>
            <a:r>
              <a:rPr lang="en-US" altLang="en-US" sz="2000" u="none" dirty="0">
                <a:latin typeface="Arial" pitchFamily="34" charset="0"/>
              </a:rPr>
              <a:t> Inst. Mainz, </a:t>
            </a:r>
            <a:r>
              <a:rPr lang="en-US" altLang="en-US" sz="2000" u="none" dirty="0" smtClean="0">
                <a:latin typeface="Arial" pitchFamily="34" charset="0"/>
              </a:rPr>
              <a:t>Germany</a:t>
            </a:r>
          </a:p>
          <a:p>
            <a:pPr marL="0" indent="0" eaLnBrk="1" hangingPunct="1">
              <a:buNone/>
            </a:pPr>
            <a:r>
              <a:rPr lang="en-US" altLang="en-US" sz="2000" dirty="0" smtClean="0">
                <a:solidFill>
                  <a:srgbClr val="FF0000"/>
                </a:solidFill>
                <a:latin typeface="Arial" pitchFamily="34" charset="0"/>
              </a:rPr>
              <a:t>CNRS, Paris, France</a:t>
            </a:r>
            <a:endParaRPr lang="en-US" altLang="en-US" sz="2000" u="none" dirty="0" smtClean="0">
              <a:solidFill>
                <a:srgbClr val="FF0000"/>
              </a:solidFill>
              <a:latin typeface="Arial" pitchFamily="34" charset="0"/>
            </a:endParaRPr>
          </a:p>
          <a:p>
            <a:pPr marL="0" indent="0" eaLnBrk="1" hangingPunct="1">
              <a:buNone/>
            </a:pPr>
            <a:r>
              <a:rPr lang="en-US" altLang="en-US" sz="2000" dirty="0" smtClean="0">
                <a:solidFill>
                  <a:srgbClr val="002060"/>
                </a:solidFill>
                <a:latin typeface="Arial" pitchFamily="34" charset="0"/>
              </a:rPr>
              <a:t>Indian Inst. of Science, Bangalore, India</a:t>
            </a:r>
            <a:endParaRPr lang="en-US" altLang="en-US" sz="2000" u="none" dirty="0">
              <a:solidFill>
                <a:srgbClr val="002060"/>
              </a:solidFill>
              <a:latin typeface="Arial" pitchFamily="34" charset="0"/>
            </a:endParaRPr>
          </a:p>
          <a:p>
            <a:pPr eaLnBrk="1" hangingPunct="1"/>
            <a:endParaRPr lang="en-US" altLang="en-US" sz="2000" u="none" dirty="0">
              <a:solidFill>
                <a:srgbClr val="FF0000"/>
              </a:solidFill>
              <a:latin typeface="Arial" pitchFamily="34" charset="0"/>
            </a:endParaRPr>
          </a:p>
        </p:txBody>
      </p:sp>
      <p:pic>
        <p:nvPicPr>
          <p:cNvPr id="5134" name="Picture 17" descr="Logo-hp2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9618"/>
            <a:ext cx="3113697" cy="1172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9AF1-E440-42A8-A602-D3DA65B67E13}" type="slidenum">
              <a:rPr lang="en-GB" smtClean="0"/>
              <a:t>2</a:t>
            </a:fld>
            <a:endParaRPr lang="en-GB"/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8651" y="1696689"/>
            <a:ext cx="3728405" cy="465859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33" y="2740132"/>
            <a:ext cx="3671534" cy="2521590"/>
          </a:xfrm>
          <a:prstGeom prst="rect">
            <a:avLst/>
          </a:prstGeom>
        </p:spPr>
      </p:pic>
      <p:sp>
        <p:nvSpPr>
          <p:cNvPr id="21" name="Rechteck 20"/>
          <p:cNvSpPr/>
          <p:nvPr/>
        </p:nvSpPr>
        <p:spPr>
          <a:xfrm>
            <a:off x="9130108" y="4758011"/>
            <a:ext cx="17041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 err="1"/>
              <a:t>StrangeMatter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6597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10"/>
          <p:cNvSpPr>
            <a:spLocks noChangeArrowheads="1"/>
          </p:cNvSpPr>
          <p:nvPr/>
        </p:nvSpPr>
        <p:spPr bwMode="auto">
          <a:xfrm>
            <a:off x="325669" y="130571"/>
            <a:ext cx="10263673" cy="68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30046" tIns="65023" rIns="130046" bIns="65023">
            <a:spAutoFit/>
          </a:bodyPr>
          <a:lstStyle/>
          <a:p>
            <a:r>
              <a:rPr lang="en-US" sz="3600" dirty="0" smtClean="0">
                <a:latin typeface="Palatino Linotype" pitchFamily="18" charset="0"/>
                <a:cs typeface="Times New Roman" pitchFamily="18" charset="0"/>
              </a:rPr>
              <a:t>SIDDHARTA-2 </a:t>
            </a:r>
            <a:r>
              <a:rPr lang="en-US" sz="360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cryogenic target</a:t>
            </a:r>
            <a:endParaRPr lang="en-US" sz="3600" dirty="0">
              <a:solidFill>
                <a:schemeClr val="tx1"/>
              </a:solidFill>
              <a:latin typeface="Palatino Linotype" pitchFamily="18" charset="0"/>
              <a:cs typeface="Times New Roman" pitchFamily="18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797412" y="6356350"/>
            <a:ext cx="2743200" cy="365125"/>
          </a:xfrm>
        </p:spPr>
        <p:txBody>
          <a:bodyPr/>
          <a:lstStyle/>
          <a:p>
            <a:fld id="{24349AF1-E440-42A8-A602-D3DA65B67E13}" type="slidenum">
              <a:rPr lang="en-GB" smtClean="0"/>
              <a:t>20</a:t>
            </a:fld>
            <a:endParaRPr lang="en-GB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5" r="19978" b="7527"/>
          <a:stretch/>
        </p:blipFill>
        <p:spPr>
          <a:xfrm>
            <a:off x="189832" y="1762486"/>
            <a:ext cx="5352541" cy="4542617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781524" y="6497586"/>
            <a:ext cx="4114800" cy="365125"/>
          </a:xfrm>
        </p:spPr>
        <p:txBody>
          <a:bodyPr/>
          <a:lstStyle/>
          <a:p>
            <a:r>
              <a:rPr lang="en-GB" dirty="0" smtClean="0"/>
              <a:t>53rd LNF Scientific Committee Meeting, May 9, 2017</a:t>
            </a:r>
            <a:endParaRPr lang="en-GB" dirty="0"/>
          </a:p>
        </p:txBody>
      </p:sp>
      <p:sp>
        <p:nvSpPr>
          <p:cNvPr id="3" name="Textfeld 2"/>
          <p:cNvSpPr txBox="1"/>
          <p:nvPr/>
        </p:nvSpPr>
        <p:spPr>
          <a:xfrm>
            <a:off x="442452" y="834979"/>
            <a:ext cx="4434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Palatino Linotype" panose="02040502050505030304" pitchFamily="18" charset="0"/>
              </a:rPr>
              <a:t>Working temperature:  30 K</a:t>
            </a:r>
          </a:p>
          <a:p>
            <a:r>
              <a:rPr lang="en-GB" sz="2400" dirty="0" smtClean="0">
                <a:latin typeface="Palatino Linotype" panose="02040502050505030304" pitchFamily="18" charset="0"/>
              </a:rPr>
              <a:t>Working pressure :       0.3 MPa </a:t>
            </a:r>
            <a:endParaRPr lang="en-GB" sz="2400" dirty="0">
              <a:latin typeface="Palatino Linotype" panose="02040502050505030304" pitchFamily="18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81" b="5737"/>
          <a:stretch/>
        </p:blipFill>
        <p:spPr>
          <a:xfrm>
            <a:off x="8490284" y="738680"/>
            <a:ext cx="3701716" cy="3940815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5501879" y="1250477"/>
            <a:ext cx="3532442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Palatino Linotype" panose="02040502050505030304" pitchFamily="18" charset="0"/>
              </a:rPr>
              <a:t>Pressurised for 16 days</a:t>
            </a:r>
          </a:p>
          <a:p>
            <a:r>
              <a:rPr lang="en-GB" sz="2400" dirty="0" smtClean="0">
                <a:latin typeface="Palatino Linotype" panose="02040502050505030304" pitchFamily="18" charset="0"/>
              </a:rPr>
              <a:t>with P = 0.3 MPa (</a:t>
            </a:r>
            <a:r>
              <a:rPr lang="en-GB" sz="2400" dirty="0" err="1" smtClean="0">
                <a:latin typeface="Palatino Linotype" panose="02040502050505030304" pitchFamily="18" charset="0"/>
              </a:rPr>
              <a:t>overP</a:t>
            </a:r>
            <a:r>
              <a:rPr lang="en-GB" sz="2400" dirty="0" smtClean="0">
                <a:latin typeface="Palatino Linotype" panose="02040502050505030304" pitchFamily="18" charset="0"/>
              </a:rPr>
              <a:t>)</a:t>
            </a:r>
          </a:p>
          <a:p>
            <a:endParaRPr lang="en-GB" sz="1200" dirty="0">
              <a:latin typeface="Palatino Linotype" panose="02040502050505030304" pitchFamily="18" charset="0"/>
            </a:endParaRPr>
          </a:p>
          <a:p>
            <a:r>
              <a:rPr lang="en-GB" sz="2400" dirty="0" smtClean="0">
                <a:latin typeface="Palatino Linotype" panose="02040502050505030304" pitchFamily="18" charset="0"/>
              </a:rPr>
              <a:t>Cooling/pressure test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 smtClean="0">
                <a:latin typeface="Palatino Linotype" panose="02040502050505030304" pitchFamily="18" charset="0"/>
              </a:rPr>
              <a:t>2.5 weeks 30 K / 0.19 MPa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 smtClean="0">
                <a:latin typeface="Palatino Linotype" panose="02040502050505030304" pitchFamily="18" charset="0"/>
              </a:rPr>
              <a:t>3.5 days    30 K / 0.31 MPa</a:t>
            </a:r>
          </a:p>
        </p:txBody>
      </p:sp>
      <p:sp>
        <p:nvSpPr>
          <p:cNvPr id="4" name="Rechteck 3"/>
          <p:cNvSpPr/>
          <p:nvPr/>
        </p:nvSpPr>
        <p:spPr>
          <a:xfrm>
            <a:off x="5987845" y="5200747"/>
            <a:ext cx="54244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Target cell wall is made of a </a:t>
            </a:r>
          </a:p>
          <a:p>
            <a:pPr lvl="1"/>
            <a:r>
              <a:rPr lang="en-GB" sz="2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2-Kapton </a:t>
            </a:r>
            <a:r>
              <a:rPr lang="en-GB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layer structure </a:t>
            </a:r>
          </a:p>
          <a:p>
            <a:r>
              <a:rPr lang="en-GB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     (25 µm + 25 µm + </a:t>
            </a:r>
            <a:r>
              <a:rPr lang="en-GB" sz="24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Araldit</a:t>
            </a:r>
            <a:r>
              <a:rPr lang="en-GB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 &lt; 100 µm) </a:t>
            </a:r>
          </a:p>
        </p:txBody>
      </p:sp>
      <p:cxnSp>
        <p:nvCxnSpPr>
          <p:cNvPr id="11" name="Gerade Verbindung mit Pfeil 10"/>
          <p:cNvCxnSpPr/>
          <p:nvPr/>
        </p:nvCxnSpPr>
        <p:spPr>
          <a:xfrm flipV="1">
            <a:off x="1120876" y="5564372"/>
            <a:ext cx="3493654" cy="13492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>
          <a:xfrm flipH="1">
            <a:off x="2281252" y="5200747"/>
            <a:ext cx="1319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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140 mm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51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9AF1-E440-42A8-A602-D3DA65B67E13}" type="slidenum">
              <a:rPr lang="en-GB" smtClean="0"/>
              <a:t>21</a:t>
            </a:fld>
            <a:endParaRPr lang="en-GB"/>
          </a:p>
        </p:txBody>
      </p:sp>
      <p:sp>
        <p:nvSpPr>
          <p:cNvPr id="4" name="Textfeld 3"/>
          <p:cNvSpPr txBox="1"/>
          <p:nvPr/>
        </p:nvSpPr>
        <p:spPr>
          <a:xfrm>
            <a:off x="3719388" y="2679435"/>
            <a:ext cx="4335418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SIDDHARTA-2  setup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endParaRPr lang="en-GB" sz="2800" dirty="0" smtClean="0">
              <a:latin typeface="Palatino Linotype" panose="02040502050505030304" pitchFamily="18" charset="0"/>
            </a:endParaRP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2800" dirty="0" smtClean="0">
                <a:latin typeface="Palatino Linotype" panose="02040502050505030304" pitchFamily="18" charset="0"/>
              </a:rPr>
              <a:t>SDD X-ray detector </a:t>
            </a:r>
          </a:p>
          <a:p>
            <a:endParaRPr lang="en-GB" sz="28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83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9AF1-E440-42A8-A602-D3DA65B67E13}" type="slidenum">
              <a:rPr lang="en-GB" smtClean="0"/>
              <a:t>22</a:t>
            </a:fld>
            <a:endParaRPr lang="en-GB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1" t="20505" r="21063" b="32224"/>
          <a:stretch/>
        </p:blipFill>
        <p:spPr>
          <a:xfrm>
            <a:off x="233917" y="1589774"/>
            <a:ext cx="6053328" cy="324612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7" t="7963" r="15116" b="5871"/>
          <a:stretch/>
        </p:blipFill>
        <p:spPr>
          <a:xfrm>
            <a:off x="6696455" y="1241891"/>
            <a:ext cx="5053781" cy="4883154"/>
          </a:xfrm>
          <a:prstGeom prst="rect">
            <a:avLst/>
          </a:prstGeom>
        </p:spPr>
      </p:pic>
      <p:sp>
        <p:nvSpPr>
          <p:cNvPr id="6" name="Rechteck 10"/>
          <p:cNvSpPr>
            <a:spLocks noChangeArrowheads="1"/>
          </p:cNvSpPr>
          <p:nvPr/>
        </p:nvSpPr>
        <p:spPr bwMode="auto">
          <a:xfrm>
            <a:off x="325669" y="130571"/>
            <a:ext cx="7149019" cy="68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30046" tIns="65023" rIns="130046" bIns="65023">
            <a:spAutoFit/>
          </a:bodyPr>
          <a:lstStyle/>
          <a:p>
            <a:r>
              <a:rPr lang="en-US" sz="3600" dirty="0" smtClean="0">
                <a:latin typeface="Palatino Linotype" pitchFamily="18" charset="0"/>
                <a:cs typeface="Times New Roman" pitchFamily="18" charset="0"/>
              </a:rPr>
              <a:t>4 x 2 matrix SDD chip - testing</a:t>
            </a:r>
            <a:endParaRPr lang="en-US" sz="3600" dirty="0">
              <a:solidFill>
                <a:schemeClr val="tx1"/>
              </a:solidFill>
              <a:latin typeface="Palatino Linotype" pitchFamily="18" charset="0"/>
              <a:cs typeface="Times New Roman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7192179" y="5548200"/>
            <a:ext cx="4062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SDD testing facility - Milano</a:t>
            </a:r>
            <a:endParaRPr lang="en-GB" sz="2400" dirty="0">
              <a:solidFill>
                <a:schemeClr val="bg1">
                  <a:lumMod val="95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3243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4550265" y="6576075"/>
            <a:ext cx="4114800" cy="365125"/>
          </a:xfrm>
        </p:spPr>
        <p:txBody>
          <a:bodyPr/>
          <a:lstStyle/>
          <a:p>
            <a:r>
              <a:rPr lang="en-GB" dirty="0" smtClean="0"/>
              <a:t>J-PARC 23rd PAC Meeting    January 11-13, 2017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F77BF-BA91-4F60-908A-B12DAC71BF1F}" type="slidenum">
              <a:rPr lang="en-GB" smtClean="0"/>
              <a:t>23</a:t>
            </a:fld>
            <a:endParaRPr lang="en-GB"/>
          </a:p>
        </p:txBody>
      </p:sp>
      <p:cxnSp>
        <p:nvCxnSpPr>
          <p:cNvPr id="10" name="Gerade Verbindung 21"/>
          <p:cNvCxnSpPr/>
          <p:nvPr/>
        </p:nvCxnSpPr>
        <p:spPr>
          <a:xfrm>
            <a:off x="2141450" y="3680073"/>
            <a:ext cx="6858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619621" y="144675"/>
            <a:ext cx="114555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>
                <a:latin typeface="Palatino Linotype" panose="02040502050505030304" pitchFamily="18" charset="0"/>
                <a:cs typeface="Arial" pitchFamily="34" charset="0"/>
              </a:rPr>
              <a:t>New SDD </a:t>
            </a:r>
            <a:r>
              <a:rPr lang="en-US" sz="3200" dirty="0" smtClean="0">
                <a:latin typeface="Palatino Linotype" panose="02040502050505030304" pitchFamily="18" charset="0"/>
                <a:cs typeface="Arial" pitchFamily="34" charset="0"/>
              </a:rPr>
              <a:t>technology: </a:t>
            </a:r>
            <a:r>
              <a:rPr lang="en-US" sz="3200" dirty="0">
                <a:latin typeface="Palatino Linotype" panose="02040502050505030304" pitchFamily="18" charset="0"/>
                <a:cs typeface="Arial" pitchFamily="34" charset="0"/>
              </a:rPr>
              <a:t>CUBE </a:t>
            </a:r>
            <a:r>
              <a:rPr lang="en-US" sz="3200" dirty="0" smtClean="0">
                <a:latin typeface="Palatino Linotype" panose="02040502050505030304" pitchFamily="18" charset="0"/>
                <a:cs typeface="Arial" pitchFamily="34" charset="0"/>
              </a:rPr>
              <a:t>preamplifier </a:t>
            </a:r>
            <a:r>
              <a:rPr lang="en-US" sz="3200" dirty="0" smtClean="0">
                <a:solidFill>
                  <a:srgbClr val="FF0000"/>
                </a:solidFill>
                <a:latin typeface="Palatino Linotype" panose="02040502050505030304" pitchFamily="18" charset="0"/>
                <a:cs typeface="Arial" pitchFamily="34" charset="0"/>
              </a:rPr>
              <a:t>BTF test </a:t>
            </a:r>
            <a:r>
              <a:rPr lang="en-US" sz="3200" dirty="0">
                <a:solidFill>
                  <a:srgbClr val="FF0000"/>
                </a:solidFill>
                <a:latin typeface="Palatino Linotype" panose="02040502050505030304" pitchFamily="18" charset="0"/>
                <a:cs typeface="Arial" pitchFamily="34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Palatino Linotype" panose="02040502050505030304" pitchFamily="18" charset="0"/>
                <a:cs typeface="Arial" pitchFamily="34" charset="0"/>
              </a:rPr>
              <a:t>- July 2017</a:t>
            </a:r>
            <a:endParaRPr lang="en-US" sz="3200" dirty="0">
              <a:solidFill>
                <a:srgbClr val="FF0000"/>
              </a:solidFill>
              <a:latin typeface="Palatino Linotype" panose="02040502050505030304" pitchFamily="18" charset="0"/>
              <a:cs typeface="Arial" pitchFamily="34" charset="0"/>
            </a:endParaRPr>
          </a:p>
        </p:txBody>
      </p:sp>
      <p:grpSp>
        <p:nvGrpSpPr>
          <p:cNvPr id="12" name="Gruppieren 11"/>
          <p:cNvGrpSpPr/>
          <p:nvPr/>
        </p:nvGrpSpPr>
        <p:grpSpPr>
          <a:xfrm>
            <a:off x="345301" y="802102"/>
            <a:ext cx="9109595" cy="5755942"/>
            <a:chOff x="420788" y="1466239"/>
            <a:chExt cx="6613833" cy="4303476"/>
          </a:xfrm>
        </p:grpSpPr>
        <p:grpSp>
          <p:nvGrpSpPr>
            <p:cNvPr id="13" name="Gruppieren 12"/>
            <p:cNvGrpSpPr/>
            <p:nvPr/>
          </p:nvGrpSpPr>
          <p:grpSpPr>
            <a:xfrm>
              <a:off x="420788" y="1528185"/>
              <a:ext cx="6613833" cy="4241530"/>
              <a:chOff x="920505" y="1751191"/>
              <a:chExt cx="5477297" cy="4119211"/>
            </a:xfrm>
          </p:grpSpPr>
          <p:pic>
            <p:nvPicPr>
              <p:cNvPr id="15" name="Immagine 1"/>
              <p:cNvPicPr>
                <a:picLocks noChangeAspect="1"/>
              </p:cNvPicPr>
              <p:nvPr/>
            </p:nvPicPr>
            <p:blipFill>
              <a:blip r:embed="rId2" cstate="print"/>
              <a:srcRect l="3535" t="6396" r="5247" b="2155"/>
              <a:stretch>
                <a:fillRect/>
              </a:stretch>
            </p:blipFill>
            <p:spPr bwMode="auto">
              <a:xfrm>
                <a:off x="920505" y="1751191"/>
                <a:ext cx="5477297" cy="4119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16" name="Connettore 2 35"/>
              <p:cNvCxnSpPr/>
              <p:nvPr/>
            </p:nvCxnSpPr>
            <p:spPr bwMode="auto">
              <a:xfrm>
                <a:off x="2759835" y="3789040"/>
                <a:ext cx="420688" cy="1587"/>
              </a:xfrm>
              <a:prstGeom prst="straightConnector1">
                <a:avLst/>
              </a:prstGeom>
              <a:ln w="28575">
                <a:solidFill>
                  <a:srgbClr val="0070C0"/>
                </a:solidFill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Connettore 2 36"/>
              <p:cNvCxnSpPr/>
              <p:nvPr/>
            </p:nvCxnSpPr>
            <p:spPr bwMode="auto">
              <a:xfrm flipH="1">
                <a:off x="3448810" y="3800152"/>
                <a:ext cx="420688" cy="0"/>
              </a:xfrm>
              <a:prstGeom prst="straightConnector1">
                <a:avLst/>
              </a:prstGeom>
              <a:ln w="28575">
                <a:solidFill>
                  <a:srgbClr val="0070C0"/>
                </a:solidFill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8" name="CasellaDiTesto 37"/>
              <p:cNvSpPr txBox="1">
                <a:spLocks noChangeArrowheads="1"/>
              </p:cNvSpPr>
              <p:nvPr/>
            </p:nvSpPr>
            <p:spPr bwMode="auto">
              <a:xfrm>
                <a:off x="1681299" y="2060790"/>
                <a:ext cx="1335166" cy="3799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800" baseline="30000" dirty="0">
                    <a:latin typeface="Palatino Linotype" pitchFamily="18" charset="0"/>
                  </a:rPr>
                  <a:t>55</a:t>
                </a:r>
                <a:r>
                  <a:rPr lang="en-US" sz="2800" dirty="0">
                    <a:latin typeface="Palatino Linotype" pitchFamily="18" charset="0"/>
                  </a:rPr>
                  <a:t>Fe spectrum</a:t>
                </a:r>
              </a:p>
            </p:txBody>
          </p:sp>
          <p:sp>
            <p:nvSpPr>
              <p:cNvPr id="19" name="CasellaDiTesto 38"/>
              <p:cNvSpPr txBox="1">
                <a:spLocks noChangeArrowheads="1"/>
              </p:cNvSpPr>
              <p:nvPr/>
            </p:nvSpPr>
            <p:spPr bwMode="auto">
              <a:xfrm>
                <a:off x="1804069" y="3476903"/>
                <a:ext cx="1376274" cy="3338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solidFill>
                      <a:srgbClr val="0070C0"/>
                    </a:solidFill>
                    <a:latin typeface="Palatino Linotype" pitchFamily="18" charset="0"/>
                    <a:cs typeface="Arial" pitchFamily="34" charset="0"/>
                  </a:rPr>
                  <a:t>123.0 </a:t>
                </a:r>
                <a:r>
                  <a:rPr lang="en-US" sz="2400" dirty="0" err="1">
                    <a:solidFill>
                      <a:srgbClr val="0070C0"/>
                    </a:solidFill>
                    <a:latin typeface="Palatino Linotype" pitchFamily="18" charset="0"/>
                    <a:cs typeface="Arial" pitchFamily="34" charset="0"/>
                  </a:rPr>
                  <a:t>eV</a:t>
                </a:r>
                <a:r>
                  <a:rPr lang="en-US" sz="2400" dirty="0">
                    <a:solidFill>
                      <a:srgbClr val="0070C0"/>
                    </a:solidFill>
                    <a:latin typeface="Palatino Linotype" pitchFamily="18" charset="0"/>
                    <a:cs typeface="Arial" pitchFamily="34" charset="0"/>
                  </a:rPr>
                  <a:t> FWHM</a:t>
                </a:r>
              </a:p>
            </p:txBody>
          </p:sp>
        </p:grpSp>
        <p:sp>
          <p:nvSpPr>
            <p:cNvPr id="14" name="CasellaDiTesto 4"/>
            <p:cNvSpPr txBox="1">
              <a:spLocks noChangeArrowheads="1"/>
            </p:cNvSpPr>
            <p:nvPr/>
          </p:nvSpPr>
          <p:spPr bwMode="auto">
            <a:xfrm>
              <a:off x="3981696" y="1466239"/>
              <a:ext cx="2808288" cy="16798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3333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800" dirty="0">
                  <a:solidFill>
                    <a:srgbClr val="3333FF"/>
                  </a:solidFill>
                  <a:latin typeface="Arial" pitchFamily="34" charset="0"/>
                  <a:cs typeface="Arial" pitchFamily="34" charset="0"/>
                </a:rPr>
                <a:t>SDD characteristics:</a:t>
              </a:r>
            </a:p>
            <a:p>
              <a:pPr>
                <a:buFont typeface="Arial" pitchFamily="34" charset="0"/>
                <a:buChar char="•"/>
              </a:pPr>
              <a:r>
                <a:rPr lang="en-US" sz="2800" dirty="0">
                  <a:latin typeface="Arial" pitchFamily="34" charset="0"/>
                  <a:cs typeface="Arial" pitchFamily="34" charset="0"/>
                </a:rPr>
                <a:t> area/cell  =   64 mm</a:t>
              </a:r>
              <a:r>
                <a:rPr lang="en-US" sz="2800" baseline="30000" dirty="0">
                  <a:latin typeface="Arial" pitchFamily="34" charset="0"/>
                  <a:cs typeface="Arial" pitchFamily="34" charset="0"/>
                </a:rPr>
                <a:t>2</a:t>
              </a:r>
            </a:p>
            <a:p>
              <a:pPr>
                <a:buFont typeface="Arial" pitchFamily="34" charset="0"/>
                <a:buChar char="•"/>
              </a:pPr>
              <a:r>
                <a:rPr lang="en-US" sz="2800" dirty="0">
                  <a:latin typeface="Arial" pitchFamily="34" charset="0"/>
                  <a:cs typeface="Arial" pitchFamily="34" charset="0"/>
                </a:rPr>
                <a:t> total area = 512 mm</a:t>
              </a:r>
              <a:r>
                <a:rPr lang="en-US" sz="2800" baseline="30000" dirty="0">
                  <a:latin typeface="Arial" pitchFamily="34" charset="0"/>
                  <a:cs typeface="Arial" pitchFamily="34" charset="0"/>
                </a:rPr>
                <a:t>2</a:t>
              </a:r>
              <a:endParaRPr lang="en-US" sz="2800" dirty="0">
                <a:latin typeface="Arial" pitchFamily="34" charset="0"/>
                <a:cs typeface="Arial" pitchFamily="34" charset="0"/>
              </a:endParaRPr>
            </a:p>
            <a:p>
              <a:pPr>
                <a:buFont typeface="Arial" pitchFamily="34" charset="0"/>
                <a:buChar char="•"/>
              </a:pPr>
              <a:r>
                <a:rPr lang="en-US" sz="2800" dirty="0">
                  <a:latin typeface="Arial" pitchFamily="34" charset="0"/>
                  <a:cs typeface="Arial" pitchFamily="34" charset="0"/>
                </a:rPr>
                <a:t> T = - 100°C</a:t>
              </a:r>
            </a:p>
            <a:p>
              <a:pPr>
                <a:buFont typeface="Arial" pitchFamily="34" charset="0"/>
                <a:buChar char="•"/>
              </a:pPr>
              <a:r>
                <a:rPr lang="en-US" sz="2800" dirty="0">
                  <a:latin typeface="Arial" pitchFamily="34" charset="0"/>
                  <a:cs typeface="Arial" pitchFamily="34" charset="0"/>
                </a:rPr>
                <a:t> drift time &lt; </a:t>
              </a:r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500 ns</a:t>
              </a:r>
              <a:endParaRPr lang="en-US" sz="2800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9" t="32195" r="20125" b="14634"/>
          <a:stretch/>
        </p:blipFill>
        <p:spPr>
          <a:xfrm>
            <a:off x="7374853" y="3208352"/>
            <a:ext cx="4700331" cy="265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57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85736">
            <a:off x="5490379" y="1713575"/>
            <a:ext cx="5861885" cy="3517131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5" r="20019" b="7428"/>
          <a:stretch/>
        </p:blipFill>
        <p:spPr>
          <a:xfrm>
            <a:off x="384018" y="814376"/>
            <a:ext cx="7096502" cy="6019023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384018" y="-1467"/>
            <a:ext cx="10804634" cy="76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Palatino Linotype" panose="02040502050505030304" pitchFamily="18" charset="0"/>
              </a:rPr>
              <a:t>4x2 SDD </a:t>
            </a:r>
            <a:r>
              <a:rPr lang="en-GB" sz="3600" dirty="0" smtClean="0">
                <a:latin typeface="Palatino Linotype" panose="02040502050505030304" pitchFamily="18" charset="0"/>
              </a:rPr>
              <a:t>arrays around the cryogenic target</a:t>
            </a:r>
            <a:endParaRPr lang="en-GB" sz="3600" dirty="0">
              <a:latin typeface="Palatino Linotype" panose="02040502050505030304" pitchFamily="18" charset="0"/>
            </a:endParaRPr>
          </a:p>
          <a:p>
            <a:endParaRPr lang="en-GB" sz="750" dirty="0">
              <a:latin typeface="Palatino Linotype" panose="02040502050505030304" pitchFamily="18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1" t="20505" r="21063" b="32224"/>
          <a:stretch/>
        </p:blipFill>
        <p:spPr>
          <a:xfrm rot="16200000">
            <a:off x="8383482" y="3172646"/>
            <a:ext cx="4152649" cy="222687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9346369" y="1229032"/>
            <a:ext cx="25106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 total 48 SDDs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will be used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4632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9AF1-E440-42A8-A602-D3DA65B67E13}" type="slidenum">
              <a:rPr lang="en-GB" smtClean="0"/>
              <a:t>25</a:t>
            </a:fld>
            <a:endParaRPr lang="en-GB"/>
          </a:p>
        </p:txBody>
      </p:sp>
      <p:sp>
        <p:nvSpPr>
          <p:cNvPr id="5" name="Textfeld 4"/>
          <p:cNvSpPr txBox="1"/>
          <p:nvPr/>
        </p:nvSpPr>
        <p:spPr>
          <a:xfrm>
            <a:off x="3378391" y="2899629"/>
            <a:ext cx="4232825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SIDDHARTA-2 setup</a:t>
            </a:r>
          </a:p>
          <a:p>
            <a:endParaRPr lang="en-GB" sz="2800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GB" sz="2800" dirty="0" smtClean="0">
                <a:latin typeface="Palatino Linotype" panose="02040502050505030304" pitchFamily="18" charset="0"/>
              </a:rPr>
              <a:t>the veto system</a:t>
            </a:r>
          </a:p>
          <a:p>
            <a:endParaRPr lang="en-GB" sz="28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78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9AF1-E440-42A8-A602-D3DA65B67E13}" type="slidenum">
              <a:rPr lang="en-GB" smtClean="0"/>
              <a:t>26</a:t>
            </a:fld>
            <a:endParaRPr lang="en-GB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1" r="30313" b="10638"/>
          <a:stretch/>
        </p:blipFill>
        <p:spPr>
          <a:xfrm>
            <a:off x="1196513" y="861699"/>
            <a:ext cx="7988595" cy="5414518"/>
          </a:xfrm>
          <a:prstGeom prst="rect">
            <a:avLst/>
          </a:prstGeom>
        </p:spPr>
      </p:pic>
      <p:sp>
        <p:nvSpPr>
          <p:cNvPr id="6" name="Rechteck 10"/>
          <p:cNvSpPr>
            <a:spLocks noChangeArrowheads="1"/>
          </p:cNvSpPr>
          <p:nvPr/>
        </p:nvSpPr>
        <p:spPr bwMode="auto">
          <a:xfrm>
            <a:off x="821910" y="96252"/>
            <a:ext cx="9860747" cy="68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30046" tIns="65023" rIns="130046" bIns="65023">
            <a:spAutoFit/>
          </a:bodyPr>
          <a:lstStyle/>
          <a:p>
            <a:r>
              <a:rPr lang="en-US" sz="3600" dirty="0" smtClean="0">
                <a:latin typeface="Palatino Linotype" pitchFamily="18" charset="0"/>
                <a:cs typeface="Times New Roman" pitchFamily="18" charset="0"/>
              </a:rPr>
              <a:t>SIDDHARTA-2 </a:t>
            </a:r>
            <a:r>
              <a:rPr lang="en-US" sz="360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setup: Veto-1 + Veto-2</a:t>
            </a:r>
            <a:endParaRPr lang="en-US" sz="3600" dirty="0">
              <a:solidFill>
                <a:schemeClr val="tx1"/>
              </a:solidFill>
              <a:latin typeface="Palatino Linotype" pitchFamily="18" charset="0"/>
              <a:cs typeface="Times New Roman" pitchFamily="18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9982200" y="1924848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Palatino Linotype" panose="02040502050505030304" pitchFamily="18" charset="0"/>
              </a:rPr>
              <a:t>Veto-1</a:t>
            </a:r>
            <a:endParaRPr lang="en-GB" sz="2400" dirty="0">
              <a:latin typeface="Palatino Linotype" panose="020405020505050303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9996857" y="2966852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Palatino Linotype" panose="02040502050505030304" pitchFamily="18" charset="0"/>
              </a:rPr>
              <a:t>Veto-2</a:t>
            </a:r>
            <a:endParaRPr lang="en-GB" sz="2400" dirty="0">
              <a:latin typeface="Palatino Linotype" panose="02040502050505030304" pitchFamily="18" charset="0"/>
            </a:endParaRPr>
          </a:p>
        </p:txBody>
      </p:sp>
      <p:cxnSp>
        <p:nvCxnSpPr>
          <p:cNvPr id="9" name="Gerade Verbindung mit Pfeil 8"/>
          <p:cNvCxnSpPr>
            <a:stCxn id="4" idx="1"/>
          </p:cNvCxnSpPr>
          <p:nvPr/>
        </p:nvCxnSpPr>
        <p:spPr>
          <a:xfrm flipH="1" flipV="1">
            <a:off x="8773391" y="2155680"/>
            <a:ext cx="1208809" cy="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 flipH="1">
            <a:off x="7564582" y="3201413"/>
            <a:ext cx="2417618" cy="4795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536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9AF1-E440-42A8-A602-D3DA65B67E13}" type="slidenum">
              <a:rPr lang="en-GB" smtClean="0"/>
              <a:t>27</a:t>
            </a:fld>
            <a:endParaRPr lang="en-GB"/>
          </a:p>
        </p:txBody>
      </p:sp>
      <p:pic>
        <p:nvPicPr>
          <p:cNvPr id="4" name="Grafik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2633" y="840501"/>
            <a:ext cx="5496923" cy="3269932"/>
          </a:xfrm>
          <a:prstGeom prst="rect">
            <a:avLst/>
          </a:prstGeom>
          <a:noFill/>
        </p:spPr>
      </p:pic>
      <p:sp>
        <p:nvSpPr>
          <p:cNvPr id="5" name="Rechteck 4"/>
          <p:cNvSpPr/>
          <p:nvPr/>
        </p:nvSpPr>
        <p:spPr>
          <a:xfrm>
            <a:off x="1224643" y="4373162"/>
            <a:ext cx="10439400" cy="1627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GB" sz="2200" i="1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achieve a good timing resolution, (independent of the “hit” position) </a:t>
            </a:r>
            <a:r>
              <a:rPr lang="en-GB" sz="2200" i="1" dirty="0" smtClean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&lt; 600 </a:t>
            </a:r>
            <a:r>
              <a:rPr lang="en-GB" sz="2200" i="1" dirty="0" err="1" smtClean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ps</a:t>
            </a:r>
            <a:r>
              <a:rPr lang="en-GB" sz="2200" i="1" dirty="0" smtClean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(FWHM),the </a:t>
            </a:r>
            <a:r>
              <a:rPr lang="en-GB" sz="2200" i="1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scintillator has to be read out on both side. </a:t>
            </a:r>
            <a:endParaRPr lang="en-GB" sz="2200" i="1" dirty="0" smtClean="0"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GB" sz="2200" i="1" dirty="0" smtClean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Because </a:t>
            </a:r>
            <a:r>
              <a:rPr lang="en-GB" sz="2200" i="1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available space is limited due to shielding material, the photomultiplier tubes have to be on the same side (a special light-guide mirror design was used).</a:t>
            </a:r>
            <a:endParaRPr lang="de-AT" sz="22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feil nach rechts 5"/>
          <p:cNvSpPr/>
          <p:nvPr/>
        </p:nvSpPr>
        <p:spPr>
          <a:xfrm>
            <a:off x="544286" y="4544786"/>
            <a:ext cx="680357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Textfeld 6"/>
          <p:cNvSpPr txBox="1"/>
          <p:nvPr/>
        </p:nvSpPr>
        <p:spPr>
          <a:xfrm>
            <a:off x="368005" y="146520"/>
            <a:ext cx="621355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Palatino Linotype" panose="02040502050505030304" pitchFamily="18" charset="0"/>
              </a:rPr>
              <a:t>The veto-1 system</a:t>
            </a:r>
            <a:endParaRPr lang="en-GB" sz="3200" dirty="0">
              <a:latin typeface="Palatino Linotype" panose="02040502050505030304" pitchFamily="18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6793" y="922549"/>
            <a:ext cx="4436178" cy="311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96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479" y="1444155"/>
            <a:ext cx="4921734" cy="2918663"/>
          </a:xfrm>
          <a:prstGeom prst="rect">
            <a:avLst/>
          </a:prstGeom>
          <a:noFill/>
        </p:spPr>
      </p:pic>
      <p:sp>
        <p:nvSpPr>
          <p:cNvPr id="7" name="Textfeld 6"/>
          <p:cNvSpPr txBox="1"/>
          <p:nvPr/>
        </p:nvSpPr>
        <p:spPr>
          <a:xfrm>
            <a:off x="354208" y="135605"/>
            <a:ext cx="621355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Palatino Linotype" panose="02040502050505030304" pitchFamily="18" charset="0"/>
              </a:rPr>
              <a:t>The veto-2 system</a:t>
            </a:r>
            <a:endParaRPr lang="en-GB" sz="3200" dirty="0">
              <a:latin typeface="Palatino Linotype" panose="02040502050505030304" pitchFamily="18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9AF1-E440-42A8-A602-D3DA65B67E13}" type="slidenum">
              <a:rPr lang="en-GB" smtClean="0"/>
              <a:t>28</a:t>
            </a:fld>
            <a:endParaRPr lang="en-GB"/>
          </a:p>
        </p:txBody>
      </p:sp>
      <p:sp>
        <p:nvSpPr>
          <p:cNvPr id="3" name="Textfeld 2"/>
          <p:cNvSpPr txBox="1"/>
          <p:nvPr/>
        </p:nvSpPr>
        <p:spPr>
          <a:xfrm>
            <a:off x="491860" y="844309"/>
            <a:ext cx="248194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Palatino Linotype" panose="02040502050505030304" pitchFamily="18" charset="0"/>
              </a:rPr>
              <a:t>Veto-2 arrangement </a:t>
            </a:r>
            <a:endParaRPr lang="en-GB" sz="2000" dirty="0">
              <a:latin typeface="Palatino Linotype" panose="02040502050505030304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496587" y="4845982"/>
            <a:ext cx="2114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latin typeface="Palatino Linotype" panose="02040502050505030304" pitchFamily="18" charset="0"/>
              </a:rPr>
              <a:t>SiPM</a:t>
            </a:r>
            <a:r>
              <a:rPr lang="en-GB" sz="2400" dirty="0" smtClean="0">
                <a:latin typeface="Palatino Linotype" panose="02040502050505030304" pitchFamily="18" charset="0"/>
              </a:rPr>
              <a:t> – 4x4 NUV-Trento </a:t>
            </a:r>
            <a:endParaRPr lang="en-GB" sz="2400" dirty="0">
              <a:latin typeface="Palatino Linotype" panose="02040502050505030304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8640560" y="4845982"/>
            <a:ext cx="2713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Palatino Linotype" panose="02040502050505030304" pitchFamily="18" charset="0"/>
              </a:rPr>
              <a:t>BC-408</a:t>
            </a:r>
          </a:p>
          <a:p>
            <a:r>
              <a:rPr lang="en-GB" sz="2400" dirty="0">
                <a:latin typeface="Palatino Linotype" panose="02040502050505030304" pitchFamily="18" charset="0"/>
              </a:rPr>
              <a:t>s</a:t>
            </a:r>
            <a:r>
              <a:rPr lang="en-GB" sz="2400" dirty="0" smtClean="0">
                <a:latin typeface="Palatino Linotype" panose="02040502050505030304" pitchFamily="18" charset="0"/>
              </a:rPr>
              <a:t>cintillator tile</a:t>
            </a:r>
            <a:endParaRPr lang="en-GB" sz="2400" dirty="0">
              <a:latin typeface="Palatino Linotype" panose="02040502050505030304" pitchFamily="18" charset="0"/>
            </a:endParaRPr>
          </a:p>
        </p:txBody>
      </p:sp>
      <p:cxnSp>
        <p:nvCxnSpPr>
          <p:cNvPr id="11" name="Gerade Verbindung mit Pfeil 10"/>
          <p:cNvCxnSpPr>
            <a:stCxn id="8" idx="0"/>
          </p:cNvCxnSpPr>
          <p:nvPr/>
        </p:nvCxnSpPr>
        <p:spPr>
          <a:xfrm flipH="1" flipV="1">
            <a:off x="7374577" y="2980706"/>
            <a:ext cx="179017" cy="186527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 flipV="1">
            <a:off x="9488592" y="3417152"/>
            <a:ext cx="352460" cy="142883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0" r="19810"/>
          <a:stretch/>
        </p:blipFill>
        <p:spPr>
          <a:xfrm>
            <a:off x="0" y="1268379"/>
            <a:ext cx="6440129" cy="560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70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9AF1-E440-42A8-A602-D3DA65B67E13}" type="slidenum">
              <a:rPr lang="en-GB" smtClean="0"/>
              <a:t>29</a:t>
            </a:fld>
            <a:endParaRPr lang="en-GB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14" y="0"/>
            <a:ext cx="98832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7755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9AF1-E440-42A8-A602-D3DA65B67E13}" type="slidenum">
              <a:rPr lang="en-GB" smtClean="0"/>
              <a:t>3</a:t>
            </a:fld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020" y="-17431"/>
            <a:ext cx="8970579" cy="6793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4177862" y="4288221"/>
            <a:ext cx="1497724" cy="135583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835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9AF1-E440-42A8-A602-D3DA65B67E13}" type="slidenum">
              <a:rPr lang="en-GB" smtClean="0"/>
              <a:t>30</a:t>
            </a:fld>
            <a:endParaRPr lang="en-GB"/>
          </a:p>
        </p:txBody>
      </p:sp>
      <p:sp>
        <p:nvSpPr>
          <p:cNvPr id="4" name="Textfeld 3"/>
          <p:cNvSpPr txBox="1"/>
          <p:nvPr/>
        </p:nvSpPr>
        <p:spPr>
          <a:xfrm>
            <a:off x="3430506" y="2478524"/>
            <a:ext cx="518443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SIDDHARTA-2  setup</a:t>
            </a:r>
          </a:p>
          <a:p>
            <a:endParaRPr lang="en-GB" sz="2800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GB" sz="2800" dirty="0" smtClean="0">
                <a:latin typeface="Palatino Linotype" panose="02040502050505030304" pitchFamily="18" charset="0"/>
              </a:rPr>
              <a:t>Assembling plan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GB" sz="2800" dirty="0" smtClean="0">
                <a:latin typeface="Palatino Linotype" panose="02040502050505030304" pitchFamily="18" charset="0"/>
              </a:rPr>
              <a:t>Installation at DA</a:t>
            </a:r>
            <a:r>
              <a:rPr lang="en-GB" sz="2800" dirty="0" smtClean="0">
                <a:latin typeface="Palatino Linotype" panose="02040502050505030304" pitchFamily="18" charset="0"/>
                <a:sym typeface="Symbol" panose="05050102010706020507" pitchFamily="18" charset="2"/>
              </a:rPr>
              <a:t></a:t>
            </a:r>
            <a:r>
              <a:rPr lang="en-GB" sz="2800" dirty="0" smtClean="0">
                <a:latin typeface="Palatino Linotype" panose="02040502050505030304" pitchFamily="18" charset="0"/>
              </a:rPr>
              <a:t>NE</a:t>
            </a:r>
          </a:p>
        </p:txBody>
      </p:sp>
    </p:spTree>
    <p:extLst>
      <p:ext uri="{BB962C8B-B14F-4D97-AF65-F5344CB8AC3E}">
        <p14:creationId xmlns:p14="http://schemas.microsoft.com/office/powerpoint/2010/main" val="125872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6191083"/>
              </p:ext>
            </p:extLst>
          </p:nvPr>
        </p:nvGraphicFramePr>
        <p:xfrm>
          <a:off x="275310" y="1391498"/>
          <a:ext cx="11576054" cy="36688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35856"/>
                <a:gridCol w="380011"/>
                <a:gridCol w="380011"/>
                <a:gridCol w="380011"/>
                <a:gridCol w="380011"/>
                <a:gridCol w="380011"/>
                <a:gridCol w="380011"/>
                <a:gridCol w="380011"/>
                <a:gridCol w="380011"/>
                <a:gridCol w="380011"/>
                <a:gridCol w="380011"/>
                <a:gridCol w="380011"/>
                <a:gridCol w="380011"/>
                <a:gridCol w="380011"/>
                <a:gridCol w="380011"/>
                <a:gridCol w="380011"/>
                <a:gridCol w="380011"/>
                <a:gridCol w="380011"/>
                <a:gridCol w="380011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Palatino Linotype" panose="02040502050505030304" pitchFamily="18" charset="0"/>
                        </a:rPr>
                        <a:t>Q4/2016</a:t>
                      </a:r>
                      <a:endParaRPr lang="en-GB" sz="18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Palatino Linotype" panose="02040502050505030304" pitchFamily="18" charset="0"/>
                        </a:rPr>
                        <a:t>Q1/2017</a:t>
                      </a:r>
                      <a:endParaRPr lang="en-GB" sz="18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Palatino Linotype" panose="02040502050505030304" pitchFamily="18" charset="0"/>
                        </a:rPr>
                        <a:t>Q2/2017</a:t>
                      </a:r>
                      <a:endParaRPr lang="en-GB" sz="18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Palatino Linotype" panose="02040502050505030304" pitchFamily="18" charset="0"/>
                        </a:rPr>
                        <a:t>Q3/2017</a:t>
                      </a:r>
                      <a:endParaRPr lang="en-GB" sz="18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Palatino Linotype" panose="02040502050505030304" pitchFamily="18" charset="0"/>
                        </a:rPr>
                        <a:t>Q4/2017</a:t>
                      </a:r>
                      <a:endParaRPr lang="en-GB" sz="18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Q1/2018</a:t>
                      </a:r>
                      <a:endParaRPr lang="en-GB" sz="18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93002">
                <a:tc gridSpan="19"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2315210" algn="l"/>
                          <a:tab pos="2811780" algn="ctr"/>
                        </a:tabLst>
                      </a:pPr>
                      <a:r>
                        <a:rPr lang="en-GB" sz="2000" dirty="0" smtClean="0">
                          <a:effectLst/>
                          <a:latin typeface="Palatino Linotype" panose="02040502050505030304" pitchFamily="18" charset="0"/>
                        </a:rPr>
                        <a:t>SIDDHARTA-2</a:t>
                      </a:r>
                      <a:r>
                        <a:rPr lang="en-GB" sz="2000" baseline="0" dirty="0" smtClean="0">
                          <a:effectLst/>
                          <a:latin typeface="Palatino Linotype" panose="02040502050505030304" pitchFamily="18" charset="0"/>
                        </a:rPr>
                        <a:t> assembling plan</a:t>
                      </a:r>
                      <a:endParaRPr lang="en-GB" sz="20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2315210" algn="l"/>
                          <a:tab pos="2811780" algn="ctr"/>
                        </a:tabLst>
                      </a:pPr>
                      <a:endParaRPr lang="en-GB" sz="20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2315210" algn="l"/>
                          <a:tab pos="2811780" algn="ctr"/>
                        </a:tabLst>
                      </a:pPr>
                      <a:endParaRPr lang="en-GB" sz="20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2315210" algn="l"/>
                          <a:tab pos="2811780" algn="ctr"/>
                        </a:tabLst>
                      </a:pPr>
                      <a:endParaRPr lang="en-GB" sz="20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400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noProof="0" dirty="0" smtClean="0">
                          <a:effectLst/>
                          <a:latin typeface="Palatino Linotype" panose="02040502050505030304" pitchFamily="18" charset="0"/>
                        </a:rPr>
                        <a:t>Cryogenic</a:t>
                      </a:r>
                      <a:r>
                        <a:rPr lang="en-GB" sz="1800" baseline="0" noProof="0" dirty="0" smtClean="0">
                          <a:effectLst/>
                          <a:latin typeface="Palatino Linotype" panose="02040502050505030304" pitchFamily="18" charset="0"/>
                        </a:rPr>
                        <a:t> target cells</a:t>
                      </a:r>
                      <a:endParaRPr lang="en-GB" sz="1800" noProof="0" dirty="0" smtClean="0"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4000"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noProof="0" dirty="0" smtClean="0">
                          <a:effectLst/>
                          <a:latin typeface="Palatino Linotype" panose="02040502050505030304" pitchFamily="18" charset="0"/>
                        </a:rPr>
                        <a:t>48 SDDs bonded</a:t>
                      </a:r>
                      <a:r>
                        <a:rPr lang="en-GB" sz="1800" baseline="0" noProof="0" dirty="0" smtClean="0">
                          <a:effectLst/>
                          <a:latin typeface="Palatino Linotype" panose="02040502050505030304" pitchFamily="18" charset="0"/>
                        </a:rPr>
                        <a:t> and mounted</a:t>
                      </a:r>
                      <a:endParaRPr lang="en-GB" sz="1800" noProof="0" dirty="0" smtClean="0">
                        <a:effectLst/>
                        <a:latin typeface="Palatino Linotype" panose="0204050205050503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noProof="0" dirty="0" smtClean="0">
                          <a:effectLst/>
                          <a:latin typeface="Palatino Linotype" panose="02040502050505030304" pitchFamily="18" charset="0"/>
                        </a:rPr>
                        <a:t>SDD final tests (with SFERA + DAQ)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4000">
                <a:tc vMerge="1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noProof="0" dirty="0" smtClean="0"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4000">
                <a:tc rowSpan="4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Palatino Linotype" panose="02040502050505030304" pitchFamily="18" charset="0"/>
                        </a:rPr>
                        <a:t>Veto-1 constructed/tested</a:t>
                      </a:r>
                      <a:endParaRPr lang="en-GB" sz="1800" dirty="0">
                        <a:effectLst/>
                        <a:latin typeface="Palatino Linotype" panose="0204050205050503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Palatino Linotype" panose="02040502050505030304" pitchFamily="18" charset="0"/>
                        </a:rPr>
                        <a:t>Veto-2 constructed/tested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baseline="0" dirty="0" smtClean="0">
                          <a:effectLst/>
                          <a:latin typeface="Palatino Linotype" panose="02040502050505030304" pitchFamily="18" charset="0"/>
                        </a:rPr>
                        <a:t>Kaon trigger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baseline="0" dirty="0" smtClean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Luminosity monitor constructed/tested</a:t>
                      </a:r>
                      <a:endParaRPr lang="en-GB" sz="18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40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40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40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400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SIDDHARTA beam pipe</a:t>
                      </a:r>
                      <a:endParaRPr lang="en-GB" sz="18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400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final</a:t>
                      </a:r>
                      <a:r>
                        <a:rPr lang="en-GB" sz="1800" baseline="0" dirty="0" smtClean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mounting, debugging and testing</a:t>
                      </a:r>
                      <a:endParaRPr lang="en-GB" sz="18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3" name="Pfeil nach links und rechts 22"/>
          <p:cNvSpPr/>
          <p:nvPr/>
        </p:nvSpPr>
        <p:spPr>
          <a:xfrm>
            <a:off x="4976038" y="2182064"/>
            <a:ext cx="4203096" cy="26347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Pfeil nach links und rechts 27"/>
          <p:cNvSpPr/>
          <p:nvPr/>
        </p:nvSpPr>
        <p:spPr>
          <a:xfrm>
            <a:off x="9584630" y="4750469"/>
            <a:ext cx="2266733" cy="299251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8876414" y="6356349"/>
            <a:ext cx="2743200" cy="365125"/>
          </a:xfrm>
        </p:spPr>
        <p:txBody>
          <a:bodyPr/>
          <a:lstStyle/>
          <a:p>
            <a:fld id="{24349AF1-E440-42A8-A602-D3DA65B67E13}" type="slidenum">
              <a:rPr lang="en-GB" smtClean="0"/>
              <a:t>31</a:t>
            </a:fld>
            <a:endParaRPr lang="en-GB"/>
          </a:p>
        </p:txBody>
      </p:sp>
      <p:sp>
        <p:nvSpPr>
          <p:cNvPr id="14" name="Pfeil nach links und rechts 13"/>
          <p:cNvSpPr/>
          <p:nvPr/>
        </p:nvSpPr>
        <p:spPr>
          <a:xfrm>
            <a:off x="5773479" y="2820972"/>
            <a:ext cx="4964163" cy="262451"/>
          </a:xfrm>
          <a:prstGeom prst="left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Pfeil nach links und rechts 14"/>
          <p:cNvSpPr/>
          <p:nvPr/>
        </p:nvSpPr>
        <p:spPr>
          <a:xfrm>
            <a:off x="4986671" y="3131657"/>
            <a:ext cx="1137683" cy="295297"/>
          </a:xfrm>
          <a:prstGeom prst="left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Pfeil nach links und rechts 15"/>
          <p:cNvSpPr/>
          <p:nvPr/>
        </p:nvSpPr>
        <p:spPr>
          <a:xfrm>
            <a:off x="4976038" y="2480495"/>
            <a:ext cx="3814473" cy="295894"/>
          </a:xfrm>
          <a:prstGeom prst="left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extfeld 16"/>
          <p:cNvSpPr txBox="1"/>
          <p:nvPr/>
        </p:nvSpPr>
        <p:spPr>
          <a:xfrm>
            <a:off x="403128" y="475899"/>
            <a:ext cx="52495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latin typeface="Palatino Linotype" panose="02040502050505030304" pitchFamily="18" charset="0"/>
              </a:rPr>
              <a:t>Gantt chart SIDDHARTA-2:</a:t>
            </a:r>
            <a:endParaRPr lang="en-GB" sz="3200" dirty="0">
              <a:latin typeface="Palatino Linotype" panose="02040502050505030304" pitchFamily="18" charset="0"/>
            </a:endParaRPr>
          </a:p>
        </p:txBody>
      </p:sp>
      <p:sp>
        <p:nvSpPr>
          <p:cNvPr id="18" name="Pfeil nach links und rechts 17"/>
          <p:cNvSpPr/>
          <p:nvPr/>
        </p:nvSpPr>
        <p:spPr>
          <a:xfrm>
            <a:off x="5773478" y="3603105"/>
            <a:ext cx="4944517" cy="145287"/>
          </a:xfrm>
          <a:prstGeom prst="left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Pfeil nach links und rechts 18"/>
          <p:cNvSpPr/>
          <p:nvPr/>
        </p:nvSpPr>
        <p:spPr>
          <a:xfrm>
            <a:off x="9319015" y="4210189"/>
            <a:ext cx="2243470" cy="135451"/>
          </a:xfrm>
          <a:prstGeom prst="left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Pfeil nach links und rechts 19"/>
          <p:cNvSpPr/>
          <p:nvPr/>
        </p:nvSpPr>
        <p:spPr>
          <a:xfrm>
            <a:off x="8462896" y="4435402"/>
            <a:ext cx="2243470" cy="270902"/>
          </a:xfrm>
          <a:prstGeom prst="left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Pfeil nach rechts 6"/>
          <p:cNvSpPr/>
          <p:nvPr/>
        </p:nvSpPr>
        <p:spPr>
          <a:xfrm rot="16200000">
            <a:off x="11448212" y="5383772"/>
            <a:ext cx="806302" cy="2624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feld 7"/>
          <p:cNvSpPr txBox="1"/>
          <p:nvPr/>
        </p:nvSpPr>
        <p:spPr>
          <a:xfrm>
            <a:off x="9866524" y="5231298"/>
            <a:ext cx="19848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installation 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at DA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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feil nach links und rechts 20"/>
          <p:cNvSpPr/>
          <p:nvPr/>
        </p:nvSpPr>
        <p:spPr>
          <a:xfrm>
            <a:off x="5011873" y="3779442"/>
            <a:ext cx="1137683" cy="295297"/>
          </a:xfrm>
          <a:prstGeom prst="left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429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hteck 10"/>
          <p:cNvSpPr>
            <a:spLocks noChangeArrowheads="1"/>
          </p:cNvSpPr>
          <p:nvPr/>
        </p:nvSpPr>
        <p:spPr bwMode="auto">
          <a:xfrm>
            <a:off x="135406" y="1056290"/>
            <a:ext cx="870769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Installation on DAFNE </a:t>
            </a:r>
            <a:r>
              <a:rPr lang="en-US" altLang="en-US" sz="2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summer 2018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run in 2018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Kaonic</a:t>
            </a:r>
            <a:r>
              <a:rPr lang="en-US" alt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deuterium run in </a:t>
            </a:r>
            <a:r>
              <a:rPr lang="en-US" altLang="en-US" sz="2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r>
              <a:rPr lang="en-US" alt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200 pb</a:t>
            </a:r>
            <a:r>
              <a:rPr lang="en-US" altLang="en-US" sz="2400" b="1" i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alt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  </a:t>
            </a: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 debug and optimize the apparatus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800 </a:t>
            </a:r>
            <a:r>
              <a:rPr lang="en-US" alt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r>
              <a:rPr lang="en-US" altLang="en-US" sz="2400" b="1" i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altLang="en-US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perform the first measurement of the strong interaction </a:t>
            </a: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induced </a:t>
            </a:r>
            <a:r>
              <a:rPr lang="en-US" alt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shift 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alt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width of 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konic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deuterium ground state (similar precision as K-p) !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en-US" alt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	</a:t>
            </a:r>
          </a:p>
        </p:txBody>
      </p:sp>
      <p:sp>
        <p:nvSpPr>
          <p:cNvPr id="80900" name="Textfeld 11"/>
          <p:cNvSpPr txBox="1">
            <a:spLocks noChangeArrowheads="1"/>
          </p:cNvSpPr>
          <p:nvPr/>
        </p:nvSpPr>
        <p:spPr bwMode="auto">
          <a:xfrm>
            <a:off x="671449" y="71108"/>
            <a:ext cx="81221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Times New Roman" panose="02020603050405020304" pitchFamily="18" charset="0"/>
              </a:rPr>
              <a:t>SIDDHARTA-2</a:t>
            </a:r>
            <a:r>
              <a:rPr lang="en-GB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GB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plan for the K-d measurement</a:t>
            </a:r>
            <a:endParaRPr lang="en-GB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9AF1-E440-42A8-A602-D3DA65B67E13}" type="slidenum">
              <a:rPr lang="en-GB" smtClean="0"/>
              <a:t>32</a:t>
            </a:fld>
            <a:endParaRPr lang="en-GB" dirty="0"/>
          </a:p>
        </p:txBody>
      </p:sp>
      <p:grpSp>
        <p:nvGrpSpPr>
          <p:cNvPr id="9" name="Gruppieren 8"/>
          <p:cNvGrpSpPr/>
          <p:nvPr/>
        </p:nvGrpSpPr>
        <p:grpSpPr>
          <a:xfrm>
            <a:off x="8843095" y="3310759"/>
            <a:ext cx="3350892" cy="3272294"/>
            <a:chOff x="967563" y="616688"/>
            <a:chExt cx="6826102" cy="5454503"/>
          </a:xfrm>
        </p:grpSpPr>
        <p:pic>
          <p:nvPicPr>
            <p:cNvPr id="10" name="Grafik 9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7563" y="616688"/>
              <a:ext cx="6826102" cy="5454503"/>
            </a:xfrm>
            <a:prstGeom prst="rect">
              <a:avLst/>
            </a:prstGeom>
            <a:noFill/>
          </p:spPr>
        </p:pic>
        <p:cxnSp>
          <p:nvCxnSpPr>
            <p:cNvPr id="11" name="Gerade Verbindung 17"/>
            <p:cNvCxnSpPr/>
            <p:nvPr/>
          </p:nvCxnSpPr>
          <p:spPr>
            <a:xfrm>
              <a:off x="4177220" y="4216354"/>
              <a:ext cx="0" cy="1368152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feld 11"/>
            <p:cNvSpPr txBox="1"/>
            <p:nvPr/>
          </p:nvSpPr>
          <p:spPr>
            <a:xfrm>
              <a:off x="3997335" y="4908084"/>
              <a:ext cx="76655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2000" b="1" dirty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QED</a:t>
              </a:r>
            </a:p>
          </p:txBody>
        </p:sp>
        <p:cxnSp>
          <p:nvCxnSpPr>
            <p:cNvPr id="13" name="Gerader Verbinder 12"/>
            <p:cNvCxnSpPr/>
            <p:nvPr/>
          </p:nvCxnSpPr>
          <p:spPr>
            <a:xfrm>
              <a:off x="3539409" y="2547020"/>
              <a:ext cx="0" cy="302433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feld 13"/>
            <p:cNvSpPr txBox="1"/>
            <p:nvPr/>
          </p:nvSpPr>
          <p:spPr>
            <a:xfrm>
              <a:off x="3231039" y="4507974"/>
              <a:ext cx="47801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  <a:r>
                <a:rPr lang="en-GB" sz="2000" b="1" baseline="-25000" dirty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</a:t>
              </a:r>
              <a:endParaRPr lang="en-GB" sz="20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4406579" y="1712027"/>
              <a:ext cx="46519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  <a:r>
                <a:rPr lang="en-GB" sz="2000" b="1" baseline="-25000" dirty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</a:t>
              </a:r>
              <a:endParaRPr lang="en-GB" sz="20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5135501" y="1102637"/>
              <a:ext cx="73129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  <a:r>
                <a:rPr lang="en-GB" sz="2000" b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high</a:t>
              </a:r>
              <a:endParaRPr lang="en-GB" sz="20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Textfeld 16"/>
          <p:cNvSpPr txBox="1"/>
          <p:nvPr/>
        </p:nvSpPr>
        <p:spPr>
          <a:xfrm>
            <a:off x="8843095" y="1467076"/>
            <a:ext cx="3140603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GB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achievable precision:</a:t>
            </a:r>
          </a:p>
          <a:p>
            <a:pPr algn="r"/>
            <a:r>
              <a:rPr lang="en-GB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shift:	  </a:t>
            </a:r>
            <a:r>
              <a:rPr lang="en-GB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30 </a:t>
            </a:r>
            <a:r>
              <a:rPr lang="en-GB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eV</a:t>
            </a:r>
          </a:p>
          <a:p>
            <a:pPr algn="r"/>
            <a:r>
              <a:rPr lang="en-GB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width:	</a:t>
            </a:r>
            <a:r>
              <a:rPr lang="en-GB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 75 </a:t>
            </a:r>
            <a:r>
              <a:rPr lang="en-GB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eV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730351" y="5512376"/>
            <a:ext cx="4623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Plans to secure personal for beam time and analysis is under discussion!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95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11"/>
          <p:cNvSpPr txBox="1">
            <a:spLocks noChangeArrowheads="1"/>
          </p:cNvSpPr>
          <p:nvPr/>
        </p:nvSpPr>
        <p:spPr bwMode="auto">
          <a:xfrm>
            <a:off x="653161" y="424718"/>
            <a:ext cx="874489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dirty="0">
                <a:cs typeface="Times New Roman" panose="02020603050405020304" pitchFamily="18" charset="0"/>
              </a:rPr>
              <a:t>SIDDHARTA-2 </a:t>
            </a:r>
            <a:r>
              <a:rPr lang="en-GB" altLang="en-US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future programme and perspectives</a:t>
            </a:r>
            <a:endParaRPr lang="en-GB" altLang="en-US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653161" y="1239400"/>
            <a:ext cx="9024496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en-US" sz="2400" b="1" dirty="0" smtClean="0">
                <a:latin typeface="Palatino Linotype" panose="02040502050505030304" pitchFamily="18" charset="0"/>
              </a:rPr>
              <a:t>Other  </a:t>
            </a:r>
            <a:r>
              <a:rPr lang="en-US" altLang="en-US" sz="2400" b="1" dirty="0">
                <a:latin typeface="Palatino Linotype" panose="02040502050505030304" pitchFamily="18" charset="0"/>
              </a:rPr>
              <a:t>light </a:t>
            </a:r>
            <a:r>
              <a:rPr lang="en-US" altLang="en-US" sz="2400" b="1" dirty="0" err="1">
                <a:latin typeface="Palatino Linotype" panose="02040502050505030304" pitchFamily="18" charset="0"/>
              </a:rPr>
              <a:t>kaonic</a:t>
            </a:r>
            <a:r>
              <a:rPr lang="en-US" altLang="en-US" sz="2400" b="1" dirty="0">
                <a:latin typeface="Palatino Linotype" panose="02040502050505030304" pitchFamily="18" charset="0"/>
              </a:rPr>
              <a:t> atoms (K</a:t>
            </a:r>
            <a:r>
              <a:rPr lang="en-US" altLang="en-US" sz="2400" b="1" baseline="30000" dirty="0" smtClean="0">
                <a:latin typeface="Palatino Linotype" panose="02040502050505030304" pitchFamily="18" charset="0"/>
                <a:sym typeface="Symbol" panose="05050102010706020507" pitchFamily="18" charset="2"/>
              </a:rPr>
              <a:t> </a:t>
            </a:r>
            <a:r>
              <a:rPr lang="en-US" altLang="en-US" sz="2400" b="1" dirty="0" smtClean="0">
                <a:latin typeface="Palatino Linotype" panose="02040502050505030304" pitchFamily="18" charset="0"/>
              </a:rPr>
              <a:t>O</a:t>
            </a:r>
            <a:r>
              <a:rPr lang="en-US" altLang="en-US" sz="2400" b="1" dirty="0">
                <a:latin typeface="Palatino Linotype" panose="02040502050505030304" pitchFamily="18" charset="0"/>
              </a:rPr>
              <a:t>, </a:t>
            </a:r>
            <a:r>
              <a:rPr lang="en-US" altLang="en-US" sz="2400" b="1" dirty="0" smtClean="0">
                <a:latin typeface="Palatino Linotype" panose="02040502050505030304" pitchFamily="18" charset="0"/>
              </a:rPr>
              <a:t>K</a:t>
            </a:r>
            <a:r>
              <a:rPr lang="en-US" altLang="en-US" sz="2400" b="1" baseline="30000" dirty="0" smtClean="0">
                <a:latin typeface="Palatino Linotype" panose="02040502050505030304" pitchFamily="18" charset="0"/>
                <a:sym typeface="Symbol" panose="05050102010706020507" pitchFamily="18" charset="2"/>
              </a:rPr>
              <a:t> </a:t>
            </a:r>
            <a:r>
              <a:rPr lang="en-US" altLang="en-US" sz="2400" b="1" dirty="0">
                <a:latin typeface="Palatino Linotype" panose="02040502050505030304" pitchFamily="18" charset="0"/>
              </a:rPr>
              <a:t>C,…)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en-US" sz="2400" b="1" dirty="0" smtClean="0">
                <a:latin typeface="Palatino Linotype" panose="02040502050505030304" pitchFamily="18" charset="0"/>
              </a:rPr>
              <a:t>Heavier </a:t>
            </a:r>
            <a:r>
              <a:rPr lang="en-US" altLang="en-US" sz="2400" b="1" dirty="0" err="1">
                <a:latin typeface="Palatino Linotype" panose="02040502050505030304" pitchFamily="18" charset="0"/>
              </a:rPr>
              <a:t>kaonic</a:t>
            </a:r>
            <a:r>
              <a:rPr lang="en-US" altLang="en-US" sz="2400" b="1" dirty="0">
                <a:latin typeface="Palatino Linotype" panose="02040502050505030304" pitchFamily="18" charset="0"/>
              </a:rPr>
              <a:t> atoms (K</a:t>
            </a:r>
            <a:r>
              <a:rPr lang="en-US" altLang="en-US" sz="2400" b="1" baseline="30000" dirty="0">
                <a:latin typeface="Palatino Linotype" panose="02040502050505030304" pitchFamily="18" charset="0"/>
                <a:sym typeface="Symbol" panose="05050102010706020507" pitchFamily="18" charset="2"/>
              </a:rPr>
              <a:t> </a:t>
            </a:r>
            <a:r>
              <a:rPr lang="en-US" altLang="en-US" sz="2400" b="1" dirty="0">
                <a:latin typeface="Palatino Linotype" panose="02040502050505030304" pitchFamily="18" charset="0"/>
              </a:rPr>
              <a:t>Si, K</a:t>
            </a:r>
            <a:r>
              <a:rPr lang="en-US" altLang="en-US" sz="2400" b="1" baseline="30000" dirty="0">
                <a:latin typeface="Palatino Linotype" panose="02040502050505030304" pitchFamily="18" charset="0"/>
                <a:sym typeface="Symbol" panose="05050102010706020507" pitchFamily="18" charset="2"/>
              </a:rPr>
              <a:t> </a:t>
            </a:r>
            <a:r>
              <a:rPr lang="en-US" altLang="en-US" sz="2400" b="1" dirty="0" err="1">
                <a:latin typeface="Palatino Linotype" panose="02040502050505030304" pitchFamily="18" charset="0"/>
              </a:rPr>
              <a:t>Pb</a:t>
            </a:r>
            <a:r>
              <a:rPr lang="en-US" altLang="en-US" sz="2400" b="1" dirty="0" smtClean="0">
                <a:latin typeface="Palatino Linotype" panose="02040502050505030304" pitchFamily="18" charset="0"/>
              </a:rPr>
              <a:t>…)</a:t>
            </a:r>
          </a:p>
          <a:p>
            <a:endParaRPr lang="en-US" altLang="en-US" sz="1000" b="1" dirty="0" smtClean="0">
              <a:latin typeface="Palatino Linotype" panose="0204050205050503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en-US" sz="24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Kaonic</a:t>
            </a:r>
            <a:r>
              <a:rPr lang="en-US" altLang="en-US" sz="2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helium transitions to the 1s level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000" b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en-US" sz="2400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Kaon mass - precision measurement at a level &lt; 7 </a:t>
            </a:r>
            <a:r>
              <a:rPr lang="en-US" altLang="en-US" sz="2400" b="1" dirty="0" err="1">
                <a:solidFill>
                  <a:srgbClr val="0070C0"/>
                </a:solidFill>
                <a:latin typeface="Palatino Linotype" panose="02040502050505030304" pitchFamily="18" charset="0"/>
              </a:rPr>
              <a:t>keV</a:t>
            </a:r>
            <a:endParaRPr lang="en-US" altLang="en-US" sz="2400" b="1" dirty="0">
              <a:latin typeface="Palatino Linotype" panose="0204050205050503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altLang="en-US" sz="2400" b="1" dirty="0" smtClean="0">
              <a:latin typeface="Palatino Linotype" panose="02040502050505030304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altLang="en-US" sz="2400" b="1" dirty="0">
                <a:latin typeface="Palatino Linotype" panose="02040502050505030304" pitchFamily="18" charset="0"/>
              </a:rPr>
              <a:t>Radiative kaon capture – </a:t>
            </a:r>
            <a:r>
              <a:rPr lang="en-US" altLang="en-US" sz="2400" b="1" dirty="0">
                <a:latin typeface="Palatino Linotype" panose="02040502050505030304" pitchFamily="18" charset="0"/>
                <a:sym typeface="Symbol" panose="05050102010706020507" pitchFamily="18" charset="2"/>
              </a:rPr>
              <a:t></a:t>
            </a:r>
            <a:r>
              <a:rPr lang="en-US" altLang="en-US" sz="2400" b="1" dirty="0">
                <a:latin typeface="Palatino Linotype" panose="02040502050505030304" pitchFamily="18" charset="0"/>
              </a:rPr>
              <a:t>(1405) study</a:t>
            </a:r>
            <a:br>
              <a:rPr lang="en-US" altLang="en-US" sz="2400" b="1" dirty="0">
                <a:latin typeface="Palatino Linotype" panose="02040502050505030304" pitchFamily="18" charset="0"/>
              </a:rPr>
            </a:br>
            <a:endParaRPr lang="en-US" altLang="en-US" sz="1000" b="1" i="1" dirty="0" smtClean="0">
              <a:latin typeface="Palatino Linotype" panose="02040502050505030304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altLang="en-US" sz="2400" b="1" dirty="0">
                <a:latin typeface="Palatino Linotype" panose="02040502050505030304" pitchFamily="18" charset="0"/>
              </a:rPr>
              <a:t>Investigate the possibility of the measurement of other</a:t>
            </a:r>
            <a:br>
              <a:rPr lang="en-US" altLang="en-US" sz="2400" b="1" dirty="0">
                <a:latin typeface="Palatino Linotype" panose="02040502050505030304" pitchFamily="18" charset="0"/>
              </a:rPr>
            </a:br>
            <a:r>
              <a:rPr lang="en-US" altLang="en-US" sz="2400" b="1" dirty="0" smtClean="0">
                <a:latin typeface="Palatino Linotype" panose="02040502050505030304" pitchFamily="18" charset="0"/>
              </a:rPr>
              <a:t>types </a:t>
            </a:r>
            <a:r>
              <a:rPr lang="en-US" altLang="en-US" sz="2400" b="1" dirty="0">
                <a:latin typeface="Palatino Linotype" panose="02040502050505030304" pitchFamily="18" charset="0"/>
              </a:rPr>
              <a:t>of hadronic exotic atoms (</a:t>
            </a:r>
            <a:r>
              <a:rPr lang="en-US" altLang="en-US" sz="2400" b="1" dirty="0" err="1">
                <a:latin typeface="Palatino Linotype" panose="02040502050505030304" pitchFamily="18" charset="0"/>
              </a:rPr>
              <a:t>sigmonic</a:t>
            </a:r>
            <a:r>
              <a:rPr lang="en-US" altLang="en-US" sz="2400" b="1" dirty="0">
                <a:latin typeface="Palatino Linotype" panose="02040502050505030304" pitchFamily="18" charset="0"/>
              </a:rPr>
              <a:t> hydrogen ?)</a:t>
            </a:r>
            <a:endParaRPr lang="it-IT" altLang="en-US" sz="2400" b="1" dirty="0">
              <a:latin typeface="Palatino Linotype" panose="02040502050505030304" pitchFamily="18" charset="0"/>
            </a:endParaRPr>
          </a:p>
          <a:p>
            <a:endParaRPr lang="en-GB" sz="2400" i="1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9AF1-E440-42A8-A602-D3DA65B67E13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595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9AF1-E440-42A8-A602-D3DA65B67E13}" type="slidenum">
              <a:rPr lang="en-GB" smtClean="0"/>
              <a:t>34</a:t>
            </a:fld>
            <a:endParaRPr lang="en-GB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23" y="0"/>
            <a:ext cx="5032032" cy="6632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655" y="225484"/>
            <a:ext cx="7059345" cy="5276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69967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53rd LNF Scientific Committee Meeting, May 9, 2017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9AF1-E440-42A8-A602-D3DA65B67E13}" type="slidenum">
              <a:rPr lang="en-GB" smtClean="0"/>
              <a:t>35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6583" y="-614854"/>
            <a:ext cx="13756293" cy="773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77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53rd LNF Scientific Committee Meeting, May 9, 2017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9AF1-E440-42A8-A602-D3DA65B67E13}" type="slidenum">
              <a:rPr lang="en-GB" smtClean="0"/>
              <a:t>36</a:t>
            </a:fld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409904" y="2806262"/>
            <a:ext cx="1163495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400" dirty="0" err="1" smtClean="0"/>
              <a:t>Kaonic</a:t>
            </a:r>
            <a:r>
              <a:rPr lang="en-GB" sz="3400" dirty="0" smtClean="0"/>
              <a:t> Deuterium Measurement of SIDDHARTA2: </a:t>
            </a:r>
            <a:r>
              <a:rPr lang="en-GB" sz="3400" dirty="0" err="1" smtClean="0"/>
              <a:t>MCurie</a:t>
            </a:r>
            <a:r>
              <a:rPr lang="en-GB" sz="3400" dirty="0" smtClean="0"/>
              <a:t> IF:</a:t>
            </a:r>
          </a:p>
          <a:p>
            <a:r>
              <a:rPr lang="en-GB" sz="3400" dirty="0" smtClean="0"/>
              <a:t>I </a:t>
            </a:r>
            <a:r>
              <a:rPr lang="en-GB" sz="3400" dirty="0"/>
              <a:t>am pleased to inform you that your proposal has been awarded the </a:t>
            </a:r>
            <a:r>
              <a:rPr lang="en-GB" sz="3400" b="1" dirty="0">
                <a:solidFill>
                  <a:srgbClr val="FF0000"/>
                </a:solidFill>
              </a:rPr>
              <a:t>Marie </a:t>
            </a:r>
            <a:r>
              <a:rPr lang="en-GB" sz="3400" b="1" dirty="0" err="1">
                <a:solidFill>
                  <a:srgbClr val="FF0000"/>
                </a:solidFill>
              </a:rPr>
              <a:t>Sklodowska</a:t>
            </a:r>
            <a:r>
              <a:rPr lang="en-GB" sz="3400" b="1" dirty="0">
                <a:solidFill>
                  <a:srgbClr val="FF0000"/>
                </a:solidFill>
              </a:rPr>
              <a:t>-Curie Actions Seal of Excellence</a:t>
            </a:r>
            <a:r>
              <a:rPr lang="en-GB" sz="3400" dirty="0">
                <a:solidFill>
                  <a:srgbClr val="FF0000"/>
                </a:solidFill>
              </a:rPr>
              <a:t>.</a:t>
            </a:r>
            <a:r>
              <a:rPr lang="en-GB" sz="3400" dirty="0"/>
              <a:t> This quality label is awarded to all proposals submitted to the MSCA Individual Fellowships Call that scored 85% or more but could not be funded from the call budget</a:t>
            </a:r>
            <a:r>
              <a:rPr lang="en-GB" sz="3400" dirty="0" smtClean="0"/>
              <a:t>.</a:t>
            </a:r>
          </a:p>
          <a:p>
            <a:r>
              <a:rPr lang="en-GB" sz="3400" dirty="0" smtClean="0"/>
              <a:t>We will present it to the 2017 call again</a:t>
            </a:r>
            <a:endParaRPr lang="en-GB" sz="3400" dirty="0"/>
          </a:p>
        </p:txBody>
      </p:sp>
      <p:sp>
        <p:nvSpPr>
          <p:cNvPr id="6" name="Rectangle 5"/>
          <p:cNvSpPr/>
          <p:nvPr/>
        </p:nvSpPr>
        <p:spPr>
          <a:xfrm>
            <a:off x="409904" y="157655"/>
            <a:ext cx="10815144" cy="2779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sz="4400" b="1" dirty="0">
                <a:solidFill>
                  <a:srgbClr val="FF0000"/>
                </a:solidFill>
              </a:rPr>
              <a:t>ASTRA: Advances and open problems in low-energy nuclear and </a:t>
            </a:r>
            <a:r>
              <a:rPr lang="en-GB" sz="4400" b="1" dirty="0" err="1">
                <a:solidFill>
                  <a:srgbClr val="FF0000"/>
                </a:solidFill>
              </a:rPr>
              <a:t>hadronic</a:t>
            </a:r>
            <a:r>
              <a:rPr lang="en-GB" sz="4400" b="1" dirty="0">
                <a:solidFill>
                  <a:srgbClr val="FF0000"/>
                </a:solidFill>
              </a:rPr>
              <a:t> </a:t>
            </a:r>
            <a:r>
              <a:rPr lang="en-GB" sz="4400" b="1" dirty="0" err="1">
                <a:solidFill>
                  <a:srgbClr val="FF0000"/>
                </a:solidFill>
              </a:rPr>
              <a:t>STRAngeness</a:t>
            </a:r>
            <a:r>
              <a:rPr lang="en-GB" sz="4400" b="1" dirty="0">
                <a:solidFill>
                  <a:srgbClr val="FF0000"/>
                </a:solidFill>
              </a:rPr>
              <a:t> physics</a:t>
            </a:r>
          </a:p>
          <a:p>
            <a:pPr>
              <a:lnSpc>
                <a:spcPct val="90000"/>
              </a:lnSpc>
              <a:defRPr/>
            </a:pPr>
            <a:r>
              <a:rPr lang="en-GB" sz="4400" b="1" dirty="0">
                <a:solidFill>
                  <a:srgbClr val="0000FF"/>
                </a:solidFill>
              </a:rPr>
              <a:t>ECT*, 23 Oct 2017 to 27 Oct 2017</a:t>
            </a:r>
          </a:p>
          <a:p>
            <a:pPr>
              <a:lnSpc>
                <a:spcPct val="90000"/>
              </a:lnSpc>
              <a:defRPr/>
            </a:pPr>
            <a:endParaRPr lang="en-US" b="1" i="1" dirty="0">
              <a:solidFill>
                <a:srgbClr val="2462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6448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53rd LNF Scientific Committee Meeting, May 9, 2017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9AF1-E440-42A8-A602-D3DA65B67E13}" type="slidenum">
              <a:rPr lang="en-GB" smtClean="0"/>
              <a:t>37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91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9AF1-E440-42A8-A602-D3DA65B67E13}" type="slidenum">
              <a:rPr lang="en-GB" smtClean="0"/>
              <a:t>38</a:t>
            </a:fld>
            <a:endParaRPr lang="en-GB"/>
          </a:p>
        </p:txBody>
      </p:sp>
      <p:sp>
        <p:nvSpPr>
          <p:cNvPr id="4" name="CasellaDiTesto 3"/>
          <p:cNvSpPr txBox="1">
            <a:spLocks noChangeArrowheads="1"/>
          </p:cNvSpPr>
          <p:nvPr/>
        </p:nvSpPr>
        <p:spPr bwMode="auto">
          <a:xfrm>
            <a:off x="0" y="521303"/>
            <a:ext cx="4088251" cy="6463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20" tIns="45663" rIns="91320" bIns="45663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1</a:t>
            </a:r>
            <a:r>
              <a:rPr lang="en-US" altLang="en-US" sz="1800" dirty="0" smtClean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. </a:t>
            </a:r>
            <a:r>
              <a:rPr lang="en-US" altLang="en-US" sz="1800" dirty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M. </a:t>
            </a:r>
            <a:r>
              <a:rPr lang="en-US" altLang="en-US" sz="1800" dirty="0" err="1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Miliucci</a:t>
            </a:r>
            <a:r>
              <a:rPr lang="en-US" altLang="en-US" sz="1800" dirty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           </a:t>
            </a:r>
            <a:r>
              <a:rPr lang="en-US" altLang="en-US" sz="1800" dirty="0" smtClean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0.8</a:t>
            </a:r>
            <a:endParaRPr lang="en-US" altLang="en-US" sz="1800" dirty="0">
              <a:solidFill>
                <a:srgbClr val="002060"/>
              </a:solidFill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2. </a:t>
            </a:r>
            <a:r>
              <a:rPr lang="en-US" altLang="en-US" sz="1800" dirty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M. </a:t>
            </a:r>
            <a:r>
              <a:rPr lang="en-US" altLang="en-US" sz="1800" dirty="0" err="1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Cargnelli</a:t>
            </a:r>
            <a:r>
              <a:rPr lang="en-US" altLang="en-US" sz="1800" dirty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         0.5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3. </a:t>
            </a:r>
            <a:r>
              <a:rPr lang="en-US" altLang="en-US" sz="1800" dirty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A. </a:t>
            </a:r>
            <a:r>
              <a:rPr lang="en-US" altLang="en-US" sz="1800" dirty="0" err="1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Clozza</a:t>
            </a:r>
            <a:r>
              <a:rPr lang="en-US" altLang="en-US" sz="1800" dirty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en-US" altLang="en-US" sz="1800" dirty="0" smtClean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0.15+0.15</a:t>
            </a:r>
            <a:endParaRPr lang="en-US" altLang="en-US" sz="1800" dirty="0">
              <a:solidFill>
                <a:srgbClr val="002060"/>
              </a:solidFill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4. </a:t>
            </a:r>
            <a:r>
              <a:rPr lang="en-US" altLang="en-US" sz="1800" b="1" dirty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C. </a:t>
            </a:r>
            <a:r>
              <a:rPr lang="en-US" altLang="en-US" sz="1800" b="1" dirty="0" err="1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Curceanu</a:t>
            </a:r>
            <a:r>
              <a:rPr lang="en-US" altLang="en-US" sz="1800" b="1" dirty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en-US" altLang="en-US" sz="1800" b="1" dirty="0" smtClean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0.5 + 0.2</a:t>
            </a:r>
            <a:endParaRPr lang="en-US" altLang="en-US" sz="1800" b="1" dirty="0">
              <a:solidFill>
                <a:srgbClr val="002060"/>
              </a:solidFill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5. </a:t>
            </a:r>
            <a:r>
              <a:rPr lang="en-US" altLang="en-US" sz="1800" dirty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R. Del Grande	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6. </a:t>
            </a:r>
            <a:r>
              <a:rPr lang="en-US" altLang="en-US" sz="1800" dirty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M. </a:t>
            </a:r>
            <a:r>
              <a:rPr lang="en-US" altLang="en-US" sz="1800" dirty="0" err="1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Donari</a:t>
            </a:r>
            <a:r>
              <a:rPr lang="en-US" altLang="en-US" sz="1800" dirty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             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7. </a:t>
            </a:r>
            <a:r>
              <a:rPr lang="en-US" altLang="en-US" sz="1800" dirty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C. </a:t>
            </a:r>
            <a:r>
              <a:rPr lang="en-US" altLang="en-US" sz="1800" dirty="0" err="1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Guaraldo</a:t>
            </a:r>
            <a:r>
              <a:rPr lang="en-US" altLang="en-US" sz="1800" dirty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	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8. </a:t>
            </a:r>
            <a:r>
              <a:rPr lang="en-US" altLang="en-US" sz="1800" dirty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P. Levi </a:t>
            </a:r>
            <a:r>
              <a:rPr lang="en-US" altLang="en-US" sz="1800" dirty="0" err="1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Sandri</a:t>
            </a:r>
            <a:r>
              <a:rPr lang="en-US" altLang="en-US" sz="1800" dirty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	0.2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9</a:t>
            </a:r>
            <a:r>
              <a:rPr lang="en-US" altLang="en-US" sz="1800" dirty="0" smtClean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. </a:t>
            </a:r>
            <a:r>
              <a:rPr lang="en-US" altLang="en-US" sz="1800" dirty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M. </a:t>
            </a:r>
            <a:r>
              <a:rPr lang="en-US" altLang="en-US" sz="1800" dirty="0" err="1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Merafina</a:t>
            </a:r>
            <a:r>
              <a:rPr lang="en-US" altLang="en-US" sz="1800" dirty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       </a:t>
            </a:r>
            <a:r>
              <a:rPr lang="en-US" altLang="en-US" sz="1800" dirty="0" smtClean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 0.2</a:t>
            </a:r>
            <a:endParaRPr lang="en-US" altLang="en-US" sz="1800" dirty="0">
              <a:solidFill>
                <a:srgbClr val="002060"/>
              </a:solidFill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10. </a:t>
            </a:r>
            <a:r>
              <a:rPr lang="en-US" altLang="en-US" sz="1800" dirty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D. </a:t>
            </a:r>
            <a:r>
              <a:rPr lang="en-US" altLang="en-US" sz="1800" dirty="0" err="1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Pietreanu</a:t>
            </a:r>
            <a:r>
              <a:rPr lang="en-US" altLang="en-US" sz="1800" dirty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	0.6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11. </a:t>
            </a:r>
            <a:r>
              <a:rPr lang="en-US" altLang="en-US" sz="1800" dirty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D. </a:t>
            </a:r>
            <a:r>
              <a:rPr lang="en-US" altLang="en-US" sz="1800" dirty="0" err="1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Sirghi</a:t>
            </a:r>
            <a:r>
              <a:rPr lang="en-US" altLang="en-US" sz="1800" dirty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en-US" altLang="en-US" sz="1800" dirty="0" smtClean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0.8</a:t>
            </a:r>
            <a:endParaRPr lang="en-US" altLang="en-US" sz="1800" dirty="0">
              <a:solidFill>
                <a:srgbClr val="002060"/>
              </a:solidFill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12. </a:t>
            </a:r>
            <a:r>
              <a:rPr lang="en-US" altLang="en-US" sz="1800" dirty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A. </a:t>
            </a:r>
            <a:r>
              <a:rPr lang="en-US" altLang="en-US" sz="1800" dirty="0" err="1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Spallone</a:t>
            </a:r>
            <a:r>
              <a:rPr lang="en-US" altLang="en-US" sz="1800" dirty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	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13. </a:t>
            </a:r>
            <a:r>
              <a:rPr lang="en-US" altLang="en-US" sz="1800" dirty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O. Vazquez        </a:t>
            </a:r>
            <a:r>
              <a:rPr lang="en-US" altLang="en-US" sz="1800" dirty="0" smtClean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0.5</a:t>
            </a:r>
            <a:endParaRPr lang="en-US" altLang="en-US" sz="1800" dirty="0">
              <a:solidFill>
                <a:srgbClr val="002060"/>
              </a:solidFill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14. </a:t>
            </a:r>
            <a:r>
              <a:rPr lang="en-US" altLang="en-US" sz="1800" dirty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J. </a:t>
            </a:r>
            <a:r>
              <a:rPr lang="en-US" altLang="en-US" sz="1800" dirty="0" err="1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Zmeskal</a:t>
            </a:r>
            <a:r>
              <a:rPr lang="en-US" altLang="en-US" sz="1800" dirty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          </a:t>
            </a:r>
            <a:r>
              <a:rPr lang="en-US" altLang="en-US" sz="1800" dirty="0" smtClean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0.5</a:t>
            </a:r>
            <a:endParaRPr lang="en-US" altLang="en-US" sz="1800" dirty="0">
              <a:solidFill>
                <a:srgbClr val="002060"/>
              </a:solidFill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15. S. </a:t>
            </a:r>
            <a:r>
              <a:rPr lang="en-US" altLang="en-US" sz="1800" dirty="0" err="1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D</a:t>
            </a:r>
            <a:r>
              <a:rPr lang="en-US" altLang="en-US" sz="1800" dirty="0" err="1" smtClean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abagov</a:t>
            </a:r>
            <a:r>
              <a:rPr lang="en-US" altLang="en-US" sz="1800" dirty="0" smtClean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         0.2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16. E. Pace               0.8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17. M. Iliescu           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18. M. </a:t>
            </a:r>
            <a:r>
              <a:rPr lang="en-US" altLang="en-US" sz="1800" dirty="0" err="1" smtClean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Bazzi</a:t>
            </a:r>
            <a:r>
              <a:rPr lang="en-US" altLang="en-US" sz="1800" dirty="0" smtClean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             0.6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19. M. </a:t>
            </a:r>
            <a:r>
              <a:rPr lang="en-US" altLang="en-US" sz="1800" dirty="0" err="1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S</a:t>
            </a:r>
            <a:r>
              <a:rPr lang="en-US" altLang="en-US" sz="1800" dirty="0" err="1" smtClean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kurzok</a:t>
            </a:r>
            <a:r>
              <a:rPr lang="en-US" altLang="en-US" sz="1800" dirty="0" smtClean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         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20. D. </a:t>
            </a:r>
            <a:r>
              <a:rPr lang="en-US" altLang="en-US" sz="1800" dirty="0" err="1" smtClean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Hampai</a:t>
            </a:r>
            <a:r>
              <a:rPr lang="en-US" altLang="en-US" sz="1800" dirty="0" smtClean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         0.2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+ 1 </a:t>
            </a:r>
            <a:r>
              <a:rPr lang="en-US" altLang="en-US" sz="1800" dirty="0" err="1" smtClean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borsista</a:t>
            </a:r>
            <a:endParaRPr lang="en-US" altLang="en-US" sz="1800" dirty="0" smtClean="0">
              <a:solidFill>
                <a:srgbClr val="002060"/>
              </a:solidFill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en-US" altLang="en-US" sz="1800" dirty="0" smtClean="0">
              <a:solidFill>
                <a:srgbClr val="002060"/>
              </a:solidFill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  </a:t>
            </a:r>
            <a:endParaRPr lang="en-US" altLang="en-US" sz="1800" dirty="0">
              <a:solidFill>
                <a:srgbClr val="00206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310759" y="549275"/>
            <a:ext cx="7924800" cy="5943600"/>
          </a:xfrm>
          <a:prstGeom prst="rect">
            <a:avLst/>
          </a:prstGeom>
        </p:spPr>
        <p:txBody>
          <a:bodyPr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3363">
              <a:defRPr/>
            </a:pPr>
            <a:endParaRPr lang="en-US" sz="1800" b="1" i="1" dirty="0" smtClean="0">
              <a:solidFill>
                <a:srgbClr val="0000FF"/>
              </a:solidFill>
            </a:endParaRPr>
          </a:p>
          <a:p>
            <a:pPr marL="233363">
              <a:defRPr/>
            </a:pPr>
            <a:endParaRPr lang="en-US" sz="2400" dirty="0" smtClean="0">
              <a:solidFill>
                <a:srgbClr val="0000FF"/>
              </a:solidFill>
            </a:endParaRPr>
          </a:p>
          <a:p>
            <a:pPr marL="233363">
              <a:defRPr/>
            </a:pPr>
            <a:endParaRPr lang="en-US" sz="2400" dirty="0" smtClean="0">
              <a:solidFill>
                <a:srgbClr val="0000FF"/>
              </a:solidFill>
            </a:endParaRPr>
          </a:p>
          <a:p>
            <a:pPr marL="233363">
              <a:defRPr/>
            </a:pPr>
            <a:endParaRPr lang="en-US" sz="2400" b="1" i="1" dirty="0" smtClean="0">
              <a:solidFill>
                <a:srgbClr val="0000FF"/>
              </a:solidFill>
            </a:endParaRPr>
          </a:p>
          <a:p>
            <a:pPr marL="233363">
              <a:defRPr/>
            </a:pPr>
            <a:endParaRPr lang="en-US" sz="2400" b="1" i="1" dirty="0" smtClean="0">
              <a:solidFill>
                <a:srgbClr val="0000FF"/>
              </a:solidFill>
            </a:endParaRPr>
          </a:p>
          <a:p>
            <a:pPr marL="233363">
              <a:defRPr/>
            </a:pPr>
            <a:endParaRPr lang="en-US" sz="2400" b="1" i="1" dirty="0" smtClean="0">
              <a:solidFill>
                <a:srgbClr val="0000FF"/>
              </a:solidFill>
            </a:endParaRPr>
          </a:p>
          <a:p>
            <a:pPr marL="233363">
              <a:defRPr/>
            </a:pPr>
            <a:endParaRPr lang="en-US" sz="2400" b="1" i="1" dirty="0" smtClean="0">
              <a:solidFill>
                <a:srgbClr val="0000FF"/>
              </a:solidFill>
            </a:endParaRPr>
          </a:p>
          <a:p>
            <a:pPr marL="233363">
              <a:defRPr/>
            </a:pPr>
            <a:endParaRPr lang="en-US" sz="2400" b="1" i="1" dirty="0" smtClean="0">
              <a:solidFill>
                <a:srgbClr val="0000FF"/>
              </a:solidFill>
            </a:endParaRPr>
          </a:p>
          <a:p>
            <a:pPr marL="233363">
              <a:defRPr/>
            </a:pPr>
            <a:endParaRPr lang="en-US" sz="2400" b="1" i="1" dirty="0" smtClean="0">
              <a:solidFill>
                <a:srgbClr val="0000FF"/>
              </a:solidFill>
            </a:endParaRPr>
          </a:p>
          <a:p>
            <a:pPr marL="576263" indent="-342900">
              <a:buFontTx/>
              <a:buChar char="-"/>
              <a:defRPr/>
            </a:pPr>
            <a:r>
              <a:rPr lang="en-US" sz="2400" b="1" dirty="0" err="1" smtClean="0">
                <a:solidFill>
                  <a:srgbClr val="0000FF"/>
                </a:solidFill>
              </a:rPr>
              <a:t>Richieste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ai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servizi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dirty="0" smtClean="0">
                <a:solidFill>
                  <a:srgbClr val="0000FF"/>
                </a:solidFill>
              </a:rPr>
              <a:t>LNF (</a:t>
            </a:r>
            <a:r>
              <a:rPr lang="en-US" sz="2400" dirty="0" err="1" smtClean="0">
                <a:solidFill>
                  <a:srgbClr val="0000FF"/>
                </a:solidFill>
              </a:rPr>
              <a:t>supporteria</a:t>
            </a:r>
            <a:r>
              <a:rPr lang="en-US" sz="2400" dirty="0" smtClean="0">
                <a:solidFill>
                  <a:srgbClr val="0000FF"/>
                </a:solidFill>
              </a:rPr>
              <a:t>, </a:t>
            </a:r>
            <a:r>
              <a:rPr lang="en-US" sz="2400" dirty="0" err="1" smtClean="0">
                <a:solidFill>
                  <a:srgbClr val="0000FF"/>
                </a:solidFill>
              </a:rPr>
              <a:t>installazione</a:t>
            </a:r>
            <a:r>
              <a:rPr lang="en-US" sz="2400" dirty="0" smtClean="0">
                <a:solidFill>
                  <a:srgbClr val="0000FF"/>
                </a:solidFill>
              </a:rPr>
              <a:t>,…): </a:t>
            </a:r>
          </a:p>
          <a:p>
            <a:pPr marL="233363">
              <a:defRPr/>
            </a:pPr>
            <a:r>
              <a:rPr lang="en-US" sz="2400" dirty="0" smtClean="0">
                <a:solidFill>
                  <a:srgbClr val="0000FF"/>
                </a:solidFill>
              </a:rPr>
              <a:t>SEA: 4 </a:t>
            </a:r>
            <a:r>
              <a:rPr lang="en-US" sz="2400" dirty="0" err="1" smtClean="0">
                <a:solidFill>
                  <a:srgbClr val="0000FF"/>
                </a:solidFill>
              </a:rPr>
              <a:t>mesi</a:t>
            </a:r>
            <a:r>
              <a:rPr lang="en-US" sz="2400" dirty="0" smtClean="0">
                <a:solidFill>
                  <a:srgbClr val="0000FF"/>
                </a:solidFill>
              </a:rPr>
              <a:t>/</a:t>
            </a:r>
            <a:r>
              <a:rPr lang="en-US" sz="2400" dirty="0" err="1" smtClean="0">
                <a:solidFill>
                  <a:srgbClr val="0000FF"/>
                </a:solidFill>
              </a:rPr>
              <a:t>uomo</a:t>
            </a:r>
            <a:r>
              <a:rPr lang="en-US" sz="2400" dirty="0" smtClean="0">
                <a:solidFill>
                  <a:srgbClr val="0000FF"/>
                </a:solidFill>
              </a:rPr>
              <a:t> (</a:t>
            </a:r>
            <a:r>
              <a:rPr lang="en-US" sz="2400" dirty="0" err="1" smtClean="0">
                <a:solidFill>
                  <a:srgbClr val="0000FF"/>
                </a:solidFill>
              </a:rPr>
              <a:t>alimentazioni</a:t>
            </a:r>
            <a:r>
              <a:rPr lang="en-US" sz="2400" dirty="0" smtClean="0">
                <a:solidFill>
                  <a:srgbClr val="0000FF"/>
                </a:solidFill>
              </a:rPr>
              <a:t>, readout veto…)</a:t>
            </a:r>
          </a:p>
          <a:p>
            <a:pPr marL="233363">
              <a:defRPr/>
            </a:pPr>
            <a:r>
              <a:rPr lang="en-US" sz="2400" dirty="0" smtClean="0">
                <a:solidFill>
                  <a:srgbClr val="0000FF"/>
                </a:solidFill>
              </a:rPr>
              <a:t>SPAS: 6 </a:t>
            </a:r>
            <a:r>
              <a:rPr lang="en-US" sz="2400" dirty="0" err="1" smtClean="0">
                <a:solidFill>
                  <a:srgbClr val="0000FF"/>
                </a:solidFill>
              </a:rPr>
              <a:t>mesi</a:t>
            </a:r>
            <a:r>
              <a:rPr lang="en-US" sz="2400" dirty="0" smtClean="0">
                <a:solidFill>
                  <a:srgbClr val="0000FF"/>
                </a:solidFill>
              </a:rPr>
              <a:t>/</a:t>
            </a:r>
            <a:r>
              <a:rPr lang="en-US" sz="2400" dirty="0" err="1" smtClean="0">
                <a:solidFill>
                  <a:srgbClr val="0000FF"/>
                </a:solidFill>
              </a:rPr>
              <a:t>uomo</a:t>
            </a:r>
            <a:r>
              <a:rPr lang="en-US" sz="2400" dirty="0" smtClean="0">
                <a:solidFill>
                  <a:srgbClr val="0000FF"/>
                </a:solidFill>
              </a:rPr>
              <a:t> (</a:t>
            </a:r>
            <a:r>
              <a:rPr lang="en-US" sz="2400" dirty="0" err="1" smtClean="0">
                <a:solidFill>
                  <a:srgbClr val="0000FF"/>
                </a:solidFill>
              </a:rPr>
              <a:t>luminometro</a:t>
            </a:r>
            <a:r>
              <a:rPr lang="en-US" sz="2400" dirty="0" smtClean="0">
                <a:solidFill>
                  <a:srgbClr val="0000FF"/>
                </a:solidFill>
              </a:rPr>
              <a:t>, </a:t>
            </a:r>
            <a:r>
              <a:rPr lang="en-US" sz="2400" dirty="0" err="1" smtClean="0">
                <a:solidFill>
                  <a:srgbClr val="0000FF"/>
                </a:solidFill>
              </a:rPr>
              <a:t>supporteria</a:t>
            </a:r>
            <a:r>
              <a:rPr lang="en-US" sz="2400" dirty="0" smtClean="0">
                <a:solidFill>
                  <a:srgbClr val="0000FF"/>
                </a:solidFill>
              </a:rPr>
              <a:t>, </a:t>
            </a:r>
            <a:r>
              <a:rPr lang="en-US" sz="2400" dirty="0" err="1" smtClean="0">
                <a:solidFill>
                  <a:srgbClr val="0000FF"/>
                </a:solidFill>
              </a:rPr>
              <a:t>integrazione</a:t>
            </a:r>
            <a:r>
              <a:rPr lang="en-US" sz="2400" dirty="0" smtClean="0">
                <a:solidFill>
                  <a:srgbClr val="0000FF"/>
                </a:solidFill>
              </a:rPr>
              <a:t>)</a:t>
            </a:r>
          </a:p>
          <a:p>
            <a:pPr marL="233363">
              <a:defRPr/>
            </a:pPr>
            <a:r>
              <a:rPr lang="en-US" sz="2400" dirty="0" smtClean="0">
                <a:solidFill>
                  <a:srgbClr val="0000FF"/>
                </a:solidFill>
              </a:rPr>
              <a:t>SPCM: 8 </a:t>
            </a:r>
            <a:r>
              <a:rPr lang="en-US" sz="2400" dirty="0" err="1" smtClean="0">
                <a:solidFill>
                  <a:srgbClr val="0000FF"/>
                </a:solidFill>
              </a:rPr>
              <a:t>mesi</a:t>
            </a:r>
            <a:r>
              <a:rPr lang="en-US" sz="2400" dirty="0" smtClean="0">
                <a:solidFill>
                  <a:srgbClr val="0000FF"/>
                </a:solidFill>
              </a:rPr>
              <a:t>/</a:t>
            </a:r>
            <a:r>
              <a:rPr lang="en-US" sz="2400" dirty="0" err="1" smtClean="0">
                <a:solidFill>
                  <a:srgbClr val="0000FF"/>
                </a:solidFill>
              </a:rPr>
              <a:t>uomo</a:t>
            </a:r>
            <a:r>
              <a:rPr lang="en-US" sz="2400" dirty="0" smtClean="0">
                <a:solidFill>
                  <a:srgbClr val="0000FF"/>
                </a:solidFill>
              </a:rPr>
              <a:t> (</a:t>
            </a:r>
            <a:r>
              <a:rPr lang="en-US" sz="2400" dirty="0" err="1" smtClean="0">
                <a:solidFill>
                  <a:srgbClr val="0000FF"/>
                </a:solidFill>
              </a:rPr>
              <a:t>costruzione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supporteria</a:t>
            </a:r>
            <a:r>
              <a:rPr lang="en-US" sz="2400" smtClean="0">
                <a:solidFill>
                  <a:srgbClr val="0000FF"/>
                </a:solidFill>
              </a:rPr>
              <a:t>, shielding…)</a:t>
            </a:r>
            <a:endParaRPr lang="en-US" sz="2400" dirty="0" smtClean="0">
              <a:solidFill>
                <a:srgbClr val="0000FF"/>
              </a:solidFill>
            </a:endParaRPr>
          </a:p>
          <a:p>
            <a:pPr marL="233363">
              <a:defRPr/>
            </a:pPr>
            <a:r>
              <a:rPr lang="en-US" sz="2400" dirty="0" smtClean="0">
                <a:solidFill>
                  <a:srgbClr val="0000FF"/>
                </a:solidFill>
              </a:rPr>
              <a:t>2 </a:t>
            </a:r>
            <a:r>
              <a:rPr lang="en-US" sz="2400" dirty="0" err="1" smtClean="0">
                <a:solidFill>
                  <a:srgbClr val="0000FF"/>
                </a:solidFill>
              </a:rPr>
              <a:t>tecnici</a:t>
            </a:r>
            <a:r>
              <a:rPr lang="en-US" sz="2400" dirty="0" smtClean="0">
                <a:solidFill>
                  <a:srgbClr val="0000FF"/>
                </a:solidFill>
              </a:rPr>
              <a:t> al 50%</a:t>
            </a:r>
          </a:p>
          <a:p>
            <a:pPr marL="233363">
              <a:defRPr/>
            </a:pPr>
            <a:r>
              <a:rPr lang="en-US" sz="2400" b="1" dirty="0" err="1" smtClean="0">
                <a:solidFill>
                  <a:srgbClr val="0000FF"/>
                </a:solidFill>
              </a:rPr>
              <a:t>Richieste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personale</a:t>
            </a:r>
            <a:r>
              <a:rPr lang="en-US" sz="2400" b="1" dirty="0" smtClean="0">
                <a:solidFill>
                  <a:srgbClr val="0000FF"/>
                </a:solidFill>
              </a:rPr>
              <a:t>: </a:t>
            </a:r>
            <a:r>
              <a:rPr lang="en-US" sz="2400" b="1" dirty="0" err="1" smtClean="0">
                <a:solidFill>
                  <a:srgbClr val="0000FF"/>
                </a:solidFill>
              </a:rPr>
              <a:t>Assegni</a:t>
            </a:r>
            <a:r>
              <a:rPr lang="en-US" sz="2400" b="1" dirty="0" smtClean="0">
                <a:solidFill>
                  <a:srgbClr val="0000FF"/>
                </a:solidFill>
              </a:rPr>
              <a:t>, </a:t>
            </a:r>
            <a:r>
              <a:rPr lang="en-US" sz="2400" b="1" dirty="0" err="1" smtClean="0">
                <a:solidFill>
                  <a:srgbClr val="0000FF"/>
                </a:solidFill>
              </a:rPr>
              <a:t>borse</a:t>
            </a:r>
            <a:r>
              <a:rPr lang="en-US" sz="2400" b="1" dirty="0" smtClean="0">
                <a:solidFill>
                  <a:srgbClr val="0000FF"/>
                </a:solidFill>
              </a:rPr>
              <a:t> (post doc)  e </a:t>
            </a:r>
            <a:r>
              <a:rPr lang="en-US" sz="2400" b="1" dirty="0" err="1" smtClean="0">
                <a:solidFill>
                  <a:srgbClr val="0000FF"/>
                </a:solidFill>
              </a:rPr>
              <a:t>contratti</a:t>
            </a:r>
            <a:endParaRPr lang="en-US" sz="2400" b="1" dirty="0" smtClean="0">
              <a:solidFill>
                <a:srgbClr val="0000FF"/>
              </a:solidFill>
            </a:endParaRPr>
          </a:p>
          <a:p>
            <a:pPr marL="233363">
              <a:defRPr/>
            </a:pPr>
            <a:endParaRPr lang="en-US" sz="2000" b="1" i="1" u="sng" dirty="0" smtClean="0">
              <a:solidFill>
                <a:srgbClr val="CC33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938682" y="102393"/>
            <a:ext cx="7772400" cy="8937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mtClean="0">
                <a:solidFill>
                  <a:srgbClr val="C00000"/>
                </a:solidFill>
              </a:rPr>
              <a:t>Richieste 2018 (very prelim.)</a:t>
            </a:r>
            <a:endParaRPr lang="en-US" altLang="en-US" dirty="0" smtClean="0">
              <a:solidFill>
                <a:srgbClr val="C00000"/>
              </a:solidFill>
            </a:endParaRPr>
          </a:p>
        </p:txBody>
      </p:sp>
      <p:graphicFrame>
        <p:nvGraphicFramePr>
          <p:cNvPr id="7" name="Group 9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3324123"/>
              </p:ext>
            </p:extLst>
          </p:nvPr>
        </p:nvGraphicFramePr>
        <p:xfrm>
          <a:off x="2976020" y="730945"/>
          <a:ext cx="7777163" cy="2905954"/>
        </p:xfrm>
        <a:graphic>
          <a:graphicData uri="http://schemas.openxmlformats.org/drawingml/2006/table">
            <a:tbl>
              <a:tblPr/>
              <a:tblGrid>
                <a:gridCol w="1214624"/>
                <a:gridCol w="1700473"/>
                <a:gridCol w="1214624"/>
                <a:gridCol w="1136030"/>
                <a:gridCol w="1295002"/>
                <a:gridCol w="1216410"/>
              </a:tblGrid>
              <a:tr h="9064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Missioni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Manut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Invent.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Altri cons.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Cons.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Lab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Totale</a:t>
                      </a:r>
                      <a:endParaRPr kumimoji="0" 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255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pompe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vuoto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criogenia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DAQ…)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(DAQ, veto2 readout,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Lumin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 Monitor)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(shield., support, gas cryo, ..)</a:t>
                      </a:r>
                      <a:endParaRPr kumimoji="0" lang="it-IT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lumin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.,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cavi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e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connettori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,, SDDs…)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99</a:t>
                      </a:r>
                      <a:endParaRPr kumimoji="0" lang="it-IT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669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53rd LNF Scientific Committee Meeting, May 9, 2017</a:t>
            </a:r>
            <a:endParaRPr lang="en-GB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9AF1-E440-42A8-A602-D3DA65B67E13}" type="slidenum">
              <a:rPr lang="en-GB" smtClean="0"/>
              <a:t>39</a:t>
            </a:fld>
            <a:endParaRPr lang="en-GB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230" y="1114750"/>
            <a:ext cx="3225000" cy="3246267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230476" y="86464"/>
            <a:ext cx="81501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>
                <a:solidFill>
                  <a:srgbClr val="000000"/>
                </a:solidFill>
                <a:latin typeface="Palatino Linotype" panose="02040502050505030304" pitchFamily="18" charset="0"/>
              </a:rPr>
              <a:t>SDD </a:t>
            </a:r>
            <a:r>
              <a:rPr lang="en-GB" sz="3600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arrays, </a:t>
            </a:r>
            <a:r>
              <a:rPr lang="en-GB" sz="3600" dirty="0">
                <a:solidFill>
                  <a:srgbClr val="000000"/>
                </a:solidFill>
                <a:latin typeface="Palatino Linotype" panose="02040502050505030304" pitchFamily="18" charset="0"/>
              </a:rPr>
              <a:t>delivery and qualification </a:t>
            </a:r>
            <a:endParaRPr lang="en-GB" sz="3600" dirty="0">
              <a:latin typeface="Palatino Linotype" panose="02040502050505030304" pitchFamily="18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176" y="860740"/>
            <a:ext cx="7315200" cy="5116128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332584" y="4478907"/>
            <a:ext cx="38827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rgbClr val="0070C0"/>
                </a:solidFill>
                <a:latin typeface="Palatino Linotype" panose="02040502050505030304" pitchFamily="18" charset="0"/>
              </a:rPr>
              <a:t>48 SDDs arrays needed</a:t>
            </a:r>
          </a:p>
          <a:p>
            <a:endParaRPr lang="en-GB" sz="2400" dirty="0" smtClean="0">
              <a:solidFill>
                <a:srgbClr val="FF1717"/>
              </a:solidFill>
              <a:latin typeface="Palatino Linotype" panose="02040502050505030304" pitchFamily="18" charset="0"/>
            </a:endParaRPr>
          </a:p>
          <a:p>
            <a:r>
              <a:rPr lang="en-GB" sz="2400" dirty="0" smtClean="0">
                <a:solidFill>
                  <a:srgbClr val="FF1717"/>
                </a:solidFill>
                <a:latin typeface="Palatino Linotype" panose="02040502050505030304" pitchFamily="18" charset="0"/>
              </a:rPr>
              <a:t>Delivery </a:t>
            </a:r>
            <a:r>
              <a:rPr lang="en-GB" sz="2400" dirty="0">
                <a:solidFill>
                  <a:srgbClr val="FF1717"/>
                </a:solidFill>
                <a:latin typeface="Palatino Linotype" panose="02040502050505030304" pitchFamily="18" charset="0"/>
              </a:rPr>
              <a:t>status: </a:t>
            </a:r>
            <a:endParaRPr lang="en-GB" sz="2400" dirty="0" smtClean="0">
              <a:solidFill>
                <a:srgbClr val="FF1717"/>
              </a:solidFill>
              <a:latin typeface="Palatino Linotype" panose="02040502050505030304" pitchFamily="18" charset="0"/>
            </a:endParaRPr>
          </a:p>
          <a:p>
            <a:r>
              <a:rPr lang="en-GB" sz="2400" dirty="0" smtClean="0">
                <a:solidFill>
                  <a:srgbClr val="FF1717"/>
                </a:solidFill>
                <a:latin typeface="Palatino Linotype" panose="02040502050505030304" pitchFamily="18" charset="0"/>
              </a:rPr>
              <a:t>52 </a:t>
            </a:r>
            <a:r>
              <a:rPr lang="en-GB" sz="2400" dirty="0">
                <a:solidFill>
                  <a:srgbClr val="FF1717"/>
                </a:solidFill>
                <a:latin typeface="Palatino Linotype" panose="02040502050505030304" pitchFamily="18" charset="0"/>
              </a:rPr>
              <a:t>arrays </a:t>
            </a:r>
            <a:r>
              <a:rPr lang="en-GB" sz="2400" dirty="0" smtClean="0">
                <a:solidFill>
                  <a:srgbClr val="FF1717"/>
                </a:solidFill>
                <a:latin typeface="Palatino Linotype" panose="02040502050505030304" pitchFamily="18" charset="0"/>
              </a:rPr>
              <a:t>received</a:t>
            </a:r>
          </a:p>
          <a:p>
            <a:r>
              <a:rPr lang="en-GB" sz="2400" dirty="0" smtClean="0">
                <a:solidFill>
                  <a:srgbClr val="FF1717"/>
                </a:solidFill>
                <a:latin typeface="Palatino Linotype" panose="02040502050505030304" pitchFamily="18" charset="0"/>
              </a:rPr>
              <a:t>37 bonded (Milano)</a:t>
            </a:r>
          </a:p>
          <a:p>
            <a:endParaRPr lang="en-GB" sz="2400" dirty="0" smtClean="0">
              <a:solidFill>
                <a:srgbClr val="FF1717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63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Oval 1"/>
          <p:cNvSpPr>
            <a:spLocks/>
          </p:cNvSpPr>
          <p:nvPr/>
        </p:nvSpPr>
        <p:spPr bwMode="auto">
          <a:xfrm>
            <a:off x="4453467" y="3751264"/>
            <a:ext cx="2499784" cy="695325"/>
          </a:xfrm>
          <a:prstGeom prst="ellipse">
            <a:avLst/>
          </a:prstGeom>
          <a:noFill/>
          <a:ln w="292100">
            <a:solidFill>
              <a:srgbClr val="FF7F00">
                <a:alpha val="56862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3000" b="0" u="none">
              <a:solidFill>
                <a:srgbClr val="FFFFFF"/>
              </a:solidFill>
              <a:latin typeface="Helvetica Neue" charset="0"/>
              <a:ea typeface="ヒラギノ角ゴ ProN W3" charset="-128"/>
              <a:sym typeface="Helvetica Neue" charset="0"/>
            </a:endParaRPr>
          </a:p>
        </p:txBody>
      </p:sp>
      <p:sp>
        <p:nvSpPr>
          <p:cNvPr id="23554" name="Rectangle 2"/>
          <p:cNvSpPr>
            <a:spLocks/>
          </p:cNvSpPr>
          <p:nvPr/>
        </p:nvSpPr>
        <p:spPr bwMode="auto">
          <a:xfrm>
            <a:off x="1013885" y="5594351"/>
            <a:ext cx="10155767" cy="561975"/>
          </a:xfrm>
          <a:prstGeom prst="rect">
            <a:avLst/>
          </a:prstGeom>
          <a:solidFill>
            <a:schemeClr val="accent1">
              <a:alpha val="2196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 defTabSz="642938">
              <a:defRPr/>
            </a:pPr>
            <a:r>
              <a:rPr lang="en-US" altLang="ja-JP" sz="2500">
                <a:effectLst>
                  <a:outerShdw blurRad="38100" dist="38100" dir="2700000" algn="tl">
                    <a:srgbClr val="FFFFFF"/>
                  </a:outerShdw>
                </a:effectLst>
                <a:latin typeface="Helvetica Neue" charset="0"/>
                <a:ea typeface="ヒラギノ角ゴ ProN W3" charset="-128"/>
                <a:sym typeface="Helvetica Neue" charset="0"/>
              </a:rPr>
              <a:t>The strong int. width</a:t>
            </a:r>
            <a:r>
              <a:rPr lang="en-US" altLang="ja-JP" sz="2500" u="none">
                <a:effectLst>
                  <a:outerShdw blurRad="38100" dist="38100" dir="2700000" algn="tl">
                    <a:srgbClr val="FFFFFF"/>
                  </a:outerShdw>
                </a:effectLst>
                <a:latin typeface="Helvetica Neue" charset="0"/>
                <a:ea typeface="ヒラギノ角ゴ ProN W3" charset="-128"/>
                <a:sym typeface="Helvetica Neue" charset="0"/>
              </a:rPr>
              <a:t> </a:t>
            </a:r>
            <a:r>
              <a:rPr lang="en-US" altLang="ja-JP" sz="3300" b="0" u="none">
                <a:solidFill>
                  <a:srgbClr val="E6578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ヒラギノ角ゴ ProN W3" charset="-128"/>
                <a:sym typeface="Helvetica Neue" charset="0"/>
              </a:rPr>
              <a:t>&gt;</a:t>
            </a:r>
            <a:r>
              <a:rPr lang="en-US" altLang="ja-JP" sz="2500" u="none">
                <a:effectLst>
                  <a:outerShdw blurRad="38100" dist="38100" dir="2700000" algn="tl">
                    <a:srgbClr val="FFFFFF"/>
                  </a:outerShdw>
                </a:effectLst>
                <a:latin typeface="Helvetica Neue" charset="0"/>
                <a:ea typeface="ヒラギノ角ゴ ProN W3" charset="-128"/>
                <a:sym typeface="Helvetica Neue" charset="0"/>
              </a:rPr>
              <a:t> Radiative trans. width</a:t>
            </a:r>
          </a:p>
        </p:txBody>
      </p:sp>
      <p:sp>
        <p:nvSpPr>
          <p:cNvPr id="23555" name="Oval 3"/>
          <p:cNvSpPr>
            <a:spLocks/>
          </p:cNvSpPr>
          <p:nvPr/>
        </p:nvSpPr>
        <p:spPr bwMode="auto">
          <a:xfrm>
            <a:off x="5346700" y="3875089"/>
            <a:ext cx="618067" cy="465137"/>
          </a:xfrm>
          <a:prstGeom prst="ellipse">
            <a:avLst/>
          </a:prstGeom>
          <a:gradFill rotWithShape="0">
            <a:gsLst>
              <a:gs pos="0">
                <a:srgbClr val="00FF00"/>
              </a:gs>
              <a:gs pos="100000">
                <a:srgbClr val="234914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3000" b="0" u="none">
              <a:solidFill>
                <a:srgbClr val="FFFFFF"/>
              </a:solidFill>
              <a:latin typeface="Helvetica Neue" charset="0"/>
              <a:ea typeface="ヒラギノ角ゴ ProN W3" charset="-128"/>
              <a:sym typeface="Helvetica Neue" charset="0"/>
            </a:endParaRPr>
          </a:p>
        </p:txBody>
      </p:sp>
      <p:sp>
        <p:nvSpPr>
          <p:cNvPr id="23556" name="Oval 4"/>
          <p:cNvSpPr>
            <a:spLocks/>
          </p:cNvSpPr>
          <p:nvPr/>
        </p:nvSpPr>
        <p:spPr bwMode="auto">
          <a:xfrm>
            <a:off x="5465234" y="3965576"/>
            <a:ext cx="404284" cy="303213"/>
          </a:xfrm>
          <a:prstGeom prst="ellipse">
            <a:avLst/>
          </a:prstGeom>
          <a:gradFill rotWithShape="0">
            <a:gsLst>
              <a:gs pos="0">
                <a:srgbClr val="7F007F"/>
              </a:gs>
              <a:gs pos="100000">
                <a:srgbClr val="24082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3000" b="0" u="none">
              <a:solidFill>
                <a:srgbClr val="FFFFFF"/>
              </a:solidFill>
              <a:latin typeface="Helvetica Neue" charset="0"/>
              <a:ea typeface="ヒラギノ角ゴ ProN W3" charset="-128"/>
              <a:sym typeface="Helvetica Neue" charset="0"/>
            </a:endParaRPr>
          </a:p>
        </p:txBody>
      </p:sp>
      <p:sp>
        <p:nvSpPr>
          <p:cNvPr id="27654" name="Rectangle 5"/>
          <p:cNvSpPr>
            <a:spLocks/>
          </p:cNvSpPr>
          <p:nvPr/>
        </p:nvSpPr>
        <p:spPr bwMode="auto">
          <a:xfrm>
            <a:off x="1191684" y="303213"/>
            <a:ext cx="9810749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ja-JP" sz="3400" u="none">
                <a:latin typeface="Helvetica Neue" charset="0"/>
                <a:ea typeface="ヒラギノ角ゴ ProN W3" charset="-128"/>
                <a:sym typeface="Helvetica Neue" charset="0"/>
              </a:rPr>
              <a:t>Kaonic atom formation</a:t>
            </a:r>
          </a:p>
        </p:txBody>
      </p:sp>
      <p:sp>
        <p:nvSpPr>
          <p:cNvPr id="27655" name="Oval 6"/>
          <p:cNvSpPr>
            <a:spLocks/>
          </p:cNvSpPr>
          <p:nvPr/>
        </p:nvSpPr>
        <p:spPr bwMode="auto">
          <a:xfrm>
            <a:off x="4404785" y="3759201"/>
            <a:ext cx="2501900" cy="696913"/>
          </a:xfrm>
          <a:prstGeom prst="ellips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3000" b="0" u="none">
              <a:solidFill>
                <a:srgbClr val="FFFFFF"/>
              </a:solidFill>
              <a:latin typeface="Helvetica Neue" charset="0"/>
              <a:ea typeface="ヒラギノ角ゴ ProN W3" charset="-128"/>
              <a:sym typeface="Helvetica Neue" charset="0"/>
            </a:endParaRPr>
          </a:p>
        </p:txBody>
      </p:sp>
      <p:sp>
        <p:nvSpPr>
          <p:cNvPr id="27656" name="Oval 7"/>
          <p:cNvSpPr>
            <a:spLocks/>
          </p:cNvSpPr>
          <p:nvPr/>
        </p:nvSpPr>
        <p:spPr bwMode="auto">
          <a:xfrm>
            <a:off x="3678768" y="3554413"/>
            <a:ext cx="3941233" cy="1098550"/>
          </a:xfrm>
          <a:prstGeom prst="ellips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3000" b="0" u="none">
              <a:solidFill>
                <a:srgbClr val="FFFFFF"/>
              </a:solidFill>
              <a:latin typeface="Helvetica Neue" charset="0"/>
              <a:ea typeface="ヒラギノ角ゴ ProN W3" charset="-128"/>
              <a:sym typeface="Helvetica Neue" charset="0"/>
            </a:endParaRPr>
          </a:p>
        </p:txBody>
      </p:sp>
      <p:sp>
        <p:nvSpPr>
          <p:cNvPr id="27657" name="Oval 8"/>
          <p:cNvSpPr>
            <a:spLocks/>
          </p:cNvSpPr>
          <p:nvPr/>
        </p:nvSpPr>
        <p:spPr bwMode="auto">
          <a:xfrm>
            <a:off x="3035301" y="3375025"/>
            <a:ext cx="5228167" cy="1455738"/>
          </a:xfrm>
          <a:prstGeom prst="ellips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3000" b="0" u="none">
              <a:solidFill>
                <a:srgbClr val="FFFFFF"/>
              </a:solidFill>
              <a:latin typeface="Helvetica Neue" charset="0"/>
              <a:ea typeface="ヒラギノ角ゴ ProN W3" charset="-128"/>
              <a:sym typeface="Helvetica Neue" charset="0"/>
            </a:endParaRPr>
          </a:p>
        </p:txBody>
      </p:sp>
      <p:sp>
        <p:nvSpPr>
          <p:cNvPr id="27658" name="Oval 9"/>
          <p:cNvSpPr>
            <a:spLocks/>
          </p:cNvSpPr>
          <p:nvPr/>
        </p:nvSpPr>
        <p:spPr bwMode="auto">
          <a:xfrm>
            <a:off x="2154768" y="3133726"/>
            <a:ext cx="6989233" cy="1947863"/>
          </a:xfrm>
          <a:prstGeom prst="ellips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3000" b="0" u="none">
              <a:solidFill>
                <a:srgbClr val="FFFFFF"/>
              </a:solidFill>
              <a:latin typeface="Helvetica Neue" charset="0"/>
              <a:ea typeface="ヒラギノ角ゴ ProN W3" charset="-128"/>
              <a:sym typeface="Helvetica Neue" charset="0"/>
            </a:endParaRPr>
          </a:p>
        </p:txBody>
      </p:sp>
      <p:sp>
        <p:nvSpPr>
          <p:cNvPr id="27659" name="Oval 10"/>
          <p:cNvSpPr>
            <a:spLocks/>
          </p:cNvSpPr>
          <p:nvPr/>
        </p:nvSpPr>
        <p:spPr bwMode="auto">
          <a:xfrm>
            <a:off x="2108201" y="3116263"/>
            <a:ext cx="7084484" cy="1973262"/>
          </a:xfrm>
          <a:prstGeom prst="ellipse">
            <a:avLst/>
          </a:prstGeom>
          <a:noFill/>
          <a:ln w="50800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3000" b="0" u="none">
              <a:solidFill>
                <a:srgbClr val="FFFFFF"/>
              </a:solidFill>
              <a:latin typeface="Helvetica Neue" charset="0"/>
              <a:ea typeface="ヒラギノ角ゴ ProN W3" charset="-128"/>
              <a:sym typeface="Helvetica Neue" charset="0"/>
            </a:endParaRPr>
          </a:p>
        </p:txBody>
      </p:sp>
      <p:sp>
        <p:nvSpPr>
          <p:cNvPr id="27660" name="Line 11"/>
          <p:cNvSpPr>
            <a:spLocks noChangeShapeType="1"/>
          </p:cNvSpPr>
          <p:nvPr/>
        </p:nvSpPr>
        <p:spPr bwMode="auto">
          <a:xfrm rot="10800000">
            <a:off x="927100" y="3106739"/>
            <a:ext cx="4730751" cy="1587"/>
          </a:xfrm>
          <a:prstGeom prst="line">
            <a:avLst/>
          </a:prstGeom>
          <a:noFill/>
          <a:ln w="635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511301" y="2339976"/>
            <a:ext cx="918633" cy="936625"/>
            <a:chOff x="0" y="0"/>
            <a:chExt cx="616" cy="840"/>
          </a:xfrm>
        </p:grpSpPr>
        <p:sp>
          <p:nvSpPr>
            <p:cNvPr id="27698" name="Oval 13"/>
            <p:cNvSpPr>
              <a:spLocks/>
            </p:cNvSpPr>
            <p:nvPr/>
          </p:nvSpPr>
          <p:spPr bwMode="auto">
            <a:xfrm>
              <a:off x="104" y="552"/>
              <a:ext cx="288" cy="288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380808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642938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642938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642938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642938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642938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ja-JP" altLang="en-US" sz="3000" b="0" u="none">
                <a:solidFill>
                  <a:srgbClr val="FFFFFF"/>
                </a:solidFill>
                <a:latin typeface="Helvetica Neue" charset="0"/>
                <a:ea typeface="ヒラギノ角ゴ ProN W3" charset="-128"/>
                <a:sym typeface="Helvetica Neue" charset="0"/>
              </a:endParaRPr>
            </a:p>
          </p:txBody>
        </p:sp>
        <p:sp>
          <p:nvSpPr>
            <p:cNvPr id="23566" name="Rectangle 14"/>
            <p:cNvSpPr>
              <a:spLocks/>
            </p:cNvSpPr>
            <p:nvPr/>
          </p:nvSpPr>
          <p:spPr bwMode="auto">
            <a:xfrm>
              <a:off x="0" y="0"/>
              <a:ext cx="616" cy="495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algn="ctr" defTabSz="642938">
                <a:defRPr/>
              </a:pPr>
              <a:r>
                <a:rPr lang="en-US" altLang="ja-JP" sz="3200" u="none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 Neue" charset="0"/>
                  <a:ea typeface="ヒラギノ角ゴ ProN W3" charset="-128"/>
                  <a:sym typeface="Helvetica Neue" charset="0"/>
                </a:rPr>
                <a:t>K</a:t>
              </a:r>
              <a:r>
                <a:rPr lang="en-US" altLang="ja-JP" sz="3200" u="none" baseline="32000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 Neue" charset="0"/>
                  <a:ea typeface="ヒラギノ角ゴ ProN W3" charset="-128"/>
                  <a:sym typeface="Helvetica Neue" charset="0"/>
                </a:rPr>
                <a:t>-</a:t>
              </a:r>
            </a:p>
          </p:txBody>
        </p:sp>
      </p:grpSp>
      <p:sp>
        <p:nvSpPr>
          <p:cNvPr id="23567" name="Oval 15"/>
          <p:cNvSpPr>
            <a:spLocks/>
          </p:cNvSpPr>
          <p:nvPr/>
        </p:nvSpPr>
        <p:spPr bwMode="auto">
          <a:xfrm>
            <a:off x="5346700" y="3875089"/>
            <a:ext cx="618067" cy="465137"/>
          </a:xfrm>
          <a:prstGeom prst="ellipse">
            <a:avLst/>
          </a:prstGeom>
          <a:gradFill rotWithShape="0">
            <a:gsLst>
              <a:gs pos="0">
                <a:srgbClr val="0000FF"/>
              </a:gs>
              <a:gs pos="100000">
                <a:srgbClr val="001175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3000" b="0" u="none">
              <a:solidFill>
                <a:srgbClr val="FFFFFF"/>
              </a:solidFill>
              <a:latin typeface="Helvetica Neue" charset="0"/>
              <a:ea typeface="ヒラギノ角ゴ ProN W3" charset="-128"/>
              <a:sym typeface="Helvetica Neue" charset="0"/>
            </a:endParaRPr>
          </a:p>
        </p:txBody>
      </p:sp>
      <p:sp>
        <p:nvSpPr>
          <p:cNvPr id="23568" name="Rectangle 16"/>
          <p:cNvSpPr>
            <a:spLocks/>
          </p:cNvSpPr>
          <p:nvPr/>
        </p:nvSpPr>
        <p:spPr bwMode="auto">
          <a:xfrm>
            <a:off x="9692218" y="1446214"/>
            <a:ext cx="916516" cy="55403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 defTabSz="642938">
              <a:defRPr/>
            </a:pPr>
            <a:r>
              <a:rPr lang="en-US" altLang="ja-JP" sz="3200" u="none">
                <a:effectLst>
                  <a:outerShdw blurRad="38100" dist="38100" dir="2700000" algn="tl">
                    <a:srgbClr val="C0C0C0"/>
                  </a:outerShdw>
                </a:effectLst>
                <a:latin typeface="Helvetica Neue" charset="0"/>
                <a:ea typeface="ヒラギノ角ゴ ProN W3" charset="-128"/>
                <a:sym typeface="Helvetica Neue" charset="0"/>
              </a:rPr>
              <a:t>e</a:t>
            </a:r>
            <a:r>
              <a:rPr lang="en-US" altLang="ja-JP" sz="3200" u="none" baseline="32000">
                <a:effectLst>
                  <a:outerShdw blurRad="38100" dist="38100" dir="2700000" algn="tl">
                    <a:srgbClr val="C0C0C0"/>
                  </a:outerShdw>
                </a:effectLst>
                <a:latin typeface="Helvetica Neue" charset="0"/>
                <a:ea typeface="ヒラギノ角ゴ ProN W3" charset="-128"/>
                <a:sym typeface="Helvetica Neue" charset="0"/>
              </a:rPr>
              <a:t>-</a:t>
            </a:r>
          </a:p>
        </p:txBody>
      </p:sp>
      <p:sp>
        <p:nvSpPr>
          <p:cNvPr id="27664" name="Line 17"/>
          <p:cNvSpPr>
            <a:spLocks noChangeShapeType="1"/>
          </p:cNvSpPr>
          <p:nvPr/>
        </p:nvSpPr>
        <p:spPr bwMode="auto">
          <a:xfrm flipH="1">
            <a:off x="5668434" y="1919289"/>
            <a:ext cx="4070351" cy="1196975"/>
          </a:xfrm>
          <a:prstGeom prst="line">
            <a:avLst/>
          </a:prstGeom>
          <a:noFill/>
          <a:ln w="635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7665" name="Rectangle 18"/>
          <p:cNvSpPr>
            <a:spLocks/>
          </p:cNvSpPr>
          <p:nvPr/>
        </p:nvSpPr>
        <p:spPr bwMode="auto">
          <a:xfrm>
            <a:off x="9072034" y="2111376"/>
            <a:ext cx="262043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000" b="0" u="none">
                <a:latin typeface="Helvetica Neue" charset="0"/>
                <a:ea typeface="ヒラギノ角ゴ ProN W3" charset="-128"/>
                <a:sym typeface="Helvetica Neue" charset="0"/>
              </a:rPr>
              <a:t>Auger Electron</a:t>
            </a:r>
          </a:p>
        </p:txBody>
      </p:sp>
      <p:sp>
        <p:nvSpPr>
          <p:cNvPr id="23571" name="Rectangle 19"/>
          <p:cNvSpPr>
            <a:spLocks/>
          </p:cNvSpPr>
          <p:nvPr/>
        </p:nvSpPr>
        <p:spPr bwMode="auto">
          <a:xfrm>
            <a:off x="5774267" y="4084638"/>
            <a:ext cx="2381251" cy="527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8099" dir="5400000" algn="ctr" rotWithShape="0">
              <a:schemeClr val="bg2">
                <a:alpha val="7999"/>
              </a:schemeClr>
            </a:outerShdw>
          </a:effectLst>
        </p:spPr>
        <p:txBody>
          <a:bodyPr lIns="0" tIns="0" rIns="0" bIns="0" anchor="ctr"/>
          <a:lstStyle/>
          <a:p>
            <a:pPr algn="ctr" defTabSz="642938">
              <a:defRPr/>
            </a:pPr>
            <a:r>
              <a:rPr lang="en-US" altLang="ja-JP" sz="3000" u="none">
                <a:effectLst>
                  <a:outerShdw blurRad="38100" dist="38100" dir="2700000" algn="tl">
                    <a:srgbClr val="C0C0C0"/>
                  </a:outerShdw>
                </a:effectLst>
                <a:latin typeface="Helvetica Neue" charset="0"/>
                <a:ea typeface="ヒラギノ角ゴ ProN W3" charset="-128"/>
                <a:sym typeface="Helvetica Neue" charset="0"/>
              </a:rPr>
              <a:t>Nucleus</a:t>
            </a:r>
          </a:p>
        </p:txBody>
      </p:sp>
      <p:sp>
        <p:nvSpPr>
          <p:cNvPr id="23572" name="AutoShape 20"/>
          <p:cNvSpPr>
            <a:spLocks/>
          </p:cNvSpPr>
          <p:nvPr/>
        </p:nvSpPr>
        <p:spPr bwMode="auto">
          <a:xfrm>
            <a:off x="2525184" y="3251200"/>
            <a:ext cx="2785533" cy="382588"/>
          </a:xfrm>
          <a:prstGeom prst="roundRect">
            <a:avLst>
              <a:gd name="adj" fmla="val 34880"/>
            </a:avLst>
          </a:prstGeom>
          <a:solidFill>
            <a:schemeClr val="accent1">
              <a:alpha val="70979"/>
            </a:schemeClr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 u="none">
                <a:latin typeface="Helvetica Neue" charset="0"/>
                <a:ea typeface="ヒラギノ角ゴ ProN W3" charset="-128"/>
                <a:sym typeface="Helvetica Neue" charset="0"/>
              </a:rPr>
              <a:t>2) Cascade</a:t>
            </a:r>
          </a:p>
        </p:txBody>
      </p:sp>
      <p:sp>
        <p:nvSpPr>
          <p:cNvPr id="23573" name="AutoShape 21"/>
          <p:cNvSpPr>
            <a:spLocks/>
          </p:cNvSpPr>
          <p:nvPr/>
        </p:nvSpPr>
        <p:spPr bwMode="auto">
          <a:xfrm>
            <a:off x="3333751" y="2527301"/>
            <a:ext cx="2952749" cy="384175"/>
          </a:xfrm>
          <a:prstGeom prst="roundRect">
            <a:avLst>
              <a:gd name="adj" fmla="val 34880"/>
            </a:avLst>
          </a:prstGeom>
          <a:solidFill>
            <a:schemeClr val="accent1">
              <a:alpha val="70979"/>
            </a:schemeClr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 u="none">
                <a:latin typeface="Helvetica Neue" charset="0"/>
                <a:ea typeface="ヒラギノ角ゴ ProN W3" charset="-128"/>
                <a:sym typeface="Helvetica Neue" charset="0"/>
              </a:rPr>
              <a:t>1) Initial capture</a:t>
            </a:r>
          </a:p>
        </p:txBody>
      </p:sp>
      <p:sp>
        <p:nvSpPr>
          <p:cNvPr id="23574" name="AutoShape 22"/>
          <p:cNvSpPr>
            <a:spLocks/>
          </p:cNvSpPr>
          <p:nvPr/>
        </p:nvSpPr>
        <p:spPr bwMode="auto">
          <a:xfrm>
            <a:off x="1107018" y="4330701"/>
            <a:ext cx="3845983" cy="384175"/>
          </a:xfrm>
          <a:prstGeom prst="roundRect">
            <a:avLst>
              <a:gd name="adj" fmla="val 34880"/>
            </a:avLst>
          </a:prstGeom>
          <a:solidFill>
            <a:schemeClr val="accent1">
              <a:alpha val="70979"/>
            </a:schemeClr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 u="none">
                <a:latin typeface="Helvetica Neue" charset="0"/>
                <a:ea typeface="ヒラギノ角ゴ ProN W3" charset="-128"/>
                <a:sym typeface="Helvetica Neue" charset="0"/>
              </a:rPr>
              <a:t>3) Strong interaction</a:t>
            </a:r>
          </a:p>
        </p:txBody>
      </p:sp>
      <p:sp>
        <p:nvSpPr>
          <p:cNvPr id="23575" name="Rectangle 23"/>
          <p:cNvSpPr>
            <a:spLocks/>
          </p:cNvSpPr>
          <p:nvPr/>
        </p:nvSpPr>
        <p:spPr bwMode="auto">
          <a:xfrm>
            <a:off x="2726267" y="5634038"/>
            <a:ext cx="6739467" cy="474662"/>
          </a:xfrm>
          <a:prstGeom prst="rect">
            <a:avLst/>
          </a:prstGeom>
          <a:solidFill>
            <a:schemeClr val="accent1">
              <a:alpha val="2196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 defTabSz="642938">
              <a:defRPr/>
            </a:pPr>
            <a:r>
              <a:rPr lang="en-US" altLang="ja-JP" sz="2700" u="none">
                <a:effectLst>
                  <a:outerShdw blurRad="38100" dist="38100" dir="2700000" algn="tl">
                    <a:srgbClr val="FFFFFF"/>
                  </a:outerShdw>
                </a:effectLst>
                <a:latin typeface="Helvetica Neue" charset="0"/>
                <a:ea typeface="ヒラギノ角ゴ ProN W3" charset="-128"/>
                <a:sym typeface="Helvetica Neue" charset="0"/>
              </a:rPr>
              <a:t>stopped in a target medium</a:t>
            </a:r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4703234" y="4081463"/>
            <a:ext cx="622300" cy="61912"/>
            <a:chOff x="0" y="0"/>
            <a:chExt cx="419" cy="56"/>
          </a:xfrm>
        </p:grpSpPr>
        <p:sp>
          <p:nvSpPr>
            <p:cNvPr id="27696" name="Line 25"/>
            <p:cNvSpPr>
              <a:spLocks noChangeShapeType="1"/>
            </p:cNvSpPr>
            <p:nvPr/>
          </p:nvSpPr>
          <p:spPr bwMode="auto">
            <a:xfrm>
              <a:off x="0" y="0"/>
              <a:ext cx="419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27697" name="Line 26"/>
            <p:cNvSpPr>
              <a:spLocks noChangeShapeType="1"/>
            </p:cNvSpPr>
            <p:nvPr/>
          </p:nvSpPr>
          <p:spPr bwMode="auto">
            <a:xfrm>
              <a:off x="0" y="56"/>
              <a:ext cx="419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</p:grpSp>
      <p:sp>
        <p:nvSpPr>
          <p:cNvPr id="23579" name="AutoShape 27"/>
          <p:cNvSpPr>
            <a:spLocks/>
          </p:cNvSpPr>
          <p:nvPr/>
        </p:nvSpPr>
        <p:spPr bwMode="auto">
          <a:xfrm>
            <a:off x="4453467" y="4830764"/>
            <a:ext cx="2785533" cy="384175"/>
          </a:xfrm>
          <a:prstGeom prst="roundRect">
            <a:avLst>
              <a:gd name="adj" fmla="val 34880"/>
            </a:avLst>
          </a:prstGeom>
          <a:solidFill>
            <a:schemeClr val="accent1">
              <a:alpha val="70979"/>
            </a:schemeClr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 u="none">
                <a:latin typeface="Helvetica Neue" charset="0"/>
                <a:ea typeface="ヒラギノ角ゴ ProN W3" charset="-128"/>
                <a:sym typeface="Helvetica Neue" charset="0"/>
              </a:rPr>
              <a:t>4) Absorption</a:t>
            </a:r>
          </a:p>
        </p:txBody>
      </p: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5452534" y="3098800"/>
            <a:ext cx="1250951" cy="554038"/>
            <a:chOff x="0" y="0"/>
            <a:chExt cx="840" cy="496"/>
          </a:xfrm>
        </p:grpSpPr>
        <p:sp>
          <p:nvSpPr>
            <p:cNvPr id="27694" name="Oval 29"/>
            <p:cNvSpPr>
              <a:spLocks/>
            </p:cNvSpPr>
            <p:nvPr/>
          </p:nvSpPr>
          <p:spPr bwMode="auto">
            <a:xfrm>
              <a:off x="0" y="184"/>
              <a:ext cx="288" cy="288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380808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642938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642938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642938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642938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642938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ja-JP" altLang="en-US" sz="3000" b="0" u="none">
                <a:solidFill>
                  <a:srgbClr val="FFFFFF"/>
                </a:solidFill>
                <a:latin typeface="Helvetica Neue" charset="0"/>
                <a:ea typeface="ヒラギノ角ゴ ProN W3" charset="-128"/>
                <a:sym typeface="Helvetica Neue" charset="0"/>
              </a:endParaRPr>
            </a:p>
          </p:txBody>
        </p:sp>
        <p:sp>
          <p:nvSpPr>
            <p:cNvPr id="23582" name="Rectangle 30"/>
            <p:cNvSpPr>
              <a:spLocks/>
            </p:cNvSpPr>
            <p:nvPr/>
          </p:nvSpPr>
          <p:spPr bwMode="auto">
            <a:xfrm>
              <a:off x="225" y="0"/>
              <a:ext cx="615" cy="496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algn="ctr" defTabSz="642938">
                <a:defRPr/>
              </a:pPr>
              <a:r>
                <a:rPr lang="en-US" altLang="ja-JP" sz="3200" u="none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 Neue" charset="0"/>
                  <a:ea typeface="ヒラギノ角ゴ ProN W3" charset="-128"/>
                  <a:sym typeface="Helvetica Neue" charset="0"/>
                </a:rPr>
                <a:t>K</a:t>
              </a:r>
              <a:r>
                <a:rPr lang="en-US" altLang="ja-JP" sz="3200" u="none" baseline="32000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 Neue" charset="0"/>
                  <a:ea typeface="ヒラギノ角ゴ ProN W3" charset="-128"/>
                  <a:sym typeface="Helvetica Neue" charset="0"/>
                </a:rPr>
                <a:t>-</a:t>
              </a:r>
            </a:p>
          </p:txBody>
        </p:sp>
      </p:grpSp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5643034" y="3001963"/>
            <a:ext cx="4893733" cy="785812"/>
            <a:chOff x="0" y="0"/>
            <a:chExt cx="3288" cy="705"/>
          </a:xfrm>
        </p:grpSpPr>
        <p:sp>
          <p:nvSpPr>
            <p:cNvPr id="27689" name="Line 32"/>
            <p:cNvSpPr>
              <a:spLocks noChangeShapeType="1"/>
            </p:cNvSpPr>
            <p:nvPr/>
          </p:nvSpPr>
          <p:spPr bwMode="auto">
            <a:xfrm rot="10800000" flipH="1">
              <a:off x="0" y="94"/>
              <a:ext cx="0" cy="256"/>
            </a:xfrm>
            <a:prstGeom prst="line">
              <a:avLst/>
            </a:prstGeom>
            <a:noFill/>
            <a:ln w="38100">
              <a:solidFill>
                <a:srgbClr val="FF7F00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27690" name="Line 33"/>
            <p:cNvSpPr>
              <a:spLocks noChangeShapeType="1"/>
            </p:cNvSpPr>
            <p:nvPr/>
          </p:nvSpPr>
          <p:spPr bwMode="auto">
            <a:xfrm rot="10800000" flipH="1">
              <a:off x="0" y="325"/>
              <a:ext cx="0" cy="190"/>
            </a:xfrm>
            <a:prstGeom prst="line">
              <a:avLst/>
            </a:prstGeom>
            <a:noFill/>
            <a:ln w="38100">
              <a:solidFill>
                <a:srgbClr val="FF7F00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27691" name="Line 34"/>
            <p:cNvSpPr>
              <a:spLocks noChangeShapeType="1"/>
            </p:cNvSpPr>
            <p:nvPr/>
          </p:nvSpPr>
          <p:spPr bwMode="auto">
            <a:xfrm rot="10800000" flipH="1">
              <a:off x="0" y="510"/>
              <a:ext cx="0" cy="184"/>
            </a:xfrm>
            <a:prstGeom prst="line">
              <a:avLst/>
            </a:prstGeom>
            <a:noFill/>
            <a:ln w="38100">
              <a:solidFill>
                <a:srgbClr val="FF7F00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27692" name="Freeform 35"/>
            <p:cNvSpPr>
              <a:spLocks/>
            </p:cNvSpPr>
            <p:nvPr/>
          </p:nvSpPr>
          <p:spPr bwMode="auto">
            <a:xfrm rot="15456114" flipH="1">
              <a:off x="1223" y="-944"/>
              <a:ext cx="152" cy="2591"/>
            </a:xfrm>
            <a:custGeom>
              <a:avLst/>
              <a:gdLst>
                <a:gd name="T0" fmla="*/ 0 w 20066"/>
                <a:gd name="T1" fmla="*/ 0 h 21600"/>
                <a:gd name="T2" fmla="*/ 0 w 20066"/>
                <a:gd name="T3" fmla="*/ 0 h 21600"/>
                <a:gd name="T4" fmla="*/ 0 w 20066"/>
                <a:gd name="T5" fmla="*/ 0 h 21600"/>
                <a:gd name="T6" fmla="*/ 0 w 20066"/>
                <a:gd name="T7" fmla="*/ 0 h 21600"/>
                <a:gd name="T8" fmla="*/ 0 w 20066"/>
                <a:gd name="T9" fmla="*/ 0 h 21600"/>
                <a:gd name="T10" fmla="*/ 0 w 20066"/>
                <a:gd name="T11" fmla="*/ 0 h 21600"/>
                <a:gd name="T12" fmla="*/ 0 w 20066"/>
                <a:gd name="T13" fmla="*/ 0 h 21600"/>
                <a:gd name="T14" fmla="*/ 0 w 20066"/>
                <a:gd name="T15" fmla="*/ 0 h 21600"/>
                <a:gd name="T16" fmla="*/ 0 w 20066"/>
                <a:gd name="T17" fmla="*/ 0 h 21600"/>
                <a:gd name="T18" fmla="*/ 0 w 20066"/>
                <a:gd name="T19" fmla="*/ 0 h 21600"/>
                <a:gd name="T20" fmla="*/ 0 w 20066"/>
                <a:gd name="T21" fmla="*/ 0 h 21600"/>
                <a:gd name="T22" fmla="*/ 0 w 20066"/>
                <a:gd name="T23" fmla="*/ 0 h 21600"/>
                <a:gd name="T24" fmla="*/ 0 w 20066"/>
                <a:gd name="T25" fmla="*/ 0 h 216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066"/>
                <a:gd name="T40" fmla="*/ 0 h 21600"/>
                <a:gd name="T41" fmla="*/ 20066 w 20066"/>
                <a:gd name="T42" fmla="*/ 21600 h 2160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066" h="21600">
                  <a:moveTo>
                    <a:pt x="18978" y="0"/>
                  </a:moveTo>
                  <a:cubicBezTo>
                    <a:pt x="15905" y="255"/>
                    <a:pt x="258" y="518"/>
                    <a:pt x="542" y="1528"/>
                  </a:cubicBezTo>
                  <a:cubicBezTo>
                    <a:pt x="826" y="2538"/>
                    <a:pt x="20198" y="2770"/>
                    <a:pt x="20062" y="3854"/>
                  </a:cubicBezTo>
                  <a:cubicBezTo>
                    <a:pt x="19926" y="4937"/>
                    <a:pt x="0" y="4799"/>
                    <a:pt x="0" y="5847"/>
                  </a:cubicBezTo>
                  <a:cubicBezTo>
                    <a:pt x="0" y="6895"/>
                    <a:pt x="19765" y="6771"/>
                    <a:pt x="20062" y="7774"/>
                  </a:cubicBezTo>
                  <a:cubicBezTo>
                    <a:pt x="20360" y="8777"/>
                    <a:pt x="1084" y="8493"/>
                    <a:pt x="1084" y="9501"/>
                  </a:cubicBezTo>
                  <a:cubicBezTo>
                    <a:pt x="1084" y="10509"/>
                    <a:pt x="19926" y="10608"/>
                    <a:pt x="20062" y="11628"/>
                  </a:cubicBezTo>
                  <a:cubicBezTo>
                    <a:pt x="20199" y="12647"/>
                    <a:pt x="1627" y="12572"/>
                    <a:pt x="1627" y="13554"/>
                  </a:cubicBezTo>
                  <a:cubicBezTo>
                    <a:pt x="1627" y="14537"/>
                    <a:pt x="20062" y="14425"/>
                    <a:pt x="20062" y="15415"/>
                  </a:cubicBezTo>
                  <a:cubicBezTo>
                    <a:pt x="20062" y="16405"/>
                    <a:pt x="1774" y="16467"/>
                    <a:pt x="1627" y="17408"/>
                  </a:cubicBezTo>
                  <a:cubicBezTo>
                    <a:pt x="1479" y="18349"/>
                    <a:pt x="17440" y="18105"/>
                    <a:pt x="19520" y="18870"/>
                  </a:cubicBezTo>
                  <a:cubicBezTo>
                    <a:pt x="21600" y="19634"/>
                    <a:pt x="12290" y="20476"/>
                    <a:pt x="10844" y="20797"/>
                  </a:cubicBezTo>
                  <a:lnTo>
                    <a:pt x="6964" y="21600"/>
                  </a:lnTo>
                </a:path>
              </a:pathLst>
            </a:custGeom>
            <a:noFill/>
            <a:ln w="50800">
              <a:solidFill>
                <a:srgbClr val="FF7F00"/>
              </a:solidFill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27693" name="Rectangle 36"/>
            <p:cNvSpPr>
              <a:spLocks/>
            </p:cNvSpPr>
            <p:nvPr/>
          </p:nvSpPr>
          <p:spPr bwMode="auto">
            <a:xfrm>
              <a:off x="2296" y="130"/>
              <a:ext cx="992" cy="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defTabSz="642938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642938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642938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642938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642938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700" u="none">
                  <a:solidFill>
                    <a:srgbClr val="FF7F00"/>
                  </a:solidFill>
                  <a:latin typeface="Helvetica Neue" charset="0"/>
                  <a:ea typeface="ヒラギノ角ゴ ProN W3" charset="-128"/>
                  <a:sym typeface="Helvetica Neue" charset="0"/>
                </a:rPr>
                <a:t>X-ray</a:t>
              </a:r>
            </a:p>
          </p:txBody>
        </p:sp>
      </p:grp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4736701" y="4514850"/>
            <a:ext cx="7097583" cy="1968500"/>
            <a:chOff x="324" y="0"/>
            <a:chExt cx="4769" cy="1762"/>
          </a:xfrm>
        </p:grpSpPr>
        <p:grpSp>
          <p:nvGrpSpPr>
            <p:cNvPr id="27682" name="Group 38"/>
            <p:cNvGrpSpPr>
              <a:grpSpLocks/>
            </p:cNvGrpSpPr>
            <p:nvPr/>
          </p:nvGrpSpPr>
          <p:grpSpPr bwMode="auto">
            <a:xfrm>
              <a:off x="324" y="0"/>
              <a:ext cx="1286" cy="1609"/>
              <a:chOff x="324" y="0"/>
              <a:chExt cx="1286" cy="1609"/>
            </a:xfrm>
          </p:grpSpPr>
          <p:sp>
            <p:nvSpPr>
              <p:cNvPr id="27687" name="Line 39"/>
              <p:cNvSpPr>
                <a:spLocks noChangeShapeType="1"/>
              </p:cNvSpPr>
              <p:nvPr/>
            </p:nvSpPr>
            <p:spPr bwMode="auto">
              <a:xfrm>
                <a:off x="960" y="0"/>
                <a:ext cx="0" cy="93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/>
              </a:p>
            </p:txBody>
          </p:sp>
          <p:sp>
            <p:nvSpPr>
              <p:cNvPr id="27688" name="Rectangle 40"/>
              <p:cNvSpPr>
                <a:spLocks/>
              </p:cNvSpPr>
              <p:nvPr/>
            </p:nvSpPr>
            <p:spPr bwMode="auto">
              <a:xfrm>
                <a:off x="324" y="1003"/>
                <a:ext cx="1286" cy="6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defTabSz="642938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642938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642938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642938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642938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ja-JP" sz="2200" u="none">
                    <a:latin typeface="Helvetica Neue" charset="0"/>
                    <a:ea typeface="ヒラギノ角ゴ ProN W3" charset="-128"/>
                    <a:sym typeface="Helvetica Neue" charset="0"/>
                  </a:rPr>
                  <a:t>Shift and Width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ja-JP" sz="2200" u="none">
                    <a:latin typeface="Helvetica Neue" charset="0"/>
                    <a:ea typeface="ヒラギノ角ゴ ProN W3" charset="-128"/>
                    <a:sym typeface="Helvetica Neue" charset="0"/>
                  </a:rPr>
                  <a:t>of last orbit</a:t>
                </a:r>
              </a:p>
            </p:txBody>
          </p:sp>
        </p:grpSp>
        <p:grpSp>
          <p:nvGrpSpPr>
            <p:cNvPr id="27683" name="Group 41"/>
            <p:cNvGrpSpPr>
              <a:grpSpLocks/>
            </p:cNvGrpSpPr>
            <p:nvPr/>
          </p:nvGrpSpPr>
          <p:grpSpPr bwMode="auto">
            <a:xfrm>
              <a:off x="2357" y="1090"/>
              <a:ext cx="2736" cy="672"/>
              <a:chOff x="0" y="0"/>
              <a:chExt cx="2735" cy="672"/>
            </a:xfrm>
          </p:grpSpPr>
          <p:sp>
            <p:nvSpPr>
              <p:cNvPr id="27684" name="Rectangle 42"/>
              <p:cNvSpPr>
                <a:spLocks/>
              </p:cNvSpPr>
              <p:nvPr/>
            </p:nvSpPr>
            <p:spPr bwMode="auto">
              <a:xfrm>
                <a:off x="0" y="16"/>
                <a:ext cx="736" cy="3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 defTabSz="642938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642938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642938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642938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642938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ja-JP" sz="1800" b="0" u="none">
                    <a:latin typeface="Helvetica Neue" charset="0"/>
                    <a:ea typeface="ヒラギノ角ゴ ProN W3" charset="-128"/>
                    <a:sym typeface="Helvetica Neue" charset="0"/>
                  </a:rPr>
                  <a:t>e.g.</a:t>
                </a:r>
              </a:p>
            </p:txBody>
          </p:sp>
          <p:sp>
            <p:nvSpPr>
              <p:cNvPr id="27685" name="Rectangle 43"/>
              <p:cNvSpPr>
                <a:spLocks/>
              </p:cNvSpPr>
              <p:nvPr/>
            </p:nvSpPr>
            <p:spPr bwMode="auto">
              <a:xfrm>
                <a:off x="583" y="60"/>
                <a:ext cx="2152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 defTabSz="642938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642938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642938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642938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642938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SzPct val="50000"/>
                  <a:buFont typeface="Helvetica Neue" charset="0"/>
                  <a:buChar char="•"/>
                </a:pPr>
                <a:r>
                  <a:rPr lang="en-US" altLang="ja-JP" sz="1800" b="0" u="none">
                    <a:latin typeface="Helvetica Neue" charset="0"/>
                    <a:ea typeface="ヒラギノ角ゴ ProN W3" charset="-128"/>
                    <a:sym typeface="Helvetica Neue" charset="0"/>
                  </a:rPr>
                  <a:t> </a:t>
                </a:r>
                <a:r>
                  <a:rPr lang="en-US" altLang="ja-JP" sz="1800">
                    <a:latin typeface="Helvetica Neue" charset="0"/>
                    <a:ea typeface="ヒラギノ角ゴ ProN W3" charset="-128"/>
                    <a:sym typeface="Helvetica Neue" charset="0"/>
                  </a:rPr>
                  <a:t>1s</a:t>
                </a:r>
                <a:r>
                  <a:rPr lang="en-US" altLang="ja-JP" sz="1800" b="0" u="none">
                    <a:latin typeface="Helvetica Neue" charset="0"/>
                    <a:ea typeface="ヒラギノ角ゴ ProN W3" charset="-128"/>
                    <a:sym typeface="Helvetica Neue" charset="0"/>
                  </a:rPr>
                  <a:t> for K-p, K-d</a:t>
                </a:r>
              </a:p>
              <a:p>
                <a:pPr eaLnBrk="1" hangingPunct="1">
                  <a:spcBef>
                    <a:spcPct val="0"/>
                  </a:spcBef>
                  <a:buSzPct val="50000"/>
                  <a:buFont typeface="Helvetica Neue" charset="0"/>
                  <a:buChar char="•"/>
                </a:pPr>
                <a:r>
                  <a:rPr lang="en-US" altLang="ja-JP" sz="1800" b="0" u="none">
                    <a:latin typeface="Helvetica Neue" charset="0"/>
                    <a:ea typeface="ヒラギノ角ゴ ProN W3" charset="-128"/>
                    <a:sym typeface="Helvetica Neue" charset="0"/>
                  </a:rPr>
                  <a:t> </a:t>
                </a:r>
                <a:r>
                  <a:rPr lang="en-US" altLang="ja-JP" sz="1800">
                    <a:latin typeface="Helvetica Neue" charset="0"/>
                    <a:ea typeface="ヒラギノ角ゴ ProN W3" charset="-128"/>
                    <a:sym typeface="Helvetica Neue" charset="0"/>
                  </a:rPr>
                  <a:t>2p</a:t>
                </a:r>
                <a:r>
                  <a:rPr lang="en-US" altLang="ja-JP" sz="1800" b="0" u="none">
                    <a:latin typeface="Helvetica Neue" charset="0"/>
                    <a:ea typeface="ヒラギノ角ゴ ProN W3" charset="-128"/>
                    <a:sym typeface="Helvetica Neue" charset="0"/>
                  </a:rPr>
                  <a:t> for K-He</a:t>
                </a:r>
              </a:p>
            </p:txBody>
          </p:sp>
          <p:sp>
            <p:nvSpPr>
              <p:cNvPr id="27686" name="AutoShape 44"/>
              <p:cNvSpPr>
                <a:spLocks/>
              </p:cNvSpPr>
              <p:nvPr/>
            </p:nvSpPr>
            <p:spPr bwMode="auto">
              <a:xfrm>
                <a:off x="87" y="0"/>
                <a:ext cx="2160" cy="672"/>
              </a:xfrm>
              <a:prstGeom prst="roundRect">
                <a:avLst>
                  <a:gd name="adj" fmla="val 17856"/>
                </a:avLst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defTabSz="642938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642938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642938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642938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642938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ja-JP" altLang="en-US" sz="3000" b="0" u="none">
                  <a:solidFill>
                    <a:srgbClr val="FFFFFF"/>
                  </a:solidFill>
                  <a:latin typeface="Helvetica Neue" charset="0"/>
                  <a:ea typeface="ヒラギノ角ゴ ProN W3" charset="-128"/>
                  <a:sym typeface="Helvetica Neue" charset="0"/>
                </a:endParaRPr>
              </a:p>
            </p:txBody>
          </p:sp>
        </p:grpSp>
      </p:grpSp>
      <p:sp>
        <p:nvSpPr>
          <p:cNvPr id="23597" name="Rectangle 45"/>
          <p:cNvSpPr>
            <a:spLocks/>
          </p:cNvSpPr>
          <p:nvPr/>
        </p:nvSpPr>
        <p:spPr bwMode="auto">
          <a:xfrm>
            <a:off x="4721440" y="2088521"/>
            <a:ext cx="187070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700" u="none">
                <a:latin typeface="Helvetica Neue" charset="0"/>
                <a:ea typeface="ヒラギノ角ゴ ProN W3" charset="-128"/>
                <a:sym typeface="Helvetica Neue" charset="0"/>
              </a:rPr>
              <a:t>highly-excited state</a:t>
            </a:r>
          </a:p>
        </p:txBody>
      </p:sp>
      <p:sp>
        <p:nvSpPr>
          <p:cNvPr id="23598" name="Rectangle 46"/>
          <p:cNvSpPr>
            <a:spLocks/>
          </p:cNvSpPr>
          <p:nvPr/>
        </p:nvSpPr>
        <p:spPr bwMode="auto">
          <a:xfrm>
            <a:off x="6772572" y="2914021"/>
            <a:ext cx="81432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700" u="none">
                <a:latin typeface="Helvetica Neue" charset="0"/>
                <a:ea typeface="ヒラギノ角ゴ ProN W3" charset="-128"/>
                <a:sym typeface="Helvetica Neue" charset="0"/>
              </a:rPr>
              <a:t>deexcite</a:t>
            </a:r>
          </a:p>
        </p:txBody>
      </p:sp>
      <p:sp>
        <p:nvSpPr>
          <p:cNvPr id="23599" name="Rectangle 47"/>
          <p:cNvSpPr>
            <a:spLocks/>
          </p:cNvSpPr>
          <p:nvPr/>
        </p:nvSpPr>
        <p:spPr bwMode="auto">
          <a:xfrm>
            <a:off x="3727451" y="1610003"/>
            <a:ext cx="27304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ja-JP" sz="1500" b="0" i="1" u="none">
                <a:latin typeface="Helvetica Neue" charset="0"/>
                <a:ea typeface="ヒラギノ角ゴ ProN W3" charset="-128"/>
                <a:sym typeface="Helvetica Neue" charset="0"/>
              </a:rPr>
              <a:t> n ~ sqrt(M*/m</a:t>
            </a:r>
            <a:r>
              <a:rPr lang="en-US" altLang="ja-JP" sz="1500" b="0" i="1" u="none" baseline="-6000">
                <a:latin typeface="Helvetica Neue" charset="0"/>
                <a:ea typeface="ヒラギノ角ゴ ProN W3" charset="-128"/>
                <a:sym typeface="Helvetica Neue" charset="0"/>
              </a:rPr>
              <a:t>e</a:t>
            </a:r>
            <a:r>
              <a:rPr lang="en-US" altLang="ja-JP" sz="1500" b="0" i="1" u="none">
                <a:latin typeface="Helvetica Neue" charset="0"/>
                <a:ea typeface="ヒラギノ角ゴ ProN W3" charset="-128"/>
                <a:sym typeface="Helvetica Neue" charset="0"/>
              </a:rPr>
              <a:t>) n’ ~ 25 (for K-p)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ja-JP" sz="1500" b="0" u="none">
                <a:latin typeface="Helvetica Neue" charset="0"/>
                <a:ea typeface="ヒラギノ角ゴ ProN W3" charset="-128"/>
                <a:sym typeface="Helvetica Neue" charset="0"/>
              </a:rPr>
              <a:t> (</a:t>
            </a:r>
            <a:r>
              <a:rPr lang="en-US" altLang="ja-JP" sz="1200" b="0" i="1" u="none">
                <a:latin typeface="Helvetica Neue" charset="0"/>
                <a:ea typeface="ヒラギノ角ゴ ProN W3" charset="-128"/>
                <a:sym typeface="Helvetica Neue" charset="0"/>
              </a:rPr>
              <a:t>M*</a:t>
            </a:r>
            <a:r>
              <a:rPr lang="en-US" altLang="ja-JP" sz="1200" b="0" u="none">
                <a:latin typeface="Helvetica Neue" charset="0"/>
                <a:ea typeface="ヒラギノ角ゴ ProN W3" charset="-128"/>
                <a:sym typeface="Helvetica Neue" charset="0"/>
              </a:rPr>
              <a:t> : K-p reduced mass)</a:t>
            </a:r>
          </a:p>
        </p:txBody>
      </p:sp>
      <p:grpSp>
        <p:nvGrpSpPr>
          <p:cNvPr id="9" name="Group 48"/>
          <p:cNvGrpSpPr>
            <a:grpSpLocks/>
          </p:cNvGrpSpPr>
          <p:nvPr/>
        </p:nvGrpSpPr>
        <p:grpSpPr bwMode="auto">
          <a:xfrm>
            <a:off x="3712135" y="3817465"/>
            <a:ext cx="955116" cy="492601"/>
            <a:chOff x="92" y="28"/>
            <a:chExt cx="641" cy="441"/>
          </a:xfrm>
        </p:grpSpPr>
        <p:sp>
          <p:nvSpPr>
            <p:cNvPr id="27680" name="Oval 49"/>
            <p:cNvSpPr>
              <a:spLocks/>
            </p:cNvSpPr>
            <p:nvPr/>
          </p:nvSpPr>
          <p:spPr bwMode="auto">
            <a:xfrm>
              <a:off x="445" y="144"/>
              <a:ext cx="288" cy="288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380808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642938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642938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642938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642938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642938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ja-JP" altLang="en-US" sz="3000" b="0" u="none">
                <a:solidFill>
                  <a:srgbClr val="FFFFFF"/>
                </a:solidFill>
                <a:latin typeface="Helvetica Neue" charset="0"/>
                <a:ea typeface="ヒラギノ角ゴ ProN W3" charset="-128"/>
                <a:sym typeface="Helvetica Neue" charset="0"/>
              </a:endParaRPr>
            </a:p>
          </p:txBody>
        </p:sp>
        <p:sp>
          <p:nvSpPr>
            <p:cNvPr id="23602" name="Rectangle 50"/>
            <p:cNvSpPr>
              <a:spLocks/>
            </p:cNvSpPr>
            <p:nvPr/>
          </p:nvSpPr>
          <p:spPr bwMode="auto">
            <a:xfrm>
              <a:off x="92" y="28"/>
              <a:ext cx="245" cy="441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spAutoFit/>
            </a:bodyPr>
            <a:lstStyle/>
            <a:p>
              <a:pPr algn="ctr" defTabSz="642938">
                <a:defRPr/>
              </a:pPr>
              <a:r>
                <a:rPr lang="en-US" altLang="ja-JP" sz="3200" u="none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 Neue" charset="0"/>
                  <a:ea typeface="ヒラギノ角ゴ ProN W3" charset="-128"/>
                  <a:sym typeface="Helvetica Neue" charset="0"/>
                </a:rPr>
                <a:t>K</a:t>
              </a:r>
              <a:r>
                <a:rPr lang="en-US" altLang="ja-JP" sz="3200" u="none" baseline="32000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 Neue" charset="0"/>
                  <a:ea typeface="ヒラギノ角ゴ ProN W3" charset="-128"/>
                  <a:sym typeface="Helvetica Neue" charset="0"/>
                </a:rPr>
                <a:t>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13582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3" grpId="0" animBg="1"/>
      <p:bldP spid="23554" grpId="0" animBg="1" autoUpdateAnimBg="0"/>
      <p:bldP spid="23555" grpId="0" animBg="1"/>
      <p:bldP spid="23556" grpId="0" animBg="1"/>
      <p:bldP spid="23567" grpId="0" animBg="1"/>
      <p:bldP spid="23571" grpId="0" autoUpdateAnimBg="0"/>
      <p:bldP spid="23572" grpId="0" animBg="1" autoUpdateAnimBg="0"/>
      <p:bldP spid="23572" grpId="1" animBg="1" autoUpdateAnimBg="0"/>
      <p:bldP spid="23573" grpId="0" animBg="1" autoUpdateAnimBg="0"/>
      <p:bldP spid="23574" grpId="0" animBg="1" autoUpdateAnimBg="0"/>
      <p:bldP spid="23574" grpId="1" animBg="1" autoUpdateAnimBg="0"/>
      <p:bldP spid="23575" grpId="0" animBg="1" autoUpdateAnimBg="0"/>
      <p:bldP spid="23579" grpId="0" animBg="1" autoUpdateAnimBg="0"/>
      <p:bldP spid="23597" grpId="0" autoUpdateAnimBg="0"/>
      <p:bldP spid="23598" grpId="0" autoUpdateAnimBg="0"/>
      <p:bldP spid="23598" grpId="1" autoUpdateAnimBg="0"/>
      <p:bldP spid="23599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9AF1-E440-42A8-A602-D3DA65B67E13}" type="slidenum">
              <a:rPr lang="en-GB" smtClean="0"/>
              <a:t>5</a:t>
            </a:fld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110" y="54634"/>
            <a:ext cx="9084723" cy="6961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7506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9AF1-E440-42A8-A602-D3DA65B67E13}" type="slidenum">
              <a:rPr lang="en-GB" smtClean="0"/>
              <a:t>6</a:t>
            </a:fld>
            <a:endParaRPr lang="en-GB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821" y="-40180"/>
            <a:ext cx="9362679" cy="6898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0742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6649" y="-99075"/>
            <a:ext cx="8355725" cy="695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60099"/>
            <a:ext cx="6838950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8129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25" y="113149"/>
            <a:ext cx="8928023" cy="67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446" y="1425186"/>
            <a:ext cx="3137852" cy="2519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290" y="4191000"/>
            <a:ext cx="3312008" cy="104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9201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/>
          <p:cNvSpPr txBox="1"/>
          <p:nvPr/>
        </p:nvSpPr>
        <p:spPr>
          <a:xfrm>
            <a:off x="1576552" y="394139"/>
            <a:ext cx="9159765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800" dirty="0" smtClean="0">
              <a:latin typeface="Palatino Linotype" panose="02040502050505030304" pitchFamily="18" charset="0"/>
            </a:endParaRPr>
          </a:p>
          <a:p>
            <a:r>
              <a:rPr lang="en-GB" sz="24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SIDDHARTA-2 apparatus – status with time lines</a:t>
            </a:r>
            <a:endParaRPr lang="en-GB" sz="2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r>
              <a:rPr lang="en-GB" sz="2400" dirty="0" smtClean="0">
                <a:latin typeface="Palatino Linotype" panose="02040502050505030304" pitchFamily="18" charset="0"/>
              </a:rPr>
              <a:t>	</a:t>
            </a:r>
            <a:r>
              <a:rPr lang="en-GB" sz="2800" dirty="0" smtClean="0">
                <a:latin typeface="Palatino Linotype" panose="02040502050505030304" pitchFamily="18" charset="0"/>
              </a:rPr>
              <a:t>- Mounting frame</a:t>
            </a:r>
          </a:p>
          <a:p>
            <a:r>
              <a:rPr lang="en-GB" sz="2800" dirty="0">
                <a:latin typeface="Palatino Linotype" panose="02040502050505030304" pitchFamily="18" charset="0"/>
              </a:rPr>
              <a:t>	</a:t>
            </a:r>
            <a:r>
              <a:rPr lang="en-GB" sz="2800" dirty="0" smtClean="0">
                <a:latin typeface="Palatino Linotype" panose="02040502050505030304" pitchFamily="18" charset="0"/>
              </a:rPr>
              <a:t>- Beam pipe</a:t>
            </a:r>
          </a:p>
          <a:p>
            <a:r>
              <a:rPr lang="en-GB" sz="2800" dirty="0" smtClean="0">
                <a:latin typeface="Palatino Linotype" panose="02040502050505030304" pitchFamily="18" charset="0"/>
              </a:rPr>
              <a:t>	- Luminosity monitor</a:t>
            </a:r>
          </a:p>
          <a:p>
            <a:r>
              <a:rPr lang="en-GB" sz="2800" dirty="0">
                <a:latin typeface="Palatino Linotype" panose="02040502050505030304" pitchFamily="18" charset="0"/>
              </a:rPr>
              <a:t>	</a:t>
            </a:r>
            <a:r>
              <a:rPr lang="en-GB" sz="2800" dirty="0" smtClean="0">
                <a:latin typeface="Palatino Linotype" panose="02040502050505030304" pitchFamily="18" charset="0"/>
              </a:rPr>
              <a:t>- Kaon trigger</a:t>
            </a:r>
          </a:p>
          <a:p>
            <a:r>
              <a:rPr lang="en-GB" sz="2800" dirty="0" smtClean="0">
                <a:latin typeface="Palatino Linotype" panose="02040502050505030304" pitchFamily="18" charset="0"/>
              </a:rPr>
              <a:t>	- Cooling system</a:t>
            </a:r>
          </a:p>
          <a:p>
            <a:r>
              <a:rPr lang="en-GB" sz="2800" dirty="0">
                <a:latin typeface="Palatino Linotype" panose="02040502050505030304" pitchFamily="18" charset="0"/>
              </a:rPr>
              <a:t>	</a:t>
            </a:r>
            <a:r>
              <a:rPr lang="en-GB" sz="2800" dirty="0" smtClean="0">
                <a:latin typeface="Palatino Linotype" panose="02040502050505030304" pitchFamily="18" charset="0"/>
              </a:rPr>
              <a:t>- Vacuum chamber</a:t>
            </a:r>
          </a:p>
          <a:p>
            <a:r>
              <a:rPr lang="en-GB" sz="2800" dirty="0">
                <a:latin typeface="Palatino Linotype" panose="02040502050505030304" pitchFamily="18" charset="0"/>
              </a:rPr>
              <a:t>	</a:t>
            </a:r>
            <a:r>
              <a:rPr lang="en-GB" sz="2800" dirty="0" smtClean="0">
                <a:latin typeface="Palatino Linotype" panose="02040502050505030304" pitchFamily="18" charset="0"/>
              </a:rPr>
              <a:t>- Cryogenic target</a:t>
            </a:r>
          </a:p>
          <a:p>
            <a:r>
              <a:rPr lang="en-GB" sz="2800" dirty="0">
                <a:latin typeface="Palatino Linotype" panose="02040502050505030304" pitchFamily="18" charset="0"/>
              </a:rPr>
              <a:t>	</a:t>
            </a:r>
            <a:r>
              <a:rPr lang="en-GB" sz="2800" dirty="0" smtClean="0">
                <a:latin typeface="Palatino Linotype" panose="02040502050505030304" pitchFamily="18" charset="0"/>
              </a:rPr>
              <a:t>- SDD X-ray detector</a:t>
            </a:r>
          </a:p>
          <a:p>
            <a:r>
              <a:rPr lang="en-GB" sz="2800" dirty="0">
                <a:latin typeface="Palatino Linotype" panose="02040502050505030304" pitchFamily="18" charset="0"/>
              </a:rPr>
              <a:t>	</a:t>
            </a:r>
            <a:r>
              <a:rPr lang="en-GB" sz="2800" dirty="0" smtClean="0">
                <a:latin typeface="Palatino Linotype" panose="02040502050505030304" pitchFamily="18" charset="0"/>
              </a:rPr>
              <a:t>- Veto system</a:t>
            </a:r>
          </a:p>
          <a:p>
            <a:r>
              <a:rPr lang="en-GB" sz="2800" dirty="0">
                <a:latin typeface="Palatino Linotype" panose="02040502050505030304" pitchFamily="18" charset="0"/>
              </a:rPr>
              <a:t>	</a:t>
            </a:r>
          </a:p>
          <a:p>
            <a:r>
              <a:rPr lang="en-GB" sz="24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Overall time schedule</a:t>
            </a:r>
          </a:p>
          <a:p>
            <a:r>
              <a:rPr lang="en-GB" sz="800" dirty="0" smtClean="0">
                <a:latin typeface="Palatino Linotype" panose="02040502050505030304" pitchFamily="18" charset="0"/>
              </a:rPr>
              <a:t> </a:t>
            </a:r>
            <a:endParaRPr lang="en-GB" sz="800" b="1" dirty="0" smtClean="0">
              <a:latin typeface="Palatino Linotype" panose="02040502050505030304" pitchFamily="18" charset="0"/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F77BF-BA91-4F60-908A-B12DAC71BF1F}" type="slidenum">
              <a:rPr lang="en-GB" smtClean="0"/>
              <a:t>9</a:t>
            </a:fld>
            <a:endParaRPr lang="en-GB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813" y="1110387"/>
            <a:ext cx="5060731" cy="378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339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1145</Words>
  <Application>Microsoft Office PowerPoint</Application>
  <PresentationFormat>Custom</PresentationFormat>
  <Paragraphs>426</Paragraphs>
  <Slides>39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SIDDHARTA-2  -  Luminosity monitor (measuring kaons)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Österreichische Akademie der Wissenschaften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johann zmeskal</dc:creator>
  <cp:lastModifiedBy>Catalina</cp:lastModifiedBy>
  <cp:revision>166</cp:revision>
  <dcterms:created xsi:type="dcterms:W3CDTF">2016-11-15T22:57:53Z</dcterms:created>
  <dcterms:modified xsi:type="dcterms:W3CDTF">2017-06-29T12:59:38Z</dcterms:modified>
</cp:coreProperties>
</file>