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1" r:id="rId3"/>
    <p:sldId id="311" r:id="rId4"/>
    <p:sldId id="357" r:id="rId5"/>
    <p:sldId id="344" r:id="rId6"/>
    <p:sldId id="326" r:id="rId7"/>
    <p:sldId id="259" r:id="rId8"/>
    <p:sldId id="328" r:id="rId9"/>
    <p:sldId id="291" r:id="rId10"/>
    <p:sldId id="294" r:id="rId11"/>
    <p:sldId id="293" r:id="rId12"/>
    <p:sldId id="316" r:id="rId13"/>
    <p:sldId id="321" r:id="rId14"/>
    <p:sldId id="305" r:id="rId15"/>
    <p:sldId id="289" r:id="rId16"/>
    <p:sldId id="290" r:id="rId17"/>
    <p:sldId id="351" r:id="rId18"/>
    <p:sldId id="320" r:id="rId19"/>
    <p:sldId id="295" r:id="rId20"/>
    <p:sldId id="337" r:id="rId21"/>
    <p:sldId id="336" r:id="rId22"/>
    <p:sldId id="313" r:id="rId23"/>
    <p:sldId id="314" r:id="rId24"/>
    <p:sldId id="319" r:id="rId25"/>
    <p:sldId id="265" r:id="rId26"/>
    <p:sldId id="275" r:id="rId27"/>
    <p:sldId id="278" r:id="rId28"/>
    <p:sldId id="355" r:id="rId29"/>
    <p:sldId id="356" r:id="rId30"/>
    <p:sldId id="354" r:id="rId31"/>
    <p:sldId id="353" r:id="rId32"/>
    <p:sldId id="352" r:id="rId33"/>
    <p:sldId id="339" r:id="rId34"/>
    <p:sldId id="277" r:id="rId35"/>
    <p:sldId id="298" r:id="rId36"/>
    <p:sldId id="282" r:id="rId37"/>
    <p:sldId id="299" r:id="rId38"/>
    <p:sldId id="340" r:id="rId39"/>
    <p:sldId id="300" r:id="rId40"/>
    <p:sldId id="358" r:id="rId41"/>
    <p:sldId id="36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2C"/>
    <a:srgbClr val="FC00B2"/>
    <a:srgbClr val="E5E5E5"/>
    <a:srgbClr val="22EF08"/>
    <a:srgbClr val="63378D"/>
    <a:srgbClr val="BF002D"/>
    <a:srgbClr val="2A5EB3"/>
    <a:srgbClr val="308693"/>
    <a:srgbClr val="214989"/>
    <a:srgbClr val="9E1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8" autoAdjust="0"/>
    <p:restoredTop sz="99882" autoAdjust="0"/>
  </p:normalViewPr>
  <p:slideViewPr>
    <p:cSldViewPr snapToGrid="0" snapToObjects="1">
      <p:cViewPr varScale="1">
        <p:scale>
          <a:sx n="99" d="100"/>
          <a:sy n="99" d="100"/>
        </p:scale>
        <p:origin x="-1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71E17-B40A-BE45-BF0F-E01EFD79B852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BA99A-60C3-2041-AA5D-8E321333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755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881F8-4C61-304F-AA2C-23664BACBF1E}" type="datetimeFigureOut">
              <a:rPr lang="en-US" smtClean="0"/>
              <a:t>30/06/17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E02B9-61C1-2B49-BE4F-66F8B129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02B9-61C1-2B49-BE4F-66F8B12941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7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02B9-61C1-2B49-BE4F-66F8B12941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8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195C42-300A-6340-94F5-48DE6DE7C281}" type="datetime1">
              <a:rPr lang="it-IT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DA45AF-38F1-5D42-A8E0-8BC0DDC1E60C}" type="datetime1">
              <a:rPr lang="it-IT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6477C4-F604-584E-B32E-7E1F0F156434}" type="datetime1">
              <a:rPr lang="it-IT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E254D-2561-D14D-A467-4E5D54285AA1}" type="datetime1">
              <a:rPr lang="it-IT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6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A953CFA-F657-7444-9BD1-B98AA0D402BA}" type="datetime1">
              <a:rPr lang="it-IT" smtClean="0"/>
              <a:t>30/06/17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5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63E873-7D23-7749-938D-02970EFC4287}" type="datetime1">
              <a:rPr lang="it-IT" smtClean="0"/>
              <a:t>30/06/17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1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8272F1-4510-A74E-809D-A4C0FAA4F4EE}" type="datetime1">
              <a:rPr lang="it-IT" smtClean="0"/>
              <a:t>30/06/17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7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D85C78-CC90-EE4E-A462-A2695162AD0C}" type="datetime1">
              <a:rPr lang="it-IT" smtClean="0"/>
              <a:t>30/06/17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1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C9A0FB-D408-074F-8650-DAE8144BA778}" type="datetime1">
              <a:rPr lang="it-IT" smtClean="0"/>
              <a:t>30/06/17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7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ED87DA-9AC6-BF40-BB19-3260750D5FA4}" type="datetime1">
              <a:rPr lang="it-IT" smtClean="0"/>
              <a:t>30/06/17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88FF3B-15C2-1B4E-ADC8-64D08AC140C4}" type="datetime1">
              <a:rPr lang="it-IT" smtClean="0"/>
              <a:t>30/06/17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4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5430" y="6356350"/>
            <a:ext cx="1998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65" y="6400794"/>
            <a:ext cx="1001632" cy="262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141" y="6282810"/>
            <a:ext cx="811034" cy="480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2965" y="6298000"/>
            <a:ext cx="822595" cy="465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49226" y="6322500"/>
            <a:ext cx="843955" cy="424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142362" y="6382782"/>
            <a:ext cx="1123304" cy="3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BF002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microsoft.com/office/2007/relationships/hdphoto" Target="../media/hdphoto2.wdp"/><Relationship Id="rId5" Type="http://schemas.openxmlformats.org/officeDocument/2006/relationships/image" Target="../media/image71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microsoft.com/office/2007/relationships/hdphoto" Target="../media/hdphoto4.wdp"/><Relationship Id="rId5" Type="http://schemas.openxmlformats.org/officeDocument/2006/relationships/image" Target="../media/image88.jpeg"/><Relationship Id="rId6" Type="http://schemas.microsoft.com/office/2007/relationships/hdphoto" Target="../media/hdphoto5.wdp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jpeg"/><Relationship Id="rId1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microsoft.com/office/2007/relationships/hdphoto" Target="../media/hdphoto7.wdp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microsoft.com/office/2007/relationships/hdphoto" Target="../media/hdphoto8.wdp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microsoft.com/office/2007/relationships/hdphoto" Target="../media/hdphoto1.wdp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187491"/>
            <a:ext cx="9154497" cy="4850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822578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BTF e PADME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519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chemeClr val="tx2"/>
                </a:solidFill>
              </a:rPr>
              <a:t>Consiglio di Laboratorio </a:t>
            </a:r>
            <a:r>
              <a:rPr lang="mr-IN" sz="1600" dirty="0" smtClean="0">
                <a:solidFill>
                  <a:schemeClr val="tx2"/>
                </a:solidFill>
              </a:rPr>
              <a:t>–</a:t>
            </a:r>
            <a:r>
              <a:rPr lang="it-IT" sz="1600" dirty="0" smtClean="0">
                <a:solidFill>
                  <a:schemeClr val="tx2"/>
                </a:solidFill>
              </a:rPr>
              <a:t> 30 giugno 2017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968" y="1010262"/>
            <a:ext cx="3612122" cy="481438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8155494" y="4862951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155494" y="4542551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155494" y="4222151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8155400" y="4064138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318882" y="4062570"/>
            <a:ext cx="157132" cy="157143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3" y="1010262"/>
            <a:ext cx="3612123" cy="48143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629771" y="3290658"/>
            <a:ext cx="985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Upstairs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29771" y="3679057"/>
            <a:ext cx="896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Downstairs</a:t>
            </a:r>
          </a:p>
        </p:txBody>
      </p:sp>
      <p:cxnSp>
        <p:nvCxnSpPr>
          <p:cNvPr id="41" name="Straight Arrow Connector 40"/>
          <p:cNvCxnSpPr>
            <a:cxnSpLocks/>
          </p:cNvCxnSpPr>
          <p:nvPr/>
        </p:nvCxnSpPr>
        <p:spPr>
          <a:xfrm flipH="1" flipV="1">
            <a:off x="5172832" y="3613635"/>
            <a:ext cx="2628000" cy="103912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45741" y="107922"/>
            <a:ext cx="8809375" cy="617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modifications</a:t>
            </a:r>
            <a:endParaRPr lang="en-US" sz="2800" dirty="0"/>
          </a:p>
        </p:txBody>
      </p:sp>
      <p:sp>
        <p:nvSpPr>
          <p:cNvPr id="52" name="Rectangle 51"/>
          <p:cNvSpPr/>
          <p:nvPr/>
        </p:nvSpPr>
        <p:spPr>
          <a:xfrm>
            <a:off x="7822371" y="4864519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822371" y="4544119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822371" y="4223719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825452" y="4065706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988934" y="4064138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239125" y="4965394"/>
            <a:ext cx="73025" cy="489255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25" h="489255">
                <a:moveTo>
                  <a:pt x="6350" y="305"/>
                </a:moveTo>
                <a:cubicBezTo>
                  <a:pt x="2646" y="-4457"/>
                  <a:pt x="46567" y="47930"/>
                  <a:pt x="73025" y="60630"/>
                </a:cubicBezTo>
                <a:cubicBezTo>
                  <a:pt x="70908" y="203505"/>
                  <a:pt x="68792" y="346380"/>
                  <a:pt x="66675" y="489255"/>
                </a:cubicBezTo>
                <a:lnTo>
                  <a:pt x="0" y="432105"/>
                </a:lnTo>
                <a:cubicBezTo>
                  <a:pt x="1058" y="298755"/>
                  <a:pt x="9525" y="205092"/>
                  <a:pt x="6350" y="305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8245283" y="4563838"/>
            <a:ext cx="73218" cy="467231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12921 w 66896"/>
              <a:gd name="connsiteY3" fmla="*/ 394005 h 489255"/>
              <a:gd name="connsiteX4" fmla="*/ 221 w 66896"/>
              <a:gd name="connsiteY4" fmla="*/ 305 h 489255"/>
              <a:gd name="connsiteX0" fmla="*/ 3175 w 69850"/>
              <a:gd name="connsiteY0" fmla="*/ 305 h 489255"/>
              <a:gd name="connsiteX1" fmla="*/ 69850 w 69850"/>
              <a:gd name="connsiteY1" fmla="*/ 60630 h 489255"/>
              <a:gd name="connsiteX2" fmla="*/ 63500 w 69850"/>
              <a:gd name="connsiteY2" fmla="*/ 489255 h 489255"/>
              <a:gd name="connsiteX3" fmla="*/ 0 w 69850"/>
              <a:gd name="connsiteY3" fmla="*/ 422580 h 489255"/>
              <a:gd name="connsiteX4" fmla="*/ 3175 w 69850"/>
              <a:gd name="connsiteY4" fmla="*/ 305 h 489255"/>
              <a:gd name="connsiteX0" fmla="*/ 193 w 73218"/>
              <a:gd name="connsiteY0" fmla="*/ 506 h 467231"/>
              <a:gd name="connsiteX1" fmla="*/ 73218 w 73218"/>
              <a:gd name="connsiteY1" fmla="*/ 38606 h 467231"/>
              <a:gd name="connsiteX2" fmla="*/ 66868 w 73218"/>
              <a:gd name="connsiteY2" fmla="*/ 467231 h 467231"/>
              <a:gd name="connsiteX3" fmla="*/ 3368 w 73218"/>
              <a:gd name="connsiteY3" fmla="*/ 400556 h 467231"/>
              <a:gd name="connsiteX4" fmla="*/ 193 w 73218"/>
              <a:gd name="connsiteY4" fmla="*/ 506 h 46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18" h="467231">
                <a:moveTo>
                  <a:pt x="193" y="506"/>
                </a:moveTo>
                <a:cubicBezTo>
                  <a:pt x="-3511" y="-4256"/>
                  <a:pt x="46760" y="25906"/>
                  <a:pt x="73218" y="38606"/>
                </a:cubicBezTo>
                <a:cubicBezTo>
                  <a:pt x="71101" y="181481"/>
                  <a:pt x="68985" y="324356"/>
                  <a:pt x="66868" y="467231"/>
                </a:cubicBezTo>
                <a:lnTo>
                  <a:pt x="3368" y="400556"/>
                </a:lnTo>
                <a:cubicBezTo>
                  <a:pt x="4426" y="267206"/>
                  <a:pt x="3368" y="205293"/>
                  <a:pt x="193" y="50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8240187" y="4133873"/>
            <a:ext cx="68787" cy="469133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12921 w 66896"/>
              <a:gd name="connsiteY3" fmla="*/ 394005 h 489255"/>
              <a:gd name="connsiteX4" fmla="*/ 221 w 66896"/>
              <a:gd name="connsiteY4" fmla="*/ 305 h 489255"/>
              <a:gd name="connsiteX0" fmla="*/ 3175 w 69850"/>
              <a:gd name="connsiteY0" fmla="*/ 305 h 489255"/>
              <a:gd name="connsiteX1" fmla="*/ 69850 w 69850"/>
              <a:gd name="connsiteY1" fmla="*/ 60630 h 489255"/>
              <a:gd name="connsiteX2" fmla="*/ 63500 w 69850"/>
              <a:gd name="connsiteY2" fmla="*/ 489255 h 489255"/>
              <a:gd name="connsiteX3" fmla="*/ 0 w 69850"/>
              <a:gd name="connsiteY3" fmla="*/ 422580 h 489255"/>
              <a:gd name="connsiteX4" fmla="*/ 3175 w 69850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6571 w 66896"/>
              <a:gd name="connsiteY3" fmla="*/ 457505 h 489255"/>
              <a:gd name="connsiteX4" fmla="*/ 221 w 66896"/>
              <a:gd name="connsiteY4" fmla="*/ 305 h 489255"/>
              <a:gd name="connsiteX0" fmla="*/ 803 w 67478"/>
              <a:gd name="connsiteY0" fmla="*/ 29614 h 518564"/>
              <a:gd name="connsiteX1" fmla="*/ 7153 w 67478"/>
              <a:gd name="connsiteY1" fmla="*/ 55758 h 518564"/>
              <a:gd name="connsiteX2" fmla="*/ 67478 w 67478"/>
              <a:gd name="connsiteY2" fmla="*/ 89939 h 518564"/>
              <a:gd name="connsiteX3" fmla="*/ 61128 w 67478"/>
              <a:gd name="connsiteY3" fmla="*/ 518564 h 518564"/>
              <a:gd name="connsiteX4" fmla="*/ 7153 w 67478"/>
              <a:gd name="connsiteY4" fmla="*/ 486814 h 518564"/>
              <a:gd name="connsiteX5" fmla="*/ 803 w 67478"/>
              <a:gd name="connsiteY5" fmla="*/ 29614 h 518564"/>
              <a:gd name="connsiteX0" fmla="*/ 803 w 67478"/>
              <a:gd name="connsiteY0" fmla="*/ 35710 h 499260"/>
              <a:gd name="connsiteX1" fmla="*/ 7153 w 67478"/>
              <a:gd name="connsiteY1" fmla="*/ 36454 h 499260"/>
              <a:gd name="connsiteX2" fmla="*/ 67478 w 67478"/>
              <a:gd name="connsiteY2" fmla="*/ 70635 h 499260"/>
              <a:gd name="connsiteX3" fmla="*/ 61128 w 67478"/>
              <a:gd name="connsiteY3" fmla="*/ 499260 h 499260"/>
              <a:gd name="connsiteX4" fmla="*/ 7153 w 67478"/>
              <a:gd name="connsiteY4" fmla="*/ 467510 h 499260"/>
              <a:gd name="connsiteX5" fmla="*/ 803 w 67478"/>
              <a:gd name="connsiteY5" fmla="*/ 35710 h 499260"/>
              <a:gd name="connsiteX0" fmla="*/ 2112 w 68787"/>
              <a:gd name="connsiteY0" fmla="*/ 9304 h 472854"/>
              <a:gd name="connsiteX1" fmla="*/ 8462 w 68787"/>
              <a:gd name="connsiteY1" fmla="*/ 10048 h 472854"/>
              <a:gd name="connsiteX2" fmla="*/ 68787 w 68787"/>
              <a:gd name="connsiteY2" fmla="*/ 44229 h 472854"/>
              <a:gd name="connsiteX3" fmla="*/ 62437 w 68787"/>
              <a:gd name="connsiteY3" fmla="*/ 472854 h 472854"/>
              <a:gd name="connsiteX4" fmla="*/ 8462 w 68787"/>
              <a:gd name="connsiteY4" fmla="*/ 441104 h 472854"/>
              <a:gd name="connsiteX5" fmla="*/ 2112 w 68787"/>
              <a:gd name="connsiteY5" fmla="*/ 9304 h 472854"/>
              <a:gd name="connsiteX0" fmla="*/ 2112 w 68787"/>
              <a:gd name="connsiteY0" fmla="*/ 5583 h 469133"/>
              <a:gd name="connsiteX1" fmla="*/ 8462 w 68787"/>
              <a:gd name="connsiteY1" fmla="*/ 6327 h 469133"/>
              <a:gd name="connsiteX2" fmla="*/ 68787 w 68787"/>
              <a:gd name="connsiteY2" fmla="*/ 40508 h 469133"/>
              <a:gd name="connsiteX3" fmla="*/ 62437 w 68787"/>
              <a:gd name="connsiteY3" fmla="*/ 469133 h 469133"/>
              <a:gd name="connsiteX4" fmla="*/ 8462 w 68787"/>
              <a:gd name="connsiteY4" fmla="*/ 437383 h 469133"/>
              <a:gd name="connsiteX5" fmla="*/ 2112 w 68787"/>
              <a:gd name="connsiteY5" fmla="*/ 5583 h 46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7" h="469133">
                <a:moveTo>
                  <a:pt x="2112" y="5583"/>
                </a:moveTo>
                <a:cubicBezTo>
                  <a:pt x="-534" y="-114"/>
                  <a:pt x="-2650" y="-3727"/>
                  <a:pt x="8462" y="6327"/>
                </a:cubicBezTo>
                <a:cubicBezTo>
                  <a:pt x="19574" y="16381"/>
                  <a:pt x="63495" y="32694"/>
                  <a:pt x="68787" y="40508"/>
                </a:cubicBezTo>
                <a:cubicBezTo>
                  <a:pt x="66670" y="183383"/>
                  <a:pt x="64554" y="326258"/>
                  <a:pt x="62437" y="469133"/>
                </a:cubicBezTo>
                <a:lnTo>
                  <a:pt x="8462" y="437383"/>
                </a:lnTo>
                <a:cubicBezTo>
                  <a:pt x="9520" y="304033"/>
                  <a:pt x="5287" y="210370"/>
                  <a:pt x="2112" y="558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8241843" y="3959209"/>
            <a:ext cx="64353" cy="217253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12921 w 66896"/>
              <a:gd name="connsiteY3" fmla="*/ 394005 h 489255"/>
              <a:gd name="connsiteX4" fmla="*/ 221 w 66896"/>
              <a:gd name="connsiteY4" fmla="*/ 305 h 489255"/>
              <a:gd name="connsiteX0" fmla="*/ 3175 w 69850"/>
              <a:gd name="connsiteY0" fmla="*/ 305 h 489255"/>
              <a:gd name="connsiteX1" fmla="*/ 69850 w 69850"/>
              <a:gd name="connsiteY1" fmla="*/ 60630 h 489255"/>
              <a:gd name="connsiteX2" fmla="*/ 63500 w 69850"/>
              <a:gd name="connsiteY2" fmla="*/ 489255 h 489255"/>
              <a:gd name="connsiteX3" fmla="*/ 0 w 69850"/>
              <a:gd name="connsiteY3" fmla="*/ 422580 h 489255"/>
              <a:gd name="connsiteX4" fmla="*/ 3175 w 69850"/>
              <a:gd name="connsiteY4" fmla="*/ 305 h 489255"/>
              <a:gd name="connsiteX0" fmla="*/ 204 w 70350"/>
              <a:gd name="connsiteY0" fmla="*/ 9056 h 434507"/>
              <a:gd name="connsiteX1" fmla="*/ 70350 w 70350"/>
              <a:gd name="connsiteY1" fmla="*/ 5882 h 434507"/>
              <a:gd name="connsiteX2" fmla="*/ 64000 w 70350"/>
              <a:gd name="connsiteY2" fmla="*/ 434507 h 434507"/>
              <a:gd name="connsiteX3" fmla="*/ 500 w 70350"/>
              <a:gd name="connsiteY3" fmla="*/ 367832 h 434507"/>
              <a:gd name="connsiteX4" fmla="*/ 204 w 70350"/>
              <a:gd name="connsiteY4" fmla="*/ 9056 h 43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50" h="434507">
                <a:moveTo>
                  <a:pt x="204" y="9056"/>
                </a:moveTo>
                <a:cubicBezTo>
                  <a:pt x="-3500" y="4294"/>
                  <a:pt x="43892" y="-6818"/>
                  <a:pt x="70350" y="5882"/>
                </a:cubicBezTo>
                <a:cubicBezTo>
                  <a:pt x="68233" y="148757"/>
                  <a:pt x="66117" y="291632"/>
                  <a:pt x="64000" y="434507"/>
                </a:cubicBezTo>
                <a:lnTo>
                  <a:pt x="500" y="367832"/>
                </a:lnTo>
                <a:cubicBezTo>
                  <a:pt x="1558" y="234482"/>
                  <a:pt x="3379" y="213843"/>
                  <a:pt x="204" y="905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306197" y="5024719"/>
            <a:ext cx="209893" cy="42645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06197" y="4598267"/>
            <a:ext cx="209893" cy="42645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06197" y="4171815"/>
            <a:ext cx="209893" cy="426452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306197" y="3962658"/>
            <a:ext cx="209142" cy="209157"/>
          </a:xfrm>
          <a:prstGeom prst="rect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724531" y="5465396"/>
            <a:ext cx="985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000" dirty="0" smtClean="0">
                <a:solidFill>
                  <a:schemeClr val="bg2">
                    <a:lumMod val="90000"/>
                  </a:schemeClr>
                </a:solidFill>
              </a:rPr>
              <a:t>New chicane</a:t>
            </a:r>
            <a:endParaRPr lang="en-US" sz="1000" b="1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13016" y="5510028"/>
            <a:ext cx="822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dirty="0" smtClean="0">
                <a:solidFill>
                  <a:schemeClr val="bg2">
                    <a:lumMod val="90000"/>
                  </a:schemeClr>
                </a:solidFill>
              </a:rPr>
              <a:t>New  door</a:t>
            </a:r>
            <a:endParaRPr lang="en-US" sz="1100" b="1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303" y="707179"/>
            <a:ext cx="1456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Present situation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21247394">
            <a:off x="7861926" y="3586331"/>
            <a:ext cx="574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Bridge</a:t>
            </a:r>
          </a:p>
        </p:txBody>
      </p:sp>
      <p:sp>
        <p:nvSpPr>
          <p:cNvPr id="71" name="Freeform 70"/>
          <p:cNvSpPr/>
          <p:nvPr/>
        </p:nvSpPr>
        <p:spPr>
          <a:xfrm>
            <a:off x="7956550" y="5057775"/>
            <a:ext cx="450850" cy="330200"/>
          </a:xfrm>
          <a:custGeom>
            <a:avLst/>
            <a:gdLst>
              <a:gd name="connsiteX0" fmla="*/ 450850 w 450850"/>
              <a:gd name="connsiteY0" fmla="*/ 330200 h 330200"/>
              <a:gd name="connsiteX1" fmla="*/ 0 w 450850"/>
              <a:gd name="connsiteY1" fmla="*/ 0 h 330200"/>
              <a:gd name="connsiteX2" fmla="*/ 263525 w 450850"/>
              <a:gd name="connsiteY2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850" h="330200">
                <a:moveTo>
                  <a:pt x="450850" y="330200"/>
                </a:moveTo>
                <a:lnTo>
                  <a:pt x="0" y="0"/>
                </a:lnTo>
                <a:lnTo>
                  <a:pt x="263525" y="0"/>
                </a:ln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40000">
            <a:off x="7728553" y="4030675"/>
            <a:ext cx="110556" cy="14400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 rot="16200000">
            <a:off x="8089863" y="4580045"/>
            <a:ext cx="1120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Shielding blocks</a:t>
            </a:r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4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625" y="3373127"/>
            <a:ext cx="2658582" cy="3498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419" y="90189"/>
            <a:ext cx="2258887" cy="3208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730984" y="943502"/>
            <a:ext cx="2976959" cy="235545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139705" y="2386905"/>
            <a:ext cx="56609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842155" y="2275376"/>
            <a:ext cx="317518" cy="1115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6334573" y="2866010"/>
            <a:ext cx="0" cy="1029434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50" y="3752700"/>
            <a:ext cx="4052202" cy="2269333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cxnSpLocks/>
          </p:cNvCxnSpPr>
          <p:nvPr/>
        </p:nvCxnSpPr>
        <p:spPr>
          <a:xfrm flipH="1">
            <a:off x="3513173" y="3874961"/>
            <a:ext cx="2114630" cy="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038851" y="2893823"/>
            <a:ext cx="110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400" b="1" dirty="0" smtClean="0">
                <a:solidFill>
                  <a:srgbClr val="4A452A"/>
                </a:solidFill>
              </a:rPr>
              <a:t>Upstairs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38851" y="3438994"/>
            <a:ext cx="110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400" b="1" dirty="0" smtClean="0">
                <a:solidFill>
                  <a:srgbClr val="4A452A"/>
                </a:solidFill>
              </a:rPr>
              <a:t>Downstairs</a:t>
            </a: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 flipH="1">
            <a:off x="0" y="3337762"/>
            <a:ext cx="9144000" cy="0"/>
          </a:xfrm>
          <a:prstGeom prst="straightConnector1">
            <a:avLst/>
          </a:prstGeom>
          <a:ln w="28575" cmpd="sng">
            <a:solidFill>
              <a:srgbClr val="4A452A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45742" y="107922"/>
            <a:ext cx="4101592" cy="617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Building modifications</a:t>
            </a:r>
            <a:endParaRPr lang="en-US" sz="2800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882793" y="2797735"/>
            <a:ext cx="371085" cy="248329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270034" y="2411256"/>
            <a:ext cx="982652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4A452A"/>
            </a:solidFill>
          </a:ln>
          <a:scene3d>
            <a:camera prst="perspectiveFront">
              <a:rot lat="21259075" lon="18790565" rev="48401"/>
            </a:camera>
            <a:lightRig rig="threePt" dir="t"/>
          </a:scene3d>
          <a:sp3d z="857250"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Power supplies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2" name="Straight Arrow Connector 61"/>
          <p:cNvCxnSpPr>
            <a:cxnSpLocks/>
          </p:cNvCxnSpPr>
          <p:nvPr/>
        </p:nvCxnSpPr>
        <p:spPr>
          <a:xfrm>
            <a:off x="5783733" y="2814440"/>
            <a:ext cx="550840" cy="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>
            <a:off x="3392933" y="3895444"/>
            <a:ext cx="120240" cy="1564998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 rot="482252">
            <a:off x="6425882" y="2054674"/>
            <a:ext cx="821220" cy="338554"/>
          </a:xfrm>
          <a:prstGeom prst="rect">
            <a:avLst/>
          </a:prstGeom>
          <a:noFill/>
          <a:scene3d>
            <a:camera prst="perspectiveFront">
              <a:rot lat="21305287" lon="18087489" rev="2159525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b="1" dirty="0" smtClean="0">
                <a:solidFill>
                  <a:srgbClr val="4A452A"/>
                </a:solidFill>
              </a:rPr>
              <a:t>Bridge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6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502" y="609600"/>
            <a:ext cx="8058498" cy="563477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Layout: final 3D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4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9300"/>
            <a:ext cx="9144000" cy="535845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magnets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0550" y="1074883"/>
            <a:ext cx="185178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b="1" dirty="0" smtClean="0"/>
              <a:t>13 new magnets: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3 types of dipole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err="1" smtClean="0"/>
              <a:t>Quadrupoles</a:t>
            </a:r>
            <a:endParaRPr lang="en-US" sz="1600" dirty="0" smtClean="0"/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Correctors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653109" y="890217"/>
            <a:ext cx="75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DC-01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60858" y="2833781"/>
            <a:ext cx="77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DH-02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0270" y="3691793"/>
            <a:ext cx="77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DH-01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3079" y="5727563"/>
            <a:ext cx="750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DP-01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49569" y="5087507"/>
            <a:ext cx="118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(DHSTB02)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3372" y="4237868"/>
            <a:ext cx="889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PADME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0156" y="4346542"/>
            <a:ext cx="124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QUA-01/02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66087" y="3235681"/>
            <a:ext cx="124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QUA-03/04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34994" y="1618329"/>
            <a:ext cx="124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QUA-05/06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6087" y="5456839"/>
            <a:ext cx="1627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(QUATB-03/04)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375" y="959361"/>
            <a:ext cx="3924626" cy="2940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03"/>
            <a:ext cx="8229600" cy="6051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781" y="589078"/>
            <a:ext cx="51915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b="1" dirty="0" smtClean="0">
                <a:solidFill>
                  <a:srgbClr val="FF0000"/>
                </a:solidFill>
              </a:rPr>
              <a:t>Main constraints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Fit inside the existing BTF hall for turning by 135° and thus use the former control room as second experimental area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/>
              <a:t>Split the bending into three dipoles in order to control the </a:t>
            </a:r>
            <a:r>
              <a:rPr lang="en-US" dirty="0" smtClean="0"/>
              <a:t>dispersion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Take into account a possible energy upgrade of the LINAC up to 1 </a:t>
            </a:r>
            <a:r>
              <a:rPr lang="en-US" dirty="0" err="1" smtClean="0"/>
              <a:t>GeV</a:t>
            </a:r>
            <a:r>
              <a:rPr lang="en-US" dirty="0"/>
              <a:t>:</a:t>
            </a:r>
            <a:r>
              <a:rPr lang="en-US" dirty="0" smtClean="0"/>
              <a:t> at least </a:t>
            </a:r>
            <a:r>
              <a:rPr lang="en-US" b="1" dirty="0" smtClean="0"/>
              <a:t>920 MeV </a:t>
            </a:r>
            <a:r>
              <a:rPr lang="en-US" dirty="0" smtClean="0"/>
              <a:t>secondary beams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As a consequence, iron core dipoles working </a:t>
            </a:r>
            <a:r>
              <a:rPr lang="en-US" sz="1600" b="1" dirty="0" smtClean="0">
                <a:solidFill>
                  <a:srgbClr val="FF0000"/>
                </a:solidFill>
              </a:rPr>
              <a:t>close to saturation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82" y="3801859"/>
            <a:ext cx="5277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/>
              <a:t>Allow the use the parallel of the two lines as much as possible: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/>
              <a:t>Be compatible with present DA</a:t>
            </a:r>
            <a:r>
              <a:rPr lang="en-US" sz="1600" dirty="0">
                <a:latin typeface="Symbol" charset="2"/>
                <a:cs typeface="Symbol" charset="2"/>
              </a:rPr>
              <a:t>F</a:t>
            </a:r>
            <a:r>
              <a:rPr lang="en-US" sz="1600" dirty="0"/>
              <a:t>NE operation without linking too much to it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Pulsed </a:t>
            </a:r>
            <a:r>
              <a:rPr lang="en-US" sz="1600" dirty="0"/>
              <a:t>dipole for splitting sequence of LINAC </a:t>
            </a:r>
            <a:r>
              <a:rPr lang="en-US" sz="1600" dirty="0" smtClean="0"/>
              <a:t>pulses</a:t>
            </a:r>
          </a:p>
          <a:p>
            <a:pPr marL="1200150" lvl="2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Iron lamination dipole, making a relatively small angle (</a:t>
            </a:r>
            <a:r>
              <a:rPr lang="en-US" sz="1600" dirty="0"/>
              <a:t>15°) </a:t>
            </a:r>
            <a:endParaRPr lang="en-US" sz="1600" dirty="0" smtClean="0"/>
          </a:p>
          <a:p>
            <a:pPr marL="1200150" lvl="2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As compact as possible</a:t>
            </a:r>
            <a:endParaRPr lang="en-US" sz="16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0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Shape 190"/>
          <p:cNvGraphicFramePr/>
          <p:nvPr>
            <p:extLst>
              <p:ext uri="{D42A27DB-BD31-4B8C-83A1-F6EECF244321}">
                <p14:modId xmlns:p14="http://schemas.microsoft.com/office/powerpoint/2010/main" val="2298048628"/>
              </p:ext>
            </p:extLst>
          </p:nvPr>
        </p:nvGraphicFramePr>
        <p:xfrm>
          <a:off x="179636" y="788179"/>
          <a:ext cx="3134063" cy="5101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9492"/>
                <a:gridCol w="584571"/>
              </a:tblGrid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GENERAL DATA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Beam energy (MeV)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Curvature radius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Gap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Pole width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flux density (T)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1,11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Bending angle (deg)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 per pole (turns)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Ampere-turns/pole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11052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Yoke Width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277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Yoke Height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Yoke Length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06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Length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Height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Length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Field Region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±25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 quality (ΔB/B)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6,4E-03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Field quality (ΔIB/IB)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2,3E-03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weight (kg)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ELECTRICAL INTERFACE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Conductor dimension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7x7 Φ4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Resistive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Rtot (Ω)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0,078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inductance (H)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0,029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Line Cable lenght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cable cross section ( mm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42,9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WATER COOLING 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pancakes per pole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pancake circuits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series circuits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ΔT water (°C)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flow (m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0.117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velocity (m/s)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ΔP (bar)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2,94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1" name="Shape 191"/>
          <p:cNvGraphicFramePr/>
          <p:nvPr>
            <p:extLst>
              <p:ext uri="{D42A27DB-BD31-4B8C-83A1-F6EECF244321}">
                <p14:modId xmlns:p14="http://schemas.microsoft.com/office/powerpoint/2010/main" val="2001369939"/>
              </p:ext>
            </p:extLst>
          </p:nvPr>
        </p:nvGraphicFramePr>
        <p:xfrm>
          <a:off x="3438849" y="788179"/>
          <a:ext cx="2788752" cy="807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871"/>
                <a:gridCol w="749061"/>
                <a:gridCol w="715595"/>
                <a:gridCol w="796225"/>
              </a:tblGrid>
              <a:tr h="91205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IRON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 FAC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6,75E+07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0,96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7,85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83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COILS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 FAC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9.46E+06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0,59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Pulsed dipole DP-01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39" y="2357348"/>
            <a:ext cx="2672720" cy="2908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948" y="2128437"/>
            <a:ext cx="2455744" cy="265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graphicFrame>
        <p:nvGraphicFramePr>
          <p:cNvPr id="5" name="Shape 207"/>
          <p:cNvGraphicFramePr/>
          <p:nvPr>
            <p:extLst>
              <p:ext uri="{D42A27DB-BD31-4B8C-83A1-F6EECF244321}">
                <p14:modId xmlns:p14="http://schemas.microsoft.com/office/powerpoint/2010/main" val="1898792016"/>
              </p:ext>
            </p:extLst>
          </p:nvPr>
        </p:nvGraphicFramePr>
        <p:xfrm>
          <a:off x="122401" y="706305"/>
          <a:ext cx="3103889" cy="4840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59229"/>
                <a:gridCol w="644660"/>
              </a:tblGrid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GENERAL DATA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Beam energy (MeV)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921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Curvature radius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Gap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Pole width at the gap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Pole width at the yoke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flux density (T)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1,7056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Bending angle (deg)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45,00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 per pole (turns)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Iron Width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Width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Height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503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Lenght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1672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Field Region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±15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 quality (ΔB/B)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4,29E-04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Field quality (ΔIB/IB)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3,78E-04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weight (kg)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ELECTRICAL INTERFACE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Conductor dimension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9.5x9.5 Φ5.5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Resistive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Rtot (Ω)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0,276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inductance (H)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0,423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Voltage on magnet (V) with a 10 s raising time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Line Cable lenght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cable cross section ( mm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26,6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WATER COOLING 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pancake per pole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Turn per pancake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(10 H 2 V)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ΔT water (°C)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flow (m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3,44E-04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velocity (m/s)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1,21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ΔP (bar)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Shape 208"/>
          <p:cNvGraphicFramePr/>
          <p:nvPr>
            <p:extLst>
              <p:ext uri="{D42A27DB-BD31-4B8C-83A1-F6EECF244321}">
                <p14:modId xmlns:p14="http://schemas.microsoft.com/office/powerpoint/2010/main" val="2221651769"/>
              </p:ext>
            </p:extLst>
          </p:nvPr>
        </p:nvGraphicFramePr>
        <p:xfrm>
          <a:off x="3311185" y="706305"/>
          <a:ext cx="2680963" cy="807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6455"/>
                <a:gridCol w="605703"/>
                <a:gridCol w="743209"/>
                <a:gridCol w="715596"/>
              </a:tblGrid>
              <a:tr h="113634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IRON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 FAC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3,99E+08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7,86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3140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4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COILS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 FAC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9,5E+07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0,599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506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6897"/>
          </a:xfrm>
        </p:spPr>
        <p:txBody>
          <a:bodyPr>
            <a:normAutofit/>
          </a:bodyPr>
          <a:lstStyle/>
          <a:p>
            <a:r>
              <a:rPr lang="en-US" dirty="0" smtClean="0"/>
              <a:t>New DC dipoles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206" y="750850"/>
            <a:ext cx="2040116" cy="3173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434" y="4313480"/>
            <a:ext cx="5677705" cy="1829681"/>
          </a:xfrm>
          <a:prstGeom prst="rect">
            <a:avLst/>
          </a:prstGeom>
        </p:spPr>
      </p:pic>
      <p:pic>
        <p:nvPicPr>
          <p:cNvPr id="12" name="Shape 200"/>
          <p:cNvPicPr preferRelativeResize="0"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019" y="3210580"/>
            <a:ext cx="1764000" cy="885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46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7" name="Shape 2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089" y="690364"/>
            <a:ext cx="4388706" cy="2702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1879"/>
            <a:ext cx="8229600" cy="645018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quadrupoles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19" y="4146115"/>
            <a:ext cx="1785114" cy="1641750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17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92" y="969082"/>
            <a:ext cx="2158217" cy="4196154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6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66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Vacuum, supports, collimators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21" y="896436"/>
            <a:ext cx="3598723" cy="2384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321" y="557882"/>
            <a:ext cx="3665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Thin vacuum pipe for DP-01 pulsed dipole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394" y="896436"/>
            <a:ext cx="3204916" cy="2384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5395" y="541005"/>
            <a:ext cx="1612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Magnet supports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452" y="3299396"/>
            <a:ext cx="3262138" cy="3514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799" y="3956670"/>
            <a:ext cx="1524250" cy="22782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5024" y="3664233"/>
            <a:ext cx="3165508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Detailed drawing </a:t>
            </a:r>
            <a:r>
              <a:rPr lang="en-US" sz="1400" b="1" dirty="0" smtClean="0">
                <a:solidFill>
                  <a:srgbClr val="FF6600"/>
                </a:solidFill>
              </a:rPr>
              <a:t>being prepared</a:t>
            </a:r>
            <a:endParaRPr lang="en-US" sz="1400" b="1" dirty="0">
              <a:solidFill>
                <a:srgbClr val="FF6600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First orders out in July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endParaRPr lang="en-US" sz="1400" dirty="0" smtClean="0"/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Supports in many cases included in magnet order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71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Power, cooling &amp; services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45817"/>
            <a:ext cx="72400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dirty="0" smtClean="0"/>
              <a:t>Power supplies specifications </a:t>
            </a:r>
            <a:r>
              <a:rPr lang="en-US" sz="2000" b="1" dirty="0" smtClean="0">
                <a:solidFill>
                  <a:srgbClr val="FF6600"/>
                </a:solidFill>
              </a:rPr>
              <a:t>almost ready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dirty="0" smtClean="0"/>
              <a:t>Detailed estimate of additional electrical and thermal power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smtClean="0"/>
              <a:t>Technical solutions both for cooling and power identified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New pumping and secondary circuit distribution for the BTF area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Revision and upgrade of power distribution for the area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dirty="0" smtClean="0"/>
              <a:t>Detailed projects </a:t>
            </a:r>
            <a:r>
              <a:rPr lang="en-US" sz="2000" b="1" dirty="0" smtClean="0">
                <a:solidFill>
                  <a:srgbClr val="FF6600"/>
                </a:solidFill>
              </a:rPr>
              <a:t>being prepared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Impact on </a:t>
            </a:r>
            <a:r>
              <a:rPr lang="en-US" sz="2000" b="1" dirty="0" smtClean="0">
                <a:solidFill>
                  <a:srgbClr val="000000"/>
                </a:solidFill>
              </a:rPr>
              <a:t>civil engineering </a:t>
            </a:r>
            <a:r>
              <a:rPr lang="en-US" sz="2000" dirty="0" smtClean="0">
                <a:solidFill>
                  <a:srgbClr val="000000"/>
                </a:solidFill>
              </a:rPr>
              <a:t>also </a:t>
            </a:r>
            <a:r>
              <a:rPr lang="en-US" sz="2000" b="1" dirty="0" smtClean="0">
                <a:solidFill>
                  <a:srgbClr val="FF6600"/>
                </a:solidFill>
              </a:rPr>
              <a:t>being evaluated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Trying to reuse existing LINAC tunnel to BTF area connections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309796"/>
            <a:ext cx="2828688" cy="2079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574" y="3309796"/>
            <a:ext cx="4692318" cy="2888445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5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BTF e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PADME </a:t>
            </a:r>
            <a:r>
              <a:rPr lang="en-GB" dirty="0" smtClean="0"/>
              <a:t>teams</a:t>
            </a:r>
            <a:endParaRPr lang="en-US" dirty="0"/>
          </a:p>
        </p:txBody>
      </p:sp>
      <p:sp>
        <p:nvSpPr>
          <p:cNvPr id="4" name="Subtitle 2"/>
          <p:cNvSpPr txBox="1">
            <a:spLocks noGrp="1"/>
          </p:cNvSpPr>
          <p:nvPr>
            <p:ph sz="quarter" idx="4294967295"/>
          </p:nvPr>
        </p:nvSpPr>
        <p:spPr>
          <a:xfrm>
            <a:off x="0" y="1143356"/>
            <a:ext cx="9144000" cy="19425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1400" b="1" u="sng" dirty="0" smtClean="0">
                <a:solidFill>
                  <a:srgbClr val="660066"/>
                </a:solidFill>
              </a:rPr>
              <a:t>Paolo Valente</a:t>
            </a:r>
            <a:r>
              <a:rPr lang="it-IT" sz="1400" b="1" u="sng" baseline="30000" dirty="0" smtClean="0">
                <a:solidFill>
                  <a:srgbClr val="660066"/>
                </a:solidFill>
                <a:latin typeface="Calibri"/>
                <a:ea typeface="ＭＳ ゴシック"/>
                <a:cs typeface="Calibri"/>
              </a:rPr>
              <a:t>♮</a:t>
            </a:r>
            <a:endParaRPr lang="it-IT" sz="1400" b="1" baseline="30000" dirty="0">
              <a:solidFill>
                <a:srgbClr val="660066"/>
              </a:solidFill>
              <a:latin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1400" dirty="0" smtClean="0">
                <a:solidFill>
                  <a:srgbClr val="BF002D"/>
                </a:solidFill>
              </a:rPr>
              <a:t>Maurizio Belli, </a:t>
            </a:r>
            <a:r>
              <a:rPr lang="it-IT" sz="1400" b="1" dirty="0" smtClean="0">
                <a:solidFill>
                  <a:srgbClr val="BF002D"/>
                </a:solidFill>
              </a:rPr>
              <a:t>Bruno </a:t>
            </a:r>
            <a:r>
              <a:rPr lang="it-IT" sz="1400" b="1" dirty="0" err="1" smtClean="0">
                <a:solidFill>
                  <a:srgbClr val="BF002D"/>
                </a:solidFill>
              </a:rPr>
              <a:t>Buonomo</a:t>
            </a:r>
            <a:r>
              <a:rPr lang="it-IT" sz="1400" dirty="0" smtClean="0">
                <a:solidFill>
                  <a:srgbClr val="BF002D"/>
                </a:solidFill>
              </a:rPr>
              <a:t>,</a:t>
            </a:r>
            <a:r>
              <a:rPr lang="it-IT" sz="1400" i="1" dirty="0" smtClean="0">
                <a:solidFill>
                  <a:srgbClr val="BF002D"/>
                </a:solidFill>
              </a:rPr>
              <a:t> </a:t>
            </a:r>
            <a:r>
              <a:rPr lang="en-GB" sz="1400" dirty="0" smtClean="0">
                <a:solidFill>
                  <a:srgbClr val="BF002D"/>
                </a:solidFill>
              </a:rPr>
              <a:t>Bruno </a:t>
            </a:r>
            <a:r>
              <a:rPr lang="en-GB" sz="1400" dirty="0" err="1" smtClean="0">
                <a:solidFill>
                  <a:srgbClr val="BF002D"/>
                </a:solidFill>
              </a:rPr>
              <a:t>Bolli</a:t>
            </a:r>
            <a:r>
              <a:rPr lang="en-GB" sz="1400" dirty="0" smtClean="0">
                <a:solidFill>
                  <a:srgbClr val="BF002D"/>
                </a:solidFill>
              </a:rPr>
              <a:t>, </a:t>
            </a:r>
            <a:r>
              <a:rPr lang="en-GB" sz="1400" dirty="0">
                <a:solidFill>
                  <a:srgbClr val="BF002D"/>
                </a:solidFill>
              </a:rPr>
              <a:t>Sergio </a:t>
            </a:r>
            <a:r>
              <a:rPr lang="en-GB" sz="1400" dirty="0" err="1" smtClean="0">
                <a:solidFill>
                  <a:srgbClr val="BF002D"/>
                </a:solidFill>
              </a:rPr>
              <a:t>Cantarella</a:t>
            </a:r>
            <a:r>
              <a:rPr lang="en-GB" sz="1400" dirty="0" smtClean="0">
                <a:solidFill>
                  <a:srgbClr val="BF002D"/>
                </a:solidFill>
              </a:rPr>
              <a:t>, Riccardo </a:t>
            </a:r>
            <a:r>
              <a:rPr lang="en-GB" sz="1400" dirty="0" err="1" smtClean="0">
                <a:solidFill>
                  <a:srgbClr val="BF002D"/>
                </a:solidFill>
              </a:rPr>
              <a:t>Ceccarelli</a:t>
            </a:r>
            <a:r>
              <a:rPr lang="en-GB" sz="1400" dirty="0" smtClean="0">
                <a:solidFill>
                  <a:srgbClr val="BF002D"/>
                </a:solidFill>
              </a:rPr>
              <a:t>, Alberto </a:t>
            </a:r>
            <a:r>
              <a:rPr lang="en-GB" sz="1400" dirty="0" err="1" smtClean="0">
                <a:solidFill>
                  <a:srgbClr val="BF002D"/>
                </a:solidFill>
              </a:rPr>
              <a:t>Cecchinelli</a:t>
            </a:r>
            <a:r>
              <a:rPr lang="en-GB" sz="1400" dirty="0" smtClean="0">
                <a:solidFill>
                  <a:srgbClr val="BF002D"/>
                </a:solidFill>
              </a:rPr>
              <a:t>, </a:t>
            </a:r>
            <a:r>
              <a:rPr lang="en-GB" sz="1400" dirty="0" err="1" smtClean="0">
                <a:solidFill>
                  <a:srgbClr val="BF002D"/>
                </a:solidFill>
              </a:rPr>
              <a:t>Oreste</a:t>
            </a:r>
            <a:r>
              <a:rPr lang="en-GB" sz="1400" dirty="0" smtClean="0">
                <a:solidFill>
                  <a:srgbClr val="BF002D"/>
                </a:solidFill>
              </a:rPr>
              <a:t> </a:t>
            </a:r>
            <a:r>
              <a:rPr lang="en-GB" sz="1400" dirty="0" err="1" smtClean="0">
                <a:solidFill>
                  <a:srgbClr val="BF002D"/>
                </a:solidFill>
              </a:rPr>
              <a:t>Cerafogli</a:t>
            </a:r>
            <a:r>
              <a:rPr lang="it-IT" sz="1400" dirty="0" smtClean="0">
                <a:solidFill>
                  <a:srgbClr val="BF002D"/>
                </a:solidFill>
              </a:rPr>
              <a:t>, Renato Clementi, </a:t>
            </a:r>
            <a:r>
              <a:rPr lang="it-IT" sz="1400" b="1" dirty="0">
                <a:solidFill>
                  <a:srgbClr val="BF002D"/>
                </a:solidFill>
              </a:rPr>
              <a:t>Claudio Di Giulio</a:t>
            </a:r>
            <a:r>
              <a:rPr lang="en-GB" sz="1400" dirty="0" smtClean="0">
                <a:solidFill>
                  <a:srgbClr val="BF002D"/>
                </a:solidFill>
              </a:rPr>
              <a:t>, Enrico Di Pasquale, Alessandro </a:t>
            </a:r>
            <a:r>
              <a:rPr lang="en-GB" sz="1400" dirty="0" err="1" smtClean="0">
                <a:solidFill>
                  <a:srgbClr val="BF002D"/>
                </a:solidFill>
              </a:rPr>
              <a:t>Drago</a:t>
            </a:r>
            <a:r>
              <a:rPr lang="en-GB" sz="1400" dirty="0" smtClean="0">
                <a:solidFill>
                  <a:srgbClr val="BF002D"/>
                </a:solidFill>
              </a:rPr>
              <a:t>, Adolfo </a:t>
            </a:r>
            <a:r>
              <a:rPr lang="en-GB" sz="1400" dirty="0">
                <a:solidFill>
                  <a:srgbClr val="BF002D"/>
                </a:solidFill>
              </a:rPr>
              <a:t>Esposito, </a:t>
            </a:r>
            <a:r>
              <a:rPr lang="it-IT" sz="1400" b="1" dirty="0">
                <a:solidFill>
                  <a:srgbClr val="BF002D"/>
                </a:solidFill>
              </a:rPr>
              <a:t>Luca </a:t>
            </a:r>
            <a:r>
              <a:rPr lang="it-IT" sz="1400" b="1" dirty="0" err="1" smtClean="0">
                <a:solidFill>
                  <a:srgbClr val="BF002D"/>
                </a:solidFill>
              </a:rPr>
              <a:t>Foggetta</a:t>
            </a:r>
            <a:r>
              <a:rPr lang="it-IT" sz="1400" dirty="0" smtClean="0">
                <a:solidFill>
                  <a:srgbClr val="BF002D"/>
                </a:solidFill>
              </a:rPr>
              <a:t>, </a:t>
            </a:r>
            <a:r>
              <a:rPr lang="en-GB" sz="1400" dirty="0" smtClean="0">
                <a:solidFill>
                  <a:srgbClr val="BF002D"/>
                </a:solidFill>
              </a:rPr>
              <a:t>Oscar </a:t>
            </a:r>
            <a:r>
              <a:rPr lang="en-GB" sz="1400" dirty="0" err="1" smtClean="0">
                <a:solidFill>
                  <a:srgbClr val="BF002D"/>
                </a:solidFill>
              </a:rPr>
              <a:t>Frasciello</a:t>
            </a:r>
            <a:r>
              <a:rPr lang="en-GB" sz="1400" dirty="0" smtClean="0">
                <a:solidFill>
                  <a:srgbClr val="BF002D"/>
                </a:solidFill>
              </a:rPr>
              <a:t>, </a:t>
            </a:r>
            <a:r>
              <a:rPr lang="en-GB" sz="1400" dirty="0">
                <a:solidFill>
                  <a:srgbClr val="BF002D"/>
                </a:solidFill>
              </a:rPr>
              <a:t>Andrea </a:t>
            </a:r>
            <a:r>
              <a:rPr lang="en-GB" sz="1400" dirty="0" err="1">
                <a:solidFill>
                  <a:srgbClr val="BF002D"/>
                </a:solidFill>
              </a:rPr>
              <a:t>Ghigo</a:t>
            </a:r>
            <a:r>
              <a:rPr lang="en-GB" sz="1400" dirty="0">
                <a:solidFill>
                  <a:srgbClr val="BF002D"/>
                </a:solidFill>
              </a:rPr>
              <a:t>, </a:t>
            </a:r>
            <a:r>
              <a:rPr lang="en-GB" sz="1400" dirty="0" err="1">
                <a:solidFill>
                  <a:srgbClr val="BF002D"/>
                </a:solidFill>
              </a:rPr>
              <a:t>Simona</a:t>
            </a:r>
            <a:r>
              <a:rPr lang="en-GB" sz="1400" dirty="0">
                <a:solidFill>
                  <a:srgbClr val="BF002D"/>
                </a:solidFill>
              </a:rPr>
              <a:t> </a:t>
            </a:r>
            <a:r>
              <a:rPr lang="en-GB" sz="1400" dirty="0" err="1">
                <a:solidFill>
                  <a:srgbClr val="BF002D"/>
                </a:solidFill>
              </a:rPr>
              <a:t>Incremona</a:t>
            </a:r>
            <a:r>
              <a:rPr lang="en-GB" sz="1400" dirty="0">
                <a:solidFill>
                  <a:srgbClr val="BF002D"/>
                </a:solidFill>
              </a:rPr>
              <a:t>, Franco </a:t>
            </a:r>
            <a:r>
              <a:rPr lang="en-GB" sz="1400" dirty="0" err="1">
                <a:solidFill>
                  <a:srgbClr val="BF002D"/>
                </a:solidFill>
              </a:rPr>
              <a:t>Iungo</a:t>
            </a:r>
            <a:r>
              <a:rPr lang="en-GB" sz="1400" dirty="0">
                <a:solidFill>
                  <a:srgbClr val="BF002D"/>
                </a:solidFill>
              </a:rPr>
              <a:t>, </a:t>
            </a:r>
            <a:r>
              <a:rPr lang="en-GB" sz="1400" dirty="0" smtClean="0">
                <a:solidFill>
                  <a:srgbClr val="BF002D"/>
                </a:solidFill>
              </a:rPr>
              <a:t>Stefano </a:t>
            </a:r>
            <a:r>
              <a:rPr lang="en-GB" sz="1400" dirty="0" err="1" smtClean="0">
                <a:solidFill>
                  <a:srgbClr val="BF002D"/>
                </a:solidFill>
              </a:rPr>
              <a:t>Lauciani</a:t>
            </a:r>
            <a:r>
              <a:rPr lang="en-GB" sz="1400" dirty="0" smtClean="0">
                <a:solidFill>
                  <a:srgbClr val="BF002D"/>
                </a:solidFill>
              </a:rPr>
              <a:t>, Roberto </a:t>
            </a:r>
            <a:r>
              <a:rPr lang="en-GB" sz="1400" dirty="0" err="1">
                <a:solidFill>
                  <a:srgbClr val="BF002D"/>
                </a:solidFill>
              </a:rPr>
              <a:t>Mascio</a:t>
            </a:r>
            <a:r>
              <a:rPr lang="en-GB" sz="1400" dirty="0">
                <a:solidFill>
                  <a:srgbClr val="BF002D"/>
                </a:solidFill>
              </a:rPr>
              <a:t>, Stefano </a:t>
            </a:r>
            <a:r>
              <a:rPr lang="en-GB" sz="1400" dirty="0" err="1" smtClean="0">
                <a:solidFill>
                  <a:srgbClr val="BF002D"/>
                </a:solidFill>
              </a:rPr>
              <a:t>Martelli</a:t>
            </a:r>
            <a:r>
              <a:rPr lang="en-GB" sz="1400" dirty="0" smtClean="0">
                <a:solidFill>
                  <a:srgbClr val="BF002D"/>
                </a:solidFill>
              </a:rPr>
              <a:t>, </a:t>
            </a:r>
            <a:r>
              <a:rPr lang="en-GB" sz="1400" dirty="0" err="1" smtClean="0">
                <a:solidFill>
                  <a:srgbClr val="BF002D"/>
                </a:solidFill>
              </a:rPr>
              <a:t>Graziano</a:t>
            </a:r>
            <a:r>
              <a:rPr lang="en-GB" sz="1400" dirty="0" smtClean="0">
                <a:solidFill>
                  <a:srgbClr val="BF002D"/>
                </a:solidFill>
              </a:rPr>
              <a:t> </a:t>
            </a:r>
            <a:r>
              <a:rPr lang="en-GB" sz="1400" dirty="0" err="1" smtClean="0">
                <a:solidFill>
                  <a:srgbClr val="BF002D"/>
                </a:solidFill>
              </a:rPr>
              <a:t>Piermarini</a:t>
            </a:r>
            <a:r>
              <a:rPr lang="en-GB" sz="1400" dirty="0" smtClean="0">
                <a:solidFill>
                  <a:srgbClr val="BF002D"/>
                </a:solidFill>
              </a:rPr>
              <a:t>, Luigi Pellegrino</a:t>
            </a:r>
            <a:r>
              <a:rPr lang="en-GB" sz="1400" dirty="0">
                <a:solidFill>
                  <a:srgbClr val="BF002D"/>
                </a:solidFill>
              </a:rPr>
              <a:t>, </a:t>
            </a:r>
            <a:r>
              <a:rPr lang="en-GB" sz="1400" dirty="0" err="1">
                <a:solidFill>
                  <a:srgbClr val="BF002D"/>
                </a:solidFill>
              </a:rPr>
              <a:t>Ruggero</a:t>
            </a:r>
            <a:r>
              <a:rPr lang="en-GB" sz="1400" dirty="0">
                <a:solidFill>
                  <a:srgbClr val="BF002D"/>
                </a:solidFill>
              </a:rPr>
              <a:t> Ricci, </a:t>
            </a:r>
            <a:r>
              <a:rPr lang="en-GB" sz="1400" dirty="0" smtClean="0">
                <a:solidFill>
                  <a:srgbClr val="BF002D"/>
                </a:solidFill>
              </a:rPr>
              <a:t>Luis Antonio Rossi, Lucia </a:t>
            </a:r>
            <a:r>
              <a:rPr lang="en-GB" sz="1400" dirty="0" err="1">
                <a:solidFill>
                  <a:srgbClr val="BF002D"/>
                </a:solidFill>
              </a:rPr>
              <a:t>Sabbatini</a:t>
            </a:r>
            <a:r>
              <a:rPr lang="en-GB" sz="1400" dirty="0">
                <a:solidFill>
                  <a:srgbClr val="BF002D"/>
                </a:solidFill>
              </a:rPr>
              <a:t>, </a:t>
            </a:r>
            <a:r>
              <a:rPr lang="en-GB" sz="1400" dirty="0" smtClean="0">
                <a:solidFill>
                  <a:srgbClr val="BF002D"/>
                </a:solidFill>
              </a:rPr>
              <a:t>Claudio </a:t>
            </a:r>
            <a:r>
              <a:rPr lang="en-GB" sz="1400" dirty="0" err="1" smtClean="0">
                <a:solidFill>
                  <a:srgbClr val="BF002D"/>
                </a:solidFill>
              </a:rPr>
              <a:t>Sanelli</a:t>
            </a:r>
            <a:r>
              <a:rPr lang="en-GB" sz="1400" baseline="30000" dirty="0" smtClean="0">
                <a:solidFill>
                  <a:srgbClr val="BF002D"/>
                </a:solidFill>
              </a:rPr>
              <a:t>*</a:t>
            </a:r>
            <a:r>
              <a:rPr lang="en-GB" sz="1400" dirty="0" smtClean="0">
                <a:solidFill>
                  <a:srgbClr val="BF002D"/>
                </a:solidFill>
              </a:rPr>
              <a:t>, Franco </a:t>
            </a:r>
            <a:r>
              <a:rPr lang="en-GB" sz="1400" dirty="0" err="1">
                <a:solidFill>
                  <a:srgbClr val="BF002D"/>
                </a:solidFill>
              </a:rPr>
              <a:t>Sardone</a:t>
            </a:r>
            <a:r>
              <a:rPr lang="en-GB" sz="1400" dirty="0">
                <a:solidFill>
                  <a:srgbClr val="BF002D"/>
                </a:solidFill>
              </a:rPr>
              <a:t>, Giancarlo </a:t>
            </a:r>
            <a:r>
              <a:rPr lang="en-GB" sz="1400" dirty="0" err="1">
                <a:solidFill>
                  <a:srgbClr val="BF002D"/>
                </a:solidFill>
              </a:rPr>
              <a:t>Sensolini</a:t>
            </a:r>
            <a:r>
              <a:rPr lang="en-GB" sz="1400" dirty="0">
                <a:solidFill>
                  <a:srgbClr val="BF002D"/>
                </a:solidFill>
              </a:rPr>
              <a:t>, </a:t>
            </a:r>
            <a:r>
              <a:rPr lang="en-GB" sz="1400" dirty="0" smtClean="0">
                <a:solidFill>
                  <a:srgbClr val="BF002D"/>
                </a:solidFill>
              </a:rPr>
              <a:t>Serena </a:t>
            </a:r>
            <a:r>
              <a:rPr lang="en-GB" sz="1400" dirty="0" err="1" smtClean="0">
                <a:solidFill>
                  <a:srgbClr val="BF002D"/>
                </a:solidFill>
              </a:rPr>
              <a:t>Strabioli</a:t>
            </a:r>
            <a:r>
              <a:rPr lang="en-GB" sz="1400" dirty="0" smtClean="0">
                <a:solidFill>
                  <a:srgbClr val="BF002D"/>
                </a:solidFill>
              </a:rPr>
              <a:t>, </a:t>
            </a:r>
            <a:r>
              <a:rPr lang="en-GB" sz="1400" dirty="0" err="1" smtClean="0">
                <a:solidFill>
                  <a:srgbClr val="BF002D"/>
                </a:solidFill>
              </a:rPr>
              <a:t>Ugo</a:t>
            </a:r>
            <a:r>
              <a:rPr lang="en-GB" sz="1400" dirty="0" smtClean="0">
                <a:solidFill>
                  <a:srgbClr val="BF002D"/>
                </a:solidFill>
              </a:rPr>
              <a:t> </a:t>
            </a:r>
            <a:r>
              <a:rPr lang="en-GB" sz="1400" dirty="0" err="1">
                <a:solidFill>
                  <a:srgbClr val="BF002D"/>
                </a:solidFill>
              </a:rPr>
              <a:t>Rotundo</a:t>
            </a:r>
            <a:r>
              <a:rPr lang="en-GB" sz="1400" dirty="0">
                <a:solidFill>
                  <a:srgbClr val="BF002D"/>
                </a:solidFill>
              </a:rPr>
              <a:t>, </a:t>
            </a:r>
            <a:r>
              <a:rPr lang="en-GB" sz="1400" dirty="0" smtClean="0">
                <a:solidFill>
                  <a:srgbClr val="BF002D"/>
                </a:solidFill>
              </a:rPr>
              <a:t>Alessandro </a:t>
            </a:r>
            <a:r>
              <a:rPr lang="en-GB" sz="1400" dirty="0" err="1" smtClean="0">
                <a:solidFill>
                  <a:srgbClr val="BF002D"/>
                </a:solidFill>
              </a:rPr>
              <a:t>Stecchi</a:t>
            </a:r>
            <a:r>
              <a:rPr lang="en-GB" sz="1400" dirty="0" smtClean="0">
                <a:solidFill>
                  <a:srgbClr val="BF002D"/>
                </a:solidFill>
              </a:rPr>
              <a:t>, Angelo Stella, </a:t>
            </a:r>
            <a:r>
              <a:rPr lang="en-GB" sz="1400" dirty="0" err="1" smtClean="0">
                <a:solidFill>
                  <a:srgbClr val="BF002D"/>
                </a:solidFill>
              </a:rPr>
              <a:t>Raffaele</a:t>
            </a:r>
            <a:r>
              <a:rPr lang="en-GB" sz="1400" dirty="0" smtClean="0">
                <a:solidFill>
                  <a:srgbClr val="BF002D"/>
                </a:solidFill>
              </a:rPr>
              <a:t> </a:t>
            </a:r>
            <a:r>
              <a:rPr lang="en-GB" sz="1400" dirty="0" err="1" smtClean="0">
                <a:solidFill>
                  <a:srgbClr val="BF002D"/>
                </a:solidFill>
              </a:rPr>
              <a:t>Zarlenga</a:t>
            </a:r>
            <a:endParaRPr lang="en-GB" sz="1400" b="1" dirty="0" smtClean="0">
              <a:solidFill>
                <a:srgbClr val="BF002D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925653"/>
            <a:ext cx="9144000" cy="1700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GB" sz="1400" u="sng" dirty="0">
                <a:solidFill>
                  <a:srgbClr val="BF002D"/>
                </a:solidFill>
              </a:rPr>
              <a:t>P</a:t>
            </a:r>
            <a:r>
              <a:rPr lang="en-GB" sz="1400" u="sng" dirty="0">
                <a:solidFill>
                  <a:srgbClr val="E46C0A"/>
                </a:solidFill>
              </a:rPr>
              <a:t>aola </a:t>
            </a:r>
            <a:r>
              <a:rPr lang="en-GB" sz="1400" u="sng" dirty="0" err="1">
                <a:solidFill>
                  <a:srgbClr val="E46C0A"/>
                </a:solidFill>
              </a:rPr>
              <a:t>Gianotti</a:t>
            </a:r>
            <a:r>
              <a:rPr lang="en-GB" sz="1400" dirty="0">
                <a:solidFill>
                  <a:srgbClr val="E46C0A"/>
                </a:solidFill>
              </a:rPr>
              <a:t>, </a:t>
            </a:r>
            <a:r>
              <a:rPr lang="it-IT" sz="1400" dirty="0">
                <a:solidFill>
                  <a:srgbClr val="E46C0A"/>
                </a:solidFill>
              </a:rPr>
              <a:t>Pietro Albicocco, Roberto </a:t>
            </a:r>
            <a:r>
              <a:rPr lang="it-IT" sz="1400" dirty="0" err="1">
                <a:solidFill>
                  <a:srgbClr val="E46C0A"/>
                </a:solidFill>
              </a:rPr>
              <a:t>Bedogni</a:t>
            </a:r>
            <a:r>
              <a:rPr lang="it-IT" sz="1400" dirty="0">
                <a:solidFill>
                  <a:srgbClr val="E46C0A"/>
                </a:solidFill>
              </a:rPr>
              <a:t>, Fabio Bossi, Bruno </a:t>
            </a:r>
            <a:r>
              <a:rPr lang="it-IT" sz="1400" dirty="0" err="1">
                <a:solidFill>
                  <a:srgbClr val="E46C0A"/>
                </a:solidFill>
              </a:rPr>
              <a:t>Buonomo</a:t>
            </a:r>
            <a:r>
              <a:rPr lang="it-IT" sz="1400" dirty="0">
                <a:solidFill>
                  <a:srgbClr val="E46C0A"/>
                </a:solidFill>
              </a:rPr>
              <a:t>, Emilio Capitolo, Cesidio Capoccia, Gianni Corradi, Riccardo De Sangro, Claudio Di Giulio, Giuseppe Finocchiaro, Luca </a:t>
            </a:r>
            <a:r>
              <a:rPr lang="it-IT" sz="1400" dirty="0" err="1">
                <a:solidFill>
                  <a:srgbClr val="E46C0A"/>
                </a:solidFill>
              </a:rPr>
              <a:t>Foggetta</a:t>
            </a:r>
            <a:r>
              <a:rPr lang="it-IT" sz="1400" i="1" dirty="0">
                <a:solidFill>
                  <a:srgbClr val="E46C0A"/>
                </a:solidFill>
              </a:rPr>
              <a:t>, </a:t>
            </a:r>
            <a:r>
              <a:rPr lang="it-IT" sz="1400" dirty="0" smtClean="0">
                <a:solidFill>
                  <a:srgbClr val="660066"/>
                </a:solidFill>
              </a:rPr>
              <a:t>, </a:t>
            </a:r>
            <a:r>
              <a:rPr lang="it-IT" sz="1400" dirty="0" err="1" smtClean="0">
                <a:solidFill>
                  <a:srgbClr val="660066"/>
                </a:solidFill>
              </a:rPr>
              <a:t>Georgy</a:t>
            </a:r>
            <a:r>
              <a:rPr lang="it-IT" sz="1400" dirty="0" smtClean="0">
                <a:solidFill>
                  <a:srgbClr val="660066"/>
                </a:solidFill>
              </a:rPr>
              <a:t> </a:t>
            </a:r>
            <a:r>
              <a:rPr lang="it-IT" sz="1400" dirty="0" err="1" smtClean="0">
                <a:solidFill>
                  <a:srgbClr val="660066"/>
                </a:solidFill>
              </a:rPr>
              <a:t>Georgiev</a:t>
            </a:r>
            <a:r>
              <a:rPr lang="it-IT" sz="1400" baseline="30000" dirty="0">
                <a:solidFill>
                  <a:srgbClr val="660066"/>
                </a:solidFill>
              </a:rPr>
              <a:t>♯</a:t>
            </a:r>
            <a:r>
              <a:rPr lang="it-IT" sz="1400" dirty="0" smtClean="0">
                <a:solidFill>
                  <a:srgbClr val="E46C0A"/>
                </a:solidFill>
              </a:rPr>
              <a:t>, </a:t>
            </a:r>
            <a:r>
              <a:rPr lang="en-GB" sz="1400" dirty="0" smtClean="0">
                <a:solidFill>
                  <a:srgbClr val="E46C0A"/>
                </a:solidFill>
              </a:rPr>
              <a:t>Andrea </a:t>
            </a:r>
            <a:r>
              <a:rPr lang="en-GB" sz="1400" dirty="0" err="1">
                <a:solidFill>
                  <a:srgbClr val="E46C0A"/>
                </a:solidFill>
              </a:rPr>
              <a:t>Ghigo</a:t>
            </a:r>
            <a:r>
              <a:rPr lang="en-GB" sz="1400" dirty="0">
                <a:solidFill>
                  <a:srgbClr val="E46C0A"/>
                </a:solidFill>
              </a:rPr>
              <a:t>, Paola </a:t>
            </a:r>
            <a:r>
              <a:rPr lang="en-GB" sz="1400" dirty="0" err="1" smtClean="0">
                <a:solidFill>
                  <a:srgbClr val="E46C0A"/>
                </a:solidFill>
              </a:rPr>
              <a:t>Gianotti</a:t>
            </a:r>
            <a:r>
              <a:rPr lang="en-GB" sz="1400" dirty="0" smtClean="0">
                <a:solidFill>
                  <a:srgbClr val="E46C0A"/>
                </a:solidFill>
              </a:rPr>
              <a:t>, </a:t>
            </a:r>
            <a:r>
              <a:rPr lang="it-IT" sz="1400" dirty="0" err="1">
                <a:solidFill>
                  <a:srgbClr val="660066"/>
                </a:solidFill>
              </a:rPr>
              <a:t>Venelin</a:t>
            </a:r>
            <a:r>
              <a:rPr lang="it-IT" sz="1400" dirty="0">
                <a:solidFill>
                  <a:srgbClr val="660066"/>
                </a:solidFill>
              </a:rPr>
              <a:t> </a:t>
            </a:r>
            <a:r>
              <a:rPr lang="it-IT" sz="1400" dirty="0" err="1" smtClean="0">
                <a:solidFill>
                  <a:srgbClr val="660066"/>
                </a:solidFill>
              </a:rPr>
              <a:t>Kozhuharov</a:t>
            </a:r>
            <a:r>
              <a:rPr lang="it-IT" sz="1400" baseline="30000" dirty="0">
                <a:solidFill>
                  <a:srgbClr val="660066"/>
                </a:solidFill>
              </a:rPr>
              <a:t>♯</a:t>
            </a:r>
            <a:r>
              <a:rPr lang="en-GB" sz="1400" dirty="0" smtClean="0">
                <a:solidFill>
                  <a:srgbClr val="E46C0A"/>
                </a:solidFill>
              </a:rPr>
              <a:t>, Marcello Piccolo</a:t>
            </a:r>
            <a:r>
              <a:rPr lang="en-GB" sz="1400" baseline="30000" dirty="0" smtClean="0">
                <a:solidFill>
                  <a:srgbClr val="E46C0A"/>
                </a:solidFill>
              </a:rPr>
              <a:t>*</a:t>
            </a:r>
            <a:r>
              <a:rPr lang="en-GB" sz="1400" dirty="0" smtClean="0">
                <a:solidFill>
                  <a:srgbClr val="E46C0A"/>
                </a:solidFill>
              </a:rPr>
              <a:t>, Gabriele </a:t>
            </a:r>
            <a:r>
              <a:rPr lang="en-GB" sz="1400" dirty="0" err="1">
                <a:solidFill>
                  <a:srgbClr val="E46C0A"/>
                </a:solidFill>
              </a:rPr>
              <a:t>Piperno</a:t>
            </a:r>
            <a:r>
              <a:rPr lang="en-GB" sz="1400" dirty="0">
                <a:solidFill>
                  <a:srgbClr val="E46C0A"/>
                </a:solidFill>
              </a:rPr>
              <a:t>, </a:t>
            </a:r>
            <a:r>
              <a:rPr lang="en-GB" sz="1400" dirty="0" err="1">
                <a:solidFill>
                  <a:srgbClr val="E46C0A"/>
                </a:solidFill>
              </a:rPr>
              <a:t>Ivano</a:t>
            </a:r>
            <a:r>
              <a:rPr lang="en-GB" sz="1400" dirty="0">
                <a:solidFill>
                  <a:srgbClr val="E46C0A"/>
                </a:solidFill>
              </a:rPr>
              <a:t> </a:t>
            </a:r>
            <a:r>
              <a:rPr lang="en-GB" sz="1400" dirty="0" err="1">
                <a:solidFill>
                  <a:srgbClr val="E46C0A"/>
                </a:solidFill>
              </a:rPr>
              <a:t>Sarra</a:t>
            </a:r>
            <a:r>
              <a:rPr lang="en-GB" sz="1400" dirty="0">
                <a:solidFill>
                  <a:srgbClr val="E46C0A"/>
                </a:solidFill>
              </a:rPr>
              <a:t>, Barbara </a:t>
            </a:r>
            <a:r>
              <a:rPr lang="en-GB" sz="1400" dirty="0" err="1">
                <a:solidFill>
                  <a:srgbClr val="E46C0A"/>
                </a:solidFill>
              </a:rPr>
              <a:t>Sciascia</a:t>
            </a:r>
            <a:r>
              <a:rPr lang="en-GB" sz="1400" dirty="0">
                <a:solidFill>
                  <a:srgbClr val="E46C0A"/>
                </a:solidFill>
              </a:rPr>
              <a:t>, </a:t>
            </a:r>
            <a:r>
              <a:rPr lang="en-GB" sz="1400" dirty="0" err="1">
                <a:solidFill>
                  <a:srgbClr val="E46C0A"/>
                </a:solidFill>
              </a:rPr>
              <a:t>Tommaso</a:t>
            </a:r>
            <a:r>
              <a:rPr lang="en-GB" sz="1400" dirty="0">
                <a:solidFill>
                  <a:srgbClr val="E46C0A"/>
                </a:solidFill>
              </a:rPr>
              <a:t> </a:t>
            </a:r>
            <a:r>
              <a:rPr lang="en-GB" sz="1400" dirty="0" err="1">
                <a:solidFill>
                  <a:srgbClr val="E46C0A"/>
                </a:solidFill>
              </a:rPr>
              <a:t>Spadaro</a:t>
            </a:r>
            <a:r>
              <a:rPr lang="en-GB" sz="1400" dirty="0">
                <a:solidFill>
                  <a:srgbClr val="E46C0A"/>
                </a:solidFill>
              </a:rPr>
              <a:t>, </a:t>
            </a:r>
            <a:r>
              <a:rPr lang="en-GB" sz="1400" dirty="0" err="1">
                <a:solidFill>
                  <a:srgbClr val="E46C0A"/>
                </a:solidFill>
              </a:rPr>
              <a:t>Eleuterio</a:t>
            </a:r>
            <a:r>
              <a:rPr lang="en-GB" sz="1400" dirty="0">
                <a:solidFill>
                  <a:srgbClr val="E46C0A"/>
                </a:solidFill>
              </a:rPr>
              <a:t> </a:t>
            </a:r>
            <a:r>
              <a:rPr lang="en-GB" sz="1400" dirty="0" err="1" smtClean="0">
                <a:solidFill>
                  <a:srgbClr val="E46C0A"/>
                </a:solidFill>
              </a:rPr>
              <a:t>Spiriti</a:t>
            </a:r>
            <a:r>
              <a:rPr lang="en-GB" sz="1400" dirty="0" smtClean="0">
                <a:solidFill>
                  <a:srgbClr val="E46C0A"/>
                </a:solidFill>
              </a:rPr>
              <a:t>, </a:t>
            </a:r>
            <a:r>
              <a:rPr lang="it-IT" sz="1400" dirty="0">
                <a:solidFill>
                  <a:srgbClr val="660066"/>
                </a:solidFill>
              </a:rPr>
              <a:t>Clara </a:t>
            </a:r>
            <a:r>
              <a:rPr lang="it-IT" sz="1400" dirty="0" err="1" smtClean="0">
                <a:solidFill>
                  <a:srgbClr val="660066"/>
                </a:solidFill>
              </a:rPr>
              <a:t>Taruggi</a:t>
            </a:r>
            <a:r>
              <a:rPr lang="it-IT" sz="1400" baseline="30000" dirty="0" smtClean="0">
                <a:solidFill>
                  <a:srgbClr val="660066"/>
                </a:solidFill>
              </a:rPr>
              <a:t>§</a:t>
            </a:r>
            <a:r>
              <a:rPr lang="it-IT" sz="1400" dirty="0" smtClean="0">
                <a:solidFill>
                  <a:srgbClr val="BF002D"/>
                </a:solidFill>
              </a:rPr>
              <a:t>,</a:t>
            </a:r>
            <a:r>
              <a:rPr lang="it-IT" sz="1400" dirty="0" smtClean="0">
                <a:solidFill>
                  <a:srgbClr val="660066"/>
                </a:solidFill>
              </a:rPr>
              <a:t> </a:t>
            </a:r>
            <a:r>
              <a:rPr lang="it-IT" sz="1400" dirty="0" err="1">
                <a:solidFill>
                  <a:srgbClr val="660066"/>
                </a:solidFill>
              </a:rPr>
              <a:t>Ludmil</a:t>
            </a:r>
            <a:r>
              <a:rPr lang="it-IT" sz="1400" dirty="0">
                <a:solidFill>
                  <a:srgbClr val="660066"/>
                </a:solidFill>
              </a:rPr>
              <a:t> </a:t>
            </a:r>
            <a:r>
              <a:rPr lang="it-IT" sz="1400" dirty="0" err="1" smtClean="0">
                <a:solidFill>
                  <a:srgbClr val="660066"/>
                </a:solidFill>
              </a:rPr>
              <a:t>Tsankov</a:t>
            </a:r>
            <a:r>
              <a:rPr lang="it-IT" sz="1400" baseline="30000" dirty="0">
                <a:solidFill>
                  <a:srgbClr val="660066"/>
                </a:solidFill>
              </a:rPr>
              <a:t>♯</a:t>
            </a:r>
            <a:r>
              <a:rPr lang="it-IT" sz="1400" dirty="0" smtClean="0">
                <a:solidFill>
                  <a:srgbClr val="660066"/>
                </a:solidFill>
              </a:rPr>
              <a:t> </a:t>
            </a:r>
            <a:endParaRPr lang="it-IT" sz="1400" dirty="0">
              <a:solidFill>
                <a:srgbClr val="660066"/>
              </a:solidFill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endParaRPr lang="it-IT" sz="1050" baseline="30000" dirty="0" smtClean="0">
              <a:solidFill>
                <a:srgbClr val="660066"/>
              </a:solidFill>
            </a:endParaRPr>
          </a:p>
          <a:p>
            <a:pPr algn="ctr">
              <a:spcBef>
                <a:spcPts val="0"/>
              </a:spcBef>
            </a:pPr>
            <a:r>
              <a:rPr lang="it-IT" sz="1050" b="1" baseline="30000" dirty="0" smtClean="0">
                <a:solidFill>
                  <a:srgbClr val="660066"/>
                </a:solidFill>
                <a:latin typeface="Calibri"/>
                <a:ea typeface="ＭＳ ゴシック"/>
                <a:cs typeface="Calibri"/>
              </a:rPr>
              <a:t>♮</a:t>
            </a:r>
            <a:r>
              <a:rPr lang="it-IT" sz="1050" dirty="0" err="1" smtClean="0">
                <a:solidFill>
                  <a:srgbClr val="660066"/>
                </a:solidFill>
                <a:latin typeface="Calibri"/>
                <a:ea typeface="ＭＳ ゴシック"/>
                <a:cs typeface="Calibri"/>
              </a:rPr>
              <a:t>Osp</a:t>
            </a:r>
            <a:r>
              <a:rPr lang="it-IT" sz="1050" dirty="0" smtClean="0">
                <a:solidFill>
                  <a:srgbClr val="660066"/>
                </a:solidFill>
                <a:latin typeface="Calibri"/>
                <a:ea typeface="ＭＳ ゴシック"/>
                <a:cs typeface="Calibri"/>
              </a:rPr>
              <a:t>., INFN Roma</a:t>
            </a:r>
            <a:endParaRPr lang="it-IT" sz="1050" baseline="30000" dirty="0" smtClean="0">
              <a:solidFill>
                <a:srgbClr val="660066"/>
              </a:solidFill>
              <a:latin typeface="Calibri"/>
              <a:ea typeface="ＭＳ ゴシック"/>
              <a:cs typeface="Calibri"/>
            </a:endParaRPr>
          </a:p>
          <a:p>
            <a:pPr algn="ctr">
              <a:spcBef>
                <a:spcPts val="0"/>
              </a:spcBef>
            </a:pPr>
            <a:r>
              <a:rPr lang="it-IT" sz="1050" baseline="30000" dirty="0" smtClean="0">
                <a:solidFill>
                  <a:srgbClr val="660066"/>
                </a:solidFill>
              </a:rPr>
              <a:t>§</a:t>
            </a:r>
            <a:r>
              <a:rPr lang="it-IT" sz="1050" dirty="0" err="1" smtClean="0">
                <a:solidFill>
                  <a:srgbClr val="660066"/>
                </a:solidFill>
              </a:rPr>
              <a:t>Ass</a:t>
            </a:r>
            <a:r>
              <a:rPr lang="it-IT" sz="1050" dirty="0" smtClean="0">
                <a:solidFill>
                  <a:srgbClr val="660066"/>
                </a:solidFill>
              </a:rPr>
              <a:t>., Università Tor Vergata</a:t>
            </a:r>
          </a:p>
          <a:p>
            <a:pPr algn="ctr">
              <a:spcBef>
                <a:spcPts val="0"/>
              </a:spcBef>
            </a:pPr>
            <a:r>
              <a:rPr lang="it-IT" sz="1050" baseline="30000" dirty="0" smtClean="0">
                <a:solidFill>
                  <a:srgbClr val="660066"/>
                </a:solidFill>
              </a:rPr>
              <a:t>♯</a:t>
            </a:r>
            <a:r>
              <a:rPr lang="it-IT" sz="1050" dirty="0" err="1" smtClean="0">
                <a:solidFill>
                  <a:srgbClr val="660066"/>
                </a:solidFill>
              </a:rPr>
              <a:t>Ass</a:t>
            </a:r>
            <a:r>
              <a:rPr lang="it-IT" sz="1050" dirty="0" smtClean="0">
                <a:solidFill>
                  <a:srgbClr val="660066"/>
                </a:solidFill>
              </a:rPr>
              <a:t>., Sofia </a:t>
            </a:r>
            <a:r>
              <a:rPr lang="it-IT" sz="1050" dirty="0" err="1" smtClean="0">
                <a:solidFill>
                  <a:srgbClr val="660066"/>
                </a:solidFill>
              </a:rPr>
              <a:t>University</a:t>
            </a:r>
            <a:endParaRPr lang="it-IT" sz="1050" dirty="0">
              <a:solidFill>
                <a:srgbClr val="66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906251"/>
            <a:ext cx="9144000" cy="850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BTF </a:t>
            </a:r>
            <a:r>
              <a:rPr lang="it-IT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support</a:t>
            </a:r>
            <a:endParaRPr lang="it-IT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570"/>
              </a:spcAft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Federica Triolo, Maria Rita Ferrazza, Manuela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Giabbai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Francesca </a:t>
            </a:r>
            <a:r>
              <a:rPr lang="it-IT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Casarin</a:t>
            </a:r>
            <a:endParaRPr lang="it-IT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spcBef>
                <a:spcPts val="0"/>
              </a:spcBef>
              <a:spcAft>
                <a:spcPts val="570"/>
              </a:spcAft>
            </a:pPr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</a:t>
            </a:r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 </a:t>
            </a:r>
            <a:r>
              <a:rPr lang="it-IT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operations</a:t>
            </a:r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group</a:t>
            </a:r>
            <a:endParaRPr lang="it-IT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LINAC consolidation/past 4 years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6761" y="1964603"/>
            <a:ext cx="4523763" cy="313932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We plan: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Full replacement  with solid state HV power supplies for the PFN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New embedded modulator control system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Add a new </a:t>
            </a:r>
            <a:r>
              <a:rPr lang="en-US" dirty="0" err="1" smtClean="0"/>
              <a:t>Modulator+Kly+SLED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Aiming to: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Increase energy beam up to 1 </a:t>
            </a:r>
            <a:r>
              <a:rPr lang="en-US" dirty="0" err="1" smtClean="0"/>
              <a:t>GeV</a:t>
            </a:r>
            <a:r>
              <a:rPr lang="en-US" dirty="0" smtClean="0"/>
              <a:t> (e-)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 Improve stability</a:t>
            </a:r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Extend the machine lifetime (already 20 years old) by at least </a:t>
            </a:r>
            <a:r>
              <a:rPr lang="en-US" b="1" dirty="0" smtClean="0"/>
              <a:t>10 years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16285" y="807806"/>
            <a:ext cx="4041189" cy="547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Working on: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err="1" smtClean="0"/>
              <a:t>Helmoltzs</a:t>
            </a:r>
            <a:r>
              <a:rPr lang="en-US" sz="1400" dirty="0" smtClean="0"/>
              <a:t> </a:t>
            </a:r>
            <a:r>
              <a:rPr lang="en-US" sz="1400" dirty="0"/>
              <a:t>coils power </a:t>
            </a:r>
            <a:r>
              <a:rPr lang="en-US" sz="1400" dirty="0" smtClean="0"/>
              <a:t>supply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Vacuum </a:t>
            </a:r>
            <a:r>
              <a:rPr lang="en-US" sz="1400" dirty="0"/>
              <a:t>System </a:t>
            </a:r>
            <a:r>
              <a:rPr lang="en-US" sz="1400" dirty="0" smtClean="0"/>
              <a:t>upgrade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Modulators </a:t>
            </a:r>
            <a:r>
              <a:rPr lang="en-US" sz="1400" dirty="0"/>
              <a:t>timing </a:t>
            </a:r>
            <a:r>
              <a:rPr lang="en-US" sz="1400" dirty="0" smtClean="0"/>
              <a:t>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RF </a:t>
            </a:r>
            <a:r>
              <a:rPr lang="en-US" sz="1400" dirty="0"/>
              <a:t>fast </a:t>
            </a:r>
            <a:r>
              <a:rPr lang="en-US" sz="1400" dirty="0" err="1"/>
              <a:t>syncro</a:t>
            </a:r>
            <a:r>
              <a:rPr lang="en-US" sz="1400" dirty="0"/>
              <a:t> timing </a:t>
            </a:r>
            <a:r>
              <a:rPr lang="en-US" sz="1400" dirty="0" smtClean="0"/>
              <a:t>system</a:t>
            </a:r>
            <a:endParaRPr lang="en-US" sz="1400" dirty="0"/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Gun </a:t>
            </a:r>
            <a:r>
              <a:rPr lang="en-US" sz="1400" dirty="0"/>
              <a:t>deck and </a:t>
            </a:r>
            <a:r>
              <a:rPr lang="en-US" sz="1400" dirty="0" err="1"/>
              <a:t>opto</a:t>
            </a:r>
            <a:r>
              <a:rPr lang="en-US" sz="1400" dirty="0"/>
              <a:t>-coupling </a:t>
            </a:r>
            <a:r>
              <a:rPr lang="en-US" sz="1400" dirty="0" smtClean="0"/>
              <a:t>devices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Gun </a:t>
            </a:r>
            <a:r>
              <a:rPr lang="en-US" sz="1400" dirty="0"/>
              <a:t>Low voltage power </a:t>
            </a:r>
            <a:r>
              <a:rPr lang="en-US" sz="1400" dirty="0" smtClean="0"/>
              <a:t>supply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chemeClr val="accent2"/>
                </a:solidFill>
              </a:rPr>
              <a:t>Gun </a:t>
            </a:r>
            <a:r>
              <a:rPr lang="en-US" sz="1400" b="1" dirty="0" err="1" smtClean="0">
                <a:solidFill>
                  <a:schemeClr val="accent2"/>
                </a:solidFill>
              </a:rPr>
              <a:t>pulser</a:t>
            </a:r>
            <a:endParaRPr lang="en-US" sz="1400" b="1" dirty="0">
              <a:solidFill>
                <a:schemeClr val="accent2"/>
              </a:solidFill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Cathode </a:t>
            </a:r>
            <a:r>
              <a:rPr lang="en-US" sz="1400" dirty="0"/>
              <a:t>and </a:t>
            </a:r>
            <a:r>
              <a:rPr lang="en-US" sz="1400" dirty="0" smtClean="0"/>
              <a:t>pyrometer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err="1" smtClean="0"/>
              <a:t>Nd</a:t>
            </a:r>
            <a:r>
              <a:rPr lang="en-US" sz="1400" dirty="0" err="1"/>
              <a:t>:Ce</a:t>
            </a:r>
            <a:r>
              <a:rPr lang="en-US" sz="1400" dirty="0"/>
              <a:t> f</a:t>
            </a:r>
            <a:r>
              <a:rPr lang="en-US" sz="1400" dirty="0" smtClean="0"/>
              <a:t>lags 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Termination loads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Improved </a:t>
            </a:r>
            <a:r>
              <a:rPr lang="en-US" sz="1400" dirty="0"/>
              <a:t>multiplexed BPM diagnostics hardware and </a:t>
            </a:r>
            <a:r>
              <a:rPr lang="en-US" sz="1400" dirty="0" smtClean="0"/>
              <a:t>software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BCM</a:t>
            </a:r>
            <a:r>
              <a:rPr lang="en-US" sz="1400" dirty="0"/>
              <a:t>/ICT </a:t>
            </a:r>
            <a:r>
              <a:rPr lang="en-US" sz="1400" dirty="0" smtClean="0"/>
              <a:t>detectors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Cooling </a:t>
            </a:r>
            <a:r>
              <a:rPr lang="en-US" sz="1400" dirty="0"/>
              <a:t>system (primary, secondary and services</a:t>
            </a:r>
            <a:r>
              <a:rPr lang="en-US" sz="1400" dirty="0" smtClean="0"/>
              <a:t>)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Cooling </a:t>
            </a:r>
            <a:r>
              <a:rPr lang="en-US" sz="1400" dirty="0"/>
              <a:t>feedbacks and Supervisor </a:t>
            </a:r>
            <a:r>
              <a:rPr lang="en-US" sz="1400" dirty="0" smtClean="0"/>
              <a:t>software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LINAC </a:t>
            </a:r>
            <a:r>
              <a:rPr lang="en-US" sz="1400" dirty="0"/>
              <a:t>slow control </a:t>
            </a:r>
            <a:r>
              <a:rPr lang="en-US" sz="1400" dirty="0" smtClean="0"/>
              <a:t>software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LINAC </a:t>
            </a:r>
            <a:r>
              <a:rPr lang="en-US" sz="1400" dirty="0"/>
              <a:t>subsystem ETH, WIFI </a:t>
            </a:r>
            <a:r>
              <a:rPr lang="en-US" sz="1400" dirty="0" smtClean="0"/>
              <a:t>network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LINAC </a:t>
            </a:r>
            <a:r>
              <a:rPr lang="en-US" sz="1400" dirty="0"/>
              <a:t>peripherals bus </a:t>
            </a:r>
            <a:r>
              <a:rPr lang="en-US" sz="1400" dirty="0" smtClean="0"/>
              <a:t>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LL </a:t>
            </a:r>
            <a:r>
              <a:rPr lang="en-US" sz="1400" dirty="0"/>
              <a:t>RF and low power </a:t>
            </a:r>
            <a:r>
              <a:rPr lang="en-US" sz="1400" dirty="0" smtClean="0"/>
              <a:t>amplifiers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RF </a:t>
            </a:r>
            <a:r>
              <a:rPr lang="en-US" sz="1400" dirty="0"/>
              <a:t>measurement </a:t>
            </a:r>
            <a:r>
              <a:rPr lang="en-US" sz="1400" dirty="0" smtClean="0"/>
              <a:t>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PFN</a:t>
            </a:r>
            <a:r>
              <a:rPr lang="en-US" sz="1400" dirty="0"/>
              <a:t>, Klystron and Transformer </a:t>
            </a:r>
            <a:r>
              <a:rPr lang="en-US" sz="1400" dirty="0" smtClean="0"/>
              <a:t>upgrade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HVPS </a:t>
            </a:r>
            <a:r>
              <a:rPr lang="en-US" sz="1400" dirty="0"/>
              <a:t>and </a:t>
            </a:r>
            <a:r>
              <a:rPr lang="en-US" sz="1400" dirty="0" err="1"/>
              <a:t>thyratron</a:t>
            </a:r>
            <a:r>
              <a:rPr lang="en-US" sz="1400" dirty="0"/>
              <a:t> circuit </a:t>
            </a:r>
            <a:r>
              <a:rPr lang="en-US" sz="1400" dirty="0" smtClean="0"/>
              <a:t>upgrade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Full </a:t>
            </a:r>
            <a:r>
              <a:rPr lang="en-US" sz="1400" dirty="0"/>
              <a:t>hodoscope </a:t>
            </a:r>
            <a:r>
              <a:rPr lang="en-US" sz="1400" dirty="0" smtClean="0"/>
              <a:t>replacement</a:t>
            </a:r>
          </a:p>
          <a:p>
            <a:pPr marL="171450" indent="-171450">
              <a:buFont typeface="Wingdings" charset="2"/>
              <a:buChar char="§"/>
            </a:pPr>
            <a:r>
              <a:rPr lang="mr-IN" sz="1400" dirty="0" smtClean="0"/>
              <a:t>…</a:t>
            </a:r>
            <a:endParaRPr lang="en-US" sz="14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4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8" y="3892763"/>
            <a:ext cx="3542721" cy="21905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148" y="4140458"/>
            <a:ext cx="3371867" cy="25289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036" y="772647"/>
            <a:ext cx="4379979" cy="305239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068082" y="988671"/>
            <a:ext cx="156133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~250ns, good flatness</a:t>
            </a:r>
            <a:endParaRPr lang="it-I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45814" y="4627832"/>
            <a:ext cx="91931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~300ns</a:t>
            </a:r>
            <a:endParaRPr lang="it-IT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42373" y="732135"/>
            <a:ext cx="4376895" cy="2841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New gun </a:t>
            </a:r>
            <a:r>
              <a:rPr lang="en-US" sz="1600" dirty="0" err="1" smtClean="0">
                <a:solidFill>
                  <a:schemeClr val="tx1"/>
                </a:solidFill>
                <a:cs typeface="Century Gothic"/>
              </a:rPr>
              <a:t>pulser</a:t>
            </a: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: from 1.5 ns to 5 µs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Tuning delays, power and phase of RF to pre-</a:t>
            </a:r>
            <a:r>
              <a:rPr lang="en-US" sz="1600" dirty="0" err="1" smtClean="0">
                <a:solidFill>
                  <a:schemeClr val="tx1"/>
                </a:solidFill>
                <a:cs typeface="Century Gothic"/>
              </a:rPr>
              <a:t>buncher</a:t>
            </a: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cs typeface="Century Gothic"/>
              </a:rPr>
              <a:t>buncher</a:t>
            </a: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 and modulators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pt-BR" sz="1600" dirty="0" smtClean="0">
                <a:solidFill>
                  <a:schemeClr val="tx1"/>
                </a:solidFill>
                <a:cs typeface="Century Gothic"/>
              </a:rPr>
              <a:t>Beam </a:t>
            </a:r>
            <a:r>
              <a:rPr lang="pt-BR" sz="1600" dirty="0">
                <a:solidFill>
                  <a:schemeClr val="tx1"/>
                </a:solidFill>
                <a:cs typeface="Century Gothic"/>
              </a:rPr>
              <a:t>Particle = Electrons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pt-BR" sz="1600" dirty="0">
                <a:solidFill>
                  <a:schemeClr val="tx1"/>
                </a:solidFill>
                <a:cs typeface="Century Gothic"/>
              </a:rPr>
              <a:t>E = </a:t>
            </a:r>
            <a:r>
              <a:rPr lang="pt-BR" sz="1600" dirty="0" smtClean="0">
                <a:solidFill>
                  <a:schemeClr val="tx1"/>
                </a:solidFill>
                <a:cs typeface="Century Gothic"/>
              </a:rPr>
              <a:t>558 MeV</a:t>
            </a:r>
            <a:endParaRPr lang="pt-BR" sz="1600" dirty="0">
              <a:solidFill>
                <a:schemeClr val="tx1"/>
              </a:solidFill>
              <a:cs typeface="Century Gothic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pt-BR" sz="1600" dirty="0">
                <a:solidFill>
                  <a:schemeClr val="tx1"/>
                </a:solidFill>
                <a:cs typeface="Century Gothic"/>
              </a:rPr>
              <a:t>∆E/E = </a:t>
            </a:r>
            <a:r>
              <a:rPr lang="pt-BR" sz="1600" dirty="0" smtClean="0">
                <a:solidFill>
                  <a:schemeClr val="tx1"/>
                </a:solidFill>
                <a:cs typeface="Century Gothic"/>
              </a:rPr>
              <a:t>0.015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pt-BR" sz="1600" dirty="0" smtClean="0">
                <a:solidFill>
                  <a:schemeClr val="tx1"/>
                </a:solidFill>
                <a:cs typeface="Century Gothic"/>
              </a:rPr>
              <a:t>Charge = 2nC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pt-BR" sz="1600" dirty="0" smtClean="0">
                <a:solidFill>
                  <a:schemeClr val="tx1"/>
                </a:solidFill>
                <a:cs typeface="Century Gothic"/>
              </a:rPr>
              <a:t>Beam at LINAC exit &gt;250ns!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pt-BR" sz="1600" b="1" dirty="0" smtClean="0">
                <a:solidFill>
                  <a:srgbClr val="FF0000"/>
                </a:solidFill>
                <a:cs typeface="Century Gothic"/>
              </a:rPr>
              <a:t>To </a:t>
            </a:r>
            <a:r>
              <a:rPr lang="pt-BR" sz="1600" b="1" dirty="0" err="1" smtClean="0">
                <a:solidFill>
                  <a:srgbClr val="FF0000"/>
                </a:solidFill>
                <a:cs typeface="Century Gothic"/>
              </a:rPr>
              <a:t>be</a:t>
            </a:r>
            <a:r>
              <a:rPr lang="pt-BR" sz="1600" b="1" dirty="0" smtClean="0">
                <a:solidFill>
                  <a:srgbClr val="FF0000"/>
                </a:solidFill>
                <a:cs typeface="Century Gothic"/>
              </a:rPr>
              <a:t> </a:t>
            </a:r>
            <a:r>
              <a:rPr lang="pt-BR" sz="1600" b="1" dirty="0" err="1" smtClean="0">
                <a:solidFill>
                  <a:srgbClr val="FF0000"/>
                </a:solidFill>
                <a:cs typeface="Century Gothic"/>
              </a:rPr>
              <a:t>further</a:t>
            </a:r>
            <a:r>
              <a:rPr lang="pt-BR" sz="1600" b="1" dirty="0" smtClean="0">
                <a:solidFill>
                  <a:srgbClr val="FF0000"/>
                </a:solidFill>
                <a:cs typeface="Century Gothic"/>
              </a:rPr>
              <a:t> </a:t>
            </a:r>
            <a:r>
              <a:rPr lang="pt-BR" sz="1600" b="1" dirty="0" err="1" smtClean="0">
                <a:solidFill>
                  <a:srgbClr val="FF0000"/>
                </a:solidFill>
                <a:cs typeface="Century Gothic"/>
              </a:rPr>
              <a:t>optimized</a:t>
            </a:r>
            <a:endParaRPr lang="pt-BR" sz="1600" b="1" dirty="0">
              <a:solidFill>
                <a:srgbClr val="FF0000"/>
              </a:solidFill>
              <a:cs typeface="Century Gothic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1"/>
            <a:ext cx="8229600" cy="4529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BF00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Extending the pulse length</a:t>
            </a:r>
            <a:endParaRPr lang="en-US" sz="28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21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08568" y="2446987"/>
            <a:ext cx="8583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22EF08"/>
                </a:solidFill>
                <a:cs typeface="Century Gothic"/>
              </a:rPr>
              <a:t>End of LINAC</a:t>
            </a:r>
            <a:endParaRPr lang="en-US" sz="1000" dirty="0">
              <a:solidFill>
                <a:srgbClr val="22EF08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89682" y="5460971"/>
            <a:ext cx="8583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22EF08"/>
                </a:solidFill>
                <a:cs typeface="Century Gothic"/>
              </a:rPr>
              <a:t>End of LINAC</a:t>
            </a:r>
            <a:endParaRPr lang="en-US" sz="1000" dirty="0">
              <a:solidFill>
                <a:srgbClr val="22EF08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2899" y="4676854"/>
            <a:ext cx="402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  <a:cs typeface="Century Gothic"/>
              </a:rPr>
              <a:t>Gun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48057" y="988671"/>
            <a:ext cx="402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  <a:cs typeface="Century Gothic"/>
              </a:rPr>
              <a:t>Gun</a:t>
            </a:r>
            <a:endParaRPr 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5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2" y="686897"/>
            <a:ext cx="9145792" cy="5519149"/>
          </a:xfrm>
          <a:prstGeom prst="rect">
            <a:avLst/>
          </a:prstGeom>
        </p:spPr>
      </p:pic>
      <p:sp>
        <p:nvSpPr>
          <p:cNvPr id="25" name="Oval 24"/>
          <p:cNvSpPr>
            <a:spLocks noChangeAspect="1"/>
          </p:cNvSpPr>
          <p:nvPr/>
        </p:nvSpPr>
        <p:spPr>
          <a:xfrm>
            <a:off x="4327420" y="2621471"/>
            <a:ext cx="108000" cy="108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406795" y="2253171"/>
            <a:ext cx="108000" cy="108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76624" y="2059479"/>
            <a:ext cx="45397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</a:rPr>
              <a:t>DESY</a:t>
            </a:r>
            <a:endParaRPr lang="en-US" sz="1000" dirty="0">
              <a:solidFill>
                <a:srgbClr val="3366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46545" y="2807066"/>
            <a:ext cx="425660" cy="2034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C00B2"/>
                </a:solidFill>
              </a:rPr>
              <a:t>BTF</a:t>
            </a:r>
            <a:endParaRPr lang="en-US" sz="1000" dirty="0">
              <a:solidFill>
                <a:srgbClr val="FC00B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8616" y="2564463"/>
            <a:ext cx="51102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3366FF"/>
                </a:solidFill>
              </a:rPr>
              <a:t>Vesper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97090" y="3012948"/>
            <a:ext cx="4113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JAEA</a:t>
            </a:r>
            <a:endParaRPr lang="en-US" sz="900" dirty="0"/>
          </a:p>
        </p:txBody>
      </p:sp>
      <p:sp>
        <p:nvSpPr>
          <p:cNvPr id="31" name="TextBox 30"/>
          <p:cNvSpPr txBox="1"/>
          <p:nvPr/>
        </p:nvSpPr>
        <p:spPr>
          <a:xfrm>
            <a:off x="680082" y="2931143"/>
            <a:ext cx="58221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Aeroflex</a:t>
            </a:r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3527128" y="2273773"/>
            <a:ext cx="52015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Isotron</a:t>
            </a:r>
            <a:endParaRPr lang="en-US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3952389" y="2179186"/>
            <a:ext cx="37702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/>
              <a:t>NLP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46545" y="2246821"/>
            <a:ext cx="364202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/>
              <a:t>PTB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74540" y="2077817"/>
            <a:ext cx="4703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NRNU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87664" y="2701690"/>
            <a:ext cx="52139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/>
              <a:t>ONERA</a:t>
            </a:r>
            <a:endParaRPr lang="en-US" sz="900" dirty="0"/>
          </a:p>
        </p:txBody>
      </p:sp>
      <p:sp>
        <p:nvSpPr>
          <p:cNvPr id="38" name="TextBox 37"/>
          <p:cNvSpPr txBox="1"/>
          <p:nvPr/>
        </p:nvSpPr>
        <p:spPr>
          <a:xfrm>
            <a:off x="3838244" y="2819784"/>
            <a:ext cx="44136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/>
              <a:t>TRAD</a:t>
            </a:r>
            <a:endParaRPr lang="en-US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4295468" y="2398753"/>
            <a:ext cx="351378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/>
              <a:t>CSL</a:t>
            </a:r>
          </a:p>
        </p:txBody>
      </p:sp>
      <p:sp>
        <p:nvSpPr>
          <p:cNvPr id="2" name="Rectangle 1"/>
          <p:cNvSpPr/>
          <p:nvPr/>
        </p:nvSpPr>
        <p:spPr>
          <a:xfrm>
            <a:off x="-16050" y="680464"/>
            <a:ext cx="6225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Data from CERN DB (AIDA-2020): </a:t>
            </a:r>
            <a:r>
              <a:rPr lang="en-US" sz="1200" b="1" dirty="0"/>
              <a:t>http://irradiation-</a:t>
            </a:r>
            <a:r>
              <a:rPr lang="en-US" sz="1200" b="1" dirty="0" err="1"/>
              <a:t>facilities.web.cern.ch</a:t>
            </a:r>
            <a:r>
              <a:rPr lang="en-US" sz="1200" b="1" dirty="0"/>
              <a:t>/</a:t>
            </a:r>
            <a:r>
              <a:rPr lang="en-US" sz="1200" b="1" dirty="0" err="1"/>
              <a:t>publicDB.php</a:t>
            </a:r>
            <a:endParaRPr lang="en-US" sz="1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014"/>
            <a:ext cx="8229600" cy="536866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</a:t>
            </a:r>
            <a:r>
              <a:rPr lang="en-US" dirty="0" smtClean="0"/>
              <a:t>irradiation: map of facilities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46" y="3955901"/>
            <a:ext cx="3525408" cy="2100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3608" y="3618836"/>
            <a:ext cx="3711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Strongly motivated by missions to Jupiter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1962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599" y="872924"/>
            <a:ext cx="5980000" cy="5117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4653" y="1147281"/>
            <a:ext cx="45397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</a:rPr>
              <a:t>DESY</a:t>
            </a:r>
            <a:endParaRPr lang="en-US" sz="1000" dirty="0">
              <a:solidFill>
                <a:srgbClr val="33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4563" y="4639751"/>
            <a:ext cx="216093" cy="6136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6722927" y="1121778"/>
            <a:ext cx="216093" cy="1487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2221433" y="4937026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19542" y="2624545"/>
            <a:ext cx="216093" cy="30644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3582019" y="3845456"/>
            <a:ext cx="228325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82019" y="4279133"/>
            <a:ext cx="228325" cy="6675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24104" y="4391241"/>
            <a:ext cx="216093" cy="248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28556" y="4545046"/>
            <a:ext cx="216093" cy="806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339982" y="4951902"/>
            <a:ext cx="216093" cy="10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07563" y="2203095"/>
            <a:ext cx="216093" cy="1028595"/>
          </a:xfrm>
          <a:prstGeom prst="rect">
            <a:avLst/>
          </a:prstGeom>
          <a:solidFill>
            <a:srgbClr val="FC00B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994741" y="3227679"/>
            <a:ext cx="425660" cy="2034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C00B2"/>
                </a:solidFill>
              </a:rPr>
              <a:t>BTF</a:t>
            </a:r>
            <a:endParaRPr lang="en-US" sz="1000" dirty="0">
              <a:solidFill>
                <a:srgbClr val="FC00B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2593" y="2949200"/>
            <a:ext cx="51102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3366FF"/>
                </a:solidFill>
              </a:rPr>
              <a:t>Vesper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7855" y="5260353"/>
            <a:ext cx="4113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JAEA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9955" y="4951902"/>
            <a:ext cx="58221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Aeroflex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41338" y="5981846"/>
            <a:ext cx="351378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CSL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07308" y="4969207"/>
            <a:ext cx="52015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Isotron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88182" y="4423853"/>
            <a:ext cx="37702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NLP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84067" y="4417261"/>
            <a:ext cx="364202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PTB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98809" y="5981846"/>
            <a:ext cx="4703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NRNU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04421" y="5376629"/>
            <a:ext cx="521390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ONERA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8961" y="4661456"/>
            <a:ext cx="441366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TRAD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957" y="2793974"/>
            <a:ext cx="842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100 MeV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874165" y="3811515"/>
            <a:ext cx="75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10 MeV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970251" y="4823864"/>
            <a:ext cx="660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1 MeV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1006301" y="1783608"/>
            <a:ext cx="620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1 </a:t>
            </a:r>
            <a:r>
              <a:rPr lang="en-US" sz="1400" dirty="0" err="1"/>
              <a:t>G</a:t>
            </a:r>
            <a:r>
              <a:rPr lang="en-US" sz="1400" dirty="0" err="1" smtClean="0"/>
              <a:t>eV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 flipV="1">
            <a:off x="5335271" y="4389685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flipV="1">
            <a:off x="5332553" y="4644781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flipV="1">
            <a:off x="3582019" y="3924175"/>
            <a:ext cx="228325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flipV="1">
            <a:off x="3001039" y="3931613"/>
            <a:ext cx="228325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flipV="1">
            <a:off x="3001039" y="4152026"/>
            <a:ext cx="228325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flipV="1">
            <a:off x="3001039" y="4386861"/>
            <a:ext cx="228325" cy="15675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flipV="1">
            <a:off x="3001039" y="3746824"/>
            <a:ext cx="228325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flipV="1">
            <a:off x="3983944" y="4329376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flipV="1">
            <a:off x="3979682" y="4159464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flipV="1">
            <a:off x="3979682" y="4028699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flipV="1">
            <a:off x="3980242" y="3931613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flipV="1">
            <a:off x="3984365" y="3632591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flipV="1">
            <a:off x="3983663" y="3582879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flipV="1">
            <a:off x="3987961" y="3795420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flipV="1">
            <a:off x="3984365" y="3672094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flipV="1">
            <a:off x="3987961" y="3704386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flipV="1">
            <a:off x="4769782" y="4331256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flipV="1">
            <a:off x="4759170" y="4161344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flipV="1">
            <a:off x="4759170" y="4030580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flipV="1">
            <a:off x="4769255" y="3933493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flipV="1">
            <a:off x="4773378" y="3634471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flipV="1">
            <a:off x="4772675" y="3584759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flipV="1">
            <a:off x="4776974" y="3797300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 flipV="1">
            <a:off x="4773378" y="3673974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flipV="1">
            <a:off x="4776974" y="3706266"/>
            <a:ext cx="216093" cy="148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flipV="1">
            <a:off x="4346929" y="3658871"/>
            <a:ext cx="216093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-16050" y="680464"/>
            <a:ext cx="6225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Data from CERN DB (AIDA-2020): </a:t>
            </a:r>
            <a:r>
              <a:rPr lang="en-US" sz="1200" b="1" dirty="0"/>
              <a:t>http://irradiation-</a:t>
            </a:r>
            <a:r>
              <a:rPr lang="en-US" sz="1200" b="1" dirty="0" err="1"/>
              <a:t>facilities.web.cern.ch</a:t>
            </a:r>
            <a:r>
              <a:rPr lang="en-US" sz="1200" b="1" dirty="0"/>
              <a:t>/</a:t>
            </a:r>
            <a:r>
              <a:rPr lang="en-US" sz="1200" b="1" dirty="0" err="1"/>
              <a:t>publicDB.php</a:t>
            </a:r>
            <a:endParaRPr lang="en-US" sz="1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13"/>
            <a:ext cx="8229600" cy="536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irradiation: parameters of facilities</a:t>
            </a:r>
            <a:endParaRPr lang="en-US" dirty="0"/>
          </a:p>
        </p:txBody>
      </p:sp>
      <p:sp>
        <p:nvSpPr>
          <p:cNvPr id="7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78" y="1737724"/>
            <a:ext cx="1228982" cy="198651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7323656" y="2730984"/>
            <a:ext cx="447402" cy="62990"/>
          </a:xfrm>
          <a:prstGeom prst="straightConnector1">
            <a:avLst/>
          </a:prstGeom>
          <a:ln>
            <a:solidFill>
              <a:srgbClr val="FC00B2"/>
            </a:solidFill>
            <a:prstDash val="sysDash"/>
            <a:headEnd type="none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46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ASIF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529" y="812996"/>
            <a:ext cx="875345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err="1" smtClean="0">
                <a:solidFill>
                  <a:srgbClr val="000000"/>
                </a:solidFill>
              </a:rPr>
              <a:t>Convenzione</a:t>
            </a:r>
            <a:r>
              <a:rPr lang="en-US" dirty="0" smtClean="0">
                <a:solidFill>
                  <a:srgbClr val="000000"/>
                </a:solidFill>
              </a:rPr>
              <a:t> ASI-INFN-ENEA “</a:t>
            </a:r>
            <a:r>
              <a:rPr lang="en-US" b="1" dirty="0" smtClean="0">
                <a:solidFill>
                  <a:srgbClr val="000000"/>
                </a:solidFill>
              </a:rPr>
              <a:t>ASI Supported Irradiation Facilities</a:t>
            </a:r>
            <a:r>
              <a:rPr lang="en-US" dirty="0" smtClean="0">
                <a:solidFill>
                  <a:srgbClr val="000000"/>
                </a:solidFill>
              </a:rPr>
              <a:t>”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1 anno, </a:t>
            </a:r>
            <a:r>
              <a:rPr lang="en-US" sz="1600" dirty="0" err="1" smtClean="0">
                <a:solidFill>
                  <a:srgbClr val="000000"/>
                </a:solidFill>
              </a:rPr>
              <a:t>contributo</a:t>
            </a:r>
            <a:r>
              <a:rPr lang="en-US" sz="1600" dirty="0" smtClean="0">
                <a:solidFill>
                  <a:srgbClr val="000000"/>
                </a:solidFill>
              </a:rPr>
              <a:t> ASI a INFN=</a:t>
            </a:r>
            <a:r>
              <a:rPr lang="en-US" sz="1600" b="1" dirty="0" smtClean="0">
                <a:solidFill>
                  <a:srgbClr val="000000"/>
                </a:solidFill>
              </a:rPr>
              <a:t>523k€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Kick-off meeting </a:t>
            </a:r>
            <a:r>
              <a:rPr lang="en-US" sz="1600" b="1" dirty="0" smtClean="0">
                <a:solidFill>
                  <a:srgbClr val="FF6600"/>
                </a:solidFill>
              </a:rPr>
              <a:t>20 </a:t>
            </a:r>
            <a:r>
              <a:rPr lang="en-US" sz="1600" b="1" dirty="0" err="1" smtClean="0">
                <a:solidFill>
                  <a:srgbClr val="FF6600"/>
                </a:solidFill>
              </a:rPr>
              <a:t>giugno</a:t>
            </a:r>
            <a:r>
              <a:rPr lang="en-US" sz="1600" b="1" dirty="0" smtClean="0">
                <a:solidFill>
                  <a:srgbClr val="FF6600"/>
                </a:solidFill>
              </a:rPr>
              <a:t> 2017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</a:rPr>
              <a:t>Facilities:</a:t>
            </a:r>
          </a:p>
          <a:p>
            <a:pPr marL="1200150" lvl="2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ENEA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Calliope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baseline="30000" dirty="0" smtClean="0">
                <a:solidFill>
                  <a:srgbClr val="000000"/>
                </a:solidFill>
              </a:rPr>
              <a:t>60</a:t>
            </a:r>
            <a:r>
              <a:rPr lang="en-US" sz="1600" dirty="0" smtClean="0">
                <a:solidFill>
                  <a:srgbClr val="000000"/>
                </a:solidFill>
              </a:rPr>
              <a:t>Co gamma source)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FNG (14 MeV, 2.5 MeV neutrons)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TAPIRO (fast neutrons)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TRIGA (thermal neutrons)</a:t>
            </a:r>
          </a:p>
          <a:p>
            <a:pPr marL="1200150" lvl="2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INFN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C0504D"/>
                </a:solidFill>
              </a:rPr>
              <a:t>BTF (electrons), 30k</a:t>
            </a:r>
            <a:r>
              <a:rPr lang="en-US" sz="1600" b="1" dirty="0">
                <a:solidFill>
                  <a:srgbClr val="C0504D"/>
                </a:solidFill>
              </a:rPr>
              <a:t>€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LNL (Ions)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LNS (Ions)</a:t>
            </a:r>
          </a:p>
          <a:p>
            <a:pPr marL="1657350" lvl="3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FIFPA (Protons 70-273 MeV)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217" y="1499034"/>
            <a:ext cx="4107088" cy="2553012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217" y="4302574"/>
            <a:ext cx="4107088" cy="1320364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0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4414"/>
          </a:xfrm>
        </p:spPr>
        <p:txBody>
          <a:bodyPr>
            <a:normAutofit/>
          </a:bodyPr>
          <a:lstStyle/>
          <a:p>
            <a:r>
              <a:rPr lang="en-US" dirty="0" smtClean="0"/>
              <a:t>PADME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cxnSp>
        <p:nvCxnSpPr>
          <p:cNvPr id="29" name="Straight Arrow Connector 28"/>
          <p:cNvCxnSpPr>
            <a:cxnSpLocks noChangeAspect="1"/>
          </p:cNvCxnSpPr>
          <p:nvPr/>
        </p:nvCxnSpPr>
        <p:spPr>
          <a:xfrm flipV="1">
            <a:off x="1893456" y="3142724"/>
            <a:ext cx="316800" cy="38867"/>
          </a:xfrm>
          <a:prstGeom prst="straightConnector1">
            <a:avLst/>
          </a:prstGeom>
          <a:ln>
            <a:solidFill>
              <a:srgbClr val="348455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1612" y="801183"/>
            <a:ext cx="68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PADME setup design </a:t>
            </a:r>
            <a:r>
              <a:rPr lang="en-US" b="1" dirty="0" smtClean="0"/>
              <a:t>starts</a:t>
            </a:r>
            <a:r>
              <a:rPr lang="en-US" dirty="0" smtClean="0"/>
              <a:t> where the </a:t>
            </a:r>
            <a:r>
              <a:rPr lang="en-US" b="1" dirty="0" smtClean="0"/>
              <a:t>BTF line ends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Assume re-using exactly the present vacuum pipe inside DHSTB02, pre-vacuum port, flange, etc.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654" b="-1615"/>
          <a:stretch/>
        </p:blipFill>
        <p:spPr>
          <a:xfrm>
            <a:off x="89755" y="1868445"/>
            <a:ext cx="4692318" cy="287862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4009423" y="3663642"/>
            <a:ext cx="361391" cy="159001"/>
          </a:xfrm>
          <a:prstGeom prst="straightConnector1">
            <a:avLst/>
          </a:prstGeom>
          <a:ln>
            <a:solidFill>
              <a:schemeClr val="bg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99" b="14002"/>
          <a:stretch/>
        </p:blipFill>
        <p:spPr>
          <a:xfrm>
            <a:off x="5586324" y="1868445"/>
            <a:ext cx="2892143" cy="2245013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212704" y="4347403"/>
            <a:ext cx="1783605" cy="1367165"/>
            <a:chOff x="5325790" y="2499039"/>
            <a:chExt cx="3541985" cy="27149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790" y="2771287"/>
              <a:ext cx="3541985" cy="244274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7585949" y="2818983"/>
              <a:ext cx="0" cy="358775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982384" y="2499039"/>
              <a:ext cx="601266" cy="353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2E2224"/>
                  </a:solidFill>
                </a:rPr>
                <a:t>Pole</a:t>
              </a:r>
              <a:endParaRPr lang="en-US" sz="800" dirty="0">
                <a:solidFill>
                  <a:srgbClr val="2E2224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981343" y="2818983"/>
              <a:ext cx="0" cy="358775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073838" y="4457275"/>
            <a:ext cx="1958785" cy="1323946"/>
            <a:chOff x="5071785" y="3267516"/>
            <a:chExt cx="3620972" cy="24474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1785" y="3267516"/>
              <a:ext cx="3620972" cy="2447425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6769100" y="5130800"/>
              <a:ext cx="0" cy="358775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927725" y="5130800"/>
              <a:ext cx="0" cy="358775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816600" y="4899699"/>
              <a:ext cx="417772" cy="232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2E2224"/>
                  </a:solidFill>
                </a:rPr>
                <a:t>Coils</a:t>
              </a:r>
              <a:endParaRPr lang="en-US" sz="800" dirty="0">
                <a:solidFill>
                  <a:srgbClr val="2E2224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3375" y="4906505"/>
              <a:ext cx="406853" cy="232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2E2224"/>
                  </a:solidFill>
                </a:rPr>
                <a:t>Pole</a:t>
              </a:r>
              <a:endParaRPr lang="en-US" sz="800" dirty="0">
                <a:solidFill>
                  <a:srgbClr val="2E2224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80639" y="55114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2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037"/>
          </a:xfrm>
        </p:spPr>
        <p:txBody>
          <a:bodyPr>
            <a:normAutofit/>
          </a:bodyPr>
          <a:lstStyle/>
          <a:p>
            <a:r>
              <a:rPr lang="en-GB" sz="2800" dirty="0" smtClean="0"/>
              <a:t>Beam region and vacuum chamber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6503" y="5259784"/>
            <a:ext cx="862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err="1" smtClean="0"/>
              <a:t>Lato</a:t>
            </a:r>
            <a:r>
              <a:rPr lang="en-GB" sz="2000" dirty="0" smtClean="0"/>
              <a:t> “diamante” pronto, </a:t>
            </a:r>
            <a:r>
              <a:rPr lang="en-GB" sz="2000" dirty="0" err="1" smtClean="0"/>
              <a:t>lato</a:t>
            </a:r>
            <a:r>
              <a:rPr lang="en-GB" sz="2000" dirty="0" smtClean="0"/>
              <a:t> “tracker” design finale</a:t>
            </a:r>
          </a:p>
          <a:p>
            <a:pPr marL="800100" lvl="1" indent="-342900">
              <a:buClr>
                <a:schemeClr val="accent5"/>
              </a:buClr>
              <a:buFont typeface="Wingdings" charset="2"/>
              <a:buChar char="§"/>
            </a:pPr>
            <a:endParaRPr lang="en-GB" sz="2000" dirty="0" smtClean="0"/>
          </a:p>
        </p:txBody>
      </p:sp>
      <p:pic>
        <p:nvPicPr>
          <p:cNvPr id="7" name="Picture 6" descr="Screenshot 2016-09-13 23.00.1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6677" y="2053597"/>
            <a:ext cx="4033041" cy="2887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1468" y="1698215"/>
            <a:ext cx="12051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Diamond target</a:t>
            </a:r>
            <a:endParaRPr lang="en-GB" sz="1200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23317" y="1965566"/>
            <a:ext cx="1177329" cy="1655332"/>
          </a:xfrm>
          <a:prstGeom prst="straightConnector1">
            <a:avLst/>
          </a:prstGeom>
          <a:ln w="31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72455" y="2139610"/>
            <a:ext cx="96411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FF0000"/>
                </a:solidFill>
              </a:rPr>
              <a:t>MIMOSA M28</a:t>
            </a:r>
          </a:p>
          <a:p>
            <a:r>
              <a:rPr lang="en-GB" sz="1050" dirty="0" smtClean="0">
                <a:solidFill>
                  <a:srgbClr val="FF0000"/>
                </a:solidFill>
              </a:rPr>
              <a:t>beam tracker</a:t>
            </a:r>
            <a:endParaRPr lang="en-GB" sz="105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8460" y="2545837"/>
            <a:ext cx="2197066" cy="1303642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958460" y="2545837"/>
            <a:ext cx="1986740" cy="1075061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23" y="2411539"/>
            <a:ext cx="3857543" cy="2089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199" y="676417"/>
            <a:ext cx="1960767" cy="1329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17" y="676417"/>
            <a:ext cx="1774412" cy="132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423" y="2005732"/>
            <a:ext cx="3713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Target in diamante con strip </a:t>
            </a:r>
            <a:r>
              <a:rPr lang="en-GB" sz="1200" dirty="0" err="1" smtClean="0"/>
              <a:t>sia</a:t>
            </a:r>
            <a:r>
              <a:rPr lang="en-GB" sz="1200" dirty="0" smtClean="0"/>
              <a:t> </a:t>
            </a:r>
            <a:r>
              <a:rPr lang="en-GB" sz="1200" dirty="0" err="1" smtClean="0"/>
              <a:t>grafitate</a:t>
            </a:r>
            <a:r>
              <a:rPr lang="en-GB" sz="1200" dirty="0" smtClean="0"/>
              <a:t> </a:t>
            </a:r>
            <a:r>
              <a:rPr lang="en-GB" sz="1200" dirty="0" err="1" smtClean="0"/>
              <a:t>sia</a:t>
            </a:r>
            <a:r>
              <a:rPr lang="en-GB" sz="1200" dirty="0" smtClean="0"/>
              <a:t> </a:t>
            </a:r>
            <a:r>
              <a:rPr lang="en-GB" sz="1200" dirty="0" err="1" smtClean="0"/>
              <a:t>metallizzate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298523" y="4501099"/>
            <a:ext cx="41146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 smtClean="0"/>
              <a:t>Movimentazione</a:t>
            </a:r>
            <a:r>
              <a:rPr lang="en-GB" sz="1200" dirty="0" smtClean="0"/>
              <a:t> in </a:t>
            </a:r>
            <a:r>
              <a:rPr lang="en-GB" sz="1200" dirty="0" err="1" smtClean="0"/>
              <a:t>vuoto</a:t>
            </a:r>
            <a:r>
              <a:rPr lang="en-GB" sz="1200" dirty="0" smtClean="0"/>
              <a:t> </a:t>
            </a:r>
            <a:r>
              <a:rPr lang="en-GB" sz="1200" dirty="0" err="1" smtClean="0"/>
              <a:t>pronta</a:t>
            </a:r>
            <a:r>
              <a:rPr lang="en-GB" sz="1200" dirty="0" smtClean="0"/>
              <a:t>. </a:t>
            </a:r>
            <a:r>
              <a:rPr lang="en-GB" sz="1200" dirty="0" err="1" smtClean="0"/>
              <a:t>Scheda</a:t>
            </a:r>
            <a:r>
              <a:rPr lang="en-GB" sz="1200" dirty="0" smtClean="0"/>
              <a:t> carrier in </a:t>
            </a:r>
            <a:r>
              <a:rPr lang="en-GB" sz="1200" dirty="0" err="1" smtClean="0"/>
              <a:t>produzione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832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862" y="4295375"/>
            <a:ext cx="1708309" cy="164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9888"/>
          </a:xfrm>
        </p:spPr>
        <p:txBody>
          <a:bodyPr>
            <a:noAutofit/>
          </a:bodyPr>
          <a:lstStyle/>
          <a:p>
            <a:r>
              <a:rPr lang="en-US" sz="2800" dirty="0" smtClean="0"/>
              <a:t>MIMOSA tracking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462" y="532805"/>
            <a:ext cx="617402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Based on MIMOSA M28 (monolithic active pixel, 0.35 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m technology), by IPHC Strasbourg, but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in vacuum </a:t>
            </a:r>
            <a:r>
              <a:rPr lang="en-US" sz="1600" dirty="0" smtClean="0">
                <a:solidFill>
                  <a:srgbClr val="000000"/>
                </a:solidFill>
                <a:cs typeface="Calibri"/>
              </a:rPr>
              <a:t>(never implemented, so far)</a:t>
            </a:r>
            <a:endParaRPr lang="en-US" sz="16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 smtClean="0">
                <a:latin typeface="Calibri"/>
                <a:cs typeface="Calibri"/>
              </a:rPr>
              <a:t>20.8 </a:t>
            </a:r>
            <a:r>
              <a:rPr lang="en-US" sz="1400" dirty="0" err="1" smtClean="0">
                <a:latin typeface="Calibri"/>
                <a:ea typeface="Lucida Grande"/>
                <a:cs typeface="Calibri"/>
              </a:rPr>
              <a:t>μ</a:t>
            </a:r>
            <a:r>
              <a:rPr lang="en-US" sz="1400" dirty="0" err="1" smtClean="0">
                <a:latin typeface="Calibri"/>
                <a:cs typeface="Calibri"/>
              </a:rPr>
              <a:t>m</a:t>
            </a:r>
            <a:r>
              <a:rPr lang="en-US" sz="1400" dirty="0" smtClean="0">
                <a:latin typeface="Calibri"/>
                <a:cs typeface="Calibri"/>
              </a:rPr>
              <a:t> pitch, 20.2×22.7 mm</a:t>
            </a:r>
            <a:r>
              <a:rPr lang="en-US" sz="1400" baseline="30000" dirty="0" smtClean="0">
                <a:latin typeface="Calibri"/>
                <a:cs typeface="Calibri"/>
              </a:rPr>
              <a:t>2</a:t>
            </a:r>
            <a:r>
              <a:rPr lang="en-US" sz="1400" dirty="0" smtClean="0">
                <a:latin typeface="Calibri"/>
                <a:cs typeface="Calibri"/>
              </a:rPr>
              <a:t> area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 smtClean="0">
                <a:cs typeface="Calibri"/>
              </a:rPr>
              <a:t>50 </a:t>
            </a:r>
            <a:r>
              <a:rPr lang="en-US" sz="1400" dirty="0" err="1" smtClean="0">
                <a:ea typeface="Lucida Grande"/>
                <a:cs typeface="Calibri"/>
              </a:rPr>
              <a:t>μ</a:t>
            </a:r>
            <a:r>
              <a:rPr lang="en-US" sz="1400" dirty="0" err="1" smtClean="0">
                <a:cs typeface="Calibri"/>
              </a:rPr>
              <a:t>m</a:t>
            </a:r>
            <a:r>
              <a:rPr lang="en-US" sz="1400" dirty="0" smtClean="0">
                <a:cs typeface="Calibri"/>
              </a:rPr>
              <a:t> thickness</a:t>
            </a:r>
            <a:endParaRPr lang="en-US" sz="1400" dirty="0" smtClean="0">
              <a:latin typeface="Calibri"/>
              <a:cs typeface="Calibri"/>
            </a:endParaRP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Mechanics and cooling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Linear stage mirrored from the diamond side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Support and cooling structure details </a:t>
            </a:r>
            <a:r>
              <a:rPr lang="en-GB" sz="1400" b="1" dirty="0" smtClean="0">
                <a:solidFill>
                  <a:srgbClr val="FF0000"/>
                </a:solidFill>
              </a:rPr>
              <a:t>designed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New board and cooling support </a:t>
            </a:r>
            <a:r>
              <a:rPr lang="en-GB" sz="1400" b="1" dirty="0" smtClean="0">
                <a:solidFill>
                  <a:srgbClr val="FF6600"/>
                </a:solidFill>
              </a:rPr>
              <a:t>being produced </a:t>
            </a:r>
            <a:r>
              <a:rPr lang="en-GB" sz="1400" dirty="0" smtClean="0"/>
              <a:t>for final testing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Sensors: OK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DAQ, software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In advanced development: </a:t>
            </a:r>
            <a:r>
              <a:rPr lang="en-GB" sz="1400" b="1" dirty="0" smtClean="0">
                <a:solidFill>
                  <a:srgbClr val="FF0000"/>
                </a:solidFill>
              </a:rPr>
              <a:t>April 2017 test-beam successful</a:t>
            </a:r>
            <a:endParaRPr lang="en-GB" sz="1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  <a:buClr>
                <a:schemeClr val="accent5"/>
              </a:buClr>
              <a:tabLst>
                <a:tab pos="892175" algn="l"/>
              </a:tabLst>
            </a:pPr>
            <a:endParaRPr lang="en-US" sz="1600" b="1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409" y="4314390"/>
            <a:ext cx="1439300" cy="1356818"/>
          </a:xfrm>
          <a:prstGeom prst="rect">
            <a:avLst/>
          </a:prstGeom>
          <a:ln>
            <a:solidFill>
              <a:srgbClr val="4BACC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313" y="4627973"/>
            <a:ext cx="1417392" cy="135681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41420" y="4389699"/>
            <a:ext cx="56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Plane 1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3265" y="4076323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Plane 2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5601" y="5874636"/>
            <a:ext cx="1159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Track angle (</a:t>
            </a:r>
            <a:r>
              <a:rPr lang="en-US" sz="1000" dirty="0" err="1" smtClean="0">
                <a:solidFill>
                  <a:schemeClr val="accent5"/>
                </a:solidFill>
              </a:rPr>
              <a:t>mrad</a:t>
            </a:r>
            <a:r>
              <a:rPr lang="en-US" sz="1000" dirty="0" smtClean="0">
                <a:solidFill>
                  <a:schemeClr val="accent5"/>
                </a:solidFill>
              </a:rPr>
              <a:t>)</a:t>
            </a:r>
            <a:endParaRPr lang="en-US" sz="1000" dirty="0">
              <a:solidFill>
                <a:schemeClr val="accent5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618" y="1780812"/>
            <a:ext cx="2965287" cy="2321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27814" y="511628"/>
            <a:ext cx="1495979" cy="149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3" y="4299106"/>
            <a:ext cx="2648691" cy="1372102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4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" y="3711421"/>
            <a:ext cx="4458256" cy="2087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it-IT" smtClean="0"/>
              <a:t>Mar. 14th, 2017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Veto detectors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46" y="3729826"/>
            <a:ext cx="4265744" cy="203476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800866" y="1314218"/>
            <a:ext cx="5543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lvl="1" indent="-176400">
              <a:spcAft>
                <a:spcPts val="3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Time resolution better than </a:t>
            </a:r>
            <a:r>
              <a:rPr lang="en-US" sz="1600" dirty="0" smtClean="0">
                <a:solidFill>
                  <a:srgbClr val="1B9FD6"/>
                </a:solidFill>
                <a:latin typeface="Calibri"/>
                <a:cs typeface="Calibri"/>
              </a:rPr>
              <a:t>500 </a:t>
            </a:r>
            <a:r>
              <a:rPr lang="en-US" sz="1600" dirty="0" err="1" smtClean="0">
                <a:solidFill>
                  <a:srgbClr val="1B9FD6"/>
                </a:solidFill>
                <a:latin typeface="Calibri"/>
                <a:cs typeface="Calibri"/>
              </a:rPr>
              <a:t>ps</a:t>
            </a:r>
            <a:endParaRPr lang="en-US" sz="1600" dirty="0" smtClean="0">
              <a:solidFill>
                <a:srgbClr val="1B9FD6"/>
              </a:solidFill>
              <a:latin typeface="Calibri"/>
              <a:cs typeface="Calibri"/>
            </a:endParaRPr>
          </a:p>
          <a:p>
            <a:pPr marL="176400" lvl="1" indent="-176400">
              <a:spcAft>
                <a:spcPts val="3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Momentum </a:t>
            </a: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resolution of </a:t>
            </a:r>
            <a:r>
              <a:rPr lang="en-US" sz="1600" dirty="0">
                <a:solidFill>
                  <a:srgbClr val="1B9FD6"/>
                </a:solidFill>
                <a:latin typeface="Calibri"/>
                <a:cs typeface="Calibri"/>
              </a:rPr>
              <a:t>few %</a:t>
            </a: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 based on impact </a:t>
            </a: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position</a:t>
            </a:r>
          </a:p>
          <a:p>
            <a:pPr marL="176400" lvl="1" indent="-176400">
              <a:spcAft>
                <a:spcPts val="3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Efficiency </a:t>
            </a: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better than 99.5% for </a:t>
            </a: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MIPs</a:t>
            </a:r>
          </a:p>
          <a:p>
            <a:pPr marL="176400" lvl="1" indent="-176400">
              <a:spcAft>
                <a:spcPts val="3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1B9FD6"/>
                </a:solidFill>
                <a:latin typeface="Calibri"/>
                <a:cs typeface="Calibri"/>
              </a:rPr>
              <a:t>Low </a:t>
            </a:r>
            <a:r>
              <a:rPr lang="en-US" sz="1600" dirty="0">
                <a:solidFill>
                  <a:srgbClr val="1B9FD6"/>
                </a:solidFill>
                <a:latin typeface="Calibri"/>
                <a:cs typeface="Calibri"/>
              </a:rPr>
              <a:t>energy </a:t>
            </a: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part inside the magnet </a:t>
            </a: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gap</a:t>
            </a:r>
          </a:p>
          <a:p>
            <a:pPr marL="176400" lvl="1" indent="-176400">
              <a:spcAft>
                <a:spcPts val="3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1B9FD6"/>
                </a:solidFill>
                <a:latin typeface="Calibri"/>
                <a:cs typeface="Calibri"/>
              </a:rPr>
              <a:t>High </a:t>
            </a:r>
            <a:r>
              <a:rPr lang="en-US" sz="1600" dirty="0">
                <a:solidFill>
                  <a:srgbClr val="1B9FD6"/>
                </a:solidFill>
                <a:latin typeface="Calibri"/>
                <a:cs typeface="Calibri"/>
              </a:rPr>
              <a:t>energy </a:t>
            </a: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part close to not interacting beam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88">
                        <a14:foregroundMark x1="8830" y1="49790" x2="8830" y2="49790"/>
                        <a14:foregroundMark x1="15380" y1="76233" x2="15380" y2="76233"/>
                        <a14:foregroundMark x1="85731" y1="67996" x2="85731" y2="67996"/>
                        <a14:foregroundMark x1="13743" y1="84365" x2="13743" y2="84365"/>
                        <a14:foregroundMark x1="17836" y1="90714" x2="17836" y2="90714"/>
                        <a14:foregroundMark x1="24327" y1="94386" x2="24327" y2="94386"/>
                        <a14:foregroundMark x1="32339" y1="96118" x2="32339" y2="96118"/>
                        <a14:foregroundMark x1="18655" y1="40294" x2="18655" y2="40294"/>
                        <a14:foregroundMark x1="7895" y1="45435" x2="7895" y2="45435"/>
                        <a14:foregroundMark x1="57661" y1="86621" x2="57661" y2="86621"/>
                        <a14:foregroundMark x1="8363" y1="61123" x2="8363" y2="61123"/>
                        <a14:foregroundMark x1="66608" y1="80273" x2="66608" y2="80273"/>
                        <a14:foregroundMark x1="15380" y1="80430" x2="15380" y2="80430"/>
                        <a14:foregroundMark x1="75965" y1="74449" x2="75965" y2="74449"/>
                        <a14:foregroundMark x1="34327" y1="93599" x2="34327" y2="93599"/>
                        <a14:foregroundMark x1="30585" y1="97272" x2="30585" y2="97272"/>
                        <a14:foregroundMark x1="79883" y1="70514" x2="79883" y2="70514"/>
                        <a14:foregroundMark x1="86550" y1="64638" x2="86550" y2="64638"/>
                        <a14:foregroundMark x1="92281" y1="64638" x2="92281" y2="64638"/>
                        <a14:foregroundMark x1="69123" y1="78961" x2="69123" y2="78961"/>
                        <a14:foregroundMark x1="60643" y1="85572" x2="60643" y2="85572"/>
                        <a14:foregroundMark x1="69591" y1="82529" x2="69591" y2="82529"/>
                        <a14:foregroundMark x1="78070" y1="76023" x2="78070" y2="76023"/>
                        <a14:foregroundMark x1="77427" y1="72718" x2="77427" y2="72718"/>
                        <a14:foregroundMark x1="89357" y1="64638" x2="89357" y2="64638"/>
                        <a14:foregroundMark x1="84620" y1="66684" x2="84620" y2="66684"/>
                        <a14:foregroundMark x1="85906" y1="69937" x2="85906" y2="69937"/>
                        <a14:foregroundMark x1="8830" y1="54669" x2="8830" y2="54669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10" y="1090188"/>
            <a:ext cx="2846679" cy="31728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015" y="3664036"/>
            <a:ext cx="3585209" cy="2249790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7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Veto detectors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75" y="4255073"/>
            <a:ext cx="7112210" cy="1891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600" dirty="0">
                <a:solidFill>
                  <a:srgbClr val="1B9FD6"/>
                </a:solidFill>
                <a:latin typeface="Calibri"/>
                <a:cs typeface="Calibri"/>
              </a:rPr>
              <a:t>10×10x180 mm</a:t>
            </a:r>
            <a:r>
              <a:rPr lang="en-US" sz="1600" baseline="30000" dirty="0">
                <a:solidFill>
                  <a:srgbClr val="1B9FD6"/>
                </a:solidFill>
                <a:latin typeface="Calibri"/>
                <a:cs typeface="Calibri"/>
              </a:rPr>
              <a:t>3</a:t>
            </a:r>
            <a:r>
              <a:rPr lang="en-US" sz="1600" dirty="0">
                <a:solidFill>
                  <a:srgbClr val="1B9FD6"/>
                </a:solidFill>
                <a:latin typeface="Calibri"/>
                <a:cs typeface="Calibri"/>
              </a:rPr>
              <a:t> </a:t>
            </a:r>
            <a:r>
              <a:rPr lang="en-US" sz="1600" dirty="0" smtClean="0">
                <a:solidFill>
                  <a:srgbClr val="1B9FD6"/>
                </a:solidFill>
                <a:latin typeface="Calibri"/>
                <a:cs typeface="Calibri"/>
              </a:rPr>
              <a:t>scintillator</a:t>
            </a:r>
            <a:endParaRPr lang="en-US" sz="1600" dirty="0" smtClean="0">
              <a:solidFill>
                <a:srgbClr val="3C4C6C"/>
              </a:solidFill>
              <a:latin typeface="Calibri"/>
              <a:cs typeface="Calibri"/>
            </a:endParaRPr>
          </a:p>
          <a:p>
            <a:pPr marL="176400" indent="-176400">
              <a:lnSpc>
                <a:spcPct val="80000"/>
              </a:lnSpc>
              <a:spcAft>
                <a:spcPts val="6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All scintillator bars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delivered</a:t>
            </a:r>
          </a:p>
          <a:p>
            <a:pPr marL="176400" indent="-176400">
              <a:lnSpc>
                <a:spcPct val="80000"/>
              </a:lnSpc>
              <a:spcAft>
                <a:spcPts val="6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Design </a:t>
            </a: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of the mechanics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ready</a:t>
            </a:r>
          </a:p>
          <a:p>
            <a:pPr marL="525600" lvl="1" indent="-176400">
              <a:lnSpc>
                <a:spcPct val="80000"/>
              </a:lnSpc>
              <a:spcAft>
                <a:spcPts val="6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3C4C6C"/>
                </a:solidFill>
                <a:latin typeface="Calibri"/>
                <a:cs typeface="Calibri"/>
              </a:rPr>
              <a:t>Prototype of the </a:t>
            </a:r>
            <a:r>
              <a:rPr lang="en-US" sz="1400" dirty="0" smtClean="0">
                <a:solidFill>
                  <a:srgbClr val="3C4C6C"/>
                </a:solidFill>
                <a:latin typeface="Calibri"/>
                <a:cs typeface="Calibri"/>
              </a:rPr>
              <a:t>assembly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ready</a:t>
            </a:r>
          </a:p>
          <a:p>
            <a:pPr marL="176400" indent="-176400">
              <a:lnSpc>
                <a:spcPct val="80000"/>
              </a:lnSpc>
              <a:spcAft>
                <a:spcPts val="6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3C4C6C"/>
                </a:solidFill>
                <a:latin typeface="Calibri"/>
                <a:cs typeface="Calibri"/>
              </a:rPr>
              <a:t>Prototype </a:t>
            </a: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electronics prototype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ready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25600" lvl="1" indent="-176400">
              <a:lnSpc>
                <a:spcPct val="80000"/>
              </a:lnSpc>
              <a:spcAft>
                <a:spcPts val="6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Test-beam in April</a:t>
            </a:r>
            <a:endParaRPr lang="en-US" sz="1600" dirty="0" smtClean="0">
              <a:solidFill>
                <a:srgbClr val="3C4C6C"/>
              </a:solidFill>
              <a:latin typeface="Calibri"/>
              <a:cs typeface="Calibri"/>
            </a:endParaRPr>
          </a:p>
          <a:p>
            <a:pPr marL="176400" indent="-176400">
              <a:lnSpc>
                <a:spcPct val="80000"/>
              </a:lnSpc>
              <a:spcAft>
                <a:spcPts val="600"/>
              </a:spcAft>
              <a:buClr>
                <a:srgbClr val="1B9FD6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C4C6C"/>
                </a:solidFill>
                <a:latin typeface="Calibri"/>
                <a:cs typeface="Calibri"/>
              </a:rPr>
              <a:t>Read-out by same digitizing system as calorimeter</a:t>
            </a:r>
            <a:endParaRPr lang="en-US" sz="1600" dirty="0">
              <a:solidFill>
                <a:srgbClr val="3C4C6C"/>
              </a:solidFill>
              <a:latin typeface="Calibri"/>
              <a:cs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32" y="1266654"/>
            <a:ext cx="2818174" cy="2945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968" y="1266654"/>
            <a:ext cx="5533811" cy="2945299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0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3821"/>
          </a:xfrm>
        </p:spPr>
        <p:txBody>
          <a:bodyPr>
            <a:normAutofit/>
          </a:bodyPr>
          <a:lstStyle/>
          <a:p>
            <a:r>
              <a:rPr lang="it-IT" sz="2400" dirty="0" smtClean="0"/>
              <a:t>BTF status: Utenti</a:t>
            </a:r>
            <a:endParaRPr lang="it-IT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98D39-C133-E244-BB72-1280D02FD441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46630"/>
            <a:ext cx="551652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BF002D"/>
              </a:buClr>
              <a:buFont typeface="Wingdings" charset="2"/>
              <a:buChar char="§"/>
            </a:pPr>
            <a:r>
              <a:rPr lang="it-IT" sz="1400" dirty="0" smtClean="0"/>
              <a:t>La </a:t>
            </a:r>
            <a:r>
              <a:rPr lang="it-IT" sz="1400" dirty="0" err="1" smtClean="0"/>
              <a:t>facility</a:t>
            </a:r>
            <a:r>
              <a:rPr lang="it-IT" sz="1400" dirty="0" smtClean="0"/>
              <a:t> è operativa </a:t>
            </a:r>
            <a:r>
              <a:rPr lang="it-IT" sz="1400" dirty="0"/>
              <a:t>d</a:t>
            </a:r>
            <a:r>
              <a:rPr lang="it-IT" sz="1400" dirty="0" smtClean="0"/>
              <a:t>al 2002, dal 2004 in modo totalmente </a:t>
            </a:r>
            <a:r>
              <a:rPr lang="it-IT" sz="1400" b="1" dirty="0" smtClean="0"/>
              <a:t>opportunistico </a:t>
            </a:r>
            <a:r>
              <a:rPr lang="it-IT" sz="1400" dirty="0" smtClean="0"/>
              <a:t>rispetto all’operazione di DA</a:t>
            </a:r>
            <a:r>
              <a:rPr lang="it-IT" sz="1400" dirty="0" smtClean="0">
                <a:latin typeface="Symbol" charset="2"/>
                <a:cs typeface="Symbol" charset="2"/>
              </a:rPr>
              <a:t>F</a:t>
            </a:r>
            <a:r>
              <a:rPr lang="it-IT" sz="1400" dirty="0" smtClean="0"/>
              <a:t>NE</a:t>
            </a:r>
            <a:r>
              <a:rPr lang="it-IT" sz="1400" dirty="0"/>
              <a:t> </a:t>
            </a:r>
            <a:r>
              <a:rPr lang="it-IT" sz="1400" dirty="0" smtClean="0"/>
              <a:t>come collider </a:t>
            </a:r>
            <a:r>
              <a:rPr lang="it-IT" sz="1400" i="1" dirty="0" err="1" smtClean="0"/>
              <a:t>e</a:t>
            </a:r>
            <a:r>
              <a:rPr lang="it-IT" sz="1400" baseline="30000" dirty="0" err="1" smtClean="0">
                <a:latin typeface="Symbol" charset="2"/>
                <a:cs typeface="Symbol" charset="2"/>
              </a:rPr>
              <a:t>+</a:t>
            </a:r>
            <a:r>
              <a:rPr lang="it-IT" sz="1400" i="1" dirty="0" err="1" smtClean="0"/>
              <a:t>e</a:t>
            </a:r>
            <a:r>
              <a:rPr lang="it-IT" sz="1400" baseline="30000" dirty="0" smtClean="0">
                <a:latin typeface="Symbol" charset="2"/>
                <a:cs typeface="Symbol" charset="2"/>
              </a:rPr>
              <a:t>-</a:t>
            </a:r>
            <a:endParaRPr lang="it-IT" sz="1400" dirty="0"/>
          </a:p>
          <a:p>
            <a:pPr marL="285750" indent="-285750">
              <a:spcAft>
                <a:spcPts val="600"/>
              </a:spcAft>
              <a:buClr>
                <a:srgbClr val="BF002D"/>
              </a:buClr>
              <a:buFont typeface="Wingdings" charset="2"/>
              <a:buChar char="§"/>
            </a:pPr>
            <a:r>
              <a:rPr lang="it-IT" sz="1400" dirty="0" smtClean="0"/>
              <a:t>Flusso costante di </a:t>
            </a:r>
            <a:r>
              <a:rPr lang="it-IT" sz="1400" b="1" dirty="0" smtClean="0"/>
              <a:t>utenti</a:t>
            </a:r>
            <a:r>
              <a:rPr lang="it-IT" sz="1400" dirty="0" smtClean="0"/>
              <a:t>, 90% per attività di R&amp;D di rivelatori, test e calibrazioni</a:t>
            </a:r>
          </a:p>
          <a:p>
            <a:pPr marL="285750" indent="-285750">
              <a:spcAft>
                <a:spcPts val="600"/>
              </a:spcAft>
              <a:buClr>
                <a:srgbClr val="BF002D"/>
              </a:buClr>
              <a:buFont typeface="Wingdings" charset="2"/>
              <a:buChar char="§"/>
            </a:pPr>
            <a:r>
              <a:rPr lang="it-IT" sz="1400" dirty="0" smtClean="0"/>
              <a:t>La </a:t>
            </a:r>
            <a:r>
              <a:rPr lang="it-IT" sz="1400" b="1" dirty="0" smtClean="0"/>
              <a:t>flessibilità</a:t>
            </a:r>
            <a:r>
              <a:rPr lang="it-IT" sz="1400" dirty="0" smtClean="0"/>
              <a:t> </a:t>
            </a:r>
            <a:r>
              <a:rPr lang="it-IT" sz="1400" dirty="0"/>
              <a:t>(</a:t>
            </a:r>
            <a:r>
              <a:rPr lang="it-IT" sz="1400" dirty="0" err="1" smtClean="0"/>
              <a:t>range</a:t>
            </a:r>
            <a:r>
              <a:rPr lang="it-IT" sz="1400" dirty="0" smtClean="0"/>
              <a:t> </a:t>
            </a:r>
            <a:r>
              <a:rPr lang="it-IT" sz="1400" dirty="0"/>
              <a:t>dei </a:t>
            </a:r>
            <a:r>
              <a:rPr lang="it-IT" sz="1400" dirty="0" smtClean="0"/>
              <a:t>parametri) e </a:t>
            </a:r>
            <a:r>
              <a:rPr lang="it-IT" sz="1400" dirty="0"/>
              <a:t>la </a:t>
            </a:r>
            <a:r>
              <a:rPr lang="it-IT" sz="1400" b="1" dirty="0"/>
              <a:t>facilità</a:t>
            </a:r>
            <a:r>
              <a:rPr lang="it-IT" sz="1400" dirty="0"/>
              <a:t> </a:t>
            </a:r>
            <a:r>
              <a:rPr lang="it-IT" sz="1400" b="1" dirty="0"/>
              <a:t>d’uso</a:t>
            </a:r>
            <a:r>
              <a:rPr lang="it-IT" sz="1400" dirty="0"/>
              <a:t> </a:t>
            </a:r>
            <a:r>
              <a:rPr lang="it-IT" sz="1400" dirty="0" smtClean="0"/>
              <a:t>sono </a:t>
            </a:r>
            <a:r>
              <a:rPr lang="it-IT" sz="1400" dirty="0"/>
              <a:t>molto migliorati grazie </a:t>
            </a:r>
            <a:r>
              <a:rPr lang="it-IT" sz="1400" dirty="0" smtClean="0"/>
              <a:t>a continui aggiornamenti e ottimizzazioni, </a:t>
            </a:r>
            <a:r>
              <a:rPr lang="it-IT" sz="1400" dirty="0"/>
              <a:t>soprattutto dal punto di vista della </a:t>
            </a:r>
            <a:r>
              <a:rPr lang="it-IT" sz="1400" b="1" dirty="0"/>
              <a:t>diagnostica</a:t>
            </a:r>
            <a:r>
              <a:rPr lang="it-IT" sz="1400" dirty="0"/>
              <a:t> e dei </a:t>
            </a:r>
            <a:r>
              <a:rPr lang="it-IT" sz="1400" b="1" dirty="0" smtClean="0"/>
              <a:t>servizi</a:t>
            </a:r>
          </a:p>
          <a:p>
            <a:pPr marL="285750" indent="-285750">
              <a:spcAft>
                <a:spcPts val="600"/>
              </a:spcAft>
              <a:buClr>
                <a:srgbClr val="BF002D"/>
              </a:buClr>
              <a:buFont typeface="Wingdings" charset="2"/>
              <a:buChar char="§"/>
            </a:pPr>
            <a:r>
              <a:rPr lang="it-IT" sz="1400" dirty="0" smtClean="0"/>
              <a:t>Per i prossimi anni si prevede di espandere l’uso in due direzioni: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it-IT" sz="1300" b="1" dirty="0" smtClean="0"/>
              <a:t>Veri e propri esperimenti di lunga durata di fisica fondamentale </a:t>
            </a:r>
          </a:p>
          <a:p>
            <a:pPr lvl="2">
              <a:spcAft>
                <a:spcPts val="600"/>
              </a:spcAft>
            </a:pPr>
            <a:r>
              <a:rPr lang="it-IT" sz="1100" dirty="0" smtClean="0"/>
              <a:t>A un primo </a:t>
            </a:r>
            <a:r>
              <a:rPr lang="it-IT" sz="1100" dirty="0" err="1" smtClean="0"/>
              <a:t>run</a:t>
            </a:r>
            <a:r>
              <a:rPr lang="it-IT" sz="1100" dirty="0" smtClean="0"/>
              <a:t> di PADME con la tecnica della massa mancante potrebbero seguire ulteriori ricerche nel visibile, esperimenti di </a:t>
            </a:r>
            <a:r>
              <a:rPr lang="it-IT" sz="1100" dirty="0" err="1" smtClean="0"/>
              <a:t>dump</a:t>
            </a:r>
            <a:r>
              <a:rPr lang="it-IT" sz="1100" dirty="0" smtClean="0"/>
              <a:t> spessi, con e senza la rivelazione diretta di prodotti di decadimento nel dark </a:t>
            </a:r>
            <a:r>
              <a:rPr lang="it-IT" sz="1100" dirty="0" err="1" smtClean="0"/>
              <a:t>sector</a:t>
            </a:r>
            <a:r>
              <a:rPr lang="it-IT" sz="1100" dirty="0" smtClean="0"/>
              <a:t>, ricerca di </a:t>
            </a:r>
            <a:r>
              <a:rPr lang="it-IT" sz="1100" dirty="0" err="1" smtClean="0"/>
              <a:t>ALPs</a:t>
            </a:r>
            <a:r>
              <a:rPr lang="it-IT" sz="1100" dirty="0" smtClean="0"/>
              <a:t>, bosone 5th force, eccetera</a:t>
            </a:r>
          </a:p>
          <a:p>
            <a:pPr marL="742950" lvl="1" indent="-28575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it-IT" sz="1300" dirty="0" smtClean="0"/>
              <a:t>Uso come </a:t>
            </a:r>
            <a:r>
              <a:rPr lang="it-IT" sz="1300" b="1" dirty="0" err="1" smtClean="0"/>
              <a:t>facility</a:t>
            </a:r>
            <a:r>
              <a:rPr lang="it-IT" sz="1300" b="1" dirty="0" smtClean="0"/>
              <a:t> di irraggiamento</a:t>
            </a:r>
            <a:r>
              <a:rPr lang="it-IT" sz="1300" dirty="0" smtClean="0"/>
              <a:t>, prevalentemente per attività connesse allo spazio</a:t>
            </a:r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3" y="4101449"/>
            <a:ext cx="5593752" cy="2105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527" y="539289"/>
            <a:ext cx="3595955" cy="6234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3733" y="264261"/>
            <a:ext cx="10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6600"/>
                </a:solidFill>
              </a:rPr>
              <a:t>Utenti</a:t>
            </a:r>
            <a:r>
              <a:rPr lang="en-US" sz="1400" b="1" dirty="0" smtClean="0">
                <a:solidFill>
                  <a:srgbClr val="FF6600"/>
                </a:solidFill>
              </a:rPr>
              <a:t> 2016</a:t>
            </a:r>
            <a:endParaRPr lang="en-US" sz="1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8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72"/>
            <a:ext cx="8229600" cy="658344"/>
          </a:xfrm>
        </p:spPr>
        <p:txBody>
          <a:bodyPr/>
          <a:lstStyle/>
          <a:p>
            <a:r>
              <a:rPr lang="en-US" dirty="0" err="1" smtClean="0"/>
              <a:t>Calorimetro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257" y="5786"/>
            <a:ext cx="19364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  <a:sym typeface="Symbol"/>
              </a:rPr>
              <a:t></a:t>
            </a:r>
            <a:r>
              <a:rPr lang="it-IT" sz="1200" dirty="0" smtClean="0">
                <a:solidFill>
                  <a:srgbClr val="FF6600"/>
                </a:solidFill>
              </a:rPr>
              <a:t>600 cristalli BGO</a:t>
            </a:r>
          </a:p>
          <a:p>
            <a:r>
              <a:rPr lang="it-IT" sz="1200" dirty="0" smtClean="0">
                <a:solidFill>
                  <a:srgbClr val="FF6600"/>
                </a:solidFill>
              </a:rPr>
              <a:t>60 cm di diametro</a:t>
            </a: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9" y="327885"/>
            <a:ext cx="1670357" cy="242793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508" y="752662"/>
            <a:ext cx="2729732" cy="186548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561" y="665314"/>
            <a:ext cx="2853058" cy="20012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13" y="2797433"/>
            <a:ext cx="9116634" cy="343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/>
              <a:t>Several </a:t>
            </a:r>
            <a:r>
              <a:rPr lang="en-GB" sz="1600" b="1" dirty="0" smtClean="0">
                <a:solidFill>
                  <a:srgbClr val="FF0000"/>
                </a:solidFill>
              </a:rPr>
              <a:t>test-beams </a:t>
            </a:r>
            <a:r>
              <a:rPr lang="en-GB" sz="1600" dirty="0" smtClean="0"/>
              <a:t>for validating PMT and divider choices, paint, glue, assembly procedure…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Results in line with expectations from L3 experience: </a:t>
            </a:r>
            <a:r>
              <a:rPr lang="en-GB" sz="1400" dirty="0" smtClean="0">
                <a:solidFill>
                  <a:srgbClr val="FF0000"/>
                </a:solidFill>
              </a:rPr>
              <a:t>≈2% at 1 </a:t>
            </a:r>
            <a:r>
              <a:rPr lang="en-GB" sz="1400" dirty="0" err="1" smtClean="0">
                <a:solidFill>
                  <a:srgbClr val="FF0000"/>
                </a:solidFill>
              </a:rPr>
              <a:t>GeV</a:t>
            </a:r>
            <a:r>
              <a:rPr lang="en-GB" sz="1400" dirty="0" smtClean="0"/>
              <a:t>, excellent linearity up to </a:t>
            </a:r>
            <a:r>
              <a:rPr lang="en-GB" sz="1400" dirty="0" smtClean="0">
                <a:solidFill>
                  <a:srgbClr val="FF0000"/>
                </a:solidFill>
              </a:rPr>
              <a:t>≈1 </a:t>
            </a:r>
            <a:r>
              <a:rPr lang="en-GB" sz="1400" dirty="0" err="1" smtClean="0">
                <a:solidFill>
                  <a:srgbClr val="FF0000"/>
                </a:solidFill>
              </a:rPr>
              <a:t>GeV</a:t>
            </a:r>
            <a:endParaRPr lang="en-GB" sz="1400" dirty="0"/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Moreover, 13 </a:t>
            </a:r>
            <a:r>
              <a:rPr lang="en-GB" sz="1400" dirty="0" err="1" smtClean="0"/>
              <a:t>pC</a:t>
            </a:r>
            <a:r>
              <a:rPr lang="en-GB" sz="1400" dirty="0" smtClean="0"/>
              <a:t>/MeV, 5±1 </a:t>
            </a:r>
            <a:r>
              <a:rPr lang="en-GB" sz="1400" dirty="0" err="1" smtClean="0"/>
              <a:t>pC</a:t>
            </a:r>
            <a:r>
              <a:rPr lang="en-GB" sz="1400" dirty="0" smtClean="0"/>
              <a:t> pedestal: threshold well below 1 MeV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/>
              <a:t>Conclusions: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HZC XP1911 PMT’s OK; divider type “B” OK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80 </a:t>
            </a:r>
            <a:r>
              <a:rPr lang="en-GB" sz="1400" dirty="0" smtClean="0">
                <a:latin typeface="Symbol" charset="2"/>
                <a:cs typeface="Symbol" charset="2"/>
              </a:rPr>
              <a:t>m</a:t>
            </a:r>
            <a:r>
              <a:rPr lang="en-GB" sz="1400" dirty="0" smtClean="0"/>
              <a:t>m paint sufficient for light tightness at </a:t>
            </a:r>
            <a:r>
              <a:rPr lang="en-GB" sz="1400" b="1" dirty="0" smtClean="0"/>
              <a:t>few % level</a:t>
            </a:r>
            <a:r>
              <a:rPr lang="en-GB" sz="1400" dirty="0" smtClean="0"/>
              <a:t>, OK from the mechanical point of view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Add TEDLAR foils (50 </a:t>
            </a:r>
            <a:r>
              <a:rPr lang="en-GB" sz="1400" dirty="0" smtClean="0">
                <a:latin typeface="Symbol" charset="2"/>
                <a:cs typeface="Symbol" charset="2"/>
              </a:rPr>
              <a:t>m</a:t>
            </a:r>
            <a:r>
              <a:rPr lang="en-GB" sz="1400" dirty="0" smtClean="0"/>
              <a:t>m) for dropping optical cross-talk to </a:t>
            </a:r>
            <a:r>
              <a:rPr lang="en-GB" sz="1400" b="1" dirty="0" smtClean="0"/>
              <a:t>zero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it-IT" sz="1400" b="1" dirty="0" smtClean="0">
                <a:solidFill>
                  <a:srgbClr val="FC00B2"/>
                </a:solidFill>
              </a:rPr>
              <a:t>Recuperati alcuni mq (sufficienti a tutto il calorimetro) a </a:t>
            </a:r>
            <a:r>
              <a:rPr lang="it-IT" sz="1400" b="1" u="sng" dirty="0" smtClean="0">
                <a:solidFill>
                  <a:srgbClr val="FC00B2"/>
                </a:solidFill>
              </a:rPr>
              <a:t>costo</a:t>
            </a:r>
            <a:r>
              <a:rPr lang="it-IT" sz="1400" b="1" dirty="0" smtClean="0">
                <a:solidFill>
                  <a:srgbClr val="FC00B2"/>
                </a:solidFill>
              </a:rPr>
              <a:t> e </a:t>
            </a:r>
            <a:r>
              <a:rPr lang="it-IT" sz="1400" b="1" u="sng" dirty="0" smtClean="0">
                <a:solidFill>
                  <a:srgbClr val="FC00B2"/>
                </a:solidFill>
              </a:rPr>
              <a:t>tempo zero </a:t>
            </a:r>
            <a:r>
              <a:rPr lang="it-IT" sz="1400" b="1" dirty="0" smtClean="0">
                <a:solidFill>
                  <a:srgbClr val="FC00B2"/>
                </a:solidFill>
              </a:rPr>
              <a:t>da LHCb: GRAZIE!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rgbClr val="000000"/>
                </a:solidFill>
              </a:rPr>
              <a:t>Polished surfaces of cut crystals OK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b="1" dirty="0" smtClean="0">
                <a:solidFill>
                  <a:srgbClr val="000000"/>
                </a:solidFill>
              </a:rPr>
              <a:t>No radiation damage on PMT’s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>
                <a:solidFill>
                  <a:srgbClr val="000000"/>
                </a:solidFill>
              </a:rPr>
              <a:t>Radiation damage on BGO at the dose level expected from literature </a:t>
            </a:r>
            <a:r>
              <a:rPr lang="en-GB" sz="1400" b="1" dirty="0" smtClean="0">
                <a:solidFill>
                  <a:srgbClr val="000000"/>
                </a:solidFill>
              </a:rPr>
              <a:t>recovered </a:t>
            </a:r>
            <a:r>
              <a:rPr lang="en-GB" sz="1400" dirty="0" smtClean="0">
                <a:solidFill>
                  <a:srgbClr val="000000"/>
                </a:solidFill>
              </a:rPr>
              <a:t>by high temperature annealing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1600" b="1" dirty="0" smtClean="0">
                <a:solidFill>
                  <a:srgbClr val="FF0000"/>
                </a:solidFill>
              </a:rPr>
              <a:t>All tenders completed</a:t>
            </a:r>
            <a:r>
              <a:rPr lang="en-GB" sz="1600" dirty="0" smtClean="0"/>
              <a:t>: crystal machining, gluing &amp; </a:t>
            </a:r>
            <a:r>
              <a:rPr lang="en-GB" sz="1600" dirty="0" err="1" smtClean="0"/>
              <a:t>paiting</a:t>
            </a:r>
            <a:r>
              <a:rPr lang="en-GB" sz="1600" dirty="0" smtClean="0"/>
              <a:t> (</a:t>
            </a:r>
            <a:r>
              <a:rPr lang="en-GB" sz="1600" dirty="0" err="1" smtClean="0"/>
              <a:t>Gestione</a:t>
            </a:r>
            <a:r>
              <a:rPr lang="en-GB" sz="1600" dirty="0" smtClean="0"/>
              <a:t> SILO), </a:t>
            </a:r>
            <a:r>
              <a:rPr lang="en-GB" sz="1600" dirty="0" err="1" smtClean="0"/>
              <a:t>PMT’s+dividers</a:t>
            </a:r>
            <a:r>
              <a:rPr lang="en-GB" sz="1600" dirty="0" smtClean="0"/>
              <a:t> (HZC Photonics), HV system (CAEN), waveform digitizers (CAEN)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04041" y="856784"/>
            <a:ext cx="1991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100 MeV electrons spectrum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30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36170" y="2597961"/>
            <a:ext cx="23391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050" b="1" dirty="0"/>
              <a:t>Nucl.Instrum.Meth. A862 (2017) 31-35</a:t>
            </a:r>
            <a:r>
              <a:rPr lang="is-IS" sz="1050" dirty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83172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22" t="7831" r="5866"/>
          <a:stretch/>
        </p:blipFill>
        <p:spPr>
          <a:xfrm>
            <a:off x="2314492" y="485831"/>
            <a:ext cx="2476931" cy="1862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3240" y="227495"/>
            <a:ext cx="17012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/>
              <a:t>L3 ECAL </a:t>
            </a:r>
            <a:r>
              <a:rPr lang="it-IT" sz="1050" dirty="0" err="1" smtClean="0"/>
              <a:t>half-endcap</a:t>
            </a:r>
            <a:r>
              <a:rPr lang="it-IT" sz="1050" dirty="0" smtClean="0"/>
              <a:t> (</a:t>
            </a:r>
            <a:r>
              <a:rPr lang="it-IT" sz="1050" b="1" dirty="0" smtClean="0"/>
              <a:t>CERN</a:t>
            </a:r>
            <a:r>
              <a:rPr lang="it-IT" sz="1050" dirty="0" smtClean="0"/>
              <a:t>)</a:t>
            </a:r>
            <a:endParaRPr lang="it-IT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02" r="3990"/>
          <a:stretch/>
        </p:blipFill>
        <p:spPr>
          <a:xfrm rot="16200000">
            <a:off x="5214255" y="556141"/>
            <a:ext cx="1724219" cy="185935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720784" y="1521327"/>
            <a:ext cx="437113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81085" y="39584"/>
            <a:ext cx="22414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Smontaggio, misura </a:t>
            </a:r>
            <a:r>
              <a:rPr lang="it-IT" sz="1050" dirty="0" err="1" smtClean="0"/>
              <a:t>trasmittanza</a:t>
            </a:r>
            <a:r>
              <a:rPr lang="it-IT" sz="1050" dirty="0" smtClean="0"/>
              <a:t> </a:t>
            </a:r>
          </a:p>
          <a:p>
            <a:r>
              <a:rPr lang="it-IT" sz="1050" dirty="0" smtClean="0"/>
              <a:t>prima &amp; dopo </a:t>
            </a:r>
            <a:r>
              <a:rPr lang="it-IT" sz="1050" b="1" dirty="0" err="1" smtClean="0"/>
              <a:t>annealing</a:t>
            </a:r>
            <a:r>
              <a:rPr lang="it-IT" sz="1050" dirty="0" smtClean="0"/>
              <a:t> </a:t>
            </a:r>
          </a:p>
          <a:p>
            <a:r>
              <a:rPr lang="it-IT" sz="1050" dirty="0" smtClean="0"/>
              <a:t>(D’Angelo, </a:t>
            </a:r>
            <a:r>
              <a:rPr lang="it-IT" sz="1050" dirty="0" err="1" smtClean="0"/>
              <a:t>Nuccetelli</a:t>
            </a:r>
            <a:r>
              <a:rPr lang="it-IT" sz="1050" dirty="0" smtClean="0"/>
              <a:t> + LAB27, </a:t>
            </a:r>
            <a:r>
              <a:rPr lang="it-IT" sz="1050" b="1" dirty="0" smtClean="0"/>
              <a:t>CERN</a:t>
            </a:r>
            <a:r>
              <a:rPr lang="it-IT" sz="1050" dirty="0" smtClean="0"/>
              <a:t>)</a:t>
            </a:r>
            <a:endParaRPr lang="it-IT" sz="10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-879" b="3146"/>
          <a:stretch/>
        </p:blipFill>
        <p:spPr>
          <a:xfrm>
            <a:off x="7447163" y="623709"/>
            <a:ext cx="1526183" cy="1724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9765" b="6170"/>
          <a:stretch/>
        </p:blipFill>
        <p:spPr>
          <a:xfrm>
            <a:off x="6035654" y="2828541"/>
            <a:ext cx="2937692" cy="15661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92212" y="39584"/>
            <a:ext cx="17133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Rimozione foto-sensore, </a:t>
            </a:r>
          </a:p>
          <a:p>
            <a:r>
              <a:rPr lang="it-IT" sz="1050" b="1" dirty="0" smtClean="0"/>
              <a:t>Taglio: </a:t>
            </a:r>
            <a:r>
              <a:rPr lang="it-IT" sz="1050" dirty="0" smtClean="0"/>
              <a:t>21×21×220 mm</a:t>
            </a:r>
            <a:r>
              <a:rPr lang="it-IT" sz="1050" baseline="30000" dirty="0" smtClean="0"/>
              <a:t>3</a:t>
            </a:r>
            <a:endParaRPr lang="it-IT" sz="1050" dirty="0" smtClean="0"/>
          </a:p>
          <a:p>
            <a:r>
              <a:rPr lang="it-IT" sz="1050" dirty="0" smtClean="0"/>
              <a:t>(</a:t>
            </a:r>
            <a:r>
              <a:rPr lang="it-IT" sz="1050" b="1" dirty="0" smtClean="0"/>
              <a:t>Gestione SILO</a:t>
            </a:r>
            <a:r>
              <a:rPr lang="it-IT" sz="1050" dirty="0" smtClean="0"/>
              <a:t>, Scandicci)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49349" y="1521329"/>
            <a:ext cx="6081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947929" y="1896774"/>
            <a:ext cx="1022120" cy="28810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7774" y="2657781"/>
            <a:ext cx="16732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/>
              <a:t>HZC </a:t>
            </a:r>
            <a:r>
              <a:rPr lang="it-IT" sz="1050" dirty="0" err="1" smtClean="0"/>
              <a:t>Photonics</a:t>
            </a:r>
            <a:r>
              <a:rPr lang="it-IT" sz="1050" dirty="0" smtClean="0"/>
              <a:t> (</a:t>
            </a:r>
            <a:r>
              <a:rPr lang="it-IT" sz="1050" b="1" dirty="0" err="1" smtClean="0"/>
              <a:t>Hainan</a:t>
            </a:r>
            <a:r>
              <a:rPr lang="it-IT" sz="1050" dirty="0" smtClean="0"/>
              <a:t>)</a:t>
            </a:r>
          </a:p>
          <a:p>
            <a:r>
              <a:rPr lang="it-IT" sz="1050" dirty="0" smtClean="0"/>
              <a:t>XP1911 19 mm PMT + base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r="26220"/>
          <a:stretch/>
        </p:blipFill>
        <p:spPr>
          <a:xfrm rot="16200000">
            <a:off x="790039" y="2471015"/>
            <a:ext cx="781989" cy="19865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376" y="4719639"/>
            <a:ext cx="2530633" cy="208585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558707" y="4394645"/>
            <a:ext cx="468876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73738" y="2574625"/>
            <a:ext cx="14137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/>
              <a:t>Verifiche dimensionali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2765"/>
          <a:stretch/>
        </p:blipFill>
        <p:spPr>
          <a:xfrm>
            <a:off x="7160973" y="5500518"/>
            <a:ext cx="1934986" cy="1282885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193988" y="5976943"/>
            <a:ext cx="559784" cy="456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78804" y="5085020"/>
            <a:ext cx="16023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 smtClean="0"/>
              <a:t>Assemblaggio</a:t>
            </a:r>
          </a:p>
          <a:p>
            <a:r>
              <a:rPr lang="it-IT" sz="1050" dirty="0" smtClean="0"/>
              <a:t>(fogli di TEDLAR 0,05 mm)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677908" y="2243050"/>
            <a:ext cx="0" cy="5361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492219" y="3669695"/>
            <a:ext cx="68549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58835" y="4188993"/>
            <a:ext cx="1937257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050" b="1" dirty="0" smtClean="0"/>
              <a:t>Incollaggio</a:t>
            </a:r>
            <a:r>
              <a:rPr lang="it-IT" sz="1050" dirty="0" smtClean="0"/>
              <a:t> PMT e </a:t>
            </a:r>
            <a:r>
              <a:rPr lang="it-IT" sz="1050" b="1" dirty="0" smtClean="0"/>
              <a:t>verniciatura</a:t>
            </a:r>
          </a:p>
          <a:p>
            <a:r>
              <a:rPr lang="it-IT" sz="1050" dirty="0" smtClean="0"/>
              <a:t>(</a:t>
            </a:r>
            <a:r>
              <a:rPr lang="it-IT" sz="1050" b="1" dirty="0" smtClean="0"/>
              <a:t>Gestione SILO</a:t>
            </a:r>
            <a:r>
              <a:rPr lang="it-IT" sz="1050" dirty="0" smtClean="0"/>
              <a:t>)</a:t>
            </a:r>
            <a:endParaRPr lang="it-IT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5257716" y="5055091"/>
            <a:ext cx="9237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/>
              <a:t>Calibrazione</a:t>
            </a:r>
            <a:endParaRPr lang="it-IT" sz="1050" dirty="0" smtClean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029080" y="4394645"/>
            <a:ext cx="5478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112820" y="2572337"/>
            <a:ext cx="8199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/>
              <a:t>Lucidatura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22" y="5426229"/>
            <a:ext cx="834585" cy="85090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6643022" y="5976943"/>
            <a:ext cx="363020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99507" y="4251193"/>
            <a:ext cx="126684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b="1" dirty="0" smtClean="0"/>
              <a:t>Test</a:t>
            </a:r>
            <a:r>
              <a:rPr lang="it-IT" sz="1050" dirty="0" smtClean="0"/>
              <a:t> con LED (</a:t>
            </a:r>
            <a:r>
              <a:rPr lang="it-IT" sz="1050" b="1" dirty="0" smtClean="0"/>
              <a:t>LNF</a:t>
            </a:r>
            <a:r>
              <a:rPr lang="it-IT" sz="1050" dirty="0" smtClean="0"/>
              <a:t>)</a:t>
            </a:r>
            <a:endParaRPr lang="it-IT" sz="105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86173" y="3739680"/>
            <a:ext cx="0" cy="5197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1618" y="5470873"/>
            <a:ext cx="814008" cy="801550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4576932" y="3752160"/>
            <a:ext cx="0" cy="64248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45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315" y="528000"/>
            <a:ext cx="65233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/>
              <a:t>Quality assurance/control &amp; calibration: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LED pulsing for </a:t>
            </a:r>
            <a:r>
              <a:rPr lang="en-GB" sz="1400" b="1" dirty="0" smtClean="0">
                <a:solidFill>
                  <a:srgbClr val="FF0000"/>
                </a:solidFill>
              </a:rPr>
              <a:t>PMT QA/QC</a:t>
            </a:r>
            <a:r>
              <a:rPr lang="en-GB" sz="1400" dirty="0" smtClean="0"/>
              <a:t> and gain measurement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 smtClean="0"/>
              <a:t>Cosmic rays/radio-active source test-stand for finished </a:t>
            </a:r>
            <a:r>
              <a:rPr lang="en-GB" sz="1400" dirty="0" err="1" smtClean="0"/>
              <a:t>crystal+PMT</a:t>
            </a:r>
            <a:r>
              <a:rPr lang="en-GB" sz="1400" dirty="0" smtClean="0"/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assemblies calibration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266" y="483759"/>
            <a:ext cx="2538520" cy="42801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46924" y="220467"/>
            <a:ext cx="12086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Belle-II lab, ed. 29</a:t>
            </a:r>
            <a:endParaRPr lang="en-US" sz="11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82076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Calorimetro</a:t>
            </a:r>
            <a:r>
              <a:rPr lang="en-US" sz="2800" dirty="0" smtClean="0"/>
              <a:t> QA/QC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7" y="1950642"/>
            <a:ext cx="3204916" cy="1794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3295" y="1692023"/>
            <a:ext cx="58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smtClean="0"/>
              <a:t>60</a:t>
            </a:r>
            <a:r>
              <a:rPr lang="en-GB" dirty="0" smtClean="0"/>
              <a:t>Co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649" y="2021561"/>
            <a:ext cx="2502518" cy="17082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87697" y="1692023"/>
            <a:ext cx="60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smtClean="0"/>
              <a:t>22</a:t>
            </a:r>
            <a:r>
              <a:rPr lang="en-GB" dirty="0" smtClean="0"/>
              <a:t>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649" y="3965913"/>
            <a:ext cx="2407901" cy="1782377"/>
          </a:xfrm>
          <a:prstGeom prst="rect">
            <a:avLst/>
          </a:prstGeom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3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 and schedule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807" y="2317608"/>
            <a:ext cx="3749558" cy="28791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4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4573"/>
          </a:xfrm>
        </p:spPr>
        <p:txBody>
          <a:bodyPr>
            <a:noAutofit/>
          </a:bodyPr>
          <a:lstStyle/>
          <a:p>
            <a:r>
              <a:rPr lang="en-US" sz="2400" dirty="0" smtClean="0"/>
              <a:t>Beam, vacuum &amp; target region: critical issues and plans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9024" y="861396"/>
            <a:ext cx="76585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Aim at having the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target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region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(main vacuum cross and diamond) connected to a BTF secondary vacuum by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September 2017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Integrate in the new vacuum configuration (separate LINAC primary vacuum from new BTF &amp; PADME secondary vacuum) by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October 2017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Install MIMOSA system &amp; testing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Commissioning with beam as soon as available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Main vacuum vessel coming with the PADME magnet, to be produced by the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end of 2017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0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52954"/>
          </a:xfrm>
        </p:spPr>
        <p:txBody>
          <a:bodyPr>
            <a:noAutofit/>
          </a:bodyPr>
          <a:lstStyle/>
          <a:p>
            <a:r>
              <a:rPr lang="en-US" sz="2800" dirty="0" smtClean="0"/>
              <a:t>PADME updated schedule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299" y="4558326"/>
            <a:ext cx="4695961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200" b="1" dirty="0" smtClean="0"/>
              <a:t>Crystal preparation slightly behind schedule</a:t>
            </a:r>
            <a:r>
              <a:rPr lang="en-US" sz="1200" dirty="0" smtClean="0"/>
              <a:t>, but: 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100" dirty="0" smtClean="0"/>
              <a:t>Most difficult part </a:t>
            </a:r>
            <a:r>
              <a:rPr lang="mr-IN" sz="1100" dirty="0" smtClean="0"/>
              <a:t>–</a:t>
            </a:r>
            <a:r>
              <a:rPr lang="en-US" sz="1100" dirty="0" smtClean="0"/>
              <a:t> validation of the procedure </a:t>
            </a:r>
            <a:r>
              <a:rPr lang="mr-IN" sz="1100" dirty="0" smtClean="0"/>
              <a:t>–</a:t>
            </a:r>
            <a:r>
              <a:rPr lang="en-US" sz="1100" dirty="0" smtClean="0"/>
              <a:t> done, also checked with beam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200" b="1" dirty="0" smtClean="0"/>
              <a:t>Delivery of PMT’s on the critical path</a:t>
            </a:r>
            <a:r>
              <a:rPr lang="en-US" sz="1200" dirty="0" smtClean="0"/>
              <a:t>: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100" dirty="0" smtClean="0"/>
              <a:t>Project of PMT divider </a:t>
            </a:r>
            <a:r>
              <a:rPr lang="en-US" sz="1100" b="1" dirty="0" smtClean="0"/>
              <a:t>revised</a:t>
            </a:r>
            <a:r>
              <a:rPr lang="en-US" sz="1100" dirty="0" smtClean="0"/>
              <a:t>: rejected fraction should be low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100" dirty="0" smtClean="0"/>
              <a:t>Can be mitigated parallelizing </a:t>
            </a:r>
            <a:r>
              <a:rPr lang="en-US" sz="1100" b="1" dirty="0" smtClean="0"/>
              <a:t>calibration</a:t>
            </a:r>
            <a:r>
              <a:rPr lang="en-US" sz="1100" dirty="0" smtClean="0"/>
              <a:t> and </a:t>
            </a:r>
            <a:r>
              <a:rPr lang="en-US" sz="1100" b="1" dirty="0" smtClean="0"/>
              <a:t>assembly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1200" dirty="0" smtClean="0"/>
              <a:t>Assembly probably estimated to be </a:t>
            </a:r>
            <a:r>
              <a:rPr lang="en-US" sz="1200" b="1" dirty="0" smtClean="0"/>
              <a:t>shorter</a:t>
            </a:r>
            <a:r>
              <a:rPr lang="en-US" sz="1200" dirty="0" smtClean="0"/>
              <a:t>, ≈1 month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168937" y="480117"/>
            <a:ext cx="6743293" cy="3928176"/>
            <a:chOff x="831772" y="383705"/>
            <a:chExt cx="7417622" cy="43209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72" y="383705"/>
              <a:ext cx="7417622" cy="432099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6832234" y="530468"/>
              <a:ext cx="0" cy="4174231"/>
            </a:xfrm>
            <a:prstGeom prst="line">
              <a:avLst/>
            </a:prstGeom>
            <a:ln w="12700" cmpd="sng">
              <a:solidFill>
                <a:schemeClr val="accent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4969785" y="4559717"/>
            <a:ext cx="3972982" cy="830997"/>
          </a:xfrm>
          <a:prstGeom prst="rect">
            <a:avLst/>
          </a:prstGeom>
          <a:ln>
            <a:solidFill>
              <a:srgbClr val="2A5EB3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200" b="1" dirty="0" smtClean="0"/>
              <a:t>New manpower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 smtClean="0"/>
              <a:t>Dedicated manpower for calorimeter construction and installation (</a:t>
            </a:r>
            <a:r>
              <a:rPr lang="en-GB" sz="1200" dirty="0" err="1" smtClean="0"/>
              <a:t>Georgiev</a:t>
            </a:r>
            <a:r>
              <a:rPr lang="en-GB" sz="1200" dirty="0" smtClean="0"/>
              <a:t> at LNF for 6 months from </a:t>
            </a:r>
            <a:r>
              <a:rPr lang="en-GB" sz="1200" b="1" dirty="0" smtClean="0"/>
              <a:t>Sofia U.</a:t>
            </a:r>
            <a:r>
              <a:rPr lang="en-GB" sz="1200" dirty="0" smtClean="0"/>
              <a:t>)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GB" sz="1200" dirty="0" smtClean="0"/>
              <a:t>New help for trigger distribution from </a:t>
            </a:r>
            <a:r>
              <a:rPr lang="en-GB" sz="1200" b="1" dirty="0" smtClean="0"/>
              <a:t>Roma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99414" l="4322" r="89720">
                        <a14:foregroundMark x1="43224" y1="23145" x2="43224" y2="23145"/>
                        <a14:foregroundMark x1="56893" y1="28223" x2="56893" y2="2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085" y="3746942"/>
            <a:ext cx="715682" cy="8561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411" y="3925254"/>
            <a:ext cx="981075" cy="14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738" y="3922079"/>
            <a:ext cx="120650" cy="158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3384" y="4134269"/>
            <a:ext cx="305792" cy="1525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2972" y="4286784"/>
            <a:ext cx="123866" cy="1119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896" y="2959100"/>
            <a:ext cx="627954" cy="28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734" y="3604067"/>
            <a:ext cx="408468" cy="1492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951" y="2163695"/>
            <a:ext cx="207945" cy="114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896" y="2274820"/>
            <a:ext cx="246753" cy="11430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91" y="1384300"/>
            <a:ext cx="179999" cy="107950"/>
          </a:xfrm>
          <a:prstGeom prst="rect">
            <a:avLst/>
          </a:prstGeom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4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5370"/>
            <a:ext cx="9144000" cy="3525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52954"/>
          </a:xfrm>
        </p:spPr>
        <p:txBody>
          <a:bodyPr>
            <a:noAutofit/>
          </a:bodyPr>
          <a:lstStyle/>
          <a:p>
            <a:r>
              <a:rPr lang="en-US" sz="2800" dirty="0" smtClean="0"/>
              <a:t>BTF-2 updated schedule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276143"/>
            <a:ext cx="855875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Construction of new magnets on the </a:t>
            </a:r>
            <a:r>
              <a:rPr lang="en-US" sz="2000" b="1" dirty="0" smtClean="0"/>
              <a:t>critical path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Try to mitigate by:</a:t>
            </a:r>
          </a:p>
          <a:p>
            <a:pPr marL="1200150" lvl="2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/>
              <a:t>P</a:t>
            </a:r>
            <a:r>
              <a:rPr lang="en-US" dirty="0" smtClean="0"/>
              <a:t>roviding a design as detailed as possible (at the level of executive drawings)</a:t>
            </a:r>
          </a:p>
          <a:p>
            <a:pPr marL="1200150" lvl="2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/>
              <a:t>Anticipating procurement of raw material </a:t>
            </a:r>
          </a:p>
          <a:p>
            <a:pPr marL="1657350" lvl="3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/>
              <a:t>hollow Copper conductors, </a:t>
            </a:r>
            <a:r>
              <a:rPr lang="en-US" b="1" dirty="0" smtClean="0"/>
              <a:t>purchased and delivered at LNF</a:t>
            </a:r>
          </a:p>
          <a:p>
            <a:pPr marL="1657350" lvl="3" indent="-285750">
              <a:buClr>
                <a:srgbClr val="FF0000"/>
              </a:buClr>
              <a:buFont typeface="Wingdings" charset="2"/>
              <a:buChar char="ü"/>
            </a:pPr>
            <a:r>
              <a:rPr lang="en-US" dirty="0" smtClean="0"/>
              <a:t>high-purity iron (?)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927850" y="605370"/>
            <a:ext cx="0" cy="3516173"/>
          </a:xfrm>
          <a:prstGeom prst="line">
            <a:avLst/>
          </a:prstGeom>
          <a:ln w="12700" cmpd="sng">
            <a:solidFill>
              <a:srgbClr val="66006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63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800" y="503195"/>
            <a:ext cx="8881563" cy="547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5"/>
              </a:buClr>
            </a:pPr>
            <a:r>
              <a:rPr lang="en-US" sz="1600" b="1" dirty="0" smtClean="0">
                <a:solidFill>
                  <a:srgbClr val="000000"/>
                </a:solidFill>
              </a:rPr>
              <a:t>New components </a:t>
            </a:r>
            <a:r>
              <a:rPr lang="en-US" sz="1600" dirty="0" smtClean="0">
                <a:solidFill>
                  <a:srgbClr val="000000"/>
                </a:solidFill>
              </a:rPr>
              <a:t>for LINAC consolidation and BTF-2 available starting from the last months of 2017 (bids started or starting in the next weeks)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LINAC consolidation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O</a:t>
            </a:r>
            <a:r>
              <a:rPr lang="en-US" sz="1600" dirty="0" smtClean="0">
                <a:solidFill>
                  <a:srgbClr val="000000"/>
                </a:solidFill>
              </a:rPr>
              <a:t>rdinary </a:t>
            </a:r>
            <a:r>
              <a:rPr lang="en-US" sz="1600" dirty="0" smtClean="0"/>
              <a:t>maintenance during end of 2017 DA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NE shutdown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First part of new components installation </a:t>
            </a:r>
            <a:r>
              <a:rPr lang="en-US" sz="1600" b="1" dirty="0" smtClean="0"/>
              <a:t>pushed at the end of the KLOE-2 run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b="1" dirty="0" smtClean="0"/>
              <a:t>Trade-off</a:t>
            </a:r>
            <a:r>
              <a:rPr lang="en-US" sz="1400" dirty="0" smtClean="0"/>
              <a:t> between reliability of LINAC during PADME run and time subtracted to physics</a:t>
            </a:r>
            <a:endParaRPr lang="en-US" sz="1400" b="1" dirty="0" smtClean="0"/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Installation of new BTF line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Can actually start </a:t>
            </a:r>
            <a:r>
              <a:rPr lang="en-US" sz="1600" dirty="0" smtClean="0">
                <a:solidFill>
                  <a:srgbClr val="000000"/>
                </a:solidFill>
              </a:rPr>
              <a:t>as soon as the BTF stops, with several </a:t>
            </a:r>
            <a:r>
              <a:rPr lang="en-US" sz="1600" b="1" dirty="0" smtClean="0">
                <a:solidFill>
                  <a:srgbClr val="660066"/>
                </a:solidFill>
              </a:rPr>
              <a:t>weeks advance </a:t>
            </a:r>
            <a:r>
              <a:rPr lang="en-US" sz="1600" dirty="0" smtClean="0">
                <a:solidFill>
                  <a:srgbClr val="000000"/>
                </a:solidFill>
              </a:rPr>
              <a:t>with respect to the DA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sz="1600" dirty="0" smtClean="0">
                <a:solidFill>
                  <a:srgbClr val="000000"/>
                </a:solidFill>
              </a:rPr>
              <a:t>NE shutdown (</a:t>
            </a:r>
            <a:r>
              <a:rPr lang="en-US" sz="1600" dirty="0" smtClean="0">
                <a:solidFill>
                  <a:srgbClr val="FF0000"/>
                </a:solidFill>
              </a:rPr>
              <a:t>≈</a:t>
            </a:r>
            <a:r>
              <a:rPr lang="en-US" sz="1600" b="1" dirty="0" smtClean="0">
                <a:solidFill>
                  <a:srgbClr val="FF0000"/>
                </a:solidFill>
              </a:rPr>
              <a:t>October 2017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>
                <a:solidFill>
                  <a:srgbClr val="3366FF"/>
                </a:solidFill>
              </a:rPr>
              <a:t>Civil engineering should come </a:t>
            </a:r>
            <a:r>
              <a:rPr lang="en-US" sz="1600" b="1" dirty="0" smtClean="0">
                <a:solidFill>
                  <a:srgbClr val="3366FF"/>
                </a:solidFill>
              </a:rPr>
              <a:t>first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Emptying the present control room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R</a:t>
            </a:r>
            <a:r>
              <a:rPr lang="en-US" sz="1400" dirty="0" smtClean="0">
                <a:solidFill>
                  <a:srgbClr val="000000"/>
                </a:solidFill>
              </a:rPr>
              <a:t>e-routing cabling and preparation for new line installation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Modifications to the </a:t>
            </a:r>
            <a:r>
              <a:rPr lang="en-US" sz="1400" dirty="0" smtClean="0">
                <a:solidFill>
                  <a:srgbClr val="000000"/>
                </a:solidFill>
              </a:rPr>
              <a:t>building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New </a:t>
            </a:r>
            <a:r>
              <a:rPr lang="en-US" sz="1400" dirty="0" err="1" smtClean="0">
                <a:solidFill>
                  <a:srgbClr val="000000"/>
                </a:solidFill>
              </a:rPr>
              <a:t>shieldings</a:t>
            </a:r>
            <a:r>
              <a:rPr lang="en-US" sz="1400" dirty="0" smtClean="0">
                <a:solidFill>
                  <a:srgbClr val="000000"/>
                </a:solidFill>
              </a:rPr>
              <a:t> installation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Modifications to cooling plant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Some intervention on the plants, services and </a:t>
            </a:r>
            <a:r>
              <a:rPr lang="en-US" sz="1600" b="1" dirty="0" smtClean="0">
                <a:solidFill>
                  <a:srgbClr val="000000"/>
                </a:solidFill>
              </a:rPr>
              <a:t>inside the LINAC tunnel</a:t>
            </a:r>
            <a:r>
              <a:rPr lang="en-US" sz="1600" dirty="0" smtClean="0">
                <a:solidFill>
                  <a:srgbClr val="000000"/>
                </a:solidFill>
              </a:rPr>
              <a:t> must be done </a:t>
            </a:r>
            <a:r>
              <a:rPr lang="en-US" sz="1600" b="1" dirty="0" smtClean="0">
                <a:solidFill>
                  <a:srgbClr val="3366FF"/>
                </a:solidFill>
              </a:rPr>
              <a:t>during the DA</a:t>
            </a:r>
            <a:r>
              <a:rPr lang="en-US" sz="16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F</a:t>
            </a:r>
            <a:r>
              <a:rPr lang="en-US" sz="1600" b="1" dirty="0" smtClean="0">
                <a:solidFill>
                  <a:srgbClr val="3366FF"/>
                </a:solidFill>
              </a:rPr>
              <a:t>NE shutdown</a:t>
            </a:r>
            <a:r>
              <a:rPr lang="en-US" sz="1600" dirty="0" smtClean="0">
                <a:solidFill>
                  <a:srgbClr val="000000"/>
                </a:solidFill>
              </a:rPr>
              <a:t>, but a large part of the work can be prepared without stopping operations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Separation of BTF vacuum from LINAC one will allow performing further activities independently (e.g. new pipes installation, PADME vessel connection, etc.)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End of March as final dead-line for new line commissioning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3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407" y="141941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Ordini consolidamento LINAC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0646" y="141941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Ordini linea BTF-2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3" y="511273"/>
            <a:ext cx="4373492" cy="54203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980" y="511271"/>
            <a:ext cx="4644000" cy="3473914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8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63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801" y="546395"/>
            <a:ext cx="8803806" cy="5216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</a:rPr>
              <a:t>Installation of PADME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PADME dipole should enter the BTF hall </a:t>
            </a:r>
            <a:r>
              <a:rPr lang="en-US" sz="1600" b="1" dirty="0" smtClean="0">
                <a:solidFill>
                  <a:srgbClr val="FF6600"/>
                </a:solidFill>
              </a:rPr>
              <a:t>before</a:t>
            </a:r>
            <a:r>
              <a:rPr lang="en-US" sz="1600" dirty="0" smtClean="0">
                <a:solidFill>
                  <a:srgbClr val="000000"/>
                </a:solidFill>
              </a:rPr>
              <a:t> the installation of the BTF new lines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Operation of PADME dipole requires power cables and cooling pipes</a:t>
            </a:r>
            <a:endParaRPr lang="en-US" sz="1600" dirty="0">
              <a:solidFill>
                <a:srgbClr val="000000"/>
              </a:solidFill>
            </a:endParaRP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Existing cables and pipes probably OK per the PADME magnet but not enough also for the new BTF magnets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</a:rPr>
              <a:t>Most</a:t>
            </a:r>
            <a:r>
              <a:rPr lang="en-US" sz="1600" dirty="0" smtClean="0">
                <a:solidFill>
                  <a:srgbClr val="000000"/>
                </a:solidFill>
              </a:rPr>
              <a:t> of the operations for PADME installation can be performed </a:t>
            </a:r>
            <a:r>
              <a:rPr lang="en-US" sz="1600" b="1" dirty="0" smtClean="0">
                <a:solidFill>
                  <a:srgbClr val="000000"/>
                </a:solidFill>
              </a:rPr>
              <a:t>independently</a:t>
            </a:r>
            <a:r>
              <a:rPr lang="en-US" sz="1600" dirty="0" smtClean="0">
                <a:solidFill>
                  <a:srgbClr val="000000"/>
                </a:solidFill>
              </a:rPr>
              <a:t> from the BTF new lines </a:t>
            </a:r>
            <a:r>
              <a:rPr lang="en-US" sz="1600" b="1" dirty="0" smtClean="0">
                <a:solidFill>
                  <a:srgbClr val="000000"/>
                </a:solidFill>
              </a:rPr>
              <a:t>installation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Critical to complete PADME setup construction by the end of 2017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3 months</a:t>
            </a:r>
            <a:r>
              <a:rPr lang="en-US" sz="1600" b="1" dirty="0" smtClean="0">
                <a:solidFill>
                  <a:srgbClr val="000000"/>
                </a:solidFill>
              </a:rPr>
              <a:t> overall for </a:t>
            </a:r>
            <a:r>
              <a:rPr lang="en-US" sz="1600" b="1" dirty="0" smtClean="0">
                <a:solidFill>
                  <a:srgbClr val="FF0000"/>
                </a:solidFill>
              </a:rPr>
              <a:t>installation and commissioning in the BTF hall</a:t>
            </a:r>
            <a:r>
              <a:rPr lang="en-US" sz="1600" b="1" dirty="0" smtClean="0">
                <a:solidFill>
                  <a:srgbClr val="000000"/>
                </a:solidFill>
              </a:rPr>
              <a:t>, taking into account interference with BTF upgrade activities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</a:rPr>
              <a:t>Interference</a:t>
            </a:r>
            <a:endParaRPr lang="en-US" sz="1600" b="1" dirty="0">
              <a:solidFill>
                <a:srgbClr val="FF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FF0000"/>
                </a:solidFill>
              </a:rPr>
              <a:t>Commissioning</a:t>
            </a:r>
            <a:r>
              <a:rPr lang="en-US" sz="1600" dirty="0" smtClean="0">
                <a:solidFill>
                  <a:srgbClr val="000000"/>
                </a:solidFill>
              </a:rPr>
              <a:t> of the new BTF lines will require </a:t>
            </a:r>
            <a:r>
              <a:rPr lang="en-US" sz="1600" b="1" dirty="0" smtClean="0">
                <a:solidFill>
                  <a:srgbClr val="000000"/>
                </a:solidFill>
              </a:rPr>
              <a:t>closing the experimental areas</a:t>
            </a:r>
            <a:r>
              <a:rPr lang="en-US" sz="1600" dirty="0" smtClean="0">
                <a:solidFill>
                  <a:srgbClr val="000000"/>
                </a:solidFill>
              </a:rPr>
              <a:t>, thus stopping all PADME installation activities (a few days also needed for installation of shielding blocks in the access area)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3366FF"/>
                </a:solidFill>
              </a:rPr>
              <a:t>Early completion of PADME installation </a:t>
            </a:r>
            <a:r>
              <a:rPr lang="en-US" sz="1600" dirty="0" smtClean="0">
                <a:solidFill>
                  <a:srgbClr val="000000"/>
                </a:solidFill>
              </a:rPr>
              <a:t>implies more time available for testing, </a:t>
            </a:r>
            <a:r>
              <a:rPr lang="en-US" sz="1600" b="1" dirty="0" smtClean="0">
                <a:solidFill>
                  <a:srgbClr val="000000"/>
                </a:solidFill>
              </a:rPr>
              <a:t>both</a:t>
            </a:r>
            <a:r>
              <a:rPr lang="en-US" sz="1600" dirty="0" smtClean="0">
                <a:solidFill>
                  <a:srgbClr val="000000"/>
                </a:solidFill>
              </a:rPr>
              <a:t> for the new lines commissioning and for </a:t>
            </a:r>
            <a:r>
              <a:rPr lang="en-US" sz="1600" b="1" dirty="0" smtClean="0">
                <a:solidFill>
                  <a:srgbClr val="000000"/>
                </a:solidFill>
              </a:rPr>
              <a:t>the LINAC optimization </a:t>
            </a:r>
            <a:r>
              <a:rPr lang="en-US" sz="1600" dirty="0" smtClean="0">
                <a:solidFill>
                  <a:srgbClr val="000000"/>
                </a:solidFill>
              </a:rPr>
              <a:t>(for the </a:t>
            </a:r>
            <a:r>
              <a:rPr lang="en-US" sz="1600" b="1" dirty="0" smtClean="0">
                <a:solidFill>
                  <a:srgbClr val="000000"/>
                </a:solidFill>
              </a:rPr>
              <a:t>PADME positron beam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In principle installation of PADME and components of new lines are </a:t>
            </a:r>
            <a:r>
              <a:rPr lang="en-US" sz="1600" b="1" dirty="0" smtClean="0">
                <a:solidFill>
                  <a:srgbClr val="000000"/>
                </a:solidFill>
              </a:rPr>
              <a:t>compatible</a:t>
            </a:r>
            <a:r>
              <a:rPr lang="en-US" sz="1600" dirty="0" smtClean="0">
                <a:solidFill>
                  <a:srgbClr val="000000"/>
                </a:solidFill>
              </a:rPr>
              <a:t>, apart from obvious incompatibilities: usage of crane, access to PADME area with large components after second line installation, etc.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4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935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Piani</a:t>
            </a:r>
            <a:r>
              <a:rPr lang="en-US" dirty="0" smtClean="0"/>
              <a:t> 2017-2018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624" y="356489"/>
            <a:ext cx="2500486" cy="5152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5591" y="13381"/>
            <a:ext cx="10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6600"/>
                </a:solidFill>
              </a:rPr>
              <a:t>Utenti</a:t>
            </a:r>
            <a:r>
              <a:rPr lang="en-US" sz="1400" b="1" dirty="0" smtClean="0">
                <a:solidFill>
                  <a:srgbClr val="FF6600"/>
                </a:solidFill>
              </a:rPr>
              <a:t> 2017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85580"/>
            <a:ext cx="62225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1600" dirty="0" smtClean="0"/>
              <a:t>A causa dell’attività di upgrade BTF e dell’installazione di PADME, non ci sarà call per gli ultimi mesi del 2017 e l’inizio del 2018</a:t>
            </a:r>
          </a:p>
          <a:p>
            <a:pPr marL="285750" indent="-285750">
              <a:buFont typeface="Wingdings" charset="2"/>
              <a:buChar char="§"/>
            </a:pPr>
            <a:r>
              <a:rPr lang="it-IT" sz="1600" dirty="0" smtClean="0"/>
              <a:t>Esigenze particolari saranno soddisfatte, a richiesta, fino a quando non inizieranno i lavori di edilizia e di smontaggio sulla linea di fascio (previsto per </a:t>
            </a:r>
            <a:r>
              <a:rPr lang="it-IT" sz="1600" b="1" dirty="0" smtClean="0"/>
              <a:t>ottobre</a:t>
            </a:r>
            <a:r>
              <a:rPr lang="it-IT" sz="1600" dirty="0" smtClean="0"/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it-IT" sz="1600" dirty="0" smtClean="0"/>
              <a:t>Durante il </a:t>
            </a:r>
            <a:r>
              <a:rPr lang="it-IT" sz="1600" dirty="0" err="1" smtClean="0"/>
              <a:t>run</a:t>
            </a:r>
            <a:r>
              <a:rPr lang="it-IT" sz="1600" dirty="0" smtClean="0"/>
              <a:t> di PADME (da </a:t>
            </a:r>
            <a:r>
              <a:rPr lang="it-IT" sz="1600" b="1" dirty="0" smtClean="0"/>
              <a:t>aprile 2018</a:t>
            </a:r>
            <a:r>
              <a:rPr lang="it-IT" sz="1600" dirty="0" smtClean="0"/>
              <a:t>) la disponibilità dipenderà dallo stato della seconda linea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129" y="2652845"/>
            <a:ext cx="2746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Lavori</a:t>
            </a:r>
            <a:r>
              <a:rPr lang="en-US" sz="1200" dirty="0" smtClean="0">
                <a:solidFill>
                  <a:srgbClr val="FF0000"/>
                </a:solidFill>
              </a:rPr>
              <a:t> per le </a:t>
            </a:r>
            <a:r>
              <a:rPr lang="en-US" sz="1200" dirty="0" err="1" smtClean="0">
                <a:solidFill>
                  <a:srgbClr val="FF0000"/>
                </a:solidFill>
              </a:rPr>
              <a:t>schermature</a:t>
            </a:r>
            <a:r>
              <a:rPr lang="en-US" sz="1200" dirty="0" smtClean="0">
                <a:solidFill>
                  <a:srgbClr val="FF0000"/>
                </a:solidFill>
              </a:rPr>
              <a:t>: Lug.-Set. 2015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51" y="2929844"/>
            <a:ext cx="2291276" cy="3317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81" y="2929843"/>
            <a:ext cx="2246425" cy="33177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83345" y="2652844"/>
            <a:ext cx="2238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Camera a </a:t>
            </a:r>
            <a:r>
              <a:rPr lang="en-US" sz="1200" dirty="0" err="1" smtClean="0">
                <a:solidFill>
                  <a:srgbClr val="FF0000"/>
                </a:solidFill>
              </a:rPr>
              <a:t>tre</a:t>
            </a:r>
            <a:r>
              <a:rPr lang="en-US" sz="1200" dirty="0" smtClean="0">
                <a:solidFill>
                  <a:srgbClr val="FF0000"/>
                </a:solidFill>
              </a:rPr>
              <a:t> vie: Mar.-Apr. 2004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6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903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Preventivi</a:t>
            </a:r>
            <a:r>
              <a:rPr lang="en-US" dirty="0" smtClean="0"/>
              <a:t> 2018 </a:t>
            </a:r>
            <a:r>
              <a:rPr lang="mr-IN" dirty="0" smtClean="0"/>
              <a:t>–</a:t>
            </a:r>
            <a:r>
              <a:rPr lang="en-US" dirty="0" smtClean="0"/>
              <a:t> PADME LNF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793602"/>
            <a:ext cx="4291242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it-IT" sz="1200" dirty="0" smtClean="0"/>
              <a:t>Assegnazioni di missioni </a:t>
            </a:r>
            <a:r>
              <a:rPr lang="it-IT" sz="1200" b="1" dirty="0" smtClean="0"/>
              <a:t>2017</a:t>
            </a:r>
            <a:r>
              <a:rPr lang="it-IT" sz="1200" dirty="0" smtClean="0"/>
              <a:t> inadeguate, dati i continui </a:t>
            </a:r>
            <a:r>
              <a:rPr lang="it-IT" sz="1200" b="1" dirty="0" smtClean="0"/>
              <a:t>contatti con le aziende </a:t>
            </a:r>
            <a:r>
              <a:rPr lang="it-IT" sz="1200" dirty="0" smtClean="0"/>
              <a:t>(come GESTIONE SILO, CAEN, per la costruzione del calorimetro) e con il </a:t>
            </a:r>
            <a:r>
              <a:rPr lang="it-IT" sz="1200" b="1" dirty="0" smtClean="0"/>
              <a:t>CERN</a:t>
            </a:r>
            <a:r>
              <a:rPr lang="it-IT" sz="1200" dirty="0" smtClean="0"/>
              <a:t> (per il recupero dei cristalli e anche altro materiale) più che per partecipazione a workshop e conferenze</a:t>
            </a:r>
          </a:p>
          <a:p>
            <a:pPr marL="285750" indent="-285750">
              <a:buFont typeface="Wingdings" charset="2"/>
              <a:buChar char="§"/>
            </a:pPr>
            <a:r>
              <a:rPr lang="it-IT" sz="1200" dirty="0" smtClean="0"/>
              <a:t>Richiesta 2018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 smtClean="0"/>
              <a:t>Missioni 24 k€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 smtClean="0"/>
              <a:t>Consumi 20 </a:t>
            </a:r>
            <a:r>
              <a:rPr lang="it-IT" sz="1200" dirty="0"/>
              <a:t>k</a:t>
            </a:r>
            <a:r>
              <a:rPr lang="it-IT" sz="1200" dirty="0" smtClean="0"/>
              <a:t>€</a:t>
            </a:r>
            <a:endParaRPr lang="it-IT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3097346"/>
            <a:ext cx="4291242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1200" dirty="0"/>
              <a:t>Attività progettazione LNF </a:t>
            </a:r>
            <a:r>
              <a:rPr lang="it-IT" sz="1200" b="1" dirty="0" smtClean="0"/>
              <a:t>fondamentale</a:t>
            </a:r>
            <a:r>
              <a:rPr lang="it-IT" sz="1200" dirty="0" smtClean="0"/>
              <a:t> almeno ancora nella </a:t>
            </a:r>
            <a:r>
              <a:rPr lang="it-IT" sz="1200" dirty="0"/>
              <a:t>parte finale del 2017, dovendo </a:t>
            </a:r>
            <a:r>
              <a:rPr lang="it-IT" sz="1200" dirty="0" smtClean="0"/>
              <a:t>chiudere diversi punti</a:t>
            </a:r>
            <a:r>
              <a:rPr lang="it-IT" sz="1200" dirty="0"/>
              <a:t>: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/>
              <a:t>Dettagli </a:t>
            </a:r>
            <a:r>
              <a:rPr lang="it-IT" sz="1200" dirty="0" err="1"/>
              <a:t>vacuum</a:t>
            </a:r>
            <a:r>
              <a:rPr lang="it-IT" sz="1200" dirty="0"/>
              <a:t> vessel</a:t>
            </a:r>
            <a:r>
              <a:rPr lang="it-IT" sz="1200" dirty="0" smtClean="0"/>
              <a:t>, passanti</a:t>
            </a:r>
            <a:r>
              <a:rPr lang="it-IT" sz="1200" dirty="0"/>
              <a:t>, supporti, flange </a:t>
            </a:r>
            <a:r>
              <a:rPr lang="it-IT" sz="1200" dirty="0" smtClean="0"/>
              <a:t>finali, progetto finale </a:t>
            </a:r>
            <a:r>
              <a:rPr lang="it-IT" sz="1200" dirty="0" err="1" smtClean="0"/>
              <a:t>tracker</a:t>
            </a:r>
            <a:r>
              <a:rPr lang="it-IT" sz="1200" dirty="0" smtClean="0"/>
              <a:t> in vuoto</a:t>
            </a:r>
            <a:endParaRPr lang="it-IT" sz="1200" dirty="0"/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/>
              <a:t>Small angle </a:t>
            </a:r>
            <a:r>
              <a:rPr lang="it-IT" sz="1200" dirty="0" err="1"/>
              <a:t>calorimeter</a:t>
            </a:r>
            <a:r>
              <a:rPr lang="it-IT" sz="12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" y="2429523"/>
            <a:ext cx="429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it-IT" sz="1200" dirty="0" smtClean="0"/>
              <a:t>C. Capoccia ha seguito sostanzialmente </a:t>
            </a:r>
            <a:r>
              <a:rPr lang="it-IT" sz="1200" b="1" dirty="0" smtClean="0"/>
              <a:t>tutta</a:t>
            </a:r>
            <a:r>
              <a:rPr lang="it-IT" sz="1200" dirty="0" smtClean="0"/>
              <a:t> la progettazione</a:t>
            </a:r>
          </a:p>
          <a:p>
            <a:pPr marL="171450" indent="-171450">
              <a:buFont typeface="Wingdings" charset="2"/>
              <a:buChar char="§"/>
            </a:pPr>
            <a:r>
              <a:rPr lang="it-IT" sz="1200" dirty="0" smtClean="0"/>
              <a:t>E. Capitolo gli assemblaggi, supporti per i calorimetri (</a:t>
            </a:r>
            <a:r>
              <a:rPr lang="it-IT" sz="1200" dirty="0" err="1" smtClean="0"/>
              <a:t>tools</a:t>
            </a:r>
            <a:r>
              <a:rPr lang="it-IT" sz="1200" dirty="0" smtClean="0"/>
              <a:t>, prototipi, ecc.) e la lavorazione dei cristalli  </a:t>
            </a:r>
            <a:endParaRPr lang="it-IT" sz="1200" dirty="0"/>
          </a:p>
        </p:txBody>
      </p:sp>
      <p:sp>
        <p:nvSpPr>
          <p:cNvPr id="14" name="Rectangle 13"/>
          <p:cNvSpPr/>
          <p:nvPr/>
        </p:nvSpPr>
        <p:spPr>
          <a:xfrm>
            <a:off x="0" y="4176017"/>
            <a:ext cx="6624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1200" dirty="0"/>
              <a:t>Con l’inizio della fase di costruzione e installazione, </a:t>
            </a:r>
            <a:r>
              <a:rPr lang="it-IT" sz="1200" b="1" dirty="0"/>
              <a:t>crescono le necessità di supporto tecnico</a:t>
            </a:r>
            <a:r>
              <a:rPr lang="it-IT" sz="1200" dirty="0"/>
              <a:t>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/>
              <a:t>Arrivo dei materiali e supporto alla fase di QA/QC di fototubi prima e cristalli assemblati poi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/>
              <a:t>Assemblaggio vero e proprio del calorimetro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dirty="0"/>
              <a:t>Costruzione e installazione del vessel nel magnete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it-IT" sz="1200" b="1" dirty="0"/>
              <a:t>Installazione in BTF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212619"/>
            <a:ext cx="662452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it-IT" sz="1200" dirty="0" smtClean="0"/>
              <a:t>Non meno di </a:t>
            </a:r>
            <a:r>
              <a:rPr lang="it-IT" sz="1200" b="1" dirty="0" smtClean="0"/>
              <a:t>due tecnici al 50% </a:t>
            </a:r>
            <a:r>
              <a:rPr lang="it-IT" sz="1200" dirty="0" smtClean="0"/>
              <a:t>del loro tempo in più</a:t>
            </a:r>
          </a:p>
          <a:p>
            <a:pPr marL="171450" indent="-171450">
              <a:buFont typeface="Wingdings" charset="2"/>
              <a:buChar char="§"/>
            </a:pPr>
            <a:r>
              <a:rPr lang="it-IT" sz="1200" dirty="0" smtClean="0"/>
              <a:t>Il supporto del servizio di </a:t>
            </a:r>
            <a:r>
              <a:rPr lang="it-IT" sz="1200" b="1" dirty="0" smtClean="0"/>
              <a:t>metrologia</a:t>
            </a:r>
            <a:r>
              <a:rPr lang="it-IT" sz="1200" dirty="0" smtClean="0"/>
              <a:t> è </a:t>
            </a:r>
            <a:r>
              <a:rPr lang="it-IT" sz="1200" b="1" dirty="0" smtClean="0"/>
              <a:t>fondamentale</a:t>
            </a:r>
            <a:r>
              <a:rPr lang="it-IT" sz="1200" dirty="0" smtClean="0"/>
              <a:t>: grazie per quello che si è riuscito a fare fino a ora, per es. il cross-</a:t>
            </a:r>
            <a:r>
              <a:rPr lang="it-IT" sz="1200" dirty="0" err="1" smtClean="0"/>
              <a:t>check</a:t>
            </a:r>
            <a:r>
              <a:rPr lang="it-IT" sz="1200" dirty="0" smtClean="0"/>
              <a:t> della qualità dei cristalli lavorati e lucidati</a:t>
            </a:r>
          </a:p>
          <a:p>
            <a:pPr marL="171450" indent="-171450">
              <a:buFont typeface="Wingdings" charset="2"/>
              <a:buChar char="§"/>
            </a:pPr>
            <a:r>
              <a:rPr lang="it-IT" sz="1200" dirty="0" smtClean="0"/>
              <a:t>Il supporto dell’</a:t>
            </a:r>
            <a:r>
              <a:rPr lang="it-IT" sz="1200" b="1" dirty="0" smtClean="0"/>
              <a:t>officina meccanica</a:t>
            </a:r>
            <a:r>
              <a:rPr lang="it-IT" sz="1200" dirty="0" smtClean="0"/>
              <a:t> è altrettanto </a:t>
            </a:r>
            <a:r>
              <a:rPr lang="it-IT" sz="1200" b="1" dirty="0" smtClean="0"/>
              <a:t>importante</a:t>
            </a:r>
            <a:r>
              <a:rPr lang="it-IT" sz="1200" dirty="0" smtClean="0"/>
              <a:t>: molto fatto con stampante 3D, OK per la fase prototipale, prossime necessità supporti dei calorimetri, </a:t>
            </a:r>
            <a:r>
              <a:rPr lang="it-IT" sz="1200" dirty="0" err="1" smtClean="0"/>
              <a:t>tools</a:t>
            </a:r>
            <a:r>
              <a:rPr lang="it-IT" sz="1200" dirty="0" smtClean="0"/>
              <a:t> di assemblaggio</a:t>
            </a:r>
            <a:endParaRPr lang="it-IT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761" y="423357"/>
            <a:ext cx="4723239" cy="387116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444281" y="1500236"/>
            <a:ext cx="4665422" cy="0"/>
          </a:xfrm>
          <a:prstGeom prst="line">
            <a:avLst/>
          </a:prstGeom>
          <a:ln w="76200" cmpd="sng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077476" y="4528262"/>
            <a:ext cx="2032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4.8+0.9 FTE 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/>
              <a:t>+0.8 rispetto 2017)</a:t>
            </a:r>
          </a:p>
        </p:txBody>
      </p:sp>
    </p:spTree>
    <p:extLst>
      <p:ext uri="{BB962C8B-B14F-4D97-AF65-F5344CB8AC3E}">
        <p14:creationId xmlns:p14="http://schemas.microsoft.com/office/powerpoint/2010/main" val="2621040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296" y="-146"/>
            <a:ext cx="6858000" cy="699053"/>
          </a:xfrm>
        </p:spPr>
        <p:txBody>
          <a:bodyPr>
            <a:normAutofit/>
          </a:bodyPr>
          <a:lstStyle/>
          <a:p>
            <a:r>
              <a:rPr lang="en-GB" dirty="0" smtClean="0"/>
              <a:t>Core 2018 PADME</a:t>
            </a:r>
            <a:endParaRPr lang="en-GB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57385"/>
              </p:ext>
            </p:extLst>
          </p:nvPr>
        </p:nvGraphicFramePr>
        <p:xfrm>
          <a:off x="4654296" y="1294885"/>
          <a:ext cx="4425696" cy="21488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0784"/>
                <a:gridCol w="795814"/>
                <a:gridCol w="19290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Item del budget 2018</a:t>
                      </a:r>
                      <a:endParaRPr lang="en-US" sz="1400" dirty="0"/>
                    </a:p>
                  </a:txBody>
                  <a:tcPr marL="68580" marR="68580">
                    <a:solidFill>
                      <a:srgbClr val="BF00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Costo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K€</a:t>
                      </a:r>
                      <a:endParaRPr lang="en-US" sz="1400" dirty="0"/>
                    </a:p>
                  </a:txBody>
                  <a:tcPr marL="68580" marR="68580">
                    <a:solidFill>
                      <a:srgbClr val="BF00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Motivazione</a:t>
                      </a:r>
                      <a:endParaRPr lang="en-US" sz="1400" dirty="0"/>
                    </a:p>
                  </a:txBody>
                  <a:tcPr marL="68580" marR="68580">
                    <a:solidFill>
                      <a:srgbClr val="BF002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 and</a:t>
                      </a:r>
                      <a:r>
                        <a:rPr lang="en-US" sz="1400" baseline="0" dirty="0" smtClean="0"/>
                        <a:t> mechanics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TimePix</a:t>
                      </a:r>
                      <a:r>
                        <a:rPr lang="en-US" sz="1400" dirty="0" smtClean="0"/>
                        <a:t> charged</a:t>
                      </a:r>
                      <a:r>
                        <a:rPr lang="en-US" sz="1400" baseline="0" dirty="0" smtClean="0"/>
                        <a:t> veto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-50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Computing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Totale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B050"/>
                          </a:solidFill>
                        </a:rPr>
                        <a:t>200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6" name="Picture 5"/>
          <p:cNvPicPr>
            <a:picLocks/>
          </p:cNvPicPr>
          <p:nvPr/>
        </p:nvPicPr>
        <p:blipFill rotWithShape="1">
          <a:blip r:embed="rId2"/>
          <a:srcRect l="1217" t="2218" r="990" b="1926"/>
          <a:stretch/>
        </p:blipFill>
        <p:spPr>
          <a:xfrm>
            <a:off x="64008" y="1747195"/>
            <a:ext cx="4517136" cy="29048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23640" y="1731946"/>
            <a:ext cx="533096" cy="292013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505640"/>
              </p:ext>
            </p:extLst>
          </p:nvPr>
        </p:nvGraphicFramePr>
        <p:xfrm>
          <a:off x="4654296" y="3568693"/>
          <a:ext cx="4425696" cy="2270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0784"/>
                <a:gridCol w="1060704"/>
                <a:gridCol w="16642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Possibile</a:t>
                      </a:r>
                      <a:r>
                        <a:rPr lang="en-US" sz="1600" baseline="0" dirty="0" smtClean="0"/>
                        <a:t> spitting </a:t>
                      </a:r>
                      <a:endParaRPr lang="en-US" sz="1600" dirty="0"/>
                    </a:p>
                  </a:txBody>
                  <a:tcPr marL="68580" marR="68580">
                    <a:solidFill>
                      <a:srgbClr val="BF00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 marL="68580" marR="68580">
                    <a:solidFill>
                      <a:srgbClr val="BF00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 marL="68580" marR="68580">
                    <a:solidFill>
                      <a:srgbClr val="BF002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Vacuum and</a:t>
                      </a:r>
                      <a:r>
                        <a:rPr lang="en-US" sz="1600" baseline="0" dirty="0" smtClean="0"/>
                        <a:t> mechanics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TimePix</a:t>
                      </a:r>
                      <a:r>
                        <a:rPr lang="en-US" sz="1600" dirty="0" smtClean="0"/>
                        <a:t> charged</a:t>
                      </a:r>
                      <a:r>
                        <a:rPr lang="en-US" sz="1600" baseline="0" dirty="0" smtClean="0"/>
                        <a:t> veto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Computing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Totale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+100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100</a:t>
                      </a:r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02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80" y="859014"/>
            <a:ext cx="3505226" cy="402945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3821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Opportunistic</a:t>
            </a:r>
            <a:r>
              <a:rPr lang="it-IT" sz="2400" dirty="0" smtClean="0"/>
              <a:t> </a:t>
            </a:r>
            <a:r>
              <a:rPr lang="it-IT" sz="2400" dirty="0" err="1" smtClean="0"/>
              <a:t>running</a:t>
            </a:r>
            <a:endParaRPr lang="it-IT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5840" y="572318"/>
            <a:ext cx="2737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beam (switch of LINAC polarity)</a:t>
            </a:r>
            <a:endParaRPr lang="en-US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671970"/>
            <a:ext cx="139700" cy="127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576907" y="2477425"/>
            <a:ext cx="250869" cy="0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05566" y="2474250"/>
            <a:ext cx="273027" cy="3175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32593" y="2480600"/>
            <a:ext cx="168252" cy="0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63573" y="1287116"/>
            <a:ext cx="69020" cy="1512000"/>
          </a:xfrm>
          <a:prstGeom prst="rect">
            <a:avLst/>
          </a:prstGeom>
          <a:solidFill>
            <a:srgbClr val="7F7F7F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78691" y="2467584"/>
            <a:ext cx="184127" cy="1301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37926" y="2556090"/>
            <a:ext cx="478080" cy="3175"/>
          </a:xfrm>
          <a:prstGeom prst="straightConnector1">
            <a:avLst/>
          </a:prstGeom>
          <a:ln>
            <a:solidFill>
              <a:schemeClr val="accent2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138" y="1129325"/>
            <a:ext cx="3437798" cy="218564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88144" y="825858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Example: signal in PADME calorimeter</a:t>
            </a:r>
            <a:endParaRPr lang="en-US" sz="1400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5</a:t>
            </a:fld>
            <a:endParaRPr lang="en-US" dirty="0"/>
          </a:p>
        </p:txBody>
      </p:sp>
      <p:pic>
        <p:nvPicPr>
          <p:cNvPr id="2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4384135" y="3695700"/>
            <a:ext cx="3471526" cy="2241063"/>
          </a:xfrm>
        </p:spPr>
      </p:pic>
      <p:sp>
        <p:nvSpPr>
          <p:cNvPr id="2" name="TextBox 1"/>
          <p:cNvSpPr txBox="1"/>
          <p:nvPr/>
        </p:nvSpPr>
        <p:spPr>
          <a:xfrm>
            <a:off x="5255678" y="5268855"/>
            <a:ext cx="1012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Cut &gt;3</a:t>
            </a:r>
            <a:r>
              <a:rPr lang="en-US" sz="12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ped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3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534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Progetto</a:t>
            </a:r>
            <a:r>
              <a:rPr lang="en-US" dirty="0" smtClean="0"/>
              <a:t> di </a:t>
            </a:r>
            <a:r>
              <a:rPr lang="en-US" dirty="0" err="1" smtClean="0"/>
              <a:t>consolidamento</a:t>
            </a:r>
            <a:r>
              <a:rPr lang="en-US" dirty="0" smtClean="0"/>
              <a:t> e upgrade BTF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5" y="523983"/>
            <a:ext cx="4780331" cy="56677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798516" y="3376079"/>
            <a:ext cx="325055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66" y="2672514"/>
            <a:ext cx="3418256" cy="3519237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037763" y="611862"/>
            <a:ext cx="380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BF002D"/>
                </a:solidFill>
              </a:rPr>
              <a:t>2.6 M€ </a:t>
            </a:r>
            <a:r>
              <a:rPr lang="en-US" sz="1600" dirty="0" err="1" smtClean="0">
                <a:solidFill>
                  <a:srgbClr val="BF002D"/>
                </a:solidFill>
              </a:rPr>
              <a:t>dalla</a:t>
            </a:r>
            <a:r>
              <a:rPr lang="en-US" sz="1600" dirty="0" smtClean="0">
                <a:solidFill>
                  <a:srgbClr val="BF002D"/>
                </a:solidFill>
              </a:rPr>
              <a:t> GE per </a:t>
            </a:r>
            <a:r>
              <a:rPr lang="en-US" sz="1600" b="1" dirty="0" err="1" smtClean="0">
                <a:solidFill>
                  <a:srgbClr val="BF002D"/>
                </a:solidFill>
              </a:rPr>
              <a:t>consolidamento</a:t>
            </a:r>
            <a:r>
              <a:rPr lang="en-US" sz="1600" b="1" dirty="0" smtClean="0">
                <a:solidFill>
                  <a:srgbClr val="BF002D"/>
                </a:solidFill>
              </a:rPr>
              <a:t> LINAC </a:t>
            </a:r>
            <a:r>
              <a:rPr lang="en-US" sz="1600" dirty="0" smtClean="0">
                <a:solidFill>
                  <a:srgbClr val="BF002D"/>
                </a:solidFill>
              </a:rPr>
              <a:t>e </a:t>
            </a:r>
            <a:r>
              <a:rPr lang="en-US" sz="1600" b="1" dirty="0" err="1" smtClean="0">
                <a:solidFill>
                  <a:srgbClr val="BF002D"/>
                </a:solidFill>
              </a:rPr>
              <a:t>seconda</a:t>
            </a:r>
            <a:r>
              <a:rPr lang="en-US" sz="1600" b="1" dirty="0" smtClean="0">
                <a:solidFill>
                  <a:srgbClr val="BF002D"/>
                </a:solidFill>
              </a:rPr>
              <a:t> </a:t>
            </a:r>
            <a:r>
              <a:rPr lang="en-US" sz="1600" b="1" dirty="0" err="1" smtClean="0">
                <a:solidFill>
                  <a:srgbClr val="BF002D"/>
                </a:solidFill>
              </a:rPr>
              <a:t>linea</a:t>
            </a:r>
            <a:r>
              <a:rPr lang="en-US" sz="1600" b="1" dirty="0" smtClean="0">
                <a:solidFill>
                  <a:srgbClr val="BF002D"/>
                </a:solidFill>
              </a:rPr>
              <a:t> di </a:t>
            </a:r>
            <a:r>
              <a:rPr lang="en-US" sz="1600" b="1" dirty="0" err="1" smtClean="0">
                <a:solidFill>
                  <a:srgbClr val="BF002D"/>
                </a:solidFill>
              </a:rPr>
              <a:t>fascio</a:t>
            </a:r>
            <a:endParaRPr lang="en-US" sz="1600" b="1" dirty="0" smtClean="0">
              <a:solidFill>
                <a:srgbClr val="BF002D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b="1" dirty="0" smtClean="0">
                <a:solidFill>
                  <a:srgbClr val="BF002D"/>
                </a:solidFill>
              </a:rPr>
              <a:t>1.6 </a:t>
            </a:r>
            <a:r>
              <a:rPr lang="en-US" sz="1600" dirty="0" smtClean="0">
                <a:solidFill>
                  <a:srgbClr val="BF002D"/>
                </a:solidFill>
              </a:rPr>
              <a:t>2017 (</a:t>
            </a:r>
            <a:r>
              <a:rPr lang="en-US" sz="1600" dirty="0" err="1" smtClean="0">
                <a:solidFill>
                  <a:srgbClr val="BF002D"/>
                </a:solidFill>
              </a:rPr>
              <a:t>marzo</a:t>
            </a:r>
            <a:r>
              <a:rPr lang="en-US" sz="1600" dirty="0" smtClean="0">
                <a:solidFill>
                  <a:srgbClr val="BF002D"/>
                </a:solidFill>
              </a:rPr>
              <a:t>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b="1" dirty="0" smtClean="0">
                <a:solidFill>
                  <a:srgbClr val="BF002D"/>
                </a:solidFill>
              </a:rPr>
              <a:t>1.0 </a:t>
            </a:r>
            <a:r>
              <a:rPr lang="en-US" sz="1600" dirty="0" smtClean="0">
                <a:solidFill>
                  <a:srgbClr val="BF002D"/>
                </a:solidFill>
              </a:rPr>
              <a:t>2018</a:t>
            </a:r>
            <a:endParaRPr lang="en-US" sz="1600" dirty="0">
              <a:solidFill>
                <a:srgbClr val="BF002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6753" y="2120818"/>
            <a:ext cx="346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Upgrade in </a:t>
            </a:r>
            <a:r>
              <a:rPr lang="en-US" sz="1400" b="1" dirty="0" err="1" smtClean="0">
                <a:solidFill>
                  <a:srgbClr val="FF6600"/>
                </a:solidFill>
              </a:rPr>
              <a:t>energia</a:t>
            </a:r>
            <a:r>
              <a:rPr lang="en-US" sz="1400" b="1" dirty="0" smtClean="0">
                <a:solidFill>
                  <a:srgbClr val="FF6600"/>
                </a:solidFill>
              </a:rPr>
              <a:t> (</a:t>
            </a:r>
            <a:r>
              <a:rPr lang="en-US" sz="1400" b="1" dirty="0" err="1" smtClean="0">
                <a:solidFill>
                  <a:srgbClr val="FF6600"/>
                </a:solidFill>
              </a:rPr>
              <a:t>fino</a:t>
            </a:r>
            <a:r>
              <a:rPr lang="en-US" sz="1400" b="1" dirty="0" smtClean="0">
                <a:solidFill>
                  <a:srgbClr val="FF6600"/>
                </a:solidFill>
              </a:rPr>
              <a:t> a 1 </a:t>
            </a:r>
            <a:r>
              <a:rPr lang="en-US" sz="1400" b="1" dirty="0" err="1" smtClean="0">
                <a:solidFill>
                  <a:srgbClr val="FF6600"/>
                </a:solidFill>
              </a:rPr>
              <a:t>GeV</a:t>
            </a:r>
            <a:r>
              <a:rPr lang="en-US" sz="1400" b="1" dirty="0" smtClean="0">
                <a:solidFill>
                  <a:srgbClr val="FF6600"/>
                </a:solidFill>
              </a:rPr>
              <a:t>)</a:t>
            </a:r>
            <a:r>
              <a:rPr lang="en-US" sz="1400" dirty="0" smtClean="0">
                <a:solidFill>
                  <a:srgbClr val="FF6600"/>
                </a:solidFill>
              </a:rPr>
              <a:t>: </a:t>
            </a:r>
            <a:r>
              <a:rPr lang="en-US" sz="1400" dirty="0" err="1" smtClean="0">
                <a:solidFill>
                  <a:srgbClr val="FF6600"/>
                </a:solidFill>
              </a:rPr>
              <a:t>tentativo</a:t>
            </a:r>
            <a:r>
              <a:rPr lang="en-US" sz="1400" dirty="0" smtClean="0">
                <a:solidFill>
                  <a:srgbClr val="FF6600"/>
                </a:solidFill>
              </a:rPr>
              <a:t> di </a:t>
            </a:r>
            <a:r>
              <a:rPr lang="en-US" sz="1400" dirty="0" err="1" smtClean="0">
                <a:solidFill>
                  <a:srgbClr val="FF6600"/>
                </a:solidFill>
              </a:rPr>
              <a:t>recuperare</a:t>
            </a:r>
            <a:r>
              <a:rPr lang="en-US" sz="1400" dirty="0" smtClean="0">
                <a:solidFill>
                  <a:srgbClr val="FF6600"/>
                </a:solidFill>
              </a:rPr>
              <a:t> </a:t>
            </a:r>
            <a:r>
              <a:rPr lang="en-US" sz="1400" dirty="0" err="1" smtClean="0">
                <a:solidFill>
                  <a:srgbClr val="FF6600"/>
                </a:solidFill>
              </a:rPr>
              <a:t>componenti</a:t>
            </a:r>
            <a:r>
              <a:rPr lang="en-US" sz="1400" dirty="0">
                <a:solidFill>
                  <a:srgbClr val="FF6600"/>
                </a:solidFill>
              </a:rPr>
              <a:t> </a:t>
            </a:r>
            <a:r>
              <a:rPr lang="en-US" sz="1400" dirty="0" smtClean="0">
                <a:solidFill>
                  <a:srgbClr val="FF6600"/>
                </a:solidFill>
              </a:rPr>
              <a:t>dal LINAC di SLAC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5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870" y="738758"/>
            <a:ext cx="6776490" cy="61170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40651" y="2029843"/>
            <a:ext cx="541104" cy="1439998"/>
          </a:xfrm>
          <a:prstGeom prst="rect">
            <a:avLst/>
          </a:prstGeom>
          <a:solidFill>
            <a:srgbClr val="E1E3E3"/>
          </a:solidFill>
          <a:ln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70455">
            <a:off x="4607979" y="2313805"/>
            <a:ext cx="221112" cy="20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142" y="4469448"/>
            <a:ext cx="717144" cy="42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886" y="4074545"/>
            <a:ext cx="218900" cy="215861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55" y="1870948"/>
            <a:ext cx="36000" cy="1188006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55" y="1213250"/>
            <a:ext cx="36000" cy="3239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92516" y="1826749"/>
            <a:ext cx="1332000" cy="663403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59166" y="2493326"/>
            <a:ext cx="1465350" cy="538388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1516" y="2758848"/>
            <a:ext cx="943994" cy="2602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01950" y="1715659"/>
            <a:ext cx="1004704" cy="412593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59522" y="2128252"/>
            <a:ext cx="1947131" cy="905074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940" y="2417127"/>
            <a:ext cx="843955" cy="3437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layout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774" y="1628925"/>
            <a:ext cx="2032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603044" y="3469842"/>
            <a:ext cx="272843" cy="7451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3213391" y="2939620"/>
            <a:ext cx="272843" cy="745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3449522" y="3175750"/>
            <a:ext cx="272843" cy="7451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 rot="10800000">
            <a:off x="5010705" y="3175751"/>
            <a:ext cx="272843" cy="671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10800000">
            <a:off x="4471069" y="3590545"/>
            <a:ext cx="272843" cy="5172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4770424" y="2683628"/>
            <a:ext cx="131406" cy="111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67" y="1769813"/>
            <a:ext cx="234950" cy="593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254" y="2140670"/>
            <a:ext cx="445573" cy="641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317" y="2482131"/>
            <a:ext cx="317500" cy="1889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728" y="4116124"/>
            <a:ext cx="390525" cy="1660525"/>
          </a:xfrm>
          <a:prstGeom prst="rect">
            <a:avLst/>
          </a:prstGeom>
        </p:spPr>
      </p:pic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011"/>
          </a:xfrm>
        </p:spPr>
        <p:txBody>
          <a:bodyPr/>
          <a:lstStyle/>
          <a:p>
            <a:r>
              <a:rPr lang="en-US" dirty="0" smtClean="0"/>
              <a:t>Dossier radio-</a:t>
            </a:r>
            <a:r>
              <a:rPr lang="en-US" dirty="0" err="1" smtClean="0"/>
              <a:t>protezione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21" y="887843"/>
            <a:ext cx="6143942" cy="324756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it-IT" sz="1800" dirty="0" smtClean="0"/>
              <a:t>13/04/2017: Iniziato iter da parte del servizio FISMEL</a:t>
            </a:r>
          </a:p>
          <a:p>
            <a:pPr>
              <a:buFont typeface="Wingdings" charset="2"/>
              <a:buChar char="§"/>
            </a:pPr>
            <a:r>
              <a:rPr lang="it-IT" sz="1800" dirty="0" smtClean="0"/>
              <a:t>Dossier con calcoli e simulazioni praticamente </a:t>
            </a:r>
            <a:r>
              <a:rPr lang="it-IT" sz="1800" b="1" dirty="0" smtClean="0">
                <a:solidFill>
                  <a:srgbClr val="FF0000"/>
                </a:solidFill>
              </a:rPr>
              <a:t>finale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Modificate schermature (spessore aumentato a zero gradi)</a:t>
            </a:r>
          </a:p>
          <a:p>
            <a:pPr>
              <a:buFont typeface="Wingdings" charset="2"/>
              <a:buChar char="§"/>
            </a:pPr>
            <a:r>
              <a:rPr lang="it-IT" sz="1800" dirty="0" smtClean="0"/>
              <a:t>Diagnostica addizionale individuata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2 camere a ionizzazione gamma/neutroni (una dietro la schermatura frontale, una al piano superiore zona “alimentatori”)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Spostamento nel bunker dell’attuale camera a ionizzazione della control-room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1 sistema di monitor dei gas</a:t>
            </a:r>
            <a:endParaRPr lang="it-IT" sz="2000" dirty="0" smtClean="0"/>
          </a:p>
          <a:p>
            <a:pPr>
              <a:buFont typeface="Wingdings" charset="2"/>
              <a:buChar char="§"/>
            </a:pPr>
            <a:r>
              <a:rPr lang="it-IT" sz="2000" dirty="0" smtClean="0"/>
              <a:t>Per stare sotto 0.1 </a:t>
            </a:r>
            <a:r>
              <a:rPr lang="it-IT" sz="2000" dirty="0" err="1" smtClean="0">
                <a:latin typeface="Symbol" charset="2"/>
                <a:cs typeface="Symbol" charset="2"/>
              </a:rPr>
              <a:t>m</a:t>
            </a:r>
            <a:r>
              <a:rPr lang="it-IT" sz="2000" dirty="0" err="1" smtClean="0"/>
              <a:t>Sv</a:t>
            </a:r>
            <a:r>
              <a:rPr lang="it-IT" sz="2000" dirty="0" smtClean="0"/>
              <a:t>/h, &lt;10</a:t>
            </a:r>
            <a:r>
              <a:rPr lang="it-IT" sz="2000" baseline="30000" dirty="0" smtClean="0"/>
              <a:t>6</a:t>
            </a:r>
            <a:r>
              <a:rPr lang="it-IT" sz="2000" dirty="0" smtClean="0"/>
              <a:t>/</a:t>
            </a:r>
            <a:r>
              <a:rPr lang="it-IT" sz="2000" dirty="0" err="1" smtClean="0"/>
              <a:t>s</a:t>
            </a:r>
            <a:endParaRPr lang="it-IT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169" y="1005446"/>
            <a:ext cx="2479964" cy="189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355" y="2988238"/>
            <a:ext cx="2518004" cy="189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903" y="4910722"/>
            <a:ext cx="2533650" cy="190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3465" y="4267865"/>
            <a:ext cx="2892841" cy="161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5" y="4516257"/>
            <a:ext cx="2127273" cy="13703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55" y="1260713"/>
            <a:ext cx="272533" cy="278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145" y="3096133"/>
            <a:ext cx="260685" cy="266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124" y="5007322"/>
            <a:ext cx="299786" cy="280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75" y="3975916"/>
            <a:ext cx="299786" cy="280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967" y="3868802"/>
            <a:ext cx="260685" cy="2666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690" y="5414030"/>
            <a:ext cx="272533" cy="278458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16" idx="2"/>
          </p:cNvCxnSpPr>
          <p:nvPr/>
        </p:nvCxnSpPr>
        <p:spPr>
          <a:xfrm flipH="1" flipV="1">
            <a:off x="3818310" y="4135410"/>
            <a:ext cx="205741" cy="92943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83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40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Civil engineering and </a:t>
            </a:r>
            <a:r>
              <a:rPr lang="en-US" dirty="0" err="1" smtClean="0"/>
              <a:t>shieldings</a:t>
            </a:r>
            <a:r>
              <a:rPr lang="en-US" dirty="0" smtClean="0"/>
              <a:t>/1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6" y="542795"/>
            <a:ext cx="4395186" cy="4258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22" y="542795"/>
            <a:ext cx="4450978" cy="4476375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6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22308</TotalTime>
  <Words>3627</Words>
  <Application>Microsoft Macintosh PowerPoint</Application>
  <PresentationFormat>On-screen Show (4:3)</PresentationFormat>
  <Paragraphs>642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BTF e PADME</vt:lpstr>
      <vt:lpstr>BTF e PADME teams</vt:lpstr>
      <vt:lpstr>BTF status: Utenti</vt:lpstr>
      <vt:lpstr>Piani 2017-2018</vt:lpstr>
      <vt:lpstr>Opportunistic running</vt:lpstr>
      <vt:lpstr>Progetto di consolidamento e upgrade BTF</vt:lpstr>
      <vt:lpstr>Final layout</vt:lpstr>
      <vt:lpstr>Dossier radio-protezione</vt:lpstr>
      <vt:lpstr>Civil engineering and shieldings/1</vt:lpstr>
      <vt:lpstr>Building modifications</vt:lpstr>
      <vt:lpstr>Building modifications</vt:lpstr>
      <vt:lpstr>Layout: final 3D</vt:lpstr>
      <vt:lpstr>New magnets</vt:lpstr>
      <vt:lpstr>Magnetic design</vt:lpstr>
      <vt:lpstr>Pulsed dipole DP-01</vt:lpstr>
      <vt:lpstr>New DC dipoles</vt:lpstr>
      <vt:lpstr>New quadrupoles</vt:lpstr>
      <vt:lpstr>Vacuum, supports, collimators…</vt:lpstr>
      <vt:lpstr>Power, cooling &amp; services</vt:lpstr>
      <vt:lpstr>LINAC consolidation/past 4 years</vt:lpstr>
      <vt:lpstr>PowerPoint Presentation</vt:lpstr>
      <vt:lpstr>Electron irradiation: map of facilities</vt:lpstr>
      <vt:lpstr>Electron irradiation: parameters of facilities</vt:lpstr>
      <vt:lpstr>ASIF</vt:lpstr>
      <vt:lpstr>PADME</vt:lpstr>
      <vt:lpstr>Beam region and vacuum chamber</vt:lpstr>
      <vt:lpstr>MIMOSA tracking</vt:lpstr>
      <vt:lpstr>Veto detectors</vt:lpstr>
      <vt:lpstr>Veto detectors</vt:lpstr>
      <vt:lpstr>Calorimetro</vt:lpstr>
      <vt:lpstr>PowerPoint Presentation</vt:lpstr>
      <vt:lpstr>Calorimetro QA/QC</vt:lpstr>
      <vt:lpstr>Resources and schedule</vt:lpstr>
      <vt:lpstr>Beam, vacuum &amp; target region: critical issues and plans</vt:lpstr>
      <vt:lpstr>PADME updated schedule</vt:lpstr>
      <vt:lpstr>BTF-2 updated schedule</vt:lpstr>
      <vt:lpstr>Summary/1</vt:lpstr>
      <vt:lpstr>PowerPoint Presentation</vt:lpstr>
      <vt:lpstr>Summary/2</vt:lpstr>
      <vt:lpstr>Preventivi 2018 – PADME LNF</vt:lpstr>
      <vt:lpstr>Core 2018 PADME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BTF2 and PADME status</dc:title>
  <dc:creator>Paolo Valente</dc:creator>
  <cp:lastModifiedBy>Paolo Valente</cp:lastModifiedBy>
  <cp:revision>595</cp:revision>
  <dcterms:created xsi:type="dcterms:W3CDTF">2017-04-20T20:04:48Z</dcterms:created>
  <dcterms:modified xsi:type="dcterms:W3CDTF">2017-06-30T08:14:55Z</dcterms:modified>
</cp:coreProperties>
</file>