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66" r:id="rId4"/>
    <p:sldId id="259" r:id="rId5"/>
    <p:sldId id="268" r:id="rId6"/>
    <p:sldId id="280" r:id="rId7"/>
    <p:sldId id="257" r:id="rId8"/>
    <p:sldId id="288" r:id="rId9"/>
    <p:sldId id="258" r:id="rId10"/>
    <p:sldId id="269" r:id="rId11"/>
    <p:sldId id="271" r:id="rId12"/>
    <p:sldId id="270" r:id="rId13"/>
    <p:sldId id="272" r:id="rId14"/>
    <p:sldId id="273" r:id="rId15"/>
    <p:sldId id="286" r:id="rId16"/>
    <p:sldId id="274" r:id="rId17"/>
    <p:sldId id="284" r:id="rId18"/>
    <p:sldId id="276" r:id="rId19"/>
    <p:sldId id="285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A17E849-B69D-4168-9F1D-1EA361A7A099}">
          <p14:sldIdLst>
            <p14:sldId id="256"/>
            <p14:sldId id="260"/>
            <p14:sldId id="266"/>
            <p14:sldId id="259"/>
            <p14:sldId id="268"/>
            <p14:sldId id="280"/>
            <p14:sldId id="257"/>
            <p14:sldId id="288"/>
            <p14:sldId id="258"/>
            <p14:sldId id="269"/>
            <p14:sldId id="271"/>
            <p14:sldId id="270"/>
            <p14:sldId id="272"/>
            <p14:sldId id="273"/>
            <p14:sldId id="286"/>
            <p14:sldId id="274"/>
            <p14:sldId id="284"/>
            <p14:sldId id="276"/>
            <p14:sldId id="285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99403" autoAdjust="0"/>
  </p:normalViewPr>
  <p:slideViewPr>
    <p:cSldViewPr snapToGrid="0" snapToObjects="1">
      <p:cViewPr>
        <p:scale>
          <a:sx n="100" d="100"/>
          <a:sy n="100" d="100"/>
        </p:scale>
        <p:origin x="-186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3584"/>
    </p:cViewPr>
  </p:sorterViewPr>
  <p:notesViewPr>
    <p:cSldViewPr snapToGrid="0" snapToObjects="1">
      <p:cViewPr>
        <p:scale>
          <a:sx n="200" d="100"/>
          <a:sy n="200" d="100"/>
        </p:scale>
        <p:origin x="-1320" y="-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90223097112898"/>
          <c:y val="5.0385469120975898E-2"/>
          <c:w val="0.43196097015650797"/>
          <c:h val="0.84774255890065497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Foglio1!$A$2:$A$9</c:f>
              <c:strCache>
                <c:ptCount val="7"/>
                <c:pt idx="0">
                  <c:v>Amministrativo</c:v>
                </c:pt>
                <c:pt idx="1">
                  <c:v>Computing</c:v>
                </c:pt>
                <c:pt idx="2">
                  <c:v>Elettronica</c:v>
                </c:pt>
                <c:pt idx="3">
                  <c:v>Impiantistica</c:v>
                </c:pt>
                <c:pt idx="4">
                  <c:v>Meccanica</c:v>
                </c:pt>
                <c:pt idx="5">
                  <c:v>Scientifico</c:v>
                </c:pt>
                <c:pt idx="6">
                  <c:v>Sicurezza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3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tx1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2D0F0-1C31-ED4E-8B2C-F1357E1AF1A0}" type="datetime1">
              <a:rPr lang="it-IT" smtClean="0"/>
              <a:t>24/05/2017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50EAF-1FE7-E748-A605-A3F4B86DDF5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3774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E45EF-DFFA-E24F-9681-1E3155EC21BC}" type="datetime1">
              <a:rPr lang="it-IT" smtClean="0"/>
              <a:t>24/05/2017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4B114-AC6C-404F-8A96-E08F5C9C7B1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9614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5917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Project management per qualificare l’azione manageriale</a:t>
            </a:r>
          </a:p>
          <a:p>
            <a:endParaRPr lang="it-IT" dirty="0"/>
          </a:p>
          <a:p>
            <a:r>
              <a:rPr lang="it-IT" dirty="0" smtClean="0"/>
              <a:t>e per migliorare la comunicazione della ricerca scientifica “Comunicazione interna ed esterna”,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7055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6079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1074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1341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4018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1192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8809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55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85800" y="4114800"/>
            <a:ext cx="5486400" cy="4343400"/>
          </a:xfrm>
        </p:spPr>
        <p:txBody>
          <a:bodyPr>
            <a:normAutofit fontScale="70000" lnSpcReduction="20000"/>
          </a:bodyPr>
          <a:lstStyle/>
          <a:p>
            <a:pPr marL="228600" indent="-228600">
              <a:buAutoNum type="arabicPeriod"/>
            </a:pPr>
            <a:r>
              <a:rPr lang="it-IT" sz="1500" dirty="0" smtClean="0"/>
              <a:t>Ci siamo  adoperati  per  fornire supporto al personale, sia per quanto riguarda l’individuazione dei fabbisogni formativi,</a:t>
            </a:r>
            <a:r>
              <a:rPr lang="it-IT" sz="1500" dirty="0"/>
              <a:t> </a:t>
            </a:r>
            <a:r>
              <a:rPr lang="it-IT" sz="1500" dirty="0" smtClean="0"/>
              <a:t>sia per l’utilizzo   efficace delle risorse disponibili. </a:t>
            </a:r>
            <a:r>
              <a:rPr lang="it-IT" sz="1500" b="1" u="sng" dirty="0" smtClean="0"/>
              <a:t>Gestire il cambiamento  </a:t>
            </a:r>
            <a:r>
              <a:rPr lang="it-IT" sz="1500" dirty="0" smtClean="0"/>
              <a:t>come indica </a:t>
            </a:r>
            <a:r>
              <a:rPr lang="it-IT" sz="1500" dirty="0"/>
              <a:t>l</a:t>
            </a:r>
            <a:r>
              <a:rPr lang="it-IT" sz="1500" dirty="0" smtClean="0"/>
              <a:t>a Direttiva n.10 del 2010 della Funzione Pubblica, puntando sulla conoscenza e lo sviluppo delle competenze.</a:t>
            </a:r>
          </a:p>
          <a:p>
            <a:pPr marL="228600" indent="-228600">
              <a:buAutoNum type="arabicPeriod"/>
            </a:pPr>
            <a:endParaRPr lang="it-IT" sz="1500" dirty="0" smtClean="0"/>
          </a:p>
          <a:p>
            <a:pPr marL="228600" indent="-228600">
              <a:buAutoNum type="arabicPeriod"/>
            </a:pPr>
            <a:r>
              <a:rPr lang="it-IT" sz="1500" dirty="0"/>
              <a:t>T</a:t>
            </a:r>
            <a:r>
              <a:rPr lang="it-IT" sz="1500" dirty="0" smtClean="0"/>
              <a:t>utti </a:t>
            </a:r>
            <a:r>
              <a:rPr lang="it-IT" sz="1500" dirty="0"/>
              <a:t>gli interventi di formazione, aggiornamento ed informazione </a:t>
            </a:r>
            <a:r>
              <a:rPr lang="it-IT" sz="1500" dirty="0" smtClean="0"/>
              <a:t>da svolgere in </a:t>
            </a:r>
            <a:r>
              <a:rPr lang="it-IT" sz="1500" dirty="0"/>
              <a:t>presenza </a:t>
            </a:r>
            <a:r>
              <a:rPr lang="it-IT" sz="1500" dirty="0" smtClean="0"/>
              <a:t>o in streaming sono stati sottoposti alla CNF, discutendo anche eventuali criticità. </a:t>
            </a:r>
            <a:r>
              <a:rPr lang="it-IT" sz="1500" dirty="0"/>
              <a:t> </a:t>
            </a:r>
            <a:r>
              <a:rPr lang="it-IT" sz="1500" dirty="0" smtClean="0"/>
              <a:t>A  tale proposito, vi ricordo che i Piani Formativi sono approvati  attraverso un processo di </a:t>
            </a:r>
            <a:r>
              <a:rPr lang="it-IT" sz="1500" i="1" dirty="0" err="1" smtClean="0"/>
              <a:t>referee</a:t>
            </a:r>
            <a:r>
              <a:rPr lang="it-IT" sz="1500" dirty="0" smtClean="0"/>
              <a:t> per tematiche, come accade per le Commissioni Scientifiche. </a:t>
            </a:r>
          </a:p>
          <a:p>
            <a:pPr marL="228600" indent="-228600">
              <a:buAutoNum type="arabicPeriod"/>
            </a:pPr>
            <a:endParaRPr lang="it-IT" sz="1500" dirty="0"/>
          </a:p>
          <a:p>
            <a:pPr marL="228600" indent="-228600">
              <a:buAutoNum type="arabicPeriod"/>
            </a:pPr>
            <a:r>
              <a:rPr lang="it-IT" sz="1500" dirty="0" smtClean="0"/>
              <a:t>La formazione ha adottato da tempo un modello partecipativo, che coinvolge la rete dei Referenti Locali, con la loro Comunità di Pratica e l’Ufficio Formazione. Questa circolarità di informazioni ha reso possibile  ottimizzare le risorse, sia finanziarie che di personale, individuando quando possibile, corsi da svolgere </a:t>
            </a:r>
            <a:r>
              <a:rPr lang="it-IT" sz="1500" dirty="0" err="1" smtClean="0"/>
              <a:t>interstruttura</a:t>
            </a:r>
            <a:r>
              <a:rPr lang="it-IT" sz="1500" dirty="0" smtClean="0"/>
              <a:t> o nazionali.</a:t>
            </a:r>
          </a:p>
          <a:p>
            <a:pPr marL="228600" indent="-228600">
              <a:buAutoNum type="arabicPeriod"/>
            </a:pPr>
            <a:endParaRPr lang="it-IT" sz="1500" dirty="0"/>
          </a:p>
          <a:p>
            <a:pPr marL="228600" indent="-228600">
              <a:buAutoNum type="arabicPeriod"/>
            </a:pPr>
            <a:r>
              <a:rPr lang="it-IT" sz="1500" dirty="0" smtClean="0"/>
              <a:t>La gestione amministrativa dei fondi:  </a:t>
            </a:r>
            <a:r>
              <a:rPr lang="it-IT" sz="1500" dirty="0"/>
              <a:t>Il “problema” del passato erano i residui</a:t>
            </a:r>
            <a:r>
              <a:rPr lang="it-IT" sz="1500" dirty="0" smtClean="0"/>
              <a:t>, infatti  </a:t>
            </a:r>
            <a:r>
              <a:rPr lang="it-IT" sz="1500" dirty="0"/>
              <a:t>non si riusciva ad impiegare una </a:t>
            </a:r>
            <a:r>
              <a:rPr lang="it-IT" sz="1500" dirty="0" smtClean="0"/>
              <a:t>buona parte </a:t>
            </a:r>
            <a:r>
              <a:rPr lang="it-IT" sz="1500" dirty="0"/>
              <a:t>del </a:t>
            </a:r>
            <a:r>
              <a:rPr lang="it-IT" sz="1500" dirty="0" smtClean="0"/>
              <a:t>budget. Negli ultimi </a:t>
            </a:r>
            <a:r>
              <a:rPr lang="it-IT" sz="1500" dirty="0"/>
              <a:t>anni, la riduzione delle risorse e </a:t>
            </a:r>
            <a:r>
              <a:rPr lang="it-IT" sz="1500" dirty="0" smtClean="0"/>
              <a:t>un monitoraggio più attento </a:t>
            </a:r>
            <a:r>
              <a:rPr lang="it-IT" sz="1500" dirty="0"/>
              <a:t>dell’andamento </a:t>
            </a:r>
            <a:r>
              <a:rPr lang="it-IT" sz="1500" dirty="0" smtClean="0"/>
              <a:t>di spesa ha </a:t>
            </a:r>
            <a:r>
              <a:rPr lang="it-IT" sz="1500" dirty="0"/>
              <a:t>portato </a:t>
            </a:r>
            <a:r>
              <a:rPr lang="it-IT" sz="1500" dirty="0" smtClean="0"/>
              <a:t>al pieno utilizzo del budget assegnato.</a:t>
            </a:r>
          </a:p>
          <a:p>
            <a:pPr marL="228600" indent="-228600">
              <a:buAutoNum type="arabicPeriod"/>
            </a:pPr>
            <a:r>
              <a:rPr lang="it-IT" sz="1500" b="1" dirty="0" smtClean="0"/>
              <a:t>NEW</a:t>
            </a:r>
            <a:r>
              <a:rPr lang="it-IT" sz="1500" dirty="0" smtClean="0"/>
              <a:t>: Un’ ultima novità che riguarda i Referenti è la circolare inviata dall’</a:t>
            </a:r>
            <a:r>
              <a:rPr lang="it-IT" sz="1500" dirty="0" err="1" smtClean="0"/>
              <a:t>Ac</a:t>
            </a:r>
            <a:r>
              <a:rPr lang="it-IT" sz="1500" dirty="0" smtClean="0"/>
              <a:t> sull’attuazione Il Piano Triennale di Prevenzione della Corruzione, contiene un’apposita sezione riguardante misure volte alla prevenzione e al contrasto di potenziali eventi corruttivi , che si possono verificare nelle aree di rischio di acquisizione e progressione del personale.  In  pratica, </a:t>
            </a:r>
            <a:r>
              <a:rPr lang="it-IT" sz="1500" dirty="0" err="1" smtClean="0"/>
              <a:t>l’Infn</a:t>
            </a:r>
            <a:r>
              <a:rPr lang="it-IT" sz="1500" dirty="0" smtClean="0"/>
              <a:t> ha l’obbligo di pubblicare i dati riguardanti le attività di formazione previste nei Piani Formativi. Ciascun  Referente deve comunicare entro l’ultimo giorno di ogni mese i dati presenti in una tabella, di tutti i corsi organizzati a livello locale e </a:t>
            </a:r>
            <a:r>
              <a:rPr lang="it-IT" sz="1500" dirty="0" err="1" smtClean="0"/>
              <a:t>interstruttura</a:t>
            </a:r>
            <a:r>
              <a:rPr lang="it-IT" sz="1500" dirty="0" smtClean="0"/>
              <a:t>, per poi inviarli all’Ufficio Formazione. </a:t>
            </a:r>
          </a:p>
          <a:p>
            <a:endParaRPr lang="it-IT" sz="1500" dirty="0"/>
          </a:p>
          <a:p>
            <a:pPr marL="228600" indent="-228600">
              <a:buAutoNum type="arabicPeriod"/>
            </a:pPr>
            <a:endParaRPr lang="it-IT" dirty="0" smtClean="0"/>
          </a:p>
          <a:p>
            <a:pPr marL="228600" indent="-228600">
              <a:buAutoNum type="arabicPeriod"/>
            </a:pPr>
            <a:endParaRPr lang="it-IT" dirty="0"/>
          </a:p>
          <a:p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939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0375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549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6437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4163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4B114-AC6C-404F-8A96-E08F5C9C7B14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224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B700-6AEF-CD49-9F3D-BB4EC3ACB7A4}" type="datetime1">
              <a:rPr lang="it-IT" smtClean="0"/>
              <a:t>24/05/2017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LNF 24 MAGGIO 2017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5325-883E-B74C-A367-3E7EFC81F753}" type="datetime1">
              <a:rPr lang="it-IT" smtClean="0"/>
              <a:t>24/05/2017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LNF 24 MAGGIO 2017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F2B3-8107-5A4F-838C-125B29677A45}" type="datetime1">
              <a:rPr lang="it-IT" smtClean="0"/>
              <a:t>24/05/2017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LNF 24 MAGGIO 2017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4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rmula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7CD6DCD-A206-A14F-909E-57222AA360FB}" type="datetime1">
              <a:rPr lang="it-IT" smtClean="0"/>
              <a:t>24/05/2017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LNF 24 MAGGIO 2017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956F2625-0F45-A64D-AE01-E33B33C5411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77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7A00-13A2-8543-85D5-5E810FC43B51}" type="datetime1">
              <a:rPr lang="it-IT" smtClean="0"/>
              <a:t>24/05/2017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LNF 24 MAGGIO 2017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5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8C73-B383-F74B-8481-5B2860EBFCA9}" type="datetime1">
              <a:rPr lang="it-IT" smtClean="0"/>
              <a:t>24/05/2017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LNF 24 MAGGIO 2017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A691-A8E1-DD48-8389-59AF66A218F1}" type="datetime1">
              <a:rPr lang="it-IT" smtClean="0"/>
              <a:t>24/05/2017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LNF 24 MAGGIO 2017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6AAF4-75EE-9B4B-955E-4DFFD8DA2BB9}" type="datetime1">
              <a:rPr lang="it-IT" smtClean="0"/>
              <a:t>24/05/2017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LNF 24 MAGGIO 2017</a:t>
            </a:r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8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C0A6-674D-0047-AD87-33B6B346B76F}" type="datetime1">
              <a:rPr lang="it-IT" smtClean="0"/>
              <a:t>24/05/2017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LNF 24 MAGGIO 2017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0017-710A-7247-9E99-14A01BB7EC25}" type="datetime1">
              <a:rPr lang="it-IT" smtClean="0"/>
              <a:t>24/05/2017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LNF 24 MAGGIO 2017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3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4ABB-C12A-6945-AD68-BC478AA2C15B}" type="datetime1">
              <a:rPr lang="it-IT" smtClean="0"/>
              <a:t>24/05/2017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LNF 24 MAGGIO 2017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43D8-2415-0C4D-A0F9-561215D19A02}" type="datetime1">
              <a:rPr lang="it-IT" smtClean="0"/>
              <a:t>24/05/2017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LNF 24 MAGGIO 2017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BC4CF-78AE-5D4A-8483-808FD61D6903}" type="datetime1">
              <a:rPr lang="it-IT" smtClean="0"/>
              <a:t>24/05/2017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LNF 24 MAGGIO 2017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2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128174"/>
          </a:xfrm>
        </p:spPr>
        <p:txBody>
          <a:bodyPr/>
          <a:lstStyle/>
          <a:p>
            <a:r>
              <a:rPr lang="it-IT" sz="1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Servizio </a:t>
            </a:r>
            <a:r>
              <a:rPr lang="it-IT" sz="1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Alta </a:t>
            </a:r>
            <a:r>
              <a:rPr lang="it-IT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Formazione </a:t>
            </a:r>
            <a:br>
              <a:rPr lang="it-IT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it-IT" sz="1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Formazione</a:t>
            </a:r>
            <a:endParaRPr lang="it-IT" sz="1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11329" y="3978224"/>
            <a:ext cx="3713471" cy="812454"/>
          </a:xfrm>
        </p:spPr>
        <p:txBody>
          <a:bodyPr>
            <a:normAutofit/>
          </a:bodyPr>
          <a:lstStyle/>
          <a:p>
            <a:pPr algn="ctr"/>
            <a:r>
              <a:rPr lang="it-IT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04A7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Piano Formativo 2017</a:t>
            </a:r>
            <a:endParaRPr lang="it-IT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04A7B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90476" y="6471612"/>
            <a:ext cx="1563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LNF 24 maggio 2017</a:t>
            </a:r>
            <a:endParaRPr lang="it-IT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68028" y="3024144"/>
            <a:ext cx="7227484" cy="584776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Ferrucci e G. Leoni  Referenti Locali Formazione</a:t>
            </a:r>
          </a:p>
          <a:p>
            <a:r>
              <a:rPr lang="it-IT" sz="1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Finocchiaro  Consulente Scientifico</a:t>
            </a:r>
            <a:endParaRPr lang="it-IT" sz="16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3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85092" y="1408563"/>
            <a:ext cx="7721600" cy="24109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r>
              <a:rPr lang="it-IT" b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Commissione intende focalizzare i Piani </a:t>
            </a:r>
            <a:r>
              <a:rPr lang="it-IT" b="1" dirty="0">
                <a:solidFill>
                  <a:srgbClr val="604A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</a:t>
            </a:r>
            <a:r>
              <a:rPr lang="it-IT" b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ormativi 2017 (sia a livello locale che nazionale) su due aree tematiche ritenute prioritarie :</a:t>
            </a:r>
          </a:p>
          <a:p>
            <a:endParaRPr lang="it-IT" b="1" dirty="0" smtClean="0">
              <a:solidFill>
                <a:srgbClr val="604A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 algn="ctr">
              <a:lnSpc>
                <a:spcPct val="140000"/>
              </a:lnSpc>
              <a:buFont typeface="Arial"/>
              <a:buChar char="•"/>
            </a:pP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Management</a:t>
            </a:r>
            <a:endParaRPr lang="it-IT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 algn="ctr">
              <a:lnSpc>
                <a:spcPct val="140000"/>
              </a:lnSpc>
              <a:buFont typeface="Arial"/>
              <a:buChar char="•"/>
            </a:pPr>
            <a:r>
              <a:rPr lang="it-IT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Comunicazione interna ed esterna</a:t>
            </a:r>
            <a:r>
              <a:rPr lang="it-IT" sz="2000" b="1" i="1" dirty="0">
                <a:solidFill>
                  <a:srgbClr val="604A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it-IT" sz="2000" b="1" dirty="0">
              <a:solidFill>
                <a:srgbClr val="604A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2" y="84670"/>
            <a:ext cx="4849091" cy="64881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asellaDiTesto 2"/>
          <p:cNvSpPr txBox="1"/>
          <p:nvPr/>
        </p:nvSpPr>
        <p:spPr>
          <a:xfrm>
            <a:off x="0" y="434108"/>
            <a:ext cx="194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Assegnazioni 2017</a:t>
            </a:r>
          </a:p>
          <a:p>
            <a:endParaRPr lang="it-IT" dirty="0"/>
          </a:p>
        </p:txBody>
      </p:sp>
      <p:sp>
        <p:nvSpPr>
          <p:cNvPr id="4" name="Freccia destra 3"/>
          <p:cNvSpPr/>
          <p:nvPr/>
        </p:nvSpPr>
        <p:spPr>
          <a:xfrm>
            <a:off x="711201" y="5379551"/>
            <a:ext cx="1234238" cy="360849"/>
          </a:xfrm>
          <a:prstGeom prst="rightArrow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3505041" y="0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Formativo LNF 2017</a:t>
            </a:r>
            <a:endParaRPr lang="it-IT" sz="1400" b="1" dirty="0">
              <a:solidFill>
                <a:srgbClr val="604A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626494" y="2987729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4500€</a:t>
            </a:r>
            <a:endParaRPr lang="it-IT" b="1" dirty="0">
              <a:solidFill>
                <a:srgbClr val="604A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626494" y="335706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1600€</a:t>
            </a:r>
            <a:endParaRPr lang="it-IT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511300" y="287867"/>
            <a:ext cx="6115194" cy="6433608"/>
            <a:chOff x="1511300" y="287867"/>
            <a:chExt cx="6115194" cy="6433608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1300" y="287867"/>
              <a:ext cx="6115194" cy="64336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" name="CasellaDiTesto 1"/>
            <p:cNvSpPr txBox="1"/>
            <p:nvPr/>
          </p:nvSpPr>
          <p:spPr>
            <a:xfrm>
              <a:off x="3943405" y="6089020"/>
              <a:ext cx="5854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dirty="0" smtClean="0"/>
                <a:t>TOTALE</a:t>
              </a:r>
              <a:endParaRPr lang="it-IT" sz="1000" dirty="0"/>
            </a:p>
          </p:txBody>
        </p:sp>
      </p:grp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626494" y="3721100"/>
            <a:ext cx="833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</a:t>
            </a:r>
            <a:r>
              <a:rPr lang="it-IT" sz="1600" b="1" dirty="0" smtClean="0">
                <a:solidFill>
                  <a:srgbClr val="604A7B"/>
                </a:solidFill>
              </a:rPr>
              <a:t>730 €</a:t>
            </a:r>
            <a:endParaRPr lang="it-IT" sz="1600" b="1" dirty="0">
              <a:solidFill>
                <a:srgbClr val="604A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2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5755" y="911599"/>
            <a:ext cx="8717745" cy="5034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CasellaDiTesto 2"/>
          <p:cNvSpPr txBox="1"/>
          <p:nvPr/>
        </p:nvSpPr>
        <p:spPr>
          <a:xfrm>
            <a:off x="8153400" y="2203450"/>
            <a:ext cx="92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2300€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0133" y="55034"/>
            <a:ext cx="8644468" cy="65997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823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3200" y="1629812"/>
            <a:ext cx="8779933" cy="24946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5201" y="1"/>
            <a:ext cx="4736237" cy="68389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sellaDiTesto 3"/>
          <p:cNvSpPr txBox="1"/>
          <p:nvPr/>
        </p:nvSpPr>
        <p:spPr>
          <a:xfrm>
            <a:off x="165101" y="654050"/>
            <a:ext cx="180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4">
                    <a:lumMod val="75000"/>
                  </a:schemeClr>
                </a:solidFill>
              </a:rPr>
              <a:t>già svolti o in procinto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65100" y="2654300"/>
            <a:ext cx="2015999" cy="46799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9867" y="5564603"/>
            <a:ext cx="2015999" cy="50399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9867" y="6161564"/>
            <a:ext cx="2015999" cy="50399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5200" y="76200"/>
            <a:ext cx="4672095" cy="6636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asellaDiTesto 4"/>
          <p:cNvSpPr txBox="1"/>
          <p:nvPr/>
        </p:nvSpPr>
        <p:spPr>
          <a:xfrm>
            <a:off x="117601" y="1358901"/>
            <a:ext cx="2015999" cy="39599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7601" y="3978595"/>
            <a:ext cx="2015999" cy="39599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7601" y="2946401"/>
            <a:ext cx="2015999" cy="39599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7601" y="3414397"/>
            <a:ext cx="2015999" cy="39599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8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9700" y="2240365"/>
            <a:ext cx="8864600" cy="23772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17600" y="1939801"/>
            <a:ext cx="7518400" cy="1015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604A7B"/>
                </a:solidFill>
              </a:rPr>
              <a:t>T</a:t>
            </a:r>
            <a:r>
              <a:rPr lang="it-IT" sz="2000" b="1" dirty="0" smtClean="0">
                <a:solidFill>
                  <a:srgbClr val="604A7B"/>
                </a:solidFill>
              </a:rPr>
              <a:t>utti </a:t>
            </a:r>
            <a:r>
              <a:rPr lang="it-IT" sz="2000" b="1" dirty="0">
                <a:solidFill>
                  <a:srgbClr val="604A7B"/>
                </a:solidFill>
              </a:rPr>
              <a:t>i piani formativi </a:t>
            </a:r>
            <a:r>
              <a:rPr lang="it-IT" sz="2000" b="1" dirty="0" smtClean="0">
                <a:solidFill>
                  <a:srgbClr val="604A7B"/>
                </a:solidFill>
              </a:rPr>
              <a:t>sono al link:</a:t>
            </a:r>
            <a:endParaRPr lang="it-IT" sz="2000" b="1" dirty="0">
              <a:solidFill>
                <a:srgbClr val="604A7B"/>
              </a:solidFill>
            </a:endParaRPr>
          </a:p>
          <a:p>
            <a:pPr marL="285750" indent="-285750" algn="ctr">
              <a:buFont typeface="Arial"/>
              <a:buChar char="•"/>
            </a:pPr>
            <a:endParaRPr lang="it-IT" sz="2000" b="1" dirty="0">
              <a:solidFill>
                <a:srgbClr val="604A7B"/>
              </a:solidFill>
            </a:endParaRPr>
          </a:p>
          <a:p>
            <a:pPr algn="ctr"/>
            <a:r>
              <a:rPr lang="it-IT" sz="2000" b="1" dirty="0">
                <a:solidFill>
                  <a:srgbClr val="604A7B"/>
                </a:solidFill>
              </a:rPr>
              <a:t>http://</a:t>
            </a:r>
            <a:r>
              <a:rPr lang="it-IT" sz="2000" b="1" dirty="0" err="1">
                <a:solidFill>
                  <a:srgbClr val="604A7B"/>
                </a:solidFill>
              </a:rPr>
              <a:t>www.ac.infn.it</a:t>
            </a:r>
            <a:r>
              <a:rPr lang="it-IT" sz="2000" b="1" dirty="0">
                <a:solidFill>
                  <a:srgbClr val="604A7B"/>
                </a:solidFill>
              </a:rPr>
              <a:t>/personale/formazione/</a:t>
            </a:r>
            <a:r>
              <a:rPr lang="it-IT" sz="2000" b="1" dirty="0" err="1">
                <a:solidFill>
                  <a:srgbClr val="604A7B"/>
                </a:solidFill>
              </a:rPr>
              <a:t>piani-formativi.html</a:t>
            </a:r>
            <a:endParaRPr lang="it-IT" sz="2000" b="1" dirty="0">
              <a:solidFill>
                <a:srgbClr val="604A7B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04A7B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Ordine del Giorno</a:t>
            </a:r>
            <a:endParaRPr lang="it-IT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04A7B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13409"/>
            <a:ext cx="8229600" cy="3314191"/>
          </a:xfr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it-IT" sz="2400" b="1" dirty="0" smtClean="0">
                <a:solidFill>
                  <a:schemeClr val="accent4">
                    <a:lumMod val="75000"/>
                  </a:schemeClr>
                </a:solidFill>
              </a:rPr>
              <a:t>Breve </a:t>
            </a:r>
            <a:r>
              <a:rPr lang="it-IT" sz="2400" b="1" dirty="0">
                <a:solidFill>
                  <a:schemeClr val="accent4">
                    <a:lumMod val="75000"/>
                  </a:schemeClr>
                </a:solidFill>
              </a:rPr>
              <a:t>relazione su Corsi di Formazione 2016</a:t>
            </a:r>
          </a:p>
          <a:p>
            <a:r>
              <a:rPr lang="it-IT" sz="2400" b="1" dirty="0" smtClean="0">
                <a:solidFill>
                  <a:schemeClr val="accent4">
                    <a:lumMod val="75000"/>
                  </a:schemeClr>
                </a:solidFill>
              </a:rPr>
              <a:t>Piano </a:t>
            </a:r>
            <a:r>
              <a:rPr lang="it-IT" sz="2400" b="1" dirty="0">
                <a:solidFill>
                  <a:schemeClr val="accent4">
                    <a:lumMod val="75000"/>
                  </a:schemeClr>
                </a:solidFill>
              </a:rPr>
              <a:t>Formativo 2017 e proposte in corso </a:t>
            </a:r>
            <a:r>
              <a:rPr lang="it-IT" sz="2400" b="1" dirty="0" smtClean="0">
                <a:solidFill>
                  <a:schemeClr val="accent4">
                    <a:lumMod val="75000"/>
                  </a:schemeClr>
                </a:solidFill>
              </a:rPr>
              <a:t>d'anno</a:t>
            </a:r>
            <a:endParaRPr lang="it-IT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it-IT" sz="2400" b="1" dirty="0" smtClean="0">
                <a:solidFill>
                  <a:schemeClr val="accent4">
                    <a:lumMod val="75000"/>
                  </a:schemeClr>
                </a:solidFill>
              </a:rPr>
              <a:t>Discussione </a:t>
            </a:r>
            <a:r>
              <a:rPr lang="it-IT" sz="2400" b="1" dirty="0">
                <a:solidFill>
                  <a:schemeClr val="accent4">
                    <a:lumMod val="75000"/>
                  </a:schemeClr>
                </a:solidFill>
              </a:rPr>
              <a:t>su bisogni formativi e </a:t>
            </a:r>
            <a:r>
              <a:rPr lang="it-IT" sz="2400" b="1" dirty="0" smtClean="0">
                <a:solidFill>
                  <a:schemeClr val="accent4">
                    <a:lumMod val="75000"/>
                  </a:schemeClr>
                </a:solidFill>
              </a:rPr>
              <a:t>aggiornamento </a:t>
            </a:r>
            <a:r>
              <a:rPr lang="it-IT" sz="2400" b="1" dirty="0">
                <a:solidFill>
                  <a:schemeClr val="accent4">
                    <a:lumMod val="75000"/>
                  </a:schemeClr>
                </a:solidFill>
              </a:rPr>
              <a:t>professionale</a:t>
            </a:r>
          </a:p>
          <a:p>
            <a:r>
              <a:rPr lang="it-IT" sz="2400" b="1" dirty="0" smtClean="0">
                <a:solidFill>
                  <a:schemeClr val="accent4">
                    <a:lumMod val="75000"/>
                  </a:schemeClr>
                </a:solidFill>
              </a:rPr>
              <a:t>Varie </a:t>
            </a:r>
            <a:r>
              <a:rPr lang="it-IT" sz="2400" b="1" dirty="0">
                <a:solidFill>
                  <a:schemeClr val="accent4">
                    <a:lumMod val="75000"/>
                  </a:schemeClr>
                </a:solidFill>
              </a:rPr>
              <a:t>e eventuali </a:t>
            </a:r>
          </a:p>
          <a:p>
            <a:pPr marL="0" indent="0">
              <a:buNone/>
            </a:pPr>
            <a:endParaRPr lang="it-IT" dirty="0">
              <a:solidFill>
                <a:srgbClr val="00009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b="1" smtClean="0"/>
              <a:t>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837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43000" y="1625412"/>
            <a:ext cx="6179980" cy="360717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Nuove Proposte 2017</a:t>
            </a:r>
          </a:p>
          <a:p>
            <a:endParaRPr lang="it-IT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sottoporre </a:t>
            </a:r>
            <a:r>
              <a:rPr lang="it-IT" sz="2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 e non oltre il  5 giugno</a:t>
            </a:r>
            <a:endParaRPr lang="it-IT" sz="28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05667" y="982133"/>
            <a:ext cx="1469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FARE</a:t>
            </a:r>
            <a:endParaRPr lang="it-IT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67266" y="88900"/>
            <a:ext cx="4093633" cy="814388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RUOLO DEI REFERENTI</a:t>
            </a:r>
            <a:endParaRPr lang="it-IT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sz="half" idx="4294967295"/>
          </p:nvPr>
        </p:nvSpPr>
        <p:spPr>
          <a:xfrm>
            <a:off x="1517593" y="903289"/>
            <a:ext cx="6178550" cy="4710112"/>
          </a:xfr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it-IT" sz="1800" b="1" dirty="0" smtClean="0"/>
          </a:p>
          <a:p>
            <a:pPr>
              <a:buFont typeface="Wingdings" charset="2"/>
              <a:buChar char="Ø"/>
            </a:pPr>
            <a:r>
              <a:rPr lang="it-IT" sz="1800" b="1" dirty="0" smtClean="0">
                <a:solidFill>
                  <a:srgbClr val="604A7B"/>
                </a:solidFill>
              </a:rPr>
              <a:t>Supporto alla programmazione dei fabbisogni Formativi</a:t>
            </a:r>
          </a:p>
          <a:p>
            <a:pPr>
              <a:buFont typeface="Wingdings" charset="2"/>
              <a:buChar char="Ø"/>
            </a:pPr>
            <a:r>
              <a:rPr lang="it-IT" sz="1800" b="1" dirty="0" smtClean="0">
                <a:solidFill>
                  <a:srgbClr val="604A7B"/>
                </a:solidFill>
              </a:rPr>
              <a:t>Interazione con la CNF per </a:t>
            </a:r>
            <a:r>
              <a:rPr lang="it-IT" sz="1800" b="1" dirty="0">
                <a:solidFill>
                  <a:srgbClr val="604A7B"/>
                </a:solidFill>
              </a:rPr>
              <a:t>p</a:t>
            </a:r>
            <a:r>
              <a:rPr lang="it-IT" sz="1800" b="1" dirty="0" smtClean="0">
                <a:solidFill>
                  <a:srgbClr val="604A7B"/>
                </a:solidFill>
              </a:rPr>
              <a:t>resentazione </a:t>
            </a:r>
            <a:r>
              <a:rPr lang="it-IT" sz="1800" b="1" dirty="0">
                <a:solidFill>
                  <a:srgbClr val="604A7B"/>
                </a:solidFill>
              </a:rPr>
              <a:t>p</a:t>
            </a:r>
            <a:r>
              <a:rPr lang="it-IT" sz="1800" b="1" dirty="0" smtClean="0">
                <a:solidFill>
                  <a:srgbClr val="604A7B"/>
                </a:solidFill>
              </a:rPr>
              <a:t>roposte formative e </a:t>
            </a:r>
            <a:r>
              <a:rPr lang="it-IT" sz="1800" b="1" dirty="0">
                <a:solidFill>
                  <a:srgbClr val="604A7B"/>
                </a:solidFill>
              </a:rPr>
              <a:t>d</a:t>
            </a:r>
            <a:r>
              <a:rPr lang="it-IT" sz="1800" b="1" dirty="0" smtClean="0">
                <a:solidFill>
                  <a:srgbClr val="604A7B"/>
                </a:solidFill>
              </a:rPr>
              <a:t>iscussione criticità</a:t>
            </a:r>
          </a:p>
          <a:p>
            <a:pPr>
              <a:buFont typeface="Wingdings" charset="2"/>
              <a:buChar char="Ø"/>
            </a:pPr>
            <a:r>
              <a:rPr lang="it-IT" sz="1800" b="1" dirty="0">
                <a:solidFill>
                  <a:srgbClr val="604A7B"/>
                </a:solidFill>
              </a:rPr>
              <a:t>Interazione con UF su programmazione Corsi Nazionali  e </a:t>
            </a:r>
            <a:r>
              <a:rPr lang="it-IT" sz="1800" b="1" dirty="0" err="1" smtClean="0">
                <a:solidFill>
                  <a:srgbClr val="604A7B"/>
                </a:solidFill>
              </a:rPr>
              <a:t>Interstruttura</a:t>
            </a:r>
            <a:endParaRPr lang="it-IT" sz="1800" b="1" dirty="0" smtClean="0">
              <a:solidFill>
                <a:srgbClr val="604A7B"/>
              </a:solidFill>
            </a:endParaRPr>
          </a:p>
          <a:p>
            <a:pPr>
              <a:buFont typeface="Wingdings" charset="2"/>
              <a:buChar char="Ø"/>
            </a:pPr>
            <a:r>
              <a:rPr lang="it-IT" sz="1800" b="1" dirty="0" smtClean="0">
                <a:solidFill>
                  <a:srgbClr val="604A7B"/>
                </a:solidFill>
              </a:rPr>
              <a:t>Partecipazione riunioni Referenti Locali </a:t>
            </a:r>
            <a:r>
              <a:rPr lang="it-IT" sz="1800" b="1" dirty="0">
                <a:solidFill>
                  <a:srgbClr val="604A7B"/>
                </a:solidFill>
              </a:rPr>
              <a:t>e Comunità di </a:t>
            </a:r>
            <a:r>
              <a:rPr lang="it-IT" sz="1800" b="1" dirty="0" smtClean="0">
                <a:solidFill>
                  <a:srgbClr val="604A7B"/>
                </a:solidFill>
              </a:rPr>
              <a:t>Pratica</a:t>
            </a:r>
          </a:p>
          <a:p>
            <a:pPr>
              <a:buFont typeface="Wingdings" charset="2"/>
              <a:buChar char="Ø"/>
            </a:pPr>
            <a:r>
              <a:rPr lang="it-IT" sz="1800" b="1" dirty="0">
                <a:solidFill>
                  <a:srgbClr val="604A7B"/>
                </a:solidFill>
              </a:rPr>
              <a:t>P</a:t>
            </a:r>
            <a:r>
              <a:rPr lang="it-IT" sz="1800" b="1" dirty="0" smtClean="0">
                <a:solidFill>
                  <a:srgbClr val="604A7B"/>
                </a:solidFill>
              </a:rPr>
              <a:t>artecipazione Gestione </a:t>
            </a:r>
            <a:r>
              <a:rPr lang="it-IT" sz="1800" b="1" dirty="0">
                <a:solidFill>
                  <a:srgbClr val="604A7B"/>
                </a:solidFill>
              </a:rPr>
              <a:t>Amministrativa dei fondi:  Preventivo e </a:t>
            </a:r>
            <a:r>
              <a:rPr lang="it-IT" sz="1800" b="1" dirty="0" smtClean="0">
                <a:solidFill>
                  <a:srgbClr val="604A7B"/>
                </a:solidFill>
              </a:rPr>
              <a:t>Consuntivo</a:t>
            </a:r>
          </a:p>
          <a:p>
            <a:pPr>
              <a:buFont typeface="Wingdings" charset="2"/>
              <a:buChar char="Ø"/>
            </a:pPr>
            <a:r>
              <a:rPr lang="it-IT" sz="1800" b="1" dirty="0" smtClean="0">
                <a:solidFill>
                  <a:srgbClr val="604A7B"/>
                </a:solidFill>
              </a:rPr>
              <a:t>Diffusione </a:t>
            </a:r>
            <a:r>
              <a:rPr lang="it-IT" sz="1800" b="1" dirty="0">
                <a:solidFill>
                  <a:srgbClr val="604A7B"/>
                </a:solidFill>
              </a:rPr>
              <a:t>delle informazioni a tutti i dipendenti</a:t>
            </a:r>
          </a:p>
          <a:p>
            <a:pPr algn="just">
              <a:buFont typeface="Wingdings" charset="2"/>
              <a:buChar char="Ø"/>
            </a:pPr>
            <a:r>
              <a:rPr lang="it-IT" sz="1800" b="1" dirty="0" smtClean="0">
                <a:solidFill>
                  <a:srgbClr val="FF0000"/>
                </a:solidFill>
              </a:rPr>
              <a:t>NEW</a:t>
            </a:r>
            <a:r>
              <a:rPr lang="it-IT" sz="1800" b="1" dirty="0" smtClean="0">
                <a:solidFill>
                  <a:srgbClr val="604A7B"/>
                </a:solidFill>
              </a:rPr>
              <a:t> </a:t>
            </a:r>
            <a:r>
              <a:rPr lang="it-IT" sz="1800" b="1" dirty="0">
                <a:solidFill>
                  <a:srgbClr val="604A7B"/>
                </a:solidFill>
              </a:rPr>
              <a:t>C</a:t>
            </a:r>
            <a:r>
              <a:rPr lang="it-IT" sz="1800" b="1" dirty="0" smtClean="0">
                <a:solidFill>
                  <a:srgbClr val="604A7B"/>
                </a:solidFill>
              </a:rPr>
              <a:t>ircolare </a:t>
            </a:r>
            <a:r>
              <a:rPr lang="it-IT" sz="1800" b="1" dirty="0">
                <a:solidFill>
                  <a:srgbClr val="604A7B"/>
                </a:solidFill>
              </a:rPr>
              <a:t>relativa all'attuazione delle misure del Piano triennale della prevenzione della corruzione e della </a:t>
            </a:r>
            <a:r>
              <a:rPr lang="it-IT" sz="1800" b="1" dirty="0" smtClean="0">
                <a:solidFill>
                  <a:srgbClr val="604A7B"/>
                </a:solidFill>
              </a:rPr>
              <a:t>trasparenza</a:t>
            </a:r>
          </a:p>
          <a:p>
            <a:pPr>
              <a:buFont typeface="Wingdings" charset="2"/>
              <a:buChar char="Ø"/>
            </a:pPr>
            <a:endParaRPr lang="it-IT" sz="1800" b="1" dirty="0" smtClean="0"/>
          </a:p>
          <a:p>
            <a:pPr>
              <a:buFont typeface="Wingdings" charset="2"/>
              <a:buChar char="Ø"/>
            </a:pPr>
            <a:endParaRPr lang="it-IT" sz="1800" b="1" dirty="0" smtClean="0"/>
          </a:p>
          <a:p>
            <a:pPr>
              <a:buClr>
                <a:schemeClr val="bg1"/>
              </a:buClr>
              <a:buFont typeface="Wingdings" charset="2"/>
              <a:buChar char="Ø"/>
            </a:pPr>
            <a:endParaRPr lang="it-IT" sz="1800" b="1" dirty="0" smtClean="0"/>
          </a:p>
          <a:p>
            <a:pPr>
              <a:buFont typeface="Wingdings" charset="2"/>
              <a:buChar char="Ø"/>
            </a:pPr>
            <a:endParaRPr lang="it-IT" sz="1800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F2625-0F45-A64D-AE01-E33B33C54119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08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042" y="361535"/>
            <a:ext cx="5915506" cy="59948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CasellaDiTesto 1"/>
          <p:cNvSpPr txBox="1"/>
          <p:nvPr/>
        </p:nvSpPr>
        <p:spPr>
          <a:xfrm>
            <a:off x="3018685" y="9135"/>
            <a:ext cx="310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604A7B"/>
                </a:solidFill>
              </a:rPr>
              <a:t>ASSEGNAZIONI 2016</a:t>
            </a:r>
            <a:r>
              <a:rPr lang="it-IT" b="1" dirty="0" smtClean="0">
                <a:solidFill>
                  <a:srgbClr val="604A7B"/>
                </a:solidFill>
              </a:rPr>
              <a:t> </a:t>
            </a:r>
            <a:endParaRPr lang="it-IT" b="1" dirty="0">
              <a:solidFill>
                <a:srgbClr val="604A7B"/>
              </a:solidFill>
            </a:endParaRPr>
          </a:p>
        </p:txBody>
      </p:sp>
      <p:sp>
        <p:nvSpPr>
          <p:cNvPr id="5" name="Freccia destra 4"/>
          <p:cNvSpPr/>
          <p:nvPr/>
        </p:nvSpPr>
        <p:spPr>
          <a:xfrm>
            <a:off x="397099" y="2742686"/>
            <a:ext cx="978408" cy="246683"/>
          </a:xfrm>
          <a:prstGeom prst="rightArrow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b="1" smtClean="0"/>
              <a:t>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691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Formazione del Personale</a:t>
            </a:r>
            <a:endParaRPr lang="it-IT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940697"/>
              </p:ext>
            </p:extLst>
          </p:nvPr>
        </p:nvGraphicFramePr>
        <p:xfrm>
          <a:off x="1030559" y="2193120"/>
          <a:ext cx="7105560" cy="9194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776390"/>
                <a:gridCol w="1776390"/>
                <a:gridCol w="1776390"/>
                <a:gridCol w="17763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90"/>
                          </a:solidFill>
                        </a:rPr>
                        <a:t>Anno</a:t>
                      </a:r>
                      <a:endParaRPr lang="it-IT" dirty="0">
                        <a:solidFill>
                          <a:srgbClr val="000090"/>
                        </a:solidFill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90"/>
                          </a:solidFill>
                        </a:rPr>
                        <a:t>Budget </a:t>
                      </a:r>
                      <a:endParaRPr lang="it-IT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90"/>
                          </a:solidFill>
                        </a:rPr>
                        <a:t>Corsi Approvati</a:t>
                      </a:r>
                      <a:endParaRPr lang="it-IT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000090"/>
                          </a:solidFill>
                        </a:rPr>
                        <a:t>Svolti</a:t>
                      </a:r>
                      <a:endParaRPr lang="it-IT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0090"/>
                          </a:solidFill>
                        </a:rPr>
                        <a:t>2016</a:t>
                      </a:r>
                      <a:endParaRPr lang="it-IT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0090"/>
                          </a:solidFill>
                        </a:rPr>
                        <a:t>*67.400 </a:t>
                      </a:r>
                      <a:r>
                        <a:rPr lang="it-IT" b="1" dirty="0" smtClean="0">
                          <a:solidFill>
                            <a:srgbClr val="000090"/>
                          </a:solidFill>
                        </a:rPr>
                        <a:t>€</a:t>
                      </a:r>
                      <a:endParaRPr lang="it-IT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0090"/>
                          </a:solidFill>
                        </a:rPr>
                        <a:t>35</a:t>
                      </a:r>
                      <a:endParaRPr lang="it-IT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000090"/>
                          </a:solidFill>
                        </a:rPr>
                        <a:t>32</a:t>
                      </a:r>
                      <a:endParaRPr lang="it-IT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257300" y="3943350"/>
            <a:ext cx="162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 Budget </a:t>
            </a:r>
            <a:r>
              <a:rPr lang="it-IT" dirty="0" smtClean="0"/>
              <a:t>totale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b="1" smtClean="0"/>
              <a:t>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10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576396" y="274639"/>
            <a:ext cx="3991208" cy="78373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2400" b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AMBITO FORMATIVO</a:t>
            </a:r>
            <a:br>
              <a:rPr lang="it-IT" sz="2400" b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400" b="1" dirty="0" smtClean="0">
                <a:solidFill>
                  <a:srgbClr val="604A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977309"/>
              </p:ext>
            </p:extLst>
          </p:nvPr>
        </p:nvGraphicFramePr>
        <p:xfrm>
          <a:off x="1371599" y="1214967"/>
          <a:ext cx="6460067" cy="4428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b="1" smtClean="0"/>
              <a:t>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24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21319" y="0"/>
            <a:ext cx="518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	</a:t>
            </a:r>
            <a:r>
              <a:rPr lang="it-IT" b="1" dirty="0" smtClean="0">
                <a:solidFill>
                  <a:srgbClr val="604A7B"/>
                </a:solidFill>
              </a:rPr>
              <a:t>Piano Formativo LNF 2016</a:t>
            </a:r>
            <a:endParaRPr lang="it-IT" b="1" dirty="0">
              <a:solidFill>
                <a:srgbClr val="604A7B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01800" y="5143500"/>
            <a:ext cx="351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Inserire i corsi come tabella Daniela</a:t>
            </a: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620247"/>
              </p:ext>
            </p:extLst>
          </p:nvPr>
        </p:nvGraphicFramePr>
        <p:xfrm>
          <a:off x="387350" y="413266"/>
          <a:ext cx="8369300" cy="5606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00"/>
                <a:gridCol w="1600200"/>
                <a:gridCol w="1308100"/>
              </a:tblGrid>
              <a:tr h="40088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TITOLO</a:t>
                      </a:r>
                      <a:endParaRPr lang="it-IT" sz="1200" b="1" dirty="0">
                        <a:solidFill>
                          <a:srgbClr val="604A7B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604A7B"/>
                          </a:solidFill>
                          <a:effectLst/>
                        </a:rPr>
                        <a:t>Categoria</a:t>
                      </a:r>
                      <a:endParaRPr lang="it-IT" b="1" dirty="0">
                        <a:solidFill>
                          <a:srgbClr val="604A7B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604A7B"/>
                          </a:solidFill>
                          <a:effectLst/>
                        </a:rPr>
                        <a:t>€uro</a:t>
                      </a:r>
                      <a:endParaRPr lang="it-IT" b="1" dirty="0">
                        <a:solidFill>
                          <a:srgbClr val="604A7B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u="none" dirty="0">
                          <a:solidFill>
                            <a:srgbClr val="604A7B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Prince2 Foundation </a:t>
                      </a:r>
                      <a:endParaRPr lang="it-IT" sz="1200" b="1" u="none" dirty="0">
                        <a:solidFill>
                          <a:srgbClr val="604A7B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604A7B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Amministrativo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1425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3058">
                <a:tc>
                  <a:txBody>
                    <a:bodyPr/>
                    <a:lstStyle/>
                    <a:p>
                      <a:pPr algn="ctr"/>
                      <a:r>
                        <a:rPr lang="it-IT" sz="1200" b="1" u="none" dirty="0">
                          <a:solidFill>
                            <a:srgbClr val="604A7B"/>
                          </a:solidFill>
                          <a:effectLst/>
                        </a:rPr>
                        <a:t>Processi e metodi per migliorare l'organizzazione delle attività nei servizi di segreteria 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rgbClr val="604A7B"/>
                          </a:solidFill>
                          <a:effectLst/>
                        </a:rPr>
                        <a:t>Amministrativo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640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2643">
                <a:tc>
                  <a:txBody>
                    <a:bodyPr/>
                    <a:lstStyle/>
                    <a:p>
                      <a:pPr algn="ctr"/>
                      <a:r>
                        <a:rPr lang="it-IT" sz="1200" b="1" u="none" dirty="0">
                          <a:solidFill>
                            <a:srgbClr val="604A7B"/>
                          </a:solidFill>
                          <a:effectLst/>
                        </a:rPr>
                        <a:t>L'organizzazione degli eventi come strumento di comunicazione nella Pubblica Amministrazione e nelle Aziende 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Amministrativo</a:t>
                      </a:r>
                      <a:endParaRPr lang="it-IT" sz="1200" b="1" dirty="0">
                        <a:solidFill>
                          <a:srgbClr val="604A7B"/>
                        </a:solidFill>
                        <a:effectLst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  <a:latin typeface="+mn-lt"/>
                        </a:rPr>
                        <a:t>1470</a:t>
                      </a:r>
                      <a:endParaRPr lang="it-IT" sz="1200" b="1" dirty="0">
                        <a:solidFill>
                          <a:srgbClr val="604A7B"/>
                        </a:solidFill>
                        <a:effectLst/>
                        <a:latin typeface="+mn-lt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30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604A7B"/>
                          </a:solidFill>
                          <a:effectLst/>
                          <a:latin typeface="Calibri"/>
                        </a:rPr>
                        <a:t>CORSO PHP E MYSQL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</a:rPr>
                        <a:t>Computing/Software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2400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Web design certificato Adobe </a:t>
                      </a:r>
                      <a:r>
                        <a:rPr lang="it-IT" sz="1200" b="1" dirty="0" err="1" smtClean="0">
                          <a:solidFill>
                            <a:srgbClr val="604A7B"/>
                          </a:solidFill>
                          <a:effectLst/>
                        </a:rPr>
                        <a:t>Dreamweaver</a:t>
                      </a: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 </a:t>
                      </a:r>
                      <a:endParaRPr lang="it-IT" sz="12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</a:rPr>
                        <a:t>Computing/Software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1290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30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604A7B"/>
                          </a:solidFill>
                          <a:effectLst/>
                          <a:latin typeface="Calibri"/>
                        </a:rPr>
                        <a:t>CORSO DI FORMAZIONE WEB COPYWRITING E BRAND STORYTELLING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</a:rPr>
                        <a:t>Computing/Software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480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2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Elettronica Embedded Open Source "Arduino" Un Sistema Real Time A Basso Costo Per Slow Control </a:t>
                      </a:r>
                      <a:endParaRPr lang="it-IT" sz="12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Computing/Software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409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Corso </a:t>
                      </a:r>
                      <a:r>
                        <a:rPr lang="it-IT" sz="1200" b="1" dirty="0" err="1" smtClean="0">
                          <a:solidFill>
                            <a:srgbClr val="604A7B"/>
                          </a:solidFill>
                          <a:effectLst/>
                        </a:rPr>
                        <a:t>Labview</a:t>
                      </a: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 NI Core 1</a:t>
                      </a:r>
                      <a:endParaRPr lang="it-IT" sz="12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Computing/Software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Corso </a:t>
                      </a:r>
                      <a:r>
                        <a:rPr lang="it-IT" sz="1200" b="1" dirty="0" err="1" smtClean="0">
                          <a:solidFill>
                            <a:srgbClr val="604A7B"/>
                          </a:solidFill>
                          <a:effectLst/>
                        </a:rPr>
                        <a:t>Labview</a:t>
                      </a: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 NI Core 2 e Core 3 </a:t>
                      </a:r>
                      <a:endParaRPr lang="it-IT" sz="12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Computing/Software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30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604A7B"/>
                          </a:solidFill>
                          <a:effectLst/>
                          <a:latin typeface="Calibri"/>
                        </a:rPr>
                        <a:t>CORSO </a:t>
                      </a:r>
                      <a:r>
                        <a:rPr lang="it-IT" sz="1100" b="1" i="0" u="none" strike="noStrike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</a:rPr>
                        <a:t>CADENCE- Allegro PCB</a:t>
                      </a:r>
                      <a:endParaRPr lang="it-IT" sz="1100" b="1" i="0" u="none" strike="noStrike" dirty="0">
                        <a:solidFill>
                          <a:srgbClr val="604A7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Elettronica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13,688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Advanced digital physical implementation flow (feat. Low power)</a:t>
                      </a:r>
                      <a:endParaRPr lang="it-IT" sz="12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smtClean="0">
                          <a:solidFill>
                            <a:srgbClr val="604A7B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Elettronica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375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Embedded Control and Monitoring Using </a:t>
                      </a:r>
                      <a:r>
                        <a:rPr lang="en-US" sz="1200" b="1" dirty="0" err="1" smtClean="0">
                          <a:solidFill>
                            <a:srgbClr val="604A7B"/>
                          </a:solidFill>
                          <a:effectLst/>
                        </a:rPr>
                        <a:t>LabVIEW</a:t>
                      </a:r>
                      <a:r>
                        <a:rPr lang="en-US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 ed. 1 e ed. 2</a:t>
                      </a:r>
                      <a:endParaRPr lang="it-IT" sz="12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Elettronica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30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604A7B"/>
                          </a:solidFill>
                          <a:effectLst/>
                          <a:latin typeface="Calibri"/>
                        </a:rPr>
                        <a:t>CORSO DI FORMAZIONE "CABINE </a:t>
                      </a:r>
                      <a:r>
                        <a:rPr lang="it-IT" sz="1100" b="1" i="0" u="none" strike="noStrike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</a:rPr>
                        <a:t>MT/BT« (al posto di Quadri elettrici)</a:t>
                      </a:r>
                      <a:endParaRPr lang="it-IT" sz="1100" b="1" i="0" u="none" strike="noStrike" dirty="0">
                        <a:solidFill>
                          <a:srgbClr val="604A7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Impiantistica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990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NDT ultrasuoni </a:t>
                      </a:r>
                      <a:r>
                        <a:rPr lang="it-IT" sz="1200" b="1" dirty="0" err="1" smtClean="0">
                          <a:solidFill>
                            <a:srgbClr val="604A7B"/>
                          </a:solidFill>
                          <a:effectLst/>
                        </a:rPr>
                        <a:t>airborne</a:t>
                      </a: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 </a:t>
                      </a:r>
                      <a:endParaRPr lang="it-IT" sz="12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Impiantistica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3250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Autodesk inventor avanzato </a:t>
                      </a:r>
                      <a:endParaRPr lang="it-IT" sz="12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Meccanica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1290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Corso teorico pratico di qualificazione per </a:t>
                      </a:r>
                      <a:r>
                        <a:rPr lang="it-IT" sz="1200" b="1" dirty="0" err="1" smtClean="0">
                          <a:solidFill>
                            <a:srgbClr val="604A7B"/>
                          </a:solidFill>
                          <a:effectLst/>
                        </a:rPr>
                        <a:t>European</a:t>
                      </a: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 </a:t>
                      </a:r>
                      <a:r>
                        <a:rPr lang="it-IT" sz="1200" b="1" dirty="0" err="1" smtClean="0">
                          <a:solidFill>
                            <a:srgbClr val="604A7B"/>
                          </a:solidFill>
                          <a:effectLst/>
                        </a:rPr>
                        <a:t>Adhesive</a:t>
                      </a: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 </a:t>
                      </a:r>
                      <a:r>
                        <a:rPr lang="it-IT" sz="1200" b="1" dirty="0" err="1" smtClean="0">
                          <a:solidFill>
                            <a:srgbClr val="604A7B"/>
                          </a:solidFill>
                          <a:effectLst/>
                        </a:rPr>
                        <a:t>Bonder</a:t>
                      </a: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 (EAB) </a:t>
                      </a:r>
                      <a:endParaRPr lang="it-IT" sz="12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Meccanica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5790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Corso avanzato di aggiornamento Autodesk </a:t>
                      </a:r>
                      <a:r>
                        <a:rPr lang="it-IT" sz="1200" b="1" dirty="0" err="1" smtClean="0">
                          <a:solidFill>
                            <a:srgbClr val="604A7B"/>
                          </a:solidFill>
                          <a:effectLst/>
                        </a:rPr>
                        <a:t>Vault</a:t>
                      </a: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 </a:t>
                      </a:r>
                      <a:endParaRPr lang="it-IT" sz="12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Meccanica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2550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XVIII Spring School "Bruno </a:t>
                      </a:r>
                      <a:r>
                        <a:rPr lang="en-US" sz="1200" b="1" dirty="0" err="1" smtClean="0">
                          <a:solidFill>
                            <a:srgbClr val="604A7B"/>
                          </a:solidFill>
                          <a:effectLst/>
                        </a:rPr>
                        <a:t>Touschek</a:t>
                      </a:r>
                      <a:r>
                        <a:rPr lang="en-US" sz="1200" b="1" dirty="0" smtClean="0">
                          <a:solidFill>
                            <a:srgbClr val="604A7B"/>
                          </a:solidFill>
                          <a:effectLst/>
                        </a:rPr>
                        <a:t>" &amp; 5th Young Researchers Workshop </a:t>
                      </a:r>
                      <a:endParaRPr lang="it-IT" sz="12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Scientifico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b="1" smtClean="0"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30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3700" y="5156200"/>
            <a:ext cx="835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* Per i corsi di sicurezza obbligatoria è stato fatto 1 ordine </a:t>
            </a:r>
            <a:r>
              <a:rPr lang="it-IT" b="1" dirty="0" smtClean="0">
                <a:solidFill>
                  <a:srgbClr val="FF0000"/>
                </a:solidFill>
              </a:rPr>
              <a:t>complessivo di 11.500 € </a:t>
            </a:r>
            <a:endParaRPr lang="it-IT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39169"/>
              </p:ext>
            </p:extLst>
          </p:nvPr>
        </p:nvGraphicFramePr>
        <p:xfrm>
          <a:off x="387350" y="1060966"/>
          <a:ext cx="8369300" cy="2650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1000"/>
                <a:gridCol w="1600200"/>
                <a:gridCol w="1308100"/>
              </a:tblGrid>
              <a:tr h="400884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604A7B"/>
                          </a:solidFill>
                        </a:rPr>
                        <a:t>TITOLO</a:t>
                      </a:r>
                      <a:endParaRPr lang="it-IT" sz="1200" b="1" dirty="0">
                        <a:solidFill>
                          <a:srgbClr val="604A7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604A7B"/>
                          </a:solidFill>
                        </a:rPr>
                        <a:t>Categoria</a:t>
                      </a:r>
                      <a:endParaRPr lang="it-IT" b="1" dirty="0">
                        <a:solidFill>
                          <a:srgbClr val="604A7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>
                          <a:solidFill>
                            <a:srgbClr val="604A7B"/>
                          </a:solidFill>
                        </a:rPr>
                        <a:t>€uro</a:t>
                      </a:r>
                      <a:endParaRPr lang="it-IT" b="1" dirty="0">
                        <a:solidFill>
                          <a:srgbClr val="604A7B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33C"/>
                    </a:solidFill>
                  </a:tcPr>
                </a:tc>
              </a:tr>
              <a:tr h="27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604A7B"/>
                          </a:solidFill>
                        </a:rPr>
                        <a:t>INCONTRI DI FISICA NUCLEARE 2016 </a:t>
                      </a:r>
                      <a:endParaRPr lang="it-IT" sz="1200" b="1" u="none" dirty="0">
                        <a:solidFill>
                          <a:srgbClr val="604A7B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Scientifico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3058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604A7B"/>
                          </a:solidFill>
                        </a:rPr>
                        <a:t>Elementi di progettazione di strutture per sistemi spaziali </a:t>
                      </a:r>
                      <a:endParaRPr lang="it-IT" sz="1200" b="1" u="none" dirty="0">
                        <a:solidFill>
                          <a:srgbClr val="604A7B"/>
                        </a:solidFill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604A7B"/>
                          </a:solidFill>
                        </a:rPr>
                        <a:t>Scientifico</a:t>
                      </a:r>
                      <a:endParaRPr lang="it-IT" sz="1200" b="1" dirty="0">
                        <a:solidFill>
                          <a:srgbClr val="604A7B"/>
                        </a:solidFill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2643"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604A7B"/>
                          </a:solidFill>
                        </a:rPr>
                        <a:t>AGGIORNAMENTO ASPP </a:t>
                      </a:r>
                      <a:endParaRPr lang="it-IT" sz="1200" b="1" u="none" dirty="0">
                        <a:solidFill>
                          <a:srgbClr val="604A7B"/>
                        </a:solidFill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 smtClean="0">
                          <a:solidFill>
                            <a:srgbClr val="604A7B"/>
                          </a:solidFill>
                        </a:rPr>
                        <a:t>Sicurezza</a:t>
                      </a:r>
                      <a:endParaRPr lang="it-IT" sz="1200" b="1" dirty="0">
                        <a:solidFill>
                          <a:srgbClr val="604A7B"/>
                        </a:solidFill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b="1" dirty="0">
                        <a:solidFill>
                          <a:srgbClr val="604A7B"/>
                        </a:solidFill>
                        <a:latin typeface="+mn-lt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30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dirty="0" smtClean="0">
                          <a:solidFill>
                            <a:srgbClr val="604A7B"/>
                          </a:solidFill>
                        </a:rPr>
                        <a:t>BLSD (Basic Life Support </a:t>
                      </a:r>
                      <a:r>
                        <a:rPr lang="en-US" sz="1100" b="1" dirty="0" err="1" smtClean="0">
                          <a:solidFill>
                            <a:srgbClr val="604A7B"/>
                          </a:solidFill>
                        </a:rPr>
                        <a:t>Defibrilation</a:t>
                      </a:r>
                      <a:r>
                        <a:rPr lang="en-US" sz="1100" b="1" dirty="0" smtClean="0">
                          <a:solidFill>
                            <a:srgbClr val="604A7B"/>
                          </a:solidFill>
                        </a:rPr>
                        <a:t>) </a:t>
                      </a:r>
                      <a:endParaRPr lang="it-IT" sz="1100" b="1" i="0" u="none" strike="noStrike" dirty="0">
                        <a:solidFill>
                          <a:srgbClr val="604A7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Sicurezza (obbligatoria)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770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Agenti Biologici</a:t>
                      </a:r>
                      <a:endParaRPr lang="it-IT" sz="12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Sicurezza (obbligatoria)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11500*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305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dirty="0" smtClean="0">
                          <a:solidFill>
                            <a:srgbClr val="604A7B"/>
                          </a:solidFill>
                        </a:rPr>
                        <a:t>Rischi da radiazioni ottiche artificiali</a:t>
                      </a:r>
                      <a:endParaRPr lang="it-IT" sz="1100" b="1" i="0" u="none" strike="noStrike" dirty="0">
                        <a:solidFill>
                          <a:srgbClr val="604A7B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Sicurezza (obbligatoria)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2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604A7B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Rischio chimico</a:t>
                      </a:r>
                      <a:endParaRPr lang="it-IT" sz="12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solidFill>
                            <a:srgbClr val="604A7B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Sicurezza (obbligatoria)</a:t>
                      </a: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b="1" dirty="0">
                        <a:solidFill>
                          <a:srgbClr val="604A7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0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2900" y="0"/>
            <a:ext cx="5915117" cy="6857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CasellaDiTesto 1"/>
          <p:cNvSpPr txBox="1"/>
          <p:nvPr/>
        </p:nvSpPr>
        <p:spPr>
          <a:xfrm>
            <a:off x="450850" y="869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5581" y="3428999"/>
            <a:ext cx="912138" cy="73366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35581" y="2479436"/>
            <a:ext cx="912138" cy="73366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35581" y="1653936"/>
            <a:ext cx="912138" cy="73366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2400" y="5308600"/>
            <a:ext cx="127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Corso di </a:t>
            </a:r>
            <a:r>
              <a:rPr lang="it-IT" dirty="0" err="1"/>
              <a:t>fundraising</a:t>
            </a:r>
            <a:r>
              <a:rPr lang="it-IT" dirty="0"/>
              <a:t> che si svolgerà a giugno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3503</TotalTime>
  <Words>870</Words>
  <Application>Microsoft Office PowerPoint</Application>
  <PresentationFormat>Presentazione su schermo (4:3)</PresentationFormat>
  <Paragraphs>179</Paragraphs>
  <Slides>20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Servizio Alta Formazione  Formazione</vt:lpstr>
      <vt:lpstr>Ordine del Giorno</vt:lpstr>
      <vt:lpstr>RUOLO DEI REFERENTI</vt:lpstr>
      <vt:lpstr>Presentazione standard di PowerPoint</vt:lpstr>
      <vt:lpstr>Formazione del Personale</vt:lpstr>
      <vt:lpstr>AMBITO FORMATIVO 2016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Servizio Formazione Alta Formazione e Fondi Esterni</dc:title>
  <dc:creator>Gilda Leoni</dc:creator>
  <cp:lastModifiedBy>Daniela</cp:lastModifiedBy>
  <cp:revision>131</cp:revision>
  <cp:lastPrinted>2017-05-22T15:21:10Z</cp:lastPrinted>
  <dcterms:created xsi:type="dcterms:W3CDTF">2016-03-31T12:54:06Z</dcterms:created>
  <dcterms:modified xsi:type="dcterms:W3CDTF">2017-05-24T15:24:17Z</dcterms:modified>
</cp:coreProperties>
</file>