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6" r:id="rId2"/>
    <p:sldId id="412" r:id="rId3"/>
    <p:sldId id="472" r:id="rId4"/>
    <p:sldId id="473" r:id="rId5"/>
    <p:sldId id="474" r:id="rId6"/>
    <p:sldId id="475" r:id="rId7"/>
    <p:sldId id="458" r:id="rId8"/>
    <p:sldId id="459" r:id="rId9"/>
    <p:sldId id="460" r:id="rId10"/>
    <p:sldId id="461" r:id="rId11"/>
    <p:sldId id="462" r:id="rId12"/>
    <p:sldId id="463" r:id="rId13"/>
    <p:sldId id="417" r:id="rId14"/>
    <p:sldId id="418" r:id="rId15"/>
    <p:sldId id="419" r:id="rId16"/>
    <p:sldId id="420" r:id="rId17"/>
    <p:sldId id="421" r:id="rId18"/>
    <p:sldId id="386" r:id="rId19"/>
    <p:sldId id="382" r:id="rId20"/>
    <p:sldId id="383" r:id="rId21"/>
    <p:sldId id="384" r:id="rId22"/>
    <p:sldId id="401" r:id="rId23"/>
    <p:sldId id="368" r:id="rId24"/>
    <p:sldId id="432" r:id="rId25"/>
    <p:sldId id="378" r:id="rId26"/>
    <p:sldId id="390" r:id="rId27"/>
    <p:sldId id="439" r:id="rId28"/>
    <p:sldId id="392" r:id="rId29"/>
    <p:sldId id="393" r:id="rId30"/>
    <p:sldId id="410" r:id="rId31"/>
    <p:sldId id="422" r:id="rId32"/>
    <p:sldId id="423" r:id="rId33"/>
    <p:sldId id="424" r:id="rId34"/>
    <p:sldId id="433" r:id="rId35"/>
    <p:sldId id="435" r:id="rId36"/>
    <p:sldId id="436" r:id="rId37"/>
    <p:sldId id="437" r:id="rId38"/>
    <p:sldId id="438" r:id="rId39"/>
    <p:sldId id="441" r:id="rId40"/>
    <p:sldId id="442" r:id="rId41"/>
    <p:sldId id="464" r:id="rId42"/>
    <p:sldId id="465" r:id="rId43"/>
    <p:sldId id="466" r:id="rId44"/>
    <p:sldId id="445" r:id="rId45"/>
    <p:sldId id="446" r:id="rId46"/>
    <p:sldId id="447" r:id="rId47"/>
    <p:sldId id="448" r:id="rId48"/>
    <p:sldId id="449" r:id="rId49"/>
    <p:sldId id="450" r:id="rId50"/>
    <p:sldId id="451" r:id="rId51"/>
    <p:sldId id="452" r:id="rId52"/>
    <p:sldId id="467" r:id="rId53"/>
    <p:sldId id="468" r:id="rId54"/>
    <p:sldId id="469" r:id="rId55"/>
    <p:sldId id="470" r:id="rId56"/>
    <p:sldId id="47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C0"/>
    <a:srgbClr val="00B415"/>
    <a:srgbClr val="1D28FF"/>
    <a:srgbClr val="FF6201"/>
    <a:srgbClr val="FC9804"/>
    <a:srgbClr val="0000CC"/>
    <a:srgbClr val="01D3FD"/>
    <a:srgbClr val="FF0000"/>
    <a:srgbClr val="CCECFF"/>
    <a:srgbClr val="11F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09" autoAdjust="0"/>
    <p:restoredTop sz="99112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48F0E-576B-41F4-BB55-C2B0E9643657}" type="datetimeFigureOut">
              <a:rPr lang="en-GB" smtClean="0"/>
              <a:t>08/09/2017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21126-0A48-4C77-81EB-2EE090673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9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21126-0A48-4C77-81EB-2EE090673A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4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21126-0A48-4C77-81EB-2EE090673A3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4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21126-0A48-4C77-81EB-2EE090673A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4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21126-0A48-4C77-81EB-2EE090673A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4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21126-0A48-4C77-81EB-2EE090673A3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47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21126-0A48-4C77-81EB-2EE090673A3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4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21126-0A48-4C77-81EB-2EE090673A3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4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21126-0A48-4C77-81EB-2EE090673A3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47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D6E53-C2CB-431D-AE5C-2D9CB6CD2A7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34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80F8-DCDF-4866-B692-2E535CC415A8}" type="datetime1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93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CA6A-C78F-49AF-8AED-2D0C2A0130D3}" type="datetime1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5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4962-C9EB-4884-8B72-66DFC3795955}" type="datetime1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971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2528" y="6500834"/>
            <a:ext cx="500066" cy="28575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6484-5C26-47F9-83DA-DCF03A28A7F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0292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1E46-663D-488A-BF6C-5EBFD8F7CCDD}" type="datetime1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8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FAD5-7282-40EA-A38F-F8245AD535F0}" type="datetime1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9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F66C-CFD6-4907-8A6F-F8BBE7E39CA7}" type="datetime1">
              <a:rPr lang="en-GB" smtClean="0"/>
              <a:t>08/09/2017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2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7E72-9F0A-42CE-8DA3-CEBBE9F57E8D}" type="datetime1">
              <a:rPr lang="en-GB" smtClean="0"/>
              <a:t>08/09/2017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4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60C5-02B3-479E-A19C-9273EA850FA3}" type="datetime1">
              <a:rPr lang="en-GB" smtClean="0"/>
              <a:t>08/09/2017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7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1455-A062-4DD9-9AE3-198B0C2A4A36}" type="datetime1">
              <a:rPr lang="en-GB" smtClean="0"/>
              <a:t>08/09/2017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9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A844-8634-4FFE-92E3-63014B15A2D3}" type="datetime1">
              <a:rPr lang="en-GB" smtClean="0"/>
              <a:t>08/09/2017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5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FE8E-03BC-4697-94D8-C203AA11C08A}" type="datetime1">
              <a:rPr lang="en-GB" smtClean="0"/>
              <a:t>08/09/2017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6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C572-740D-4EEB-A20A-FEAE9A799A36}" type="datetime1">
              <a:rPr lang="en-GB" smtClean="0"/>
              <a:t>08/09/2017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Diego Martinez Santos, FCCP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E07D0-9900-4F40-A33F-F204F9DC6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96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arxiv.org/abs/arXiv:1706.00758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arxiv.org/abs/arXiv:1706.0075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4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dico.cern.ch/event/280883/overvie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6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microsoft.com/office/2007/relationships/hdphoto" Target="../media/hdphoto3.wdp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jpe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://www.google.es/url?sa=i&amp;rct=j&amp;q=&amp;esrc=s&amp;frm=1&amp;source=images&amp;cd=&amp;cad=rja&amp;uact=8&amp;ved=0CAQQjRw&amp;url=http://www.iconarchive.com/show/pretty-office-7-icons-by-custom-icon-design/Save-icon.html&amp;ei=ZdoNVLe7MJLxaKTAgcAG&amp;bvm=bv.74649129,d.d2s&amp;psig=AFQjCNHz7B6gE2XsIkLFd_FcBXcJYUn32Q&amp;ust=1410280421825253" TargetMode="External"/><Relationship Id="rId7" Type="http://schemas.openxmlformats.org/officeDocument/2006/relationships/image" Target="../media/image3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54.png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microsoft.com/office/2007/relationships/hdphoto" Target="../media/hdphoto3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hyperlink" Target="http://arxiv.org/abs/1507.03859" TargetMode="External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arxiv.org/abs/arXiv:1706.0075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arxiv.org/abs/arXiv:1706.00758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 descr="&#10;LHC&#10; log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4" descr="&#10;LHC&#10; logo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49592" y="2503269"/>
            <a:ext cx="6044816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strange program for LHCb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3849" y="4191471"/>
            <a:ext cx="3836307" cy="138499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Diego Mart</a:t>
            </a:r>
            <a:r>
              <a:rPr lang="es-ES" dirty="0" smtClean="0">
                <a:solidFill>
                  <a:srgbClr val="C00000"/>
                </a:solidFill>
              </a:rPr>
              <a:t>í</a:t>
            </a:r>
            <a:r>
              <a:rPr lang="en-GB" dirty="0" err="1" smtClean="0">
                <a:solidFill>
                  <a:srgbClr val="C00000"/>
                </a:solidFill>
              </a:rPr>
              <a:t>nez</a:t>
            </a:r>
            <a:r>
              <a:rPr lang="en-GB" dirty="0" smtClean="0">
                <a:solidFill>
                  <a:srgbClr val="C00000"/>
                </a:solidFill>
              </a:rPr>
              <a:t> Santos</a:t>
            </a:r>
          </a:p>
          <a:p>
            <a:pPr algn="ctr"/>
            <a:endParaRPr lang="en-GB" dirty="0" smtClean="0">
              <a:solidFill>
                <a:srgbClr val="C00000"/>
              </a:solidFill>
            </a:endParaRPr>
          </a:p>
          <a:p>
            <a:pPr algn="ctr"/>
            <a:r>
              <a:rPr lang="en-GB" sz="1600" i="1" dirty="0" smtClean="0">
                <a:solidFill>
                  <a:srgbClr val="C00000"/>
                </a:solidFill>
              </a:rPr>
              <a:t>(</a:t>
            </a:r>
            <a:r>
              <a:rPr lang="en-GB" sz="1600" i="1" dirty="0" err="1" smtClean="0">
                <a:solidFill>
                  <a:srgbClr val="C00000"/>
                </a:solidFill>
              </a:rPr>
              <a:t>Universidade</a:t>
            </a:r>
            <a:r>
              <a:rPr lang="en-GB" sz="1600" i="1" dirty="0" smtClean="0">
                <a:solidFill>
                  <a:srgbClr val="C00000"/>
                </a:solidFill>
              </a:rPr>
              <a:t> de Santiago de </a:t>
            </a:r>
            <a:r>
              <a:rPr lang="en-GB" sz="1600" i="1" dirty="0" err="1" smtClean="0">
                <a:solidFill>
                  <a:srgbClr val="C00000"/>
                </a:solidFill>
              </a:rPr>
              <a:t>Compostela</a:t>
            </a:r>
            <a:r>
              <a:rPr lang="en-GB" sz="1600" i="1" dirty="0" smtClean="0">
                <a:solidFill>
                  <a:srgbClr val="C00000"/>
                </a:solidFill>
              </a:rPr>
              <a:t> &amp;</a:t>
            </a:r>
          </a:p>
          <a:p>
            <a:pPr algn="ctr"/>
            <a:r>
              <a:rPr lang="en-GB" sz="1600" i="1" dirty="0" smtClean="0">
                <a:solidFill>
                  <a:srgbClr val="C00000"/>
                </a:solidFill>
              </a:rPr>
              <a:t>The European Research Council)</a:t>
            </a:r>
          </a:p>
          <a:p>
            <a:pPr algn="ctr"/>
            <a:r>
              <a:rPr lang="en-GB" sz="1600" i="1" dirty="0" smtClean="0">
                <a:solidFill>
                  <a:srgbClr val="C00000"/>
                </a:solidFill>
              </a:rPr>
              <a:t>On behalf of LHCb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6" name="Picture 15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424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K</a:t>
            </a:r>
            <a:r>
              <a:rPr lang="en-GB" sz="2800" baseline="-25000" dirty="0" smtClean="0">
                <a:solidFill>
                  <a:srgbClr val="C00000"/>
                </a:solidFill>
              </a:rPr>
              <a:t>S</a:t>
            </a:r>
            <a:r>
              <a:rPr lang="en-GB" sz="2800" dirty="0" smtClean="0">
                <a:solidFill>
                  <a:srgbClr val="C00000"/>
                </a:solidFill>
              </a:rPr>
              <a:t>→</a:t>
            </a:r>
            <a:r>
              <a:rPr lang="el-GR" sz="2800" dirty="0" smtClean="0">
                <a:solidFill>
                  <a:srgbClr val="C00000"/>
                </a:solidFill>
              </a:rPr>
              <a:t>μμ</a:t>
            </a:r>
            <a:r>
              <a:rPr lang="en-GB" sz="2800" dirty="0" smtClean="0">
                <a:solidFill>
                  <a:srgbClr val="C00000"/>
                </a:solidFill>
              </a:rPr>
              <a:t> full Run-I analysis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824" y="1237583"/>
            <a:ext cx="8560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Event yield extracted from a maximum likelihood fit in BDT categories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Yield translated to BR via normalization to </a:t>
            </a:r>
            <a:r>
              <a:rPr lang="en-GB" dirty="0"/>
              <a:t>K</a:t>
            </a:r>
            <a:r>
              <a:rPr lang="en-GB" baseline="-25000" dirty="0"/>
              <a:t>S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l-GR" dirty="0" smtClean="0">
                <a:sym typeface="Wingdings" panose="05000000000000000000" pitchFamily="2" charset="2"/>
              </a:rPr>
              <a:t>ππ</a:t>
            </a:r>
            <a:r>
              <a:rPr lang="en-GB" dirty="0" smtClean="0">
                <a:sym typeface="Wingdings" panose="05000000000000000000" pitchFamily="2" charset="2"/>
              </a:rPr>
              <a:t> decays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3" y="3297825"/>
            <a:ext cx="3526929" cy="32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2" name="Picture 11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7020272" y="692696"/>
            <a:ext cx="207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hlinkClick r:id="rId6"/>
              </a:rPr>
              <a:t>arXiv:1706.00758</a:t>
            </a:r>
            <a:r>
              <a:rPr lang="en-GB" sz="1200" dirty="0" smtClean="0"/>
              <a:t> </a:t>
            </a:r>
            <a:r>
              <a:rPr lang="en-GB" sz="1200" dirty="0"/>
              <a:t>[hep-ex</a:t>
            </a:r>
            <a:r>
              <a:rPr lang="en-GB" sz="1200" dirty="0" smtClean="0"/>
              <a:t>]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445224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415"/>
                </a:solidFill>
              </a:rPr>
              <a:t>K</a:t>
            </a:r>
            <a:r>
              <a:rPr lang="en-GB" sz="1200" baseline="-25000" dirty="0" smtClean="0">
                <a:solidFill>
                  <a:srgbClr val="00B415"/>
                </a:solidFill>
              </a:rPr>
              <a:t>S</a:t>
            </a:r>
            <a:r>
              <a:rPr lang="en-GB" sz="1200" dirty="0" smtClean="0">
                <a:solidFill>
                  <a:srgbClr val="00B415"/>
                </a:solidFill>
                <a:sym typeface="Wingdings" panose="05000000000000000000" pitchFamily="2" charset="2"/>
              </a:rPr>
              <a:t></a:t>
            </a:r>
            <a:r>
              <a:rPr lang="el-GR" sz="1200" dirty="0" smtClean="0">
                <a:solidFill>
                  <a:srgbClr val="00B415"/>
                </a:solidFill>
                <a:sym typeface="Wingdings" panose="05000000000000000000" pitchFamily="2" charset="2"/>
              </a:rPr>
              <a:t>ππ</a:t>
            </a:r>
          </a:p>
          <a:p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combinatorial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3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424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K</a:t>
            </a:r>
            <a:r>
              <a:rPr lang="en-GB" sz="2800" baseline="-25000" dirty="0" smtClean="0">
                <a:solidFill>
                  <a:srgbClr val="C00000"/>
                </a:solidFill>
              </a:rPr>
              <a:t>S</a:t>
            </a:r>
            <a:r>
              <a:rPr lang="en-GB" sz="2800" dirty="0" smtClean="0">
                <a:solidFill>
                  <a:srgbClr val="C00000"/>
                </a:solidFill>
              </a:rPr>
              <a:t>→</a:t>
            </a:r>
            <a:r>
              <a:rPr lang="el-GR" sz="2800" dirty="0" smtClean="0">
                <a:solidFill>
                  <a:srgbClr val="C00000"/>
                </a:solidFill>
              </a:rPr>
              <a:t>μμ</a:t>
            </a:r>
            <a:r>
              <a:rPr lang="en-GB" sz="2800" dirty="0" smtClean="0">
                <a:solidFill>
                  <a:srgbClr val="C00000"/>
                </a:solidFill>
              </a:rPr>
              <a:t> full Run-I analysis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824" y="1237583"/>
            <a:ext cx="8560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Event yield extracted from a maximum likelihood fit in BDT categories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Yield translated to BR via normalization to </a:t>
            </a:r>
            <a:r>
              <a:rPr lang="en-GB" dirty="0"/>
              <a:t>K</a:t>
            </a:r>
            <a:r>
              <a:rPr lang="en-GB" baseline="-25000" dirty="0"/>
              <a:t>S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l-GR" dirty="0" smtClean="0">
                <a:sym typeface="Wingdings" panose="05000000000000000000" pitchFamily="2" charset="2"/>
              </a:rPr>
              <a:t>ππ</a:t>
            </a:r>
            <a:r>
              <a:rPr lang="en-GB" dirty="0" smtClean="0">
                <a:sym typeface="Wingdings" panose="05000000000000000000" pitchFamily="2" charset="2"/>
              </a:rPr>
              <a:t> decays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Upper limit obtained integrating the posterior probability, using 2011 result as prior probability</a:t>
            </a: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1"/>
            <a:ext cx="4480132" cy="317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025737" y="4869160"/>
            <a:ext cx="1722727" cy="616848"/>
            <a:chOff x="107504" y="5679482"/>
            <a:chExt cx="4230645" cy="620938"/>
          </a:xfrm>
        </p:grpSpPr>
        <p:sp>
          <p:nvSpPr>
            <p:cNvPr id="19" name="Rectangle 18"/>
            <p:cNvSpPr/>
            <p:nvPr/>
          </p:nvSpPr>
          <p:spPr>
            <a:xfrm>
              <a:off x="107504" y="5679482"/>
              <a:ext cx="4230645" cy="5578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2190" y="5773731"/>
              <a:ext cx="2392363" cy="5266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/>
                <a:t>BR&lt; 8 (10)x10</a:t>
              </a:r>
              <a:r>
                <a:rPr lang="en-GB" sz="1400" baseline="30000" dirty="0" smtClean="0"/>
                <a:t>-10 </a:t>
              </a:r>
            </a:p>
            <a:p>
              <a:r>
                <a:rPr lang="en-GB" sz="1400" dirty="0" smtClean="0"/>
                <a:t>@</a:t>
              </a:r>
              <a:r>
                <a:rPr lang="en-GB" sz="1400" dirty="0"/>
                <a:t>90(95)%</a:t>
              </a:r>
              <a:r>
                <a:rPr lang="en-GB" sz="1400" dirty="0" smtClean="0"/>
                <a:t>CL</a:t>
              </a:r>
              <a:endParaRPr lang="en-GB" sz="1400" baseline="-25000" dirty="0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3" y="3297825"/>
            <a:ext cx="3526929" cy="32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3" name="Picture 12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020272" y="692696"/>
            <a:ext cx="207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hlinkClick r:id="rId7"/>
              </a:rPr>
              <a:t>arXiv:1706.00758</a:t>
            </a:r>
            <a:r>
              <a:rPr lang="en-GB" sz="1200" dirty="0" smtClean="0"/>
              <a:t> </a:t>
            </a:r>
            <a:r>
              <a:rPr lang="en-GB" sz="1200" dirty="0"/>
              <a:t>[hep-ex</a:t>
            </a:r>
            <a:r>
              <a:rPr lang="en-GB" sz="1200" dirty="0" smtClean="0"/>
              <a:t>]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99592" y="5445224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B415"/>
                </a:solidFill>
              </a:rPr>
              <a:t>K</a:t>
            </a:r>
            <a:r>
              <a:rPr lang="en-GB" sz="1200" baseline="-25000" dirty="0" smtClean="0">
                <a:solidFill>
                  <a:srgbClr val="00B415"/>
                </a:solidFill>
              </a:rPr>
              <a:t>S</a:t>
            </a:r>
            <a:r>
              <a:rPr lang="en-GB" sz="1200" dirty="0" smtClean="0">
                <a:solidFill>
                  <a:srgbClr val="00B415"/>
                </a:solidFill>
                <a:sym typeface="Wingdings" panose="05000000000000000000" pitchFamily="2" charset="2"/>
              </a:rPr>
              <a:t></a:t>
            </a:r>
            <a:r>
              <a:rPr lang="el-GR" sz="1200" dirty="0" smtClean="0">
                <a:solidFill>
                  <a:srgbClr val="00B415"/>
                </a:solidFill>
                <a:sym typeface="Wingdings" panose="05000000000000000000" pitchFamily="2" charset="2"/>
              </a:rPr>
              <a:t>ππ</a:t>
            </a:r>
          </a:p>
          <a:p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combinatorial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5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12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297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K</a:t>
            </a:r>
            <a:r>
              <a:rPr lang="en-GB" sz="2800" baseline="-25000" dirty="0" smtClean="0">
                <a:solidFill>
                  <a:srgbClr val="C00000"/>
                </a:solidFill>
              </a:rPr>
              <a:t>S</a:t>
            </a:r>
            <a:r>
              <a:rPr lang="en-GB" sz="2800" dirty="0" smtClean="0">
                <a:solidFill>
                  <a:srgbClr val="C00000"/>
                </a:solidFill>
              </a:rPr>
              <a:t>→</a:t>
            </a:r>
            <a:r>
              <a:rPr lang="el-GR" sz="2800" dirty="0" smtClean="0">
                <a:solidFill>
                  <a:srgbClr val="C00000"/>
                </a:solidFill>
              </a:rPr>
              <a:t>μμ</a:t>
            </a:r>
            <a:r>
              <a:rPr lang="en-GB" sz="2800" dirty="0" smtClean="0">
                <a:solidFill>
                  <a:srgbClr val="C00000"/>
                </a:solidFill>
              </a:rPr>
              <a:t> prospects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867545"/>
            <a:ext cx="4265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Extrapolating from Run-I result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The most interesting region can be achieved by LHCb upgrade with trigger improvements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Starting to investigate tagged decays, which would allow to access NP in the K</a:t>
            </a:r>
            <a:r>
              <a:rPr lang="en-GB" baseline="-25000" dirty="0" smtClean="0"/>
              <a:t>S</a:t>
            </a:r>
            <a:r>
              <a:rPr lang="en-GB" dirty="0" smtClean="0"/>
              <a:t>-K</a:t>
            </a:r>
            <a:r>
              <a:rPr lang="en-GB" baseline="-25000" dirty="0" smtClean="0"/>
              <a:t>L</a:t>
            </a:r>
            <a:r>
              <a:rPr lang="en-GB" dirty="0" smtClean="0"/>
              <a:t> interference</a:t>
            </a:r>
          </a:p>
          <a:p>
            <a:r>
              <a:rPr lang="en-GB" dirty="0" smtClean="0"/>
              <a:t>      [</a:t>
            </a:r>
            <a:r>
              <a:rPr lang="en-GB" sz="1600" dirty="0" err="1" smtClean="0"/>
              <a:t>D’Ambrosio&amp;Kitahara</a:t>
            </a:r>
            <a:r>
              <a:rPr lang="en-GB" sz="1600" dirty="0"/>
              <a:t>  </a:t>
            </a:r>
            <a:r>
              <a:rPr lang="en-GB" sz="1600" dirty="0" smtClean="0"/>
              <a:t>  	https</a:t>
            </a:r>
            <a:r>
              <a:rPr lang="en-GB" sz="1600" dirty="0"/>
              <a:t>://arxiv.org/abs/1707.06999</a:t>
            </a:r>
            <a:r>
              <a:rPr lang="en-GB" dirty="0"/>
              <a:t>]</a:t>
            </a: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754880"/>
              </p:ext>
            </p:extLst>
          </p:nvPr>
        </p:nvGraphicFramePr>
        <p:xfrm>
          <a:off x="285046" y="1340768"/>
          <a:ext cx="4304531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r:id="rId3" imgW="3981600" imgH="3163680" progId="">
                  <p:embed/>
                </p:oleObj>
              </mc:Choice>
              <mc:Fallback>
                <p:oleObj r:id="rId3" imgW="3981600" imgH="3163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46" y="1340768"/>
                        <a:ext cx="4304531" cy="3528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91680" y="1867545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D. Martinez Santos, FPCP’17</a:t>
            </a:r>
            <a:endParaRPr lang="en-GB" sz="1200" i="1" dirty="0"/>
          </a:p>
        </p:txBody>
      </p:sp>
      <p:sp>
        <p:nvSpPr>
          <p:cNvPr id="14" name="Freeform 13"/>
          <p:cNvSpPr/>
          <p:nvPr/>
        </p:nvSpPr>
        <p:spPr>
          <a:xfrm>
            <a:off x="1493333" y="1828800"/>
            <a:ext cx="187983" cy="2831690"/>
          </a:xfrm>
          <a:custGeom>
            <a:avLst/>
            <a:gdLst>
              <a:gd name="connsiteX0" fmla="*/ 109325 w 187983"/>
              <a:gd name="connsiteY0" fmla="*/ 0 h 2831690"/>
              <a:gd name="connsiteX1" fmla="*/ 79828 w 187983"/>
              <a:gd name="connsiteY1" fmla="*/ 49161 h 2831690"/>
              <a:gd name="connsiteX2" fmla="*/ 40499 w 187983"/>
              <a:gd name="connsiteY2" fmla="*/ 98323 h 2831690"/>
              <a:gd name="connsiteX3" fmla="*/ 20835 w 187983"/>
              <a:gd name="connsiteY3" fmla="*/ 137652 h 2831690"/>
              <a:gd name="connsiteX4" fmla="*/ 89661 w 187983"/>
              <a:gd name="connsiteY4" fmla="*/ 147484 h 2831690"/>
              <a:gd name="connsiteX5" fmla="*/ 119157 w 187983"/>
              <a:gd name="connsiteY5" fmla="*/ 235974 h 2831690"/>
              <a:gd name="connsiteX6" fmla="*/ 158486 w 187983"/>
              <a:gd name="connsiteY6" fmla="*/ 294968 h 2831690"/>
              <a:gd name="connsiteX7" fmla="*/ 148654 w 187983"/>
              <a:gd name="connsiteY7" fmla="*/ 324465 h 2831690"/>
              <a:gd name="connsiteX8" fmla="*/ 148654 w 187983"/>
              <a:gd name="connsiteY8" fmla="*/ 471948 h 2831690"/>
              <a:gd name="connsiteX9" fmla="*/ 79828 w 187983"/>
              <a:gd name="connsiteY9" fmla="*/ 521110 h 2831690"/>
              <a:gd name="connsiteX10" fmla="*/ 30667 w 187983"/>
              <a:gd name="connsiteY10" fmla="*/ 550606 h 2831690"/>
              <a:gd name="connsiteX11" fmla="*/ 1170 w 187983"/>
              <a:gd name="connsiteY11" fmla="*/ 609600 h 2831690"/>
              <a:gd name="connsiteX12" fmla="*/ 119157 w 187983"/>
              <a:gd name="connsiteY12" fmla="*/ 658761 h 2831690"/>
              <a:gd name="connsiteX13" fmla="*/ 109325 w 187983"/>
              <a:gd name="connsiteY13" fmla="*/ 727587 h 2831690"/>
              <a:gd name="connsiteX14" fmla="*/ 99493 w 187983"/>
              <a:gd name="connsiteY14" fmla="*/ 766916 h 2831690"/>
              <a:gd name="connsiteX15" fmla="*/ 89661 w 187983"/>
              <a:gd name="connsiteY15" fmla="*/ 816077 h 2831690"/>
              <a:gd name="connsiteX16" fmla="*/ 128990 w 187983"/>
              <a:gd name="connsiteY16" fmla="*/ 825910 h 2831690"/>
              <a:gd name="connsiteX17" fmla="*/ 158486 w 187983"/>
              <a:gd name="connsiteY17" fmla="*/ 835742 h 2831690"/>
              <a:gd name="connsiteX18" fmla="*/ 168319 w 187983"/>
              <a:gd name="connsiteY18" fmla="*/ 875071 h 2831690"/>
              <a:gd name="connsiteX19" fmla="*/ 119157 w 187983"/>
              <a:gd name="connsiteY19" fmla="*/ 1042219 h 2831690"/>
              <a:gd name="connsiteX20" fmla="*/ 89661 w 187983"/>
              <a:gd name="connsiteY20" fmla="*/ 1061884 h 2831690"/>
              <a:gd name="connsiteX21" fmla="*/ 69996 w 187983"/>
              <a:gd name="connsiteY21" fmla="*/ 1111045 h 2831690"/>
              <a:gd name="connsiteX22" fmla="*/ 187983 w 187983"/>
              <a:gd name="connsiteY22" fmla="*/ 1150374 h 2831690"/>
              <a:gd name="connsiteX23" fmla="*/ 158486 w 187983"/>
              <a:gd name="connsiteY23" fmla="*/ 1209368 h 2831690"/>
              <a:gd name="connsiteX24" fmla="*/ 119157 w 187983"/>
              <a:gd name="connsiteY24" fmla="*/ 1248697 h 2831690"/>
              <a:gd name="connsiteX25" fmla="*/ 119157 w 187983"/>
              <a:gd name="connsiteY25" fmla="*/ 1406013 h 2831690"/>
              <a:gd name="connsiteX26" fmla="*/ 99493 w 187983"/>
              <a:gd name="connsiteY26" fmla="*/ 1445342 h 2831690"/>
              <a:gd name="connsiteX27" fmla="*/ 89661 w 187983"/>
              <a:gd name="connsiteY27" fmla="*/ 1474839 h 2831690"/>
              <a:gd name="connsiteX28" fmla="*/ 138822 w 187983"/>
              <a:gd name="connsiteY28" fmla="*/ 1514168 h 2831690"/>
              <a:gd name="connsiteX29" fmla="*/ 128990 w 187983"/>
              <a:gd name="connsiteY29" fmla="*/ 1632155 h 2831690"/>
              <a:gd name="connsiteX30" fmla="*/ 99493 w 187983"/>
              <a:gd name="connsiteY30" fmla="*/ 1769806 h 2831690"/>
              <a:gd name="connsiteX31" fmla="*/ 128990 w 187983"/>
              <a:gd name="connsiteY31" fmla="*/ 1779639 h 2831690"/>
              <a:gd name="connsiteX32" fmla="*/ 128990 w 187983"/>
              <a:gd name="connsiteY32" fmla="*/ 1868129 h 2831690"/>
              <a:gd name="connsiteX33" fmla="*/ 119157 w 187983"/>
              <a:gd name="connsiteY33" fmla="*/ 1897626 h 2831690"/>
              <a:gd name="connsiteX34" fmla="*/ 89661 w 187983"/>
              <a:gd name="connsiteY34" fmla="*/ 1966452 h 2831690"/>
              <a:gd name="connsiteX35" fmla="*/ 128990 w 187983"/>
              <a:gd name="connsiteY35" fmla="*/ 1976284 h 2831690"/>
              <a:gd name="connsiteX36" fmla="*/ 119157 w 187983"/>
              <a:gd name="connsiteY36" fmla="*/ 2064774 h 2831690"/>
              <a:gd name="connsiteX37" fmla="*/ 109325 w 187983"/>
              <a:gd name="connsiteY37" fmla="*/ 2104103 h 2831690"/>
              <a:gd name="connsiteX38" fmla="*/ 89661 w 187983"/>
              <a:gd name="connsiteY38" fmla="*/ 2133600 h 2831690"/>
              <a:gd name="connsiteX39" fmla="*/ 79828 w 187983"/>
              <a:gd name="connsiteY39" fmla="*/ 2163097 h 2831690"/>
              <a:gd name="connsiteX40" fmla="*/ 119157 w 187983"/>
              <a:gd name="connsiteY40" fmla="*/ 2261419 h 2831690"/>
              <a:gd name="connsiteX41" fmla="*/ 148654 w 187983"/>
              <a:gd name="connsiteY41" fmla="*/ 2271252 h 2831690"/>
              <a:gd name="connsiteX42" fmla="*/ 60164 w 187983"/>
              <a:gd name="connsiteY42" fmla="*/ 2369574 h 2831690"/>
              <a:gd name="connsiteX43" fmla="*/ 69996 w 187983"/>
              <a:gd name="connsiteY43" fmla="*/ 2408903 h 2831690"/>
              <a:gd name="connsiteX44" fmla="*/ 99493 w 187983"/>
              <a:gd name="connsiteY44" fmla="*/ 2438400 h 2831690"/>
              <a:gd name="connsiteX45" fmla="*/ 148654 w 187983"/>
              <a:gd name="connsiteY45" fmla="*/ 2625213 h 2831690"/>
              <a:gd name="connsiteX46" fmla="*/ 138822 w 187983"/>
              <a:gd name="connsiteY46" fmla="*/ 2694039 h 2831690"/>
              <a:gd name="connsiteX47" fmla="*/ 109325 w 187983"/>
              <a:gd name="connsiteY47" fmla="*/ 2792361 h 2831690"/>
              <a:gd name="connsiteX48" fmla="*/ 89661 w 187983"/>
              <a:gd name="connsiteY48" fmla="*/ 2831690 h 283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87983" h="2831690">
                <a:moveTo>
                  <a:pt x="109325" y="0"/>
                </a:moveTo>
                <a:cubicBezTo>
                  <a:pt x="99493" y="16387"/>
                  <a:pt x="90787" y="33505"/>
                  <a:pt x="79828" y="49161"/>
                </a:cubicBezTo>
                <a:cubicBezTo>
                  <a:pt x="67793" y="66353"/>
                  <a:pt x="52140" y="80862"/>
                  <a:pt x="40499" y="98323"/>
                </a:cubicBezTo>
                <a:cubicBezTo>
                  <a:pt x="32369" y="110518"/>
                  <a:pt x="27390" y="124542"/>
                  <a:pt x="20835" y="137652"/>
                </a:cubicBezTo>
                <a:cubicBezTo>
                  <a:pt x="43777" y="140929"/>
                  <a:pt x="70378" y="134629"/>
                  <a:pt x="89661" y="147484"/>
                </a:cubicBezTo>
                <a:cubicBezTo>
                  <a:pt x="108053" y="159746"/>
                  <a:pt x="109861" y="217381"/>
                  <a:pt x="119157" y="235974"/>
                </a:cubicBezTo>
                <a:cubicBezTo>
                  <a:pt x="129726" y="257113"/>
                  <a:pt x="158486" y="294968"/>
                  <a:pt x="158486" y="294968"/>
                </a:cubicBezTo>
                <a:cubicBezTo>
                  <a:pt x="155209" y="304800"/>
                  <a:pt x="148654" y="314101"/>
                  <a:pt x="148654" y="324465"/>
                </a:cubicBezTo>
                <a:cubicBezTo>
                  <a:pt x="148654" y="389604"/>
                  <a:pt x="176831" y="404322"/>
                  <a:pt x="148654" y="471948"/>
                </a:cubicBezTo>
                <a:cubicBezTo>
                  <a:pt x="128988" y="519146"/>
                  <a:pt x="111824" y="505112"/>
                  <a:pt x="79828" y="521110"/>
                </a:cubicBezTo>
                <a:cubicBezTo>
                  <a:pt x="62735" y="529656"/>
                  <a:pt x="47054" y="540774"/>
                  <a:pt x="30667" y="550606"/>
                </a:cubicBezTo>
                <a:cubicBezTo>
                  <a:pt x="30007" y="551596"/>
                  <a:pt x="-6972" y="601458"/>
                  <a:pt x="1170" y="609600"/>
                </a:cubicBezTo>
                <a:cubicBezTo>
                  <a:pt x="31419" y="639849"/>
                  <a:pt x="79276" y="648791"/>
                  <a:pt x="119157" y="658761"/>
                </a:cubicBezTo>
                <a:cubicBezTo>
                  <a:pt x="115880" y="681703"/>
                  <a:pt x="113471" y="704786"/>
                  <a:pt x="109325" y="727587"/>
                </a:cubicBezTo>
                <a:cubicBezTo>
                  <a:pt x="106908" y="740882"/>
                  <a:pt x="102424" y="753725"/>
                  <a:pt x="99493" y="766916"/>
                </a:cubicBezTo>
                <a:cubicBezTo>
                  <a:pt x="95868" y="783230"/>
                  <a:pt x="92938" y="799690"/>
                  <a:pt x="89661" y="816077"/>
                </a:cubicBezTo>
                <a:cubicBezTo>
                  <a:pt x="102771" y="819355"/>
                  <a:pt x="115997" y="822198"/>
                  <a:pt x="128990" y="825910"/>
                </a:cubicBezTo>
                <a:cubicBezTo>
                  <a:pt x="138955" y="828757"/>
                  <a:pt x="152012" y="827649"/>
                  <a:pt x="158486" y="835742"/>
                </a:cubicBezTo>
                <a:cubicBezTo>
                  <a:pt x="166928" y="846294"/>
                  <a:pt x="165041" y="861961"/>
                  <a:pt x="168319" y="875071"/>
                </a:cubicBezTo>
                <a:cubicBezTo>
                  <a:pt x="158919" y="912669"/>
                  <a:pt x="136715" y="1010028"/>
                  <a:pt x="119157" y="1042219"/>
                </a:cubicBezTo>
                <a:cubicBezTo>
                  <a:pt x="113499" y="1052593"/>
                  <a:pt x="99493" y="1055329"/>
                  <a:pt x="89661" y="1061884"/>
                </a:cubicBezTo>
                <a:cubicBezTo>
                  <a:pt x="83106" y="1078271"/>
                  <a:pt x="55311" y="1101255"/>
                  <a:pt x="69996" y="1111045"/>
                </a:cubicBezTo>
                <a:cubicBezTo>
                  <a:pt x="217706" y="1209518"/>
                  <a:pt x="158334" y="1061425"/>
                  <a:pt x="187983" y="1150374"/>
                </a:cubicBezTo>
                <a:cubicBezTo>
                  <a:pt x="178151" y="1170039"/>
                  <a:pt x="172794" y="1192675"/>
                  <a:pt x="158486" y="1209368"/>
                </a:cubicBezTo>
                <a:cubicBezTo>
                  <a:pt x="101279" y="1276111"/>
                  <a:pt x="150147" y="1155733"/>
                  <a:pt x="119157" y="1248697"/>
                </a:cubicBezTo>
                <a:cubicBezTo>
                  <a:pt x="135883" y="1315597"/>
                  <a:pt x="137937" y="1305855"/>
                  <a:pt x="119157" y="1406013"/>
                </a:cubicBezTo>
                <a:cubicBezTo>
                  <a:pt x="116456" y="1420419"/>
                  <a:pt x="105267" y="1431870"/>
                  <a:pt x="99493" y="1445342"/>
                </a:cubicBezTo>
                <a:cubicBezTo>
                  <a:pt x="95410" y="1454868"/>
                  <a:pt x="92938" y="1465007"/>
                  <a:pt x="89661" y="1474839"/>
                </a:cubicBezTo>
                <a:cubicBezTo>
                  <a:pt x="106048" y="1487949"/>
                  <a:pt x="125165" y="1498234"/>
                  <a:pt x="138822" y="1514168"/>
                </a:cubicBezTo>
                <a:cubicBezTo>
                  <a:pt x="164534" y="1544165"/>
                  <a:pt x="132462" y="1615662"/>
                  <a:pt x="128990" y="1632155"/>
                </a:cubicBezTo>
                <a:cubicBezTo>
                  <a:pt x="99239" y="1773471"/>
                  <a:pt x="120437" y="1686026"/>
                  <a:pt x="99493" y="1769806"/>
                </a:cubicBezTo>
                <a:cubicBezTo>
                  <a:pt x="109325" y="1773084"/>
                  <a:pt x="121661" y="1772310"/>
                  <a:pt x="128990" y="1779639"/>
                </a:cubicBezTo>
                <a:cubicBezTo>
                  <a:pt x="165010" y="1815660"/>
                  <a:pt x="143907" y="1828352"/>
                  <a:pt x="128990" y="1868129"/>
                </a:cubicBezTo>
                <a:cubicBezTo>
                  <a:pt x="125351" y="1877833"/>
                  <a:pt x="123240" y="1888100"/>
                  <a:pt x="119157" y="1897626"/>
                </a:cubicBezTo>
                <a:cubicBezTo>
                  <a:pt x="82713" y="1982662"/>
                  <a:pt x="112716" y="1897285"/>
                  <a:pt x="89661" y="1966452"/>
                </a:cubicBezTo>
                <a:cubicBezTo>
                  <a:pt x="102771" y="1969729"/>
                  <a:pt x="117746" y="1968788"/>
                  <a:pt x="128990" y="1976284"/>
                </a:cubicBezTo>
                <a:cubicBezTo>
                  <a:pt x="170806" y="2004161"/>
                  <a:pt x="135414" y="2032260"/>
                  <a:pt x="119157" y="2064774"/>
                </a:cubicBezTo>
                <a:cubicBezTo>
                  <a:pt x="115880" y="2077884"/>
                  <a:pt x="114648" y="2091682"/>
                  <a:pt x="109325" y="2104103"/>
                </a:cubicBezTo>
                <a:cubicBezTo>
                  <a:pt x="104670" y="2114964"/>
                  <a:pt x="94946" y="2123031"/>
                  <a:pt x="89661" y="2133600"/>
                </a:cubicBezTo>
                <a:cubicBezTo>
                  <a:pt x="85026" y="2142870"/>
                  <a:pt x="83106" y="2153265"/>
                  <a:pt x="79828" y="2163097"/>
                </a:cubicBezTo>
                <a:cubicBezTo>
                  <a:pt x="89187" y="2191173"/>
                  <a:pt x="105729" y="2243514"/>
                  <a:pt x="119157" y="2261419"/>
                </a:cubicBezTo>
                <a:cubicBezTo>
                  <a:pt x="125376" y="2269710"/>
                  <a:pt x="138822" y="2267974"/>
                  <a:pt x="148654" y="2271252"/>
                </a:cubicBezTo>
                <a:cubicBezTo>
                  <a:pt x="71472" y="2348433"/>
                  <a:pt x="97825" y="2313081"/>
                  <a:pt x="60164" y="2369574"/>
                </a:cubicBezTo>
                <a:cubicBezTo>
                  <a:pt x="63441" y="2382684"/>
                  <a:pt x="63292" y="2397170"/>
                  <a:pt x="69996" y="2408903"/>
                </a:cubicBezTo>
                <a:cubicBezTo>
                  <a:pt x="76895" y="2420976"/>
                  <a:pt x="96766" y="2424765"/>
                  <a:pt x="99493" y="2438400"/>
                </a:cubicBezTo>
                <a:cubicBezTo>
                  <a:pt x="138701" y="2634438"/>
                  <a:pt x="51917" y="2576843"/>
                  <a:pt x="148654" y="2625213"/>
                </a:cubicBezTo>
                <a:cubicBezTo>
                  <a:pt x="145377" y="2648155"/>
                  <a:pt x="142968" y="2671238"/>
                  <a:pt x="138822" y="2694039"/>
                </a:cubicBezTo>
                <a:cubicBezTo>
                  <a:pt x="132878" y="2726734"/>
                  <a:pt x="119589" y="2761570"/>
                  <a:pt x="109325" y="2792361"/>
                </a:cubicBezTo>
                <a:cubicBezTo>
                  <a:pt x="98027" y="2826256"/>
                  <a:pt x="106822" y="2814529"/>
                  <a:pt x="89661" y="283169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15478" y="4684494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LHCb-upgrade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023977" y="1700808"/>
            <a:ext cx="187983" cy="2831690"/>
          </a:xfrm>
          <a:custGeom>
            <a:avLst/>
            <a:gdLst>
              <a:gd name="connsiteX0" fmla="*/ 109325 w 187983"/>
              <a:gd name="connsiteY0" fmla="*/ 0 h 2831690"/>
              <a:gd name="connsiteX1" fmla="*/ 79828 w 187983"/>
              <a:gd name="connsiteY1" fmla="*/ 49161 h 2831690"/>
              <a:gd name="connsiteX2" fmla="*/ 40499 w 187983"/>
              <a:gd name="connsiteY2" fmla="*/ 98323 h 2831690"/>
              <a:gd name="connsiteX3" fmla="*/ 20835 w 187983"/>
              <a:gd name="connsiteY3" fmla="*/ 137652 h 2831690"/>
              <a:gd name="connsiteX4" fmla="*/ 89661 w 187983"/>
              <a:gd name="connsiteY4" fmla="*/ 147484 h 2831690"/>
              <a:gd name="connsiteX5" fmla="*/ 119157 w 187983"/>
              <a:gd name="connsiteY5" fmla="*/ 235974 h 2831690"/>
              <a:gd name="connsiteX6" fmla="*/ 158486 w 187983"/>
              <a:gd name="connsiteY6" fmla="*/ 294968 h 2831690"/>
              <a:gd name="connsiteX7" fmla="*/ 148654 w 187983"/>
              <a:gd name="connsiteY7" fmla="*/ 324465 h 2831690"/>
              <a:gd name="connsiteX8" fmla="*/ 148654 w 187983"/>
              <a:gd name="connsiteY8" fmla="*/ 471948 h 2831690"/>
              <a:gd name="connsiteX9" fmla="*/ 79828 w 187983"/>
              <a:gd name="connsiteY9" fmla="*/ 521110 h 2831690"/>
              <a:gd name="connsiteX10" fmla="*/ 30667 w 187983"/>
              <a:gd name="connsiteY10" fmla="*/ 550606 h 2831690"/>
              <a:gd name="connsiteX11" fmla="*/ 1170 w 187983"/>
              <a:gd name="connsiteY11" fmla="*/ 609600 h 2831690"/>
              <a:gd name="connsiteX12" fmla="*/ 119157 w 187983"/>
              <a:gd name="connsiteY12" fmla="*/ 658761 h 2831690"/>
              <a:gd name="connsiteX13" fmla="*/ 109325 w 187983"/>
              <a:gd name="connsiteY13" fmla="*/ 727587 h 2831690"/>
              <a:gd name="connsiteX14" fmla="*/ 99493 w 187983"/>
              <a:gd name="connsiteY14" fmla="*/ 766916 h 2831690"/>
              <a:gd name="connsiteX15" fmla="*/ 89661 w 187983"/>
              <a:gd name="connsiteY15" fmla="*/ 816077 h 2831690"/>
              <a:gd name="connsiteX16" fmla="*/ 128990 w 187983"/>
              <a:gd name="connsiteY16" fmla="*/ 825910 h 2831690"/>
              <a:gd name="connsiteX17" fmla="*/ 158486 w 187983"/>
              <a:gd name="connsiteY17" fmla="*/ 835742 h 2831690"/>
              <a:gd name="connsiteX18" fmla="*/ 168319 w 187983"/>
              <a:gd name="connsiteY18" fmla="*/ 875071 h 2831690"/>
              <a:gd name="connsiteX19" fmla="*/ 119157 w 187983"/>
              <a:gd name="connsiteY19" fmla="*/ 1042219 h 2831690"/>
              <a:gd name="connsiteX20" fmla="*/ 89661 w 187983"/>
              <a:gd name="connsiteY20" fmla="*/ 1061884 h 2831690"/>
              <a:gd name="connsiteX21" fmla="*/ 69996 w 187983"/>
              <a:gd name="connsiteY21" fmla="*/ 1111045 h 2831690"/>
              <a:gd name="connsiteX22" fmla="*/ 187983 w 187983"/>
              <a:gd name="connsiteY22" fmla="*/ 1150374 h 2831690"/>
              <a:gd name="connsiteX23" fmla="*/ 158486 w 187983"/>
              <a:gd name="connsiteY23" fmla="*/ 1209368 h 2831690"/>
              <a:gd name="connsiteX24" fmla="*/ 119157 w 187983"/>
              <a:gd name="connsiteY24" fmla="*/ 1248697 h 2831690"/>
              <a:gd name="connsiteX25" fmla="*/ 119157 w 187983"/>
              <a:gd name="connsiteY25" fmla="*/ 1406013 h 2831690"/>
              <a:gd name="connsiteX26" fmla="*/ 99493 w 187983"/>
              <a:gd name="connsiteY26" fmla="*/ 1445342 h 2831690"/>
              <a:gd name="connsiteX27" fmla="*/ 89661 w 187983"/>
              <a:gd name="connsiteY27" fmla="*/ 1474839 h 2831690"/>
              <a:gd name="connsiteX28" fmla="*/ 138822 w 187983"/>
              <a:gd name="connsiteY28" fmla="*/ 1514168 h 2831690"/>
              <a:gd name="connsiteX29" fmla="*/ 128990 w 187983"/>
              <a:gd name="connsiteY29" fmla="*/ 1632155 h 2831690"/>
              <a:gd name="connsiteX30" fmla="*/ 99493 w 187983"/>
              <a:gd name="connsiteY30" fmla="*/ 1769806 h 2831690"/>
              <a:gd name="connsiteX31" fmla="*/ 128990 w 187983"/>
              <a:gd name="connsiteY31" fmla="*/ 1779639 h 2831690"/>
              <a:gd name="connsiteX32" fmla="*/ 128990 w 187983"/>
              <a:gd name="connsiteY32" fmla="*/ 1868129 h 2831690"/>
              <a:gd name="connsiteX33" fmla="*/ 119157 w 187983"/>
              <a:gd name="connsiteY33" fmla="*/ 1897626 h 2831690"/>
              <a:gd name="connsiteX34" fmla="*/ 89661 w 187983"/>
              <a:gd name="connsiteY34" fmla="*/ 1966452 h 2831690"/>
              <a:gd name="connsiteX35" fmla="*/ 128990 w 187983"/>
              <a:gd name="connsiteY35" fmla="*/ 1976284 h 2831690"/>
              <a:gd name="connsiteX36" fmla="*/ 119157 w 187983"/>
              <a:gd name="connsiteY36" fmla="*/ 2064774 h 2831690"/>
              <a:gd name="connsiteX37" fmla="*/ 109325 w 187983"/>
              <a:gd name="connsiteY37" fmla="*/ 2104103 h 2831690"/>
              <a:gd name="connsiteX38" fmla="*/ 89661 w 187983"/>
              <a:gd name="connsiteY38" fmla="*/ 2133600 h 2831690"/>
              <a:gd name="connsiteX39" fmla="*/ 79828 w 187983"/>
              <a:gd name="connsiteY39" fmla="*/ 2163097 h 2831690"/>
              <a:gd name="connsiteX40" fmla="*/ 119157 w 187983"/>
              <a:gd name="connsiteY40" fmla="*/ 2261419 h 2831690"/>
              <a:gd name="connsiteX41" fmla="*/ 148654 w 187983"/>
              <a:gd name="connsiteY41" fmla="*/ 2271252 h 2831690"/>
              <a:gd name="connsiteX42" fmla="*/ 60164 w 187983"/>
              <a:gd name="connsiteY42" fmla="*/ 2369574 h 2831690"/>
              <a:gd name="connsiteX43" fmla="*/ 69996 w 187983"/>
              <a:gd name="connsiteY43" fmla="*/ 2408903 h 2831690"/>
              <a:gd name="connsiteX44" fmla="*/ 99493 w 187983"/>
              <a:gd name="connsiteY44" fmla="*/ 2438400 h 2831690"/>
              <a:gd name="connsiteX45" fmla="*/ 148654 w 187983"/>
              <a:gd name="connsiteY45" fmla="*/ 2625213 h 2831690"/>
              <a:gd name="connsiteX46" fmla="*/ 138822 w 187983"/>
              <a:gd name="connsiteY46" fmla="*/ 2694039 h 2831690"/>
              <a:gd name="connsiteX47" fmla="*/ 109325 w 187983"/>
              <a:gd name="connsiteY47" fmla="*/ 2792361 h 2831690"/>
              <a:gd name="connsiteX48" fmla="*/ 89661 w 187983"/>
              <a:gd name="connsiteY48" fmla="*/ 2831690 h 283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87983" h="2831690">
                <a:moveTo>
                  <a:pt x="109325" y="0"/>
                </a:moveTo>
                <a:cubicBezTo>
                  <a:pt x="99493" y="16387"/>
                  <a:pt x="90787" y="33505"/>
                  <a:pt x="79828" y="49161"/>
                </a:cubicBezTo>
                <a:cubicBezTo>
                  <a:pt x="67793" y="66353"/>
                  <a:pt x="52140" y="80862"/>
                  <a:pt x="40499" y="98323"/>
                </a:cubicBezTo>
                <a:cubicBezTo>
                  <a:pt x="32369" y="110518"/>
                  <a:pt x="27390" y="124542"/>
                  <a:pt x="20835" y="137652"/>
                </a:cubicBezTo>
                <a:cubicBezTo>
                  <a:pt x="43777" y="140929"/>
                  <a:pt x="70378" y="134629"/>
                  <a:pt x="89661" y="147484"/>
                </a:cubicBezTo>
                <a:cubicBezTo>
                  <a:pt x="108053" y="159746"/>
                  <a:pt x="109861" y="217381"/>
                  <a:pt x="119157" y="235974"/>
                </a:cubicBezTo>
                <a:cubicBezTo>
                  <a:pt x="129726" y="257113"/>
                  <a:pt x="158486" y="294968"/>
                  <a:pt x="158486" y="294968"/>
                </a:cubicBezTo>
                <a:cubicBezTo>
                  <a:pt x="155209" y="304800"/>
                  <a:pt x="148654" y="314101"/>
                  <a:pt x="148654" y="324465"/>
                </a:cubicBezTo>
                <a:cubicBezTo>
                  <a:pt x="148654" y="389604"/>
                  <a:pt x="176831" y="404322"/>
                  <a:pt x="148654" y="471948"/>
                </a:cubicBezTo>
                <a:cubicBezTo>
                  <a:pt x="128988" y="519146"/>
                  <a:pt x="111824" y="505112"/>
                  <a:pt x="79828" y="521110"/>
                </a:cubicBezTo>
                <a:cubicBezTo>
                  <a:pt x="62735" y="529656"/>
                  <a:pt x="47054" y="540774"/>
                  <a:pt x="30667" y="550606"/>
                </a:cubicBezTo>
                <a:cubicBezTo>
                  <a:pt x="30007" y="551596"/>
                  <a:pt x="-6972" y="601458"/>
                  <a:pt x="1170" y="609600"/>
                </a:cubicBezTo>
                <a:cubicBezTo>
                  <a:pt x="31419" y="639849"/>
                  <a:pt x="79276" y="648791"/>
                  <a:pt x="119157" y="658761"/>
                </a:cubicBezTo>
                <a:cubicBezTo>
                  <a:pt x="115880" y="681703"/>
                  <a:pt x="113471" y="704786"/>
                  <a:pt x="109325" y="727587"/>
                </a:cubicBezTo>
                <a:cubicBezTo>
                  <a:pt x="106908" y="740882"/>
                  <a:pt x="102424" y="753725"/>
                  <a:pt x="99493" y="766916"/>
                </a:cubicBezTo>
                <a:cubicBezTo>
                  <a:pt x="95868" y="783230"/>
                  <a:pt x="92938" y="799690"/>
                  <a:pt x="89661" y="816077"/>
                </a:cubicBezTo>
                <a:cubicBezTo>
                  <a:pt x="102771" y="819355"/>
                  <a:pt x="115997" y="822198"/>
                  <a:pt x="128990" y="825910"/>
                </a:cubicBezTo>
                <a:cubicBezTo>
                  <a:pt x="138955" y="828757"/>
                  <a:pt x="152012" y="827649"/>
                  <a:pt x="158486" y="835742"/>
                </a:cubicBezTo>
                <a:cubicBezTo>
                  <a:pt x="166928" y="846294"/>
                  <a:pt x="165041" y="861961"/>
                  <a:pt x="168319" y="875071"/>
                </a:cubicBezTo>
                <a:cubicBezTo>
                  <a:pt x="158919" y="912669"/>
                  <a:pt x="136715" y="1010028"/>
                  <a:pt x="119157" y="1042219"/>
                </a:cubicBezTo>
                <a:cubicBezTo>
                  <a:pt x="113499" y="1052593"/>
                  <a:pt x="99493" y="1055329"/>
                  <a:pt x="89661" y="1061884"/>
                </a:cubicBezTo>
                <a:cubicBezTo>
                  <a:pt x="83106" y="1078271"/>
                  <a:pt x="55311" y="1101255"/>
                  <a:pt x="69996" y="1111045"/>
                </a:cubicBezTo>
                <a:cubicBezTo>
                  <a:pt x="217706" y="1209518"/>
                  <a:pt x="158334" y="1061425"/>
                  <a:pt x="187983" y="1150374"/>
                </a:cubicBezTo>
                <a:cubicBezTo>
                  <a:pt x="178151" y="1170039"/>
                  <a:pt x="172794" y="1192675"/>
                  <a:pt x="158486" y="1209368"/>
                </a:cubicBezTo>
                <a:cubicBezTo>
                  <a:pt x="101279" y="1276111"/>
                  <a:pt x="150147" y="1155733"/>
                  <a:pt x="119157" y="1248697"/>
                </a:cubicBezTo>
                <a:cubicBezTo>
                  <a:pt x="135883" y="1315597"/>
                  <a:pt x="137937" y="1305855"/>
                  <a:pt x="119157" y="1406013"/>
                </a:cubicBezTo>
                <a:cubicBezTo>
                  <a:pt x="116456" y="1420419"/>
                  <a:pt x="105267" y="1431870"/>
                  <a:pt x="99493" y="1445342"/>
                </a:cubicBezTo>
                <a:cubicBezTo>
                  <a:pt x="95410" y="1454868"/>
                  <a:pt x="92938" y="1465007"/>
                  <a:pt x="89661" y="1474839"/>
                </a:cubicBezTo>
                <a:cubicBezTo>
                  <a:pt x="106048" y="1487949"/>
                  <a:pt x="125165" y="1498234"/>
                  <a:pt x="138822" y="1514168"/>
                </a:cubicBezTo>
                <a:cubicBezTo>
                  <a:pt x="164534" y="1544165"/>
                  <a:pt x="132462" y="1615662"/>
                  <a:pt x="128990" y="1632155"/>
                </a:cubicBezTo>
                <a:cubicBezTo>
                  <a:pt x="99239" y="1773471"/>
                  <a:pt x="120437" y="1686026"/>
                  <a:pt x="99493" y="1769806"/>
                </a:cubicBezTo>
                <a:cubicBezTo>
                  <a:pt x="109325" y="1773084"/>
                  <a:pt x="121661" y="1772310"/>
                  <a:pt x="128990" y="1779639"/>
                </a:cubicBezTo>
                <a:cubicBezTo>
                  <a:pt x="165010" y="1815660"/>
                  <a:pt x="143907" y="1828352"/>
                  <a:pt x="128990" y="1868129"/>
                </a:cubicBezTo>
                <a:cubicBezTo>
                  <a:pt x="125351" y="1877833"/>
                  <a:pt x="123240" y="1888100"/>
                  <a:pt x="119157" y="1897626"/>
                </a:cubicBezTo>
                <a:cubicBezTo>
                  <a:pt x="82713" y="1982662"/>
                  <a:pt x="112716" y="1897285"/>
                  <a:pt x="89661" y="1966452"/>
                </a:cubicBezTo>
                <a:cubicBezTo>
                  <a:pt x="102771" y="1969729"/>
                  <a:pt x="117746" y="1968788"/>
                  <a:pt x="128990" y="1976284"/>
                </a:cubicBezTo>
                <a:cubicBezTo>
                  <a:pt x="170806" y="2004161"/>
                  <a:pt x="135414" y="2032260"/>
                  <a:pt x="119157" y="2064774"/>
                </a:cubicBezTo>
                <a:cubicBezTo>
                  <a:pt x="115880" y="2077884"/>
                  <a:pt x="114648" y="2091682"/>
                  <a:pt x="109325" y="2104103"/>
                </a:cubicBezTo>
                <a:cubicBezTo>
                  <a:pt x="104670" y="2114964"/>
                  <a:pt x="94946" y="2123031"/>
                  <a:pt x="89661" y="2133600"/>
                </a:cubicBezTo>
                <a:cubicBezTo>
                  <a:pt x="85026" y="2142870"/>
                  <a:pt x="83106" y="2153265"/>
                  <a:pt x="79828" y="2163097"/>
                </a:cubicBezTo>
                <a:cubicBezTo>
                  <a:pt x="89187" y="2191173"/>
                  <a:pt x="105729" y="2243514"/>
                  <a:pt x="119157" y="2261419"/>
                </a:cubicBezTo>
                <a:cubicBezTo>
                  <a:pt x="125376" y="2269710"/>
                  <a:pt x="138822" y="2267974"/>
                  <a:pt x="148654" y="2271252"/>
                </a:cubicBezTo>
                <a:cubicBezTo>
                  <a:pt x="71472" y="2348433"/>
                  <a:pt x="97825" y="2313081"/>
                  <a:pt x="60164" y="2369574"/>
                </a:cubicBezTo>
                <a:cubicBezTo>
                  <a:pt x="63441" y="2382684"/>
                  <a:pt x="63292" y="2397170"/>
                  <a:pt x="69996" y="2408903"/>
                </a:cubicBezTo>
                <a:cubicBezTo>
                  <a:pt x="76895" y="2420976"/>
                  <a:pt x="96766" y="2424765"/>
                  <a:pt x="99493" y="2438400"/>
                </a:cubicBezTo>
                <a:cubicBezTo>
                  <a:pt x="138701" y="2634438"/>
                  <a:pt x="51917" y="2576843"/>
                  <a:pt x="148654" y="2625213"/>
                </a:cubicBezTo>
                <a:cubicBezTo>
                  <a:pt x="145377" y="2648155"/>
                  <a:pt x="142968" y="2671238"/>
                  <a:pt x="138822" y="2694039"/>
                </a:cubicBezTo>
                <a:cubicBezTo>
                  <a:pt x="132878" y="2726734"/>
                  <a:pt x="119589" y="2761570"/>
                  <a:pt x="109325" y="2792361"/>
                </a:cubicBezTo>
                <a:cubicBezTo>
                  <a:pt x="98027" y="2826256"/>
                  <a:pt x="106822" y="2814529"/>
                  <a:pt x="89661" y="283169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116402" y="4684494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Phase-II-upgrade?</a:t>
            </a:r>
            <a:endParaRPr lang="en-GB" i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9" name="Picture 18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85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60497" y="3068960"/>
            <a:ext cx="442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C00000"/>
                </a:solidFill>
              </a:rPr>
              <a:t>Σ</a:t>
            </a:r>
            <a:r>
              <a:rPr lang="en-GB" sz="2800" dirty="0" err="1" smtClean="0">
                <a:solidFill>
                  <a:srgbClr val="C00000"/>
                </a:solidFill>
              </a:rPr>
              <a:t>→p</a:t>
            </a:r>
            <a:r>
              <a:rPr lang="el-GR" sz="2800" dirty="0" smtClean="0">
                <a:solidFill>
                  <a:srgbClr val="C00000"/>
                </a:solidFill>
              </a:rPr>
              <a:t>μμ</a:t>
            </a:r>
            <a:r>
              <a:rPr lang="en-GB" sz="2800" dirty="0" smtClean="0">
                <a:solidFill>
                  <a:srgbClr val="C00000"/>
                </a:solidFill>
              </a:rPr>
              <a:t> full Run-I analysis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5846" y="3789040"/>
            <a:ext cx="2772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2000" dirty="0" smtClean="0">
                <a:solidFill>
                  <a:srgbClr val="C00000"/>
                </a:solidFill>
              </a:rPr>
              <a:t>LHCb-CONF-2016-013</a:t>
            </a:r>
            <a:endParaRPr lang="en-GB" sz="20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8" name="Picture 7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69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387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The </a:t>
            </a:r>
            <a:r>
              <a:rPr lang="en-GB" sz="2800" dirty="0" err="1" smtClean="0">
                <a:solidFill>
                  <a:srgbClr val="C00000"/>
                </a:solidFill>
              </a:rPr>
              <a:t>HyperCP</a:t>
            </a:r>
            <a:r>
              <a:rPr lang="en-GB" sz="2800" dirty="0" smtClean="0">
                <a:solidFill>
                  <a:srgbClr val="C00000"/>
                </a:solidFill>
              </a:rPr>
              <a:t> evidence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26" y="1124744"/>
            <a:ext cx="3281200" cy="286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30" y="3992228"/>
            <a:ext cx="4464496" cy="222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340768"/>
            <a:ext cx="54731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The </a:t>
            </a:r>
            <a:r>
              <a:rPr lang="en-GB" dirty="0" err="1" smtClean="0"/>
              <a:t>HyperCP</a:t>
            </a:r>
            <a:r>
              <a:rPr lang="en-GB" dirty="0" smtClean="0"/>
              <a:t> collaboration found evidence for </a:t>
            </a:r>
            <a:r>
              <a:rPr lang="en-GB" dirty="0" err="1">
                <a:solidFill>
                  <a:srgbClr val="C00000"/>
                </a:solidFill>
              </a:rPr>
              <a:t>Σ→p</a:t>
            </a:r>
            <a:r>
              <a:rPr lang="el-GR" dirty="0">
                <a:solidFill>
                  <a:srgbClr val="C00000"/>
                </a:solidFill>
              </a:rPr>
              <a:t>μμ </a:t>
            </a:r>
            <a:r>
              <a:rPr lang="en-GB" dirty="0" smtClean="0"/>
              <a:t>decays, and provided a BR: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This evidence had wide relevance since all 3 observed events had the same </a:t>
            </a:r>
            <a:r>
              <a:rPr lang="en-GB" dirty="0" err="1" smtClean="0"/>
              <a:t>dimuon</a:t>
            </a:r>
            <a:r>
              <a:rPr lang="en-GB" dirty="0" smtClean="0"/>
              <a:t> invariant mass </a:t>
            </a:r>
            <a:r>
              <a:rPr lang="en-GB" dirty="0"/>
              <a:t>(</a:t>
            </a:r>
            <a:r>
              <a:rPr lang="en-GB" dirty="0" smtClean="0"/>
              <a:t>214 MeV)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36621" y="4644918"/>
            <a:ext cx="416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This suggested the existence of a new neutral particle at that mass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152804"/>
            <a:ext cx="4248472" cy="56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2" name="Picture 11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6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42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C00000"/>
                </a:solidFill>
              </a:rPr>
              <a:t>Σ</a:t>
            </a:r>
            <a:r>
              <a:rPr lang="en-GB" sz="2800" dirty="0" err="1" smtClean="0">
                <a:solidFill>
                  <a:srgbClr val="C00000"/>
                </a:solidFill>
              </a:rPr>
              <a:t>→p</a:t>
            </a:r>
            <a:r>
              <a:rPr lang="el-GR" sz="2800" dirty="0" smtClean="0">
                <a:solidFill>
                  <a:srgbClr val="C00000"/>
                </a:solidFill>
              </a:rPr>
              <a:t>μμ</a:t>
            </a:r>
            <a:r>
              <a:rPr lang="en-GB" sz="2800" dirty="0" smtClean="0">
                <a:solidFill>
                  <a:srgbClr val="C00000"/>
                </a:solidFill>
              </a:rPr>
              <a:t> full Run-I analysis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6512" y="69269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1200" dirty="0" smtClean="0"/>
              <a:t>LHCb-CONF-2016-013</a:t>
            </a:r>
            <a:endParaRPr lang="en-GB" sz="1200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34400"/>
            <a:ext cx="5066319" cy="352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7704" y="836711"/>
            <a:ext cx="2694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The background discrimination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42" y="1844824"/>
            <a:ext cx="8728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A Boosted Decision Tree (BDT)  is trained against combinatorial background: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1" name="Picture 10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043608" y="5646861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GB" dirty="0"/>
              <a:t>Signal proxy: Simulation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Background proxy: same sign </a:t>
            </a:r>
            <a:r>
              <a:rPr lang="en-GB" dirty="0" err="1"/>
              <a:t>muons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18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42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C00000"/>
                </a:solidFill>
              </a:rPr>
              <a:t>Σ</a:t>
            </a:r>
            <a:r>
              <a:rPr lang="en-GB" sz="2800" dirty="0" err="1" smtClean="0">
                <a:solidFill>
                  <a:srgbClr val="C00000"/>
                </a:solidFill>
              </a:rPr>
              <a:t>→p</a:t>
            </a:r>
            <a:r>
              <a:rPr lang="el-GR" sz="2800" dirty="0" smtClean="0">
                <a:solidFill>
                  <a:srgbClr val="C00000"/>
                </a:solidFill>
              </a:rPr>
              <a:t>μμ</a:t>
            </a:r>
            <a:r>
              <a:rPr lang="en-GB" sz="2800" dirty="0" smtClean="0">
                <a:solidFill>
                  <a:srgbClr val="C00000"/>
                </a:solidFill>
              </a:rPr>
              <a:t> full Run-I analysis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6512" y="69269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1200" dirty="0" smtClean="0"/>
              <a:t>LHCb-CONF-2016-013</a:t>
            </a:r>
            <a:endParaRPr lang="en-GB" sz="1200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836711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The control samples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43" y="1419539"/>
            <a:ext cx="4335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Two main  control samples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dirty="0" err="1">
                <a:solidFill>
                  <a:srgbClr val="C00000"/>
                </a:solidFill>
              </a:rPr>
              <a:t>Σ→</a:t>
            </a:r>
            <a:r>
              <a:rPr lang="en-GB" dirty="0" err="1" smtClean="0">
                <a:solidFill>
                  <a:srgbClr val="C00000"/>
                </a:solidFill>
              </a:rPr>
              <a:t>p</a:t>
            </a:r>
            <a:r>
              <a:rPr lang="el-GR" dirty="0">
                <a:solidFill>
                  <a:srgbClr val="C00000"/>
                </a:solidFill>
              </a:rPr>
              <a:t>π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: Used for normalization of the signal yield (translate yields into BR’s)</a:t>
            </a:r>
          </a:p>
          <a:p>
            <a:pPr marL="742950" lvl="1" indent="-285750">
              <a:buFont typeface="Arial" charset="0"/>
              <a:buChar char="•"/>
            </a:pPr>
            <a:endParaRPr lang="en-GB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1" y="3425572"/>
            <a:ext cx="4266107" cy="299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00437" y="19632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l-GR" dirty="0">
                <a:solidFill>
                  <a:srgbClr val="C00000"/>
                </a:solidFill>
              </a:rPr>
              <a:t>Κ</a:t>
            </a:r>
            <a:r>
              <a:rPr lang="en-GB" dirty="0">
                <a:solidFill>
                  <a:srgbClr val="C00000"/>
                </a:solidFill>
              </a:rPr>
              <a:t>→</a:t>
            </a:r>
            <a:r>
              <a:rPr lang="el-GR" dirty="0">
                <a:solidFill>
                  <a:srgbClr val="C00000"/>
                </a:solidFill>
              </a:rPr>
              <a:t>πππ </a:t>
            </a:r>
            <a:r>
              <a:rPr lang="en-GB" dirty="0"/>
              <a:t>: used to calibrate mass resolution and peak position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63" y="3425572"/>
            <a:ext cx="4307496" cy="306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2" name="Picture 11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7292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42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C00000"/>
                </a:solidFill>
              </a:rPr>
              <a:t>Σ</a:t>
            </a:r>
            <a:r>
              <a:rPr lang="en-GB" sz="2800" dirty="0" err="1" smtClean="0">
                <a:solidFill>
                  <a:srgbClr val="C00000"/>
                </a:solidFill>
              </a:rPr>
              <a:t>→p</a:t>
            </a:r>
            <a:r>
              <a:rPr lang="el-GR" sz="2800" dirty="0" smtClean="0">
                <a:solidFill>
                  <a:srgbClr val="C00000"/>
                </a:solidFill>
              </a:rPr>
              <a:t>μμ</a:t>
            </a:r>
            <a:r>
              <a:rPr lang="en-GB" sz="2800" dirty="0" smtClean="0">
                <a:solidFill>
                  <a:srgbClr val="C00000"/>
                </a:solidFill>
              </a:rPr>
              <a:t> full Run-I analysis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6512" y="69269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sz="1200" dirty="0" smtClean="0"/>
              <a:t>LHCb-CONF-2016-013</a:t>
            </a:r>
            <a:endParaRPr lang="en-GB" sz="1200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836711"/>
            <a:ext cx="2050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The preliminary results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0437" y="19632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X→</a:t>
            </a:r>
            <a:r>
              <a:rPr lang="el-GR" dirty="0">
                <a:solidFill>
                  <a:srgbClr val="C00000"/>
                </a:solidFill>
              </a:rPr>
              <a:t> μμ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: Found </a:t>
            </a:r>
            <a:r>
              <a:rPr lang="en-GB" u="sng" dirty="0" smtClean="0"/>
              <a:t>no evidence </a:t>
            </a:r>
            <a:r>
              <a:rPr lang="en-GB" dirty="0" smtClean="0"/>
              <a:t>for the 214 MeV particle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9746" y="1268760"/>
            <a:ext cx="4335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dirty="0" err="1">
                <a:solidFill>
                  <a:srgbClr val="C00000"/>
                </a:solidFill>
              </a:rPr>
              <a:t>Σ→</a:t>
            </a:r>
            <a:r>
              <a:rPr lang="en-GB" dirty="0" err="1" smtClean="0">
                <a:solidFill>
                  <a:srgbClr val="C00000"/>
                </a:solidFill>
              </a:rPr>
              <a:t>p</a:t>
            </a:r>
            <a:r>
              <a:rPr lang="el-GR" dirty="0" smtClean="0">
                <a:solidFill>
                  <a:srgbClr val="C00000"/>
                </a:solidFill>
              </a:rPr>
              <a:t>μμ </a:t>
            </a:r>
            <a:r>
              <a:rPr lang="en-GB" dirty="0" smtClean="0"/>
              <a:t>: Found 4</a:t>
            </a:r>
            <a:r>
              <a:rPr lang="el-GR" dirty="0" smtClean="0"/>
              <a:t>σ</a:t>
            </a:r>
            <a:r>
              <a:rPr lang="en-GB" dirty="0" smtClean="0"/>
              <a:t> evidence in one of the trigger categories (but no normalization)</a:t>
            </a:r>
          </a:p>
          <a:p>
            <a:pPr lvl="1"/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BR(</a:t>
            </a:r>
            <a:r>
              <a:rPr lang="en-GB" dirty="0" err="1" smtClean="0">
                <a:solidFill>
                  <a:srgbClr val="C00000"/>
                </a:solidFill>
              </a:rPr>
              <a:t>Σ</a:t>
            </a:r>
            <a:r>
              <a:rPr lang="en-GB" dirty="0" err="1">
                <a:solidFill>
                  <a:srgbClr val="C00000"/>
                </a:solidFill>
              </a:rPr>
              <a:t>→</a:t>
            </a:r>
            <a:r>
              <a:rPr lang="en-GB" dirty="0" err="1" smtClean="0">
                <a:solidFill>
                  <a:srgbClr val="C00000"/>
                </a:solidFill>
              </a:rPr>
              <a:t>p</a:t>
            </a:r>
            <a:r>
              <a:rPr lang="el-GR" dirty="0" smtClean="0">
                <a:solidFill>
                  <a:srgbClr val="C00000"/>
                </a:solidFill>
              </a:rPr>
              <a:t>μμ</a:t>
            </a:r>
            <a:r>
              <a:rPr lang="en-GB" dirty="0" smtClean="0">
                <a:solidFill>
                  <a:srgbClr val="C00000"/>
                </a:solidFill>
              </a:rPr>
              <a:t>) &lt; 6.3x10</a:t>
            </a:r>
            <a:r>
              <a:rPr lang="en-GB" baseline="30000" dirty="0" smtClean="0">
                <a:solidFill>
                  <a:srgbClr val="C00000"/>
                </a:solidFill>
              </a:rPr>
              <a:t>-8</a:t>
            </a:r>
            <a:r>
              <a:rPr lang="en-GB" dirty="0" smtClean="0">
                <a:solidFill>
                  <a:srgbClr val="C00000"/>
                </a:solidFill>
              </a:rPr>
              <a:t> 95% CL</a:t>
            </a:r>
            <a:r>
              <a:rPr lang="en-GB" dirty="0" smtClean="0"/>
              <a:t> in the trigger category with available normalization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27863"/>
            <a:ext cx="4081804" cy="297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77" y="3577084"/>
            <a:ext cx="4210719" cy="312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3" name="Picture 12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2097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18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23728" y="2780928"/>
            <a:ext cx="447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K</a:t>
            </a:r>
            <a:r>
              <a:rPr lang="en-GB" sz="2800" baseline="-25000" dirty="0">
                <a:solidFill>
                  <a:srgbClr val="C00000"/>
                </a:solidFill>
              </a:rPr>
              <a:t>S </a:t>
            </a:r>
            <a:r>
              <a:rPr lang="en-GB" sz="2800" dirty="0" smtClean="0">
                <a:solidFill>
                  <a:srgbClr val="C00000"/>
                </a:solidFill>
              </a:rPr>
              <a:t>→</a:t>
            </a:r>
            <a:r>
              <a:rPr lang="el-GR" sz="2800" dirty="0" smtClean="0">
                <a:solidFill>
                  <a:srgbClr val="C00000"/>
                </a:solidFill>
              </a:rPr>
              <a:t>π</a:t>
            </a:r>
            <a:r>
              <a:rPr lang="en-GB" sz="2800" baseline="30000" dirty="0" smtClean="0">
                <a:solidFill>
                  <a:srgbClr val="C00000"/>
                </a:solidFill>
              </a:rPr>
              <a:t>0</a:t>
            </a:r>
            <a:r>
              <a:rPr lang="el-GR" sz="2800" dirty="0" smtClean="0">
                <a:solidFill>
                  <a:srgbClr val="C00000"/>
                </a:solidFill>
              </a:rPr>
              <a:t>μμ</a:t>
            </a:r>
            <a:r>
              <a:rPr lang="en-GB" sz="2800" dirty="0" smtClean="0">
                <a:solidFill>
                  <a:srgbClr val="C00000"/>
                </a:solidFill>
              </a:rPr>
              <a:t> sensitivity study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4942" y="3429000"/>
            <a:ext cx="30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 CERN-LHCb-PUB-2016-017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8" name="Picture 7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389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9F7F-4924-471B-B4BC-80BD207F4078}" type="slidenum">
              <a:rPr lang="en-GB" smtClean="0"/>
              <a:t>19</a:t>
            </a:fld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57200" y="849868"/>
            <a:ext cx="541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One of these important </a:t>
            </a:r>
            <a:r>
              <a:rPr lang="en-GB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dirty="0" smtClean="0"/>
              <a:t>-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en-GB" dirty="0" smtClean="0"/>
              <a:t>transitions is K</a:t>
            </a:r>
            <a:r>
              <a:rPr lang="en-GB" b="1" baseline="-25000" dirty="0" smtClean="0">
                <a:solidFill>
                  <a:srgbClr val="0070C0"/>
                </a:solidFill>
              </a:rPr>
              <a:t>L</a:t>
            </a:r>
            <a:r>
              <a:rPr lang="en-GB" baseline="-25000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l-GR" dirty="0" smtClean="0">
                <a:sym typeface="Wingdings" panose="05000000000000000000" pitchFamily="2" charset="2"/>
              </a:rPr>
              <a:t>π</a:t>
            </a:r>
            <a:r>
              <a:rPr lang="es-ES" baseline="30000" dirty="0" smtClean="0">
                <a:sym typeface="Wingdings" panose="05000000000000000000" pitchFamily="2" charset="2"/>
              </a:rPr>
              <a:t>0</a:t>
            </a:r>
            <a:r>
              <a:rPr lang="el-GR" dirty="0" smtClean="0">
                <a:sym typeface="Wingdings" panose="05000000000000000000" pitchFamily="2" charset="2"/>
              </a:rPr>
              <a:t>μμ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6861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800" y="5334000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Randall-</a:t>
            </a:r>
            <a:r>
              <a:rPr lang="es-ES" dirty="0" err="1" smtClean="0"/>
              <a:t>Sundrum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433387" y="5705749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M. Bauer et al, JHEP 1009:017,2010, arXiv:0912.1625 [hep-</a:t>
            </a:r>
            <a:r>
              <a:rPr lang="en-GB" sz="1400" dirty="0" err="1"/>
              <a:t>ph</a:t>
            </a:r>
            <a:r>
              <a:rPr lang="en-GB" sz="1400" dirty="0"/>
              <a:t>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228600"/>
            <a:ext cx="3632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Why? </a:t>
            </a:r>
            <a:r>
              <a:rPr lang="en-GB" sz="2000" dirty="0" smtClean="0">
                <a:solidFill>
                  <a:srgbClr val="C00000"/>
                </a:solidFill>
              </a:rPr>
              <a:t>(</a:t>
            </a:r>
            <a:r>
              <a:rPr lang="en-GB" sz="2000" dirty="0">
                <a:solidFill>
                  <a:srgbClr val="C00000"/>
                </a:solidFill>
              </a:rPr>
              <a:t>K</a:t>
            </a:r>
            <a:r>
              <a:rPr lang="en-GB" sz="2000" b="1" baseline="-25000" dirty="0">
                <a:solidFill>
                  <a:srgbClr val="0033CC"/>
                </a:solidFill>
              </a:rPr>
              <a:t>L</a:t>
            </a:r>
            <a:r>
              <a:rPr lang="en-GB" sz="2000" baseline="-25000" dirty="0">
                <a:solidFill>
                  <a:srgbClr val="C00000"/>
                </a:solidFill>
              </a:rPr>
              <a:t> </a:t>
            </a:r>
            <a:r>
              <a:rPr lang="en-GB" sz="20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l-GR" sz="2000" dirty="0">
                <a:solidFill>
                  <a:srgbClr val="C00000"/>
                </a:solidFill>
                <a:sym typeface="Wingdings" panose="05000000000000000000" pitchFamily="2" charset="2"/>
              </a:rPr>
              <a:t>π</a:t>
            </a:r>
            <a:r>
              <a:rPr lang="es-ES" sz="2000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0</a:t>
            </a:r>
            <a:r>
              <a:rPr lang="el-GR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μμ</a:t>
            </a:r>
            <a:r>
              <a:rPr lang="en-GB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and ED)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1" y="1676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~ 1 order of magnitude variation of the BR in models with Extra Dimensions</a:t>
            </a:r>
          </a:p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2" name="Picture 11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</a:t>
            </a:r>
            <a:r>
              <a:rPr lang="en-GB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1" name="Picture 10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9512" y="1375250"/>
            <a:ext cx="5328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LHCb experiment at LHC 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Designed mostly for </a:t>
            </a:r>
            <a:r>
              <a:rPr lang="en-GB" b="1" dirty="0" smtClean="0">
                <a:solidFill>
                  <a:srgbClr val="1D2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00B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dirty="0" smtClean="0"/>
              <a:t> decays</a:t>
            </a:r>
            <a:endParaRPr lang="en-GB" dirty="0"/>
          </a:p>
          <a:p>
            <a:pPr marL="742950" lvl="1" indent="-285750">
              <a:buFont typeface="Arial" charset="0"/>
              <a:buChar char="•"/>
            </a:pP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But there is also an ~infinite </a:t>
            </a:r>
            <a:r>
              <a:rPr lang="en-GB" b="1" dirty="0" smtClean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strangeness </a:t>
            </a:r>
            <a:r>
              <a:rPr lang="en-GB" dirty="0" smtClean="0"/>
              <a:t>production at LHC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Infinite production times zero efficiency requires </a:t>
            </a:r>
            <a:r>
              <a:rPr lang="en-GB" dirty="0" err="1" smtClean="0"/>
              <a:t>L’Hopital</a:t>
            </a:r>
            <a:endParaRPr lang="en-GB" dirty="0" smtClean="0"/>
          </a:p>
          <a:p>
            <a:pPr marL="1200150" lvl="2" indent="-285750">
              <a:buFont typeface="Arial" charset="0"/>
              <a:buChar char="•"/>
            </a:pPr>
            <a:r>
              <a:rPr lang="en-GB" dirty="0" smtClean="0"/>
              <a:t>We still manage to get world best results</a:t>
            </a:r>
          </a:p>
          <a:p>
            <a:pPr marL="1200150" lvl="2" indent="-285750">
              <a:buFont typeface="Arial" charset="0"/>
              <a:buChar char="•"/>
            </a:pP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Major improvements in the trigger for </a:t>
            </a:r>
            <a:r>
              <a:rPr lang="en-GB" b="1" dirty="0" smtClean="0">
                <a:solidFill>
                  <a:srgbClr val="C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dirty="0" smtClean="0"/>
              <a:t> decays are being done 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9" name="Picture 7" descr="\\cern.ch\dfs\Users\d\diegoms\Documents\My Pictures\LHCb_pers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139952" cy="32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75092" y="5157191"/>
            <a:ext cx="6958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The results I’m going to show correspond to Run –I data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2011: 1fb</a:t>
            </a:r>
            <a:r>
              <a:rPr lang="en-GB" baseline="30000" dirty="0"/>
              <a:t>-1</a:t>
            </a:r>
            <a:r>
              <a:rPr lang="en-GB" dirty="0"/>
              <a:t> @ 7 TeV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2012: 2fb</a:t>
            </a:r>
            <a:r>
              <a:rPr lang="en-GB" baseline="30000" dirty="0"/>
              <a:t>-1</a:t>
            </a:r>
            <a:r>
              <a:rPr lang="en-GB" dirty="0"/>
              <a:t> @ 8 TeV </a:t>
            </a:r>
          </a:p>
        </p:txBody>
      </p:sp>
    </p:spTree>
    <p:extLst>
      <p:ext uri="{BB962C8B-B14F-4D97-AF65-F5344CB8AC3E}">
        <p14:creationId xmlns:p14="http://schemas.microsoft.com/office/powerpoint/2010/main" val="7374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9F7F-4924-471B-B4BC-80BD207F4078}" type="slidenum">
              <a:rPr lang="en-GB" smtClean="0"/>
              <a:t>20</a:t>
            </a:fld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57200" y="849868"/>
            <a:ext cx="541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One of these important </a:t>
            </a:r>
            <a:r>
              <a:rPr lang="en-GB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dirty="0" smtClean="0"/>
              <a:t>-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en-GB" dirty="0" smtClean="0"/>
              <a:t>transitions is K</a:t>
            </a:r>
            <a:r>
              <a:rPr lang="en-GB" b="1" baseline="-25000" dirty="0" smtClean="0">
                <a:solidFill>
                  <a:srgbClr val="0070C0"/>
                </a:solidFill>
              </a:rPr>
              <a:t>L</a:t>
            </a:r>
            <a:r>
              <a:rPr lang="en-GB" baseline="-25000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l-GR" dirty="0" smtClean="0">
                <a:sym typeface="Wingdings" panose="05000000000000000000" pitchFamily="2" charset="2"/>
              </a:rPr>
              <a:t>π</a:t>
            </a:r>
            <a:r>
              <a:rPr lang="es-ES" baseline="30000" dirty="0" smtClean="0">
                <a:sym typeface="Wingdings" panose="05000000000000000000" pitchFamily="2" charset="2"/>
              </a:rPr>
              <a:t>0</a:t>
            </a:r>
            <a:r>
              <a:rPr lang="el-GR" dirty="0" smtClean="0">
                <a:sym typeface="Wingdings" panose="05000000000000000000" pitchFamily="2" charset="2"/>
              </a:rPr>
              <a:t>μμ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6861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800" y="5334000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Randall-</a:t>
            </a:r>
            <a:r>
              <a:rPr lang="es-ES" dirty="0" err="1" smtClean="0"/>
              <a:t>Sundrum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433387" y="5705749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M. Bauer et al, JHEP 1009:017,2010, arXiv:0912.1625 [hep-</a:t>
            </a:r>
            <a:r>
              <a:rPr lang="en-GB" sz="1400" dirty="0" err="1"/>
              <a:t>ph</a:t>
            </a:r>
            <a:r>
              <a:rPr lang="en-GB" sz="1400" dirty="0"/>
              <a:t>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5801" y="1676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~ 1 order of magnitude variation of the BR in models with Extra Dimensions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259973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Problem: The SM prediction is not too precise, which makes hard to distinguish small BSM effects from SM uncertainties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75" y="4036021"/>
            <a:ext cx="5009689" cy="49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800" y="228600"/>
            <a:ext cx="3632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Why? </a:t>
            </a:r>
            <a:r>
              <a:rPr lang="en-GB" sz="2000" dirty="0" smtClean="0">
                <a:solidFill>
                  <a:srgbClr val="C00000"/>
                </a:solidFill>
              </a:rPr>
              <a:t>(</a:t>
            </a:r>
            <a:r>
              <a:rPr lang="en-GB" sz="2000" dirty="0">
                <a:solidFill>
                  <a:srgbClr val="C00000"/>
                </a:solidFill>
              </a:rPr>
              <a:t>K</a:t>
            </a:r>
            <a:r>
              <a:rPr lang="en-GB" sz="2000" b="1" baseline="-25000" dirty="0">
                <a:solidFill>
                  <a:srgbClr val="0033CC"/>
                </a:solidFill>
              </a:rPr>
              <a:t>L</a:t>
            </a:r>
            <a:r>
              <a:rPr lang="en-GB" sz="2000" baseline="-25000" dirty="0">
                <a:solidFill>
                  <a:srgbClr val="C00000"/>
                </a:solidFill>
              </a:rPr>
              <a:t> </a:t>
            </a:r>
            <a:r>
              <a:rPr lang="en-GB" sz="20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l-GR" sz="2000" dirty="0">
                <a:solidFill>
                  <a:srgbClr val="C00000"/>
                </a:solidFill>
                <a:sym typeface="Wingdings" panose="05000000000000000000" pitchFamily="2" charset="2"/>
              </a:rPr>
              <a:t>π</a:t>
            </a:r>
            <a:r>
              <a:rPr lang="es-ES" sz="2000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0</a:t>
            </a:r>
            <a:r>
              <a:rPr lang="el-GR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μμ</a:t>
            </a:r>
            <a:r>
              <a:rPr lang="en-GB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and ED)</a:t>
            </a:r>
            <a:endParaRPr lang="en-GB" sz="2000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5" name="Picture 14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9F7F-4924-471B-B4BC-80BD207F4078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799"/>
            <a:ext cx="5009689" cy="49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" y="1752600"/>
            <a:ext cx="668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124786" cy="34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86" y="2533938"/>
            <a:ext cx="18669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3076" idx="3"/>
          </p:cNvCxnSpPr>
          <p:nvPr/>
        </p:nvCxnSpPr>
        <p:spPr>
          <a:xfrm>
            <a:off x="4277186" y="2710151"/>
            <a:ext cx="599614" cy="176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6800" y="25146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Dominant uncertainty, that makes difficult potential BSM interpretation of </a:t>
            </a:r>
            <a:r>
              <a:rPr lang="en-GB" dirty="0"/>
              <a:t>K</a:t>
            </a:r>
            <a:r>
              <a:rPr lang="en-GB" b="1" baseline="-25000" dirty="0">
                <a:solidFill>
                  <a:srgbClr val="0070C0"/>
                </a:solidFill>
              </a:rPr>
              <a:t>L</a:t>
            </a:r>
            <a:r>
              <a:rPr lang="en-GB" baseline="-25000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π</a:t>
            </a:r>
            <a:r>
              <a:rPr lang="es-ES" baseline="30000" dirty="0">
                <a:sym typeface="Wingdings" panose="05000000000000000000" pitchFamily="2" charset="2"/>
              </a:rPr>
              <a:t>0</a:t>
            </a:r>
            <a:r>
              <a:rPr lang="el-GR" dirty="0">
                <a:sym typeface="Wingdings" panose="05000000000000000000" pitchFamily="2" charset="2"/>
              </a:rPr>
              <a:t>μμ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It comes from the </a:t>
            </a:r>
            <a:r>
              <a:rPr lang="en-GB" b="1" dirty="0" smtClean="0"/>
              <a:t>experimental uncertainty </a:t>
            </a:r>
            <a:r>
              <a:rPr lang="en-GB" dirty="0" smtClean="0"/>
              <a:t>on BR(K</a:t>
            </a:r>
            <a:r>
              <a:rPr lang="en-GB" b="1" baseline="-25000" dirty="0" smtClean="0">
                <a:solidFill>
                  <a:srgbClr val="D60093"/>
                </a:solidFill>
              </a:rPr>
              <a:t>S</a:t>
            </a:r>
            <a:r>
              <a:rPr lang="en-GB" baseline="-25000" dirty="0" smtClean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l-GR" dirty="0">
                <a:sym typeface="Wingdings" panose="05000000000000000000" pitchFamily="2" charset="2"/>
              </a:rPr>
              <a:t>π</a:t>
            </a:r>
            <a:r>
              <a:rPr lang="es-ES" baseline="30000" dirty="0">
                <a:sym typeface="Wingdings" panose="05000000000000000000" pitchFamily="2" charset="2"/>
              </a:rPr>
              <a:t>0</a:t>
            </a:r>
            <a:r>
              <a:rPr lang="el-GR" dirty="0" smtClean="0">
                <a:sym typeface="Wingdings" panose="05000000000000000000" pitchFamily="2" charset="2"/>
              </a:rPr>
              <a:t>μμ</a:t>
            </a:r>
            <a:r>
              <a:rPr lang="en-GB" dirty="0" smtClean="0">
                <a:sym typeface="Wingdings" panose="05000000000000000000" pitchFamily="2" charset="2"/>
              </a:rPr>
              <a:t>) measured by NA48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45" y="4572000"/>
            <a:ext cx="4928755" cy="3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926863" y="4573922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NA48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248792" y="5105400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~50% relative error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251786" y="5849363"/>
            <a:ext cx="4739814" cy="92333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33CC"/>
                </a:solidFill>
              </a:rPr>
              <a:t>Improved measurements of </a:t>
            </a:r>
            <a:r>
              <a:rPr lang="en-GB" b="1" dirty="0">
                <a:solidFill>
                  <a:srgbClr val="0033CC"/>
                </a:solidFill>
              </a:rPr>
              <a:t>BR(K</a:t>
            </a:r>
            <a:r>
              <a:rPr lang="en-GB" b="1" baseline="-25000" dirty="0">
                <a:solidFill>
                  <a:srgbClr val="D60093"/>
                </a:solidFill>
              </a:rPr>
              <a:t>S</a:t>
            </a:r>
            <a:r>
              <a:rPr lang="en-GB" b="1" baseline="-25000" dirty="0">
                <a:solidFill>
                  <a:srgbClr val="0033CC"/>
                </a:solidFill>
              </a:rPr>
              <a:t> </a:t>
            </a:r>
            <a:r>
              <a:rPr lang="en-GB" b="1" dirty="0">
                <a:solidFill>
                  <a:srgbClr val="0033CC"/>
                </a:solidFill>
                <a:sym typeface="Wingdings" panose="05000000000000000000" pitchFamily="2" charset="2"/>
              </a:rPr>
              <a:t> </a:t>
            </a:r>
            <a:r>
              <a:rPr lang="el-GR" b="1" dirty="0">
                <a:solidFill>
                  <a:srgbClr val="0033CC"/>
                </a:solidFill>
                <a:sym typeface="Wingdings" panose="05000000000000000000" pitchFamily="2" charset="2"/>
              </a:rPr>
              <a:t>π</a:t>
            </a:r>
            <a:r>
              <a:rPr lang="es-ES" b="1" baseline="30000" dirty="0">
                <a:solidFill>
                  <a:srgbClr val="0033CC"/>
                </a:solidFill>
                <a:sym typeface="Wingdings" panose="05000000000000000000" pitchFamily="2" charset="2"/>
              </a:rPr>
              <a:t>0</a:t>
            </a:r>
            <a:r>
              <a:rPr lang="el-GR" b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μμ</a:t>
            </a:r>
            <a:r>
              <a:rPr lang="en-GB" b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) </a:t>
            </a:r>
            <a:r>
              <a:rPr lang="en-GB" b="1" dirty="0">
                <a:solidFill>
                  <a:srgbClr val="0033CC"/>
                </a:solidFill>
                <a:sym typeface="Wingdings" panose="05000000000000000000" pitchFamily="2" charset="2"/>
              </a:rPr>
              <a:t>w</a:t>
            </a:r>
            <a:r>
              <a:rPr lang="en-GB" b="1" dirty="0" smtClean="0">
                <a:solidFill>
                  <a:srgbClr val="0033CC"/>
                </a:solidFill>
              </a:rPr>
              <a:t>ill translate into improved BSM constraints from </a:t>
            </a:r>
            <a:r>
              <a:rPr lang="en-GB" b="1" dirty="0">
                <a:solidFill>
                  <a:srgbClr val="0033CC"/>
                </a:solidFill>
              </a:rPr>
              <a:t>K</a:t>
            </a:r>
            <a:r>
              <a:rPr lang="en-GB" b="1" baseline="-25000" dirty="0">
                <a:solidFill>
                  <a:srgbClr val="0033CC"/>
                </a:solidFill>
              </a:rPr>
              <a:t>L </a:t>
            </a:r>
            <a:r>
              <a:rPr lang="en-GB" b="1" dirty="0">
                <a:solidFill>
                  <a:srgbClr val="0033CC"/>
                </a:solidFill>
                <a:sym typeface="Wingdings" panose="05000000000000000000" pitchFamily="2" charset="2"/>
              </a:rPr>
              <a:t> </a:t>
            </a:r>
            <a:r>
              <a:rPr lang="el-GR" b="1" dirty="0">
                <a:solidFill>
                  <a:srgbClr val="0033CC"/>
                </a:solidFill>
                <a:sym typeface="Wingdings" panose="05000000000000000000" pitchFamily="2" charset="2"/>
              </a:rPr>
              <a:t>π</a:t>
            </a:r>
            <a:r>
              <a:rPr lang="es-ES" b="1" baseline="30000" dirty="0">
                <a:solidFill>
                  <a:srgbClr val="0033CC"/>
                </a:solidFill>
                <a:sym typeface="Wingdings" panose="05000000000000000000" pitchFamily="2" charset="2"/>
              </a:rPr>
              <a:t>0</a:t>
            </a:r>
            <a:r>
              <a:rPr lang="el-GR" b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μμ</a:t>
            </a:r>
            <a:r>
              <a:rPr lang="en-GB" b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 </a:t>
            </a:r>
            <a:endParaRPr lang="en-GB" b="1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28600"/>
            <a:ext cx="6006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Why? </a:t>
            </a:r>
            <a:r>
              <a:rPr lang="en-GB" sz="2000" dirty="0" smtClean="0">
                <a:solidFill>
                  <a:srgbClr val="C00000"/>
                </a:solidFill>
              </a:rPr>
              <a:t>(</a:t>
            </a:r>
            <a:r>
              <a:rPr lang="en-GB" sz="2000" dirty="0">
                <a:solidFill>
                  <a:srgbClr val="C00000"/>
                </a:solidFill>
              </a:rPr>
              <a:t>K</a:t>
            </a:r>
            <a:r>
              <a:rPr lang="en-GB" sz="2000" b="1" baseline="-25000" dirty="0">
                <a:solidFill>
                  <a:srgbClr val="D60093"/>
                </a:solidFill>
              </a:rPr>
              <a:t>S</a:t>
            </a:r>
            <a:r>
              <a:rPr lang="en-GB" sz="2000" baseline="-25000" dirty="0">
                <a:solidFill>
                  <a:srgbClr val="C00000"/>
                </a:solidFill>
              </a:rPr>
              <a:t> </a:t>
            </a:r>
            <a:r>
              <a:rPr lang="en-GB" sz="20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l-GR" sz="2000" dirty="0">
                <a:solidFill>
                  <a:srgbClr val="C00000"/>
                </a:solidFill>
                <a:sym typeface="Wingdings" panose="05000000000000000000" pitchFamily="2" charset="2"/>
              </a:rPr>
              <a:t>π</a:t>
            </a:r>
            <a:r>
              <a:rPr lang="es-ES" sz="2000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0</a:t>
            </a:r>
            <a:r>
              <a:rPr lang="el-GR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μμ</a:t>
            </a:r>
            <a:r>
              <a:rPr lang="en-GB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and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olidFill>
                  <a:srgbClr val="C00000"/>
                </a:solidFill>
              </a:rPr>
              <a:t>SM errors on K</a:t>
            </a:r>
            <a:r>
              <a:rPr lang="en-GB" sz="2000" b="1" baseline="-25000" dirty="0" smtClean="0">
                <a:solidFill>
                  <a:srgbClr val="0033CC"/>
                </a:solidFill>
              </a:rPr>
              <a:t>L</a:t>
            </a:r>
            <a:r>
              <a:rPr lang="en-GB" sz="2000" baseline="-25000" dirty="0" smtClean="0">
                <a:solidFill>
                  <a:srgbClr val="C00000"/>
                </a:solidFill>
              </a:rPr>
              <a:t> </a:t>
            </a:r>
            <a:r>
              <a:rPr lang="en-GB" sz="20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l-GR" sz="2000" dirty="0">
                <a:solidFill>
                  <a:srgbClr val="C00000"/>
                </a:solidFill>
                <a:sym typeface="Wingdings" panose="05000000000000000000" pitchFamily="2" charset="2"/>
              </a:rPr>
              <a:t>π</a:t>
            </a:r>
            <a:r>
              <a:rPr lang="es-ES" sz="2000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0</a:t>
            </a:r>
            <a:r>
              <a:rPr lang="el-GR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μμ</a:t>
            </a:r>
            <a:r>
              <a:rPr lang="en-GB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)</a:t>
            </a:r>
            <a:endParaRPr lang="en-GB" sz="2000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6" name="Picture 15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68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447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K</a:t>
            </a:r>
            <a:r>
              <a:rPr lang="en-GB" sz="2800" baseline="-25000" dirty="0">
                <a:solidFill>
                  <a:srgbClr val="C00000"/>
                </a:solidFill>
              </a:rPr>
              <a:t>S </a:t>
            </a:r>
            <a:r>
              <a:rPr lang="en-GB" sz="2800" dirty="0" smtClean="0">
                <a:solidFill>
                  <a:srgbClr val="C00000"/>
                </a:solidFill>
              </a:rPr>
              <a:t>→</a:t>
            </a:r>
            <a:r>
              <a:rPr lang="el-GR" sz="2800" dirty="0" smtClean="0">
                <a:solidFill>
                  <a:srgbClr val="C00000"/>
                </a:solidFill>
              </a:rPr>
              <a:t>π</a:t>
            </a:r>
            <a:r>
              <a:rPr lang="en-GB" sz="2800" baseline="30000" dirty="0" smtClean="0">
                <a:solidFill>
                  <a:srgbClr val="C00000"/>
                </a:solidFill>
              </a:rPr>
              <a:t>0</a:t>
            </a:r>
            <a:r>
              <a:rPr lang="el-GR" sz="2800" dirty="0" smtClean="0">
                <a:solidFill>
                  <a:srgbClr val="C00000"/>
                </a:solidFill>
              </a:rPr>
              <a:t>μμ</a:t>
            </a:r>
            <a:r>
              <a:rPr lang="en-GB" sz="2800" dirty="0" smtClean="0">
                <a:solidFill>
                  <a:srgbClr val="C00000"/>
                </a:solidFill>
              </a:rPr>
              <a:t> sensitivity study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8097" y="879103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V. </a:t>
            </a:r>
            <a:r>
              <a:rPr lang="en-GB" sz="1200" dirty="0" err="1"/>
              <a:t>Chobanova</a:t>
            </a:r>
            <a:r>
              <a:rPr lang="en-GB" sz="1200" dirty="0"/>
              <a:t> et al</a:t>
            </a:r>
            <a:r>
              <a:rPr lang="en-GB" sz="1200" dirty="0" smtClean="0"/>
              <a:t>,</a:t>
            </a:r>
          </a:p>
          <a:p>
            <a:r>
              <a:rPr lang="en-GB" sz="1200" dirty="0" smtClean="0"/>
              <a:t> CERN-LHCb-PUB-2016-017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340768"/>
            <a:ext cx="48654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K</a:t>
            </a:r>
            <a:r>
              <a:rPr lang="en-GB" baseline="-25000" dirty="0" smtClean="0">
                <a:solidFill>
                  <a:srgbClr val="C00000"/>
                </a:solidFill>
              </a:rPr>
              <a:t>S </a:t>
            </a:r>
            <a:r>
              <a:rPr lang="en-GB" dirty="0">
                <a:solidFill>
                  <a:srgbClr val="C00000"/>
                </a:solidFill>
              </a:rPr>
              <a:t>→</a:t>
            </a:r>
            <a:r>
              <a:rPr lang="el-GR" dirty="0">
                <a:solidFill>
                  <a:srgbClr val="C00000"/>
                </a:solidFill>
              </a:rPr>
              <a:t>π</a:t>
            </a:r>
            <a:r>
              <a:rPr lang="en-GB" baseline="30000" dirty="0">
                <a:solidFill>
                  <a:srgbClr val="C00000"/>
                </a:solidFill>
              </a:rPr>
              <a:t>0</a:t>
            </a:r>
            <a:r>
              <a:rPr lang="el-GR" dirty="0">
                <a:solidFill>
                  <a:srgbClr val="C00000"/>
                </a:solidFill>
              </a:rPr>
              <a:t>μμ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smtClean="0"/>
              <a:t>is searched for in two channels: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l-GR" dirty="0" smtClean="0"/>
              <a:t>π</a:t>
            </a:r>
            <a:r>
              <a:rPr lang="en-GB" baseline="30000" dirty="0" smtClean="0"/>
              <a:t>0 </a:t>
            </a:r>
            <a:r>
              <a:rPr lang="el-GR" dirty="0" smtClean="0">
                <a:sym typeface="Wingdings" panose="05000000000000000000" pitchFamily="2" charset="2"/>
              </a:rPr>
              <a:t>(γγ) </a:t>
            </a:r>
            <a:r>
              <a:rPr lang="el-GR" dirty="0" smtClean="0"/>
              <a:t>μμ</a:t>
            </a:r>
            <a:r>
              <a:rPr lang="en-GB" dirty="0" smtClean="0"/>
              <a:t>: hereafter FULL  (low eff.)</a:t>
            </a:r>
          </a:p>
          <a:p>
            <a:pPr marL="742950" lvl="1" indent="-285750">
              <a:buFont typeface="Arial" charset="0"/>
              <a:buChar char="•"/>
            </a:pPr>
            <a:endParaRPr lang="el-GR" dirty="0" smtClean="0"/>
          </a:p>
          <a:p>
            <a:pPr marL="742950" lvl="1" indent="-285750">
              <a:buFont typeface="Arial" charset="0"/>
              <a:buChar char="•"/>
            </a:pPr>
            <a:r>
              <a:rPr lang="el-GR" dirty="0"/>
              <a:t>π</a:t>
            </a:r>
            <a:r>
              <a:rPr lang="en-GB" baseline="30000" dirty="0"/>
              <a:t>0 </a:t>
            </a:r>
            <a:r>
              <a:rPr lang="el-GR" dirty="0" smtClean="0"/>
              <a:t>μμ</a:t>
            </a:r>
            <a:r>
              <a:rPr lang="en-GB" dirty="0" smtClean="0"/>
              <a:t>: hereafter PARTIAL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331640" y="2420888"/>
            <a:ext cx="216024" cy="3972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43317" y="3528304"/>
            <a:ext cx="4726868" cy="1941951"/>
            <a:chOff x="232099" y="3552639"/>
            <a:chExt cx="4726868" cy="1327139"/>
          </a:xfrm>
        </p:grpSpPr>
        <p:sp>
          <p:nvSpPr>
            <p:cNvPr id="11" name="TextBox 10"/>
            <p:cNvSpPr txBox="1"/>
            <p:nvPr/>
          </p:nvSpPr>
          <p:spPr>
            <a:xfrm>
              <a:off x="232099" y="4301230"/>
              <a:ext cx="423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solidFill>
                    <a:srgbClr val="C00000"/>
                  </a:solidFill>
                </a:rPr>
                <a:t>p</a:t>
              </a:r>
              <a:endParaRPr lang="en-GB" i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35530" y="4270178"/>
              <a:ext cx="423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solidFill>
                    <a:srgbClr val="C00000"/>
                  </a:solidFill>
                </a:rPr>
                <a:t>p</a:t>
              </a:r>
              <a:endParaRPr lang="en-GB" i="1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897785" y="3552639"/>
              <a:ext cx="3061182" cy="921539"/>
            </a:xfrm>
            <a:prstGeom prst="line">
              <a:avLst/>
            </a:prstGeom>
            <a:ln w="25400">
              <a:solidFill>
                <a:srgbClr val="007E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610303" y="3892877"/>
              <a:ext cx="2849026" cy="986901"/>
              <a:chOff x="5685373" y="689499"/>
              <a:chExt cx="2849026" cy="986901"/>
            </a:xfrm>
          </p:grpSpPr>
          <p:sp>
            <p:nvSpPr>
              <p:cNvPr id="19" name="Right Arrow 18"/>
              <p:cNvSpPr/>
              <p:nvPr/>
            </p:nvSpPr>
            <p:spPr>
              <a:xfrm>
                <a:off x="5685373" y="1143000"/>
                <a:ext cx="1100230" cy="279036"/>
              </a:xfrm>
              <a:prstGeom prst="rightArrow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ight Arrow 19"/>
              <p:cNvSpPr/>
              <p:nvPr/>
            </p:nvSpPr>
            <p:spPr>
              <a:xfrm flipH="1">
                <a:off x="7225412" y="1143000"/>
                <a:ext cx="1308987" cy="279036"/>
              </a:xfrm>
              <a:prstGeom prst="rightArrow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5-Point Star 20"/>
              <p:cNvSpPr/>
              <p:nvPr/>
            </p:nvSpPr>
            <p:spPr>
              <a:xfrm>
                <a:off x="6571431" y="689499"/>
                <a:ext cx="839310" cy="907001"/>
              </a:xfrm>
              <a:prstGeom prst="star5">
                <a:avLst>
                  <a:gd name="adj" fmla="val 16529"/>
                  <a:gd name="hf" fmla="val 105146"/>
                  <a:gd name="vf" fmla="val 110557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5-Point Star 21"/>
              <p:cNvSpPr/>
              <p:nvPr/>
            </p:nvSpPr>
            <p:spPr>
              <a:xfrm>
                <a:off x="6553200" y="769399"/>
                <a:ext cx="839310" cy="907001"/>
              </a:xfrm>
              <a:prstGeom prst="star5">
                <a:avLst>
                  <a:gd name="adj" fmla="val 16529"/>
                  <a:gd name="hf" fmla="val 105146"/>
                  <a:gd name="vf" fmla="val 110557"/>
                </a:avLst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0" scaled="0"/>
              </a:gradFill>
              <a:ln>
                <a:noFill/>
              </a:ln>
              <a:scene3d>
                <a:camera prst="orthographicFront">
                  <a:rot lat="0" lon="0" rev="60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32" name="Straight Connector 31"/>
          <p:cNvCxnSpPr/>
          <p:nvPr/>
        </p:nvCxnSpPr>
        <p:spPr>
          <a:xfrm flipV="1">
            <a:off x="4198695" y="2619492"/>
            <a:ext cx="445313" cy="1282364"/>
          </a:xfrm>
          <a:prstGeom prst="line">
            <a:avLst/>
          </a:prstGeom>
          <a:ln w="25400">
            <a:solidFill>
              <a:srgbClr val="01D3F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371464" y="3244334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1D3FD"/>
                </a:solidFill>
              </a:rPr>
              <a:t>π</a:t>
            </a:r>
            <a:r>
              <a:rPr lang="en-GB" baseline="30000" dirty="0">
                <a:solidFill>
                  <a:srgbClr val="01D3FD"/>
                </a:solidFill>
              </a:rPr>
              <a:t>0</a:t>
            </a:r>
            <a:endParaRPr lang="en-GB" dirty="0">
              <a:solidFill>
                <a:srgbClr val="01D3F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16554" y="1558063"/>
                <a:ext cx="3047934" cy="2888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In order to reconstruct the </a:t>
                </a:r>
                <a:r>
                  <a:rPr lang="en-GB" dirty="0" err="1" smtClean="0"/>
                  <a:t>kaon</a:t>
                </a:r>
                <a:r>
                  <a:rPr lang="en-GB" dirty="0" smtClean="0"/>
                  <a:t> mass for PARTIAL:</a:t>
                </a:r>
              </a:p>
              <a:p>
                <a:endParaRPr lang="en-GB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l-GR" dirty="0" smtClean="0"/>
                  <a:t>π</a:t>
                </a:r>
                <a:r>
                  <a:rPr lang="el-GR" baseline="30000" dirty="0" smtClean="0"/>
                  <a:t>0</a:t>
                </a:r>
                <a:r>
                  <a:rPr lang="en-GB" dirty="0" smtClean="0"/>
                  <a:t> mass </a:t>
                </a:r>
                <a:r>
                  <a:rPr lang="en-GB" dirty="0" smtClean="0">
                    <a:sym typeface="Wingdings" panose="05000000000000000000" pitchFamily="2" charset="2"/>
                  </a:rPr>
                  <a:t> PDG</a:t>
                </a: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sym typeface="Wingdings" panose="05000000000000000000" pitchFamily="2" charset="2"/>
                          </a:rPr>
                          <m:t>𝑇</m:t>
                        </m:r>
                      </m:sub>
                      <m:sup>
                        <m:r>
                          <a:rPr lang="el-GR" b="0" i="1" smtClean="0">
                            <a:latin typeface="Cambria Math"/>
                            <a:sym typeface="Wingdings" panose="05000000000000000000" pitchFamily="2" charset="2"/>
                          </a:rPr>
                          <m:t>𝜋</m:t>
                        </m:r>
                      </m:sup>
                    </m:sSubSup>
                    <m:r>
                      <a:rPr lang="el-GR" b="0" i="1" smtClean="0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l-GR" b="0" i="1" smtClean="0"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/>
                            <a:sym typeface="Wingdings" panose="05000000000000000000" pitchFamily="2" charset="2"/>
                          </a:rPr>
                          <m:t>𝑇</m:t>
                        </m:r>
                      </m:sub>
                      <m:sup>
                        <m:r>
                          <a:rPr lang="el-GR" b="0" i="1" smtClean="0">
                            <a:latin typeface="Cambria Math"/>
                            <a:sym typeface="Wingdings" panose="05000000000000000000" pitchFamily="2" charset="2"/>
                          </a:rPr>
                          <m:t>𝜇𝜇</m:t>
                        </m:r>
                      </m:sup>
                    </m:sSubSup>
                  </m:oMath>
                </a14:m>
                <a:endParaRPr lang="el-GR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r>
                  <a:rPr lang="en-GB" dirty="0" smtClean="0">
                    <a:sym typeface="Wingdings" panose="05000000000000000000" pitchFamily="2" charset="2"/>
                  </a:rPr>
                  <a:t>The only unknown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  <a:sym typeface="Wingdings" panose="05000000000000000000" pitchFamily="2" charset="2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sym typeface="Wingdings" panose="05000000000000000000" pitchFamily="2" charset="2"/>
                          </a:rPr>
                          <m:t>𝐿</m:t>
                        </m:r>
                      </m:sub>
                      <m:sup>
                        <m:r>
                          <a:rPr lang="el-GR" i="1">
                            <a:latin typeface="Cambria Math"/>
                            <a:sym typeface="Wingdings" panose="05000000000000000000" pitchFamily="2" charset="2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en-GB" dirty="0" smtClean="0">
                    <a:sym typeface="Wingdings" panose="05000000000000000000" pitchFamily="2" charset="2"/>
                  </a:rPr>
                  <a:t>. But statistically is ≈10GeV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GB" dirty="0" smtClean="0"/>
              </a:p>
              <a:p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554" y="1558063"/>
                <a:ext cx="3047934" cy="2888419"/>
              </a:xfrm>
              <a:prstGeom prst="rect">
                <a:avLst/>
              </a:prstGeom>
              <a:blipFill rotWithShape="1">
                <a:blip r:embed="rId4"/>
                <a:stretch>
                  <a:fillRect l="-1800" t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07" y="3933056"/>
            <a:ext cx="3379381" cy="237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4184538" y="3901856"/>
            <a:ext cx="1322804" cy="535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982563" y="4320416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μμ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644008" y="2619492"/>
            <a:ext cx="852355" cy="1817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032138" y="3713161"/>
            <a:ext cx="304800" cy="377391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27" name="Picture 26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287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47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K</a:t>
            </a:r>
            <a:r>
              <a:rPr lang="en-GB" sz="2800" baseline="-25000" dirty="0">
                <a:solidFill>
                  <a:srgbClr val="C00000"/>
                </a:solidFill>
              </a:rPr>
              <a:t>S </a:t>
            </a:r>
            <a:r>
              <a:rPr lang="en-GB" sz="2800" dirty="0" smtClean="0">
                <a:solidFill>
                  <a:srgbClr val="C00000"/>
                </a:solidFill>
              </a:rPr>
              <a:t>→</a:t>
            </a:r>
            <a:r>
              <a:rPr lang="el-GR" sz="2800" dirty="0" smtClean="0">
                <a:solidFill>
                  <a:srgbClr val="C00000"/>
                </a:solidFill>
              </a:rPr>
              <a:t>π</a:t>
            </a:r>
            <a:r>
              <a:rPr lang="en-GB" sz="2800" baseline="30000" dirty="0" smtClean="0">
                <a:solidFill>
                  <a:srgbClr val="C00000"/>
                </a:solidFill>
              </a:rPr>
              <a:t>0</a:t>
            </a:r>
            <a:r>
              <a:rPr lang="el-GR" sz="2800" dirty="0" smtClean="0">
                <a:solidFill>
                  <a:srgbClr val="C00000"/>
                </a:solidFill>
              </a:rPr>
              <a:t>μμ</a:t>
            </a:r>
            <a:r>
              <a:rPr lang="en-GB" sz="2800" dirty="0" smtClean="0">
                <a:solidFill>
                  <a:srgbClr val="C00000"/>
                </a:solidFill>
              </a:rPr>
              <a:t> sensitivity study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08" y="1566084"/>
            <a:ext cx="4199731" cy="345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" y="5661248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LHCb Upgrade, 100 % eff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5292080" y="5565139"/>
            <a:ext cx="2271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LHCb HL-LHC</a:t>
            </a:r>
          </a:p>
          <a:p>
            <a:r>
              <a:rPr lang="en-GB" dirty="0"/>
              <a:t> </a:t>
            </a:r>
            <a:r>
              <a:rPr lang="en-GB" dirty="0" smtClean="0"/>
              <a:t> 100 fb </a:t>
            </a:r>
            <a:r>
              <a:rPr lang="en-GB" baseline="30000" dirty="0" smtClean="0"/>
              <a:t>-1 </a:t>
            </a:r>
            <a:r>
              <a:rPr lang="en-GB" dirty="0" smtClean="0"/>
              <a:t>100 % eff</a:t>
            </a:r>
          </a:p>
          <a:p>
            <a:r>
              <a:rPr lang="en-GB" dirty="0"/>
              <a:t> </a:t>
            </a:r>
            <a:r>
              <a:rPr lang="en-GB" dirty="0" smtClean="0"/>
              <a:t> or  300 </a:t>
            </a:r>
            <a:r>
              <a:rPr lang="en-GB" dirty="0"/>
              <a:t>fb </a:t>
            </a:r>
            <a:r>
              <a:rPr lang="en-GB" baseline="30000" dirty="0"/>
              <a:t>-1 </a:t>
            </a:r>
            <a:r>
              <a:rPr lang="en-GB" dirty="0" smtClean="0"/>
              <a:t>33 </a:t>
            </a:r>
            <a:r>
              <a:rPr lang="en-GB" dirty="0"/>
              <a:t>% eff</a:t>
            </a:r>
          </a:p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018097" y="879103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V. </a:t>
            </a:r>
            <a:r>
              <a:rPr lang="en-GB" sz="1200" dirty="0" err="1"/>
              <a:t>Chobanova</a:t>
            </a:r>
            <a:r>
              <a:rPr lang="en-GB" sz="1200" dirty="0"/>
              <a:t> et al</a:t>
            </a:r>
            <a:r>
              <a:rPr lang="en-GB" sz="1200" dirty="0" smtClean="0"/>
              <a:t>,</a:t>
            </a:r>
          </a:p>
          <a:p>
            <a:r>
              <a:rPr lang="en-GB" sz="1200" dirty="0" smtClean="0"/>
              <a:t> CERN-LHCb-PUB-2016-017</a:t>
            </a:r>
            <a:endParaRPr lang="en-GB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5" y="1670800"/>
            <a:ext cx="4551084" cy="334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4404852" y="4129548"/>
            <a:ext cx="983674" cy="1531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103120" y="4005064"/>
            <a:ext cx="51663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1600" y="1196752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Normalize yields to </a:t>
            </a:r>
            <a:r>
              <a:rPr lang="en-GB" dirty="0">
                <a:solidFill>
                  <a:srgbClr val="C00000"/>
                </a:solidFill>
              </a:rPr>
              <a:t>K</a:t>
            </a:r>
            <a:r>
              <a:rPr lang="en-GB" baseline="-25000" dirty="0">
                <a:solidFill>
                  <a:srgbClr val="C00000"/>
                </a:solidFill>
              </a:rPr>
              <a:t>S </a:t>
            </a:r>
            <a:r>
              <a:rPr lang="en-GB" dirty="0" smtClean="0">
                <a:solidFill>
                  <a:srgbClr val="C00000"/>
                </a:solidFill>
              </a:rPr>
              <a:t>→</a:t>
            </a:r>
            <a:r>
              <a:rPr lang="el-GR" dirty="0" smtClean="0">
                <a:solidFill>
                  <a:srgbClr val="C00000"/>
                </a:solidFill>
              </a:rPr>
              <a:t>ππ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sensitivity to BR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8" name="Picture 17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3189782" y="1916832"/>
            <a:ext cx="12150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FULL</a:t>
            </a:r>
          </a:p>
          <a:p>
            <a:r>
              <a:rPr lang="en-GB" dirty="0" smtClean="0"/>
              <a:t>channel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563856" y="1915321"/>
            <a:ext cx="12150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PARTIAL</a:t>
            </a:r>
          </a:p>
          <a:p>
            <a:r>
              <a:rPr lang="en-GB" dirty="0" smtClean="0"/>
              <a:t>channel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41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24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729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K</a:t>
            </a:r>
            <a:r>
              <a:rPr lang="en-GB" sz="2800" baseline="-25000" dirty="0">
                <a:solidFill>
                  <a:srgbClr val="C00000"/>
                </a:solidFill>
              </a:rPr>
              <a:t>S </a:t>
            </a:r>
            <a:r>
              <a:rPr lang="en-GB" sz="2800" dirty="0" smtClean="0">
                <a:solidFill>
                  <a:srgbClr val="C00000"/>
                </a:solidFill>
              </a:rPr>
              <a:t>→</a:t>
            </a:r>
            <a:r>
              <a:rPr lang="el-GR" sz="2800" dirty="0" smtClean="0">
                <a:solidFill>
                  <a:srgbClr val="C00000"/>
                </a:solidFill>
              </a:rPr>
              <a:t>π</a:t>
            </a:r>
            <a:r>
              <a:rPr lang="en-GB" sz="2800" baseline="30000" dirty="0">
                <a:solidFill>
                  <a:srgbClr val="C00000"/>
                </a:solidFill>
              </a:rPr>
              <a:t>+</a:t>
            </a:r>
            <a:r>
              <a:rPr lang="el-GR" sz="2800" dirty="0" smtClean="0">
                <a:solidFill>
                  <a:srgbClr val="C00000"/>
                </a:solidFill>
              </a:rPr>
              <a:t>π</a:t>
            </a:r>
            <a:r>
              <a:rPr lang="en-GB" sz="2800" baseline="30000" dirty="0" smtClean="0">
                <a:solidFill>
                  <a:srgbClr val="C00000"/>
                </a:solidFill>
              </a:rPr>
              <a:t>-</a:t>
            </a:r>
            <a:r>
              <a:rPr lang="en-GB" sz="2800" dirty="0" err="1" smtClean="0">
                <a:solidFill>
                  <a:srgbClr val="C00000"/>
                </a:solidFill>
              </a:rPr>
              <a:t>ee</a:t>
            </a:r>
            <a:r>
              <a:rPr lang="en-GB" sz="2800" dirty="0" smtClean="0">
                <a:solidFill>
                  <a:srgbClr val="C00000"/>
                </a:solidFill>
              </a:rPr>
              <a:t> sensitivity study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8097" y="879103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err="1" smtClean="0"/>
              <a:t>C.Marin</a:t>
            </a:r>
            <a:r>
              <a:rPr lang="en-GB" sz="1200" dirty="0" smtClean="0"/>
              <a:t> </a:t>
            </a:r>
            <a:r>
              <a:rPr lang="en-GB" sz="1200" dirty="0"/>
              <a:t>et al</a:t>
            </a:r>
            <a:r>
              <a:rPr lang="en-GB" sz="1200" dirty="0" smtClean="0"/>
              <a:t>,</a:t>
            </a:r>
          </a:p>
          <a:p>
            <a:r>
              <a:rPr lang="en-GB" sz="1200" dirty="0" smtClean="0"/>
              <a:t> CERN-LHCb-PUB-2016-016</a:t>
            </a:r>
            <a:endParaRPr lang="en-GB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4960"/>
            <a:ext cx="4824536" cy="43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19828" y="1988840"/>
            <a:ext cx="2856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Based on simulation:</a:t>
            </a:r>
          </a:p>
          <a:p>
            <a:endParaRPr lang="en-GB" dirty="0" smtClean="0"/>
          </a:p>
          <a:p>
            <a:r>
              <a:rPr lang="en-GB" dirty="0" smtClean="0"/>
              <a:t>Expected a signal yield of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8184" y="3124366"/>
                <a:ext cx="1527149" cy="37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=120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−100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+280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124366"/>
                <a:ext cx="1527149" cy="376642"/>
              </a:xfrm>
              <a:prstGeom prst="rect">
                <a:avLst/>
              </a:prstGeom>
              <a:blipFill rotWithShape="1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36096" y="3668831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full Run-I dataset</a:t>
            </a:r>
          </a:p>
          <a:p>
            <a:endParaRPr lang="en-GB" dirty="0"/>
          </a:p>
          <a:p>
            <a:r>
              <a:rPr lang="en-GB" dirty="0" smtClean="0"/>
              <a:t>Expected background yield is not well known yet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2" name="Picture 11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321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00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Ongoing/future studies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340768"/>
            <a:ext cx="8655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K+ mass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err="1" smtClean="0"/>
              <a:t>Semileptonic</a:t>
            </a:r>
            <a:r>
              <a:rPr lang="en-GB" dirty="0" smtClean="0"/>
              <a:t> hyperon decays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err="1" smtClean="0"/>
              <a:t>Kaons</a:t>
            </a:r>
            <a:r>
              <a:rPr lang="en-GB" dirty="0" smtClean="0"/>
              <a:t> from </a:t>
            </a:r>
            <a:r>
              <a:rPr lang="el-GR" dirty="0" smtClean="0"/>
              <a:t>Φ</a:t>
            </a:r>
            <a:r>
              <a:rPr lang="en-GB" dirty="0" smtClean="0"/>
              <a:t> decays (</a:t>
            </a:r>
            <a:r>
              <a:rPr lang="el-GR" dirty="0" smtClean="0"/>
              <a:t>Φ </a:t>
            </a:r>
            <a:r>
              <a:rPr lang="en-GB" smtClean="0"/>
              <a:t>factory mode)</a:t>
            </a: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K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X</a:t>
            </a:r>
            <a:r>
              <a:rPr lang="en-GB" baseline="30000" dirty="0" smtClean="0"/>
              <a:t>0</a:t>
            </a:r>
            <a:r>
              <a:rPr lang="el-GR" dirty="0" smtClean="0"/>
              <a:t>μμ,</a:t>
            </a:r>
            <a:r>
              <a:rPr lang="en-GB" dirty="0"/>
              <a:t> </a:t>
            </a:r>
            <a:r>
              <a:rPr lang="el-GR" dirty="0"/>
              <a:t>(</a:t>
            </a:r>
            <a:r>
              <a:rPr lang="en-GB" dirty="0" smtClean="0"/>
              <a:t>X </a:t>
            </a:r>
            <a:r>
              <a:rPr lang="en-GB" dirty="0"/>
              <a:t>whatever neutral system: 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l-GR" dirty="0" smtClean="0"/>
              <a:t>γ</a:t>
            </a:r>
            <a:r>
              <a:rPr lang="en-GB" dirty="0" smtClean="0"/>
              <a:t>)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l-GR" dirty="0" smtClean="0"/>
          </a:p>
          <a:p>
            <a:pPr marL="285750" indent="-285750">
              <a:buFont typeface="Arial" charset="0"/>
              <a:buChar char="•"/>
            </a:pPr>
            <a:endParaRPr lang="el-GR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K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n-GB" dirty="0" smtClean="0"/>
              <a:t>X</a:t>
            </a:r>
            <a:r>
              <a:rPr lang="en-GB" baseline="30000" dirty="0" smtClean="0"/>
              <a:t>0</a:t>
            </a:r>
            <a:r>
              <a:rPr lang="el-GR" dirty="0" smtClean="0"/>
              <a:t>πμ </a:t>
            </a:r>
            <a:r>
              <a:rPr lang="en-GB" dirty="0" smtClean="0"/>
              <a:t> </a:t>
            </a:r>
            <a:r>
              <a:rPr lang="el-GR" dirty="0"/>
              <a:t>(</a:t>
            </a:r>
            <a:r>
              <a:rPr lang="en-GB" dirty="0"/>
              <a:t>X whatever neutral system: </a:t>
            </a:r>
            <a:r>
              <a:rPr lang="en-GB" dirty="0" err="1"/>
              <a:t>eg</a:t>
            </a:r>
            <a:r>
              <a:rPr lang="en-GB" dirty="0"/>
              <a:t>  </a:t>
            </a:r>
            <a:r>
              <a:rPr lang="en-GB" dirty="0" smtClean="0"/>
              <a:t>sterile neutrino)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/>
              <a:t>W</a:t>
            </a:r>
            <a:r>
              <a:rPr lang="en-GB" dirty="0" smtClean="0"/>
              <a:t>orkshop in 2013 and 2017 to discuss with TH community</a:t>
            </a:r>
          </a:p>
          <a:p>
            <a:r>
              <a:rPr lang="en-GB" dirty="0" smtClean="0"/>
              <a:t>	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indico.cern.ch/event/280883/overview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link</a:t>
            </a:r>
          </a:p>
          <a:p>
            <a:pPr lvl="1"/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For info in future workshops you can subscribe to 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              rare-N-</a:t>
            </a:r>
            <a:r>
              <a:rPr lang="en-GB" dirty="0" err="1" smtClean="0"/>
              <a:t>strange_at_cern_dot_ch</a:t>
            </a: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8" name="Picture 7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46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213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Conclusions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28800"/>
            <a:ext cx="76546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There is an LHC</a:t>
            </a:r>
            <a:r>
              <a:rPr lang="en-GB" b="1" dirty="0" smtClean="0">
                <a:solidFill>
                  <a:srgbClr val="C000C0"/>
                </a:solidFill>
              </a:rPr>
              <a:t>s</a:t>
            </a:r>
            <a:r>
              <a:rPr lang="en-GB" dirty="0" smtClean="0"/>
              <a:t> community in the LHC</a:t>
            </a:r>
            <a:r>
              <a:rPr lang="en-GB" b="1" dirty="0" smtClean="0">
                <a:solidFill>
                  <a:srgbClr val="0000CC"/>
                </a:solidFill>
              </a:rPr>
              <a:t>b</a:t>
            </a:r>
            <a:r>
              <a:rPr lang="en-GB" dirty="0" smtClean="0"/>
              <a:t> village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Trigger is constantly improving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We aim for LHCb upgrade to reach efficiencies </a:t>
            </a:r>
            <a:r>
              <a:rPr lang="en-GB" b="1" dirty="0" smtClean="0">
                <a:solidFill>
                  <a:srgbClr val="C000C0"/>
                </a:solidFill>
              </a:rPr>
              <a:t>s </a:t>
            </a:r>
            <a:r>
              <a:rPr lang="en-GB" dirty="0" smtClean="0"/>
              <a:t>as high as for </a:t>
            </a:r>
            <a:r>
              <a:rPr lang="en-GB" b="1" dirty="0" smtClean="0">
                <a:solidFill>
                  <a:srgbClr val="00B050"/>
                </a:solidFill>
              </a:rPr>
              <a:t>b</a:t>
            </a:r>
            <a:r>
              <a:rPr lang="en-GB" dirty="0" smtClean="0"/>
              <a:t>’s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Available measurements for: </a:t>
            </a:r>
            <a:r>
              <a:rPr lang="en-GB" dirty="0" err="1">
                <a:solidFill>
                  <a:srgbClr val="C00000"/>
                </a:solidFill>
              </a:rPr>
              <a:t>Σ→p</a:t>
            </a:r>
            <a:r>
              <a:rPr lang="el-GR" dirty="0" smtClean="0">
                <a:solidFill>
                  <a:srgbClr val="C00000"/>
                </a:solidFill>
              </a:rPr>
              <a:t>μμ</a:t>
            </a:r>
            <a:r>
              <a:rPr lang="en-GB" dirty="0" smtClean="0">
                <a:solidFill>
                  <a:srgbClr val="C00000"/>
                </a:solidFill>
              </a:rPr>
              <a:t>, </a:t>
            </a:r>
            <a:r>
              <a:rPr lang="en-GB" dirty="0">
                <a:solidFill>
                  <a:srgbClr val="C00000"/>
                </a:solidFill>
              </a:rPr>
              <a:t>BR(K</a:t>
            </a:r>
            <a:r>
              <a:rPr lang="en-GB" baseline="-25000" dirty="0">
                <a:solidFill>
                  <a:srgbClr val="C00000"/>
                </a:solidFill>
              </a:rPr>
              <a:t>S</a:t>
            </a:r>
            <a:r>
              <a:rPr lang="en-GB" dirty="0">
                <a:solidFill>
                  <a:srgbClr val="C00000"/>
                </a:solidFill>
              </a:rPr>
              <a:t> → µµ) </a:t>
            </a:r>
            <a:endParaRPr lang="en-GB" dirty="0" smtClean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Published prospects for </a:t>
            </a:r>
            <a:r>
              <a:rPr lang="en-GB" dirty="0">
                <a:solidFill>
                  <a:srgbClr val="C00000"/>
                </a:solidFill>
              </a:rPr>
              <a:t>K</a:t>
            </a:r>
            <a:r>
              <a:rPr lang="en-GB" baseline="-25000" dirty="0">
                <a:solidFill>
                  <a:srgbClr val="C00000"/>
                </a:solidFill>
              </a:rPr>
              <a:t>S </a:t>
            </a:r>
            <a:r>
              <a:rPr lang="en-GB" dirty="0">
                <a:solidFill>
                  <a:srgbClr val="C00000"/>
                </a:solidFill>
              </a:rPr>
              <a:t>→</a:t>
            </a:r>
            <a:r>
              <a:rPr lang="el-GR" dirty="0">
                <a:solidFill>
                  <a:srgbClr val="C00000"/>
                </a:solidFill>
              </a:rPr>
              <a:t>π</a:t>
            </a:r>
            <a:r>
              <a:rPr lang="en-GB" baseline="30000" dirty="0">
                <a:solidFill>
                  <a:srgbClr val="C00000"/>
                </a:solidFill>
              </a:rPr>
              <a:t>0</a:t>
            </a:r>
            <a:r>
              <a:rPr lang="el-GR" dirty="0">
                <a:solidFill>
                  <a:srgbClr val="C00000"/>
                </a:solidFill>
              </a:rPr>
              <a:t>μμ</a:t>
            </a:r>
            <a:r>
              <a:rPr lang="en-GB" dirty="0"/>
              <a:t> </a:t>
            </a:r>
            <a:r>
              <a:rPr lang="en-GB" dirty="0" smtClean="0"/>
              <a:t>, </a:t>
            </a:r>
            <a:r>
              <a:rPr lang="en-GB" dirty="0">
                <a:solidFill>
                  <a:srgbClr val="C00000"/>
                </a:solidFill>
              </a:rPr>
              <a:t>K</a:t>
            </a:r>
            <a:r>
              <a:rPr lang="en-GB" baseline="-25000" dirty="0">
                <a:solidFill>
                  <a:srgbClr val="C00000"/>
                </a:solidFill>
              </a:rPr>
              <a:t>S </a:t>
            </a:r>
            <a:r>
              <a:rPr lang="en-GB" dirty="0">
                <a:solidFill>
                  <a:srgbClr val="C00000"/>
                </a:solidFill>
              </a:rPr>
              <a:t>→</a:t>
            </a:r>
            <a:r>
              <a:rPr lang="el-GR" dirty="0">
                <a:solidFill>
                  <a:srgbClr val="C00000"/>
                </a:solidFill>
              </a:rPr>
              <a:t>π</a:t>
            </a:r>
            <a:r>
              <a:rPr lang="en-GB" baseline="30000" dirty="0">
                <a:solidFill>
                  <a:srgbClr val="C00000"/>
                </a:solidFill>
              </a:rPr>
              <a:t>+</a:t>
            </a:r>
            <a:r>
              <a:rPr lang="el-GR" dirty="0">
                <a:solidFill>
                  <a:srgbClr val="C00000"/>
                </a:solidFill>
              </a:rPr>
              <a:t>π</a:t>
            </a:r>
            <a:r>
              <a:rPr lang="en-GB" baseline="30000" dirty="0">
                <a:solidFill>
                  <a:srgbClr val="C00000"/>
                </a:solidFill>
              </a:rPr>
              <a:t>-</a:t>
            </a:r>
            <a:r>
              <a:rPr lang="en-GB" dirty="0" err="1">
                <a:solidFill>
                  <a:srgbClr val="C00000"/>
                </a:solidFill>
              </a:rPr>
              <a:t>ee</a:t>
            </a: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Some more channels in our TODO list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Workshops to discuss with the TH community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0" name="Picture 9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484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27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84151" y="2924944"/>
            <a:ext cx="137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Backup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266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942975"/>
            <a:ext cx="62198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321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BA40-E7FE-4365-9E59-AB04C092EF39}" type="slidenum">
              <a:rPr lang="en-GB" smtClean="0"/>
              <a:t>29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668013"/>
            <a:ext cx="477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Lifetime acceptance and K</a:t>
            </a:r>
            <a:r>
              <a:rPr lang="en-GB" b="1" i="1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l-GR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μμ</a:t>
            </a:r>
            <a:r>
              <a:rPr lang="en-GB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background</a:t>
            </a:r>
            <a:endParaRPr lang="en-GB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</a:t>
            </a:r>
            <a:r>
              <a:rPr lang="en-GB" baseline="-25000" dirty="0" smtClean="0"/>
              <a:t>L</a:t>
            </a:r>
            <a:r>
              <a:rPr lang="en-GB" dirty="0" smtClean="0"/>
              <a:t> and K</a:t>
            </a:r>
            <a:r>
              <a:rPr lang="en-GB" baseline="-25000" dirty="0" smtClean="0"/>
              <a:t>S</a:t>
            </a:r>
            <a:r>
              <a:rPr lang="en-GB" dirty="0" smtClean="0"/>
              <a:t> are distinguishable only by the </a:t>
            </a:r>
            <a:r>
              <a:rPr lang="en-GB" dirty="0" err="1" smtClean="0"/>
              <a:t>decaytime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… and that is in theory. In practice, </a:t>
            </a:r>
            <a:r>
              <a:rPr lang="en-GB" dirty="0" err="1" smtClean="0"/>
              <a:t>LHCb</a:t>
            </a:r>
            <a:r>
              <a:rPr lang="en-GB" dirty="0" smtClean="0"/>
              <a:t> </a:t>
            </a:r>
            <a:r>
              <a:rPr lang="en-GB" dirty="0" err="1" smtClean="0"/>
              <a:t>decaytime</a:t>
            </a:r>
            <a:r>
              <a:rPr lang="en-GB" dirty="0" smtClean="0"/>
              <a:t> acceptance is not great for </a:t>
            </a:r>
            <a:r>
              <a:rPr lang="en-GB" dirty="0" err="1" smtClean="0"/>
              <a:t>kaons</a:t>
            </a:r>
            <a:endParaRPr lang="en-GB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2192090"/>
                <a:ext cx="1584176" cy="382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𝜖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GB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92090"/>
                <a:ext cx="1584176" cy="3822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23728" y="2205042"/>
                <a:ext cx="2448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With </a:t>
                </a:r>
                <a:r>
                  <a:rPr lang="el-GR" dirty="0" smtClean="0"/>
                  <a:t>β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≳</m:t>
                    </m:r>
                  </m:oMath>
                </a14:m>
                <a:r>
                  <a:rPr lang="en-GB" dirty="0" smtClean="0"/>
                  <a:t> 5x</a:t>
                </a:r>
                <a:r>
                  <a:rPr lang="el-GR" dirty="0" smtClean="0"/>
                  <a:t>Γ</a:t>
                </a:r>
                <a:r>
                  <a:rPr lang="en-GB" dirty="0" smtClean="0"/>
                  <a:t>s (&gt;&gt; </a:t>
                </a:r>
                <a:r>
                  <a:rPr lang="el-GR" dirty="0" smtClean="0"/>
                  <a:t>Γ</a:t>
                </a:r>
                <a:r>
                  <a:rPr lang="en-GB" baseline="-25000" dirty="0" smtClean="0"/>
                  <a:t>L</a:t>
                </a:r>
                <a:r>
                  <a:rPr lang="en-GB" dirty="0" smtClean="0"/>
                  <a:t>).</a:t>
                </a:r>
                <a:endParaRPr lang="en-GB" baseline="-25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205042"/>
                <a:ext cx="244810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990" t="-6667" r="-149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9552" y="2574374"/>
            <a:ext cx="590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makes the two lifetime distributions to look similar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3476885"/>
            <a:ext cx="540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But the overall efficiency ratio is of course different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2891004" cy="201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55976" y="4293096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And makes K</a:t>
            </a:r>
            <a:r>
              <a:rPr lang="en-GB" baseline="-25000" dirty="0" smtClean="0"/>
              <a:t>L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μμ</a:t>
            </a:r>
            <a:r>
              <a:rPr lang="en-GB" dirty="0" smtClean="0"/>
              <a:t> to become a negligible background for the current level of precision</a:t>
            </a:r>
          </a:p>
          <a:p>
            <a:r>
              <a:rPr lang="en-GB" dirty="0" smtClean="0"/>
              <a:t>But can be relevant when we approach the 10</a:t>
            </a:r>
            <a:r>
              <a:rPr lang="en-GB" baseline="30000" dirty="0" smtClean="0"/>
              <a:t>-11</a:t>
            </a:r>
            <a:r>
              <a:rPr lang="en-GB" dirty="0" smtClean="0"/>
              <a:t>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1128" y="515719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 O(10</a:t>
            </a:r>
            <a:r>
              <a:rPr lang="en-GB" baseline="30000" dirty="0" smtClean="0"/>
              <a:t>-3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6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24190"/>
            <a:ext cx="598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Trigger system: status and prospects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1484784"/>
            <a:ext cx="1512168" cy="115212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L0 (Hardware)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387412" y="2776430"/>
            <a:ext cx="1512168" cy="115212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HLT1 (Software)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387412" y="4221088"/>
            <a:ext cx="1512168" cy="1152128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HLT2 (Software)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71800" y="1700808"/>
            <a:ext cx="602167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73967" y="1430219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Main bottleneck for K. Can’t be changed</a:t>
            </a:r>
            <a:endParaRPr lang="en-GB" dirty="0"/>
          </a:p>
        </p:txBody>
      </p:sp>
      <p:sp>
        <p:nvSpPr>
          <p:cNvPr id="23" name="Right Brace 22"/>
          <p:cNvSpPr/>
          <p:nvPr/>
        </p:nvSpPr>
        <p:spPr>
          <a:xfrm>
            <a:off x="2915816" y="2753345"/>
            <a:ext cx="157067" cy="2763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131840" y="3284984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 designed for K, but flexible. </a:t>
            </a:r>
          </a:p>
          <a:p>
            <a:endParaRPr lang="en-GB" dirty="0" smtClean="0"/>
          </a:p>
          <a:p>
            <a:r>
              <a:rPr lang="en-GB" dirty="0" smtClean="0"/>
              <a:t>K triggers being implemented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5" name="Picture 5" descr="LH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8" y="2717395"/>
            <a:ext cx="1066182" cy="75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6" name="Picture 15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54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1499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203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9F7F-4924-471B-B4BC-80BD207F4078}" type="slidenum">
              <a:rPr lang="en-GB" smtClean="0"/>
              <a:t>31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1000" y="1071479"/>
            <a:ext cx="502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Converting a signal yield into a branching ratio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828800"/>
                <a:ext cx="807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Ν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  <m:r>
                            <a:rPr lang="en-GB" sz="2800" i="1">
                              <a:latin typeface="Cambria Math"/>
                            </a:rPr>
                            <m:t>→</m:t>
                          </m:r>
                          <m:r>
                            <a:rPr lang="el-GR" sz="2800" i="1">
                              <a:latin typeface="Cambria Math"/>
                            </a:rPr>
                            <m:t>𝜋𝜇𝜇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l-GR" sz="2800" b="0" i="1" smtClean="0">
                          <a:solidFill>
                            <a:srgbClr val="D60093"/>
                          </a:solidFill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b="0" i="1" smtClean="0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800" b="0" i="1" smtClean="0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Β</m:t>
                      </m:r>
                      <m:r>
                        <a:rPr lang="en-GB" sz="2800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  <m:r>
                            <a:rPr lang="en-GB" sz="28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l-GR" sz="2800" b="0" i="1" smtClean="0">
                              <a:latin typeface="Cambria Math"/>
                            </a:rPr>
                            <m:t>𝜋𝜇𝜇</m:t>
                          </m:r>
                        </m:e>
                      </m:d>
                      <m:r>
                        <a:rPr lang="el-GR" sz="2800" b="1" i="1" smtClean="0">
                          <a:solidFill>
                            <a:srgbClr val="007E00"/>
                          </a:solidFill>
                          <a:latin typeface="Cambria Math"/>
                        </a:rPr>
                        <m:t>𝜺</m:t>
                      </m:r>
                      <m:r>
                        <a:rPr lang="en-GB" sz="28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GB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80772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21722" y="1371600"/>
                <a:ext cx="2859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D60093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GB" i="1">
                            <a:solidFill>
                              <a:srgbClr val="D60093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GB" i="1">
                            <a:solidFill>
                              <a:srgbClr val="D60093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GB" dirty="0" smtClean="0">
                    <a:solidFill>
                      <a:srgbClr val="D60093"/>
                    </a:solidFill>
                  </a:rPr>
                  <a:t> production crossection</a:t>
                </a:r>
                <a:endParaRPr lang="en-GB" dirty="0">
                  <a:solidFill>
                    <a:srgbClr val="D60093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722" y="1371600"/>
                <a:ext cx="285924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557" r="-1493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72200" y="1459468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E00"/>
                </a:solidFill>
              </a:rPr>
              <a:t>Absolute efficiency</a:t>
            </a:r>
            <a:endParaRPr lang="en-GB" dirty="0">
              <a:solidFill>
                <a:srgbClr val="007E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762" y="2505785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33CC"/>
                </a:solidFill>
              </a:rPr>
              <a:t>Integrated luminosity</a:t>
            </a:r>
            <a:endParaRPr lang="en-GB" dirty="0">
              <a:solidFill>
                <a:srgbClr val="0033CC"/>
              </a:solidFill>
            </a:endParaRPr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4051344" y="1740932"/>
            <a:ext cx="0" cy="240268"/>
          </a:xfrm>
          <a:prstGeom prst="straightConnector1">
            <a:avLst/>
          </a:prstGeom>
          <a:ln w="381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289026" y="1692533"/>
            <a:ext cx="152400" cy="337066"/>
          </a:xfrm>
          <a:prstGeom prst="straightConnector1">
            <a:avLst/>
          </a:prstGeom>
          <a:ln w="38100">
            <a:solidFill>
              <a:srgbClr val="007E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41426" y="2242810"/>
            <a:ext cx="228600" cy="3479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" y="228600"/>
            <a:ext cx="5432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Normalization of event yield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9F7F-4924-471B-B4BC-80BD207F4078}" type="slidenum">
              <a:rPr lang="en-GB" smtClean="0"/>
              <a:t>32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4761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How? </a:t>
            </a:r>
            <a:r>
              <a:rPr lang="en-GB" sz="2000" dirty="0" smtClean="0">
                <a:solidFill>
                  <a:srgbClr val="C00000"/>
                </a:solidFill>
              </a:rPr>
              <a:t>(normalization of event yield)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71479"/>
            <a:ext cx="502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Converting a signal yield into a branching ratio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828800"/>
                <a:ext cx="807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Ν</m:t>
                      </m:r>
                      <m:d>
                        <m:dPr>
                          <m:ctrlPr>
                            <a:rPr lang="en-GB" sz="28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  <m:r>
                            <a:rPr lang="en-GB" sz="2800" i="1">
                              <a:latin typeface="Cambria Math"/>
                            </a:rPr>
                            <m:t>→</m:t>
                          </m:r>
                          <m:r>
                            <a:rPr lang="el-GR" sz="2800" i="1">
                              <a:latin typeface="Cambria Math"/>
                            </a:rPr>
                            <m:t>𝜋𝜇𝜇</m:t>
                          </m:r>
                        </m:e>
                      </m:d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r>
                        <a:rPr lang="el-GR" sz="2800" b="0" i="1" smtClean="0">
                          <a:solidFill>
                            <a:srgbClr val="D60093"/>
                          </a:solidFill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rgbClr val="D60093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b="0" i="1" smtClean="0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800" b="0" i="1" smtClean="0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800" b="0" i="1" smtClean="0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Β</m:t>
                      </m:r>
                      <m:r>
                        <a:rPr lang="en-GB" sz="2800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  <m:r>
                            <a:rPr lang="en-GB" sz="28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l-GR" sz="2800" b="0" i="1" smtClean="0">
                              <a:latin typeface="Cambria Math"/>
                            </a:rPr>
                            <m:t>𝜋𝜇𝜇</m:t>
                          </m:r>
                        </m:e>
                      </m:d>
                      <m:r>
                        <a:rPr lang="el-GR" sz="2800" b="1" i="1" smtClean="0">
                          <a:solidFill>
                            <a:srgbClr val="007E00"/>
                          </a:solidFill>
                          <a:latin typeface="Cambria Math"/>
                        </a:rPr>
                        <m:t>𝜺</m:t>
                      </m:r>
                      <m:r>
                        <a:rPr lang="en-GB" sz="28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GB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80772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21722" y="1371600"/>
                <a:ext cx="2859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D60093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GB" i="1">
                            <a:solidFill>
                              <a:srgbClr val="D60093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GB" i="1">
                            <a:solidFill>
                              <a:srgbClr val="D60093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GB" dirty="0" smtClean="0">
                    <a:solidFill>
                      <a:srgbClr val="D60093"/>
                    </a:solidFill>
                  </a:rPr>
                  <a:t> production crossection</a:t>
                </a:r>
                <a:endParaRPr lang="en-GB" dirty="0">
                  <a:solidFill>
                    <a:srgbClr val="D60093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722" y="1371600"/>
                <a:ext cx="285924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557" r="-1493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72200" y="1459468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E00"/>
                </a:solidFill>
              </a:rPr>
              <a:t>Absolute efficiency</a:t>
            </a:r>
            <a:endParaRPr lang="en-GB" dirty="0">
              <a:solidFill>
                <a:srgbClr val="007E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762" y="2505785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33CC"/>
                </a:solidFill>
              </a:rPr>
              <a:t>Integrated luminosity</a:t>
            </a:r>
            <a:endParaRPr lang="en-GB" dirty="0">
              <a:solidFill>
                <a:srgbClr val="0033CC"/>
              </a:solidFill>
            </a:endParaRPr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4051344" y="1740932"/>
            <a:ext cx="0" cy="240268"/>
          </a:xfrm>
          <a:prstGeom prst="straightConnector1">
            <a:avLst/>
          </a:prstGeom>
          <a:ln w="3810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289026" y="1692533"/>
            <a:ext cx="152400" cy="337066"/>
          </a:xfrm>
          <a:prstGeom prst="straightConnector1">
            <a:avLst/>
          </a:prstGeom>
          <a:ln w="38100">
            <a:solidFill>
              <a:srgbClr val="007E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41426" y="2242810"/>
            <a:ext cx="228600" cy="3479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744" y="3810000"/>
                <a:ext cx="8077200" cy="104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>
                              <a:latin typeface="Cambria Math"/>
                            </a:rPr>
                            <m:t>Ν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GB" sz="28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l-GR" sz="2800" i="1">
                                  <a:latin typeface="Cambria Math"/>
                                </a:rPr>
                                <m:t>𝜋𝜇𝜇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sz="2800">
                              <a:latin typeface="Cambria Math"/>
                            </a:rPr>
                            <m:t>Ν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GB" sz="28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l-GR" sz="2800" i="1">
                                  <a:latin typeface="Cambria Math"/>
                                </a:rPr>
                                <m:t>𝜋𝜋</m:t>
                              </m:r>
                            </m:e>
                          </m:d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800" i="1"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sty m:val="p"/>
                            </m:rPr>
                            <a:rPr lang="el-GR" sz="2800">
                              <a:latin typeface="Cambria Math"/>
                            </a:rPr>
                            <m:t>Β</m:t>
                          </m:r>
                          <m:r>
                            <a:rPr lang="en-GB" sz="2800" i="1"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GB" sz="28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l-GR" sz="2800" i="1">
                                  <a:latin typeface="Cambria Math"/>
                                </a:rPr>
                                <m:t>𝜋𝜇𝜇</m:t>
                              </m:r>
                            </m:e>
                          </m:d>
                          <m:r>
                            <a:rPr lang="el-GR" sz="2800" b="1" i="1">
                              <a:solidFill>
                                <a:srgbClr val="007E00"/>
                              </a:solidFill>
                              <a:latin typeface="Cambria Math"/>
                            </a:rPr>
                            <m:t>𝜺</m:t>
                          </m:r>
                          <m:r>
                            <a:rPr lang="en-GB" sz="28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m:rPr>
                              <m:nor/>
                            </m:rPr>
                            <a:rPr lang="en-GB" sz="2800" dirty="0">
                              <a:solidFill>
                                <a:srgbClr val="0033CC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l-GR" sz="2800" i="1">
                              <a:solidFill>
                                <a:srgbClr val="D60093"/>
                              </a:solidFill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srgbClr val="D60093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solidFill>
                                        <a:srgbClr val="D60093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sty m:val="p"/>
                            </m:rPr>
                            <a:rPr lang="el-GR" sz="2800">
                              <a:latin typeface="Cambria Math"/>
                            </a:rPr>
                            <m:t>Β</m:t>
                          </m:r>
                          <m:r>
                            <a:rPr lang="en-GB" sz="2800" i="1"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GB" sz="28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8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8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8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GB" sz="28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l-GR" sz="2800" i="1">
                                  <a:latin typeface="Cambria Math"/>
                                </a:rPr>
                                <m:t>𝜋𝜋</m:t>
                              </m:r>
                            </m:e>
                          </m:d>
                          <m:r>
                            <a:rPr lang="el-GR" sz="2800" b="1" i="1">
                              <a:solidFill>
                                <a:srgbClr val="007E00"/>
                              </a:solidFill>
                              <a:latin typeface="Cambria Math"/>
                            </a:rPr>
                            <m:t>𝜺</m:t>
                          </m:r>
                          <m:r>
                            <a:rPr lang="en-GB" sz="2800" b="1" i="1" smtClean="0">
                              <a:solidFill>
                                <a:srgbClr val="007E00"/>
                              </a:solidFill>
                              <a:latin typeface="Cambria Math"/>
                            </a:rPr>
                            <m:t>′</m:t>
                          </m:r>
                          <m:r>
                            <a:rPr lang="en-GB" sz="28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m:rPr>
                              <m:nor/>
                            </m:rPr>
                            <a:rPr lang="en-GB" sz="2800" dirty="0">
                              <a:solidFill>
                                <a:srgbClr val="0033CC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4" y="3810000"/>
                <a:ext cx="8077200" cy="10491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H="1">
            <a:off x="3886200" y="3751402"/>
            <a:ext cx="381000" cy="1201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2491" y="5225534"/>
                <a:ext cx="5406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Introduce in the </a:t>
                </a:r>
                <a:r>
                  <a:rPr lang="en-GB" dirty="0" err="1" smtClean="0"/>
                  <a:t>ntuples</a:t>
                </a:r>
                <a:r>
                  <a:rPr lang="en-GB" dirty="0" smtClean="0"/>
                  <a:t>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GB" i="1">
                        <a:latin typeface="Cambria Math"/>
                      </a:rPr>
                      <m:t>→</m:t>
                    </m:r>
                    <m:r>
                      <a:rPr lang="el-GR" i="1">
                        <a:latin typeface="Cambria Math"/>
                      </a:rPr>
                      <m:t>𝜋𝜋</m:t>
                    </m:r>
                  </m:oMath>
                </a14:m>
                <a:r>
                  <a:rPr lang="en-GB" dirty="0" smtClean="0"/>
                  <a:t> decays counter </a:t>
                </a:r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91" y="5225534"/>
                <a:ext cx="5406545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015" t="-655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6781800" y="3810000"/>
            <a:ext cx="381000" cy="12015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76400" y="4859198"/>
            <a:ext cx="0" cy="366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72200" y="49530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10400" y="5116945"/>
            <a:ext cx="1951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Very well known</a:t>
            </a:r>
          </a:p>
          <a:p>
            <a:r>
              <a:rPr lang="en-GB" dirty="0" smtClean="0"/>
              <a:t>(69.20±0.05)%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6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274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Dilepton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mass distribution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53189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Take formulae from </a:t>
            </a:r>
            <a:r>
              <a:rPr lang="en-GB" dirty="0"/>
              <a:t>hep-</a:t>
            </a:r>
            <a:r>
              <a:rPr lang="en-GB" dirty="0" err="1"/>
              <a:t>ph</a:t>
            </a:r>
            <a:r>
              <a:rPr lang="en-GB" dirty="0"/>
              <a:t>/9808289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2466975"/>
            <a:ext cx="79533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962400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z= m</a:t>
            </a:r>
            <a:r>
              <a:rPr lang="en-GB" baseline="30000" dirty="0" smtClean="0"/>
              <a:t>2</a:t>
            </a:r>
            <a:r>
              <a:rPr lang="el-GR" dirty="0"/>
              <a:t> </a:t>
            </a:r>
            <a:r>
              <a:rPr lang="el-GR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d</a:t>
            </a:r>
            <a:r>
              <a:rPr lang="el-GR" dirty="0" smtClean="0"/>
              <a:t>Γ</a:t>
            </a:r>
            <a:r>
              <a:rPr lang="en-GB" dirty="0" smtClean="0"/>
              <a:t>/</a:t>
            </a:r>
            <a:r>
              <a:rPr lang="en-GB" dirty="0" err="1" smtClean="0"/>
              <a:t>dm</a:t>
            </a:r>
            <a:r>
              <a:rPr lang="en-GB" dirty="0" smtClean="0"/>
              <a:t>  = 2m</a:t>
            </a:r>
            <a:r>
              <a:rPr lang="el-GR" dirty="0" smtClean="0"/>
              <a:t> </a:t>
            </a:r>
            <a:r>
              <a:rPr lang="en-GB" dirty="0" smtClean="0"/>
              <a:t>d</a:t>
            </a:r>
            <a:r>
              <a:rPr lang="el-GR" dirty="0" smtClean="0"/>
              <a:t>Γ</a:t>
            </a:r>
            <a:r>
              <a:rPr lang="en-GB" dirty="0" smtClean="0"/>
              <a:t>/</a:t>
            </a:r>
            <a:r>
              <a:rPr lang="en-GB" dirty="0" err="1" smtClean="0"/>
              <a:t>dz</a:t>
            </a:r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7419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62600"/>
            <a:ext cx="4953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33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895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34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1600" y="2924944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Remind of </a:t>
            </a:r>
            <a:r>
              <a:rPr lang="en-GB" dirty="0" err="1" smtClean="0"/>
              <a:t>Bmm</a:t>
            </a:r>
            <a:r>
              <a:rPr lang="en-GB" dirty="0" smtClean="0"/>
              <a:t> sensitivity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21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668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mesons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" y="1600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check that we get right the expected increase of B meson yields (</a:t>
            </a:r>
            <a:r>
              <a:rPr lang="en-US" dirty="0" err="1" smtClean="0"/>
              <a:t>i.e</a:t>
            </a:r>
            <a:r>
              <a:rPr lang="en-US" dirty="0" smtClean="0"/>
              <a:t>, a factor ~2)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362200"/>
            <a:ext cx="6248400" cy="415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029200" y="3352800"/>
            <a:ext cx="2133600" cy="2286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31242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B0s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334000" y="4038600"/>
            <a:ext cx="1524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0" y="38862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B0d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010400" y="4191000"/>
            <a:ext cx="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29400" y="47244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B+/-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35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64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66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" y="1600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D mesons the increase is slightly smaller (~1.6- 1.7)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6096000" cy="418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48200" y="3429000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257800" y="3581400"/>
            <a:ext cx="5334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0" y="3810000"/>
            <a:ext cx="516488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19600" y="3962400"/>
            <a:ext cx="914400" cy="6858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19800" y="4343400"/>
            <a:ext cx="1828800" cy="533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15200" y="4953000"/>
            <a:ext cx="59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</a:t>
            </a:r>
            <a:r>
              <a:rPr lang="en-US" b="1" dirty="0" smtClean="0">
                <a:solidFill>
                  <a:srgbClr val="00B050"/>
                </a:solidFill>
              </a:rPr>
              <a:t>0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562600" y="4876800"/>
            <a:ext cx="0" cy="533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62600" y="5410200"/>
            <a:ext cx="5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</a:t>
            </a:r>
            <a:r>
              <a:rPr lang="en-US" b="1" dirty="0" smtClean="0">
                <a:solidFill>
                  <a:srgbClr val="7030A0"/>
                </a:solidFill>
              </a:rPr>
              <a:t>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6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36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198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66800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Strange particles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05000"/>
            <a:ext cx="6293889" cy="428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5562600" y="2590800"/>
            <a:ext cx="12954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57600" y="2209800"/>
            <a:ext cx="29883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baseline="30000" dirty="0" smtClean="0">
                <a:solidFill>
                  <a:srgbClr val="00B050"/>
                </a:solidFill>
              </a:rPr>
              <a:t>0</a:t>
            </a:r>
            <a:r>
              <a:rPr lang="en-US" dirty="0" smtClean="0">
                <a:solidFill>
                  <a:srgbClr val="00B050"/>
                </a:solidFill>
              </a:rPr>
              <a:t>s, K</a:t>
            </a:r>
            <a:r>
              <a:rPr lang="en-US" baseline="30000" dirty="0" smtClean="0">
                <a:solidFill>
                  <a:srgbClr val="00B050"/>
                </a:solidFill>
              </a:rPr>
              <a:t>0</a:t>
            </a:r>
            <a:r>
              <a:rPr lang="en-US" baseline="-25000" dirty="0">
                <a:solidFill>
                  <a:srgbClr val="00B050"/>
                </a:solidFill>
              </a:rPr>
              <a:t>L</a:t>
            </a:r>
            <a:r>
              <a:rPr lang="en-US" dirty="0" smtClean="0">
                <a:solidFill>
                  <a:srgbClr val="00B050"/>
                </a:solidFill>
              </a:rPr>
              <a:t> ,K</a:t>
            </a:r>
            <a:r>
              <a:rPr lang="en-US" baseline="30000" dirty="0" smtClean="0">
                <a:solidFill>
                  <a:srgbClr val="00B050"/>
                </a:solidFill>
              </a:rPr>
              <a:t>+/-/0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l-GR" dirty="0" smtClean="0">
                <a:solidFill>
                  <a:srgbClr val="00B050"/>
                </a:solidFill>
              </a:rPr>
              <a:t>φ</a:t>
            </a:r>
            <a:r>
              <a:rPr lang="en-US" dirty="0" smtClean="0">
                <a:solidFill>
                  <a:srgbClr val="00B050"/>
                </a:solidFill>
              </a:rPr>
              <a:t>(1020),  K*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As well as anti baryons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172200" y="2514600"/>
          <a:ext cx="6096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4" imgW="304560" imgH="241200" progId="Equation.3">
                  <p:embed/>
                </p:oleObj>
              </mc:Choice>
              <mc:Fallback>
                <p:oleObj name="Equation" r:id="rId4" imgW="304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514600"/>
                        <a:ext cx="60960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467600" y="3352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Λ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00" y="26670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1981200"/>
            <a:ext cx="2057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 for  most of them is ~40% </a:t>
            </a:r>
          </a:p>
          <a:p>
            <a:endParaRPr lang="en-US" dirty="0" smtClean="0"/>
          </a:p>
          <a:p>
            <a:r>
              <a:rPr lang="en-US" dirty="0" smtClean="0"/>
              <a:t>A bit less for baryons (note: baryons, not anti-baryons)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However, the momentum is also different </a:t>
            </a:r>
            <a:r>
              <a:rPr lang="en-US" dirty="0" err="1" smtClean="0"/>
              <a:t>w.r.t</a:t>
            </a:r>
            <a:r>
              <a:rPr lang="en-US" dirty="0" smtClean="0"/>
              <a:t> 7 </a:t>
            </a:r>
            <a:r>
              <a:rPr lang="en-US" dirty="0" err="1" smtClean="0"/>
              <a:t>TeV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52400" y="6096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In particular, for the K0s decaying in the VELO the increase is “only” ~30% </a:t>
            </a:r>
            <a:r>
              <a:rPr lang="en-US" b="1" i="1" dirty="0" smtClean="0">
                <a:solidFill>
                  <a:srgbClr val="C00000"/>
                </a:solidFill>
                <a:sym typeface="Wingdings" pitchFamily="2" charset="2"/>
              </a:rPr>
              <a:t> This is the number we really care for Ks  </a:t>
            </a:r>
            <a:r>
              <a:rPr lang="el-GR" b="1" i="1" dirty="0" smtClean="0">
                <a:solidFill>
                  <a:srgbClr val="C00000"/>
                </a:solidFill>
                <a:sym typeface="Wingdings" pitchFamily="2" charset="2"/>
              </a:rPr>
              <a:t>μμ</a:t>
            </a:r>
            <a:r>
              <a:rPr lang="en-US" b="1" i="1" dirty="0" smtClean="0">
                <a:solidFill>
                  <a:srgbClr val="C00000"/>
                </a:solidFill>
                <a:sym typeface="Wingdings" pitchFamily="2" charset="2"/>
              </a:rPr>
              <a:t> studies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14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37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75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5715000" cy="38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00800" y="50292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Electrons, </a:t>
            </a:r>
            <a:r>
              <a:rPr lang="en-US" b="1" dirty="0" err="1" smtClean="0">
                <a:solidFill>
                  <a:srgbClr val="FF0000"/>
                </a:solidFill>
              </a:rPr>
              <a:t>muons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172200" y="4800600"/>
            <a:ext cx="3048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62600" y="2667000"/>
            <a:ext cx="55816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7030A0"/>
                </a:solidFill>
              </a:rPr>
              <a:t>τ</a:t>
            </a:r>
            <a:r>
              <a:rPr lang="en-US" sz="2800" dirty="0" smtClean="0">
                <a:solidFill>
                  <a:srgbClr val="7030A0"/>
                </a:solidFill>
              </a:rPr>
              <a:t>+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6120766" y="2928610"/>
            <a:ext cx="1194434" cy="6527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85434" y="3472190"/>
            <a:ext cx="46038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7030A0"/>
                </a:solidFill>
              </a:rPr>
              <a:t>τ</a:t>
            </a:r>
            <a:r>
              <a:rPr lang="en-US" sz="2800" dirty="0" smtClean="0">
                <a:solidFill>
                  <a:srgbClr val="7030A0"/>
                </a:solidFill>
              </a:rPr>
              <a:t>-</a:t>
            </a:r>
            <a:endParaRPr lang="en-US" sz="2800" dirty="0">
              <a:solidFill>
                <a:srgbClr val="7030A0"/>
              </a:solidFill>
            </a:endParaRP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5845816" y="3733800"/>
            <a:ext cx="1292218" cy="652790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2133600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 in tau </a:t>
            </a:r>
            <a:r>
              <a:rPr lang="en-US" dirty="0" err="1" smtClean="0"/>
              <a:t>yiled</a:t>
            </a:r>
            <a:r>
              <a:rPr lang="en-US" dirty="0" smtClean="0"/>
              <a:t> consistent with ~ 2 , expected by the fact that most of them come from </a:t>
            </a:r>
            <a:r>
              <a:rPr lang="en-US" dirty="0" err="1" smtClean="0"/>
              <a:t>b’s</a:t>
            </a:r>
            <a:r>
              <a:rPr lang="en-US" dirty="0" smtClean="0"/>
              <a:t> and </a:t>
            </a:r>
            <a:r>
              <a:rPr lang="en-US" dirty="0" err="1" smtClean="0"/>
              <a:t>c’s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Check with more stats if the asymmetry +/- is still there</a:t>
            </a:r>
          </a:p>
        </p:txBody>
      </p:sp>
      <p:pic>
        <p:nvPicPr>
          <p:cNvPr id="15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38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04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39</a:t>
            </a:fld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5184576" cy="436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98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24190"/>
            <a:ext cx="598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Trigger system: status and prospects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1484784"/>
            <a:ext cx="1512168" cy="115212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L0 (Hardware)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387412" y="2776430"/>
            <a:ext cx="1512168" cy="115212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HLT1 (Software)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387412" y="4221088"/>
            <a:ext cx="1512168" cy="1152128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HLT2 (Software)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71800" y="1700808"/>
            <a:ext cx="602167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73967" y="1430219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Main bottleneck for K. Can’t be changed</a:t>
            </a:r>
            <a:endParaRPr lang="en-GB" dirty="0"/>
          </a:p>
        </p:txBody>
      </p:sp>
      <p:sp>
        <p:nvSpPr>
          <p:cNvPr id="23" name="Right Brace 22"/>
          <p:cNvSpPr/>
          <p:nvPr/>
        </p:nvSpPr>
        <p:spPr>
          <a:xfrm>
            <a:off x="2915816" y="2753345"/>
            <a:ext cx="157067" cy="2763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131840" y="3284984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 designed for K, but flexible. </a:t>
            </a:r>
          </a:p>
          <a:p>
            <a:endParaRPr lang="en-GB" dirty="0" smtClean="0"/>
          </a:p>
          <a:p>
            <a:r>
              <a:rPr lang="en-GB" dirty="0" smtClean="0"/>
              <a:t>K triggers being implemented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398485" y="5535326"/>
            <a:ext cx="4173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</a:t>
            </a:r>
            <a:r>
              <a:rPr lang="en-GB" dirty="0"/>
              <a:t>(2011) ~ 1-2%</a:t>
            </a:r>
          </a:p>
          <a:p>
            <a:r>
              <a:rPr lang="el-GR" dirty="0"/>
              <a:t>ε</a:t>
            </a:r>
            <a:r>
              <a:rPr lang="en-GB" dirty="0" smtClean="0"/>
              <a:t>(2016) improved HLT1,2 </a:t>
            </a:r>
            <a:r>
              <a:rPr lang="en-GB" dirty="0"/>
              <a:t>~ 15</a:t>
            </a:r>
            <a:r>
              <a:rPr lang="en-GB" dirty="0" smtClean="0"/>
              <a:t>%</a:t>
            </a:r>
          </a:p>
          <a:p>
            <a:r>
              <a:rPr lang="en-GB" dirty="0" smtClean="0"/>
              <a:t>Maximum possible ~30% (L0 won’t allow more)</a:t>
            </a:r>
            <a:endParaRPr lang="en-GB" dirty="0"/>
          </a:p>
        </p:txBody>
      </p:sp>
      <p:pic>
        <p:nvPicPr>
          <p:cNvPr id="15" name="Picture 5" descr="LH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8" y="2717395"/>
            <a:ext cx="1066182" cy="75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6" name="Picture 15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1867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10" y="328612"/>
            <a:ext cx="466929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75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41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0" y="1556792"/>
            <a:ext cx="7524328" cy="29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447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K</a:t>
            </a:r>
            <a:r>
              <a:rPr lang="en-GB" sz="2800" baseline="-25000" dirty="0">
                <a:solidFill>
                  <a:srgbClr val="C00000"/>
                </a:solidFill>
              </a:rPr>
              <a:t>S </a:t>
            </a:r>
            <a:r>
              <a:rPr lang="en-GB" sz="2800" dirty="0" smtClean="0">
                <a:solidFill>
                  <a:srgbClr val="C00000"/>
                </a:solidFill>
              </a:rPr>
              <a:t>→</a:t>
            </a:r>
            <a:r>
              <a:rPr lang="el-GR" sz="2800" dirty="0" smtClean="0">
                <a:solidFill>
                  <a:srgbClr val="C00000"/>
                </a:solidFill>
              </a:rPr>
              <a:t>π</a:t>
            </a:r>
            <a:r>
              <a:rPr lang="en-GB" sz="2800" baseline="30000" dirty="0" smtClean="0">
                <a:solidFill>
                  <a:srgbClr val="C00000"/>
                </a:solidFill>
              </a:rPr>
              <a:t>0</a:t>
            </a:r>
            <a:r>
              <a:rPr lang="el-GR" sz="2800" dirty="0" smtClean="0">
                <a:solidFill>
                  <a:srgbClr val="C00000"/>
                </a:solidFill>
              </a:rPr>
              <a:t>μμ</a:t>
            </a:r>
            <a:r>
              <a:rPr lang="en-GB" sz="2800" dirty="0" smtClean="0">
                <a:solidFill>
                  <a:srgbClr val="C00000"/>
                </a:solidFill>
              </a:rPr>
              <a:t> sensitivity study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18097" y="879103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V. </a:t>
            </a:r>
            <a:r>
              <a:rPr lang="en-GB" sz="1200" dirty="0" err="1"/>
              <a:t>Chobanova</a:t>
            </a:r>
            <a:r>
              <a:rPr lang="en-GB" sz="1200" dirty="0"/>
              <a:t> et al</a:t>
            </a:r>
            <a:r>
              <a:rPr lang="en-GB" sz="1200" dirty="0" smtClean="0"/>
              <a:t>,</a:t>
            </a:r>
          </a:p>
          <a:p>
            <a:r>
              <a:rPr lang="en-GB" sz="1200" dirty="0" smtClean="0"/>
              <a:t> CERN-LHCb-PUB-2016-017</a:t>
            </a: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63335" y="5013175"/>
            <a:ext cx="7215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As usual: BDT trained against combinatorial background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Specific backgrounds: </a:t>
            </a:r>
            <a:r>
              <a:rPr lang="en-GB" dirty="0"/>
              <a:t>K</a:t>
            </a:r>
            <a:r>
              <a:rPr lang="en-GB" baseline="-25000" dirty="0"/>
              <a:t>S </a:t>
            </a:r>
            <a:r>
              <a:rPr lang="en-GB" dirty="0"/>
              <a:t>→</a:t>
            </a:r>
            <a:r>
              <a:rPr lang="el-GR" dirty="0" smtClean="0"/>
              <a:t>ππ, </a:t>
            </a:r>
            <a:r>
              <a:rPr lang="en-GB" dirty="0" smtClean="0"/>
              <a:t>K</a:t>
            </a:r>
            <a:r>
              <a:rPr lang="en-GB" baseline="-25000" dirty="0" smtClean="0"/>
              <a:t>L</a:t>
            </a:r>
            <a:r>
              <a:rPr lang="en-GB" dirty="0" smtClean="0"/>
              <a:t>→</a:t>
            </a:r>
            <a:r>
              <a:rPr lang="el-GR" dirty="0" smtClean="0"/>
              <a:t>πππ, </a:t>
            </a:r>
            <a:r>
              <a:rPr lang="en-GB" dirty="0" smtClean="0"/>
              <a:t>K</a:t>
            </a:r>
            <a:r>
              <a:rPr lang="en-GB" baseline="-25000" dirty="0" smtClean="0"/>
              <a:t>S/L </a:t>
            </a:r>
            <a:r>
              <a:rPr lang="en-GB" dirty="0" smtClean="0"/>
              <a:t>→</a:t>
            </a:r>
            <a:r>
              <a:rPr lang="el-GR" dirty="0" smtClean="0"/>
              <a:t>μμγγ</a:t>
            </a:r>
            <a:r>
              <a:rPr lang="en-GB" dirty="0" smtClean="0"/>
              <a:t> (negligible)</a:t>
            </a:r>
            <a:r>
              <a:rPr lang="el-GR" dirty="0" smtClean="0"/>
              <a:t> </a:t>
            </a:r>
            <a:endParaRPr lang="en-GB" dirty="0"/>
          </a:p>
        </p:txBody>
      </p:sp>
      <p:sp>
        <p:nvSpPr>
          <p:cNvPr id="8" name="Right Brace 7"/>
          <p:cNvSpPr/>
          <p:nvPr/>
        </p:nvSpPr>
        <p:spPr>
          <a:xfrm>
            <a:off x="3731229" y="5046567"/>
            <a:ext cx="408723" cy="1550785"/>
          </a:xfrm>
          <a:prstGeom prst="rightBrace">
            <a:avLst>
              <a:gd name="adj1" fmla="val 8333"/>
              <a:gd name="adj2" fmla="val 59997"/>
            </a:avLst>
          </a:prstGeom>
          <a:ln w="25400">
            <a:solidFill>
              <a:srgbClr val="C0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4313" y="5867399"/>
            <a:ext cx="2986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Don’t affect the sensitivity estimate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836711"/>
            <a:ext cx="2694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The background discrimination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266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447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K</a:t>
            </a:r>
            <a:r>
              <a:rPr lang="en-GB" sz="2800" baseline="-25000" dirty="0">
                <a:solidFill>
                  <a:srgbClr val="C00000"/>
                </a:solidFill>
              </a:rPr>
              <a:t>S </a:t>
            </a:r>
            <a:r>
              <a:rPr lang="en-GB" sz="2800" dirty="0" smtClean="0">
                <a:solidFill>
                  <a:srgbClr val="C00000"/>
                </a:solidFill>
              </a:rPr>
              <a:t>→</a:t>
            </a:r>
            <a:r>
              <a:rPr lang="el-GR" sz="2800" dirty="0" smtClean="0">
                <a:solidFill>
                  <a:srgbClr val="C00000"/>
                </a:solidFill>
              </a:rPr>
              <a:t>π</a:t>
            </a:r>
            <a:r>
              <a:rPr lang="en-GB" sz="2800" baseline="30000" dirty="0" smtClean="0">
                <a:solidFill>
                  <a:srgbClr val="C00000"/>
                </a:solidFill>
              </a:rPr>
              <a:t>0</a:t>
            </a:r>
            <a:r>
              <a:rPr lang="el-GR" sz="2800" dirty="0" smtClean="0">
                <a:solidFill>
                  <a:srgbClr val="C00000"/>
                </a:solidFill>
              </a:rPr>
              <a:t>μμ</a:t>
            </a:r>
            <a:r>
              <a:rPr lang="en-GB" sz="2800" dirty="0" smtClean="0">
                <a:solidFill>
                  <a:srgbClr val="C00000"/>
                </a:solidFill>
              </a:rPr>
              <a:t> sensitivity study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18097" y="879103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V. </a:t>
            </a:r>
            <a:r>
              <a:rPr lang="en-GB" sz="1200" dirty="0" err="1"/>
              <a:t>Chobanova</a:t>
            </a:r>
            <a:r>
              <a:rPr lang="en-GB" sz="1200" dirty="0"/>
              <a:t> et al</a:t>
            </a:r>
            <a:r>
              <a:rPr lang="en-GB" sz="1200" dirty="0" smtClean="0"/>
              <a:t>,</a:t>
            </a:r>
          </a:p>
          <a:p>
            <a:r>
              <a:rPr lang="en-GB" sz="1200" dirty="0" smtClean="0"/>
              <a:t> CERN-LHCb-PUB-2016-017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836711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Fit, FULL</a:t>
            </a:r>
            <a:endParaRPr lang="en-GB" sz="1400" dirty="0">
              <a:solidFill>
                <a:srgbClr val="C0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03" y="1340768"/>
            <a:ext cx="69818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24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447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K</a:t>
            </a:r>
            <a:r>
              <a:rPr lang="en-GB" sz="2800" baseline="-25000" dirty="0">
                <a:solidFill>
                  <a:srgbClr val="C00000"/>
                </a:solidFill>
              </a:rPr>
              <a:t>S </a:t>
            </a:r>
            <a:r>
              <a:rPr lang="en-GB" sz="2800" dirty="0" smtClean="0">
                <a:solidFill>
                  <a:srgbClr val="C00000"/>
                </a:solidFill>
              </a:rPr>
              <a:t>→</a:t>
            </a:r>
            <a:r>
              <a:rPr lang="el-GR" sz="2800" dirty="0" smtClean="0">
                <a:solidFill>
                  <a:srgbClr val="C00000"/>
                </a:solidFill>
              </a:rPr>
              <a:t>π</a:t>
            </a:r>
            <a:r>
              <a:rPr lang="en-GB" sz="2800" baseline="30000" dirty="0" smtClean="0">
                <a:solidFill>
                  <a:srgbClr val="C00000"/>
                </a:solidFill>
              </a:rPr>
              <a:t>0</a:t>
            </a:r>
            <a:r>
              <a:rPr lang="el-GR" sz="2800" dirty="0" smtClean="0">
                <a:solidFill>
                  <a:srgbClr val="C00000"/>
                </a:solidFill>
              </a:rPr>
              <a:t>μμ</a:t>
            </a:r>
            <a:r>
              <a:rPr lang="en-GB" sz="2800" dirty="0" smtClean="0">
                <a:solidFill>
                  <a:srgbClr val="C00000"/>
                </a:solidFill>
              </a:rPr>
              <a:t> sensitivity study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18097" y="879103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V. </a:t>
            </a:r>
            <a:r>
              <a:rPr lang="en-GB" sz="1200" dirty="0" err="1"/>
              <a:t>Chobanova</a:t>
            </a:r>
            <a:r>
              <a:rPr lang="en-GB" sz="1200" dirty="0"/>
              <a:t> et al</a:t>
            </a:r>
            <a:r>
              <a:rPr lang="en-GB" sz="1200" dirty="0" smtClean="0"/>
              <a:t>,</a:t>
            </a:r>
          </a:p>
          <a:p>
            <a:r>
              <a:rPr lang="en-GB" sz="1200" dirty="0" smtClean="0"/>
              <a:t> CERN-LHCb-PUB-2016-017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836711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Fit, PARTIAL</a:t>
            </a:r>
            <a:endParaRPr lang="en-GB" sz="1400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2970"/>
            <a:ext cx="68865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131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44</a:t>
            </a:fld>
            <a:endParaRPr lang="en-GB"/>
          </a:p>
        </p:txBody>
      </p:sp>
      <p:pic>
        <p:nvPicPr>
          <p:cNvPr id="4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1937" y="5013176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The LHCb experiment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6" name="Picture 7" descr="\\cern.ch\dfs\Users\d\diegoms\Documents\My Pictures\LHCb_pers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24" y="1268760"/>
            <a:ext cx="4139952" cy="32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12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45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55000" pencilSize="3"/>
                    </a14:imgEffect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32656"/>
            <a:ext cx="5472609" cy="409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71761" y="141277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&lt; </a:t>
            </a:r>
            <a:r>
              <a:rPr lang="el-GR" dirty="0" smtClean="0"/>
              <a:t>η</a:t>
            </a:r>
            <a:r>
              <a:rPr lang="en-GB" dirty="0" smtClean="0"/>
              <a:t> &lt; 5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844824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Best LHC detector for:</a:t>
            </a:r>
          </a:p>
          <a:p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Vertex resolution (~100 microns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Invariant mass resolution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Access to moderately low p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Particularly good a (di) </a:t>
            </a:r>
            <a:r>
              <a:rPr lang="en-GB" b="1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muons</a:t>
            </a:r>
            <a:endParaRPr lang="en-GB" b="1" dirty="0" smtClean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079" y="141277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Forward </a:t>
            </a:r>
            <a:r>
              <a:rPr lang="en-GB" dirty="0"/>
              <a:t>s</a:t>
            </a:r>
            <a:r>
              <a:rPr lang="en-GB" dirty="0" smtClean="0"/>
              <a:t>pectrometer at P8 of LHC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24190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The LHCb experiment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121" y="4725144"/>
            <a:ext cx="33859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Recorded luminosity: 3 fb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1 fb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at 7 TeV (2011)</a:t>
            </a:r>
          </a:p>
          <a:p>
            <a:r>
              <a:rPr lang="en-GB" dirty="0">
                <a:sym typeface="Wingdings" panose="05000000000000000000" pitchFamily="2" charset="2"/>
              </a:rPr>
              <a:t>2 fb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at 8 TeV (2012)</a:t>
            </a:r>
          </a:p>
          <a:p>
            <a:r>
              <a:rPr lang="en-GB" dirty="0">
                <a:sym typeface="Wingdings" panose="05000000000000000000" pitchFamily="2" charset="2"/>
              </a:rPr>
              <a:t>~2 fb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at 13 TeV (2015, 2016)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4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46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55000" pencilSize="3"/>
                    </a14:imgEffect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32656"/>
            <a:ext cx="5472609" cy="409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71761" y="141277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&lt; </a:t>
            </a:r>
            <a:r>
              <a:rPr lang="el-GR" dirty="0" smtClean="0"/>
              <a:t>η</a:t>
            </a:r>
            <a:r>
              <a:rPr lang="en-GB" dirty="0" smtClean="0"/>
              <a:t> &lt; 5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844824"/>
            <a:ext cx="5616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Best LHC detector for:</a:t>
            </a:r>
          </a:p>
          <a:p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Vertex resolution (~100 microns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Invariant mass resolution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Access to moderately low p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Particularly good a (di) </a:t>
            </a:r>
            <a:r>
              <a:rPr lang="en-GB" b="1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muons</a:t>
            </a:r>
            <a:endParaRPr lang="en-GB" b="1" dirty="0" smtClean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olidFill>
                  <a:srgbClr val="00B415"/>
                </a:solidFill>
                <a:sym typeface="Wingdings" panose="05000000000000000000" pitchFamily="2" charset="2"/>
              </a:rPr>
              <a:t>Less good at reconstructing charged hadrons</a:t>
            </a:r>
          </a:p>
          <a:p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079" y="141277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Forward </a:t>
            </a:r>
            <a:r>
              <a:rPr lang="en-GB" dirty="0"/>
              <a:t>s</a:t>
            </a:r>
            <a:r>
              <a:rPr lang="en-GB" dirty="0" smtClean="0"/>
              <a:t>pectrometer at P8 of LHC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24190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The LHCb experiment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121" y="4725144"/>
            <a:ext cx="33859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Recorded luminosity: 3 fb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1 fb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at 7 TeV (2011)</a:t>
            </a:r>
          </a:p>
          <a:p>
            <a:r>
              <a:rPr lang="en-GB" dirty="0">
                <a:sym typeface="Wingdings" panose="05000000000000000000" pitchFamily="2" charset="2"/>
              </a:rPr>
              <a:t>2 fb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at 8 TeV (2012)</a:t>
            </a:r>
          </a:p>
          <a:p>
            <a:r>
              <a:rPr lang="en-GB" dirty="0">
                <a:sym typeface="Wingdings" panose="05000000000000000000" pitchFamily="2" charset="2"/>
              </a:rPr>
              <a:t>~2 fb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at 13 TeV (2015, 2016)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3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47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55000" pencilSize="3"/>
                    </a14:imgEffect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32656"/>
            <a:ext cx="5472609" cy="409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71761" y="141277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&lt; </a:t>
            </a:r>
            <a:r>
              <a:rPr lang="el-GR" dirty="0" smtClean="0"/>
              <a:t>η</a:t>
            </a:r>
            <a:r>
              <a:rPr lang="en-GB" dirty="0" smtClean="0"/>
              <a:t> &lt; 5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844824"/>
            <a:ext cx="5616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Best LHC detector for:</a:t>
            </a:r>
          </a:p>
          <a:p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Vertex resolution (~100 microns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Invariant mass resolution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Access to moderately low p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Particularly good a (di) </a:t>
            </a:r>
            <a:r>
              <a:rPr lang="en-GB" b="1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muons</a:t>
            </a:r>
            <a:endParaRPr lang="en-GB" b="1" dirty="0" smtClean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olidFill>
                  <a:srgbClr val="00B415"/>
                </a:solidFill>
                <a:sym typeface="Wingdings" panose="05000000000000000000" pitchFamily="2" charset="2"/>
              </a:rPr>
              <a:t>Less good at reconstructing charged hadrons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olidFill>
                  <a:srgbClr val="FF6201"/>
                </a:solidFill>
                <a:sym typeface="Wingdings" panose="05000000000000000000" pitchFamily="2" charset="2"/>
              </a:rPr>
              <a:t>Even less good at photons</a:t>
            </a:r>
          </a:p>
          <a:p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079" y="141277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Forward </a:t>
            </a:r>
            <a:r>
              <a:rPr lang="en-GB" dirty="0"/>
              <a:t>s</a:t>
            </a:r>
            <a:r>
              <a:rPr lang="en-GB" dirty="0" smtClean="0"/>
              <a:t>pectrometer at P8 of LHC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24190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The LHCb experiment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121" y="4725144"/>
            <a:ext cx="33859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Recorded luminosity: 3 fb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1 fb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at 7 TeV (2011)</a:t>
            </a:r>
          </a:p>
          <a:p>
            <a:r>
              <a:rPr lang="en-GB" dirty="0">
                <a:sym typeface="Wingdings" panose="05000000000000000000" pitchFamily="2" charset="2"/>
              </a:rPr>
              <a:t>2 fb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at 8 TeV (2012)</a:t>
            </a:r>
          </a:p>
          <a:p>
            <a:r>
              <a:rPr lang="en-GB" dirty="0">
                <a:sym typeface="Wingdings" panose="05000000000000000000" pitchFamily="2" charset="2"/>
              </a:rPr>
              <a:t>~2 fb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at 13 TeV (2015, 2016)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3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48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55000" pencilSize="3"/>
                    </a14:imgEffect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32656"/>
            <a:ext cx="5472609" cy="409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71761" y="141277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&lt; </a:t>
            </a:r>
            <a:r>
              <a:rPr lang="el-GR" dirty="0" smtClean="0"/>
              <a:t>η</a:t>
            </a:r>
            <a:r>
              <a:rPr lang="en-GB" dirty="0" smtClean="0"/>
              <a:t> &lt; 5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844824"/>
            <a:ext cx="5616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Best LHC detector for:</a:t>
            </a:r>
          </a:p>
          <a:p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Vertex resolution (~100 microns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Invariant mass resolution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Access to moderately low p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Particularly good a (di) </a:t>
            </a:r>
            <a:r>
              <a:rPr lang="en-GB" b="1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muons</a:t>
            </a:r>
            <a:endParaRPr lang="en-GB" b="1" dirty="0" smtClean="0">
              <a:solidFill>
                <a:srgbClr val="0000CC"/>
              </a:solidFill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olidFill>
                  <a:srgbClr val="00B415"/>
                </a:solidFill>
                <a:sym typeface="Wingdings" panose="05000000000000000000" pitchFamily="2" charset="2"/>
              </a:rPr>
              <a:t>Less good at reconstructing charged hadrons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olidFill>
                  <a:srgbClr val="FF6201"/>
                </a:solidFill>
                <a:sym typeface="Wingdings" panose="05000000000000000000" pitchFamily="2" charset="2"/>
              </a:rPr>
              <a:t>Even less good at photons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Doesn’t detect neutrinos</a:t>
            </a:r>
            <a:endParaRPr lang="en-GB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079" y="141277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Forward </a:t>
            </a:r>
            <a:r>
              <a:rPr lang="en-GB" dirty="0"/>
              <a:t>s</a:t>
            </a:r>
            <a:r>
              <a:rPr lang="en-GB" dirty="0" smtClean="0"/>
              <a:t>pectrometer at P8 of LHC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24190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The LHCb experiment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121" y="4725144"/>
            <a:ext cx="33859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Recorded luminosity: 3 fb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1 fb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at 7 TeV (2011)</a:t>
            </a:r>
          </a:p>
          <a:p>
            <a:r>
              <a:rPr lang="en-GB" dirty="0">
                <a:sym typeface="Wingdings" panose="05000000000000000000" pitchFamily="2" charset="2"/>
              </a:rPr>
              <a:t>2 fb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at 8 TeV (2012)</a:t>
            </a:r>
          </a:p>
          <a:p>
            <a:r>
              <a:rPr lang="en-GB" dirty="0">
                <a:sym typeface="Wingdings" panose="05000000000000000000" pitchFamily="2" charset="2"/>
              </a:rPr>
              <a:t>~2 fb</a:t>
            </a:r>
            <a:r>
              <a:rPr lang="en-GB" baseline="30000" dirty="0">
                <a:sym typeface="Wingdings" panose="05000000000000000000" pitchFamily="2" charset="2"/>
              </a:rPr>
              <a:t>-1</a:t>
            </a:r>
            <a:r>
              <a:rPr lang="en-GB" dirty="0">
                <a:sym typeface="Wingdings" panose="05000000000000000000" pitchFamily="2" charset="2"/>
              </a:rPr>
              <a:t> at 13 TeV (2015, 2016)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9F7F-4924-471B-B4BC-80BD207F4078}" type="slidenum">
              <a:rPr lang="en-GB" smtClean="0"/>
              <a:t>49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24190"/>
            <a:ext cx="5189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Rare decays of strange particles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99" y="1468325"/>
            <a:ext cx="9080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LHCb collects world leading samples of </a:t>
            </a:r>
            <a:r>
              <a:rPr lang="en-GB" b="1" dirty="0" smtClean="0">
                <a:solidFill>
                  <a:srgbClr val="0033CC"/>
                </a:solidFill>
              </a:rPr>
              <a:t>b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rgbClr val="00B050"/>
                </a:solidFill>
              </a:rPr>
              <a:t>c </a:t>
            </a:r>
            <a:r>
              <a:rPr lang="en-GB" dirty="0" smtClean="0"/>
              <a:t>quark decays. Everything else is rejected because of bandwidth reasons 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sp>
        <p:nvSpPr>
          <p:cNvPr id="2048" name="AutoShape 6" descr="Image result for trash"/>
          <p:cNvSpPr>
            <a:spLocks noChangeAspect="1" noChangeArrowheads="1"/>
          </p:cNvSpPr>
          <p:nvPr/>
        </p:nvSpPr>
        <p:spPr bwMode="auto">
          <a:xfrm>
            <a:off x="63500" y="-136525"/>
            <a:ext cx="5524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49" name="AutoShape 8" descr="Image result for trash"/>
          <p:cNvSpPr>
            <a:spLocks noChangeAspect="1" noChangeArrowheads="1"/>
          </p:cNvSpPr>
          <p:nvPr/>
        </p:nvSpPr>
        <p:spPr bwMode="auto">
          <a:xfrm>
            <a:off x="215900" y="15875"/>
            <a:ext cx="5524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048429" y="867046"/>
            <a:ext cx="3773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</a:rPr>
              <a:t>Making a new experiment inside LHCb</a:t>
            </a:r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0323" y="5144869"/>
            <a:ext cx="8483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However, if  </a:t>
            </a:r>
            <a:r>
              <a:rPr lang="en-GB" dirty="0"/>
              <a:t>BSM </a:t>
            </a:r>
            <a:r>
              <a:rPr lang="en-GB" dirty="0" smtClean="0"/>
              <a:t>above </a:t>
            </a:r>
            <a:r>
              <a:rPr lang="en-GB" dirty="0"/>
              <a:t>few </a:t>
            </a:r>
            <a:r>
              <a:rPr lang="en-GB" dirty="0" smtClean="0"/>
              <a:t>TeV (LHC energy scale), </a:t>
            </a:r>
            <a:r>
              <a:rPr lang="en-GB" b="1" dirty="0">
                <a:solidFill>
                  <a:srgbClr val="D60093"/>
                </a:solidFill>
              </a:rPr>
              <a:t>s</a:t>
            </a:r>
            <a:r>
              <a:rPr lang="en-GB" dirty="0">
                <a:sym typeface="Wingdings" panose="05000000000000000000" pitchFamily="2" charset="2"/>
              </a:rPr>
              <a:t>-hadron decays</a:t>
            </a:r>
            <a:r>
              <a:rPr lang="en-GB" dirty="0"/>
              <a:t> are </a:t>
            </a:r>
            <a:r>
              <a:rPr lang="en-GB" dirty="0" smtClean="0"/>
              <a:t>very</a:t>
            </a:r>
            <a:r>
              <a:rPr lang="en-GB" b="1" dirty="0" smtClean="0">
                <a:solidFill>
                  <a:srgbClr val="FF0000"/>
                </a:solidFill>
              </a:rPr>
              <a:t> important (very sensitive to non-MFV)</a:t>
            </a:r>
            <a:r>
              <a:rPr lang="en-GB" dirty="0" smtClean="0"/>
              <a:t>. But most </a:t>
            </a:r>
            <a:r>
              <a:rPr lang="en-GB" dirty="0"/>
              <a:t>of them are lost </a:t>
            </a:r>
            <a:r>
              <a:rPr lang="en-GB" dirty="0" smtClean="0"/>
              <a:t>!</a:t>
            </a:r>
            <a:endParaRPr lang="en-GB" dirty="0"/>
          </a:p>
        </p:txBody>
      </p:sp>
      <p:grpSp>
        <p:nvGrpSpPr>
          <p:cNvPr id="41" name="Group 40"/>
          <p:cNvGrpSpPr/>
          <p:nvPr/>
        </p:nvGrpSpPr>
        <p:grpSpPr>
          <a:xfrm>
            <a:off x="1211787" y="3048000"/>
            <a:ext cx="6119894" cy="1831777"/>
            <a:chOff x="768350" y="2286000"/>
            <a:chExt cx="7232650" cy="1831777"/>
          </a:xfrm>
        </p:grpSpPr>
        <p:grpSp>
          <p:nvGrpSpPr>
            <p:cNvPr id="42" name="Group 41"/>
            <p:cNvGrpSpPr/>
            <p:nvPr/>
          </p:nvGrpSpPr>
          <p:grpSpPr>
            <a:xfrm>
              <a:off x="768350" y="2286000"/>
              <a:ext cx="7232650" cy="1685156"/>
              <a:chOff x="125214" y="2626919"/>
              <a:chExt cx="8547734" cy="2042266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806693" y="3504517"/>
                <a:ext cx="559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mtClean="0">
                    <a:solidFill>
                      <a:srgbClr val="FF0000"/>
                    </a:solidFill>
                  </a:rPr>
                  <a:t>rest</a:t>
                </a:r>
                <a:endParaRPr lang="en-GB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125214" y="2626919"/>
                <a:ext cx="8547734" cy="2042266"/>
                <a:chOff x="125214" y="2371464"/>
                <a:chExt cx="8547734" cy="2042266"/>
              </a:xfrm>
            </p:grpSpPr>
            <p:pic>
              <p:nvPicPr>
                <p:cNvPr id="49" name="Picture 7" descr="\\cern.ch\dfs\Users\d\diegoms\Documents\My Pictures\LHCb_persp.gif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3710" y="2433553"/>
                  <a:ext cx="2234952" cy="17535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0" name="Arc 49"/>
                <p:cNvSpPr/>
                <p:nvPr/>
              </p:nvSpPr>
              <p:spPr>
                <a:xfrm>
                  <a:off x="5492135" y="2814553"/>
                  <a:ext cx="3180813" cy="690647"/>
                </a:xfrm>
                <a:prstGeom prst="arc">
                  <a:avLst>
                    <a:gd name="adj1" fmla="val 10795471"/>
                    <a:gd name="adj2" fmla="val 19893095"/>
                  </a:avLst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flipV="1">
                  <a:off x="5484669" y="3038647"/>
                  <a:ext cx="2341260" cy="695152"/>
                </a:xfrm>
                <a:prstGeom prst="arc">
                  <a:avLst>
                    <a:gd name="adj1" fmla="val 10795471"/>
                    <a:gd name="adj2" fmla="val 17249399"/>
                  </a:avLst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52" name="Picture 2" descr="https://encrypted-tbn3.gstatic.com/images?q=tbn:ANd9GcSAEoYkNxEZqSCNRf3snmqR9TJt71IplwTOvWhbn8hL3nRZWkNMNBVKja8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40856" y="2571671"/>
                  <a:ext cx="738648" cy="7386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Rectangle 52"/>
                <p:cNvSpPr/>
                <p:nvPr/>
              </p:nvSpPr>
              <p:spPr>
                <a:xfrm>
                  <a:off x="5798553" y="2371464"/>
                  <a:ext cx="992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solidFill>
                        <a:srgbClr val="0033CC"/>
                      </a:solidFill>
                    </a:rPr>
                    <a:t>b</a:t>
                  </a:r>
                  <a:r>
                    <a:rPr lang="en-GB" dirty="0"/>
                    <a:t> and </a:t>
                  </a:r>
                  <a:r>
                    <a:rPr lang="en-GB" b="1" dirty="0">
                      <a:solidFill>
                        <a:srgbClr val="00B050"/>
                      </a:solidFill>
                    </a:rPr>
                    <a:t>c </a:t>
                  </a:r>
                  <a:endParaRPr lang="en-GB" dirty="0"/>
                </a:p>
              </p:txBody>
            </p:sp>
            <p:pic>
              <p:nvPicPr>
                <p:cNvPr id="54" name="Picture 14" descr="http://www.globalconversation.org/sites/default/files/imagecache/main_photo_story_page/story/1747/photos/trash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1790" y="3156586"/>
                  <a:ext cx="565986" cy="8771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55" name="Group 54"/>
                <p:cNvGrpSpPr/>
                <p:nvPr/>
              </p:nvGrpSpPr>
              <p:grpSpPr>
                <a:xfrm>
                  <a:off x="6165926" y="3960442"/>
                  <a:ext cx="656294" cy="453288"/>
                  <a:chOff x="5653882" y="3733799"/>
                  <a:chExt cx="656294" cy="453288"/>
                </a:xfrm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5836796" y="3733799"/>
                    <a:ext cx="34496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b="1" dirty="0" smtClean="0">
                        <a:solidFill>
                          <a:srgbClr val="D60093"/>
                        </a:solidFill>
                        <a:sym typeface="Wingdings" panose="05000000000000000000" pitchFamily="2" charset="2"/>
                      </a:rPr>
                      <a:t>s</a:t>
                    </a:r>
                    <a:r>
                      <a:rPr lang="en-GB" dirty="0" smtClean="0"/>
                      <a:t> </a:t>
                    </a:r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5653882" y="3733799"/>
                    <a:ext cx="656294" cy="453288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56" name="Straight Connector 55"/>
                <p:cNvCxnSpPr>
                  <a:stCxn id="60" idx="0"/>
                </p:cNvCxnSpPr>
                <p:nvPr/>
              </p:nvCxnSpPr>
              <p:spPr>
                <a:xfrm flipH="1" flipV="1">
                  <a:off x="6348840" y="3733799"/>
                  <a:ext cx="172483" cy="22664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7" name="Picture 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5214" y="2940995"/>
                  <a:ext cx="1931555" cy="1019447"/>
                </a:xfrm>
                <a:prstGeom prst="rect">
                  <a:avLst/>
                </a:prstGeom>
                <a:noFill/>
                <a:ln w="12700" cap="flat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2133600" y="3450718"/>
                  <a:ext cx="1309296" cy="0"/>
                </a:xfrm>
                <a:prstGeom prst="straightConnector1">
                  <a:avLst/>
                </a:prstGeom>
                <a:ln w="38100">
                  <a:solidFill>
                    <a:srgbClr val="0033C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Rectangle 58"/>
                <p:cNvSpPr/>
                <p:nvPr/>
              </p:nvSpPr>
              <p:spPr>
                <a:xfrm>
                  <a:off x="1857311" y="2996743"/>
                  <a:ext cx="1585586" cy="4337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600" b="1" dirty="0">
                      <a:solidFill>
                        <a:srgbClr val="0033CC"/>
                      </a:solidFill>
                    </a:rPr>
                    <a:t>b</a:t>
                  </a:r>
                  <a:r>
                    <a:rPr lang="en-GB" sz="1600" dirty="0"/>
                    <a:t> ,</a:t>
                  </a:r>
                  <a:r>
                    <a:rPr lang="en-GB" sz="1600" dirty="0" smtClean="0"/>
                    <a:t> </a:t>
                  </a:r>
                  <a:r>
                    <a:rPr lang="en-GB" sz="1600" b="1" dirty="0">
                      <a:solidFill>
                        <a:srgbClr val="00B050"/>
                      </a:solidFill>
                    </a:rPr>
                    <a:t>c </a:t>
                  </a:r>
                  <a:r>
                    <a:rPr lang="en-GB" sz="1600" b="1" dirty="0" smtClean="0">
                      <a:solidFill>
                        <a:srgbClr val="00B050"/>
                      </a:solidFill>
                    </a:rPr>
                    <a:t>, </a:t>
                  </a:r>
                  <a:r>
                    <a:rPr lang="en-GB" sz="1600" b="1" dirty="0" smtClean="0">
                      <a:solidFill>
                        <a:srgbClr val="D60093"/>
                      </a:solidFill>
                    </a:rPr>
                    <a:t>s</a:t>
                  </a:r>
                  <a:r>
                    <a:rPr lang="en-GB" sz="1600" b="1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n-GB" sz="1600" b="1" dirty="0" smtClean="0"/>
                    <a:t>etc…</a:t>
                  </a:r>
                  <a:endParaRPr lang="en-GB" sz="1600" dirty="0"/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1392381" y="3782672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LHC</a:t>
              </a:r>
              <a:endParaRPr lang="en-GB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52784" y="3810000"/>
              <a:ext cx="6687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LHCb</a:t>
              </a:r>
              <a:endParaRPr lang="en-GB" sz="1400" dirty="0"/>
            </a:p>
          </p:txBody>
        </p:sp>
      </p:grpSp>
      <p:pic>
        <p:nvPicPr>
          <p:cNvPr id="32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8100392" y="1772816"/>
            <a:ext cx="216024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0401" y="2169610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(used to be)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24190"/>
            <a:ext cx="598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Trigger system: status and prospects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1484784"/>
            <a:ext cx="1512168" cy="115212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L0 (Hardware)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387412" y="2776430"/>
            <a:ext cx="1512168" cy="115212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HLT1 (Software)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387412" y="4221088"/>
            <a:ext cx="1512168" cy="1152128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HLT2 (Software)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85502" y="2107014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CC"/>
                </a:solidFill>
              </a:rPr>
              <a:t>LHCb</a:t>
            </a:r>
          </a:p>
          <a:p>
            <a:pPr algn="ctr"/>
            <a:r>
              <a:rPr lang="en-GB" b="1" dirty="0" smtClean="0">
                <a:solidFill>
                  <a:srgbClr val="0000CC"/>
                </a:solidFill>
              </a:rPr>
              <a:t>Upgrade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1575704"/>
            <a:ext cx="1512168" cy="379751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HLT (Software)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71800" y="1700808"/>
            <a:ext cx="602167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73967" y="1430219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Main bottleneck for K. Can’t be changed</a:t>
            </a:r>
            <a:endParaRPr lang="en-GB" dirty="0"/>
          </a:p>
        </p:txBody>
      </p:sp>
      <p:sp>
        <p:nvSpPr>
          <p:cNvPr id="23" name="Right Brace 22"/>
          <p:cNvSpPr/>
          <p:nvPr/>
        </p:nvSpPr>
        <p:spPr>
          <a:xfrm>
            <a:off x="2915816" y="2753345"/>
            <a:ext cx="157067" cy="2763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131840" y="3284984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 designed for K, but flexible. </a:t>
            </a:r>
          </a:p>
          <a:p>
            <a:endParaRPr lang="en-GB" dirty="0" smtClean="0"/>
          </a:p>
          <a:p>
            <a:r>
              <a:rPr lang="en-GB" dirty="0" smtClean="0"/>
              <a:t>K triggers being implemented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5" name="Picture 5" descr="LH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8" y="2717395"/>
            <a:ext cx="1066182" cy="75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LHCb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97" y="3682190"/>
            <a:ext cx="1145159" cy="81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http://kidshealth.org/EN/images/headers/K-steroids-enHD-AR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90" y="3148410"/>
            <a:ext cx="1224136" cy="70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8972" y="4563125"/>
            <a:ext cx="1271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(Note: This logo may not be official)</a:t>
            </a:r>
            <a:endParaRPr lang="en-GB" sz="1400" i="1" dirty="0"/>
          </a:p>
        </p:txBody>
      </p:sp>
      <p:sp>
        <p:nvSpPr>
          <p:cNvPr id="19" name="Rectangle 18"/>
          <p:cNvSpPr/>
          <p:nvPr/>
        </p:nvSpPr>
        <p:spPr>
          <a:xfrm>
            <a:off x="398485" y="5535326"/>
            <a:ext cx="4173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</a:t>
            </a:r>
            <a:r>
              <a:rPr lang="en-GB" dirty="0"/>
              <a:t>(2011) ~ 1-2%</a:t>
            </a:r>
          </a:p>
          <a:p>
            <a:r>
              <a:rPr lang="el-GR" dirty="0"/>
              <a:t>ε</a:t>
            </a:r>
            <a:r>
              <a:rPr lang="en-GB" dirty="0" smtClean="0"/>
              <a:t>(2016) improved HLT1,2 </a:t>
            </a:r>
            <a:r>
              <a:rPr lang="en-GB" dirty="0"/>
              <a:t>~ 15</a:t>
            </a:r>
            <a:r>
              <a:rPr lang="en-GB" dirty="0" smtClean="0"/>
              <a:t>%</a:t>
            </a:r>
          </a:p>
          <a:p>
            <a:r>
              <a:rPr lang="en-GB" dirty="0" smtClean="0"/>
              <a:t>Maximum possible ~30% (L0 won’t allow more)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29" name="Picture 28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3940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50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17996" y="1367324"/>
            <a:ext cx="589416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1D28FF"/>
                </a:solidFill>
              </a:rPr>
              <a:t> </a:t>
            </a:r>
            <a:r>
              <a:rPr lang="en-GB" dirty="0" smtClean="0"/>
              <a:t>SM </a:t>
            </a:r>
            <a:r>
              <a:rPr lang="en-GB" dirty="0"/>
              <a:t>prediction</a:t>
            </a:r>
            <a:r>
              <a:rPr lang="en-GB" dirty="0" smtClean="0"/>
              <a:t>:</a:t>
            </a:r>
            <a:r>
              <a:rPr lang="en-GB" dirty="0"/>
              <a:t> </a:t>
            </a:r>
            <a:r>
              <a:rPr lang="en-GB" dirty="0" smtClean="0"/>
              <a:t>BR(K</a:t>
            </a:r>
            <a:r>
              <a:rPr lang="en-GB" baseline="-25000" dirty="0" smtClean="0"/>
              <a:t>S</a:t>
            </a:r>
            <a:r>
              <a:rPr lang="en-GB" dirty="0" smtClean="0"/>
              <a:t> </a:t>
            </a:r>
            <a:r>
              <a:rPr lang="en-GB" dirty="0"/>
              <a:t>→ </a:t>
            </a:r>
            <a:r>
              <a:rPr lang="en-GB" dirty="0" smtClean="0"/>
              <a:t>µµ) = (5.1±1.5)x10</a:t>
            </a:r>
            <a:r>
              <a:rPr lang="en-GB" baseline="30000" dirty="0" smtClean="0"/>
              <a:t>-12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sz="1200" dirty="0" smtClean="0"/>
              <a:t>				            JHEP </a:t>
            </a:r>
            <a:r>
              <a:rPr lang="en-GB" sz="1200" dirty="0"/>
              <a:t>0401 (2004) 009</a:t>
            </a:r>
            <a:endParaRPr lang="en-GB" sz="1200" dirty="0" smtClean="0">
              <a:solidFill>
                <a:srgbClr val="1D28F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1D28FF"/>
                </a:solidFill>
              </a:rPr>
              <a:t> </a:t>
            </a:r>
            <a:r>
              <a:rPr lang="en-GB" dirty="0" smtClean="0"/>
              <a:t>K</a:t>
            </a:r>
            <a:r>
              <a:rPr lang="en-GB" baseline="-25000" dirty="0" smtClean="0"/>
              <a:t>S</a:t>
            </a:r>
            <a:r>
              <a:rPr lang="en-GB" dirty="0" smtClean="0"/>
              <a:t> </a:t>
            </a:r>
            <a:r>
              <a:rPr lang="en-GB" dirty="0"/>
              <a:t>→ </a:t>
            </a:r>
            <a:r>
              <a:rPr lang="en-GB" dirty="0" smtClean="0"/>
              <a:t>µµ sensitive to different physics than  K</a:t>
            </a:r>
            <a:r>
              <a:rPr lang="en-GB" baseline="-25000" dirty="0" smtClean="0"/>
              <a:t>L</a:t>
            </a:r>
            <a:r>
              <a:rPr lang="en-GB" dirty="0" smtClean="0"/>
              <a:t> </a:t>
            </a:r>
            <a:r>
              <a:rPr lang="en-GB" dirty="0"/>
              <a:t>→ </a:t>
            </a:r>
            <a:r>
              <a:rPr lang="en-GB" dirty="0" smtClean="0"/>
              <a:t>µµ </a:t>
            </a:r>
            <a:r>
              <a:rPr lang="en-GB" sz="1200" dirty="0" smtClean="0"/>
              <a:t>(see </a:t>
            </a:r>
            <a:r>
              <a:rPr lang="en-GB" sz="1200" dirty="0"/>
              <a:t>JHEP 0401 (2004) 009</a:t>
            </a:r>
            <a:r>
              <a:rPr lang="en-GB" sz="1200" dirty="0" smtClean="0"/>
              <a:t>)</a:t>
            </a:r>
          </a:p>
          <a:p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1D28FF"/>
                </a:solidFill>
              </a:rPr>
              <a:t> </a:t>
            </a:r>
            <a:r>
              <a:rPr lang="en-GB" dirty="0"/>
              <a:t>LHCb performed a search using </a:t>
            </a:r>
            <a:r>
              <a:rPr lang="en-GB" dirty="0" smtClean="0"/>
              <a:t>1fb</a:t>
            </a:r>
            <a:r>
              <a:rPr lang="en-GB" baseline="30000" dirty="0" smtClean="0"/>
              <a:t>-1</a:t>
            </a:r>
            <a:r>
              <a:rPr lang="en-GB" dirty="0" smtClean="0"/>
              <a:t> despite low trigger performance: 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endParaRPr lang="en-GB" dirty="0"/>
          </a:p>
          <a:p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3636"/>
            <a:ext cx="2825335" cy="347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316" y="4089820"/>
            <a:ext cx="2849826" cy="2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7504" y="5301208"/>
            <a:ext cx="4230830" cy="557830"/>
            <a:chOff x="107504" y="5679482"/>
            <a:chExt cx="4230830" cy="557830"/>
          </a:xfrm>
        </p:grpSpPr>
        <p:sp>
          <p:nvSpPr>
            <p:cNvPr id="8" name="Rectangle 7"/>
            <p:cNvSpPr/>
            <p:nvPr/>
          </p:nvSpPr>
          <p:spPr>
            <a:xfrm>
              <a:off x="107504" y="5679482"/>
              <a:ext cx="4230645" cy="5578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2191" y="5773731"/>
              <a:ext cx="4176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BR(K</a:t>
              </a:r>
              <a:r>
                <a:rPr lang="en-GB" baseline="-25000" dirty="0"/>
                <a:t>S</a:t>
              </a:r>
              <a:r>
                <a:rPr lang="en-GB" dirty="0"/>
                <a:t> → µµ ) &lt; 9(11)x10</a:t>
              </a:r>
              <a:r>
                <a:rPr lang="en-GB" baseline="30000" dirty="0"/>
                <a:t>-9 </a:t>
              </a:r>
              <a:r>
                <a:rPr lang="en-GB" dirty="0"/>
                <a:t>@90(95)%CL</a:t>
              </a:r>
              <a:r>
                <a:rPr lang="en-GB" baseline="-25000" dirty="0"/>
                <a:t>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2851" y="3212976"/>
            <a:ext cx="5836959" cy="2048933"/>
            <a:chOff x="102851" y="3574512"/>
            <a:chExt cx="5836959" cy="204893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108" y="3574512"/>
              <a:ext cx="2876702" cy="2048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51" y="3574512"/>
              <a:ext cx="2898684" cy="2048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180120" y="5021141"/>
            <a:ext cx="167225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400" dirty="0"/>
              <a:t>JHEP 01 (2013) 090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2059" y="6021288"/>
            <a:ext cx="675049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CC"/>
                </a:solidFill>
              </a:rPr>
              <a:t>We manage to get world best </a:t>
            </a:r>
            <a:r>
              <a:rPr lang="en-GB" b="1" dirty="0" err="1" smtClean="0">
                <a:solidFill>
                  <a:srgbClr val="0000CC"/>
                </a:solidFill>
              </a:rPr>
              <a:t>destpite</a:t>
            </a:r>
            <a:r>
              <a:rPr lang="en-GB" b="1" dirty="0" smtClean="0">
                <a:solidFill>
                  <a:srgbClr val="0000CC"/>
                </a:solidFill>
              </a:rPr>
              <a:t> low trigger efficiency</a:t>
            </a:r>
            <a:endParaRPr lang="en-GB" b="1" dirty="0">
              <a:solidFill>
                <a:srgbClr val="0000CC"/>
              </a:solidFill>
            </a:endParaRPr>
          </a:p>
        </p:txBody>
      </p:sp>
      <p:pic>
        <p:nvPicPr>
          <p:cNvPr id="24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" y="424190"/>
            <a:ext cx="5189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Rare decays of strange particles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429" y="867046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</a:rPr>
              <a:t>Proof of principle</a:t>
            </a:r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4288" y="1887622"/>
            <a:ext cx="167225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400" dirty="0"/>
              <a:t>JHEP 01 (2013) 090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8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51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24190"/>
            <a:ext cx="7067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Strangeness production/detection at LHCb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12782"/>
            <a:ext cx="5198379" cy="584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80432" y="4694943"/>
            <a:ext cx="2089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</a:t>
            </a:r>
            <a:r>
              <a:rPr lang="en-GB" baseline="-25000" dirty="0" smtClean="0"/>
              <a:t>L</a:t>
            </a:r>
            <a:r>
              <a:rPr lang="en-GB" dirty="0" smtClean="0"/>
              <a:t> </a:t>
            </a:r>
            <a:r>
              <a:rPr lang="en-GB" dirty="0"/>
              <a:t>,</a:t>
            </a:r>
            <a:r>
              <a:rPr lang="en-GB" dirty="0" smtClean="0"/>
              <a:t> K</a:t>
            </a:r>
            <a:r>
              <a:rPr lang="en-GB" baseline="-25000" dirty="0" smtClean="0"/>
              <a:t>S</a:t>
            </a:r>
            <a:r>
              <a:rPr lang="en-GB" dirty="0" smtClean="0"/>
              <a:t> produced in equal amounts. </a:t>
            </a:r>
            <a:r>
              <a:rPr lang="en-GB" dirty="0"/>
              <a:t> A</a:t>
            </a:r>
            <a:r>
              <a:rPr lang="en-GB" dirty="0" smtClean="0"/>
              <a:t>cceptance ratio is ~2x10</a:t>
            </a:r>
            <a:r>
              <a:rPr lang="en-GB" baseline="30000" dirty="0" smtClean="0"/>
              <a:t>-3</a:t>
            </a:r>
          </a:p>
          <a:p>
            <a:r>
              <a:rPr lang="en-GB" dirty="0" smtClean="0"/>
              <a:t>(for Long Tracks)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9023" y="1412776"/>
            <a:ext cx="3663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The pp collisions @ LHC produce a ‘</a:t>
            </a:r>
            <a:r>
              <a:rPr lang="en-GB" dirty="0" err="1" smtClean="0"/>
              <a:t>kaon</a:t>
            </a:r>
            <a:r>
              <a:rPr lang="en-GB" dirty="0" smtClean="0"/>
              <a:t> flux’ of 10</a:t>
            </a:r>
            <a:r>
              <a:rPr lang="en-GB" baseline="30000" dirty="0" smtClean="0"/>
              <a:t>13</a:t>
            </a:r>
            <a:r>
              <a:rPr lang="en-GB" dirty="0" smtClean="0"/>
              <a:t> K</a:t>
            </a:r>
            <a:r>
              <a:rPr lang="en-GB" baseline="-25000" dirty="0" smtClean="0"/>
              <a:t>S </a:t>
            </a:r>
            <a:r>
              <a:rPr lang="en-GB" dirty="0" smtClean="0"/>
              <a:t>per fb</a:t>
            </a:r>
            <a:r>
              <a:rPr lang="en-GB" baseline="30000" dirty="0" smtClean="0"/>
              <a:t>-1</a:t>
            </a:r>
            <a:r>
              <a:rPr lang="en-GB" dirty="0" smtClean="0"/>
              <a:t> of luminosity in the LHCb acceptance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Charged decay products can be reconstructed using Long Tracks or Downstream Tracks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We use Long Tracks for </a:t>
            </a:r>
            <a:r>
              <a:rPr lang="en-GB" dirty="0" err="1" smtClean="0"/>
              <a:t>RnS</a:t>
            </a: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Downstream will be investigated (extra yield, but worse reconstruction quality)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427984" y="2204864"/>
            <a:ext cx="4032448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88024" y="3042778"/>
            <a:ext cx="3888432" cy="170198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566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52</a:t>
            </a:fld>
            <a:endParaRPr lang="en-GB"/>
          </a:p>
        </p:txBody>
      </p:sp>
      <p:pic>
        <p:nvPicPr>
          <p:cNvPr id="5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71992" y="2924944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Ongoing stuff</a:t>
            </a:r>
            <a:endParaRPr lang="en-GB" sz="2800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91680" y="4005064"/>
            <a:ext cx="5328592" cy="2230206"/>
            <a:chOff x="323528" y="4408081"/>
            <a:chExt cx="5328592" cy="2230206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475656" y="4408081"/>
              <a:ext cx="0" cy="18292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475656" y="6237312"/>
              <a:ext cx="41764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3528" y="5061086"/>
              <a:ext cx="1715533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GB" i="1" dirty="0" smtClean="0"/>
                <a:t>BR(K</a:t>
              </a:r>
              <a:r>
                <a:rPr lang="en-GB" i="1" baseline="-25000" dirty="0" smtClean="0"/>
                <a:t>S </a:t>
              </a:r>
              <a:r>
                <a:rPr lang="en-GB" i="1" dirty="0" smtClean="0"/>
                <a:t>→X</a:t>
              </a:r>
              <a:r>
                <a:rPr lang="en-GB" i="1" baseline="30000" dirty="0" smtClean="0"/>
                <a:t>0</a:t>
              </a:r>
              <a:r>
                <a:rPr lang="el-GR" i="1" dirty="0" smtClean="0"/>
                <a:t>μμ</a:t>
              </a:r>
              <a:r>
                <a:rPr lang="en-GB" i="1" dirty="0" smtClean="0"/>
                <a:t> )</a:t>
              </a:r>
              <a:endParaRPr lang="en-GB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95096" y="6268955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m</a:t>
              </a:r>
              <a:r>
                <a:rPr lang="en-GB" baseline="-25000" dirty="0" err="1" smtClean="0"/>
                <a:t>X</a:t>
              </a:r>
              <a:endParaRPr lang="en-GB" baseline="-250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02229" y="4598126"/>
              <a:ext cx="3670662" cy="1438274"/>
            </a:xfrm>
            <a:custGeom>
              <a:avLst/>
              <a:gdLst>
                <a:gd name="connsiteX0" fmla="*/ 0 w 3670662"/>
                <a:gd name="connsiteY0" fmla="*/ 0 h 1438274"/>
                <a:gd name="connsiteX1" fmla="*/ 26125 w 3670662"/>
                <a:gd name="connsiteY1" fmla="*/ 65314 h 1438274"/>
                <a:gd name="connsiteX2" fmla="*/ 39188 w 3670662"/>
                <a:gd name="connsiteY2" fmla="*/ 104503 h 1438274"/>
                <a:gd name="connsiteX3" fmla="*/ 78377 w 3670662"/>
                <a:gd name="connsiteY3" fmla="*/ 391885 h 1438274"/>
                <a:gd name="connsiteX4" fmla="*/ 91440 w 3670662"/>
                <a:gd name="connsiteY4" fmla="*/ 444137 h 1438274"/>
                <a:gd name="connsiteX5" fmla="*/ 209005 w 3670662"/>
                <a:gd name="connsiteY5" fmla="*/ 509451 h 1438274"/>
                <a:gd name="connsiteX6" fmla="*/ 287382 w 3670662"/>
                <a:gd name="connsiteY6" fmla="*/ 561703 h 1438274"/>
                <a:gd name="connsiteX7" fmla="*/ 339634 w 3670662"/>
                <a:gd name="connsiteY7" fmla="*/ 522514 h 1438274"/>
                <a:gd name="connsiteX8" fmla="*/ 378822 w 3670662"/>
                <a:gd name="connsiteY8" fmla="*/ 509451 h 1438274"/>
                <a:gd name="connsiteX9" fmla="*/ 391885 w 3670662"/>
                <a:gd name="connsiteY9" fmla="*/ 561703 h 1438274"/>
                <a:gd name="connsiteX10" fmla="*/ 470262 w 3670662"/>
                <a:gd name="connsiteY10" fmla="*/ 613954 h 1438274"/>
                <a:gd name="connsiteX11" fmla="*/ 496388 w 3670662"/>
                <a:gd name="connsiteY11" fmla="*/ 653143 h 1438274"/>
                <a:gd name="connsiteX12" fmla="*/ 587828 w 3670662"/>
                <a:gd name="connsiteY12" fmla="*/ 718457 h 1438274"/>
                <a:gd name="connsiteX13" fmla="*/ 744582 w 3670662"/>
                <a:gd name="connsiteY13" fmla="*/ 862148 h 1438274"/>
                <a:gd name="connsiteX14" fmla="*/ 783771 w 3670662"/>
                <a:gd name="connsiteY14" fmla="*/ 875211 h 1438274"/>
                <a:gd name="connsiteX15" fmla="*/ 822960 w 3670662"/>
                <a:gd name="connsiteY15" fmla="*/ 914400 h 1438274"/>
                <a:gd name="connsiteX16" fmla="*/ 979714 w 3670662"/>
                <a:gd name="connsiteY16" fmla="*/ 992777 h 1438274"/>
                <a:gd name="connsiteX17" fmla="*/ 1188720 w 3670662"/>
                <a:gd name="connsiteY17" fmla="*/ 979714 h 1438274"/>
                <a:gd name="connsiteX18" fmla="*/ 1227908 w 3670662"/>
                <a:gd name="connsiteY18" fmla="*/ 1097280 h 1438274"/>
                <a:gd name="connsiteX19" fmla="*/ 1293222 w 3670662"/>
                <a:gd name="connsiteY19" fmla="*/ 1162594 h 1438274"/>
                <a:gd name="connsiteX20" fmla="*/ 1397725 w 3670662"/>
                <a:gd name="connsiteY20" fmla="*/ 1254034 h 1438274"/>
                <a:gd name="connsiteX21" fmla="*/ 1658982 w 3670662"/>
                <a:gd name="connsiteY21" fmla="*/ 1240971 h 1438274"/>
                <a:gd name="connsiteX22" fmla="*/ 1711234 w 3670662"/>
                <a:gd name="connsiteY22" fmla="*/ 1214845 h 1438274"/>
                <a:gd name="connsiteX23" fmla="*/ 1815737 w 3670662"/>
                <a:gd name="connsiteY23" fmla="*/ 1254034 h 1438274"/>
                <a:gd name="connsiteX24" fmla="*/ 1867988 w 3670662"/>
                <a:gd name="connsiteY24" fmla="*/ 1267097 h 1438274"/>
                <a:gd name="connsiteX25" fmla="*/ 1894114 w 3670662"/>
                <a:gd name="connsiteY25" fmla="*/ 1306285 h 1438274"/>
                <a:gd name="connsiteX26" fmla="*/ 2063931 w 3670662"/>
                <a:gd name="connsiteY26" fmla="*/ 1332411 h 1438274"/>
                <a:gd name="connsiteX27" fmla="*/ 2116182 w 3670662"/>
                <a:gd name="connsiteY27" fmla="*/ 1345474 h 1438274"/>
                <a:gd name="connsiteX28" fmla="*/ 2233748 w 3670662"/>
                <a:gd name="connsiteY28" fmla="*/ 1410788 h 1438274"/>
                <a:gd name="connsiteX29" fmla="*/ 2351314 w 3670662"/>
                <a:gd name="connsiteY29" fmla="*/ 1371600 h 1438274"/>
                <a:gd name="connsiteX30" fmla="*/ 2416628 w 3670662"/>
                <a:gd name="connsiteY30" fmla="*/ 1384663 h 1438274"/>
                <a:gd name="connsiteX31" fmla="*/ 2455817 w 3670662"/>
                <a:gd name="connsiteY31" fmla="*/ 1397725 h 1438274"/>
                <a:gd name="connsiteX32" fmla="*/ 2599508 w 3670662"/>
                <a:gd name="connsiteY32" fmla="*/ 1410788 h 1438274"/>
                <a:gd name="connsiteX33" fmla="*/ 2730137 w 3670662"/>
                <a:gd name="connsiteY33" fmla="*/ 1384663 h 1438274"/>
                <a:gd name="connsiteX34" fmla="*/ 2847702 w 3670662"/>
                <a:gd name="connsiteY34" fmla="*/ 1371600 h 1438274"/>
                <a:gd name="connsiteX35" fmla="*/ 2899954 w 3670662"/>
                <a:gd name="connsiteY35" fmla="*/ 1345474 h 1438274"/>
                <a:gd name="connsiteX36" fmla="*/ 3122022 w 3670662"/>
                <a:gd name="connsiteY36" fmla="*/ 1384663 h 1438274"/>
                <a:gd name="connsiteX37" fmla="*/ 3148148 w 3670662"/>
                <a:gd name="connsiteY37" fmla="*/ 1423851 h 1438274"/>
                <a:gd name="connsiteX38" fmla="*/ 3213462 w 3670662"/>
                <a:gd name="connsiteY38" fmla="*/ 1371600 h 1438274"/>
                <a:gd name="connsiteX39" fmla="*/ 3344091 w 3670662"/>
                <a:gd name="connsiteY39" fmla="*/ 1358537 h 1438274"/>
                <a:gd name="connsiteX40" fmla="*/ 3540034 w 3670662"/>
                <a:gd name="connsiteY40" fmla="*/ 1084217 h 1438274"/>
                <a:gd name="connsiteX41" fmla="*/ 3553097 w 3670662"/>
                <a:gd name="connsiteY41" fmla="*/ 1031965 h 1438274"/>
                <a:gd name="connsiteX42" fmla="*/ 3540034 w 3670662"/>
                <a:gd name="connsiteY42" fmla="*/ 1071154 h 1438274"/>
                <a:gd name="connsiteX43" fmla="*/ 3553097 w 3670662"/>
                <a:gd name="connsiteY43" fmla="*/ 1005840 h 1438274"/>
                <a:gd name="connsiteX44" fmla="*/ 3631474 w 3670662"/>
                <a:gd name="connsiteY44" fmla="*/ 992777 h 1438274"/>
                <a:gd name="connsiteX45" fmla="*/ 3644537 w 3670662"/>
                <a:gd name="connsiteY45" fmla="*/ 901337 h 1438274"/>
                <a:gd name="connsiteX46" fmla="*/ 3670662 w 3670662"/>
                <a:gd name="connsiteY46" fmla="*/ 862148 h 14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670662" h="1438274">
                  <a:moveTo>
                    <a:pt x="0" y="0"/>
                  </a:moveTo>
                  <a:cubicBezTo>
                    <a:pt x="8708" y="21771"/>
                    <a:pt x="17892" y="43359"/>
                    <a:pt x="26125" y="65314"/>
                  </a:cubicBezTo>
                  <a:cubicBezTo>
                    <a:pt x="30960" y="78207"/>
                    <a:pt x="37941" y="90790"/>
                    <a:pt x="39188" y="104503"/>
                  </a:cubicBezTo>
                  <a:cubicBezTo>
                    <a:pt x="64771" y="385917"/>
                    <a:pt x="4079" y="280441"/>
                    <a:pt x="78377" y="391885"/>
                  </a:cubicBezTo>
                  <a:cubicBezTo>
                    <a:pt x="82731" y="409302"/>
                    <a:pt x="79756" y="430506"/>
                    <a:pt x="91440" y="444137"/>
                  </a:cubicBezTo>
                  <a:cubicBezTo>
                    <a:pt x="108685" y="464257"/>
                    <a:pt x="183719" y="494279"/>
                    <a:pt x="209005" y="509451"/>
                  </a:cubicBezTo>
                  <a:cubicBezTo>
                    <a:pt x="235930" y="525606"/>
                    <a:pt x="287382" y="561703"/>
                    <a:pt x="287382" y="561703"/>
                  </a:cubicBezTo>
                  <a:cubicBezTo>
                    <a:pt x="304799" y="548640"/>
                    <a:pt x="320731" y="533316"/>
                    <a:pt x="339634" y="522514"/>
                  </a:cubicBezTo>
                  <a:cubicBezTo>
                    <a:pt x="351589" y="515682"/>
                    <a:pt x="367807" y="501189"/>
                    <a:pt x="378822" y="509451"/>
                  </a:cubicBezTo>
                  <a:cubicBezTo>
                    <a:pt x="393185" y="520223"/>
                    <a:pt x="380063" y="548192"/>
                    <a:pt x="391885" y="561703"/>
                  </a:cubicBezTo>
                  <a:cubicBezTo>
                    <a:pt x="412561" y="585333"/>
                    <a:pt x="470262" y="613954"/>
                    <a:pt x="470262" y="613954"/>
                  </a:cubicBezTo>
                  <a:cubicBezTo>
                    <a:pt x="478971" y="627017"/>
                    <a:pt x="485287" y="642042"/>
                    <a:pt x="496388" y="653143"/>
                  </a:cubicBezTo>
                  <a:cubicBezTo>
                    <a:pt x="584581" y="741335"/>
                    <a:pt x="513665" y="651710"/>
                    <a:pt x="587828" y="718457"/>
                  </a:cubicBezTo>
                  <a:cubicBezTo>
                    <a:pt x="642027" y="767236"/>
                    <a:pt x="682448" y="823315"/>
                    <a:pt x="744582" y="862148"/>
                  </a:cubicBezTo>
                  <a:cubicBezTo>
                    <a:pt x="756259" y="869446"/>
                    <a:pt x="770708" y="870857"/>
                    <a:pt x="783771" y="875211"/>
                  </a:cubicBezTo>
                  <a:cubicBezTo>
                    <a:pt x="796834" y="888274"/>
                    <a:pt x="806436" y="906138"/>
                    <a:pt x="822960" y="914400"/>
                  </a:cubicBezTo>
                  <a:cubicBezTo>
                    <a:pt x="1003082" y="1004461"/>
                    <a:pt x="891177" y="904240"/>
                    <a:pt x="979714" y="992777"/>
                  </a:cubicBezTo>
                  <a:cubicBezTo>
                    <a:pt x="1136314" y="961457"/>
                    <a:pt x="1066541" y="959351"/>
                    <a:pt x="1188720" y="979714"/>
                  </a:cubicBezTo>
                  <a:cubicBezTo>
                    <a:pt x="1276601" y="1155479"/>
                    <a:pt x="1151933" y="894682"/>
                    <a:pt x="1227908" y="1097280"/>
                  </a:cubicBezTo>
                  <a:cubicBezTo>
                    <a:pt x="1245783" y="1144945"/>
                    <a:pt x="1257931" y="1132345"/>
                    <a:pt x="1293222" y="1162594"/>
                  </a:cubicBezTo>
                  <a:cubicBezTo>
                    <a:pt x="1451067" y="1297889"/>
                    <a:pt x="1246044" y="1140271"/>
                    <a:pt x="1397725" y="1254034"/>
                  </a:cubicBezTo>
                  <a:cubicBezTo>
                    <a:pt x="1484811" y="1249680"/>
                    <a:pt x="1572461" y="1251786"/>
                    <a:pt x="1658982" y="1240971"/>
                  </a:cubicBezTo>
                  <a:cubicBezTo>
                    <a:pt x="1678305" y="1238556"/>
                    <a:pt x="1691828" y="1213228"/>
                    <a:pt x="1711234" y="1214845"/>
                  </a:cubicBezTo>
                  <a:cubicBezTo>
                    <a:pt x="1748309" y="1217935"/>
                    <a:pt x="1780443" y="1242269"/>
                    <a:pt x="1815737" y="1254034"/>
                  </a:cubicBezTo>
                  <a:cubicBezTo>
                    <a:pt x="1832769" y="1259711"/>
                    <a:pt x="1850571" y="1262743"/>
                    <a:pt x="1867988" y="1267097"/>
                  </a:cubicBezTo>
                  <a:cubicBezTo>
                    <a:pt x="1876697" y="1280160"/>
                    <a:pt x="1879220" y="1301320"/>
                    <a:pt x="1894114" y="1306285"/>
                  </a:cubicBezTo>
                  <a:cubicBezTo>
                    <a:pt x="1948447" y="1324396"/>
                    <a:pt x="2007531" y="1322458"/>
                    <a:pt x="2063931" y="1332411"/>
                  </a:cubicBezTo>
                  <a:cubicBezTo>
                    <a:pt x="2081611" y="1335531"/>
                    <a:pt x="2098765" y="1341120"/>
                    <a:pt x="2116182" y="1345474"/>
                  </a:cubicBezTo>
                  <a:cubicBezTo>
                    <a:pt x="2121034" y="1348385"/>
                    <a:pt x="2217966" y="1408815"/>
                    <a:pt x="2233748" y="1410788"/>
                  </a:cubicBezTo>
                  <a:cubicBezTo>
                    <a:pt x="2255176" y="1413466"/>
                    <a:pt x="2339300" y="1376406"/>
                    <a:pt x="2351314" y="1371600"/>
                  </a:cubicBezTo>
                  <a:cubicBezTo>
                    <a:pt x="2373085" y="1375954"/>
                    <a:pt x="2395088" y="1379278"/>
                    <a:pt x="2416628" y="1384663"/>
                  </a:cubicBezTo>
                  <a:cubicBezTo>
                    <a:pt x="2429986" y="1388003"/>
                    <a:pt x="2442186" y="1395778"/>
                    <a:pt x="2455817" y="1397725"/>
                  </a:cubicBezTo>
                  <a:cubicBezTo>
                    <a:pt x="2503428" y="1404526"/>
                    <a:pt x="2551611" y="1406434"/>
                    <a:pt x="2599508" y="1410788"/>
                  </a:cubicBezTo>
                  <a:cubicBezTo>
                    <a:pt x="2731844" y="1463723"/>
                    <a:pt x="2597601" y="1431997"/>
                    <a:pt x="2730137" y="1384663"/>
                  </a:cubicBezTo>
                  <a:cubicBezTo>
                    <a:pt x="2767269" y="1371401"/>
                    <a:pt x="2808514" y="1375954"/>
                    <a:pt x="2847702" y="1371600"/>
                  </a:cubicBezTo>
                  <a:cubicBezTo>
                    <a:pt x="2865119" y="1362891"/>
                    <a:pt x="2880481" y="1345474"/>
                    <a:pt x="2899954" y="1345474"/>
                  </a:cubicBezTo>
                  <a:cubicBezTo>
                    <a:pt x="2972094" y="1345474"/>
                    <a:pt x="3050391" y="1366755"/>
                    <a:pt x="3122022" y="1384663"/>
                  </a:cubicBezTo>
                  <a:cubicBezTo>
                    <a:pt x="3130731" y="1397726"/>
                    <a:pt x="3132606" y="1426071"/>
                    <a:pt x="3148148" y="1423851"/>
                  </a:cubicBezTo>
                  <a:cubicBezTo>
                    <a:pt x="3175749" y="1419908"/>
                    <a:pt x="3187012" y="1380417"/>
                    <a:pt x="3213462" y="1371600"/>
                  </a:cubicBezTo>
                  <a:cubicBezTo>
                    <a:pt x="3254977" y="1357762"/>
                    <a:pt x="3300548" y="1362891"/>
                    <a:pt x="3344091" y="1358537"/>
                  </a:cubicBezTo>
                  <a:cubicBezTo>
                    <a:pt x="3472997" y="1251116"/>
                    <a:pt x="3431365" y="1301556"/>
                    <a:pt x="3540034" y="1084217"/>
                  </a:cubicBezTo>
                  <a:cubicBezTo>
                    <a:pt x="3548063" y="1068159"/>
                    <a:pt x="3553097" y="1049918"/>
                    <a:pt x="3553097" y="1031965"/>
                  </a:cubicBezTo>
                  <a:cubicBezTo>
                    <a:pt x="3553097" y="1018195"/>
                    <a:pt x="3540034" y="1084924"/>
                    <a:pt x="3540034" y="1071154"/>
                  </a:cubicBezTo>
                  <a:cubicBezTo>
                    <a:pt x="3540034" y="1048951"/>
                    <a:pt x="3548743" y="1027611"/>
                    <a:pt x="3553097" y="1005840"/>
                  </a:cubicBezTo>
                  <a:cubicBezTo>
                    <a:pt x="3587412" y="1028716"/>
                    <a:pt x="3605006" y="1058947"/>
                    <a:pt x="3631474" y="992777"/>
                  </a:cubicBezTo>
                  <a:cubicBezTo>
                    <a:pt x="3642909" y="964190"/>
                    <a:pt x="3635690" y="930828"/>
                    <a:pt x="3644537" y="901337"/>
                  </a:cubicBezTo>
                  <a:cubicBezTo>
                    <a:pt x="3649048" y="886300"/>
                    <a:pt x="3670662" y="862148"/>
                    <a:pt x="3670662" y="862148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23204" y="4797364"/>
              <a:ext cx="1407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/>
                <a:t>LHCb Fictitious </a:t>
              </a:r>
              <a:endParaRPr lang="en-GB" sz="1400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14020" y="5317263"/>
              <a:ext cx="1929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solidFill>
                    <a:srgbClr val="C00000"/>
                  </a:solidFill>
                </a:rPr>
                <a:t>90% CL exclusion</a:t>
              </a:r>
              <a:endParaRPr lang="en-GB" i="1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Straight Connector 14"/>
            <p:cNvCxnSpPr>
              <a:stCxn id="12" idx="37"/>
            </p:cNvCxnSpPr>
            <p:nvPr/>
          </p:nvCxnSpPr>
          <p:spPr>
            <a:xfrm flipH="1">
              <a:off x="4644008" y="6021977"/>
              <a:ext cx="6369" cy="215335"/>
            </a:xfrm>
            <a:prstGeom prst="line">
              <a:avLst/>
            </a:prstGeom>
            <a:ln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55590" y="615601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0000CC"/>
                  </a:solidFill>
                </a:rPr>
                <a:t>γ</a:t>
              </a:r>
              <a:endParaRPr lang="en-GB" baseline="30000" dirty="0">
                <a:solidFill>
                  <a:srgbClr val="0000CC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475656" y="4598126"/>
              <a:ext cx="1" cy="1611870"/>
            </a:xfrm>
            <a:prstGeom prst="line">
              <a:avLst/>
            </a:prstGeom>
            <a:ln w="25400"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483916" y="6237312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0000CC"/>
                  </a:solidFill>
                </a:rPr>
                <a:t>π</a:t>
              </a:r>
              <a:r>
                <a:rPr lang="en-GB" baseline="30000" dirty="0" smtClean="0">
                  <a:solidFill>
                    <a:srgbClr val="0000CC"/>
                  </a:solidFill>
                </a:rPr>
                <a:t>0</a:t>
              </a:r>
              <a:endParaRPr lang="en-GB" baseline="30000" dirty="0">
                <a:solidFill>
                  <a:srgbClr val="0000CC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1752122" y="5188726"/>
              <a:ext cx="6370" cy="1048586"/>
            </a:xfrm>
            <a:prstGeom prst="line">
              <a:avLst/>
            </a:prstGeom>
            <a:ln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22930" y="572172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00CC"/>
                  </a:solidFill>
                </a:rPr>
                <a:t>X</a:t>
              </a:r>
              <a:endParaRPr lang="en-GB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751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53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1872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K</a:t>
            </a:r>
            <a:r>
              <a:rPr lang="en-GB" sz="2800" baseline="30000" dirty="0">
                <a:solidFill>
                  <a:srgbClr val="C00000"/>
                </a:solidFill>
              </a:rPr>
              <a:t>+</a:t>
            </a:r>
            <a:r>
              <a:rPr lang="en-GB" sz="2800" baseline="-25000" dirty="0" smtClean="0">
                <a:solidFill>
                  <a:srgbClr val="C00000"/>
                </a:solidFill>
              </a:rPr>
              <a:t> </a:t>
            </a:r>
            <a:r>
              <a:rPr lang="en-GB" sz="2800" dirty="0" smtClean="0">
                <a:solidFill>
                  <a:srgbClr val="C00000"/>
                </a:solidFill>
              </a:rPr>
              <a:t>studies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2" y="1268760"/>
            <a:ext cx="43074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4049" y="1556792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Large samples of charged </a:t>
            </a:r>
            <a:r>
              <a:rPr lang="en-GB" dirty="0" err="1" smtClean="0"/>
              <a:t>kaon</a:t>
            </a:r>
            <a:r>
              <a:rPr lang="en-GB" dirty="0" smtClean="0"/>
              <a:t> decays are available</a:t>
            </a:r>
          </a:p>
          <a:p>
            <a:endParaRPr lang="en-GB" dirty="0"/>
          </a:p>
          <a:p>
            <a:r>
              <a:rPr lang="en-GB" dirty="0" smtClean="0"/>
              <a:t>K</a:t>
            </a:r>
            <a:r>
              <a:rPr lang="en-GB" baseline="30000" dirty="0" smtClean="0"/>
              <a:t>+</a:t>
            </a:r>
            <a:r>
              <a:rPr lang="en-GB" dirty="0" smtClean="0"/>
              <a:t> mass is not very well known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K</a:t>
            </a:r>
            <a:r>
              <a:rPr lang="en-GB" baseline="30000" dirty="0" smtClean="0"/>
              <a:t>+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l-GR" dirty="0" smtClean="0">
                <a:sym typeface="Wingdings" panose="05000000000000000000" pitchFamily="2" charset="2"/>
              </a:rPr>
              <a:t>πμμ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8966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54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K</a:t>
            </a:r>
            <a:r>
              <a:rPr lang="en-GB" sz="2800" baseline="-25000" dirty="0">
                <a:solidFill>
                  <a:srgbClr val="C00000"/>
                </a:solidFill>
              </a:rPr>
              <a:t>S </a:t>
            </a:r>
            <a:r>
              <a:rPr lang="en-GB" sz="2800" dirty="0" smtClean="0">
                <a:solidFill>
                  <a:srgbClr val="C00000"/>
                </a:solidFill>
              </a:rPr>
              <a:t>→X</a:t>
            </a:r>
            <a:r>
              <a:rPr lang="en-GB" sz="2800" baseline="30000" dirty="0" smtClean="0">
                <a:solidFill>
                  <a:srgbClr val="C00000"/>
                </a:solidFill>
              </a:rPr>
              <a:t>0</a:t>
            </a:r>
            <a:r>
              <a:rPr lang="el-GR" sz="2800" dirty="0" smtClean="0">
                <a:solidFill>
                  <a:srgbClr val="C00000"/>
                </a:solidFill>
              </a:rPr>
              <a:t>μμ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68760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The </a:t>
            </a:r>
            <a:r>
              <a:rPr lang="en-GB" dirty="0">
                <a:solidFill>
                  <a:srgbClr val="C00000"/>
                </a:solidFill>
              </a:rPr>
              <a:t>K</a:t>
            </a:r>
            <a:r>
              <a:rPr lang="en-GB" baseline="-25000" dirty="0">
                <a:solidFill>
                  <a:srgbClr val="C00000"/>
                </a:solidFill>
              </a:rPr>
              <a:t>S </a:t>
            </a:r>
            <a:r>
              <a:rPr lang="en-GB" dirty="0">
                <a:solidFill>
                  <a:srgbClr val="C00000"/>
                </a:solidFill>
              </a:rPr>
              <a:t>→</a:t>
            </a:r>
            <a:r>
              <a:rPr lang="el-GR" dirty="0">
                <a:solidFill>
                  <a:srgbClr val="C00000"/>
                </a:solidFill>
              </a:rPr>
              <a:t>π</a:t>
            </a:r>
            <a:r>
              <a:rPr lang="en-GB" baseline="30000" dirty="0">
                <a:solidFill>
                  <a:srgbClr val="C00000"/>
                </a:solidFill>
              </a:rPr>
              <a:t>0</a:t>
            </a:r>
            <a:r>
              <a:rPr lang="el-GR" dirty="0">
                <a:solidFill>
                  <a:srgbClr val="C00000"/>
                </a:solidFill>
              </a:rPr>
              <a:t>μμ</a:t>
            </a:r>
            <a:r>
              <a:rPr lang="en-GB" dirty="0" smtClean="0"/>
              <a:t>  PARTIAL analysis can be </a:t>
            </a:r>
            <a:r>
              <a:rPr lang="en-GB" dirty="0" err="1" smtClean="0"/>
              <a:t>recasted</a:t>
            </a:r>
            <a:r>
              <a:rPr lang="en-GB" dirty="0" smtClean="0"/>
              <a:t> for general/inclusive  </a:t>
            </a:r>
            <a:r>
              <a:rPr lang="en-GB" dirty="0">
                <a:solidFill>
                  <a:srgbClr val="C00000"/>
                </a:solidFill>
              </a:rPr>
              <a:t>K</a:t>
            </a:r>
            <a:r>
              <a:rPr lang="en-GB" baseline="-25000" dirty="0">
                <a:solidFill>
                  <a:srgbClr val="C00000"/>
                </a:solidFill>
              </a:rPr>
              <a:t>S </a:t>
            </a:r>
            <a:r>
              <a:rPr lang="en-GB" dirty="0">
                <a:solidFill>
                  <a:srgbClr val="C00000"/>
                </a:solidFill>
              </a:rPr>
              <a:t>→X</a:t>
            </a:r>
            <a:r>
              <a:rPr lang="en-GB" baseline="30000" dirty="0">
                <a:solidFill>
                  <a:srgbClr val="C00000"/>
                </a:solidFill>
              </a:rPr>
              <a:t>0</a:t>
            </a:r>
            <a:r>
              <a:rPr lang="el-GR" dirty="0" smtClean="0">
                <a:solidFill>
                  <a:srgbClr val="C00000"/>
                </a:solidFill>
              </a:rPr>
              <a:t>μμ</a:t>
            </a:r>
            <a:r>
              <a:rPr lang="en-GB" dirty="0" smtClean="0"/>
              <a:t>. With X being whatever neutral system: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K</a:t>
            </a:r>
            <a:r>
              <a:rPr lang="en-GB" baseline="-25000" dirty="0" smtClean="0"/>
              <a:t>S </a:t>
            </a:r>
            <a:r>
              <a:rPr lang="en-GB" dirty="0" smtClean="0"/>
              <a:t>→</a:t>
            </a:r>
            <a:r>
              <a:rPr lang="en-GB" dirty="0"/>
              <a:t>γ</a:t>
            </a:r>
            <a:r>
              <a:rPr lang="el-GR" dirty="0" smtClean="0"/>
              <a:t>μμ</a:t>
            </a:r>
            <a:r>
              <a:rPr lang="en-GB" dirty="0" smtClean="0"/>
              <a:t>. Can also be completed with photon reconstruction</a:t>
            </a:r>
          </a:p>
          <a:p>
            <a:pPr marL="742950" lvl="1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K</a:t>
            </a:r>
            <a:r>
              <a:rPr lang="en-GB" baseline="-25000" dirty="0"/>
              <a:t>S </a:t>
            </a:r>
            <a:r>
              <a:rPr lang="en-GB" dirty="0" smtClean="0"/>
              <a:t>→(</a:t>
            </a:r>
            <a:r>
              <a:rPr lang="en-GB" dirty="0" err="1" smtClean="0"/>
              <a:t>l+l</a:t>
            </a:r>
            <a:r>
              <a:rPr lang="en-GB" dirty="0" smtClean="0"/>
              <a:t>-)</a:t>
            </a:r>
            <a:r>
              <a:rPr lang="el-GR" dirty="0" smtClean="0"/>
              <a:t>μμ</a:t>
            </a:r>
            <a:r>
              <a:rPr lang="en-GB" dirty="0" smtClean="0"/>
              <a:t>. Some of them are also being searched for explicitly</a:t>
            </a:r>
            <a:endParaRPr lang="en-GB" dirty="0"/>
          </a:p>
          <a:p>
            <a:pPr marL="742950" lvl="1" indent="-285750">
              <a:buFont typeface="Arial" charset="0"/>
              <a:buChar char="•"/>
            </a:pP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Some exotic, </a:t>
            </a:r>
            <a:r>
              <a:rPr lang="en-GB" dirty="0" err="1" smtClean="0"/>
              <a:t>eg</a:t>
            </a:r>
            <a:r>
              <a:rPr lang="en-GB" dirty="0" smtClean="0"/>
              <a:t>, 17 MeV neutral boson of </a:t>
            </a:r>
            <a:r>
              <a:rPr lang="en-GB" sz="1400" dirty="0" smtClean="0"/>
              <a:t>Phys</a:t>
            </a:r>
            <a:r>
              <a:rPr lang="en-GB" sz="1400" dirty="0"/>
              <a:t>. Rev. </a:t>
            </a:r>
            <a:r>
              <a:rPr lang="en-GB" sz="1400" dirty="0" err="1"/>
              <a:t>Lett</a:t>
            </a:r>
            <a:r>
              <a:rPr lang="en-GB" sz="1400" dirty="0"/>
              <a:t>. 116, 042501 (2016)</a:t>
            </a:r>
            <a:endParaRPr lang="en-GB" sz="1400" dirty="0" smtClean="0"/>
          </a:p>
          <a:p>
            <a:pPr marL="742950" lvl="1" indent="-285750">
              <a:buFont typeface="Arial" charset="0"/>
              <a:buChar char="•"/>
            </a:pPr>
            <a:endParaRPr lang="en-GB" dirty="0" smtClean="0">
              <a:solidFill>
                <a:srgbClr val="C0000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893867"/>
            <a:ext cx="506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Limits can be provided as a function of X</a:t>
            </a:r>
            <a:r>
              <a:rPr lang="en-GB" baseline="30000" dirty="0" smtClean="0"/>
              <a:t>0</a:t>
            </a:r>
            <a:r>
              <a:rPr lang="en-GB" dirty="0" smtClean="0"/>
              <a:t> mass</a:t>
            </a:r>
            <a:endParaRPr lang="en-GB" dirty="0"/>
          </a:p>
        </p:txBody>
      </p:sp>
      <p:pic>
        <p:nvPicPr>
          <p:cNvPr id="19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23528" y="4408081"/>
            <a:ext cx="5328592" cy="2230206"/>
            <a:chOff x="323528" y="4408081"/>
            <a:chExt cx="5328592" cy="2230206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1475656" y="4408081"/>
              <a:ext cx="0" cy="18292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475656" y="6237312"/>
              <a:ext cx="41764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23528" y="5061086"/>
              <a:ext cx="1715533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GB" i="1" dirty="0" smtClean="0"/>
                <a:t>BR(K</a:t>
              </a:r>
              <a:r>
                <a:rPr lang="en-GB" i="1" baseline="-25000" dirty="0" smtClean="0"/>
                <a:t>S </a:t>
              </a:r>
              <a:r>
                <a:rPr lang="en-GB" i="1" dirty="0" smtClean="0"/>
                <a:t>→X</a:t>
              </a:r>
              <a:r>
                <a:rPr lang="en-GB" i="1" baseline="30000" dirty="0" smtClean="0"/>
                <a:t>0</a:t>
              </a:r>
              <a:r>
                <a:rPr lang="el-GR" i="1" dirty="0" smtClean="0"/>
                <a:t>μμ</a:t>
              </a:r>
              <a:r>
                <a:rPr lang="en-GB" i="1" dirty="0" smtClean="0"/>
                <a:t> )</a:t>
              </a:r>
              <a:endParaRPr lang="en-GB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5096" y="6268955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m</a:t>
              </a:r>
              <a:r>
                <a:rPr lang="en-GB" baseline="-25000" dirty="0" err="1" smtClean="0"/>
                <a:t>X</a:t>
              </a:r>
              <a:endParaRPr lang="en-GB" baseline="-250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02229" y="4598126"/>
              <a:ext cx="3670662" cy="1438274"/>
            </a:xfrm>
            <a:custGeom>
              <a:avLst/>
              <a:gdLst>
                <a:gd name="connsiteX0" fmla="*/ 0 w 3670662"/>
                <a:gd name="connsiteY0" fmla="*/ 0 h 1438274"/>
                <a:gd name="connsiteX1" fmla="*/ 26125 w 3670662"/>
                <a:gd name="connsiteY1" fmla="*/ 65314 h 1438274"/>
                <a:gd name="connsiteX2" fmla="*/ 39188 w 3670662"/>
                <a:gd name="connsiteY2" fmla="*/ 104503 h 1438274"/>
                <a:gd name="connsiteX3" fmla="*/ 78377 w 3670662"/>
                <a:gd name="connsiteY3" fmla="*/ 391885 h 1438274"/>
                <a:gd name="connsiteX4" fmla="*/ 91440 w 3670662"/>
                <a:gd name="connsiteY4" fmla="*/ 444137 h 1438274"/>
                <a:gd name="connsiteX5" fmla="*/ 209005 w 3670662"/>
                <a:gd name="connsiteY5" fmla="*/ 509451 h 1438274"/>
                <a:gd name="connsiteX6" fmla="*/ 287382 w 3670662"/>
                <a:gd name="connsiteY6" fmla="*/ 561703 h 1438274"/>
                <a:gd name="connsiteX7" fmla="*/ 339634 w 3670662"/>
                <a:gd name="connsiteY7" fmla="*/ 522514 h 1438274"/>
                <a:gd name="connsiteX8" fmla="*/ 378822 w 3670662"/>
                <a:gd name="connsiteY8" fmla="*/ 509451 h 1438274"/>
                <a:gd name="connsiteX9" fmla="*/ 391885 w 3670662"/>
                <a:gd name="connsiteY9" fmla="*/ 561703 h 1438274"/>
                <a:gd name="connsiteX10" fmla="*/ 470262 w 3670662"/>
                <a:gd name="connsiteY10" fmla="*/ 613954 h 1438274"/>
                <a:gd name="connsiteX11" fmla="*/ 496388 w 3670662"/>
                <a:gd name="connsiteY11" fmla="*/ 653143 h 1438274"/>
                <a:gd name="connsiteX12" fmla="*/ 587828 w 3670662"/>
                <a:gd name="connsiteY12" fmla="*/ 718457 h 1438274"/>
                <a:gd name="connsiteX13" fmla="*/ 744582 w 3670662"/>
                <a:gd name="connsiteY13" fmla="*/ 862148 h 1438274"/>
                <a:gd name="connsiteX14" fmla="*/ 783771 w 3670662"/>
                <a:gd name="connsiteY14" fmla="*/ 875211 h 1438274"/>
                <a:gd name="connsiteX15" fmla="*/ 822960 w 3670662"/>
                <a:gd name="connsiteY15" fmla="*/ 914400 h 1438274"/>
                <a:gd name="connsiteX16" fmla="*/ 979714 w 3670662"/>
                <a:gd name="connsiteY16" fmla="*/ 992777 h 1438274"/>
                <a:gd name="connsiteX17" fmla="*/ 1188720 w 3670662"/>
                <a:gd name="connsiteY17" fmla="*/ 979714 h 1438274"/>
                <a:gd name="connsiteX18" fmla="*/ 1227908 w 3670662"/>
                <a:gd name="connsiteY18" fmla="*/ 1097280 h 1438274"/>
                <a:gd name="connsiteX19" fmla="*/ 1293222 w 3670662"/>
                <a:gd name="connsiteY19" fmla="*/ 1162594 h 1438274"/>
                <a:gd name="connsiteX20" fmla="*/ 1397725 w 3670662"/>
                <a:gd name="connsiteY20" fmla="*/ 1254034 h 1438274"/>
                <a:gd name="connsiteX21" fmla="*/ 1658982 w 3670662"/>
                <a:gd name="connsiteY21" fmla="*/ 1240971 h 1438274"/>
                <a:gd name="connsiteX22" fmla="*/ 1711234 w 3670662"/>
                <a:gd name="connsiteY22" fmla="*/ 1214845 h 1438274"/>
                <a:gd name="connsiteX23" fmla="*/ 1815737 w 3670662"/>
                <a:gd name="connsiteY23" fmla="*/ 1254034 h 1438274"/>
                <a:gd name="connsiteX24" fmla="*/ 1867988 w 3670662"/>
                <a:gd name="connsiteY24" fmla="*/ 1267097 h 1438274"/>
                <a:gd name="connsiteX25" fmla="*/ 1894114 w 3670662"/>
                <a:gd name="connsiteY25" fmla="*/ 1306285 h 1438274"/>
                <a:gd name="connsiteX26" fmla="*/ 2063931 w 3670662"/>
                <a:gd name="connsiteY26" fmla="*/ 1332411 h 1438274"/>
                <a:gd name="connsiteX27" fmla="*/ 2116182 w 3670662"/>
                <a:gd name="connsiteY27" fmla="*/ 1345474 h 1438274"/>
                <a:gd name="connsiteX28" fmla="*/ 2233748 w 3670662"/>
                <a:gd name="connsiteY28" fmla="*/ 1410788 h 1438274"/>
                <a:gd name="connsiteX29" fmla="*/ 2351314 w 3670662"/>
                <a:gd name="connsiteY29" fmla="*/ 1371600 h 1438274"/>
                <a:gd name="connsiteX30" fmla="*/ 2416628 w 3670662"/>
                <a:gd name="connsiteY30" fmla="*/ 1384663 h 1438274"/>
                <a:gd name="connsiteX31" fmla="*/ 2455817 w 3670662"/>
                <a:gd name="connsiteY31" fmla="*/ 1397725 h 1438274"/>
                <a:gd name="connsiteX32" fmla="*/ 2599508 w 3670662"/>
                <a:gd name="connsiteY32" fmla="*/ 1410788 h 1438274"/>
                <a:gd name="connsiteX33" fmla="*/ 2730137 w 3670662"/>
                <a:gd name="connsiteY33" fmla="*/ 1384663 h 1438274"/>
                <a:gd name="connsiteX34" fmla="*/ 2847702 w 3670662"/>
                <a:gd name="connsiteY34" fmla="*/ 1371600 h 1438274"/>
                <a:gd name="connsiteX35" fmla="*/ 2899954 w 3670662"/>
                <a:gd name="connsiteY35" fmla="*/ 1345474 h 1438274"/>
                <a:gd name="connsiteX36" fmla="*/ 3122022 w 3670662"/>
                <a:gd name="connsiteY36" fmla="*/ 1384663 h 1438274"/>
                <a:gd name="connsiteX37" fmla="*/ 3148148 w 3670662"/>
                <a:gd name="connsiteY37" fmla="*/ 1423851 h 1438274"/>
                <a:gd name="connsiteX38" fmla="*/ 3213462 w 3670662"/>
                <a:gd name="connsiteY38" fmla="*/ 1371600 h 1438274"/>
                <a:gd name="connsiteX39" fmla="*/ 3344091 w 3670662"/>
                <a:gd name="connsiteY39" fmla="*/ 1358537 h 1438274"/>
                <a:gd name="connsiteX40" fmla="*/ 3540034 w 3670662"/>
                <a:gd name="connsiteY40" fmla="*/ 1084217 h 1438274"/>
                <a:gd name="connsiteX41" fmla="*/ 3553097 w 3670662"/>
                <a:gd name="connsiteY41" fmla="*/ 1031965 h 1438274"/>
                <a:gd name="connsiteX42" fmla="*/ 3540034 w 3670662"/>
                <a:gd name="connsiteY42" fmla="*/ 1071154 h 1438274"/>
                <a:gd name="connsiteX43" fmla="*/ 3553097 w 3670662"/>
                <a:gd name="connsiteY43" fmla="*/ 1005840 h 1438274"/>
                <a:gd name="connsiteX44" fmla="*/ 3631474 w 3670662"/>
                <a:gd name="connsiteY44" fmla="*/ 992777 h 1438274"/>
                <a:gd name="connsiteX45" fmla="*/ 3644537 w 3670662"/>
                <a:gd name="connsiteY45" fmla="*/ 901337 h 1438274"/>
                <a:gd name="connsiteX46" fmla="*/ 3670662 w 3670662"/>
                <a:gd name="connsiteY46" fmla="*/ 862148 h 143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670662" h="1438274">
                  <a:moveTo>
                    <a:pt x="0" y="0"/>
                  </a:moveTo>
                  <a:cubicBezTo>
                    <a:pt x="8708" y="21771"/>
                    <a:pt x="17892" y="43359"/>
                    <a:pt x="26125" y="65314"/>
                  </a:cubicBezTo>
                  <a:cubicBezTo>
                    <a:pt x="30960" y="78207"/>
                    <a:pt x="37941" y="90790"/>
                    <a:pt x="39188" y="104503"/>
                  </a:cubicBezTo>
                  <a:cubicBezTo>
                    <a:pt x="64771" y="385917"/>
                    <a:pt x="4079" y="280441"/>
                    <a:pt x="78377" y="391885"/>
                  </a:cubicBezTo>
                  <a:cubicBezTo>
                    <a:pt x="82731" y="409302"/>
                    <a:pt x="79756" y="430506"/>
                    <a:pt x="91440" y="444137"/>
                  </a:cubicBezTo>
                  <a:cubicBezTo>
                    <a:pt x="108685" y="464257"/>
                    <a:pt x="183719" y="494279"/>
                    <a:pt x="209005" y="509451"/>
                  </a:cubicBezTo>
                  <a:cubicBezTo>
                    <a:pt x="235930" y="525606"/>
                    <a:pt x="287382" y="561703"/>
                    <a:pt x="287382" y="561703"/>
                  </a:cubicBezTo>
                  <a:cubicBezTo>
                    <a:pt x="304799" y="548640"/>
                    <a:pt x="320731" y="533316"/>
                    <a:pt x="339634" y="522514"/>
                  </a:cubicBezTo>
                  <a:cubicBezTo>
                    <a:pt x="351589" y="515682"/>
                    <a:pt x="367807" y="501189"/>
                    <a:pt x="378822" y="509451"/>
                  </a:cubicBezTo>
                  <a:cubicBezTo>
                    <a:pt x="393185" y="520223"/>
                    <a:pt x="380063" y="548192"/>
                    <a:pt x="391885" y="561703"/>
                  </a:cubicBezTo>
                  <a:cubicBezTo>
                    <a:pt x="412561" y="585333"/>
                    <a:pt x="470262" y="613954"/>
                    <a:pt x="470262" y="613954"/>
                  </a:cubicBezTo>
                  <a:cubicBezTo>
                    <a:pt x="478971" y="627017"/>
                    <a:pt x="485287" y="642042"/>
                    <a:pt x="496388" y="653143"/>
                  </a:cubicBezTo>
                  <a:cubicBezTo>
                    <a:pt x="584581" y="741335"/>
                    <a:pt x="513665" y="651710"/>
                    <a:pt x="587828" y="718457"/>
                  </a:cubicBezTo>
                  <a:cubicBezTo>
                    <a:pt x="642027" y="767236"/>
                    <a:pt x="682448" y="823315"/>
                    <a:pt x="744582" y="862148"/>
                  </a:cubicBezTo>
                  <a:cubicBezTo>
                    <a:pt x="756259" y="869446"/>
                    <a:pt x="770708" y="870857"/>
                    <a:pt x="783771" y="875211"/>
                  </a:cubicBezTo>
                  <a:cubicBezTo>
                    <a:pt x="796834" y="888274"/>
                    <a:pt x="806436" y="906138"/>
                    <a:pt x="822960" y="914400"/>
                  </a:cubicBezTo>
                  <a:cubicBezTo>
                    <a:pt x="1003082" y="1004461"/>
                    <a:pt x="891177" y="904240"/>
                    <a:pt x="979714" y="992777"/>
                  </a:cubicBezTo>
                  <a:cubicBezTo>
                    <a:pt x="1136314" y="961457"/>
                    <a:pt x="1066541" y="959351"/>
                    <a:pt x="1188720" y="979714"/>
                  </a:cubicBezTo>
                  <a:cubicBezTo>
                    <a:pt x="1276601" y="1155479"/>
                    <a:pt x="1151933" y="894682"/>
                    <a:pt x="1227908" y="1097280"/>
                  </a:cubicBezTo>
                  <a:cubicBezTo>
                    <a:pt x="1245783" y="1144945"/>
                    <a:pt x="1257931" y="1132345"/>
                    <a:pt x="1293222" y="1162594"/>
                  </a:cubicBezTo>
                  <a:cubicBezTo>
                    <a:pt x="1451067" y="1297889"/>
                    <a:pt x="1246044" y="1140271"/>
                    <a:pt x="1397725" y="1254034"/>
                  </a:cubicBezTo>
                  <a:cubicBezTo>
                    <a:pt x="1484811" y="1249680"/>
                    <a:pt x="1572461" y="1251786"/>
                    <a:pt x="1658982" y="1240971"/>
                  </a:cubicBezTo>
                  <a:cubicBezTo>
                    <a:pt x="1678305" y="1238556"/>
                    <a:pt x="1691828" y="1213228"/>
                    <a:pt x="1711234" y="1214845"/>
                  </a:cubicBezTo>
                  <a:cubicBezTo>
                    <a:pt x="1748309" y="1217935"/>
                    <a:pt x="1780443" y="1242269"/>
                    <a:pt x="1815737" y="1254034"/>
                  </a:cubicBezTo>
                  <a:cubicBezTo>
                    <a:pt x="1832769" y="1259711"/>
                    <a:pt x="1850571" y="1262743"/>
                    <a:pt x="1867988" y="1267097"/>
                  </a:cubicBezTo>
                  <a:cubicBezTo>
                    <a:pt x="1876697" y="1280160"/>
                    <a:pt x="1879220" y="1301320"/>
                    <a:pt x="1894114" y="1306285"/>
                  </a:cubicBezTo>
                  <a:cubicBezTo>
                    <a:pt x="1948447" y="1324396"/>
                    <a:pt x="2007531" y="1322458"/>
                    <a:pt x="2063931" y="1332411"/>
                  </a:cubicBezTo>
                  <a:cubicBezTo>
                    <a:pt x="2081611" y="1335531"/>
                    <a:pt x="2098765" y="1341120"/>
                    <a:pt x="2116182" y="1345474"/>
                  </a:cubicBezTo>
                  <a:cubicBezTo>
                    <a:pt x="2121034" y="1348385"/>
                    <a:pt x="2217966" y="1408815"/>
                    <a:pt x="2233748" y="1410788"/>
                  </a:cubicBezTo>
                  <a:cubicBezTo>
                    <a:pt x="2255176" y="1413466"/>
                    <a:pt x="2339300" y="1376406"/>
                    <a:pt x="2351314" y="1371600"/>
                  </a:cubicBezTo>
                  <a:cubicBezTo>
                    <a:pt x="2373085" y="1375954"/>
                    <a:pt x="2395088" y="1379278"/>
                    <a:pt x="2416628" y="1384663"/>
                  </a:cubicBezTo>
                  <a:cubicBezTo>
                    <a:pt x="2429986" y="1388003"/>
                    <a:pt x="2442186" y="1395778"/>
                    <a:pt x="2455817" y="1397725"/>
                  </a:cubicBezTo>
                  <a:cubicBezTo>
                    <a:pt x="2503428" y="1404526"/>
                    <a:pt x="2551611" y="1406434"/>
                    <a:pt x="2599508" y="1410788"/>
                  </a:cubicBezTo>
                  <a:cubicBezTo>
                    <a:pt x="2731844" y="1463723"/>
                    <a:pt x="2597601" y="1431997"/>
                    <a:pt x="2730137" y="1384663"/>
                  </a:cubicBezTo>
                  <a:cubicBezTo>
                    <a:pt x="2767269" y="1371401"/>
                    <a:pt x="2808514" y="1375954"/>
                    <a:pt x="2847702" y="1371600"/>
                  </a:cubicBezTo>
                  <a:cubicBezTo>
                    <a:pt x="2865119" y="1362891"/>
                    <a:pt x="2880481" y="1345474"/>
                    <a:pt x="2899954" y="1345474"/>
                  </a:cubicBezTo>
                  <a:cubicBezTo>
                    <a:pt x="2972094" y="1345474"/>
                    <a:pt x="3050391" y="1366755"/>
                    <a:pt x="3122022" y="1384663"/>
                  </a:cubicBezTo>
                  <a:cubicBezTo>
                    <a:pt x="3130731" y="1397726"/>
                    <a:pt x="3132606" y="1426071"/>
                    <a:pt x="3148148" y="1423851"/>
                  </a:cubicBezTo>
                  <a:cubicBezTo>
                    <a:pt x="3175749" y="1419908"/>
                    <a:pt x="3187012" y="1380417"/>
                    <a:pt x="3213462" y="1371600"/>
                  </a:cubicBezTo>
                  <a:cubicBezTo>
                    <a:pt x="3254977" y="1357762"/>
                    <a:pt x="3300548" y="1362891"/>
                    <a:pt x="3344091" y="1358537"/>
                  </a:cubicBezTo>
                  <a:cubicBezTo>
                    <a:pt x="3472997" y="1251116"/>
                    <a:pt x="3431365" y="1301556"/>
                    <a:pt x="3540034" y="1084217"/>
                  </a:cubicBezTo>
                  <a:cubicBezTo>
                    <a:pt x="3548063" y="1068159"/>
                    <a:pt x="3553097" y="1049918"/>
                    <a:pt x="3553097" y="1031965"/>
                  </a:cubicBezTo>
                  <a:cubicBezTo>
                    <a:pt x="3553097" y="1018195"/>
                    <a:pt x="3540034" y="1084924"/>
                    <a:pt x="3540034" y="1071154"/>
                  </a:cubicBezTo>
                  <a:cubicBezTo>
                    <a:pt x="3540034" y="1048951"/>
                    <a:pt x="3548743" y="1027611"/>
                    <a:pt x="3553097" y="1005840"/>
                  </a:cubicBezTo>
                  <a:cubicBezTo>
                    <a:pt x="3587412" y="1028716"/>
                    <a:pt x="3605006" y="1058947"/>
                    <a:pt x="3631474" y="992777"/>
                  </a:cubicBezTo>
                  <a:cubicBezTo>
                    <a:pt x="3642909" y="964190"/>
                    <a:pt x="3635690" y="930828"/>
                    <a:pt x="3644537" y="901337"/>
                  </a:cubicBezTo>
                  <a:cubicBezTo>
                    <a:pt x="3649048" y="886300"/>
                    <a:pt x="3670662" y="862148"/>
                    <a:pt x="3670662" y="862148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3204" y="4797364"/>
              <a:ext cx="1407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/>
                <a:t>LHCb Fictitious </a:t>
              </a:r>
              <a:endParaRPr lang="en-GB" sz="1400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14020" y="5317263"/>
              <a:ext cx="1929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>
                  <a:solidFill>
                    <a:srgbClr val="C00000"/>
                  </a:solidFill>
                </a:rPr>
                <a:t>90% CL exclusion</a:t>
              </a:r>
              <a:endParaRPr lang="en-GB" i="1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Straight Connector 7"/>
            <p:cNvCxnSpPr>
              <a:stCxn id="14" idx="37"/>
            </p:cNvCxnSpPr>
            <p:nvPr/>
          </p:nvCxnSpPr>
          <p:spPr>
            <a:xfrm flipH="1">
              <a:off x="4644008" y="6021977"/>
              <a:ext cx="6369" cy="215335"/>
            </a:xfrm>
            <a:prstGeom prst="line">
              <a:avLst/>
            </a:prstGeom>
            <a:ln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455590" y="615601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0000CC"/>
                  </a:solidFill>
                </a:rPr>
                <a:t>γ</a:t>
              </a:r>
              <a:endParaRPr lang="en-GB" baseline="30000" dirty="0">
                <a:solidFill>
                  <a:srgbClr val="0000CC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475656" y="4598126"/>
              <a:ext cx="1" cy="1611870"/>
            </a:xfrm>
            <a:prstGeom prst="line">
              <a:avLst/>
            </a:prstGeom>
            <a:ln w="25400"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483916" y="6237312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0000CC"/>
                  </a:solidFill>
                </a:rPr>
                <a:t>π</a:t>
              </a:r>
              <a:r>
                <a:rPr lang="en-GB" baseline="30000" dirty="0" smtClean="0">
                  <a:solidFill>
                    <a:srgbClr val="0000CC"/>
                  </a:solidFill>
                </a:rPr>
                <a:t>0</a:t>
              </a:r>
              <a:endParaRPr lang="en-GB" baseline="30000" dirty="0">
                <a:solidFill>
                  <a:srgbClr val="0000CC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752122" y="5188726"/>
              <a:ext cx="6370" cy="1048586"/>
            </a:xfrm>
            <a:prstGeom prst="line">
              <a:avLst/>
            </a:prstGeom>
            <a:ln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822930" y="572172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00CC"/>
                  </a:solidFill>
                </a:rPr>
                <a:t>X</a:t>
              </a:r>
              <a:endParaRPr lang="en-GB" baseline="30000" dirty="0">
                <a:solidFill>
                  <a:srgbClr val="0000CC"/>
                </a:solidFill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09" y="3725897"/>
            <a:ext cx="2536233" cy="24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456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55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5958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B and L violation (very low priority)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8" y="1411613"/>
            <a:ext cx="442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 collaboration (Jefferson Lab):</a:t>
            </a:r>
          </a:p>
          <a:p>
            <a:r>
              <a:rPr lang="en-GB" b="1" i="1" dirty="0" smtClean="0">
                <a:solidFill>
                  <a:srgbClr val="C00000"/>
                </a:solidFill>
              </a:rPr>
              <a:t>Limits on </a:t>
            </a:r>
            <a:r>
              <a:rPr lang="en-GB" b="1" i="1" dirty="0" smtClean="0">
                <a:solidFill>
                  <a:srgbClr val="0070C0"/>
                </a:solidFill>
              </a:rPr>
              <a:t>B</a:t>
            </a:r>
            <a:r>
              <a:rPr lang="en-GB" b="1" i="1" dirty="0" smtClean="0">
                <a:solidFill>
                  <a:srgbClr val="C00000"/>
                </a:solidFill>
              </a:rPr>
              <a:t> and </a:t>
            </a:r>
            <a:r>
              <a:rPr lang="en-GB" b="1" i="1" dirty="0" smtClean="0">
                <a:solidFill>
                  <a:srgbClr val="0070C0"/>
                </a:solidFill>
              </a:rPr>
              <a:t>L</a:t>
            </a:r>
            <a:r>
              <a:rPr lang="en-GB" b="1" i="1" dirty="0" smtClean="0">
                <a:solidFill>
                  <a:srgbClr val="C00000"/>
                </a:solidFill>
              </a:rPr>
              <a:t> violation </a:t>
            </a:r>
          </a:p>
          <a:p>
            <a:endParaRPr lang="en-GB" b="1" i="1" dirty="0">
              <a:solidFill>
                <a:srgbClr val="C00000"/>
              </a:solidFill>
            </a:endParaRPr>
          </a:p>
          <a:p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150097" cy="244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135239" y="2540568"/>
            <a:ext cx="2228850" cy="2790825"/>
            <a:chOff x="6735638" y="2540568"/>
            <a:chExt cx="2228850" cy="279082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638" y="2540568"/>
              <a:ext cx="1171575" cy="279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7213" y="2586462"/>
              <a:ext cx="1057275" cy="272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650317" y="5404574"/>
            <a:ext cx="2799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arXiv:1507.03859</a:t>
            </a:r>
            <a:r>
              <a:rPr lang="en-GB" dirty="0"/>
              <a:t> [hep-ex]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985870" y="1411613"/>
            <a:ext cx="28346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can easily do many of CLAS’ decays</a:t>
            </a:r>
          </a:p>
          <a:p>
            <a:endParaRPr lang="en-GB" dirty="0"/>
          </a:p>
          <a:p>
            <a:r>
              <a:rPr lang="en-GB" dirty="0" smtClean="0"/>
              <a:t>…as well as others:</a:t>
            </a:r>
          </a:p>
          <a:p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l-GR" dirty="0" smtClean="0"/>
              <a:t>Σ</a:t>
            </a:r>
            <a:r>
              <a:rPr lang="en-GB" dirty="0" smtClean="0">
                <a:sym typeface="Wingdings" panose="05000000000000000000" pitchFamily="2" charset="2"/>
              </a:rPr>
              <a:t> 3</a:t>
            </a:r>
            <a:r>
              <a:rPr lang="el-GR" dirty="0" smtClean="0"/>
              <a:t>μ</a:t>
            </a: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l-GR" dirty="0" smtClean="0"/>
              <a:t>Λ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l-GR" dirty="0" smtClean="0">
                <a:sym typeface="Wingdings" panose="05000000000000000000" pitchFamily="2" charset="2"/>
              </a:rPr>
              <a:t>π</a:t>
            </a:r>
            <a:r>
              <a:rPr lang="en-GB" dirty="0" smtClean="0">
                <a:sym typeface="Wingdings" panose="05000000000000000000" pitchFamily="2" charset="2"/>
              </a:rPr>
              <a:t>3</a:t>
            </a:r>
            <a:r>
              <a:rPr lang="el-GR" dirty="0" smtClean="0">
                <a:sym typeface="Wingdings" panose="05000000000000000000" pitchFamily="2" charset="2"/>
              </a:rPr>
              <a:t>μ</a:t>
            </a:r>
            <a:endParaRPr lang="en-GB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…and many other crazy (J conserving) combinations.</a:t>
            </a:r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r>
              <a:rPr lang="en-GB" dirty="0" smtClean="0"/>
              <a:t>Currently very low priority, since we assume that BSM contributions can only be as much as  BR ~10</a:t>
            </a:r>
            <a:r>
              <a:rPr lang="en-GB" baseline="30000" dirty="0" smtClean="0"/>
              <a:t>-56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2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128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56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C00000"/>
                </a:solidFill>
              </a:rPr>
              <a:t>Semileptonic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smtClean="0">
                <a:solidFill>
                  <a:srgbClr val="C00000"/>
                </a:solidFill>
              </a:rPr>
              <a:t>decays?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12" name="Picture 2" descr="http://www.ma.tum.de/foswiki/pub/Mathematik/2012_07_19_ERC-StG_Fornasier/E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3"/>
                    </a14:imgEffect>
                    <a14:imgEffect>
                      <a14:colorTemperature colorTemp="11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26" y="22434"/>
            <a:ext cx="1760301" cy="9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20" y="1772816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Semileptonic</a:t>
            </a:r>
            <a:r>
              <a:rPr lang="en-GB" dirty="0" smtClean="0"/>
              <a:t> Hyperon decays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 err="1" smtClean="0"/>
              <a:t>Camalich</a:t>
            </a:r>
            <a:r>
              <a:rPr lang="en-GB" dirty="0" smtClean="0"/>
              <a:t> et al point out BSM is allowed on these decays</a:t>
            </a:r>
          </a:p>
          <a:p>
            <a:r>
              <a:rPr lang="en-GB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K</a:t>
            </a:r>
            <a:r>
              <a:rPr lang="en-GB" baseline="-25000" dirty="0" smtClean="0">
                <a:solidFill>
                  <a:srgbClr val="C00000"/>
                </a:solidFill>
              </a:rPr>
              <a:t>S </a:t>
            </a:r>
            <a:r>
              <a:rPr lang="en-GB" dirty="0">
                <a:solidFill>
                  <a:srgbClr val="C00000"/>
                </a:solidFill>
              </a:rPr>
              <a:t>→</a:t>
            </a:r>
            <a:r>
              <a:rPr lang="en-GB" dirty="0" smtClean="0">
                <a:solidFill>
                  <a:srgbClr val="C00000"/>
                </a:solidFill>
              </a:rPr>
              <a:t>X</a:t>
            </a:r>
            <a:r>
              <a:rPr lang="en-GB" baseline="30000" dirty="0" smtClean="0">
                <a:solidFill>
                  <a:srgbClr val="C00000"/>
                </a:solidFill>
              </a:rPr>
              <a:t>0</a:t>
            </a:r>
            <a:r>
              <a:rPr lang="el-GR" dirty="0">
                <a:solidFill>
                  <a:srgbClr val="C00000"/>
                </a:solidFill>
              </a:rPr>
              <a:t>π</a:t>
            </a:r>
            <a:r>
              <a:rPr lang="el-GR" dirty="0" smtClean="0">
                <a:solidFill>
                  <a:srgbClr val="C00000"/>
                </a:solidFill>
              </a:rPr>
              <a:t>μ </a:t>
            </a:r>
            <a:r>
              <a:rPr lang="el-GR" dirty="0" smtClean="0"/>
              <a:t>, </a:t>
            </a:r>
            <a:r>
              <a:rPr lang="en-GB" dirty="0" smtClean="0"/>
              <a:t>in a similar way as</a:t>
            </a:r>
            <a:r>
              <a:rPr lang="en-GB" dirty="0" smtClean="0">
                <a:solidFill>
                  <a:srgbClr val="C00000"/>
                </a:solidFill>
              </a:rPr>
              <a:t> K</a:t>
            </a:r>
            <a:r>
              <a:rPr lang="en-GB" baseline="-25000" dirty="0" smtClean="0">
                <a:solidFill>
                  <a:srgbClr val="C00000"/>
                </a:solidFill>
              </a:rPr>
              <a:t>S </a:t>
            </a:r>
            <a:r>
              <a:rPr lang="en-GB" dirty="0">
                <a:solidFill>
                  <a:srgbClr val="C00000"/>
                </a:solidFill>
              </a:rPr>
              <a:t>→X</a:t>
            </a:r>
            <a:r>
              <a:rPr lang="en-GB" baseline="30000" dirty="0">
                <a:solidFill>
                  <a:srgbClr val="C00000"/>
                </a:solidFill>
              </a:rPr>
              <a:t>0</a:t>
            </a:r>
            <a:r>
              <a:rPr lang="el-GR" dirty="0" smtClean="0">
                <a:solidFill>
                  <a:srgbClr val="C00000"/>
                </a:solidFill>
              </a:rPr>
              <a:t>μμ</a:t>
            </a:r>
            <a:r>
              <a:rPr lang="en-GB" dirty="0" smtClean="0"/>
              <a:t>. In this case the </a:t>
            </a:r>
            <a:r>
              <a:rPr lang="en-GB" dirty="0" smtClean="0">
                <a:solidFill>
                  <a:srgbClr val="C00000"/>
                </a:solidFill>
              </a:rPr>
              <a:t>X</a:t>
            </a:r>
            <a:r>
              <a:rPr lang="en-GB" baseline="30000" dirty="0" smtClean="0">
                <a:solidFill>
                  <a:srgbClr val="C00000"/>
                </a:solidFill>
              </a:rPr>
              <a:t>0 </a:t>
            </a:r>
            <a:r>
              <a:rPr lang="en-GB" dirty="0" smtClean="0"/>
              <a:t>could be some (sterile) neutrino. </a:t>
            </a:r>
          </a:p>
          <a:p>
            <a:r>
              <a:rPr lang="en-GB" dirty="0"/>
              <a:t>	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Actually current world best limits come from </a:t>
            </a:r>
            <a:r>
              <a:rPr lang="en-GB" dirty="0" err="1" smtClean="0"/>
              <a:t>kaon</a:t>
            </a:r>
            <a:r>
              <a:rPr lang="en-GB" dirty="0" smtClean="0"/>
              <a:t> decays in bubble 	chambers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2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24190"/>
            <a:ext cx="598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Trigger system: status and prospects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1484784"/>
            <a:ext cx="1512168" cy="115212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L0 (Hardware)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387412" y="2776430"/>
            <a:ext cx="1512168" cy="115212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HLT1 (Software)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387412" y="4221088"/>
            <a:ext cx="1512168" cy="1152128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HLT2 (Software)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6948264" y="1575704"/>
            <a:ext cx="1512168" cy="379751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HLT (Software)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71800" y="1700808"/>
            <a:ext cx="602167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73967" y="1430219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Main bottleneck for K. Can’t be changed</a:t>
            </a:r>
            <a:endParaRPr lang="en-GB" dirty="0"/>
          </a:p>
        </p:txBody>
      </p:sp>
      <p:sp>
        <p:nvSpPr>
          <p:cNvPr id="23" name="Right Brace 22"/>
          <p:cNvSpPr/>
          <p:nvPr/>
        </p:nvSpPr>
        <p:spPr>
          <a:xfrm>
            <a:off x="2915816" y="2753345"/>
            <a:ext cx="157067" cy="2763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131840" y="3284984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 designed for K, but flexible. </a:t>
            </a:r>
          </a:p>
          <a:p>
            <a:endParaRPr lang="en-GB" dirty="0" smtClean="0"/>
          </a:p>
          <a:p>
            <a:r>
              <a:rPr lang="en-GB" dirty="0" smtClean="0"/>
              <a:t>K triggers being implemented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366935" y="5517232"/>
            <a:ext cx="27770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</a:t>
            </a:r>
            <a:r>
              <a:rPr lang="en-GB" dirty="0" smtClean="0"/>
              <a:t>(Upgrade) </a:t>
            </a:r>
            <a:r>
              <a:rPr lang="en-GB" dirty="0"/>
              <a:t>~ </a:t>
            </a:r>
            <a:r>
              <a:rPr lang="en-GB" dirty="0" smtClean="0"/>
              <a:t>80-100%?</a:t>
            </a:r>
          </a:p>
          <a:p>
            <a:r>
              <a:rPr lang="en-GB" sz="1400" dirty="0" smtClean="0"/>
              <a:t>Simulation studies show that rate would be under control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6366935" y="6305798"/>
            <a:ext cx="2232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V. </a:t>
            </a:r>
            <a:r>
              <a:rPr lang="en-GB" sz="1200" dirty="0" err="1"/>
              <a:t>Chobanova</a:t>
            </a:r>
            <a:r>
              <a:rPr lang="en-GB" sz="1200" dirty="0"/>
              <a:t> et al,</a:t>
            </a:r>
          </a:p>
          <a:p>
            <a:r>
              <a:rPr lang="en-GB" sz="1200" dirty="0"/>
              <a:t> CERN-LHCb-PUB-2016-017</a:t>
            </a:r>
          </a:p>
        </p:txBody>
      </p:sp>
      <p:pic>
        <p:nvPicPr>
          <p:cNvPr id="27" name="Picture 5" descr="LH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8" y="2717395"/>
            <a:ext cx="1066182" cy="75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LHCb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97" y="3682190"/>
            <a:ext cx="1145159" cy="81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http://kidshealth.org/EN/images/headers/K-steroids-enHD-AR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90" y="3148410"/>
            <a:ext cx="1224136" cy="70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388972" y="4563125"/>
            <a:ext cx="1271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(Note: This logo may not be official)</a:t>
            </a:r>
            <a:endParaRPr lang="en-GB" sz="1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485502" y="2107014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00CC"/>
                </a:solidFill>
              </a:rPr>
              <a:t>LHCb</a:t>
            </a:r>
          </a:p>
          <a:p>
            <a:pPr algn="ctr"/>
            <a:r>
              <a:rPr lang="en-GB" b="1" dirty="0" smtClean="0">
                <a:solidFill>
                  <a:srgbClr val="0000CC"/>
                </a:solidFill>
              </a:rPr>
              <a:t>Upgrade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8485" y="5535326"/>
            <a:ext cx="4173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</a:t>
            </a:r>
            <a:r>
              <a:rPr lang="en-GB" dirty="0"/>
              <a:t>(2011) ~ 1-2%</a:t>
            </a:r>
          </a:p>
          <a:p>
            <a:r>
              <a:rPr lang="el-GR" dirty="0"/>
              <a:t>ε</a:t>
            </a:r>
            <a:r>
              <a:rPr lang="en-GB" dirty="0" smtClean="0"/>
              <a:t>(2016) improved HLT1,2 </a:t>
            </a:r>
            <a:r>
              <a:rPr lang="en-GB" dirty="0"/>
              <a:t>~ 15</a:t>
            </a:r>
            <a:r>
              <a:rPr lang="en-GB" dirty="0" smtClean="0"/>
              <a:t>%</a:t>
            </a:r>
          </a:p>
          <a:p>
            <a:r>
              <a:rPr lang="en-GB" dirty="0" smtClean="0"/>
              <a:t>Maximum possible ~30% (L0 won’t allow more)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33" name="Picture 32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32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07D0-9900-4F40-A33F-F204F9DC61BF}" type="slidenum">
              <a:rPr lang="en-GB" smtClean="0"/>
              <a:t>7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17996" y="1367324"/>
            <a:ext cx="58941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1D28FF"/>
                </a:solidFill>
              </a:rPr>
              <a:t> </a:t>
            </a:r>
            <a:r>
              <a:rPr lang="en-GB" dirty="0" smtClean="0"/>
              <a:t>SM </a:t>
            </a:r>
            <a:r>
              <a:rPr lang="en-GB" dirty="0"/>
              <a:t>prediction</a:t>
            </a:r>
            <a:r>
              <a:rPr lang="en-GB" dirty="0" smtClean="0"/>
              <a:t>:</a:t>
            </a:r>
            <a:r>
              <a:rPr lang="en-GB" dirty="0"/>
              <a:t> </a:t>
            </a:r>
            <a:r>
              <a:rPr lang="en-GB" dirty="0" smtClean="0"/>
              <a:t>BR(K</a:t>
            </a:r>
            <a:r>
              <a:rPr lang="en-GB" baseline="-25000" dirty="0" smtClean="0"/>
              <a:t>S</a:t>
            </a:r>
            <a:r>
              <a:rPr lang="en-GB" dirty="0" smtClean="0"/>
              <a:t> </a:t>
            </a:r>
            <a:r>
              <a:rPr lang="en-GB" dirty="0"/>
              <a:t>→ </a:t>
            </a:r>
            <a:r>
              <a:rPr lang="en-GB" dirty="0" smtClean="0"/>
              <a:t>µµ) = (5.1±1.5)x10</a:t>
            </a:r>
            <a:r>
              <a:rPr lang="en-GB" baseline="30000" dirty="0" smtClean="0"/>
              <a:t>-12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sz="1200" dirty="0" smtClean="0"/>
              <a:t>				            JHEP </a:t>
            </a:r>
            <a:r>
              <a:rPr lang="en-GB" sz="1200" dirty="0"/>
              <a:t>0401 (2004) 009</a:t>
            </a:r>
            <a:endParaRPr lang="en-GB" sz="1200" dirty="0" smtClean="0">
              <a:solidFill>
                <a:srgbClr val="1D28F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1D28FF"/>
                </a:solidFill>
              </a:rPr>
              <a:t> </a:t>
            </a:r>
            <a:r>
              <a:rPr lang="en-GB" dirty="0" smtClean="0"/>
              <a:t>K</a:t>
            </a:r>
            <a:r>
              <a:rPr lang="en-GB" baseline="-25000" dirty="0" smtClean="0"/>
              <a:t>S</a:t>
            </a:r>
            <a:r>
              <a:rPr lang="en-GB" dirty="0" smtClean="0"/>
              <a:t> </a:t>
            </a:r>
            <a:r>
              <a:rPr lang="en-GB" dirty="0"/>
              <a:t>→ </a:t>
            </a:r>
            <a:r>
              <a:rPr lang="en-GB" dirty="0" smtClean="0"/>
              <a:t>µµ sensitive to different physics than  K</a:t>
            </a:r>
            <a:r>
              <a:rPr lang="en-GB" baseline="-25000" dirty="0" smtClean="0"/>
              <a:t>L</a:t>
            </a:r>
            <a:r>
              <a:rPr lang="en-GB" dirty="0" smtClean="0"/>
              <a:t> </a:t>
            </a:r>
            <a:r>
              <a:rPr lang="en-GB" dirty="0"/>
              <a:t>→ </a:t>
            </a:r>
            <a:r>
              <a:rPr lang="en-GB" dirty="0" smtClean="0"/>
              <a:t>µµ </a:t>
            </a:r>
            <a:r>
              <a:rPr lang="en-GB" sz="1200" dirty="0" smtClean="0"/>
              <a:t>(see </a:t>
            </a:r>
            <a:r>
              <a:rPr lang="en-GB" sz="1200" dirty="0"/>
              <a:t>JHEP 0401 (2004) 009</a:t>
            </a:r>
            <a:r>
              <a:rPr lang="en-GB" sz="1200" dirty="0" smtClean="0"/>
              <a:t>)</a:t>
            </a:r>
          </a:p>
          <a:p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1D28FF"/>
                </a:solidFill>
              </a:rPr>
              <a:t> </a:t>
            </a:r>
            <a:r>
              <a:rPr lang="en-GB" dirty="0"/>
              <a:t>LHCb performed a search using </a:t>
            </a:r>
            <a:r>
              <a:rPr lang="en-GB" dirty="0" smtClean="0"/>
              <a:t>1fb</a:t>
            </a:r>
            <a:r>
              <a:rPr lang="en-GB" baseline="30000" dirty="0" smtClean="0"/>
              <a:t>-1</a:t>
            </a:r>
            <a:r>
              <a:rPr lang="en-GB" dirty="0" smtClean="0"/>
              <a:t> : 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endParaRPr lang="en-GB" dirty="0"/>
          </a:p>
          <a:p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3636"/>
            <a:ext cx="2825335" cy="347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316" y="4089820"/>
            <a:ext cx="2849826" cy="23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7504" y="5301208"/>
            <a:ext cx="4230830" cy="557830"/>
            <a:chOff x="107504" y="5679482"/>
            <a:chExt cx="4230830" cy="557830"/>
          </a:xfrm>
        </p:grpSpPr>
        <p:sp>
          <p:nvSpPr>
            <p:cNvPr id="8" name="Rectangle 7"/>
            <p:cNvSpPr/>
            <p:nvPr/>
          </p:nvSpPr>
          <p:spPr>
            <a:xfrm>
              <a:off x="107504" y="5679482"/>
              <a:ext cx="4230645" cy="5578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2191" y="5773731"/>
              <a:ext cx="4176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BR(K</a:t>
              </a:r>
              <a:r>
                <a:rPr lang="en-GB" baseline="-25000" dirty="0"/>
                <a:t>S</a:t>
              </a:r>
              <a:r>
                <a:rPr lang="en-GB" dirty="0"/>
                <a:t> → µµ ) &lt; 9(11)x10</a:t>
              </a:r>
              <a:r>
                <a:rPr lang="en-GB" baseline="30000" dirty="0"/>
                <a:t>-9 </a:t>
              </a:r>
              <a:r>
                <a:rPr lang="en-GB" dirty="0"/>
                <a:t>@90(95)%CL</a:t>
              </a:r>
              <a:r>
                <a:rPr lang="en-GB" baseline="-25000" dirty="0"/>
                <a:t>s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80120" y="5021141"/>
            <a:ext cx="167225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400" dirty="0"/>
              <a:t>JHEP 01 (2013) 090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2059" y="6021288"/>
            <a:ext cx="6750496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CC"/>
                </a:solidFill>
              </a:rPr>
              <a:t>We manage to get world best </a:t>
            </a:r>
            <a:r>
              <a:rPr lang="en-GB" b="1" dirty="0" err="1" smtClean="0">
                <a:solidFill>
                  <a:srgbClr val="0000CC"/>
                </a:solidFill>
              </a:rPr>
              <a:t>destpite</a:t>
            </a:r>
            <a:r>
              <a:rPr lang="en-GB" b="1" dirty="0" smtClean="0">
                <a:solidFill>
                  <a:srgbClr val="0000CC"/>
                </a:solidFill>
              </a:rPr>
              <a:t> low trigger efficiency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24190"/>
            <a:ext cx="5189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Rare decays of strange particles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429" y="867046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</a:rPr>
              <a:t>Proof of principle</a:t>
            </a:r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4288" y="1887622"/>
            <a:ext cx="167225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400" dirty="0"/>
              <a:t>JHEP 01 (2013) 090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25" name="Picture 24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Diego Martinez Santos, FCCP 2017</a:t>
            </a:r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907704" y="3212976"/>
            <a:ext cx="2876702" cy="2048933"/>
            <a:chOff x="3063108" y="3212976"/>
            <a:chExt cx="2876702" cy="204893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108" y="3212976"/>
              <a:ext cx="2876702" cy="2048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220072" y="3501008"/>
              <a:ext cx="350169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602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424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K</a:t>
            </a:r>
            <a:r>
              <a:rPr lang="en-GB" sz="2800" baseline="-25000" dirty="0" smtClean="0">
                <a:solidFill>
                  <a:srgbClr val="C00000"/>
                </a:solidFill>
              </a:rPr>
              <a:t>S</a:t>
            </a:r>
            <a:r>
              <a:rPr lang="en-GB" sz="2800" dirty="0" smtClean="0">
                <a:solidFill>
                  <a:srgbClr val="C00000"/>
                </a:solidFill>
              </a:rPr>
              <a:t>→</a:t>
            </a:r>
            <a:r>
              <a:rPr lang="el-GR" sz="2800" dirty="0" smtClean="0">
                <a:solidFill>
                  <a:srgbClr val="C00000"/>
                </a:solidFill>
              </a:rPr>
              <a:t>μμ</a:t>
            </a:r>
            <a:r>
              <a:rPr lang="en-GB" sz="2800" dirty="0" smtClean="0">
                <a:solidFill>
                  <a:srgbClr val="C00000"/>
                </a:solidFill>
              </a:rPr>
              <a:t> full Run-I analysis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40768"/>
            <a:ext cx="78390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/>
              <a:t>U</a:t>
            </a:r>
            <a:r>
              <a:rPr lang="en-GB" dirty="0" smtClean="0"/>
              <a:t>pdate with 2012+ 2011 data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Events classified using a BDT trained against combinatorial background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Dedicated </a:t>
            </a:r>
            <a:r>
              <a:rPr lang="en-GB" dirty="0" err="1" smtClean="0"/>
              <a:t>muon</a:t>
            </a:r>
            <a:r>
              <a:rPr lang="en-GB" dirty="0" smtClean="0"/>
              <a:t> identification algorithm trained against </a:t>
            </a:r>
            <a:r>
              <a:rPr lang="en-GB" dirty="0"/>
              <a:t>K</a:t>
            </a:r>
            <a:r>
              <a:rPr lang="en-GB" baseline="-25000" dirty="0"/>
              <a:t>S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l-GR" dirty="0" smtClean="0">
                <a:sym typeface="Wingdings" panose="05000000000000000000" pitchFamily="2" charset="2"/>
              </a:rPr>
              <a:t>ππ</a:t>
            </a:r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Mass resolution 4 MeV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1" y="3599948"/>
            <a:ext cx="4061004" cy="271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20272" y="692696"/>
            <a:ext cx="207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hlinkClick r:id="rId4"/>
              </a:rPr>
              <a:t>arXiv:1706.00758</a:t>
            </a:r>
            <a:r>
              <a:rPr lang="en-GB" sz="1200" dirty="0" smtClean="0"/>
              <a:t> </a:t>
            </a:r>
            <a:r>
              <a:rPr lang="en-GB" sz="1200" dirty="0"/>
              <a:t>[hep-ex</a:t>
            </a:r>
            <a:r>
              <a:rPr lang="en-GB" sz="1200" dirty="0" smtClean="0"/>
              <a:t>]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2" name="Picture 11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433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6484-5C26-47F9-83DA-DCF03A28A7F8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4424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K</a:t>
            </a:r>
            <a:r>
              <a:rPr lang="en-GB" sz="2800" baseline="-25000" dirty="0" smtClean="0">
                <a:solidFill>
                  <a:srgbClr val="C00000"/>
                </a:solidFill>
              </a:rPr>
              <a:t>S</a:t>
            </a:r>
            <a:r>
              <a:rPr lang="en-GB" sz="2800" dirty="0" smtClean="0">
                <a:solidFill>
                  <a:srgbClr val="C00000"/>
                </a:solidFill>
              </a:rPr>
              <a:t>→</a:t>
            </a:r>
            <a:r>
              <a:rPr lang="el-GR" sz="2800" dirty="0" smtClean="0">
                <a:solidFill>
                  <a:srgbClr val="C00000"/>
                </a:solidFill>
              </a:rPr>
              <a:t>μμ</a:t>
            </a:r>
            <a:r>
              <a:rPr lang="en-GB" sz="2800" dirty="0" smtClean="0">
                <a:solidFill>
                  <a:srgbClr val="C00000"/>
                </a:solidFill>
              </a:rPr>
              <a:t> full Run-I analysis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0072" y="3789040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K</a:t>
            </a:r>
            <a:r>
              <a:rPr lang="en-GB" baseline="-25000" dirty="0" smtClean="0"/>
              <a:t>L</a:t>
            </a:r>
            <a:r>
              <a:rPr lang="en-GB" dirty="0" smtClean="0"/>
              <a:t>→</a:t>
            </a:r>
            <a:r>
              <a:rPr lang="el-GR" dirty="0"/>
              <a:t>μμ </a:t>
            </a:r>
            <a:r>
              <a:rPr lang="en-GB" dirty="0" smtClean="0"/>
              <a:t>negligible</a:t>
            </a:r>
            <a:r>
              <a:rPr lang="en-GB" dirty="0"/>
              <a:t>: </a:t>
            </a:r>
            <a:r>
              <a:rPr lang="en-GB" dirty="0" smtClean="0"/>
              <a:t>(down to 10</a:t>
            </a:r>
            <a:r>
              <a:rPr lang="en-GB" baseline="30000" dirty="0" smtClean="0"/>
              <a:t>-11 </a:t>
            </a:r>
            <a:r>
              <a:rPr lang="en-GB" dirty="0" smtClean="0"/>
              <a:t>precision)</a:t>
            </a:r>
          </a:p>
          <a:p>
            <a:endParaRPr lang="en-GB" dirty="0"/>
          </a:p>
          <a:p>
            <a:r>
              <a:rPr lang="en-GB" dirty="0" smtClean="0"/>
              <a:t>K→</a:t>
            </a:r>
            <a:r>
              <a:rPr lang="el-GR" dirty="0" smtClean="0"/>
              <a:t>πμν</a:t>
            </a:r>
            <a:r>
              <a:rPr lang="en-GB" dirty="0"/>
              <a:t> </a:t>
            </a:r>
            <a:r>
              <a:rPr lang="en-GB" dirty="0" smtClean="0"/>
              <a:t>: negligible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Λ</a:t>
            </a:r>
            <a:r>
              <a:rPr lang="en-GB" dirty="0" smtClean="0">
                <a:sym typeface="Wingdings" panose="05000000000000000000" pitchFamily="2" charset="2"/>
              </a:rPr>
              <a:t> p</a:t>
            </a:r>
            <a:r>
              <a:rPr lang="el-GR" dirty="0" smtClean="0"/>
              <a:t>π</a:t>
            </a:r>
            <a:r>
              <a:rPr lang="en-GB" dirty="0" smtClean="0"/>
              <a:t> removed </a:t>
            </a:r>
            <a:r>
              <a:rPr lang="en-GB" dirty="0"/>
              <a:t>by a cut in the </a:t>
            </a:r>
            <a:r>
              <a:rPr lang="en-GB" dirty="0" err="1"/>
              <a:t>Armenteros-Podolanski</a:t>
            </a:r>
            <a:r>
              <a:rPr lang="en-GB" dirty="0"/>
              <a:t> plot.</a:t>
            </a:r>
          </a:p>
          <a:p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b="1" dirty="0" smtClean="0">
                <a:solidFill>
                  <a:srgbClr val="0000CC"/>
                </a:solidFill>
              </a:rPr>
              <a:t>Combinatorial </a:t>
            </a:r>
            <a:r>
              <a:rPr lang="en-GB" b="1" dirty="0">
                <a:solidFill>
                  <a:srgbClr val="0000CC"/>
                </a:solidFill>
              </a:rPr>
              <a:t>background 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 smtClean="0">
                <a:solidFill>
                  <a:srgbClr val="0000CC"/>
                </a:solidFill>
              </a:rPr>
              <a:t>K</a:t>
            </a:r>
            <a:r>
              <a:rPr lang="en-GB" b="1" baseline="-25000" dirty="0" smtClean="0">
                <a:solidFill>
                  <a:srgbClr val="0000CC"/>
                </a:solidFill>
              </a:rPr>
              <a:t>S</a:t>
            </a:r>
            <a:r>
              <a:rPr lang="el-GR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ππ</a:t>
            </a:r>
            <a:r>
              <a:rPr lang="en-GB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 double </a:t>
            </a:r>
            <a:r>
              <a:rPr lang="en-GB" b="1" dirty="0" err="1" smtClean="0">
                <a:solidFill>
                  <a:srgbClr val="0000CC"/>
                </a:solidFill>
                <a:sym typeface="Wingdings" panose="05000000000000000000" pitchFamily="2" charset="2"/>
              </a:rPr>
              <a:t>misid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40768"/>
            <a:ext cx="78390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/>
              <a:t>U</a:t>
            </a:r>
            <a:r>
              <a:rPr lang="en-GB" dirty="0" smtClean="0"/>
              <a:t>pdate with 2012+ 2011 data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Events classified using a BDT trained against combinatorial background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Dedicated </a:t>
            </a:r>
            <a:r>
              <a:rPr lang="en-GB" dirty="0" err="1" smtClean="0"/>
              <a:t>muon</a:t>
            </a:r>
            <a:r>
              <a:rPr lang="en-GB" dirty="0" smtClean="0"/>
              <a:t> identification algorithm trained against </a:t>
            </a:r>
            <a:r>
              <a:rPr lang="en-GB" dirty="0"/>
              <a:t>K</a:t>
            </a:r>
            <a:r>
              <a:rPr lang="en-GB" baseline="-25000" dirty="0"/>
              <a:t>S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l-GR" dirty="0" smtClean="0">
                <a:sym typeface="Wingdings" panose="05000000000000000000" pitchFamily="2" charset="2"/>
              </a:rPr>
              <a:t>ππ</a:t>
            </a:r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Mass resolution 4 MeV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3347490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Background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1" y="3599948"/>
            <a:ext cx="4061004" cy="271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97520" y="-9888"/>
            <a:ext cx="1427664" cy="558568"/>
            <a:chOff x="7697520" y="-9888"/>
            <a:chExt cx="1427664" cy="558568"/>
          </a:xfrm>
        </p:grpSpPr>
        <p:pic>
          <p:nvPicPr>
            <p:cNvPr id="12" name="Picture 11" descr="http://globhealth.vjf.cnrs.fr/images/ERC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754" y="-9888"/>
              <a:ext cx="615430" cy="55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520" y="87514"/>
              <a:ext cx="834920" cy="389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7020272" y="692696"/>
            <a:ext cx="207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hlinkClick r:id="rId6"/>
              </a:rPr>
              <a:t>arXiv:1706.00758</a:t>
            </a:r>
            <a:r>
              <a:rPr lang="en-GB" sz="1200" dirty="0" smtClean="0"/>
              <a:t> </a:t>
            </a:r>
            <a:r>
              <a:rPr lang="en-GB" sz="1200" dirty="0"/>
              <a:t>[hep-ex</a:t>
            </a:r>
            <a:r>
              <a:rPr lang="en-GB" sz="1200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276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11932</TotalTime>
  <Words>3109</Words>
  <Application>Microsoft Office PowerPoint</Application>
  <PresentationFormat>On-screen Show (4:3)</PresentationFormat>
  <Paragraphs>632</Paragraphs>
  <Slides>56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Diego Martinez Santos</dc:creator>
  <cp:lastModifiedBy>Diego Martinez Santos</cp:lastModifiedBy>
  <cp:revision>953</cp:revision>
  <dcterms:created xsi:type="dcterms:W3CDTF">2013-07-01T08:58:01Z</dcterms:created>
  <dcterms:modified xsi:type="dcterms:W3CDTF">2017-09-08T09:42:30Z</dcterms:modified>
</cp:coreProperties>
</file>