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98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6" r:id="rId2"/>
    <p:sldMasterId id="2147483706" r:id="rId3"/>
    <p:sldMasterId id="2147483730" r:id="rId4"/>
    <p:sldMasterId id="2147483744" r:id="rId5"/>
    <p:sldMasterId id="2147483750" r:id="rId6"/>
    <p:sldMasterId id="2147483766" r:id="rId7"/>
    <p:sldMasterId id="2147483769" r:id="rId8"/>
    <p:sldMasterId id="2147483772" r:id="rId9"/>
    <p:sldMasterId id="2147483778" r:id="rId10"/>
  </p:sldMasterIdLst>
  <p:notesMasterIdLst>
    <p:notesMasterId r:id="rId53"/>
  </p:notesMasterIdLst>
  <p:handoutMasterIdLst>
    <p:handoutMasterId r:id="rId54"/>
  </p:handoutMasterIdLst>
  <p:sldIdLst>
    <p:sldId id="258" r:id="rId11"/>
    <p:sldId id="530" r:id="rId12"/>
    <p:sldId id="550" r:id="rId13"/>
    <p:sldId id="589" r:id="rId14"/>
    <p:sldId id="591" r:id="rId15"/>
    <p:sldId id="544" r:id="rId16"/>
    <p:sldId id="545" r:id="rId17"/>
    <p:sldId id="590" r:id="rId18"/>
    <p:sldId id="548" r:id="rId19"/>
    <p:sldId id="547" r:id="rId20"/>
    <p:sldId id="549" r:id="rId21"/>
    <p:sldId id="595" r:id="rId22"/>
    <p:sldId id="596" r:id="rId23"/>
    <p:sldId id="552" r:id="rId24"/>
    <p:sldId id="538" r:id="rId25"/>
    <p:sldId id="593" r:id="rId26"/>
    <p:sldId id="594" r:id="rId27"/>
    <p:sldId id="558" r:id="rId28"/>
    <p:sldId id="565" r:id="rId29"/>
    <p:sldId id="566" r:id="rId30"/>
    <p:sldId id="570" r:id="rId31"/>
    <p:sldId id="542" r:id="rId32"/>
    <p:sldId id="543" r:id="rId33"/>
    <p:sldId id="599" r:id="rId34"/>
    <p:sldId id="600" r:id="rId35"/>
    <p:sldId id="601" r:id="rId36"/>
    <p:sldId id="602" r:id="rId37"/>
    <p:sldId id="603" r:id="rId38"/>
    <p:sldId id="604" r:id="rId39"/>
    <p:sldId id="605" r:id="rId40"/>
    <p:sldId id="606" r:id="rId41"/>
    <p:sldId id="607" r:id="rId42"/>
    <p:sldId id="616" r:id="rId43"/>
    <p:sldId id="617" r:id="rId44"/>
    <p:sldId id="610" r:id="rId45"/>
    <p:sldId id="618" r:id="rId46"/>
    <p:sldId id="612" r:id="rId47"/>
    <p:sldId id="619" r:id="rId48"/>
    <p:sldId id="608" r:id="rId49"/>
    <p:sldId id="614" r:id="rId50"/>
    <p:sldId id="615" r:id="rId51"/>
    <p:sldId id="622" r:id="rId52"/>
  </p:sldIdLst>
  <p:sldSz cx="9144000" cy="6858000" type="screen4x3"/>
  <p:notesSz cx="69342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3300"/>
    <a:srgbClr val="0099CC"/>
    <a:srgbClr val="FF9933"/>
    <a:srgbClr val="CCFFFF"/>
    <a:srgbClr val="FFFFCC"/>
    <a:srgbClr val="008000"/>
    <a:srgbClr val="990000"/>
    <a:srgbClr val="000066"/>
    <a:srgbClr val="DC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2" autoAdjust="0"/>
    <p:restoredTop sz="94428" autoAdjust="0"/>
  </p:normalViewPr>
  <p:slideViewPr>
    <p:cSldViewPr showGuides="1">
      <p:cViewPr varScale="1">
        <p:scale>
          <a:sx n="84" d="100"/>
          <a:sy n="84" d="100"/>
        </p:scale>
        <p:origin x="144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88"/>
    </p:cViewPr>
  </p:sorterViewPr>
  <p:notesViewPr>
    <p:cSldViewPr>
      <p:cViewPr varScale="1">
        <p:scale>
          <a:sx n="98" d="100"/>
          <a:sy n="98" d="100"/>
        </p:scale>
        <p:origin x="357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05880" cy="4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43" tIns="43872" rIns="87743" bIns="43872" numCol="1" anchor="t" anchorCtr="0" compatLnSpc="1">
            <a:prstTxWarp prst="textNoShape">
              <a:avLst/>
            </a:prstTxWarp>
          </a:bodyPr>
          <a:lstStyle>
            <a:lvl1pPr algn="l" defTabSz="877614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8320" y="1"/>
            <a:ext cx="3005880" cy="4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43" tIns="43872" rIns="87743" bIns="43872" numCol="1" anchor="t" anchorCtr="0" compatLnSpc="1">
            <a:prstTxWarp prst="textNoShape">
              <a:avLst/>
            </a:prstTxWarp>
          </a:bodyPr>
          <a:lstStyle>
            <a:lvl1pPr algn="r" defTabSz="877614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57601"/>
            <a:ext cx="3005880" cy="4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43" tIns="43872" rIns="87743" bIns="43872" numCol="1" anchor="b" anchorCtr="0" compatLnSpc="1">
            <a:prstTxWarp prst="textNoShape">
              <a:avLst/>
            </a:prstTxWarp>
          </a:bodyPr>
          <a:lstStyle>
            <a:lvl1pPr algn="l" defTabSz="877614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8320" y="8757601"/>
            <a:ext cx="3005880" cy="4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43" tIns="43872" rIns="87743" bIns="43872" numCol="1" anchor="b" anchorCtr="0" compatLnSpc="1">
            <a:prstTxWarp prst="textNoShape">
              <a:avLst/>
            </a:prstTxWarp>
          </a:bodyPr>
          <a:lstStyle>
            <a:lvl1pPr algn="r" defTabSz="877614">
              <a:defRPr sz="1100"/>
            </a:lvl1pPr>
          </a:lstStyle>
          <a:p>
            <a:fld id="{1E86A790-E692-4855-8DE3-A1CAF7967825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134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05880" cy="4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43" tIns="43872" rIns="87743" bIns="43872" numCol="1" anchor="t" anchorCtr="0" compatLnSpc="1">
            <a:prstTxWarp prst="textNoShape">
              <a:avLst/>
            </a:prstTxWarp>
          </a:bodyPr>
          <a:lstStyle>
            <a:lvl1pPr algn="l" defTabSz="877614">
              <a:defRPr sz="11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8320" y="1"/>
            <a:ext cx="3005880" cy="4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43" tIns="43872" rIns="87743" bIns="43872" numCol="1" anchor="t" anchorCtr="0" compatLnSpc="1">
            <a:prstTxWarp prst="textNoShape">
              <a:avLst/>
            </a:prstTxWarp>
          </a:bodyPr>
          <a:lstStyle>
            <a:lvl1pPr algn="r" defTabSz="877614">
              <a:defRPr sz="11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621" y="4379596"/>
            <a:ext cx="5082959" cy="415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43" tIns="43872" rIns="87743" bIns="438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57601"/>
            <a:ext cx="3005880" cy="4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43" tIns="43872" rIns="87743" bIns="43872" numCol="1" anchor="b" anchorCtr="0" compatLnSpc="1">
            <a:prstTxWarp prst="textNoShape">
              <a:avLst/>
            </a:prstTxWarp>
          </a:bodyPr>
          <a:lstStyle>
            <a:lvl1pPr algn="l" defTabSz="877614">
              <a:defRPr sz="11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8320" y="8757601"/>
            <a:ext cx="3005880" cy="4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43" tIns="43872" rIns="87743" bIns="43872" numCol="1" anchor="b" anchorCtr="0" compatLnSpc="1">
            <a:prstTxWarp prst="textNoShape">
              <a:avLst/>
            </a:prstTxWarp>
          </a:bodyPr>
          <a:lstStyle>
            <a:lvl1pPr algn="r" defTabSz="877614">
              <a:defRPr sz="1100">
                <a:latin typeface="Times New Roman" panose="02020603050405020304" pitchFamily="18" charset="0"/>
              </a:defRPr>
            </a:lvl1pPr>
          </a:lstStyle>
          <a:p>
            <a:fld id="{641AD1D1-4BA0-41F9-A7D1-474A225AA41F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9357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21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2309" tIns="46154" rIns="92309" bIns="46154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0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otes Placeholder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2309" tIns="46154" rIns="92309" bIns="46154"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4033609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27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716217-65C0-4D3B-BA18-03F9B2C72E6F}" type="slidenum">
              <a:rPr kumimoji="0" lang="en-US" altLang="it-I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5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716217-65C0-4D3B-BA18-03F9B2C72E6F}" type="slidenum">
              <a:rPr kumimoji="0" lang="en-US" altLang="it-I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68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4E727-7676-4467-B141-8A8E8B85E212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00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6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AA0757-0119-42B0-93AE-DA36CD4003C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86075" y="520700"/>
            <a:ext cx="3462338" cy="259873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7138" y="3294063"/>
            <a:ext cx="6765925" cy="3119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0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8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otes Placeholder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2309" tIns="46154" rIns="92309" bIns="46154"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63807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2309" tIns="46154" rIns="92309" bIns="46154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684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2309" tIns="46154" rIns="92309" bIns="46154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67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otes Placeholder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2309" tIns="46154" rIns="92309" bIns="46154"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4185090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2309" tIns="46154" rIns="92309" bIns="46154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297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2309" tIns="46154" rIns="92309" bIns="46154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23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647700" y="4695825"/>
            <a:ext cx="7772400" cy="1066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3200" b="1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8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76F84-56D5-46E9-ADAD-D42A5D6C9B3E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9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42875"/>
            <a:ext cx="2133600" cy="6257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42875"/>
            <a:ext cx="6248400" cy="6257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C7F03-D0C0-4736-9AFF-555C66A7F65C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0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142875"/>
            <a:ext cx="6858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5344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810000"/>
            <a:ext cx="85344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883C56-A91D-4DA0-A68A-71BB26CE34A6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973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‹N›</a:t>
            </a:r>
          </a:p>
        </p:txBody>
      </p:sp>
    </p:spTree>
    <p:extLst>
      <p:ext uri="{BB962C8B-B14F-4D97-AF65-F5344CB8AC3E}">
        <p14:creationId xmlns:p14="http://schemas.microsoft.com/office/powerpoint/2010/main" val="2138807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B334F-367A-4F9C-B997-D925CEACD9E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655582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D3EF1-D499-40D1-B2BC-E66151B4BF7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22075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402EE-9EBA-4775-806D-A0A5994529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03196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650" y="908050"/>
            <a:ext cx="424497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908050"/>
            <a:ext cx="424497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BE8A8D-C9E5-4FDF-92C3-BF955E0546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910405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E1A73-373D-4BC0-B28A-A1582B4AF32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41840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71D44-DAB1-46F0-BF4F-DF2D2BF229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68786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49590-2B93-42A9-8620-0C1AF5FA5E30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903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8414F-EBB0-4AEB-BEDE-5271258C59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71107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ED5CB-8F37-4606-920D-26CA0F4F25B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077041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481D9-0D9E-4EF5-8D05-BF6EB66C32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55229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76991-F163-4C7F-9FD5-045BB85E782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00702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8385C-7665-4336-94AA-3C7A0348E90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979064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4450"/>
            <a:ext cx="2286000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4450"/>
            <a:ext cx="6705600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281B9-A762-49CE-A2A9-ED945FDD784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658736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1650" y="908050"/>
            <a:ext cx="424497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908050"/>
            <a:ext cx="424497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2D34E-2151-4CE7-B7CE-FE608B89751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6415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1650" y="908050"/>
            <a:ext cx="424497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899025" y="908050"/>
            <a:ext cx="4244975" cy="54737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36637-63EE-456E-9DC0-C16D83E93A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723780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81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25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A3443-F3A6-4746-AE8A-F899D8187397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736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02945" y="1535120"/>
            <a:ext cx="3611245" cy="4478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1E9FD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874003" y="1628092"/>
            <a:ext cx="3114040" cy="4377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E9FD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11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336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3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969632" y="82880"/>
            <a:ext cx="2085975" cy="111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287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D12F1B26-5B01-46C1-ADEE-85BDAABA0055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49327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59A54819-F366-4916-B69D-83DE97D4F3C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84702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3B13DFDC-6DFC-40F1-A424-D34D1847BB8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78940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FF92E5D6-CE6B-4D88-9594-D7AC99E0872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46904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6735E6A6-A01E-44EF-B6AC-84021CAB11D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98709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2FC4F335-D2FC-4FE4-99D9-278D672F659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24090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3D932817-6D87-485F-9085-EEBBAE50313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0879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6A92E-94A4-4DBB-9BE5-371AA888969A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803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DEA122C8-D926-4ED0-A452-C5387081DCE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948801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B1973223-C18D-4C0B-B976-AE823AFFAA0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5956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EA7850D8-CB01-4841-9EA1-4FEBFB42A8F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59665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451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451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0CE4CA3A-B0AD-43DC-AAA2-EA2E1D611384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2781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41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709988"/>
            <a:ext cx="4038600" cy="24161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9B1B29F3-E8F5-4B31-8317-A0163E67FB1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69207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8229600" cy="241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709988"/>
            <a:ext cx="8229600" cy="24161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EA12BDA9-704C-4604-9A46-C94F2DD9C78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80113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2008-8EFA-47EA-8232-FF5A5092BCBB}" type="datetimeFigureOut">
              <a:rPr lang="en-US"/>
              <a:pPr>
                <a:defRPr/>
              </a:pPr>
              <a:t>6/30/2017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D8DAB-FD7E-4114-8244-2ABC3BC13AB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893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4F9B9-138D-47B5-93B6-B639539DFCC1}" type="datetimeFigureOut">
              <a:rPr lang="en-US"/>
              <a:pPr>
                <a:defRPr/>
              </a:pPr>
              <a:t>6/30/2017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DFFAE-30F3-4A90-B8CE-C1AFA4FBCF0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971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02945" y="1535120"/>
            <a:ext cx="3611245" cy="447865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1E9FD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874003" y="1628092"/>
            <a:ext cx="3114040" cy="437705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1E9FD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0E010-7A55-4818-AF84-76F81A3C47C7}" type="datetimeFigureOut">
              <a:rPr lang="en-US"/>
              <a:pPr>
                <a:defRPr/>
              </a:pPr>
              <a:t>6/30/2017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5B9D1-63C6-4768-8C58-350E2DE2E52C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00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E8EA0-9492-4496-931A-632646BB2F29}" type="datetimeFigureOut">
              <a:rPr lang="en-US"/>
              <a:pPr>
                <a:defRPr/>
              </a:pPr>
              <a:t>6/30/2017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AD1AF-374C-4B89-A348-0F33E2120D47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93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A3695-A098-4441-8F9B-402149547CEF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1489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9144000"/>
              <a:gd name="T1" fmla="*/ 6858000 h 6858000"/>
              <a:gd name="T2" fmla="*/ 9144000 w 9144000"/>
              <a:gd name="T3" fmla="*/ 6858000 h 6858000"/>
              <a:gd name="T4" fmla="*/ 9144000 w 9144000"/>
              <a:gd name="T5" fmla="*/ 0 h 6858000"/>
              <a:gd name="T6" fmla="*/ 0 w 9144000"/>
              <a:gd name="T7" fmla="*/ 0 h 6858000"/>
              <a:gd name="T8" fmla="*/ 0 w 91440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3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bk object 17"/>
          <p:cNvSpPr>
            <a:spLocks noChangeArrowheads="1"/>
          </p:cNvSpPr>
          <p:nvPr/>
        </p:nvSpPr>
        <p:spPr bwMode="auto">
          <a:xfrm>
            <a:off x="6969125" y="82550"/>
            <a:ext cx="2085975" cy="11160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mtClean="0"/>
          </a:p>
        </p:txBody>
      </p:sp>
      <p:sp>
        <p:nvSpPr>
          <p:cNvPr id="4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C993C5-F109-44A4-9D70-74347089BA5B}" type="datetimeFigureOut">
              <a:rPr lang="en-US"/>
              <a:pPr>
                <a:defRPr/>
              </a:pPr>
              <a:t>6/30/2017</a:t>
            </a:fld>
            <a:endParaRPr lang="en-US"/>
          </a:p>
        </p:txBody>
      </p:sp>
      <p:sp>
        <p:nvSpPr>
          <p:cNvPr id="6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6545C5-772C-4B21-A884-4751CE4EF18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352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8362F2DE-5FB9-4FDF-AA8F-401791CC3B68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77019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F0A4367C-43C2-4C9D-A0C2-9A54B50CAFBB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02502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01A00172-BE51-4308-8CC5-1D5CCE65F60C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126133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CE1E4293-A189-4B73-9396-FE31E8801EC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60805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5AFF25B3-E84C-47C0-A0DD-ADEAF23883E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079559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31DE1FD4-4D76-4328-BB85-CD777FCED141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742057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FAD8B27D-7FF0-4605-9B6E-DCE213CE6E83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723572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BCA2B0A7-B5D0-4157-B816-4F9CB6941AFD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0044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04471A36-298D-4157-9237-8C6F93EB8EC7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1059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22291-F47A-4EA4-AE23-0EF7F82E90A6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015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0A73CC1B-316B-44D1-9E6D-5CED7AA4BE72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585770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451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451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53F61385-30C8-4AF7-832C-370EBD660AE0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431321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41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709988"/>
            <a:ext cx="4038600" cy="24161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95531018-30DE-457B-8243-9EE7FCB8F7C3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423129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8229600" cy="241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709988"/>
            <a:ext cx="8229600" cy="24161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  <a:p>
            <a:fld id="{DC4FC9DE-EFAE-49C7-944A-AD37D1CBF9A7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90743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4C574-8C93-4B89-A960-84F2571CF078}" type="slidenum">
              <a:rPr kumimoji="0" lang="en-GB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alt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t>P. Pierini, TTC 2016, CEA</a:t>
            </a:r>
            <a:endParaRPr kumimoji="0" lang="en-GB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t>05/July/2016</a:t>
            </a: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479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41"/>
            <a:ext cx="7283450" cy="4810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3687763" cy="3927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97363" y="1600200"/>
            <a:ext cx="3687762" cy="1887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97363" y="3640141"/>
            <a:ext cx="3687762" cy="1887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5A949-D4B9-4C93-9226-AD55976C501A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429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92CCD-D241-40C0-BC52-D81DCC658DA7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952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267D5-2809-4D94-A77B-6CC2E7CC2B28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t>Carlo Pagani, Consiglio della Sezione INFN di Milano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3796002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11916" y="490185"/>
            <a:ext cx="3320169" cy="5753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24" b="1" i="0">
                <a:solidFill>
                  <a:srgbClr val="270099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25 </a:t>
            </a:r>
            <a:r>
              <a:rPr lang="it-IT" spc="-5" smtClean="0"/>
              <a:t>May</a:t>
            </a:r>
            <a:r>
              <a:rPr lang="it-IT" spc="-72" smtClean="0"/>
              <a:t> </a:t>
            </a:r>
            <a:r>
              <a:rPr lang="it-IT" spc="-9" smtClean="0"/>
              <a:t>2016</a:t>
            </a:r>
            <a:endParaRPr lang="it-IT" spc="-9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Meeting laboratori</a:t>
            </a:r>
            <a:r>
              <a:rPr lang="it-IT" spc="-18" smtClean="0"/>
              <a:t> </a:t>
            </a:r>
            <a:r>
              <a:rPr lang="it-IT" spc="-9" smtClean="0"/>
              <a:t>LASA</a:t>
            </a:r>
            <a:endParaRPr lang="it-IT" spc="-9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019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206" y="455665"/>
            <a:ext cx="4705589" cy="557717"/>
          </a:xfrm>
        </p:spPr>
        <p:txBody>
          <a:bodyPr lIns="0" tIns="0" rIns="0" bIns="0"/>
          <a:lstStyle>
            <a:lvl1pPr>
              <a:defRPr sz="3624" b="1" i="0">
                <a:solidFill>
                  <a:srgbClr val="270099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1941" y="1295327"/>
            <a:ext cx="7960117" cy="446148"/>
          </a:xfrm>
        </p:spPr>
        <p:txBody>
          <a:bodyPr lIns="0" tIns="0" rIns="0" bIns="0"/>
          <a:lstStyle>
            <a:lvl1pPr>
              <a:defRPr sz="2899" b="1" i="0">
                <a:solidFill>
                  <a:srgbClr val="3F3F3F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25 </a:t>
            </a:r>
            <a:r>
              <a:rPr lang="it-IT" spc="-5" smtClean="0"/>
              <a:t>May</a:t>
            </a:r>
            <a:r>
              <a:rPr lang="it-IT" spc="-72" smtClean="0"/>
              <a:t> </a:t>
            </a:r>
            <a:r>
              <a:rPr lang="it-IT" spc="-9" smtClean="0"/>
              <a:t>2016</a:t>
            </a:r>
            <a:endParaRPr lang="it-IT" spc="-9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Meeting laboratori</a:t>
            </a:r>
            <a:r>
              <a:rPr lang="it-IT" spc="-18" smtClean="0"/>
              <a:t> </a:t>
            </a:r>
            <a:r>
              <a:rPr lang="it-IT" spc="-9" smtClean="0"/>
              <a:t>LASA</a:t>
            </a:r>
            <a:endParaRPr lang="it-IT" spc="-9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31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AFB09-0175-46A1-BCE3-63560C585C8D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5013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206" y="455665"/>
            <a:ext cx="4705589" cy="557717"/>
          </a:xfrm>
        </p:spPr>
        <p:txBody>
          <a:bodyPr lIns="0" tIns="0" rIns="0" bIns="0"/>
          <a:lstStyle>
            <a:lvl1pPr>
              <a:defRPr sz="3624" b="1" i="0">
                <a:solidFill>
                  <a:srgbClr val="270099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25 </a:t>
            </a:r>
            <a:r>
              <a:rPr lang="it-IT" spc="-5" smtClean="0"/>
              <a:t>May</a:t>
            </a:r>
            <a:r>
              <a:rPr lang="it-IT" spc="-72" smtClean="0"/>
              <a:t> </a:t>
            </a:r>
            <a:r>
              <a:rPr lang="it-IT" spc="-9" smtClean="0"/>
              <a:t>2016</a:t>
            </a:r>
            <a:endParaRPr lang="it-IT" spc="-9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Meeting laboratori</a:t>
            </a:r>
            <a:r>
              <a:rPr lang="it-IT" spc="-18" smtClean="0"/>
              <a:t> </a:t>
            </a:r>
            <a:r>
              <a:rPr lang="it-IT" spc="-9" smtClean="0"/>
              <a:t>LASA</a:t>
            </a:r>
            <a:endParaRPr lang="it-IT" spc="-9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0973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206" y="455665"/>
            <a:ext cx="4705589" cy="557717"/>
          </a:xfrm>
        </p:spPr>
        <p:txBody>
          <a:bodyPr lIns="0" tIns="0" rIns="0" bIns="0"/>
          <a:lstStyle>
            <a:lvl1pPr>
              <a:defRPr sz="3624" b="1" i="0">
                <a:solidFill>
                  <a:srgbClr val="270099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25 </a:t>
            </a:r>
            <a:r>
              <a:rPr lang="it-IT" spc="-5" smtClean="0"/>
              <a:t>May</a:t>
            </a:r>
            <a:r>
              <a:rPr lang="it-IT" spc="-72" smtClean="0"/>
              <a:t> </a:t>
            </a:r>
            <a:r>
              <a:rPr lang="it-IT" spc="-9" smtClean="0"/>
              <a:t>2016</a:t>
            </a:r>
            <a:endParaRPr lang="it-IT" spc="-9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Meeting laboratori</a:t>
            </a:r>
            <a:r>
              <a:rPr lang="it-IT" spc="-18" smtClean="0"/>
              <a:t> </a:t>
            </a:r>
            <a:r>
              <a:rPr lang="it-IT" spc="-9" smtClean="0"/>
              <a:t>LASA</a:t>
            </a:r>
            <a:endParaRPr lang="it-IT" spc="-9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895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25 </a:t>
            </a:r>
            <a:r>
              <a:rPr lang="it-IT" spc="-5" smtClean="0"/>
              <a:t>May</a:t>
            </a:r>
            <a:r>
              <a:rPr lang="it-IT" spc="-72" smtClean="0"/>
              <a:t> </a:t>
            </a:r>
            <a:r>
              <a:rPr lang="it-IT" spc="-9" smtClean="0"/>
              <a:t>2016</a:t>
            </a:r>
            <a:endParaRPr lang="it-IT" spc="-9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Meeting laboratori</a:t>
            </a:r>
            <a:r>
              <a:rPr lang="it-IT" spc="-18" smtClean="0"/>
              <a:t> </a:t>
            </a:r>
            <a:r>
              <a:rPr lang="it-IT" spc="-9" smtClean="0"/>
              <a:t>LASA</a:t>
            </a:r>
            <a:endParaRPr lang="it-IT" spc="-9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3112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C4E7CCE2-04E9-4494-BBEE-92842856F997}" type="datetimeFigureOut">
              <a:rPr lang="it-IT"/>
              <a:pPr>
                <a:defRPr/>
              </a:pPr>
              <a:t>30/06/2017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05B5CF-C9FC-41D3-AA8C-E1A0311343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713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AE6C1-A212-45DD-AD6E-6E6EF3D86DFE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54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04FB7-B496-4B95-9CC5-6B557E2C1005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39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123950" y="142875"/>
            <a:ext cx="685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8534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 smtClean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553200"/>
            <a:ext cx="457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29E19561-1C2D-496C-99ED-AC8A2FB69F74}" type="slidenum">
              <a:rPr lang="en-US" altLang="en-US"/>
              <a:pPr/>
              <a:t>‹N›</a:t>
            </a:fld>
            <a:endParaRPr lang="en-US" altLang="en-US"/>
          </a:p>
        </p:txBody>
      </p:sp>
      <p:sp>
        <p:nvSpPr>
          <p:cNvPr id="1031" name="Line 15"/>
          <p:cNvSpPr>
            <a:spLocks noChangeShapeType="1"/>
          </p:cNvSpPr>
          <p:nvPr/>
        </p:nvSpPr>
        <p:spPr bwMode="auto">
          <a:xfrm flipV="1">
            <a:off x="152400" y="838200"/>
            <a:ext cx="8839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2" name="Picture 17" descr="logoinfn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7333" r="5499" b="7333"/>
          <a:stretch>
            <a:fillRect/>
          </a:stretch>
        </p:blipFill>
        <p:spPr bwMode="auto">
          <a:xfrm>
            <a:off x="152400" y="67468"/>
            <a:ext cx="9525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0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rgbClr val="000066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defRPr sz="2000">
          <a:solidFill>
            <a:srgbClr val="000066"/>
          </a:solidFill>
          <a:latin typeface="+mn-lt"/>
          <a:ea typeface="+mn-ea"/>
          <a:cs typeface="+mn-cs"/>
        </a:defRPr>
      </a:lvl1pPr>
      <a:lvl2pPr marL="381000" indent="-1905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762000" indent="-1905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143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524000" indent="-1905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981200" indent="-1905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438400" indent="-1905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895600" indent="-1905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352800" indent="-1905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  <a:endParaRPr lang="it-IT" altLang="it-IT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  <a:endParaRPr lang="it-IT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10213B1A-0B4E-4C68-A256-76637DE0B379}" type="datetimeFigureOut">
              <a:rPr lang="it-IT"/>
              <a:pPr>
                <a:defRPr/>
              </a:pPr>
              <a:t>30/06/2017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86536-ABB3-4DAF-80B1-ACC26DE83F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246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4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1650" y="908050"/>
            <a:ext cx="864235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3" y="6562725"/>
            <a:ext cx="1042987" cy="295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A3BC2A2B-121E-4055-9592-44471B7121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64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4363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1206" y="388048"/>
            <a:ext cx="8641587" cy="919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2764" y="1911984"/>
            <a:ext cx="8078470" cy="2376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09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245225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it-IT"/>
          </a:p>
          <a:p>
            <a:pPr>
              <a:defRPr/>
            </a:pPr>
            <a:fld id="{CEAD0B4F-E40E-4A75-8871-72ADAA59A14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9716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bk object 16"/>
          <p:cNvSpPr>
            <a:spLocks noChangeArrowheads="1"/>
          </p:cNvSpPr>
          <p:nvPr/>
        </p:nvSpPr>
        <p:spPr bwMode="auto">
          <a:xfrm>
            <a:off x="0" y="0"/>
            <a:ext cx="9144000" cy="143668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mtClean="0"/>
          </a:p>
        </p:txBody>
      </p:sp>
      <p:sp>
        <p:nvSpPr>
          <p:cNvPr id="10243" name="Holder 2"/>
          <p:cNvSpPr>
            <a:spLocks noGrp="1"/>
          </p:cNvSpPr>
          <p:nvPr>
            <p:ph type="title"/>
          </p:nvPr>
        </p:nvSpPr>
        <p:spPr bwMode="auto">
          <a:xfrm>
            <a:off x="250825" y="387350"/>
            <a:ext cx="86423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it-IT" altLang="it-IT" smtClean="0"/>
          </a:p>
        </p:txBody>
      </p:sp>
      <p:sp>
        <p:nvSpPr>
          <p:cNvPr id="10244" name="Holder 3"/>
          <p:cNvSpPr>
            <a:spLocks noGrp="1"/>
          </p:cNvSpPr>
          <p:nvPr>
            <p:ph type="body" idx="1"/>
          </p:nvPr>
        </p:nvSpPr>
        <p:spPr bwMode="auto">
          <a:xfrm>
            <a:off x="533400" y="1911350"/>
            <a:ext cx="80772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it-IT" altLang="it-IT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C119E2-E818-4F69-8E3B-B0078913E1CB}" type="datetimeFigureOut">
              <a:rPr lang="en-US"/>
              <a:pPr>
                <a:defRPr/>
              </a:pPr>
              <a:t>6/30/2017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eaLnBrk="1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D2A028-B687-4869-8146-103BB24B37F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630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245225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it-IT"/>
          </a:p>
          <a:p>
            <a:fld id="{BA364C4C-8DC0-412F-99AE-C50DFA36DEA6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2037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ulator_final_nurh#50DE97_rec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</a:defRPr>
            </a:lvl1pPr>
          </a:lstStyle>
          <a:p>
            <a:pPr eaLnBrk="0" hangingPunct="0"/>
            <a:fld id="{6D1538C1-639E-43B9-B6DB-EDB5C2B9ED25}" type="slidenum">
              <a:rPr lang="en-GB" altLang="it-IT" smtClean="0">
                <a:latin typeface="Times New Roman" pitchFamily="18" charset="0"/>
              </a:rPr>
              <a:pPr eaLnBrk="0" hangingPunct="0"/>
              <a:t>‹N›</a:t>
            </a:fld>
            <a:endParaRPr lang="en-GB" altLang="it-IT">
              <a:latin typeface="Times New Roman" pitchFamily="18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64357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algn="l">
              <a:defRPr/>
            </a:pPr>
            <a:r>
              <a:rPr lang="en-GB">
                <a:latin typeface="Times New Roman" pitchFamily="18" charset="0"/>
              </a:rPr>
              <a:t>Carlo Pagani, Consiglio della Sezione INFN di Milano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sz="900">
              <a:solidFill>
                <a:srgbClr val="261748"/>
              </a:solidFill>
              <a:latin typeface="Times New Roman" pitchFamily="18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endParaRPr lang="en-GB" altLang="it-IT" sz="2400">
              <a:solidFill>
                <a:srgbClr val="261748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>
                <a:solidFill>
                  <a:srgbClr val="261748"/>
                </a:solidFill>
              </a:rPr>
              <a:t>Status and plans for the 3.9 GHz section of XFEL </a:t>
            </a:r>
            <a:endParaRPr lang="en-GB">
              <a:solidFill>
                <a:srgbClr val="261748"/>
              </a:solidFill>
            </a:endParaRPr>
          </a:p>
        </p:txBody>
      </p:sp>
      <p:pic>
        <p:nvPicPr>
          <p:cNvPr id="4104" name="Picture 8" descr="logo-XFEL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Slide title: Don’t edit here!</a:t>
            </a:r>
          </a:p>
        </p:txBody>
      </p:sp>
      <p:sp>
        <p:nvSpPr>
          <p:cNvPr id="4106" name="Rectangle 10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8874125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text format – don’t edit!</a:t>
            </a:r>
          </a:p>
          <a:p>
            <a:pPr lvl="1"/>
            <a:r>
              <a:rPr lang="en-GB" altLang="it-IT"/>
              <a:t>second level</a:t>
            </a:r>
          </a:p>
          <a:p>
            <a:pPr lvl="2"/>
            <a:r>
              <a:rPr lang="en-GB" altLang="it-IT"/>
              <a:t>third level</a:t>
            </a:r>
          </a:p>
          <a:p>
            <a:pPr lvl="3"/>
            <a:r>
              <a:rPr lang="en-GB" altLang="it-IT"/>
              <a:t>fourth level</a:t>
            </a:r>
          </a:p>
          <a:p>
            <a:pPr lvl="4"/>
            <a:r>
              <a:rPr lang="en-GB" altLang="it-IT"/>
              <a:t>fifth level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10600" y="6496050"/>
            <a:ext cx="3619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918450" y="6500813"/>
            <a:ext cx="663575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800">
                <a:solidFill>
                  <a:srgbClr val="261748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Times New Roman" pitchFamily="18" charset="0"/>
              </a:rPr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118077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MS PGothic" pitchFamily="34" charset="-128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MS PGothic" pitchFamily="34" charset="-128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MS PGothic" pitchFamily="34" charset="-128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MS PGothic" pitchFamily="34" charset="-128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MS PGothic" pitchFamily="34" charset="-128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dulator_final_nurh#50DE97_rec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</a:defRPr>
            </a:lvl1pPr>
          </a:lstStyle>
          <a:p>
            <a:pPr eaLnBrk="0" hangingPunct="0"/>
            <a:fld id="{615D8354-1783-41E1-AD72-4C672F5F0C88}" type="slidenum">
              <a:rPr lang="en-GB" altLang="it-IT" smtClean="0">
                <a:latin typeface="Times New Roman" pitchFamily="18" charset="0"/>
              </a:rPr>
              <a:pPr eaLnBrk="0" hangingPunct="0"/>
              <a:t>‹N›</a:t>
            </a:fld>
            <a:endParaRPr lang="en-GB" altLang="it-IT">
              <a:latin typeface="Times New Roman" pitchFamily="18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64357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algn="l">
              <a:defRPr/>
            </a:pPr>
            <a:r>
              <a:rPr lang="en-GB">
                <a:latin typeface="Times New Roman" pitchFamily="18" charset="0"/>
              </a:rPr>
              <a:t>Carlo Pagani, Consiglio della Sezione INFN di Milano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sz="900">
              <a:solidFill>
                <a:srgbClr val="261748"/>
              </a:solidFill>
              <a:latin typeface="Times New Roman" pitchFamily="18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endParaRPr lang="en-GB" altLang="it-IT" sz="2400">
              <a:solidFill>
                <a:srgbClr val="261748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>
                <a:solidFill>
                  <a:srgbClr val="261748"/>
                </a:solidFill>
              </a:rPr>
              <a:t>Status and plans for the 3.9 GHz section of XFEL </a:t>
            </a:r>
            <a:endParaRPr lang="en-GB">
              <a:solidFill>
                <a:srgbClr val="261748"/>
              </a:solidFill>
            </a:endParaRPr>
          </a:p>
        </p:txBody>
      </p:sp>
      <p:pic>
        <p:nvPicPr>
          <p:cNvPr id="5128" name="Picture 8" descr="logo-XFEL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Slide title: Don’t edit here!</a:t>
            </a:r>
          </a:p>
        </p:txBody>
      </p:sp>
      <p:sp>
        <p:nvSpPr>
          <p:cNvPr id="5130" name="Rectangle 10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8874125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text format – don’t edit!</a:t>
            </a:r>
          </a:p>
          <a:p>
            <a:pPr lvl="1"/>
            <a:r>
              <a:rPr lang="en-GB" altLang="it-IT"/>
              <a:t>second level</a:t>
            </a:r>
          </a:p>
          <a:p>
            <a:pPr lvl="2"/>
            <a:r>
              <a:rPr lang="en-GB" altLang="it-IT"/>
              <a:t>third level</a:t>
            </a:r>
          </a:p>
          <a:p>
            <a:pPr lvl="3"/>
            <a:r>
              <a:rPr lang="en-GB" altLang="it-IT"/>
              <a:t>fourth level</a:t>
            </a:r>
          </a:p>
          <a:p>
            <a:pPr lvl="4"/>
            <a:r>
              <a:rPr lang="en-GB" altLang="it-IT"/>
              <a:t>fifth level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10600" y="6496050"/>
            <a:ext cx="3619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918450" y="6500813"/>
            <a:ext cx="663575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800">
                <a:solidFill>
                  <a:srgbClr val="261748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Times New Roman" pitchFamily="18" charset="0"/>
              </a:rPr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25039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MS PGothic" pitchFamily="34" charset="-128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MS PGothic" pitchFamily="34" charset="-128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MS PGothic" pitchFamily="34" charset="-128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MS PGothic" pitchFamily="34" charset="-128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MS PGothic" pitchFamily="34" charset="-128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28982" y="6092804"/>
            <a:ext cx="8820390" cy="1151"/>
          </a:xfrm>
          <a:custGeom>
            <a:avLst/>
            <a:gdLst/>
            <a:ahLst/>
            <a:cxnLst/>
            <a:rect l="l" t="t" r="r" b="b"/>
            <a:pathLst>
              <a:path w="9726930" h="1270">
                <a:moveTo>
                  <a:pt x="0" y="0"/>
                </a:moveTo>
                <a:lnTo>
                  <a:pt x="9726930" y="1269"/>
                </a:lnTo>
              </a:path>
            </a:pathLst>
          </a:custGeom>
          <a:ln w="36659">
            <a:solidFill>
              <a:srgbClr val="FF62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206" y="455665"/>
            <a:ext cx="470558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70099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1941" y="1295327"/>
            <a:ext cx="796011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F3F3F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399270" y="6385132"/>
            <a:ext cx="1219008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25 </a:t>
            </a:r>
            <a:r>
              <a:rPr lang="it-IT" spc="-5" smtClean="0"/>
              <a:t>May</a:t>
            </a:r>
            <a:r>
              <a:rPr lang="it-IT" spc="-72" smtClean="0"/>
              <a:t> </a:t>
            </a:r>
            <a:r>
              <a:rPr lang="it-IT" spc="-9" smtClean="0"/>
              <a:t>2016</a:t>
            </a:r>
            <a:endParaRPr lang="it-IT" spc="-9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1384" y="6374776"/>
            <a:ext cx="2263543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3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506">
              <a:lnSpc>
                <a:spcPts val="1894"/>
              </a:lnSpc>
            </a:pPr>
            <a:r>
              <a:rPr lang="it-IT" spc="-9" smtClean="0"/>
              <a:t>Meeting laboratori</a:t>
            </a:r>
            <a:r>
              <a:rPr lang="it-IT" spc="-18" smtClean="0"/>
              <a:t> </a:t>
            </a:r>
            <a:r>
              <a:rPr lang="it-IT" spc="-9" smtClean="0"/>
              <a:t>LASA</a:t>
            </a:r>
            <a:endParaRPr lang="it-IT" spc="-9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6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223">
        <a:defRPr>
          <a:latin typeface="+mn-lt"/>
          <a:ea typeface="+mn-ea"/>
          <a:cs typeface="+mn-cs"/>
        </a:defRPr>
      </a:lvl2pPr>
      <a:lvl3pPr marL="828446">
        <a:defRPr>
          <a:latin typeface="+mn-lt"/>
          <a:ea typeface="+mn-ea"/>
          <a:cs typeface="+mn-cs"/>
        </a:defRPr>
      </a:lvl3pPr>
      <a:lvl4pPr marL="1242670">
        <a:defRPr>
          <a:latin typeface="+mn-lt"/>
          <a:ea typeface="+mn-ea"/>
          <a:cs typeface="+mn-cs"/>
        </a:defRPr>
      </a:lvl4pPr>
      <a:lvl5pPr marL="1656893">
        <a:defRPr>
          <a:latin typeface="+mn-lt"/>
          <a:ea typeface="+mn-ea"/>
          <a:cs typeface="+mn-cs"/>
        </a:defRPr>
      </a:lvl5pPr>
      <a:lvl6pPr marL="2071116">
        <a:defRPr>
          <a:latin typeface="+mn-lt"/>
          <a:ea typeface="+mn-ea"/>
          <a:cs typeface="+mn-cs"/>
        </a:defRPr>
      </a:lvl6pPr>
      <a:lvl7pPr marL="2485339">
        <a:defRPr>
          <a:latin typeface="+mn-lt"/>
          <a:ea typeface="+mn-ea"/>
          <a:cs typeface="+mn-cs"/>
        </a:defRPr>
      </a:lvl7pPr>
      <a:lvl8pPr marL="2899562">
        <a:defRPr>
          <a:latin typeface="+mn-lt"/>
          <a:ea typeface="+mn-ea"/>
          <a:cs typeface="+mn-cs"/>
        </a:defRPr>
      </a:lvl8pPr>
      <a:lvl9pPr marL="331378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223">
        <a:defRPr>
          <a:latin typeface="+mn-lt"/>
          <a:ea typeface="+mn-ea"/>
          <a:cs typeface="+mn-cs"/>
        </a:defRPr>
      </a:lvl2pPr>
      <a:lvl3pPr marL="828446">
        <a:defRPr>
          <a:latin typeface="+mn-lt"/>
          <a:ea typeface="+mn-ea"/>
          <a:cs typeface="+mn-cs"/>
        </a:defRPr>
      </a:lvl3pPr>
      <a:lvl4pPr marL="1242670">
        <a:defRPr>
          <a:latin typeface="+mn-lt"/>
          <a:ea typeface="+mn-ea"/>
          <a:cs typeface="+mn-cs"/>
        </a:defRPr>
      </a:lvl4pPr>
      <a:lvl5pPr marL="1656893">
        <a:defRPr>
          <a:latin typeface="+mn-lt"/>
          <a:ea typeface="+mn-ea"/>
          <a:cs typeface="+mn-cs"/>
        </a:defRPr>
      </a:lvl5pPr>
      <a:lvl6pPr marL="2071116">
        <a:defRPr>
          <a:latin typeface="+mn-lt"/>
          <a:ea typeface="+mn-ea"/>
          <a:cs typeface="+mn-cs"/>
        </a:defRPr>
      </a:lvl6pPr>
      <a:lvl7pPr marL="2485339">
        <a:defRPr>
          <a:latin typeface="+mn-lt"/>
          <a:ea typeface="+mn-ea"/>
          <a:cs typeface="+mn-cs"/>
        </a:defRPr>
      </a:lvl7pPr>
      <a:lvl8pPr marL="2899562">
        <a:defRPr>
          <a:latin typeface="+mn-lt"/>
          <a:ea typeface="+mn-ea"/>
          <a:cs typeface="+mn-cs"/>
        </a:defRPr>
      </a:lvl8pPr>
      <a:lvl9pPr marL="331378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jpg"/><Relationship Id="rId4" Type="http://schemas.openxmlformats.org/officeDocument/2006/relationships/image" Target="../media/image83.jp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2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microsoft.com/office/2007/relationships/hdphoto" Target="../media/hdphoto1.wdp"/><Relationship Id="rId5" Type="http://schemas.openxmlformats.org/officeDocument/2006/relationships/image" Target="../media/image98.jp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microsoft.com/office/2007/relationships/hdphoto" Target="../media/hdphoto3.wdp"/><Relationship Id="rId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.infn.it/indexIT.shtml" TargetMode="External"/><Relationship Id="rId13" Type="http://schemas.openxmlformats.org/officeDocument/2006/relationships/hyperlink" Target="http://www.uu.se/" TargetMode="External"/><Relationship Id="rId18" Type="http://schemas.openxmlformats.org/officeDocument/2006/relationships/image" Target="../media/image143.jpeg"/><Relationship Id="rId26" Type="http://schemas.openxmlformats.org/officeDocument/2006/relationships/image" Target="../media/image150.png"/><Relationship Id="rId3" Type="http://schemas.openxmlformats.org/officeDocument/2006/relationships/image" Target="../media/image131.jpeg"/><Relationship Id="rId21" Type="http://schemas.openxmlformats.org/officeDocument/2006/relationships/image" Target="../media/image146.emf"/><Relationship Id="rId7" Type="http://schemas.openxmlformats.org/officeDocument/2006/relationships/image" Target="../media/image135.jpeg"/><Relationship Id="rId12" Type="http://schemas.openxmlformats.org/officeDocument/2006/relationships/image" Target="../media/image138.png"/><Relationship Id="rId17" Type="http://schemas.openxmlformats.org/officeDocument/2006/relationships/image" Target="../media/image142.png"/><Relationship Id="rId25" Type="http://schemas.openxmlformats.org/officeDocument/2006/relationships/image" Target="../media/image149.png"/><Relationship Id="rId2" Type="http://schemas.openxmlformats.org/officeDocument/2006/relationships/image" Target="../media/image130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4.png"/><Relationship Id="rId11" Type="http://schemas.openxmlformats.org/officeDocument/2006/relationships/image" Target="../media/image137.png"/><Relationship Id="rId24" Type="http://schemas.openxmlformats.org/officeDocument/2006/relationships/image" Target="../media/image148.png"/><Relationship Id="rId5" Type="http://schemas.openxmlformats.org/officeDocument/2006/relationships/image" Target="../media/image133.jpeg"/><Relationship Id="rId15" Type="http://schemas.openxmlformats.org/officeDocument/2006/relationships/image" Target="../media/image140.png"/><Relationship Id="rId23" Type="http://schemas.openxmlformats.org/officeDocument/2006/relationships/hyperlink" Target="http://www.portal.pwr.wroc.pl/index,242.dhtml" TargetMode="External"/><Relationship Id="rId10" Type="http://schemas.openxmlformats.org/officeDocument/2006/relationships/image" Target="../media/image136.png"/><Relationship Id="rId19" Type="http://schemas.openxmlformats.org/officeDocument/2006/relationships/image" Target="../media/image144.png"/><Relationship Id="rId4" Type="http://schemas.openxmlformats.org/officeDocument/2006/relationships/image" Target="../media/image132.jpeg"/><Relationship Id="rId9" Type="http://schemas.openxmlformats.org/officeDocument/2006/relationships/image" Target="../media/image1.png"/><Relationship Id="rId14" Type="http://schemas.openxmlformats.org/officeDocument/2006/relationships/image" Target="../media/image139.png"/><Relationship Id="rId22" Type="http://schemas.openxmlformats.org/officeDocument/2006/relationships/image" Target="../media/image1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0.jpeg"/><Relationship Id="rId5" Type="http://schemas.openxmlformats.org/officeDocument/2006/relationships/image" Target="../media/image159.emf"/><Relationship Id="rId4" Type="http://schemas.openxmlformats.org/officeDocument/2006/relationships/image" Target="../media/image1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Relationship Id="rId9" Type="http://schemas.openxmlformats.org/officeDocument/2006/relationships/image" Target="../media/image189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jpeg"/><Relationship Id="rId7" Type="http://schemas.openxmlformats.org/officeDocument/2006/relationships/image" Target="../media/image195.png"/><Relationship Id="rId12" Type="http://schemas.openxmlformats.org/officeDocument/2006/relationships/image" Target="../media/image200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94.png"/><Relationship Id="rId11" Type="http://schemas.openxmlformats.org/officeDocument/2006/relationships/image" Target="../media/image199.jpe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10.png"/><Relationship Id="rId4" Type="http://schemas.openxmlformats.org/officeDocument/2006/relationships/image" Target="../media/image2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9" Type="http://schemas.openxmlformats.org/officeDocument/2006/relationships/image" Target="../media/image49.png"/><Relationship Id="rId21" Type="http://schemas.openxmlformats.org/officeDocument/2006/relationships/image" Target="../media/image31.png"/><Relationship Id="rId34" Type="http://schemas.openxmlformats.org/officeDocument/2006/relationships/image" Target="../media/image44.png"/><Relationship Id="rId42" Type="http://schemas.openxmlformats.org/officeDocument/2006/relationships/image" Target="../media/image5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5" Type="http://schemas.openxmlformats.org/officeDocument/2006/relationships/image" Target="../media/image15.jp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36" Type="http://schemas.openxmlformats.org/officeDocument/2006/relationships/image" Target="../media/image46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4" Type="http://schemas.openxmlformats.org/officeDocument/2006/relationships/image" Target="../media/image54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38" Type="http://schemas.openxmlformats.org/officeDocument/2006/relationships/image" Target="../media/image48.png"/><Relationship Id="rId20" Type="http://schemas.openxmlformats.org/officeDocument/2006/relationships/image" Target="../media/image30.png"/><Relationship Id="rId41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56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7.jp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"/>
          <a:stretch>
            <a:fillRect/>
          </a:stretch>
        </p:blipFill>
        <p:spPr bwMode="auto">
          <a:xfrm>
            <a:off x="509454" y="1066800"/>
            <a:ext cx="814476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00312" y="5334000"/>
            <a:ext cx="3163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LASA</a:t>
            </a:r>
          </a:p>
          <a:p>
            <a:r>
              <a:rPr lang="it-IT" sz="2400" b="1" dirty="0" smtClean="0"/>
              <a:t>Attività gruppo SRF</a:t>
            </a:r>
          </a:p>
          <a:p>
            <a:r>
              <a:rPr lang="it-IT" sz="2400" b="1" dirty="0" smtClean="0"/>
              <a:t>Paolo Michelato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93965" y="319493"/>
            <a:ext cx="1370457" cy="733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7973" y="6463791"/>
            <a:ext cx="1797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9860" y="1658620"/>
            <a:ext cx="3148330" cy="1885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Main</a:t>
            </a:r>
            <a:r>
              <a:rPr kumimoji="0" sz="1800" b="0" i="0" u="heavy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heavy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ompo</a:t>
            </a:r>
            <a:r>
              <a:rPr kumimoji="0" sz="1800" b="0" i="0" u="heavy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0" i="0" u="heavy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0" i="0" u="heavy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0" i="0" u="heavy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415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olith: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1350" marR="0" lvl="1" indent="-224154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41350" algn="l"/>
              </a:tabLst>
              <a:defRPr/>
            </a:pP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esse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(6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hei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1350" marR="0" lvl="1" indent="-22415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41350" algn="l"/>
              </a:tabLst>
              <a:defRPr/>
            </a:pP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eel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shi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elding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(600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ons)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1350" marR="0" lvl="1" indent="-22415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4135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tru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ati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plugs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1350" marR="0" lvl="1" indent="-22415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4135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beam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1350" marR="0" lvl="1" indent="-22415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4135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1350" marR="0" lvl="1" indent="-22415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4135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beam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xt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action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431" y="3626286"/>
            <a:ext cx="2526030" cy="267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rg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4481" y="3893969"/>
            <a:ext cx="2494280" cy="640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2.5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hei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7500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ung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bri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(3.5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ons)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622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	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0.39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431" y="4616886"/>
            <a:ext cx="2225675" cy="267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rg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as-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ooling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4481" y="4884823"/>
            <a:ext cx="1606550" cy="640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MW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apacity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sz="1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200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deg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ees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4431" y="5607739"/>
            <a:ext cx="2825750" cy="267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brig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tness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4481" y="5875423"/>
            <a:ext cx="3009265" cy="640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qui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350" b="0" i="0" u="none" strike="noStrike" kern="1200" cap="none" spc="15" normalizeH="0" baseline="-216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1350" b="0" i="0" u="none" strike="noStrike" kern="1200" cap="none" spc="0" normalizeH="0" baseline="-216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135" normalizeH="0" baseline="-216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emode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6220" marR="0" lvl="0" indent="-223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6854" algn="l"/>
              </a:tabLst>
              <a:defRPr/>
            </a:pP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opl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(3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kW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16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8618" rIns="0" bIns="0" rtlCol="0">
            <a:spAutoFit/>
          </a:bodyPr>
          <a:lstStyle/>
          <a:p>
            <a:pPr marL="300990">
              <a:lnSpc>
                <a:spcPct val="100000"/>
              </a:lnSpc>
            </a:pPr>
            <a:r>
              <a:rPr spc="-254" dirty="0"/>
              <a:t>T</a:t>
            </a:r>
            <a:r>
              <a:rPr spc="-20" dirty="0"/>
              <a:t>a</a:t>
            </a:r>
            <a:r>
              <a:rPr spc="-60" dirty="0"/>
              <a:t>r</a:t>
            </a:r>
            <a:r>
              <a:rPr spc="-40" dirty="0"/>
              <a:t>ge</a:t>
            </a:r>
            <a:r>
              <a:rPr spc="-10" dirty="0"/>
              <a:t>t,</a:t>
            </a:r>
            <a:r>
              <a:rPr spc="10" dirty="0"/>
              <a:t> </a:t>
            </a:r>
            <a:r>
              <a:rPr spc="-15" dirty="0"/>
              <a:t>monolith,</a:t>
            </a:r>
            <a:r>
              <a:rPr spc="25" dirty="0"/>
              <a:t> </a:t>
            </a:r>
            <a:r>
              <a:rPr spc="-20" dirty="0"/>
              <a:t>mode</a:t>
            </a:r>
            <a:r>
              <a:rPr spc="-85" dirty="0"/>
              <a:t>r</a:t>
            </a:r>
            <a:r>
              <a:rPr spc="-55" dirty="0"/>
              <a:t>a</a:t>
            </a:r>
            <a:r>
              <a:rPr spc="-45" dirty="0"/>
              <a:t>t</a:t>
            </a:r>
            <a:r>
              <a:rPr spc="-25" dirty="0"/>
              <a:t>o</a:t>
            </a:r>
            <a:r>
              <a:rPr spc="-70" dirty="0"/>
              <a:t>r</a:t>
            </a:r>
            <a:r>
              <a:rPr spc="-15" dirty="0"/>
              <a:t>s</a:t>
            </a:r>
            <a:r>
              <a:rPr spc="15" dirty="0"/>
              <a:t> </a:t>
            </a:r>
            <a:r>
              <a:rPr spc="-40" dirty="0"/>
              <a:t>e</a:t>
            </a:r>
            <a:r>
              <a:rPr spc="-55" dirty="0"/>
              <a:t>t</a:t>
            </a:r>
            <a:r>
              <a:rPr spc="-15" dirty="0"/>
              <a:t>c.</a:t>
            </a:r>
          </a:p>
        </p:txBody>
      </p:sp>
      <p:sp>
        <p:nvSpPr>
          <p:cNvPr id="12" name="object 12"/>
          <p:cNvSpPr/>
          <p:nvPr/>
        </p:nvSpPr>
        <p:spPr>
          <a:xfrm>
            <a:off x="4427601" y="1494628"/>
            <a:ext cx="3963161" cy="53214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60341" y="4867655"/>
            <a:ext cx="774954" cy="3482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3733" y="4940172"/>
            <a:ext cx="667131" cy="3361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67376" y="5227129"/>
            <a:ext cx="477520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proton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beam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window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2884" y="5389943"/>
            <a:ext cx="945515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proton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beam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instrumen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ion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plug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64273" y="5048821"/>
            <a:ext cx="681355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oderato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reflec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plug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84921" y="4968811"/>
            <a:ext cx="74422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arget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69504" y="4167441"/>
            <a:ext cx="1062990" cy="718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8796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neutron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beam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ext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raction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po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rt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3683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arget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iagnos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ics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plug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22843" y="3727259"/>
            <a:ext cx="91376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onolith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ves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58586" y="4914010"/>
            <a:ext cx="100965" cy="327025"/>
          </a:xfrm>
          <a:custGeom>
            <a:avLst/>
            <a:gdLst/>
            <a:ahLst/>
            <a:cxnLst/>
            <a:rect l="l" t="t" r="r" b="b"/>
            <a:pathLst>
              <a:path w="100964" h="327025">
                <a:moveTo>
                  <a:pt x="0" y="326897"/>
                </a:moveTo>
                <a:lnTo>
                  <a:pt x="100584" y="0"/>
                </a:lnTo>
              </a:path>
            </a:pathLst>
          </a:custGeom>
          <a:ln w="158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12509" y="4851146"/>
            <a:ext cx="100965" cy="541020"/>
          </a:xfrm>
          <a:custGeom>
            <a:avLst/>
            <a:gdLst/>
            <a:ahLst/>
            <a:cxnLst/>
            <a:rect l="l" t="t" r="r" b="b"/>
            <a:pathLst>
              <a:path w="100964" h="541020">
                <a:moveTo>
                  <a:pt x="100584" y="540639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43852" y="4734940"/>
            <a:ext cx="291465" cy="399415"/>
          </a:xfrm>
          <a:custGeom>
            <a:avLst/>
            <a:gdLst/>
            <a:ahLst/>
            <a:cxnLst/>
            <a:rect l="l" t="t" r="r" b="b"/>
            <a:pathLst>
              <a:path w="291465" h="399414">
                <a:moveTo>
                  <a:pt x="291084" y="399034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235825" y="4590923"/>
            <a:ext cx="618490" cy="455295"/>
          </a:xfrm>
          <a:custGeom>
            <a:avLst/>
            <a:gdLst/>
            <a:ahLst/>
            <a:cxnLst/>
            <a:rect l="l" t="t" r="r" b="b"/>
            <a:pathLst>
              <a:path w="618490" h="455295">
                <a:moveTo>
                  <a:pt x="618235" y="45504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379843" y="4158869"/>
            <a:ext cx="757555" cy="101600"/>
          </a:xfrm>
          <a:custGeom>
            <a:avLst/>
            <a:gdLst/>
            <a:ahLst/>
            <a:cxnLst/>
            <a:rect l="l" t="t" r="r" b="b"/>
            <a:pathLst>
              <a:path w="757554" h="101600">
                <a:moveTo>
                  <a:pt x="757047" y="10121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07833" y="4374895"/>
            <a:ext cx="634365" cy="256540"/>
          </a:xfrm>
          <a:custGeom>
            <a:avLst/>
            <a:gdLst/>
            <a:ahLst/>
            <a:cxnLst/>
            <a:rect l="l" t="t" r="r" b="b"/>
            <a:pathLst>
              <a:path w="634365" h="256539">
                <a:moveTo>
                  <a:pt x="634237" y="25615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79843" y="3150742"/>
            <a:ext cx="625475" cy="662940"/>
          </a:xfrm>
          <a:custGeom>
            <a:avLst/>
            <a:gdLst/>
            <a:ahLst/>
            <a:cxnLst/>
            <a:rect l="l" t="t" r="r" b="b"/>
            <a:pathLst>
              <a:path w="625475" h="662939">
                <a:moveTo>
                  <a:pt x="625094" y="662939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94176" y="2200262"/>
            <a:ext cx="783729" cy="311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21075" y="2836913"/>
            <a:ext cx="783729" cy="311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13279" y="2647302"/>
            <a:ext cx="783729" cy="311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77361" y="2369680"/>
            <a:ext cx="487476" cy="4866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257423" y="5638266"/>
            <a:ext cx="828598" cy="3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257423" y="3822813"/>
            <a:ext cx="783729" cy="311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26460" y="4688509"/>
            <a:ext cx="265455" cy="2950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73298" y="4855057"/>
            <a:ext cx="283032" cy="5048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4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93965" y="319493"/>
            <a:ext cx="1370457" cy="733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>
              <a:lnSpc>
                <a:spcPct val="100000"/>
              </a:lnSpc>
            </a:pPr>
            <a:r>
              <a:rPr spc="-20" dirty="0"/>
              <a:t>Beam Line</a:t>
            </a:r>
            <a:r>
              <a:rPr spc="25" dirty="0"/>
              <a:t> </a:t>
            </a:r>
            <a:r>
              <a:rPr spc="-15" dirty="0"/>
              <a:t>Gal</a:t>
            </a:r>
            <a:r>
              <a:rPr spc="-20" dirty="0"/>
              <a:t>le</a:t>
            </a:r>
            <a:r>
              <a:rPr spc="-5" dirty="0"/>
              <a:t>r</a:t>
            </a:r>
            <a:r>
              <a:rPr spc="-15" dirty="0"/>
              <a:t>y</a:t>
            </a:r>
          </a:p>
          <a:p>
            <a:pPr marL="23495">
              <a:lnSpc>
                <a:spcPct val="100000"/>
              </a:lnSpc>
              <a:spcBef>
                <a:spcPts val="90"/>
              </a:spcBef>
            </a:pPr>
            <a:r>
              <a:rPr sz="1800" spc="-10" dirty="0"/>
              <a:t>8,000</a:t>
            </a:r>
            <a:r>
              <a:rPr sz="1800" spc="-5" dirty="0"/>
              <a:t> </a:t>
            </a:r>
            <a:r>
              <a:rPr sz="1800" spc="-10" dirty="0"/>
              <a:t>m</a:t>
            </a:r>
            <a:r>
              <a:rPr sz="1800" spc="-15" baseline="25462" dirty="0"/>
              <a:t>2</a:t>
            </a:r>
            <a:r>
              <a:rPr sz="1800" baseline="25462" dirty="0"/>
              <a:t> </a:t>
            </a:r>
            <a:r>
              <a:rPr sz="1800" spc="-195" baseline="25462" dirty="0"/>
              <a:t> </a:t>
            </a:r>
            <a:r>
              <a:rPr sz="1800" spc="-5" dirty="0"/>
              <a:t>bas</a:t>
            </a:r>
            <a:r>
              <a:rPr sz="1800" dirty="0"/>
              <a:t>e</a:t>
            </a:r>
            <a:r>
              <a:rPr sz="1800" spc="5" dirty="0"/>
              <a:t> </a:t>
            </a:r>
            <a:r>
              <a:rPr sz="1800" spc="-5" dirty="0"/>
              <a:t>sla</a:t>
            </a:r>
            <a:r>
              <a:rPr sz="1800" dirty="0"/>
              <a:t>b</a:t>
            </a:r>
            <a:r>
              <a:rPr sz="1800" spc="5" dirty="0"/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/>
              <a:t>la</a:t>
            </a:r>
            <a:r>
              <a:rPr sz="1800" spc="-20" dirty="0"/>
              <a:t>s</a:t>
            </a:r>
            <a:r>
              <a:rPr sz="1800" spc="-10" dirty="0"/>
              <a:t>t</a:t>
            </a:r>
            <a:r>
              <a:rPr sz="1800" dirty="0"/>
              <a:t> </a:t>
            </a:r>
            <a:r>
              <a:rPr sz="1800" spc="-30" dirty="0"/>
              <a:t>c</a:t>
            </a:r>
            <a:r>
              <a:rPr sz="1800" dirty="0"/>
              <a:t>a</a:t>
            </a:r>
            <a:r>
              <a:rPr sz="1800" spc="-20" dirty="0"/>
              <a:t>s</a:t>
            </a:r>
            <a:r>
              <a:rPr sz="1800" dirty="0"/>
              <a:t>ting </a:t>
            </a:r>
            <a:r>
              <a:rPr sz="1800" spc="-10" dirty="0"/>
              <a:t>14/03/2017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27973" y="6463347"/>
            <a:ext cx="17970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37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3982" y="1448181"/>
            <a:ext cx="6876033" cy="54098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94600" y="319088"/>
            <a:ext cx="1370013" cy="733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 tIns="277368" rtlCol="0"/>
          <a:lstStyle/>
          <a:p>
            <a:pPr marL="2971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5" dirty="0"/>
              <a:t>E</a:t>
            </a:r>
            <a:r>
              <a:rPr spc="-5" dirty="0"/>
              <a:t>S</a:t>
            </a:r>
            <a:r>
              <a:rPr dirty="0"/>
              <a:t>S</a:t>
            </a:r>
            <a:r>
              <a:rPr spc="20" dirty="0"/>
              <a:t> </a:t>
            </a:r>
            <a:r>
              <a:rPr dirty="0"/>
              <a:t>linac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0825" y="1468438"/>
            <a:ext cx="5719763" cy="25860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Acce</a:t>
            </a:r>
            <a:r>
              <a:rPr kumimoji="0" lang="it-IT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erat</a:t>
            </a:r>
            <a:r>
              <a:rPr kumimoji="0" lang="it-IT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i</a:t>
            </a:r>
            <a:r>
              <a:rPr kumimoji="0" lang="it-IT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n to</a:t>
            </a:r>
            <a:r>
              <a:rPr kumimoji="0" lang="it-IT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2</a:t>
            </a:r>
            <a:r>
              <a:rPr kumimoji="0" lang="it-IT" sz="24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GeV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Average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bea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powe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r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5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W</a:t>
            </a: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Peak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bea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powe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r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125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MW</a:t>
            </a: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Peak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proto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n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bea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current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 62.5 mA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Pul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e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length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2.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6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s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at a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rate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 14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z</a:t>
            </a:r>
            <a:r>
              <a:rPr kumimoji="0" lang="en-US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(4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%</a:t>
            </a:r>
            <a:r>
              <a:rPr kumimoji="0" lang="en-US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dut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y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factor)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30053" name="object 7"/>
          <p:cNvSpPr txBox="1">
            <a:spLocks noChangeArrowheads="1"/>
          </p:cNvSpPr>
          <p:nvPr/>
        </p:nvSpPr>
        <p:spPr bwMode="auto">
          <a:xfrm>
            <a:off x="1752600" y="4984750"/>
            <a:ext cx="6618288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96% of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acceleration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will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be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provided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by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superconducting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cavities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supplied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by 150 high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power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RF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sources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(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one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per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cavity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):</a:t>
            </a:r>
            <a:endParaRPr kumimoji="0" lang="it-IT" alt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80% of the RF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power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sources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delivering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over 1.1 MW of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peak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RF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power</a:t>
            </a:r>
            <a:endParaRPr kumimoji="0" lang="it-IT" altLang="it-IT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The RF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system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is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the</a:t>
            </a:r>
            <a:r>
              <a:rPr kumimoji="0" lang="it-IT" alt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cost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driver for the ESS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accelerator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04238" y="6464300"/>
            <a:ext cx="10318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8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0825" y="3575050"/>
            <a:ext cx="8631238" cy="127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0056" name="CasellaDiTesto 14"/>
          <p:cNvSpPr txBox="1">
            <a:spLocks noChangeArrowheads="1"/>
          </p:cNvSpPr>
          <p:nvPr/>
        </p:nvSpPr>
        <p:spPr bwMode="auto">
          <a:xfrm>
            <a:off x="6565900" y="1653440"/>
            <a:ext cx="2057400" cy="461665"/>
          </a:xfrm>
          <a:prstGeom prst="rect">
            <a:avLst/>
          </a:prstGeom>
          <a:solidFill>
            <a:srgbClr val="0099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INFN LASA</a:t>
            </a:r>
          </a:p>
        </p:txBody>
      </p:sp>
      <p:cxnSp>
        <p:nvCxnSpPr>
          <p:cNvPr id="17" name="Connettore 2 16"/>
          <p:cNvCxnSpPr>
            <a:stCxn id="130056" idx="2"/>
          </p:cNvCxnSpPr>
          <p:nvPr/>
        </p:nvCxnSpPr>
        <p:spPr>
          <a:xfrm flipH="1">
            <a:off x="5508626" y="2115105"/>
            <a:ext cx="2085974" cy="19393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4"/>
          <p:cNvSpPr txBox="1">
            <a:spLocks noChangeArrowheads="1"/>
          </p:cNvSpPr>
          <p:nvPr/>
        </p:nvSpPr>
        <p:spPr bwMode="auto">
          <a:xfrm>
            <a:off x="4579485" y="1658122"/>
            <a:ext cx="1162050" cy="461665"/>
          </a:xfrm>
          <a:prstGeom prst="rect">
            <a:avLst/>
          </a:prstGeom>
          <a:solidFill>
            <a:srgbClr val="FF9933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LNL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525044" y="2115105"/>
            <a:ext cx="1635125" cy="19393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457200" y="5230812"/>
            <a:ext cx="1162050" cy="461665"/>
          </a:xfrm>
          <a:prstGeom prst="rect">
            <a:avLst/>
          </a:prstGeom>
          <a:solidFill>
            <a:srgbClr val="FF9933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LNS</a:t>
            </a:r>
          </a:p>
        </p:txBody>
      </p:sp>
      <p:cxnSp>
        <p:nvCxnSpPr>
          <p:cNvPr id="16" name="Connettore 2 15"/>
          <p:cNvCxnSpPr/>
          <p:nvPr/>
        </p:nvCxnSpPr>
        <p:spPr>
          <a:xfrm flipH="1" flipV="1">
            <a:off x="609600" y="4525963"/>
            <a:ext cx="304800" cy="7048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15" idx="0"/>
          </p:cNvCxnSpPr>
          <p:nvPr/>
        </p:nvCxnSpPr>
        <p:spPr>
          <a:xfrm flipV="1">
            <a:off x="1038225" y="4440237"/>
            <a:ext cx="409575" cy="7905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6096000" y="1368425"/>
          <a:ext cx="2935288" cy="382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MB cavity technical</a:t>
                      </a:r>
                      <a:r>
                        <a:rPr lang="en-US" sz="1400" baseline="0" dirty="0"/>
                        <a:t> requirements</a:t>
                      </a:r>
                      <a:endParaRPr lang="en-US" sz="1400" dirty="0"/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Frequency (MHz)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704.42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0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 of cells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</a:t>
                      </a:r>
                      <a:endParaRPr lang="en-US" sz="1400" dirty="0"/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0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Geometric</a:t>
                      </a:r>
                      <a:r>
                        <a:rPr lang="en-US" sz="1400" baseline="0" dirty="0"/>
                        <a:t> beta</a:t>
                      </a:r>
                      <a:endParaRPr lang="en-US" sz="1400" dirty="0"/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0.67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Nominal Acc. Gradient (MV/m)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16.7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0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E</a:t>
                      </a:r>
                      <a:r>
                        <a:rPr lang="en-US" sz="1400" baseline="-25000" dirty="0" err="1"/>
                        <a:t>peak</a:t>
                      </a:r>
                      <a:r>
                        <a:rPr lang="en-US" sz="1400" dirty="0"/>
                        <a:t> (MV/m)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&lt; 45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0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RF</a:t>
                      </a:r>
                      <a:r>
                        <a:rPr lang="en-US" sz="1400" dirty="0"/>
                        <a:t> peak power (kW)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1100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Q external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5.9-8 10</a:t>
                      </a:r>
                      <a:r>
                        <a:rPr lang="en-US" sz="1400" baseline="30000" dirty="0"/>
                        <a:t>5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0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Q</a:t>
                      </a:r>
                      <a:r>
                        <a:rPr lang="en-US" sz="1400" baseline="-25000" dirty="0" err="1"/>
                        <a:t>0</a:t>
                      </a:r>
                      <a:r>
                        <a:rPr lang="en-US" sz="1400" dirty="0"/>
                        <a:t> at nominal</a:t>
                      </a:r>
                      <a:r>
                        <a:rPr lang="en-US" sz="1400" baseline="0" dirty="0"/>
                        <a:t> gradient</a:t>
                      </a:r>
                      <a:endParaRPr lang="en-US" sz="1400" dirty="0"/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&gt; 5 10</a:t>
                      </a:r>
                      <a:r>
                        <a:rPr lang="en-US" sz="1400" baseline="30000" dirty="0"/>
                        <a:t>9</a:t>
                      </a:r>
                    </a:p>
                  </a:txBody>
                  <a:tcPr marL="91456" marR="91456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2545" name="Segnaposto contenuto 2"/>
          <p:cNvSpPr txBox="1">
            <a:spLocks/>
          </p:cNvSpPr>
          <p:nvPr/>
        </p:nvSpPr>
        <p:spPr bwMode="auto">
          <a:xfrm>
            <a:off x="-34925" y="695325"/>
            <a:ext cx="633095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39750" marR="0" lvl="0" indent="-2698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INFN In-Kind contribution:</a:t>
            </a:r>
          </a:p>
          <a:p>
            <a:pPr marL="539750" marR="0" lvl="1" indent="-26987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Niobium procurement for the fabrication of 36 medium beta cavities.</a:t>
            </a:r>
          </a:p>
          <a:p>
            <a:pPr marL="539750" marR="0" lvl="1" indent="-26987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Cavity fabrication of 36 medium beta cavities in the industry, including treatments, tuning, Helium tank integration. 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Full treatment at the vendor.</a:t>
            </a:r>
          </a:p>
          <a:p>
            <a:pPr marL="539750" marR="0" lvl="1" indent="-26987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Ancillaries, certification activities, documentation. </a:t>
            </a:r>
          </a:p>
          <a:p>
            <a:pPr marL="539750" marR="0" lvl="1" indent="-26987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Cold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test in a qualified infrastructure (DESY). 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Test can</a:t>
            </a:r>
            <a:r>
              <a:rPr kumimoji="0" lang="en-US" altLang="it-IT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be done also LASA, but not with the occurrence needed for the series. 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539750" marR="0" lvl="1" indent="-26987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Transportation in special boxes and delivery at CEA cryomodule assembling facility.</a:t>
            </a:r>
          </a:p>
          <a:p>
            <a:pPr marL="539750" marR="0" lvl="0" indent="-2698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R&amp;D 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on prototypes (already done):</a:t>
            </a:r>
            <a:endParaRPr kumimoji="0" lang="en-US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539750" marR="0" lvl="1" indent="-26987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Built 2 prototypes of medium beta cavities.</a:t>
            </a:r>
          </a:p>
          <a:p>
            <a:pPr marL="539750" marR="0" lvl="1" indent="-26987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INFN design, using Large and Fine Grain Nb, plug compatible with ESS cryomodule.</a:t>
            </a:r>
          </a:p>
          <a:p>
            <a:pPr marL="539750" marR="0" lvl="1" indent="-26987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Full treatment </a:t>
            </a:r>
            <a:r>
              <a:rPr kumimoji="0" lang="en-US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at the industry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. </a:t>
            </a:r>
          </a:p>
          <a:p>
            <a:pPr marL="539750" marR="0" lvl="1" indent="-26987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Final handling and 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test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done in the qualified infrastructure at 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LASA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46" t="3805" r="3981" b="9854"/>
          <a:stretch/>
        </p:blipFill>
        <p:spPr>
          <a:xfrm>
            <a:off x="5270500" y="5124450"/>
            <a:ext cx="3873500" cy="171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7555" name="Titolo 9"/>
          <p:cNvSpPr>
            <a:spLocks noGrp="1"/>
          </p:cNvSpPr>
          <p:nvPr>
            <p:ph type="ctrTitle"/>
          </p:nvPr>
        </p:nvSpPr>
        <p:spPr>
          <a:xfrm>
            <a:off x="0" y="31750"/>
            <a:ext cx="9144000" cy="646113"/>
          </a:xfrm>
        </p:spPr>
        <p:txBody>
          <a:bodyPr anchor="t"/>
          <a:lstStyle/>
          <a:p>
            <a:r>
              <a:rPr lang="en-US" altLang="it-IT" sz="3000" smtClean="0">
                <a:latin typeface="Calibri" panose="020F0502020204030204" pitchFamily="34" charset="0"/>
              </a:rPr>
              <a:t>INFN LASA in-kind contribution: medium beta SC cavities</a:t>
            </a:r>
          </a:p>
        </p:txBody>
      </p:sp>
    </p:spTree>
    <p:extLst>
      <p:ext uri="{BB962C8B-B14F-4D97-AF65-F5344CB8AC3E}">
        <p14:creationId xmlns:p14="http://schemas.microsoft.com/office/powerpoint/2010/main" val="33641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6009"/>
            <a:ext cx="8458200" cy="678343"/>
          </a:xfrm>
        </p:spPr>
        <p:txBody>
          <a:bodyPr>
            <a:noAutofit/>
          </a:bodyPr>
          <a:lstStyle/>
          <a:p>
            <a:r>
              <a:rPr lang="en-HK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Cavity Prototype Mechanical Parameters INFN Design</a:t>
            </a:r>
            <a:endParaRPr lang="en-HK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808419"/>
              </p:ext>
            </p:extLst>
          </p:nvPr>
        </p:nvGraphicFramePr>
        <p:xfrm>
          <a:off x="853892" y="1166794"/>
          <a:ext cx="3510229" cy="3575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Mechanical parameter</a:t>
                      </a:r>
                      <a:endParaRPr lang="it-I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INFN</a:t>
                      </a:r>
                      <a:endParaRPr lang="it-IT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Design 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Cavity wall thickness (mm)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4.5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Stiffening ring radius (mm)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volume (l)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69</a:t>
                      </a: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Cavity internal surface (m</a:t>
                      </a:r>
                      <a:r>
                        <a:rPr lang="en-US" sz="14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1.8</a:t>
                      </a: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Stiffness (</a:t>
                      </a:r>
                      <a:r>
                        <a:rPr lang="en-US" sz="1400" dirty="0" err="1">
                          <a:effectLst/>
                        </a:rPr>
                        <a:t>kN</a:t>
                      </a:r>
                      <a:r>
                        <a:rPr lang="en-US" sz="1400" dirty="0">
                          <a:effectLst/>
                        </a:rPr>
                        <a:t>/mm)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1.7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Tuning sensitivity K</a:t>
                      </a:r>
                      <a:r>
                        <a:rPr lang="en-US" sz="1400" baseline="-25000" dirty="0">
                          <a:effectLst/>
                        </a:rPr>
                        <a:t>T</a:t>
                      </a:r>
                      <a:r>
                        <a:rPr lang="en-US" sz="1400" dirty="0">
                          <a:effectLst/>
                        </a:rPr>
                        <a:t> (kHz/mm)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210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Vacuum sensitivity K</a:t>
                      </a:r>
                      <a:r>
                        <a:rPr lang="en-US" sz="1400" baseline="-25000" dirty="0" smtClean="0">
                          <a:effectLst/>
                        </a:rPr>
                        <a:t>V</a:t>
                      </a:r>
                      <a:r>
                        <a:rPr lang="en-US" sz="1400" dirty="0" smtClean="0">
                          <a:effectLst/>
                        </a:rPr>
                        <a:t> for </a:t>
                      </a:r>
                      <a:br>
                        <a:rPr lang="en-US" sz="1400" dirty="0" smtClean="0">
                          <a:effectLst/>
                        </a:rPr>
                      </a:br>
                      <a:r>
                        <a:rPr lang="en-US" sz="1400" dirty="0" err="1" smtClean="0">
                          <a:effectLst/>
                        </a:rPr>
                        <a:t>K</a:t>
                      </a:r>
                      <a:r>
                        <a:rPr lang="en-US" sz="1400" baseline="-25000" dirty="0" err="1" smtClean="0">
                          <a:effectLst/>
                        </a:rPr>
                        <a:t>ext</a:t>
                      </a:r>
                      <a:r>
                        <a:rPr lang="en-US" sz="1400" dirty="0" smtClean="0">
                          <a:effectLst/>
                        </a:rPr>
                        <a:t> ~ 21 </a:t>
                      </a:r>
                      <a:r>
                        <a:rPr lang="en-US" sz="1400" dirty="0" err="1" smtClean="0">
                          <a:effectLst/>
                        </a:rPr>
                        <a:t>kN</a:t>
                      </a:r>
                      <a:r>
                        <a:rPr lang="en-US" sz="1400" dirty="0" smtClean="0">
                          <a:effectLst/>
                        </a:rPr>
                        <a:t>/mm (Hz/mbar)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31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LFD coefficient K</a:t>
                      </a:r>
                      <a:r>
                        <a:rPr lang="en-US" sz="1400" baseline="-25000" dirty="0">
                          <a:effectLst/>
                        </a:rPr>
                        <a:t>L</a:t>
                      </a:r>
                      <a:r>
                        <a:rPr lang="en-US" sz="1400" dirty="0">
                          <a:effectLst/>
                        </a:rPr>
                        <a:t> for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 err="1">
                          <a:effectLst/>
                        </a:rPr>
                        <a:t>K</a:t>
                      </a:r>
                      <a:r>
                        <a:rPr lang="en-US" sz="1400" baseline="-25000" dirty="0" err="1">
                          <a:effectLst/>
                        </a:rPr>
                        <a:t>ext</a:t>
                      </a:r>
                      <a:r>
                        <a:rPr lang="en-US" sz="1400" dirty="0">
                          <a:effectLst/>
                        </a:rPr>
                        <a:t> ~ 21 </a:t>
                      </a:r>
                      <a:r>
                        <a:rPr lang="en-US" sz="1400" dirty="0" err="1">
                          <a:effectLst/>
                        </a:rPr>
                        <a:t>kN</a:t>
                      </a:r>
                      <a:r>
                        <a:rPr lang="en-US" sz="1400" dirty="0">
                          <a:effectLst/>
                        </a:rPr>
                        <a:t>/mm (Hz/(MV/m)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-1.7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651131" y="968899"/>
            <a:ext cx="4584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 smtClean="0"/>
              <a:t>Pressure test scenario:</a:t>
            </a:r>
          </a:p>
          <a:p>
            <a:pPr marL="285750" indent="-285750">
              <a:buFontTx/>
              <a:buChar char="-"/>
            </a:pPr>
            <a:r>
              <a:rPr lang="en-HK" dirty="0" smtClean="0"/>
              <a:t>Cavity fully constrained</a:t>
            </a:r>
          </a:p>
          <a:p>
            <a:pPr marL="285750" indent="-285750">
              <a:buFontTx/>
              <a:buChar char="-"/>
            </a:pPr>
            <a:r>
              <a:rPr lang="en-HK" dirty="0" smtClean="0"/>
              <a:t>Pressure in the tank</a:t>
            </a:r>
          </a:p>
          <a:p>
            <a:r>
              <a:rPr lang="en-HK" dirty="0" smtClean="0"/>
              <a:t>The maximum pressure difference allowable is  </a:t>
            </a:r>
          </a:p>
          <a:p>
            <a:pPr marL="342900" indent="-342900">
              <a:buFontTx/>
              <a:buChar char="-"/>
            </a:pPr>
            <a:r>
              <a:rPr lang="en-HK" b="1" dirty="0" smtClean="0"/>
              <a:t>2.60 bar </a:t>
            </a:r>
            <a:r>
              <a:rPr lang="en-HK" dirty="0" smtClean="0"/>
              <a:t>for 50 MPa VM (worst scenario)</a:t>
            </a:r>
          </a:p>
          <a:p>
            <a:pPr marL="342900" indent="-342900">
              <a:buFontTx/>
              <a:buChar char="-"/>
            </a:pPr>
            <a:r>
              <a:rPr lang="en-HK" b="1" dirty="0" smtClean="0"/>
              <a:t>3.64 bar </a:t>
            </a:r>
            <a:r>
              <a:rPr lang="en-HK" dirty="0" smtClean="0"/>
              <a:t>for 70 MPa VM (best scenario)</a:t>
            </a:r>
            <a:endParaRPr lang="en-HK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49" y="3516861"/>
            <a:ext cx="3297644" cy="105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758969" y="4575044"/>
            <a:ext cx="44024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Scenario: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Cavity</a:t>
            </a:r>
            <a:r>
              <a:rPr lang="it-IT" dirty="0"/>
              <a:t> with </a:t>
            </a:r>
            <a:r>
              <a:rPr lang="it-IT" dirty="0" err="1"/>
              <a:t>one</a:t>
            </a:r>
            <a:r>
              <a:rPr lang="it-IT" dirty="0"/>
              <a:t> free end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dirty="0" err="1"/>
              <a:t>displacement</a:t>
            </a:r>
            <a:r>
              <a:rPr lang="it-IT" dirty="0"/>
              <a:t> on free end</a:t>
            </a:r>
          </a:p>
          <a:p>
            <a:r>
              <a:rPr lang="it-IT" dirty="0"/>
              <a:t>The maximum </a:t>
            </a:r>
            <a:r>
              <a:rPr lang="it-IT" dirty="0" err="1"/>
              <a:t>displacement</a:t>
            </a:r>
            <a:r>
              <a:rPr lang="it-IT" dirty="0"/>
              <a:t> </a:t>
            </a:r>
            <a:r>
              <a:rPr lang="it-IT" dirty="0" err="1"/>
              <a:t>allowable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 </a:t>
            </a:r>
          </a:p>
          <a:p>
            <a:pPr marL="342900" indent="-342900">
              <a:buFontTx/>
              <a:buChar char="-"/>
            </a:pPr>
            <a:r>
              <a:rPr lang="it-IT" b="1" dirty="0"/>
              <a:t>2.59 mm </a:t>
            </a:r>
            <a:r>
              <a:rPr lang="it-IT" dirty="0"/>
              <a:t>for 50 </a:t>
            </a:r>
            <a:r>
              <a:rPr lang="it-IT" dirty="0" err="1"/>
              <a:t>MPa</a:t>
            </a:r>
            <a:r>
              <a:rPr lang="it-IT" dirty="0"/>
              <a:t> VM (</a:t>
            </a:r>
            <a:r>
              <a:rPr lang="it-IT" dirty="0" err="1"/>
              <a:t>worst</a:t>
            </a:r>
            <a:r>
              <a:rPr lang="it-IT" dirty="0"/>
              <a:t> scenario)</a:t>
            </a:r>
          </a:p>
          <a:p>
            <a:pPr marL="342900" indent="-342900">
              <a:buFontTx/>
              <a:buChar char="-"/>
            </a:pPr>
            <a:r>
              <a:rPr lang="it-IT" b="1" dirty="0"/>
              <a:t>3.60 mm </a:t>
            </a:r>
            <a:r>
              <a:rPr lang="it-IT" dirty="0"/>
              <a:t>for 70 </a:t>
            </a:r>
            <a:r>
              <a:rPr lang="it-IT" dirty="0" err="1"/>
              <a:t>MPa</a:t>
            </a:r>
            <a:r>
              <a:rPr lang="it-IT" dirty="0"/>
              <a:t> VM (best scenario)</a:t>
            </a:r>
            <a:endParaRPr lang="it-IT" b="1" dirty="0"/>
          </a:p>
          <a:p>
            <a:endParaRPr lang="it-IT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9" y="4876031"/>
            <a:ext cx="3829434" cy="106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32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7298"/>
          </a:xfrm>
        </p:spPr>
        <p:txBody>
          <a:bodyPr anchor="t"/>
          <a:lstStyle/>
          <a:p>
            <a:pPr algn="ctr"/>
            <a:r>
              <a:rPr lang="en-US" sz="3600" i="0" dirty="0">
                <a:latin typeface="Calibri" panose="020F0502020204030204" pitchFamily="34" charset="0"/>
                <a:cs typeface="Calibri" panose="020F0502020204030204" pitchFamily="34" charset="0"/>
              </a:rPr>
              <a:t>From design</a:t>
            </a:r>
            <a:r>
              <a:rPr lang="en-US" sz="3600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 to prototype </a:t>
            </a:r>
            <a:r>
              <a:rPr lang="en-US" sz="3600" i="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test 1/2</a:t>
            </a:r>
            <a:endParaRPr lang="en-US" sz="36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6" y="3390826"/>
            <a:ext cx="1966504" cy="2857574"/>
          </a:xfrm>
          <a:prstGeom prst="rect">
            <a:avLst/>
          </a:prstGeom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248" y="1030774"/>
            <a:ext cx="3840099" cy="1820646"/>
          </a:xfrm>
          <a:prstGeom prst="rect">
            <a:avLst/>
          </a:prstGeom>
        </p:spPr>
      </p:pic>
      <p:sp>
        <p:nvSpPr>
          <p:cNvPr id="7" name="Rectangle 19"/>
          <p:cNvSpPr/>
          <p:nvPr/>
        </p:nvSpPr>
        <p:spPr>
          <a:xfrm>
            <a:off x="3202507" y="2047144"/>
            <a:ext cx="1617512" cy="76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F=1742.4 MHz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 R/Q=23Ohm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Qext=9.6×10^5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" y="892901"/>
            <a:ext cx="2771384" cy="207853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26791" y="2978972"/>
            <a:ext cx="20551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LFD from cavity simulator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7272" y="6267839"/>
            <a:ext cx="20551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Cell shape design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818091" y="2486786"/>
            <a:ext cx="1501100" cy="2713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 analyses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3" t="2154" r="7873" b="-2154"/>
          <a:stretch/>
        </p:blipFill>
        <p:spPr>
          <a:xfrm>
            <a:off x="2234468" y="4815102"/>
            <a:ext cx="2488376" cy="1874694"/>
          </a:xfrm>
          <a:prstGeom prst="rect">
            <a:avLst/>
          </a:prstGeom>
        </p:spPr>
      </p:pic>
      <p:pic>
        <p:nvPicPr>
          <p:cNvPr id="14" name="Picture 6" descr="C:\Users\michelato\Desktop\doc x pdr\photos\2016-05-11_prove stampaggio\IMG_10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r="10582"/>
          <a:stretch/>
        </p:blipFill>
        <p:spPr bwMode="auto">
          <a:xfrm>
            <a:off x="6869033" y="990600"/>
            <a:ext cx="2097281" cy="19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t="9624" r="31698" b="3505"/>
          <a:stretch/>
        </p:blipFill>
        <p:spPr bwMode="auto">
          <a:xfrm>
            <a:off x="4852248" y="4463075"/>
            <a:ext cx="1866876" cy="217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C:\Users\michelato\Desktop\doc x pdr\photos\2016-05-11_prove stampaggio\IMG_10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28" y="3125706"/>
            <a:ext cx="2117786" cy="15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r="14645"/>
          <a:stretch/>
        </p:blipFill>
        <p:spPr bwMode="auto">
          <a:xfrm>
            <a:off x="2631380" y="3047476"/>
            <a:ext cx="4083213" cy="1222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3137126" y="3938862"/>
            <a:ext cx="2706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Dynamical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analyses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natural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modes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399164" y="6302430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Drawn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995699" y="6248400"/>
            <a:ext cx="176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6" t="31212" r="51744"/>
          <a:stretch/>
        </p:blipFill>
        <p:spPr>
          <a:xfrm rot="16200000">
            <a:off x="7090180" y="4760452"/>
            <a:ext cx="1768272" cy="1983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asellaDiTesto 21"/>
          <p:cNvSpPr txBox="1"/>
          <p:nvPr/>
        </p:nvSpPr>
        <p:spPr>
          <a:xfrm>
            <a:off x="7285666" y="579377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Dumb-Bells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122593" y="24945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14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magin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4295775"/>
            <a:ext cx="43830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9913"/>
          </a:xfrm>
        </p:spPr>
        <p:txBody>
          <a:bodyPr anchor="t"/>
          <a:lstStyle/>
          <a:p>
            <a:r>
              <a:rPr lang="en-US" sz="3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design to prototype test </a:t>
            </a:r>
            <a:r>
              <a:rPr lang="en-US" sz="36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2/2</a:t>
            </a:r>
            <a:endParaRPr lang="en-US" altLang="it-IT" sz="4000" b="1" dirty="0" smtClean="0">
              <a:latin typeface="Arial" panose="020B0604020202020204" pitchFamily="34" charset="0"/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 rotWithShape="1">
          <a:blip r:embed="rId3"/>
          <a:srcRect t="10499" r="13217" b="21672"/>
          <a:stretch/>
        </p:blipFill>
        <p:spPr>
          <a:xfrm>
            <a:off x="2247900" y="928688"/>
            <a:ext cx="4311650" cy="224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414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900113"/>
            <a:ext cx="2363787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9" r="4565"/>
          <a:stretch>
            <a:fillRect/>
          </a:stretch>
        </p:blipFill>
        <p:spPr bwMode="auto">
          <a:xfrm>
            <a:off x="4902200" y="4103688"/>
            <a:ext cx="2392363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5"/>
          <p:cNvSpPr txBox="1"/>
          <p:nvPr/>
        </p:nvSpPr>
        <p:spPr>
          <a:xfrm>
            <a:off x="2733675" y="2674938"/>
            <a:ext cx="14414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Final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Tuning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pic>
        <p:nvPicPr>
          <p:cNvPr id="134152" name="Segnaposto contenut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7286" r="9720" b="21088"/>
          <a:stretch>
            <a:fillRect/>
          </a:stretch>
        </p:blipFill>
        <p:spPr bwMode="auto">
          <a:xfrm>
            <a:off x="90488" y="661988"/>
            <a:ext cx="2178050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3" name="Immagin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3165475"/>
            <a:ext cx="16906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287338" y="4173538"/>
            <a:ext cx="21986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Surface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Treatments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984875" y="4178300"/>
            <a:ext cx="16287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VT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installation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684588" y="5645150"/>
            <a:ext cx="12112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Annealing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pic>
        <p:nvPicPr>
          <p:cNvPr id="13415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5"/>
          <a:stretch>
            <a:fillRect/>
          </a:stretch>
        </p:blipFill>
        <p:spPr bwMode="auto">
          <a:xfrm>
            <a:off x="7961313" y="914400"/>
            <a:ext cx="11826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ttangolo 33"/>
          <p:cNvSpPr/>
          <p:nvPr/>
        </p:nvSpPr>
        <p:spPr>
          <a:xfrm>
            <a:off x="7810983" y="838200"/>
            <a:ext cx="266217" cy="6157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2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olo 1"/>
          <p:cNvSpPr>
            <a:spLocks noGrp="1"/>
          </p:cNvSpPr>
          <p:nvPr>
            <p:ph type="title"/>
          </p:nvPr>
        </p:nvSpPr>
        <p:spPr>
          <a:xfrm>
            <a:off x="381000" y="76200"/>
            <a:ext cx="6972300" cy="609600"/>
          </a:xfrm>
        </p:spPr>
        <p:txBody>
          <a:bodyPr/>
          <a:lstStyle/>
          <a:p>
            <a:pPr algn="l"/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ESS </a:t>
            </a:r>
            <a:r>
              <a:rPr lang="it-IT" alt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2.0 K</a:t>
            </a:r>
            <a:endParaRPr lang="en-US" altLang="it-IT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5171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765175"/>
            <a:ext cx="7851775" cy="5888038"/>
          </a:xfrm>
        </p:spPr>
      </p:pic>
      <p:sp>
        <p:nvSpPr>
          <p:cNvPr id="3" name="CasellaDiTesto 2"/>
          <p:cNvSpPr txBox="1"/>
          <p:nvPr/>
        </p:nvSpPr>
        <p:spPr>
          <a:xfrm>
            <a:off x="3276600" y="4495800"/>
            <a:ext cx="1806575" cy="430213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dash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/>
              </a:rPr>
              <a:t>100 W CW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/>
              </a:rPr>
              <a:t>cryo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/>
              </a:rPr>
              <a:t> power,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/>
              </a:rPr>
              <a:t>i.e. 16,7 MV/m @ Q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/>
              </a:rPr>
              <a:t>0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/>
              </a:rPr>
              <a:t> 5e9</a:t>
            </a:r>
          </a:p>
        </p:txBody>
      </p:sp>
      <p:sp>
        <p:nvSpPr>
          <p:cNvPr id="4" name="Ovale 3"/>
          <p:cNvSpPr/>
          <p:nvPr/>
        </p:nvSpPr>
        <p:spPr>
          <a:xfrm flipV="1">
            <a:off x="5791200" y="2971800"/>
            <a:ext cx="149225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358" y="228600"/>
            <a:ext cx="3270985" cy="17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"/>
            <a:ext cx="8534400" cy="609600"/>
          </a:xfrm>
        </p:spPr>
        <p:txBody>
          <a:bodyPr/>
          <a:lstStyle/>
          <a:p>
            <a:r>
              <a:rPr lang="it-IT" sz="3000" i="0" dirty="0">
                <a:latin typeface="Calibri" panose="020F0502020204030204" pitchFamily="34" charset="0"/>
                <a:cs typeface="Calibri" panose="020F0502020204030204" pitchFamily="34" charset="0"/>
              </a:rPr>
              <a:t>LASA Installation of the </a:t>
            </a:r>
            <a:r>
              <a:rPr lang="it-IT" sz="3000" i="0" dirty="0" err="1">
                <a:latin typeface="Calibri" panose="020F0502020204030204" pitchFamily="34" charset="0"/>
                <a:cs typeface="Calibri" panose="020F0502020204030204" pitchFamily="34" charset="0"/>
              </a:rPr>
              <a:t>naked</a:t>
            </a:r>
            <a:r>
              <a:rPr lang="it-IT" sz="30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000" i="0" dirty="0" err="1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it-IT" sz="3000" i="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3000" i="0" dirty="0" err="1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it-IT" sz="3000" i="0" dirty="0"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06" b="8274"/>
          <a:stretch/>
        </p:blipFill>
        <p:spPr>
          <a:xfrm rot="16200000">
            <a:off x="43578" y="2992959"/>
            <a:ext cx="5037919" cy="223749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2" y="1571278"/>
            <a:ext cx="1837921" cy="2756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29" y="1809833"/>
            <a:ext cx="3069166" cy="4603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626" y="4480560"/>
            <a:ext cx="2010964" cy="21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6345748" cy="609600"/>
          </a:xfrm>
        </p:spPr>
        <p:txBody>
          <a:bodyPr/>
          <a:lstStyle/>
          <a:p>
            <a:r>
              <a:rPr lang="it-IT" sz="3200" i="0" dirty="0" err="1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it-IT" sz="32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i="0" dirty="0" err="1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it-IT" sz="3200" i="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303" y="1261723"/>
            <a:ext cx="5575007" cy="499735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After successful cold test the cavity was integrated in the He tank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Frequency change: 35 </a:t>
            </a:r>
            <a:r>
              <a:rPr lang="en-US" sz="2400" b="1" dirty="0" smtClean="0"/>
              <a:t>kHz. OK!</a:t>
            </a: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Pressure test: done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New Final BCP: 15 min, 20 </a:t>
            </a:r>
            <a:r>
              <a:rPr lang="en-US" sz="2400" b="1" dirty="0">
                <a:latin typeface="Symbol" panose="05050102010706020507" pitchFamily="18" charset="2"/>
              </a:rPr>
              <a:t>m</a:t>
            </a:r>
            <a:r>
              <a:rPr lang="en-US" sz="2400" b="1" dirty="0"/>
              <a:t>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Successful cold test </a:t>
            </a:r>
            <a:r>
              <a:rPr lang="en-US" sz="2400" b="1" dirty="0" smtClean="0">
                <a:solidFill>
                  <a:srgbClr val="FF0000"/>
                </a:solidFill>
              </a:rPr>
              <a:t>after integration done.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No performance change.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Installation </a:t>
            </a:r>
            <a:r>
              <a:rPr lang="en-US" sz="2400" dirty="0"/>
              <a:t>in the medium beta cryomodule </a:t>
            </a:r>
            <a:r>
              <a:rPr lang="en-US" sz="2400" dirty="0" smtClean="0"/>
              <a:t>demonstrator </a:t>
            </a:r>
            <a:r>
              <a:rPr lang="en-US" sz="2400" dirty="0"/>
              <a:t>at </a:t>
            </a:r>
            <a:r>
              <a:rPr lang="en-US" sz="2400" dirty="0" smtClean="0"/>
              <a:t>CEA near completed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3959553"/>
            <a:ext cx="2137985" cy="28810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1647" y="944403"/>
            <a:ext cx="3922353" cy="30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 smtClean="0"/>
              <a:t>Riassunto</a:t>
            </a:r>
            <a:endParaRPr lang="en-US" altLang="it-IT" sz="3600" dirty="0" smtClean="0"/>
          </a:p>
        </p:txBody>
      </p:sp>
      <p:sp>
        <p:nvSpPr>
          <p:cNvPr id="9830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-11113" y="763588"/>
            <a:ext cx="9155113" cy="5761037"/>
          </a:xfrm>
        </p:spPr>
        <p:txBody>
          <a:bodyPr/>
          <a:lstStyle/>
          <a:p>
            <a:pPr marL="360000">
              <a:lnSpc>
                <a:spcPct val="150000"/>
              </a:lnSpc>
              <a:spcBef>
                <a:spcPts val="600"/>
              </a:spcBef>
            </a:pPr>
            <a:r>
              <a:rPr lang="it-IT" altLang="it-IT" sz="2300" dirty="0" smtClean="0"/>
              <a:t>Attività relative al </a:t>
            </a:r>
            <a:r>
              <a:rPr lang="it-IT" altLang="it-IT" sz="2300" b="1" dirty="0" smtClean="0">
                <a:solidFill>
                  <a:srgbClr val="0099CC"/>
                </a:solidFill>
              </a:rPr>
              <a:t>contributo LASA per European Spallation Source</a:t>
            </a:r>
          </a:p>
          <a:p>
            <a:pPr marL="360000">
              <a:lnSpc>
                <a:spcPct val="150000"/>
              </a:lnSpc>
              <a:spcBef>
                <a:spcPts val="600"/>
              </a:spcBef>
            </a:pPr>
            <a:r>
              <a:rPr lang="it-IT" altLang="it-IT" sz="2300" dirty="0" smtClean="0"/>
              <a:t>E-XFEL: attività in corso, </a:t>
            </a:r>
            <a:r>
              <a:rPr lang="it-IT" altLang="it-IT" sz="2300" b="1" dirty="0" smtClean="0">
                <a:solidFill>
                  <a:srgbClr val="0099CC"/>
                </a:solidFill>
              </a:rPr>
              <a:t>primo </a:t>
            </a:r>
            <a:r>
              <a:rPr lang="it-IT" altLang="it-IT" sz="2300" b="1" dirty="0">
                <a:solidFill>
                  <a:srgbClr val="0099CC"/>
                </a:solidFill>
              </a:rPr>
              <a:t>fascio </a:t>
            </a:r>
            <a:r>
              <a:rPr lang="it-IT" altLang="it-IT" sz="2300" b="1" dirty="0" smtClean="0">
                <a:solidFill>
                  <a:srgbClr val="0099CC"/>
                </a:solidFill>
              </a:rPr>
              <a:t>FEL nella </a:t>
            </a:r>
            <a:r>
              <a:rPr lang="it-IT" altLang="it-IT" sz="2300" b="1" dirty="0">
                <a:solidFill>
                  <a:srgbClr val="0099CC"/>
                </a:solidFill>
              </a:rPr>
              <a:t>zona </a:t>
            </a:r>
            <a:r>
              <a:rPr lang="it-IT" altLang="it-IT" sz="2300" b="1" dirty="0" smtClean="0">
                <a:solidFill>
                  <a:srgbClr val="0099CC"/>
                </a:solidFill>
              </a:rPr>
              <a:t>sperimentale</a:t>
            </a:r>
          </a:p>
          <a:p>
            <a:pPr marL="360000">
              <a:lnSpc>
                <a:spcPct val="150000"/>
              </a:lnSpc>
              <a:spcBef>
                <a:spcPts val="600"/>
              </a:spcBef>
            </a:pPr>
            <a:r>
              <a:rPr lang="it-IT" altLang="it-IT" sz="2300" dirty="0" smtClean="0"/>
              <a:t>Installazione </a:t>
            </a:r>
            <a:r>
              <a:rPr lang="it-IT" altLang="it-IT" sz="2300" dirty="0"/>
              <a:t>nella seconda metà anno della meccanica </a:t>
            </a:r>
            <a:r>
              <a:rPr lang="it-IT" altLang="it-IT" sz="2300" b="1" dirty="0">
                <a:solidFill>
                  <a:srgbClr val="0099CC"/>
                </a:solidFill>
              </a:rPr>
              <a:t>del telescopio STRIP</a:t>
            </a:r>
            <a:r>
              <a:rPr lang="it-IT" altLang="it-IT" sz="2300" dirty="0">
                <a:solidFill>
                  <a:srgbClr val="0099CC"/>
                </a:solidFill>
              </a:rPr>
              <a:t> </a:t>
            </a:r>
            <a:r>
              <a:rPr lang="it-IT" altLang="it-IT" sz="2300" dirty="0"/>
              <a:t>del gruppo Astrofisica di UNIMI, di Marco Bersanelli, per le prove di funzionamento della parte meccanica</a:t>
            </a:r>
          </a:p>
          <a:p>
            <a:pPr marL="360000">
              <a:lnSpc>
                <a:spcPct val="150000"/>
              </a:lnSpc>
              <a:spcBef>
                <a:spcPts val="600"/>
              </a:spcBef>
            </a:pPr>
            <a:r>
              <a:rPr lang="it-IT" altLang="it-IT" sz="2300" b="1" dirty="0">
                <a:solidFill>
                  <a:srgbClr val="FF0000"/>
                </a:solidFill>
              </a:rPr>
              <a:t>Situazione generale lavori di ristrutturazione</a:t>
            </a:r>
            <a:r>
              <a:rPr lang="it-IT" altLang="it-IT" sz="2300" dirty="0">
                <a:solidFill>
                  <a:srgbClr val="FF0000"/>
                </a:solidFill>
              </a:rPr>
              <a:t>: tutto fermo.</a:t>
            </a:r>
          </a:p>
          <a:p>
            <a:pPr marL="360000">
              <a:lnSpc>
                <a:spcPct val="150000"/>
              </a:lnSpc>
              <a:spcBef>
                <a:spcPts val="600"/>
              </a:spcBef>
            </a:pPr>
            <a:r>
              <a:rPr lang="it-IT" altLang="it-IT" sz="2300" dirty="0"/>
              <a:t>Possibili solo </a:t>
            </a:r>
            <a:r>
              <a:rPr lang="it-IT" altLang="it-IT" sz="2300" dirty="0">
                <a:solidFill>
                  <a:srgbClr val="FF0000"/>
                </a:solidFill>
              </a:rPr>
              <a:t>limitati investimenti </a:t>
            </a:r>
            <a:r>
              <a:rPr lang="it-IT" altLang="it-IT" sz="2300" dirty="0"/>
              <a:t>per sistemare i punti critici</a:t>
            </a:r>
            <a:r>
              <a:rPr lang="it-IT" altLang="it-IT" sz="2300" b="1" dirty="0">
                <a:solidFill>
                  <a:srgbClr val="FF0000"/>
                </a:solidFill>
              </a:rPr>
              <a:t>?</a:t>
            </a:r>
            <a:r>
              <a:rPr lang="it-IT" altLang="it-IT" sz="2300" dirty="0"/>
              <a:t> </a:t>
            </a:r>
            <a:r>
              <a:rPr lang="it-IT" altLang="it-IT" sz="2300" dirty="0" smtClean="0"/>
              <a:t>Antincendio? </a:t>
            </a:r>
            <a:r>
              <a:rPr lang="it-IT" altLang="it-IT" sz="2300" dirty="0"/>
              <a:t>Infiltrazioni acqua</a:t>
            </a:r>
            <a:r>
              <a:rPr lang="it-IT" altLang="it-IT" sz="2300" dirty="0" smtClean="0"/>
              <a:t>?</a:t>
            </a:r>
            <a:endParaRPr lang="it-IT" altLang="it-IT" sz="2300" b="1" dirty="0" smtClean="0">
              <a:solidFill>
                <a:srgbClr val="00B0F0"/>
              </a:solidFill>
            </a:endParaRPr>
          </a:p>
          <a:p>
            <a:pPr marL="360000">
              <a:lnSpc>
                <a:spcPct val="150000"/>
              </a:lnSpc>
              <a:spcBef>
                <a:spcPts val="600"/>
              </a:spcBef>
            </a:pPr>
            <a:endParaRPr lang="it-IT" altLang="it-IT" sz="2300" dirty="0" smtClean="0"/>
          </a:p>
        </p:txBody>
      </p:sp>
    </p:spTree>
    <p:extLst>
      <p:ext uri="{BB962C8B-B14F-4D97-AF65-F5344CB8AC3E}">
        <p14:creationId xmlns:p14="http://schemas.microsoft.com/office/powerpoint/2010/main" val="55218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3950" y="142875"/>
            <a:ext cx="8020050" cy="533400"/>
          </a:xfrm>
        </p:spPr>
        <p:txBody>
          <a:bodyPr>
            <a:noAutofit/>
          </a:bodyPr>
          <a:lstStyle/>
          <a:p>
            <a:r>
              <a:rPr lang="it-IT" sz="3200" i="0" dirty="0" err="1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it-IT" sz="3200" i="0" dirty="0">
                <a:latin typeface="Calibri" panose="020F0502020204030204" pitchFamily="34" charset="0"/>
                <a:cs typeface="Calibri" panose="020F0502020204030204" pitchFamily="34" charset="0"/>
              </a:rPr>
              <a:t> with tank </a:t>
            </a:r>
            <a:r>
              <a:rPr lang="it-IT" sz="3200" i="0" dirty="0" err="1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it-IT" sz="3200" i="0" dirty="0">
                <a:latin typeface="Calibri" panose="020F0502020204030204" pitchFamily="34" charset="0"/>
                <a:cs typeface="Calibri" panose="020F0502020204030204" pitchFamily="34" charset="0"/>
              </a:rPr>
              <a:t> test </a:t>
            </a:r>
            <a:r>
              <a:rPr lang="it-IT" sz="3200" i="0" dirty="0" err="1"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r>
              <a:rPr lang="it-IT" sz="32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i="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3200" i="0" dirty="0">
                <a:latin typeface="Calibri" panose="020F0502020204030204" pitchFamily="34" charset="0"/>
                <a:cs typeface="Calibri" panose="020F0502020204030204" pitchFamily="34" charset="0"/>
              </a:rPr>
              <a:t> LASA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08" y="1574716"/>
            <a:ext cx="2739461" cy="487015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/>
          <a:stretch/>
        </p:blipFill>
        <p:spPr>
          <a:xfrm>
            <a:off x="6172200" y="947835"/>
            <a:ext cx="2851795" cy="578728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06" y="2281541"/>
            <a:ext cx="2070139" cy="36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2229" y="127413"/>
            <a:ext cx="6345748" cy="415791"/>
          </a:xfrm>
        </p:spPr>
        <p:txBody>
          <a:bodyPr/>
          <a:lstStyle/>
          <a:p>
            <a:r>
              <a:rPr lang="en-US" sz="3200" i="0" dirty="0">
                <a:latin typeface="Calibri" panose="020F0502020204030204" pitchFamily="34" charset="0"/>
                <a:cs typeface="Calibri" panose="020F0502020204030204" pitchFamily="34" charset="0"/>
              </a:rPr>
              <a:t>ESS cavity box and transportation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219200"/>
            <a:ext cx="4879652" cy="494095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Two prototype boxes built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Four soft rubber </a:t>
            </a:r>
            <a:r>
              <a:rPr lang="en-US" sz="2400" dirty="0" smtClean="0"/>
              <a:t>dampers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in place of foam </a:t>
            </a:r>
            <a:r>
              <a:rPr lang="en-US" sz="2400" dirty="0" smtClean="0"/>
              <a:t>supports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5 </a:t>
            </a:r>
            <a:r>
              <a:rPr lang="en-US" sz="2400" dirty="0" smtClean="0"/>
              <a:t>shipments </a:t>
            </a:r>
            <a:r>
              <a:rPr lang="en-US" sz="2400" dirty="0"/>
              <a:t>made so far </a:t>
            </a:r>
            <a:br>
              <a:rPr lang="en-US" sz="2400" dirty="0"/>
            </a:br>
            <a:r>
              <a:rPr lang="en-US" sz="2400" dirty="0"/>
              <a:t>and OK</a:t>
            </a:r>
          </a:p>
          <a:p>
            <a:pPr lvl="1"/>
            <a:r>
              <a:rPr lang="en-US" sz="2000" dirty="0"/>
              <a:t>4 EZ to LASA</a:t>
            </a:r>
          </a:p>
          <a:p>
            <a:pPr lvl="1"/>
            <a:r>
              <a:rPr lang="en-US" sz="2000" dirty="0"/>
              <a:t>1 LASA to CEA</a:t>
            </a:r>
          </a:p>
          <a:p>
            <a:pPr lvl="1"/>
            <a:endParaRPr lang="en-US" sz="2000" dirty="0"/>
          </a:p>
          <a:p>
            <a:r>
              <a:rPr lang="en-US" sz="2400" dirty="0"/>
              <a:t>Data analyses on prototypes:</a:t>
            </a:r>
          </a:p>
          <a:p>
            <a:pPr marL="344488" lvl="1" indent="-117475"/>
            <a:r>
              <a:rPr lang="en-US" sz="2000" dirty="0"/>
              <a:t>g-shock reducing factor &gt; 8</a:t>
            </a:r>
          </a:p>
          <a:p>
            <a:pPr marL="344488" lvl="1" indent="-117475"/>
            <a:r>
              <a:rPr lang="en-US" sz="2000" dirty="0"/>
              <a:t>Residual oscillations &lt; 7 Hz</a:t>
            </a:r>
          </a:p>
          <a:p>
            <a:pPr marL="344488" lvl="1" indent="-117475"/>
            <a:r>
              <a:rPr lang="en-US" sz="2000" dirty="0" smtClean="0"/>
              <a:t>Damping </a:t>
            </a:r>
            <a:r>
              <a:rPr lang="en-US" sz="2000" dirty="0">
                <a:latin typeface="Symbol" panose="05050102010706020507" pitchFamily="18" charset="2"/>
              </a:rPr>
              <a:t>t</a:t>
            </a:r>
            <a:r>
              <a:rPr lang="en-US" sz="2000" baseline="-25000" dirty="0"/>
              <a:t>0</a:t>
            </a:r>
            <a:r>
              <a:rPr lang="en-US" sz="2000" dirty="0"/>
              <a:t> about 0.25 s</a:t>
            </a:r>
          </a:p>
          <a:p>
            <a:r>
              <a:rPr lang="en-US" sz="2400" dirty="0"/>
              <a:t>Series box design under </a:t>
            </a:r>
            <a:br>
              <a:rPr lang="en-US" sz="2400" dirty="0"/>
            </a:br>
            <a:r>
              <a:rPr lang="en-US" sz="2400" dirty="0"/>
              <a:t>finalization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864"/>
          <a:stretch/>
        </p:blipFill>
        <p:spPr>
          <a:xfrm>
            <a:off x="5376093" y="656531"/>
            <a:ext cx="3166918" cy="17377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57" y="4299397"/>
            <a:ext cx="4085111" cy="25047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4" b="15580"/>
          <a:stretch/>
        </p:blipFill>
        <p:spPr>
          <a:xfrm>
            <a:off x="4919517" y="2497710"/>
            <a:ext cx="4080069" cy="17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9600"/>
          </a:xfrm>
        </p:spPr>
        <p:txBody>
          <a:bodyPr anchor="t"/>
          <a:lstStyle/>
          <a:p>
            <a:pPr algn="ctr"/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Status and perspectives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04930" y="918619"/>
            <a:ext cx="8886670" cy="5863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LASA prototype cavity outperformed ESS specifications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Review by ESS successful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Committee and reviewers were “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impressed by both the level of detail of the work and the application of LASA’s previous experience in SRF cavity design and production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”. 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additional test on the integrated cavity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confirmed no degradation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performances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Currently at CEA being part of the first medium-beta demonstrator cryomodule that is under assembly 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0420"/>
          <a:stretch/>
        </p:blipFill>
        <p:spPr>
          <a:xfrm>
            <a:off x="1905000" y="3205403"/>
            <a:ext cx="5334000" cy="357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 anchor="t"/>
          <a:lstStyle/>
          <a:p>
            <a:pPr algn="ctr"/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Series cavities CFTs and more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6200" y="866502"/>
            <a:ext cx="563879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 sheets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(RRR 300 and RRR 40) for the cavities, CFT in two lots.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CFT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closed. Contract under finalization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CFT budget: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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3.0 M€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and treatment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 full set of medium beta SC cavities: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CFT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closed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.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Bids under evaluation.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Procurement budget: 4.6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M€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ancillaries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Cryogenic feedthroughs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antenna and pick-up: 100 k€, started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Vacuum valves: 30 k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€,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t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ransports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boxes,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etc</a:t>
            </a:r>
            <a:endParaRPr lang="en-US" b="1" dirty="0">
              <a:solidFill>
                <a:srgbClr val="000000"/>
              </a:solidFill>
              <a:latin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Agreement with DESY for the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 tests of series cavity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under finalization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QA/QC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 fully developed at LASA: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Document management based on INFN ALFRESCO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Inspection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template under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finalization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E-XFEL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3191" r="6305"/>
          <a:stretch/>
        </p:blipFill>
        <p:spPr>
          <a:xfrm rot="5400000">
            <a:off x="6586286" y="1785689"/>
            <a:ext cx="3308683" cy="165434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24815" r="42222" b="23333"/>
          <a:stretch/>
        </p:blipFill>
        <p:spPr>
          <a:xfrm rot="5400000">
            <a:off x="5767566" y="4680857"/>
            <a:ext cx="1436915" cy="1676401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5173" r="27500" b="2115"/>
          <a:stretch/>
        </p:blipFill>
        <p:spPr>
          <a:xfrm>
            <a:off x="7620000" y="4800600"/>
            <a:ext cx="1361287" cy="1436915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7000" contrast="22000"/>
                    </a14:imgEffect>
                  </a14:imgLayer>
                </a14:imgProps>
              </a:ext>
            </a:extLst>
          </a:blip>
          <a:srcRect l="17996" t="6015" r="17182" b="7555"/>
          <a:stretch/>
        </p:blipFill>
        <p:spPr>
          <a:xfrm>
            <a:off x="5647824" y="914399"/>
            <a:ext cx="1676401" cy="33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European XFEL Facility</a:t>
            </a:r>
            <a:endParaRPr lang="de-DE" dirty="0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60325" y="1050956"/>
            <a:ext cx="9145666" cy="3584930"/>
            <a:chOff x="38" y="744"/>
            <a:chExt cx="5138" cy="201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" y="744"/>
              <a:ext cx="5138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endParaRP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744"/>
              <a:ext cx="4973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5043" y="2508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02" y="2602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34" y="946"/>
              <a:ext cx="770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Experimental Hall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22" y="946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46" y="1030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922" y="1350"/>
              <a:ext cx="78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Beam Dumps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611" y="1297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165" y="1381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783" y="1171"/>
              <a:ext cx="627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Undulators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893" y="1422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537" y="1506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352" y="1777"/>
              <a:ext cx="64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Collimation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717" y="1777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2352" y="1861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3502" y="2167"/>
              <a:ext cx="403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Bunch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3502" y="2251"/>
              <a:ext cx="77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Compressors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940" y="2251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3502" y="2335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2865" y="1984"/>
              <a:ext cx="104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Linear Accelerator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3462" y="1984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2865" y="2068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4176" y="2414"/>
              <a:ext cx="42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Injector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4385" y="2414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4144" y="2498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401" y="1013"/>
              <a:ext cx="113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Photon Beam Lines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1365" y="1152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723" y="1236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2311" y="1302"/>
              <a:ext cx="88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Electron Beam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2361" y="1421"/>
              <a:ext cx="648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Distribution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2679" y="1386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311" y="1470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ＭＳ Ｐゴシック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002" y="809"/>
              <a:ext cx="580" cy="11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1799" y="1577"/>
              <a:ext cx="648" cy="114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4008" y="2098"/>
              <a:ext cx="784" cy="12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9143" y="4370869"/>
            <a:ext cx="2807068" cy="20822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45" y="4358205"/>
            <a:ext cx="2856909" cy="20807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8115" y="4370869"/>
            <a:ext cx="3098988" cy="208223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 bwMode="auto">
          <a:xfrm flipV="1">
            <a:off x="1308108" y="1786098"/>
            <a:ext cx="357781" cy="312637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H="1" flipV="1">
            <a:off x="4017524" y="2546161"/>
            <a:ext cx="843475" cy="2787839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>
            <a:endCxn id="27" idx="0"/>
          </p:cNvCxnSpPr>
          <p:nvPr/>
        </p:nvCxnSpPr>
        <p:spPr bwMode="auto">
          <a:xfrm flipH="1" flipV="1">
            <a:off x="7804237" y="4023564"/>
            <a:ext cx="272963" cy="888904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49" name="Picture 19" descr="DESY-Logo-cyan-RGB_Hintergrund wei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588" y="2491870"/>
            <a:ext cx="795662" cy="7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556154" y="4327609"/>
            <a:ext cx="8089826" cy="496453"/>
            <a:chOff x="572463" y="5902377"/>
            <a:chExt cx="8089826" cy="496453"/>
          </a:xfrm>
        </p:grpSpPr>
        <p:sp>
          <p:nvSpPr>
            <p:cNvPr id="68" name="Rectangle 67"/>
            <p:cNvSpPr/>
            <p:nvPr/>
          </p:nvSpPr>
          <p:spPr bwMode="auto">
            <a:xfrm>
              <a:off x="572463" y="5902377"/>
              <a:ext cx="8089825" cy="47091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  <a:defRPr/>
              </a:pPr>
              <a:endPara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572464" y="5905762"/>
              <a:ext cx="8089825" cy="493068"/>
              <a:chOff x="572464" y="5905762"/>
              <a:chExt cx="8089825" cy="493068"/>
            </a:xfrm>
          </p:grpSpPr>
          <p:grpSp>
            <p:nvGrpSpPr>
              <p:cNvPr id="70" name="Group 15"/>
              <p:cNvGrpSpPr>
                <a:grpSpLocks/>
              </p:cNvGrpSpPr>
              <p:nvPr/>
            </p:nvGrpSpPr>
            <p:grpSpPr bwMode="auto">
              <a:xfrm>
                <a:off x="2884231" y="5986118"/>
                <a:ext cx="850514" cy="347462"/>
                <a:chOff x="1713655" y="5166039"/>
                <a:chExt cx="2175749" cy="932393"/>
              </a:xfrm>
            </p:grpSpPr>
            <p:pic>
              <p:nvPicPr>
                <p:cNvPr id="86" name="Picture 12" descr="http://www.fisica.unimi.it/templates/calcolo/images/calcolo-little.jp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2304" y="5232371"/>
                  <a:ext cx="907100" cy="7997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14" descr="Vai alla homepage dell'INFN di Milano">
                  <a:hlinkClick r:id="rId8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13655" y="5166039"/>
                  <a:ext cx="1243190" cy="9323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1" name="Picture 29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2771" y="5987150"/>
                <a:ext cx="397783" cy="3605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flat" cmpd="sng">
                    <a:solidFill>
                      <a:schemeClr val="folHlink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2" name="Picture 29"/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577467" y="5985680"/>
                <a:ext cx="500856" cy="315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flat" cmpd="sng">
                    <a:solidFill>
                      <a:schemeClr val="folHlink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24" descr="Paul Scherrer Institut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1823" y="5981231"/>
                <a:ext cx="877782" cy="315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31" descr="Uppsala universitet">
                <a:hlinkClick r:id="rId13"/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305" y="5905762"/>
                <a:ext cx="493776" cy="493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30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5365" y="5994007"/>
                <a:ext cx="276102" cy="318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flat" cmpd="sng">
                    <a:solidFill>
                      <a:schemeClr val="folHlink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75" descr="логотип Института Ядерной Физики СО РАН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5870" b="5196"/>
              <a:stretch/>
            </p:blipFill>
            <p:spPr bwMode="auto">
              <a:xfrm>
                <a:off x="6911467" y="5987150"/>
                <a:ext cx="461377" cy="324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17" descr="http://www.ihep.su/ihep/util2/logoihep70.gif"/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0596" y="5986387"/>
                <a:ext cx="355827" cy="35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2" descr="C:\Documents and Settings\weise\Desktop\Logo - Efremov Institute.jpg"/>
              <p:cNvPicPr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4364" y="5997701"/>
                <a:ext cx="418976" cy="313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21" descr="http://www.inr.troitsk.ru/romel-mp.gif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3340" y="5946900"/>
                <a:ext cx="448949" cy="401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16" descr="http://phenix-france.in2p3.fr/software/jin/Images/logo_cnrs.gif"/>
              <p:cNvPicPr>
                <a:picLocks noChangeAspect="1" noChangeArrowheads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901" y="6004745"/>
                <a:ext cx="244796" cy="338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143" descr="class-fondblanc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6760" y="5964174"/>
                <a:ext cx="242657" cy="35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4" descr="logomecborde_005"/>
              <p:cNvPicPr>
                <a:picLocks noChangeAspect="1" noChangeArrowheads="1"/>
              </p:cNvPicPr>
              <p:nvPr/>
            </p:nvPicPr>
            <p:blipFill rotWithShape="1">
              <a:blip r:embed="rId2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909417" y="5987540"/>
                <a:ext cx="974814" cy="346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Picture 33" descr="http://www.portal.pwr.wroc.pl/24/sys_images/h_2.png">
                <a:hlinkClick r:id="rId23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114" r="82646"/>
              <a:stretch/>
            </p:blipFill>
            <p:spPr bwMode="auto">
              <a:xfrm>
                <a:off x="965793" y="5990451"/>
                <a:ext cx="388027" cy="350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2"/>
              <p:cNvPicPr>
                <a:picLocks noChangeAspect="1" noChangeArrowheads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414" y="5981885"/>
                <a:ext cx="420688" cy="326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5" name="Picture 19" descr="DESY-Logo-cyan-RGB_Hintergrund weiss"/>
              <p:cNvPicPr>
                <a:picLocks noChangeAspect="1" noChangeArrowheads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64" y="5927918"/>
                <a:ext cx="419831" cy="4198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3" name="Date Placeholder 4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t>05/July/2016</a:t>
            </a: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t>P. Pierini, TTC 2016, CEA</a:t>
            </a:r>
            <a:endParaRPr kumimoji="0" lang="en-GB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4C574-8C93-4B89-A960-84F2571CF078}" type="slidenum">
              <a:rPr kumimoji="0" lang="en-GB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538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D29CA-6E61-4D38-8EEC-2AE219CC822B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375" y="676275"/>
            <a:ext cx="7283450" cy="357188"/>
          </a:xfrm>
        </p:spPr>
        <p:txBody>
          <a:bodyPr/>
          <a:lstStyle/>
          <a:p>
            <a:r>
              <a:rPr lang="fr-FR" altLang="it-IT"/>
              <a:t>The European XFEL</a:t>
            </a:r>
            <a:endParaRPr lang="en-GB" altLang="it-IT"/>
          </a:p>
        </p:txBody>
      </p:sp>
      <p:sp>
        <p:nvSpPr>
          <p:cNvPr id="20" name="Rectangle 3"/>
          <p:cNvSpPr>
            <a:spLocks noGrp="1" noChangeAspect="1" noChangeArrowheads="1"/>
          </p:cNvSpPr>
          <p:nvPr>
            <p:ph type="body" sz="half" idx="1"/>
          </p:nvPr>
        </p:nvSpPr>
        <p:spPr>
          <a:xfrm>
            <a:off x="107950" y="1196975"/>
            <a:ext cx="3959225" cy="51768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GB" sz="2000" b="1" dirty="0">
                <a:ea typeface="+mn-ea"/>
              </a:rPr>
              <a:t>Some specifications</a:t>
            </a:r>
          </a:p>
          <a:p>
            <a:pPr marL="211138" indent="-211138">
              <a:defRPr/>
            </a:pPr>
            <a:r>
              <a:rPr lang="en-GB" sz="2000" b="1" dirty="0">
                <a:solidFill>
                  <a:srgbClr val="FF0000"/>
                </a:solidFill>
                <a:ea typeface="+mn-ea"/>
              </a:rPr>
              <a:t>Photon energy: 0.3-24 </a:t>
            </a:r>
            <a:r>
              <a:rPr lang="en-GB" sz="2000" b="1" dirty="0" err="1">
                <a:solidFill>
                  <a:srgbClr val="FF0000"/>
                </a:solidFill>
                <a:ea typeface="+mn-ea"/>
              </a:rPr>
              <a:t>keV</a:t>
            </a:r>
            <a:endParaRPr lang="en-GB" sz="2000" b="1" dirty="0">
              <a:solidFill>
                <a:srgbClr val="FF0000"/>
              </a:solidFill>
              <a:ea typeface="+mn-ea"/>
            </a:endParaRPr>
          </a:p>
          <a:p>
            <a:pPr marL="211138" indent="-211138">
              <a:defRPr/>
            </a:pPr>
            <a:r>
              <a:rPr lang="en-GB" sz="1800" dirty="0">
                <a:ea typeface="+mn-ea"/>
              </a:rPr>
              <a:t>Pulse duration ~ </a:t>
            </a:r>
            <a:r>
              <a:rPr lang="en-GB" sz="1800" b="1" dirty="0">
                <a:solidFill>
                  <a:srgbClr val="FF0000"/>
                </a:solidFill>
                <a:ea typeface="+mn-ea"/>
              </a:rPr>
              <a:t>10-100 </a:t>
            </a:r>
            <a:r>
              <a:rPr lang="en-GB" sz="1800" b="1" dirty="0" err="1">
                <a:solidFill>
                  <a:srgbClr val="FF0000"/>
                </a:solidFill>
                <a:ea typeface="+mn-ea"/>
              </a:rPr>
              <a:t>fs</a:t>
            </a:r>
            <a:endParaRPr lang="en-GB" sz="1800" b="1" dirty="0">
              <a:solidFill>
                <a:srgbClr val="FF0000"/>
              </a:solidFill>
              <a:ea typeface="+mn-ea"/>
            </a:endParaRPr>
          </a:p>
          <a:p>
            <a:pPr marL="211138" indent="-211138">
              <a:defRPr/>
            </a:pPr>
            <a:r>
              <a:rPr lang="en-GB" sz="1800" dirty="0">
                <a:ea typeface="+mn-ea"/>
              </a:rPr>
              <a:t>Pulse energy: </a:t>
            </a:r>
            <a:r>
              <a:rPr lang="en-GB" sz="1800" b="1" dirty="0">
                <a:solidFill>
                  <a:srgbClr val="FF0000"/>
                </a:solidFill>
                <a:ea typeface="+mn-ea"/>
              </a:rPr>
              <a:t>few </a:t>
            </a:r>
            <a:r>
              <a:rPr lang="en-GB" sz="1800" b="1" dirty="0" err="1">
                <a:solidFill>
                  <a:srgbClr val="FF0000"/>
                </a:solidFill>
                <a:ea typeface="+mn-ea"/>
              </a:rPr>
              <a:t>mJ</a:t>
            </a:r>
            <a:endParaRPr lang="en-GB" sz="1800" b="1" dirty="0">
              <a:solidFill>
                <a:srgbClr val="FF0000"/>
              </a:solidFill>
              <a:ea typeface="+mn-ea"/>
            </a:endParaRPr>
          </a:p>
          <a:p>
            <a:pPr marL="211138" indent="-211138">
              <a:defRPr/>
            </a:pPr>
            <a:r>
              <a:rPr lang="en-GB" sz="1800" dirty="0">
                <a:ea typeface="+mn-ea"/>
              </a:rPr>
              <a:t>Superconducting </a:t>
            </a:r>
            <a:r>
              <a:rPr lang="en-GB" sz="1800" dirty="0" err="1">
                <a:ea typeface="+mn-ea"/>
              </a:rPr>
              <a:t>linac</a:t>
            </a:r>
            <a:r>
              <a:rPr lang="en-GB" sz="1800" dirty="0">
                <a:ea typeface="+mn-ea"/>
              </a:rPr>
              <a:t>: </a:t>
            </a:r>
            <a:r>
              <a:rPr lang="en-GB" sz="1800" b="1" dirty="0">
                <a:solidFill>
                  <a:srgbClr val="FF0000"/>
                </a:solidFill>
                <a:ea typeface="+mn-ea"/>
              </a:rPr>
              <a:t>17.5 GeV</a:t>
            </a:r>
          </a:p>
          <a:p>
            <a:pPr marL="211138" indent="-211138">
              <a:defRPr/>
            </a:pPr>
            <a:r>
              <a:rPr lang="en-GB" sz="1800" dirty="0">
                <a:ea typeface="+mn-ea"/>
              </a:rPr>
              <a:t>10 Hz  (</a:t>
            </a:r>
            <a:r>
              <a:rPr lang="en-GB" sz="1800" b="1" dirty="0">
                <a:solidFill>
                  <a:srgbClr val="FF0000"/>
                </a:solidFill>
                <a:ea typeface="+mn-ea"/>
              </a:rPr>
              <a:t>27 000 b/s</a:t>
            </a:r>
            <a:r>
              <a:rPr lang="en-GB" sz="1800" dirty="0">
                <a:ea typeface="+mn-ea"/>
              </a:rPr>
              <a:t>)</a:t>
            </a:r>
          </a:p>
          <a:p>
            <a:pPr marL="211138" indent="-211138">
              <a:defRPr/>
            </a:pPr>
            <a:r>
              <a:rPr lang="en-GB" sz="1800" dirty="0">
                <a:ea typeface="+mn-ea"/>
              </a:rPr>
              <a:t>5 </a:t>
            </a:r>
            <a:r>
              <a:rPr lang="en-GB" sz="1800" dirty="0" err="1">
                <a:ea typeface="+mn-ea"/>
              </a:rPr>
              <a:t>beamlines</a:t>
            </a:r>
            <a:r>
              <a:rPr lang="en-GB" sz="1800" dirty="0">
                <a:ea typeface="+mn-ea"/>
              </a:rPr>
              <a:t> / 10 instruments</a:t>
            </a:r>
          </a:p>
          <a:p>
            <a:pPr marL="398463" lvl="1" indent="-173038">
              <a:defRPr/>
            </a:pPr>
            <a:r>
              <a:rPr lang="fr-FR" sz="1800" dirty="0">
                <a:ea typeface="+mn-ea"/>
              </a:rPr>
              <a:t>Start version </a:t>
            </a:r>
            <a:r>
              <a:rPr lang="fr-FR" sz="1800" dirty="0" err="1">
                <a:ea typeface="+mn-ea"/>
              </a:rPr>
              <a:t>with</a:t>
            </a:r>
            <a:r>
              <a:rPr lang="fr-FR" sz="1800" dirty="0">
                <a:ea typeface="+mn-ea"/>
              </a:rPr>
              <a:t> 3 </a:t>
            </a:r>
            <a:r>
              <a:rPr lang="fr-FR" sz="1800" dirty="0" err="1">
                <a:ea typeface="+mn-ea"/>
              </a:rPr>
              <a:t>beamlines</a:t>
            </a:r>
            <a:r>
              <a:rPr lang="fr-FR" sz="1800" dirty="0">
                <a:ea typeface="+mn-ea"/>
              </a:rPr>
              <a:t> and 6 instruments</a:t>
            </a:r>
            <a:endParaRPr lang="en-GB" sz="1800" dirty="0">
              <a:ea typeface="+mn-ea"/>
            </a:endParaRPr>
          </a:p>
          <a:p>
            <a:pPr marL="217488" indent="-217488">
              <a:defRPr/>
            </a:pPr>
            <a:r>
              <a:rPr lang="en-GB" sz="1800" dirty="0">
                <a:ea typeface="+mn-ea"/>
              </a:rPr>
              <a:t>Several extensions possible:</a:t>
            </a:r>
          </a:p>
          <a:p>
            <a:pPr marL="398463" lvl="1" indent="-173038">
              <a:buSzPct val="90000"/>
              <a:defRPr/>
            </a:pPr>
            <a:r>
              <a:rPr lang="en-GB" sz="1800" dirty="0">
                <a:ea typeface="+mn-ea"/>
              </a:rPr>
              <a:t>More </a:t>
            </a:r>
            <a:r>
              <a:rPr lang="en-GB" sz="1800" dirty="0" err="1">
                <a:ea typeface="+mn-ea"/>
              </a:rPr>
              <a:t>undulators</a:t>
            </a:r>
            <a:r>
              <a:rPr lang="en-GB" sz="1800" dirty="0">
                <a:ea typeface="+mn-ea"/>
              </a:rPr>
              <a:t>     </a:t>
            </a:r>
          </a:p>
          <a:p>
            <a:pPr marL="398463" lvl="1" indent="-173038">
              <a:buSzPct val="90000"/>
              <a:defRPr/>
            </a:pPr>
            <a:r>
              <a:rPr lang="en-GB" sz="1800" dirty="0">
                <a:ea typeface="+mn-ea"/>
              </a:rPr>
              <a:t>More instruments</a:t>
            </a:r>
          </a:p>
          <a:p>
            <a:pPr marL="398463" lvl="1" indent="-173038">
              <a:buSzPct val="90000"/>
              <a:defRPr/>
            </a:pPr>
            <a:r>
              <a:rPr lang="en-GB" sz="1800" dirty="0">
                <a:ea typeface="+mn-ea"/>
              </a:rPr>
              <a:t>…….</a:t>
            </a:r>
          </a:p>
          <a:p>
            <a:pPr marL="398463" lvl="1" indent="-173038">
              <a:buSzPct val="90000"/>
              <a:defRPr/>
            </a:pPr>
            <a:endParaRPr lang="fr-FR" sz="700" dirty="0">
              <a:solidFill>
                <a:srgbClr val="FD930A"/>
              </a:solidFill>
              <a:ea typeface="+mn-ea"/>
            </a:endParaRPr>
          </a:p>
          <a:p>
            <a:pPr>
              <a:buFont typeface="Wingdings" pitchFamily="2" charset="2"/>
              <a:buNone/>
              <a:defRPr/>
            </a:pPr>
            <a:endParaRPr lang="en-GB" sz="1800" dirty="0">
              <a:ea typeface="+mn-ea"/>
            </a:endParaRPr>
          </a:p>
        </p:txBody>
      </p:sp>
      <p:pic>
        <p:nvPicPr>
          <p:cNvPr id="79877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35281" r="2620" b="13934"/>
          <a:stretch>
            <a:fillRect/>
          </a:stretch>
        </p:blipFill>
        <p:spPr>
          <a:xfrm>
            <a:off x="3513138" y="4195763"/>
            <a:ext cx="5630862" cy="2174875"/>
          </a:xfrm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9878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29988" r="30022" b="10414"/>
          <a:stretch>
            <a:fillRect/>
          </a:stretch>
        </p:blipFill>
        <p:spPr>
          <a:xfrm>
            <a:off x="4070350" y="1093788"/>
            <a:ext cx="4949825" cy="3127375"/>
          </a:xfrm>
        </p:spPr>
      </p:pic>
      <p:sp>
        <p:nvSpPr>
          <p:cNvPr id="79879" name="TextBox 5"/>
          <p:cNvSpPr txBox="1">
            <a:spLocks noChangeArrowheads="1"/>
          </p:cNvSpPr>
          <p:nvPr/>
        </p:nvSpPr>
        <p:spPr bwMode="auto">
          <a:xfrm>
            <a:off x="4356100" y="4586288"/>
            <a:ext cx="1100138" cy="5651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   SASE2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(= SASE1)</a:t>
            </a:r>
          </a:p>
        </p:txBody>
      </p:sp>
      <p:sp>
        <p:nvSpPr>
          <p:cNvPr id="79880" name="TextBox 3"/>
          <p:cNvSpPr txBox="1">
            <a:spLocks noChangeArrowheads="1"/>
          </p:cNvSpPr>
          <p:nvPr/>
        </p:nvSpPr>
        <p:spPr bwMode="auto">
          <a:xfrm>
            <a:off x="4248150" y="5634038"/>
            <a:ext cx="1851025" cy="565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it-IT" sz="12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SASE1, </a:t>
            </a: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Symbol" pitchFamily="18" charset="2"/>
                <a:ea typeface="MS PGothic" pitchFamily="34" charset="-128"/>
                <a:cs typeface="Arial" charset="0"/>
              </a:rPr>
              <a:t>l</a:t>
            </a:r>
            <a:r>
              <a:rPr kumimoji="0" lang="en-US" altLang="it-IT" sz="1400" b="1" i="0" u="none" strike="noStrike" kern="1200" cap="none" spc="0" normalizeH="0" baseline="-2500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u</a:t>
            </a: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= 40 mm</a:t>
            </a:r>
            <a:endParaRPr kumimoji="0" lang="en-US" altLang="it-IT" sz="1400" b="1" i="0" u="none" strike="noStrike" kern="1200" cap="none" spc="0" normalizeH="0" baseline="-25000" noProof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   0.2 – 0.05 nm</a:t>
            </a:r>
          </a:p>
        </p:txBody>
      </p:sp>
      <p:sp>
        <p:nvSpPr>
          <p:cNvPr id="79881" name="Rectangle 7"/>
          <p:cNvSpPr>
            <a:spLocks noChangeArrowheads="1"/>
          </p:cNvSpPr>
          <p:nvPr/>
        </p:nvSpPr>
        <p:spPr bwMode="auto">
          <a:xfrm>
            <a:off x="3305175" y="5113338"/>
            <a:ext cx="846138" cy="79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it-IT" altLang="it-IT" sz="900" b="0" i="0" u="none" strike="noStrike" kern="1200" cap="none" spc="0" normalizeH="0" baseline="0" noProof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cxnSp>
        <p:nvCxnSpPr>
          <p:cNvPr id="27" name="Straight Arrow Connector 9"/>
          <p:cNvCxnSpPr>
            <a:cxnSpLocks noChangeShapeType="1"/>
            <a:stCxn id="79881" idx="1"/>
            <a:endCxn id="79881" idx="3"/>
          </p:cNvCxnSpPr>
          <p:nvPr/>
        </p:nvCxnSpPr>
        <p:spPr bwMode="auto">
          <a:xfrm>
            <a:off x="3305175" y="5511800"/>
            <a:ext cx="846138" cy="0"/>
          </a:xfrm>
          <a:prstGeom prst="straightConnector1">
            <a:avLst/>
          </a:prstGeom>
          <a:noFill/>
          <a:ln w="38100">
            <a:solidFill>
              <a:srgbClr val="1F123C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TextBox 12"/>
          <p:cNvSpPr txBox="1">
            <a:spLocks noChangeArrowheads="1"/>
          </p:cNvSpPr>
          <p:nvPr/>
        </p:nvSpPr>
        <p:spPr bwMode="auto">
          <a:xfrm>
            <a:off x="3419475" y="5151438"/>
            <a:ext cx="1136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17.5 GeV</a:t>
            </a:r>
          </a:p>
        </p:txBody>
      </p:sp>
      <p:sp>
        <p:nvSpPr>
          <p:cNvPr id="79884" name="Rectangle 15"/>
          <p:cNvSpPr>
            <a:spLocks noChangeArrowheads="1"/>
          </p:cNvSpPr>
          <p:nvPr/>
        </p:nvSpPr>
        <p:spPr bwMode="auto">
          <a:xfrm>
            <a:off x="6573838" y="5805488"/>
            <a:ext cx="519112" cy="14446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it-IT" altLang="it-IT" sz="900" b="0" i="0" u="none" strike="noStrike" kern="1200" cap="none" spc="0" normalizeH="0" baseline="0" noProof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9885" name="Rectangle 16"/>
          <p:cNvSpPr>
            <a:spLocks noChangeArrowheads="1"/>
          </p:cNvSpPr>
          <p:nvPr/>
        </p:nvSpPr>
        <p:spPr bwMode="auto">
          <a:xfrm>
            <a:off x="6292850" y="5911850"/>
            <a:ext cx="1390650" cy="458788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it-IT" altLang="it-IT" sz="900" b="0" i="0" u="none" strike="noStrike" kern="1200" cap="none" spc="0" normalizeH="0" baseline="0" noProof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9886" name="TextBox 17"/>
          <p:cNvSpPr txBox="1">
            <a:spLocks noChangeArrowheads="1"/>
          </p:cNvSpPr>
          <p:nvPr/>
        </p:nvSpPr>
        <p:spPr bwMode="auto">
          <a:xfrm>
            <a:off x="5926138" y="5872163"/>
            <a:ext cx="190023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SASE3, </a:t>
            </a: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Symbol" pitchFamily="18" charset="2"/>
                <a:ea typeface="MS PGothic" pitchFamily="34" charset="-128"/>
                <a:cs typeface="Arial" charset="0"/>
              </a:rPr>
              <a:t>l</a:t>
            </a:r>
            <a:r>
              <a:rPr kumimoji="0" lang="en-US" altLang="it-IT" sz="1400" b="1" i="0" u="none" strike="noStrike" kern="1200" cap="none" spc="0" normalizeH="0" baseline="-2500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u</a:t>
            </a: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= 68 mm</a:t>
            </a:r>
            <a:endParaRPr kumimoji="0" lang="en-US" altLang="it-IT" sz="1400" b="1" i="0" u="none" strike="noStrike" kern="1200" cap="none" spc="0" normalizeH="0" baseline="-25000" noProof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   1.7 – 0.4 nm</a:t>
            </a:r>
            <a:endParaRPr kumimoji="0" lang="en-US" altLang="it-IT" sz="900" b="0" i="0" u="none" strike="noStrike" kern="1200" cap="none" spc="0" normalizeH="0" baseline="0" noProof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4829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Italian Contribution </a:t>
            </a:r>
            <a:br>
              <a:rPr lang="en-US" altLang="it-IT" dirty="0"/>
            </a:br>
            <a:r>
              <a:rPr lang="en-US" altLang="it-IT" dirty="0"/>
              <a:t>(based on INFN LASA know-how)</a:t>
            </a:r>
          </a:p>
        </p:txBody>
      </p:sp>
      <p:sp>
        <p:nvSpPr>
          <p:cNvPr id="80899" name="Segnaposto numero diapositiva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80A62-C341-4557-9F34-9AA7FD0794CE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1238250"/>
            <a:ext cx="9144000" cy="602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IN-KIND contribution for 33 M Euro (2005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8925" marR="0" lvl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400 Bulk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9 cell 1.3 GHz cavities</a:t>
            </a:r>
          </a:p>
          <a:p>
            <a:pPr marL="288925" marR="0" lvl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D930A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8925" marR="0" lvl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45 cryomodules</a:t>
            </a:r>
          </a:p>
          <a:p>
            <a:pPr marL="288925" marR="0" lvl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D930A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8925" marR="0" lvl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Tuners for SC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linac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930A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8925" marR="0" lvl="0" indent="-176213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spcAft>
                <a:spcPct val="0"/>
              </a:spcAft>
              <a:buClr>
                <a:srgbClr val="F8B323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D930A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8925" marR="0" lvl="0" indent="-176213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spcAft>
                <a:spcPct val="0"/>
              </a:spcAft>
              <a:buClr>
                <a:srgbClr val="F8B32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3.9 GHz Cryomodule with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8 SC Nb cavities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(+ spares)</a:t>
            </a:r>
          </a:p>
          <a:p>
            <a:pPr marL="112713" marR="0" lvl="0" indent="-112713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112713" marR="0" lvl="0" indent="-112713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4 WPs co-leaded INFN - DESY </a:t>
            </a:r>
          </a:p>
          <a:p>
            <a:pPr marL="112713" marR="0" lvl="0" indent="-112713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All components produced by Italian Industry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8" name="Picture 3" descr="_DSC0368">
            <a:extLst>
              <a:ext uri="{FF2B5EF4-FFF2-40B4-BE49-F238E27FC236}">
                <a16:creationId xmlns:a16="http://schemas.microsoft.com/office/drawing/2014/main" id="{07215344-B35D-42F4-A67E-9031CFB47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50336" r="2233"/>
          <a:stretch/>
        </p:blipFill>
        <p:spPr bwMode="auto">
          <a:xfrm>
            <a:off x="5638799" y="1612900"/>
            <a:ext cx="3472543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B4195D3-5118-44CC-919C-90552A227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r="16402"/>
          <a:stretch/>
        </p:blipFill>
        <p:spPr bwMode="auto">
          <a:xfrm>
            <a:off x="5329886" y="4419600"/>
            <a:ext cx="3657600" cy="167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9D672-23D9-48EF-B7C4-97B905C0E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092"/>
          <a:stretch/>
        </p:blipFill>
        <p:spPr>
          <a:xfrm>
            <a:off x="4343400" y="2438400"/>
            <a:ext cx="3483198" cy="21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49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37255"/>
            <a:ext cx="2514600" cy="188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26043" r="7501" b="13715"/>
          <a:stretch/>
        </p:blipFill>
        <p:spPr bwMode="auto">
          <a:xfrm>
            <a:off x="6477000" y="2290414"/>
            <a:ext cx="2667000" cy="106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1066800" y="188913"/>
            <a:ext cx="7315199" cy="822184"/>
          </a:xfrm>
        </p:spPr>
        <p:txBody>
          <a:bodyPr/>
          <a:lstStyle/>
          <a:p>
            <a:r>
              <a:rPr lang="it-IT" altLang="it-IT" dirty="0"/>
              <a:t>800 SC 1.3 GHz Nb cavities (VT):</a:t>
            </a:r>
            <a:br>
              <a:rPr lang="it-IT" altLang="it-IT" dirty="0"/>
            </a:br>
            <a:r>
              <a:rPr lang="it-IT" altLang="it-IT" dirty="0"/>
              <a:t>two recipes (BCP &amp; EP), two companies (RI &amp; EZ)</a:t>
            </a:r>
            <a:endParaRPr lang="en-US" altLang="it-IT" dirty="0"/>
          </a:p>
        </p:txBody>
      </p:sp>
      <p:sp>
        <p:nvSpPr>
          <p:cNvPr id="8192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AACA16-9413-49E0-A719-B6A605B59FB4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pic>
        <p:nvPicPr>
          <p:cNvPr id="819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1160"/>
            <a:ext cx="3505199" cy="232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261486" y="3733800"/>
            <a:ext cx="2871628" cy="2410407"/>
            <a:chOff x="0" y="3884141"/>
            <a:chExt cx="3542896" cy="297385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r="5201" b="3213"/>
            <a:stretch/>
          </p:blipFill>
          <p:spPr bwMode="auto">
            <a:xfrm>
              <a:off x="0" y="4085569"/>
              <a:ext cx="3542895" cy="2772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1" y="3884141"/>
              <a:ext cx="3542895" cy="683499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Best Performance Cavities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Both recipes are OK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1033" name="Picture 9" descr="P:\0 X-FEL\1300\0-Cavity_production\Cavity Analysis Team\SUST cavity results pub\PRSTAB\Figures for submission\Fig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62" y="4648103"/>
            <a:ext cx="3131838" cy="22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:\0 X-FEL\1300\0-Cavity_production\Cavity Analysis Team\SUST cavity results pub\PRSTAB\Figures for submission\Fig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36665"/>
            <a:ext cx="3131838" cy="22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3554849"/>
            <a:ext cx="2895600" cy="116955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Final Performances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max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33.0 ±4.8 [MV/m]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usable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29.8 ±5.1 [MV/m]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(23.6MV/m)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1.37 ±0.25 [10</a:t>
            </a:r>
            <a: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(E</a:t>
            </a:r>
            <a:r>
              <a:rPr kumimoji="0" lang="it-IT" sz="1200" b="0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goal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23.6 [MV/m], Q</a:t>
            </a:r>
            <a:r>
              <a:rPr kumimoji="0" lang="it-IT" sz="1200" b="0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 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≥1·10</a:t>
            </a:r>
            <a:r>
              <a:rPr kumimoji="0" lang="it-IT" sz="12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2400" y="3111762"/>
            <a:ext cx="2743199" cy="1631216"/>
          </a:xfrm>
          <a:prstGeom prst="rect">
            <a:avLst/>
          </a:prstGeom>
          <a:solidFill>
            <a:srgbClr val="0066FF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Retreated Cavities (~30%)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Reasons:</a:t>
            </a:r>
          </a:p>
          <a:p>
            <a:pPr marL="92075" marR="0" lvl="0" indent="-92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Bad performances (15%)</a:t>
            </a:r>
          </a:p>
          <a:p>
            <a:pPr marL="92075" marR="0" lvl="0" indent="-92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Bad inc. insp. &amp; other (15%)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Kind of retreatment:</a:t>
            </a:r>
          </a:p>
          <a:p>
            <a:pPr marL="92075" marR="0" lvl="0" indent="-92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HPR (86%)</a:t>
            </a:r>
          </a:p>
          <a:p>
            <a:pPr marL="92075" marR="0" lvl="0" indent="-92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BCP (9%)</a:t>
            </a:r>
          </a:p>
          <a:p>
            <a:pPr marL="92075" marR="0" lvl="0" indent="-92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Special recovery (grinding) (4%)</a:t>
            </a:r>
          </a:p>
        </p:txBody>
      </p:sp>
      <p:pic>
        <p:nvPicPr>
          <p:cNvPr id="36" name="Immagin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/>
          <a:stretch/>
        </p:blipFill>
        <p:spPr>
          <a:xfrm>
            <a:off x="2971800" y="1025064"/>
            <a:ext cx="3777570" cy="23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15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WP3: accelerating cryomodules</a:t>
            </a:r>
            <a:endParaRPr lang="en-US" altLang="it-IT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AFD7BE-A51B-4CA4-BFEC-BF59CDBA01DA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pic>
        <p:nvPicPr>
          <p:cNvPr id="8294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219200"/>
            <a:ext cx="7437437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324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tunnel</a:t>
            </a:r>
            <a:endParaRPr lang="de-DE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967134"/>
            <a:ext cx="9144000" cy="3531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 Box 1"/>
          <p:cNvSpPr txBox="1"/>
          <p:nvPr/>
        </p:nvSpPr>
        <p:spPr>
          <a:xfrm>
            <a:off x="7868697" y="3992666"/>
            <a:ext cx="1214799" cy="226800"/>
          </a:xfrm>
          <a:prstGeom prst="rect">
            <a:avLst/>
          </a:prstGeom>
          <a:solidFill>
            <a:schemeClr val="lt1">
              <a:alpha val="80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" tIns="9144" rIns="18288" bIns="9144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1.3 GHz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gun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7" name="Text Box 7"/>
          <p:cNvSpPr txBox="1"/>
          <p:nvPr/>
        </p:nvSpPr>
        <p:spPr>
          <a:xfrm>
            <a:off x="5943601" y="4457016"/>
            <a:ext cx="2895600" cy="226800"/>
          </a:xfrm>
          <a:prstGeom prst="rect">
            <a:avLst/>
          </a:prstGeom>
          <a:solidFill>
            <a:schemeClr val="lt1">
              <a:alpha val="80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" tIns="9144" rIns="18288" bIns="9144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1.3 GHz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cryo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module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A1 (XM29)</a:t>
            </a:r>
          </a:p>
        </p:txBody>
      </p:sp>
      <p:sp>
        <p:nvSpPr>
          <p:cNvPr id="18" name="Text Box 11"/>
          <p:cNvSpPr txBox="1"/>
          <p:nvPr/>
        </p:nvSpPr>
        <p:spPr>
          <a:xfrm>
            <a:off x="4971550" y="5481735"/>
            <a:ext cx="3142430" cy="682026"/>
          </a:xfrm>
          <a:prstGeom prst="rect">
            <a:avLst/>
          </a:prstGeom>
          <a:solidFill>
            <a:srgbClr val="FF9933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8288" tIns="9144" rIns="18288" bIns="9144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3.9 GHz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cryo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module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AH1</a:t>
            </a:r>
          </a:p>
        </p:txBody>
      </p:sp>
      <p:sp>
        <p:nvSpPr>
          <p:cNvPr id="19" name="Text Box 13"/>
          <p:cNvSpPr txBox="1"/>
          <p:nvPr/>
        </p:nvSpPr>
        <p:spPr>
          <a:xfrm>
            <a:off x="1427585" y="6121643"/>
            <a:ext cx="1649242" cy="226800"/>
          </a:xfrm>
          <a:prstGeom prst="rect">
            <a:avLst/>
          </a:prstGeom>
          <a:solidFill>
            <a:schemeClr val="lt1">
              <a:alpha val="80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" tIns="9144" rIns="18288" bIns="9144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Diagnostic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section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0" name="Text Box 14"/>
          <p:cNvSpPr txBox="1"/>
          <p:nvPr/>
        </p:nvSpPr>
        <p:spPr>
          <a:xfrm>
            <a:off x="3631217" y="5566968"/>
            <a:ext cx="912042" cy="376796"/>
          </a:xfrm>
          <a:prstGeom prst="rect">
            <a:avLst/>
          </a:prstGeom>
          <a:solidFill>
            <a:schemeClr val="lt1">
              <a:alpha val="80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" tIns="9144" rIns="18288" bIns="9144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Laser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heater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56532" y="3992665"/>
            <a:ext cx="1349944" cy="1407617"/>
            <a:chOff x="459422" y="77374"/>
            <a:chExt cx="918845" cy="623889"/>
          </a:xfrm>
        </p:grpSpPr>
        <p:sp>
          <p:nvSpPr>
            <p:cNvPr id="13" name="Text Box 16"/>
            <p:cNvSpPr txBox="1"/>
            <p:nvPr/>
          </p:nvSpPr>
          <p:spPr>
            <a:xfrm>
              <a:off x="459422" y="77374"/>
              <a:ext cx="918845" cy="219654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18288" tIns="9144" rIns="18288" bIns="9144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Fast kickers and screen stations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73178" y="302931"/>
              <a:ext cx="0" cy="39833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918844" y="302931"/>
              <a:ext cx="40765" cy="32550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15"/>
          <p:cNvSpPr txBox="1"/>
          <p:nvPr/>
        </p:nvSpPr>
        <p:spPr>
          <a:xfrm>
            <a:off x="2743200" y="3485947"/>
            <a:ext cx="2743200" cy="226800"/>
          </a:xfrm>
          <a:prstGeom prst="rect">
            <a:avLst/>
          </a:prstGeom>
          <a:solidFill>
            <a:schemeClr val="lt1">
              <a:alpha val="80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" tIns="9144" rIns="18288" bIns="9144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Transverse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deflecting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structure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77176" y="3804859"/>
            <a:ext cx="754041" cy="1304315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4"/>
          <p:cNvSpPr txBox="1"/>
          <p:nvPr/>
        </p:nvSpPr>
        <p:spPr>
          <a:xfrm>
            <a:off x="685800" y="4688709"/>
            <a:ext cx="1219199" cy="524431"/>
          </a:xfrm>
          <a:prstGeom prst="rect">
            <a:avLst/>
          </a:prstGeom>
          <a:solidFill>
            <a:schemeClr val="lt1">
              <a:alpha val="80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" tIns="9144" rIns="18288" bIns="9144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Spectrometer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dipole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90600" y="5213140"/>
            <a:ext cx="127073" cy="490906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8910" y="4001577"/>
            <a:ext cx="1157256" cy="226800"/>
          </a:xfrm>
          <a:prstGeom prst="rect">
            <a:avLst/>
          </a:prstGeom>
          <a:solidFill>
            <a:schemeClr val="lt1">
              <a:alpha val="71000"/>
            </a:scheme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/>
                <a:ea typeface="ＭＳ Ｐゴシック"/>
                <a:cs typeface="Times" panose="02020603050405020304" pitchFamily="18" charset="0"/>
              </a:rPr>
              <a:t>Beam dump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/>
              <a:ea typeface="ＭＳ Ｐゴシック"/>
              <a:cs typeface="Times" panose="02020603050405020304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>
            <a:off x="130629" y="4307732"/>
            <a:ext cx="382555" cy="1396314"/>
          </a:xfrm>
          <a:prstGeom prst="straightConnector1">
            <a:avLst/>
          </a:prstGeom>
          <a:noFill/>
          <a:ln w="19050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46" name="Content Placeholder 7" descr="E:\Old Desktop\FC\Full\2015\20151103 InjektorPanorama\20151103 InjektorColdWar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52736"/>
            <a:ext cx="9144001" cy="184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e Placeholder 20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t>05/July/2016</a:t>
            </a: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t>P. Pierini, TTC 2016, CEA</a:t>
            </a:r>
            <a:endParaRPr kumimoji="0" lang="en-GB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4C574-8C93-4B89-A960-84F2571CF078}" type="slidenum">
              <a:rPr kumimoji="0" lang="en-GB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  <p:pic>
        <p:nvPicPr>
          <p:cNvPr id="2050" name="Picture 2" descr="P:\jddd 1_2016-06-11T13.25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0072" y="152400"/>
            <a:ext cx="3991928" cy="8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 bwMode="auto">
          <a:xfrm>
            <a:off x="4390072" y="654710"/>
            <a:ext cx="486728" cy="457200"/>
          </a:xfrm>
          <a:prstGeom prst="ellips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charset="0"/>
              <a:ea typeface="ＭＳ Ｐゴシック" pitchFamily="112" charset="-128"/>
              <a:cs typeface="Arial" charset="0"/>
            </a:endParaRPr>
          </a:p>
        </p:txBody>
      </p:sp>
      <p:cxnSp>
        <p:nvCxnSpPr>
          <p:cNvPr id="5" name="Connettore 2 4"/>
          <p:cNvCxnSpPr/>
          <p:nvPr/>
        </p:nvCxnSpPr>
        <p:spPr bwMode="auto">
          <a:xfrm flipH="1" flipV="1">
            <a:off x="5204330" y="4570416"/>
            <a:ext cx="434472" cy="996552"/>
          </a:xfrm>
          <a:prstGeom prst="straightConnector1">
            <a:avLst/>
          </a:prstGeom>
          <a:noFill/>
          <a:ln w="571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4665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883170"/>
            <a:ext cx="7772400" cy="2387600"/>
          </a:xfrm>
        </p:spPr>
        <p:txBody>
          <a:bodyPr>
            <a:normAutofit/>
          </a:bodyPr>
          <a:lstStyle/>
          <a:p>
            <a:r>
              <a:rPr lang="en-US" b="1" dirty="0" smtClean="0"/>
              <a:t>Ongoing activities at LASA </a:t>
            </a:r>
            <a:r>
              <a:rPr lang="en-US" b="1" dirty="0"/>
              <a:t>for ESS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254728"/>
            <a:ext cx="6858000" cy="1655762"/>
          </a:xfrm>
        </p:spPr>
        <p:txBody>
          <a:bodyPr>
            <a:normAutofit/>
          </a:bodyPr>
          <a:lstStyle/>
          <a:p>
            <a:r>
              <a:rPr lang="en-US" dirty="0"/>
              <a:t>From the design to the Vertical Test of the cavity prototype integrated in the tank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267200"/>
            <a:ext cx="4619979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05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20FAA6-B6FA-41A9-80AA-0AC42CA32E04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XFEL 3</a:t>
            </a:r>
            <a:r>
              <a:rPr lang="it-IT" altLang="it-IT" baseline="30000"/>
              <a:t>rd</a:t>
            </a:r>
            <a:r>
              <a:rPr lang="it-IT" altLang="it-IT"/>
              <a:t> Harmonic System (3.9 GHz)</a:t>
            </a:r>
            <a:endParaRPr lang="en-US" altLang="it-IT"/>
          </a:p>
        </p:txBody>
      </p:sp>
      <p:pic>
        <p:nvPicPr>
          <p:cNvPr id="8397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852066"/>
            <a:ext cx="6096000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8397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781" y="2920051"/>
            <a:ext cx="242121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83975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0" r="14151" b="10001"/>
          <a:stretch>
            <a:fillRect/>
          </a:stretch>
        </p:blipFill>
        <p:spPr bwMode="auto">
          <a:xfrm>
            <a:off x="76200" y="3124200"/>
            <a:ext cx="1935397" cy="209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egnaposto contenuto 5">
            <a:extLst>
              <a:ext uri="{FF2B5EF4-FFF2-40B4-BE49-F238E27FC236}">
                <a16:creationId xmlns:a16="http://schemas.microsoft.com/office/drawing/2014/main" id="{B5EAA69F-4411-4732-95CB-2CF6464FB6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2" y="1166764"/>
            <a:ext cx="2707554" cy="18050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15" descr="ASSY-Cavity String">
            <a:extLst>
              <a:ext uri="{FF2B5EF4-FFF2-40B4-BE49-F238E27FC236}">
                <a16:creationId xmlns:a16="http://schemas.microsoft.com/office/drawing/2014/main" id="{9910BD8C-A718-40A3-A22B-C043AFD9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1" b="19324"/>
          <a:stretch>
            <a:fillRect/>
          </a:stretch>
        </p:blipFill>
        <p:spPr bwMode="auto">
          <a:xfrm rot="21163225">
            <a:off x="2756746" y="3634138"/>
            <a:ext cx="3319968" cy="129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2">
            <a:extLst>
              <a:ext uri="{FF2B5EF4-FFF2-40B4-BE49-F238E27FC236}">
                <a16:creationId xmlns:a16="http://schemas.microsoft.com/office/drawing/2014/main" id="{9556605D-6030-4AF1-B5D3-23216DD73034}"/>
              </a:ext>
            </a:extLst>
          </p:cNvPr>
          <p:cNvSpPr/>
          <p:nvPr/>
        </p:nvSpPr>
        <p:spPr>
          <a:xfrm>
            <a:off x="103188" y="4997345"/>
            <a:ext cx="8915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Due to alternating couplers requirement, for coupler 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                 kick compensation, and to the position of the 2-phase pipe there are two dressed cavity configurations (left and right)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Blade tuner updated to the “slim” type, concept derived from ILC tuner work by INFN. Lighter, cheaper, motor to the side. 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Design of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Module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“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Plug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compatible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” with XFEL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modules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98450" marR="0" lvl="0" indent="-2984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0AEEED70-FEED-4203-A44F-DB04C79A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21" y="1240601"/>
            <a:ext cx="25478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String Assembly (DESY)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080FCB18-6C14-4676-86A5-D6398D226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51" y="3042239"/>
            <a:ext cx="13540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Blade Tuner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551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01582B-2DC4-4DB7-9A11-39CC6E886AF9}"/>
              </a:ext>
            </a:extLst>
          </p:cNvPr>
          <p:cNvSpPr/>
          <p:nvPr/>
        </p:nvSpPr>
        <p:spPr bwMode="auto">
          <a:xfrm>
            <a:off x="5410200" y="1069976"/>
            <a:ext cx="3657600" cy="51784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0"/>
                <a:solidFill>
                  <a:srgbClr val="261748"/>
                </a:solidFill>
                <a:effectLst>
                  <a:outerShdw blurRad="38100" dist="19050" dir="2700000" algn="tl" rotWithShape="0">
                    <a:srgbClr val="261748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3 rd Harmonic Module in Operation</a:t>
            </a:r>
            <a:endParaRPr kumimoji="0" lang="en-US" sz="1600" b="0" i="0" u="none" strike="noStrike" kern="1200" cap="none" spc="0" normalizeH="0" baseline="0" noProof="0" dirty="0">
              <a:ln w="0"/>
              <a:solidFill>
                <a:srgbClr val="261748"/>
              </a:solidFill>
              <a:effectLst>
                <a:outerShdw blurRad="38100" dist="19050" dir="2700000" algn="tl" rotWithShape="0">
                  <a:srgbClr val="261748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Beam image on screen in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spectrometer beamline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←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AH1 off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     AH1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→ </a:t>
            </a:r>
          </a:p>
        </p:txBody>
      </p:sp>
      <p:sp>
        <p:nvSpPr>
          <p:cNvPr id="839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20FAA6-B6FA-41A9-80AA-0AC42CA32E04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XFEL 3</a:t>
            </a:r>
            <a:r>
              <a:rPr lang="it-IT" altLang="it-IT" baseline="30000" dirty="0"/>
              <a:t>rd</a:t>
            </a:r>
            <a:r>
              <a:rPr lang="it-IT" altLang="it-IT" dirty="0"/>
              <a:t> Harmonic System (3.9 GHz):</a:t>
            </a:r>
            <a:br>
              <a:rPr lang="it-IT" altLang="it-IT" dirty="0"/>
            </a:br>
            <a:r>
              <a:rPr lang="it-IT" altLang="it-IT" dirty="0"/>
              <a:t>fabrication, treatments and </a:t>
            </a:r>
            <a:r>
              <a:rPr lang="it-IT" altLang="it-IT" dirty="0" err="1" smtClean="0"/>
              <a:t>tests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</a:t>
            </a:r>
            <a:r>
              <a:rPr lang="it-IT" altLang="it-IT" dirty="0" smtClean="0"/>
              <a:t> LASA</a:t>
            </a:r>
            <a:endParaRPr lang="en-US" altLang="it-IT" dirty="0"/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069975"/>
            <a:ext cx="192087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1069975"/>
            <a:ext cx="2859088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6" y="4039233"/>
            <a:ext cx="2086568" cy="235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976563"/>
            <a:ext cx="28590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91814" y="2971800"/>
            <a:ext cx="17550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Weld</a:t>
            </a: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it-IT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inspection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0920" y="6053197"/>
            <a:ext cx="2314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Cavity Tests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033713" y="1038402"/>
            <a:ext cx="1995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RF VT (LASA)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4801" y="1033046"/>
            <a:ext cx="2728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VT preparation (LASA)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114"/>
          <a:stretch/>
        </p:blipFill>
        <p:spPr bwMode="auto">
          <a:xfrm>
            <a:off x="1854439" y="3768921"/>
            <a:ext cx="3549094" cy="263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sellaDiTesto 28"/>
          <p:cNvSpPr txBox="1"/>
          <p:nvPr/>
        </p:nvSpPr>
        <p:spPr>
          <a:xfrm rot="1078684">
            <a:off x="1786194" y="5285759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All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cavities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above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specifications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5" name="CasellaDiTesto 2"/>
          <p:cNvSpPr txBox="1"/>
          <p:nvPr/>
        </p:nvSpPr>
        <p:spPr>
          <a:xfrm>
            <a:off x="5751412" y="4039233"/>
            <a:ext cx="2149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XFEL Injector with Beam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8" name="Content Placeholder 6">
            <a:extLst>
              <a:ext uri="{FF2B5EF4-FFF2-40B4-BE49-F238E27FC236}">
                <a16:creationId xmlns:a16="http://schemas.microsoft.com/office/drawing/2014/main" id="{BC906844-2585-4111-AF0E-73E5C236D9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5520" y="1813468"/>
            <a:ext cx="801385" cy="8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P:\linearizzazione\XFEL.DIAG-CAMERA-OTRD.64.I1D-IMAGE_EXT_2016-06-11T08.35.png">
            <a:extLst>
              <a:ext uri="{FF2B5EF4-FFF2-40B4-BE49-F238E27FC236}">
                <a16:creationId xmlns:a16="http://schemas.microsoft.com/office/drawing/2014/main" id="{8209DF82-7D03-44D5-825A-1D4CA6621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0" t="32097" r="44582" b="11400"/>
          <a:stretch/>
        </p:blipFill>
        <p:spPr bwMode="auto">
          <a:xfrm>
            <a:off x="7288714" y="2850600"/>
            <a:ext cx="1729874" cy="324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4E61B1-AB21-4D9E-B070-7ABFB0DF89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1104" y="1902969"/>
            <a:ext cx="601270" cy="690113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32D8039-DDDA-4B08-9373-9F7B66D206B2}"/>
              </a:ext>
            </a:extLst>
          </p:cNvPr>
          <p:cNvCxnSpPr>
            <a:cxnSpLocks noChangeAspect="1"/>
          </p:cNvCxnSpPr>
          <p:nvPr/>
        </p:nvCxnSpPr>
        <p:spPr bwMode="auto">
          <a:xfrm flipH="1">
            <a:off x="5892797" y="1811108"/>
            <a:ext cx="824108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EE61385-D3D6-428D-B581-067C556E82D5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6716905" y="1829752"/>
            <a:ext cx="0" cy="83654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E822921-C863-4C95-B172-D58E4A55C899}"/>
              </a:ext>
            </a:extLst>
          </p:cNvPr>
          <p:cNvSpPr txBox="1">
            <a:spLocks noChangeAspect="1"/>
          </p:cNvSpPr>
          <p:nvPr/>
        </p:nvSpPr>
        <p:spPr>
          <a:xfrm>
            <a:off x="5980190" y="1803312"/>
            <a:ext cx="801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X (i.e. E)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D930A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9E0B17-6709-4003-9CF6-93A86EA33658}"/>
              </a:ext>
            </a:extLst>
          </p:cNvPr>
          <p:cNvSpPr txBox="1">
            <a:spLocks noChangeAspect="1"/>
          </p:cNvSpPr>
          <p:nvPr/>
        </p:nvSpPr>
        <p:spPr>
          <a:xfrm>
            <a:off x="6416675" y="237827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502C275-933A-4F5A-86A3-1963327CA196}"/>
              </a:ext>
            </a:extLst>
          </p:cNvPr>
          <p:cNvGrpSpPr>
            <a:grpSpLocks noChangeAspect="1"/>
          </p:cNvGrpSpPr>
          <p:nvPr/>
        </p:nvGrpSpPr>
        <p:grpSpPr>
          <a:xfrm>
            <a:off x="5517701" y="2831550"/>
            <a:ext cx="1757680" cy="3263381"/>
            <a:chOff x="160234" y="2496780"/>
            <a:chExt cx="2117759" cy="3931920"/>
          </a:xfrm>
        </p:grpSpPr>
        <p:pic>
          <p:nvPicPr>
            <p:cNvPr id="56" name="Picture 2" descr="P:\linearizzazione\XFEL.DIAG-CAMERA-OTRD.64.I1D-IMAGE_EXT_2016-06-11T08.18.png">
              <a:extLst>
                <a:ext uri="{FF2B5EF4-FFF2-40B4-BE49-F238E27FC236}">
                  <a16:creationId xmlns:a16="http://schemas.microsoft.com/office/drawing/2014/main" id="{C7511D03-67B4-44CC-AB01-1FAFAAD02E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0234" y="2496780"/>
              <a:ext cx="2117758" cy="393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3629222-EB1C-464E-A92B-FBC77A82E735}"/>
                </a:ext>
              </a:extLst>
            </p:cNvPr>
            <p:cNvCxnSpPr/>
            <p:nvPr/>
          </p:nvCxnSpPr>
          <p:spPr bwMode="auto">
            <a:xfrm>
              <a:off x="2262186" y="2504584"/>
              <a:ext cx="0" cy="3924116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819BDC0-6E37-4CEF-9B42-E84A8F885B25}"/>
                </a:ext>
              </a:extLst>
            </p:cNvPr>
            <p:cNvCxnSpPr/>
            <p:nvPr/>
          </p:nvCxnSpPr>
          <p:spPr bwMode="auto">
            <a:xfrm flipH="1">
              <a:off x="160234" y="2496780"/>
              <a:ext cx="2117759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418B9B3-78FA-44A2-B219-0DFE1733B61F}"/>
              </a:ext>
            </a:extLst>
          </p:cNvPr>
          <p:cNvSpPr txBox="1"/>
          <p:nvPr/>
        </p:nvSpPr>
        <p:spPr>
          <a:xfrm>
            <a:off x="5504367" y="5763476"/>
            <a:ext cx="1142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Time resolved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780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E-XFEL: Actual Status</a:t>
            </a:r>
            <a:endParaRPr lang="en-US" altLang="it-IT" dirty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AFD7BE-A51B-4CA4-BFEC-BF59CDBA01DA}" type="slidenum">
              <a:rPr kumimoji="0" lang="en-GB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alt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" name="CasellaDiTesto 3"/>
          <p:cNvSpPr txBox="1"/>
          <p:nvPr/>
        </p:nvSpPr>
        <p:spPr>
          <a:xfrm>
            <a:off x="252411" y="1143000"/>
            <a:ext cx="86629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D93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23 June 2017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First XFEL beam in experimental hall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(SPB/SFX Experiment)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1" y="2705100"/>
            <a:ext cx="7724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9CD1B4-0563-4259-B28A-BF4FEFB7E0E3}"/>
              </a:ext>
            </a:extLst>
          </p:cNvPr>
          <p:cNvSpPr txBox="1"/>
          <p:nvPr/>
        </p:nvSpPr>
        <p:spPr>
          <a:xfrm>
            <a:off x="1865521" y="5657671"/>
            <a:ext cx="5412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kumimoji="0" lang="en-US" sz="3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-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= 14 GeV,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 panose="020B0604020202020204" pitchFamily="34" charset="0"/>
              </a:rPr>
              <a:t>l</a:t>
            </a:r>
            <a:r>
              <a:rPr kumimoji="0" lang="en-US" sz="3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= 1.5 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61748"/>
              </a:solidFill>
              <a:effectLst/>
              <a:uLnTx/>
              <a:uFillTx/>
              <a:latin typeface="Comic Sans MS" panose="030F0702030302020204" pitchFamily="66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84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13" y="0"/>
            <a:ext cx="9001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Photocathodes for High Brightness RF Guns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72707" name="Group 1"/>
          <p:cNvGrpSpPr>
            <a:grpSpLocks noChangeAspect="1"/>
          </p:cNvGrpSpPr>
          <p:nvPr/>
        </p:nvGrpSpPr>
        <p:grpSpPr bwMode="auto">
          <a:xfrm>
            <a:off x="185738" y="593725"/>
            <a:ext cx="3467100" cy="2600325"/>
            <a:chOff x="5155224" y="16754368"/>
            <a:chExt cx="4506622" cy="3379968"/>
          </a:xfrm>
        </p:grpSpPr>
        <p:pic>
          <p:nvPicPr>
            <p:cNvPr id="72740" name="Picture 85" descr="P:\Laura\0-sito gruppo SRF - NUOVO\Fotocatodi per RF Gun\foto\DSCN980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224" y="16754368"/>
              <a:ext cx="4506622" cy="337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20"/>
            <p:cNvSpPr txBox="1">
              <a:spLocks noChangeAspect="1" noChangeArrowheads="1"/>
            </p:cNvSpPr>
            <p:nvPr/>
          </p:nvSpPr>
          <p:spPr bwMode="auto">
            <a:xfrm>
              <a:off x="5221255" y="16834844"/>
              <a:ext cx="1396970" cy="37142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Transport Box</a:t>
              </a:r>
            </a:p>
          </p:txBody>
        </p:sp>
        <p:sp>
          <p:nvSpPr>
            <p:cNvPr id="8" name="Line 21"/>
            <p:cNvSpPr>
              <a:spLocks noChangeAspect="1" noChangeShapeType="1"/>
            </p:cNvSpPr>
            <p:nvPr/>
          </p:nvSpPr>
          <p:spPr bwMode="auto">
            <a:xfrm flipH="1">
              <a:off x="5660774" y="17222777"/>
              <a:ext cx="336347" cy="89761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" name="Rectangle 22"/>
            <p:cNvSpPr>
              <a:spLocks noChangeAspect="1" noChangeArrowheads="1"/>
            </p:cNvSpPr>
            <p:nvPr/>
          </p:nvSpPr>
          <p:spPr bwMode="auto">
            <a:xfrm>
              <a:off x="5196493" y="18153402"/>
              <a:ext cx="833643" cy="1533161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" name="Text Box 23"/>
            <p:cNvSpPr txBox="1">
              <a:spLocks noChangeAspect="1" noChangeArrowheads="1"/>
            </p:cNvSpPr>
            <p:nvPr/>
          </p:nvSpPr>
          <p:spPr bwMode="auto">
            <a:xfrm>
              <a:off x="6902984" y="19686563"/>
              <a:ext cx="2750608" cy="36936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Preparation Chamber at LASA</a:t>
              </a:r>
            </a:p>
          </p:txBody>
        </p:sp>
      </p:grpSp>
      <p:grpSp>
        <p:nvGrpSpPr>
          <p:cNvPr id="72708" name="Group 11"/>
          <p:cNvGrpSpPr>
            <a:grpSpLocks noChangeAspect="1"/>
          </p:cNvGrpSpPr>
          <p:nvPr/>
        </p:nvGrpSpPr>
        <p:grpSpPr bwMode="auto">
          <a:xfrm>
            <a:off x="3194050" y="5434013"/>
            <a:ext cx="1493838" cy="1223962"/>
            <a:chOff x="13309227" y="18678787"/>
            <a:chExt cx="2026825" cy="1587179"/>
          </a:xfrm>
        </p:grpSpPr>
        <p:pic>
          <p:nvPicPr>
            <p:cNvPr id="72738" name="Picture 93" descr="O:\TESLA\photo database\foto varie\2016-10-14 Foto plug\IMG_299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6" t="18323" r="13243" b="21524"/>
            <a:stretch>
              <a:fillRect/>
            </a:stretch>
          </p:blipFill>
          <p:spPr bwMode="auto">
            <a:xfrm>
              <a:off x="13309229" y="18678787"/>
              <a:ext cx="2026823" cy="1204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13309227" y="19893360"/>
              <a:ext cx="2026825" cy="37260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The INFN Mo plugs</a:t>
              </a:r>
            </a:p>
          </p:txBody>
        </p:sp>
      </p:grpSp>
      <p:grpSp>
        <p:nvGrpSpPr>
          <p:cNvPr id="72709" name="Group 14"/>
          <p:cNvGrpSpPr>
            <a:grpSpLocks noChangeAspect="1"/>
          </p:cNvGrpSpPr>
          <p:nvPr/>
        </p:nvGrpSpPr>
        <p:grpSpPr bwMode="auto">
          <a:xfrm>
            <a:off x="217488" y="5308600"/>
            <a:ext cx="2001837" cy="1311275"/>
            <a:chOff x="10000587" y="17551360"/>
            <a:chExt cx="4471285" cy="2932485"/>
          </a:xfrm>
        </p:grpSpPr>
        <p:grpSp>
          <p:nvGrpSpPr>
            <p:cNvPr id="72734" name="Group 15"/>
            <p:cNvGrpSpPr>
              <a:grpSpLocks/>
            </p:cNvGrpSpPr>
            <p:nvPr/>
          </p:nvGrpSpPr>
          <p:grpSpPr bwMode="auto">
            <a:xfrm>
              <a:off x="10000587" y="18064064"/>
              <a:ext cx="4471285" cy="2419781"/>
              <a:chOff x="10000587" y="18064064"/>
              <a:chExt cx="4471285" cy="2419781"/>
            </a:xfrm>
          </p:grpSpPr>
          <p:pic>
            <p:nvPicPr>
              <p:cNvPr id="72736" name="Picture 96" descr="P:\Laura\0-sito gruppo SRF - NUOVO\Fotocatodi per RF Gun\foto\coating\5mm\DSCN2237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17" t="16936" r="26180" b="26784"/>
              <a:stretch>
                <a:fillRect/>
              </a:stretch>
            </p:blipFill>
            <p:spPr bwMode="auto">
              <a:xfrm>
                <a:off x="10000587" y="18093163"/>
                <a:ext cx="2238192" cy="236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7" name="Picture 98" descr="P:\Laura\0-sito gruppo SRF - NUOVO\Fotocatodi per RF Gun\foto\coating\FNAL\P1010688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85" t="36279" r="47360" b="42114"/>
              <a:stretch>
                <a:fillRect/>
              </a:stretch>
            </p:blipFill>
            <p:spPr bwMode="auto">
              <a:xfrm>
                <a:off x="12238779" y="18064064"/>
                <a:ext cx="2233093" cy="241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0259431" y="17551360"/>
              <a:ext cx="4059971" cy="61773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Cs</a:t>
              </a:r>
              <a:r>
                <a:rPr kumimoji="0" lang="en-US" sz="12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2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Te films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-9525" y="3190875"/>
            <a:ext cx="5292725" cy="2122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INFN-LASA activities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Cs</a:t>
            </a:r>
            <a:r>
              <a:rPr kumimoji="0" lang="it-IT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Te photoemissive film deposited on Mo plugs (since ‘90s, &gt; 140 produced photocathodes)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10 % average QE @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λ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= 254 nm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&gt; 180 days operative lifetime (24h/24h 7d/7d)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High robustness and QE spatial uniformity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UHV condition (~10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-10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mbar range)</a:t>
            </a:r>
          </a:p>
        </p:txBody>
      </p:sp>
      <p:grpSp>
        <p:nvGrpSpPr>
          <p:cNvPr id="72711" name="Group 10"/>
          <p:cNvGrpSpPr>
            <a:grpSpLocks noChangeAspect="1"/>
          </p:cNvGrpSpPr>
          <p:nvPr/>
        </p:nvGrpSpPr>
        <p:grpSpPr bwMode="auto">
          <a:xfrm>
            <a:off x="4029075" y="2014538"/>
            <a:ext cx="1928813" cy="1449387"/>
            <a:chOff x="6051850" y="4802668"/>
            <a:chExt cx="2774132" cy="2085707"/>
          </a:xfrm>
        </p:grpSpPr>
        <p:pic>
          <p:nvPicPr>
            <p:cNvPr id="72732" name="Picture 3" descr="P:\Laura\0-sito gruppo SRF - NUOVO\Fotocatodi per RF Gun\foto\selezione gallery\DSCN116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42" b="16972"/>
            <a:stretch>
              <a:fillRect/>
            </a:stretch>
          </p:blipFill>
          <p:spPr bwMode="auto">
            <a:xfrm>
              <a:off x="6051850" y="4802668"/>
              <a:ext cx="2774132" cy="198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6088382" y="6490880"/>
              <a:ext cx="2723901" cy="39749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The Cs</a:t>
              </a:r>
              <a:r>
                <a:rPr kumimoji="0" lang="en-US" sz="12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2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Te deposition</a:t>
              </a:r>
            </a:p>
          </p:txBody>
        </p:sp>
      </p:grpSp>
      <p:grpSp>
        <p:nvGrpSpPr>
          <p:cNvPr id="72712" name="Group 21"/>
          <p:cNvGrpSpPr>
            <a:grpSpLocks/>
          </p:cNvGrpSpPr>
          <p:nvPr/>
        </p:nvGrpSpPr>
        <p:grpSpPr bwMode="auto">
          <a:xfrm>
            <a:off x="3911600" y="622300"/>
            <a:ext cx="2081213" cy="1352550"/>
            <a:chOff x="5162" y="5373216"/>
            <a:chExt cx="2293330" cy="1490464"/>
          </a:xfrm>
        </p:grpSpPr>
        <p:pic>
          <p:nvPicPr>
            <p:cNvPr id="72730" name="Picture 5" descr="P:\Laura\0-sito gruppo SRF - NUOVO\Fotocatodi per RF Gun\foto\selezione gallery\DSCN7185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1" t="15015" r="12428" b="17944"/>
            <a:stretch>
              <a:fillRect/>
            </a:stretch>
          </p:blipFill>
          <p:spPr bwMode="auto">
            <a:xfrm>
              <a:off x="5162" y="5373216"/>
              <a:ext cx="2293330" cy="149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33151" y="6562788"/>
              <a:ext cx="2233854" cy="27640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Characterization of Cs</a:t>
              </a:r>
              <a:r>
                <a:rPr kumimoji="0" lang="en-US" sz="12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2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Te film </a:t>
              </a:r>
            </a:p>
          </p:txBody>
        </p:sp>
      </p:grpSp>
      <p:grpSp>
        <p:nvGrpSpPr>
          <p:cNvPr id="72713" name="Group 71"/>
          <p:cNvGrpSpPr>
            <a:grpSpLocks noChangeAspect="1"/>
          </p:cNvGrpSpPr>
          <p:nvPr/>
        </p:nvGrpSpPr>
        <p:grpSpPr bwMode="auto">
          <a:xfrm>
            <a:off x="5011738" y="3692525"/>
            <a:ext cx="3952875" cy="2949575"/>
            <a:chOff x="21412199" y="18044261"/>
            <a:chExt cx="8686800" cy="6324578"/>
          </a:xfrm>
        </p:grpSpPr>
        <p:pic>
          <p:nvPicPr>
            <p:cNvPr id="50" name="Picture 46" descr="DSCN7154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412199" y="18044261"/>
              <a:ext cx="8686800" cy="6324578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51" name="TextBox 47"/>
            <p:cNvSpPr txBox="1">
              <a:spLocks noChangeArrowheads="1"/>
            </p:cNvSpPr>
            <p:nvPr/>
          </p:nvSpPr>
          <p:spPr bwMode="auto">
            <a:xfrm>
              <a:off x="27583663" y="18044261"/>
              <a:ext cx="1608280" cy="4935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74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MS PGothic" panose="020B0600070205080204" pitchFamily="34" charset="-128"/>
                  <a:cs typeface="+mn-cs"/>
                </a:rPr>
                <a:t>Hg lamp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2" name="TextBox 49"/>
            <p:cNvSpPr txBox="1">
              <a:spLocks noChangeArrowheads="1"/>
            </p:cNvSpPr>
            <p:nvPr/>
          </p:nvSpPr>
          <p:spPr bwMode="auto">
            <a:xfrm>
              <a:off x="28469787" y="18711439"/>
              <a:ext cx="1325696" cy="7897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74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MS PGothic" panose="020B0600070205080204" pitchFamily="34" charset="-128"/>
                  <a:cs typeface="+mn-cs"/>
                </a:rPr>
                <a:t>Filter wheel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3" name="TextBox 50"/>
            <p:cNvSpPr txBox="1">
              <a:spLocks noChangeArrowheads="1"/>
            </p:cNvSpPr>
            <p:nvPr/>
          </p:nvSpPr>
          <p:spPr bwMode="auto">
            <a:xfrm>
              <a:off x="25832349" y="18425506"/>
              <a:ext cx="1447801" cy="4935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74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MS PGothic" panose="020B0600070205080204" pitchFamily="34" charset="-128"/>
                  <a:cs typeface="+mn-cs"/>
                </a:rPr>
                <a:t>Shutter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4" name="TextBox 51"/>
            <p:cNvSpPr txBox="1">
              <a:spLocks noChangeArrowheads="1"/>
            </p:cNvSpPr>
            <p:nvPr/>
          </p:nvSpPr>
          <p:spPr bwMode="auto">
            <a:xfrm>
              <a:off x="27583663" y="22234550"/>
              <a:ext cx="1887374" cy="7931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74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MS PGothic" panose="020B0600070205080204" pitchFamily="34" charset="-128"/>
                  <a:cs typeface="+mn-cs"/>
                </a:rPr>
                <a:t>Remote controller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5" name="TextBox 52"/>
            <p:cNvSpPr txBox="1">
              <a:spLocks noChangeArrowheads="1"/>
            </p:cNvSpPr>
            <p:nvPr/>
          </p:nvSpPr>
          <p:spPr bwMode="auto">
            <a:xfrm>
              <a:off x="21565701" y="22135834"/>
              <a:ext cx="2211820" cy="79312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74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MS PGothic" panose="020B0600070205080204" pitchFamily="34" charset="-128"/>
                  <a:cs typeface="+mn-cs"/>
                </a:rPr>
                <a:t>Photocurrent signal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6" name="TextBox 53"/>
            <p:cNvSpPr txBox="1">
              <a:spLocks noChangeArrowheads="1"/>
            </p:cNvSpPr>
            <p:nvPr/>
          </p:nvSpPr>
          <p:spPr bwMode="auto">
            <a:xfrm>
              <a:off x="21488950" y="18653573"/>
              <a:ext cx="2567665" cy="7931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74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MS PGothic" panose="020B0600070205080204" pitchFamily="34" charset="-128"/>
                  <a:cs typeface="+mn-cs"/>
                </a:rPr>
                <a:t>Prep. chamber viewport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7" name="TextBox 54"/>
            <p:cNvSpPr txBox="1">
              <a:spLocks noChangeArrowheads="1"/>
            </p:cNvSpPr>
            <p:nvPr/>
          </p:nvSpPr>
          <p:spPr bwMode="auto">
            <a:xfrm>
              <a:off x="27956953" y="20764035"/>
              <a:ext cx="1939703" cy="4969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74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MS PGothic" panose="020B0600070205080204" pitchFamily="34" charset="-128"/>
                  <a:cs typeface="+mn-cs"/>
                </a:rPr>
                <a:t>Photodiode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cxnSp>
          <p:nvCxnSpPr>
            <p:cNvPr id="58" name="Straight Arrow Connector 43"/>
            <p:cNvCxnSpPr/>
            <p:nvPr/>
          </p:nvCxnSpPr>
          <p:spPr>
            <a:xfrm rot="10800000" flipV="1">
              <a:off x="25654427" y="19279904"/>
              <a:ext cx="2518823" cy="830569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63"/>
            <p:cNvSpPr txBox="1">
              <a:spLocks noChangeArrowheads="1"/>
            </p:cNvSpPr>
            <p:nvPr/>
          </p:nvSpPr>
          <p:spPr bwMode="auto">
            <a:xfrm rot="120000">
              <a:off x="26809178" y="19780286"/>
              <a:ext cx="2302525" cy="4629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74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erdana" pitchFamily="34" charset="0"/>
                  <a:ea typeface="MS PGothic" panose="020B0600070205080204" pitchFamily="34" charset="-128"/>
                  <a:cs typeface="+mn-cs"/>
                </a:rPr>
                <a:t>Reflected power</a:t>
              </a:r>
              <a:endPara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cxnSp>
          <p:nvCxnSpPr>
            <p:cNvPr id="60" name="Straight Arrow Connector 45"/>
            <p:cNvCxnSpPr/>
            <p:nvPr/>
          </p:nvCxnSpPr>
          <p:spPr>
            <a:xfrm>
              <a:off x="22197150" y="19947082"/>
              <a:ext cx="6956417" cy="285934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4"/>
            <p:cNvSpPr txBox="1">
              <a:spLocks noChangeArrowheads="1"/>
            </p:cNvSpPr>
            <p:nvPr/>
          </p:nvSpPr>
          <p:spPr bwMode="auto">
            <a:xfrm rot="240000">
              <a:off x="22685564" y="20192168"/>
              <a:ext cx="2292060" cy="4629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748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erdana" pitchFamily="34" charset="0"/>
                  <a:ea typeface="MS PGothic" panose="020B0600070205080204" pitchFamily="34" charset="-128"/>
                  <a:cs typeface="+mn-cs"/>
                </a:rPr>
                <a:t>Incident power</a:t>
              </a:r>
              <a:endPara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cxnSp>
          <p:nvCxnSpPr>
            <p:cNvPr id="62" name="Straight Arrow Connector 47"/>
            <p:cNvCxnSpPr/>
            <p:nvPr/>
          </p:nvCxnSpPr>
          <p:spPr>
            <a:xfrm rot="10800000">
              <a:off x="22197150" y="20134299"/>
              <a:ext cx="2742098" cy="194027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714" name="Group 62"/>
          <p:cNvGrpSpPr>
            <a:grpSpLocks noChangeAspect="1"/>
          </p:cNvGrpSpPr>
          <p:nvPr/>
        </p:nvGrpSpPr>
        <p:grpSpPr bwMode="auto">
          <a:xfrm>
            <a:off x="6096000" y="844550"/>
            <a:ext cx="3044825" cy="2347913"/>
            <a:chOff x="323558" y="31775193"/>
            <a:chExt cx="5882369" cy="4537779"/>
          </a:xfrm>
        </p:grpSpPr>
        <p:pic>
          <p:nvPicPr>
            <p:cNvPr id="72715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3" b="1859"/>
            <a:stretch>
              <a:fillRect/>
            </a:stretch>
          </p:blipFill>
          <p:spPr bwMode="auto">
            <a:xfrm>
              <a:off x="323558" y="31775193"/>
              <a:ext cx="5882369" cy="4537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 rot="19560000">
              <a:off x="553579" y="32483934"/>
              <a:ext cx="4992960" cy="77317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86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QE Production Stability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1286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8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13" y="0"/>
            <a:ext cx="9001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Photocathodes for High Brightness RF Guns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73731" name="Group 4"/>
          <p:cNvGrpSpPr>
            <a:grpSpLocks noChangeAspect="1"/>
          </p:cNvGrpSpPr>
          <p:nvPr/>
        </p:nvGrpSpPr>
        <p:grpSpPr bwMode="auto">
          <a:xfrm>
            <a:off x="5699125" y="646113"/>
            <a:ext cx="3409950" cy="2351087"/>
            <a:chOff x="5381057" y="2479200"/>
            <a:chExt cx="3643477" cy="2461968"/>
          </a:xfrm>
        </p:grpSpPr>
        <p:pic>
          <p:nvPicPr>
            <p:cNvPr id="73759" name="Picture 10" descr="P:\0 - 0 Our PPP\0 Our Presentations\2017 Presentations\06-27 Congresso di dipartimento\cathodes\FLASH\Laser_and_gu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057" y="2681916"/>
              <a:ext cx="3643477" cy="2259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6519220" y="2479200"/>
              <a:ext cx="1367152" cy="27761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How it works</a:t>
              </a:r>
            </a:p>
          </p:txBody>
        </p:sp>
      </p:grpSp>
      <p:grpSp>
        <p:nvGrpSpPr>
          <p:cNvPr id="73732" name="Group 32"/>
          <p:cNvGrpSpPr>
            <a:grpSpLocks noChangeAspect="1"/>
          </p:cNvGrpSpPr>
          <p:nvPr/>
        </p:nvGrpSpPr>
        <p:grpSpPr bwMode="auto">
          <a:xfrm>
            <a:off x="6089650" y="4724400"/>
            <a:ext cx="2874963" cy="2000250"/>
            <a:chOff x="546719" y="14044790"/>
            <a:chExt cx="4983296" cy="3465299"/>
          </a:xfrm>
        </p:grpSpPr>
        <p:pic>
          <p:nvPicPr>
            <p:cNvPr id="73757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2" t="4366" r="6506" b="17619"/>
            <a:stretch>
              <a:fillRect/>
            </a:stretch>
          </p:blipFill>
          <p:spPr bwMode="auto">
            <a:xfrm>
              <a:off x="546719" y="14044790"/>
              <a:ext cx="4983296" cy="3465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546719" y="14066792"/>
              <a:ext cx="4983296" cy="48129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RF Gun transfer system  in FLASH tunnel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3813" y="646113"/>
            <a:ext cx="5851525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INFN-LASA photocathodes for accelerator facilities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Collaboration with: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DESY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(FLASH and E-XFEL at Hamburg, PITZ at Zeuthen)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FNAL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(FAST)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LBNL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(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APEX)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SLAC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(LCLS II)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73734" name="Group 36"/>
          <p:cNvGrpSpPr>
            <a:grpSpLocks noChangeAspect="1"/>
          </p:cNvGrpSpPr>
          <p:nvPr/>
        </p:nvGrpSpPr>
        <p:grpSpPr bwMode="auto">
          <a:xfrm>
            <a:off x="66675" y="3079750"/>
            <a:ext cx="5843588" cy="3589338"/>
            <a:chOff x="4901336" y="4406086"/>
            <a:chExt cx="4077211" cy="2406896"/>
          </a:xfrm>
        </p:grpSpPr>
        <p:sp>
          <p:nvSpPr>
            <p:cNvPr id="38" name="TextBox 37"/>
            <p:cNvSpPr txBox="1"/>
            <p:nvPr/>
          </p:nvSpPr>
          <p:spPr>
            <a:xfrm>
              <a:off x="4901336" y="4430570"/>
              <a:ext cx="970290" cy="1234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Collaborazioni Internazionali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71599" y="6220040"/>
              <a:ext cx="456346" cy="1905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Trasferimento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Produzione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" name="AutoShape 50"/>
            <p:cNvSpPr>
              <a:spLocks/>
            </p:cNvSpPr>
            <p:nvPr/>
          </p:nvSpPr>
          <p:spPr bwMode="auto">
            <a:xfrm>
              <a:off x="5078558" y="6290299"/>
              <a:ext cx="108548" cy="130937"/>
            </a:xfrm>
            <a:custGeom>
              <a:avLst/>
              <a:gdLst>
                <a:gd name="T0" fmla="*/ 8 w 21600"/>
                <a:gd name="T1" fmla="*/ 9 h 21600"/>
                <a:gd name="T2" fmla="*/ 8 w 21600"/>
                <a:gd name="T3" fmla="*/ 9 h 21600"/>
                <a:gd name="T4" fmla="*/ 8 w 21600"/>
                <a:gd name="T5" fmla="*/ 9 h 21600"/>
                <a:gd name="T6" fmla="*/ 8 w 21600"/>
                <a:gd name="T7" fmla="*/ 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4400" y="5399"/>
                  </a:lnTo>
                  <a:lnTo>
                    <a:pt x="21600" y="5400"/>
                  </a:lnTo>
                  <a:lnTo>
                    <a:pt x="18000" y="10800"/>
                  </a:lnTo>
                  <a:lnTo>
                    <a:pt x="21600" y="16200"/>
                  </a:lnTo>
                  <a:lnTo>
                    <a:pt x="14400" y="16200"/>
                  </a:lnTo>
                  <a:lnTo>
                    <a:pt x="10800" y="21600"/>
                  </a:lnTo>
                  <a:lnTo>
                    <a:pt x="7199" y="16200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400"/>
                  </a:lnTo>
                  <a:lnTo>
                    <a:pt x="7199" y="5399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0000"/>
            </a:solidFill>
            <a:ln w="36124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" name="AutoShape 54"/>
            <p:cNvSpPr>
              <a:spLocks/>
            </p:cNvSpPr>
            <p:nvPr/>
          </p:nvSpPr>
          <p:spPr bwMode="auto">
            <a:xfrm>
              <a:off x="5078558" y="6511721"/>
              <a:ext cx="116302" cy="132001"/>
            </a:xfrm>
            <a:custGeom>
              <a:avLst/>
              <a:gdLst>
                <a:gd name="T0" fmla="*/ 8 w 21600"/>
                <a:gd name="T1" fmla="*/ 9 h 21600"/>
                <a:gd name="T2" fmla="*/ 8 w 21600"/>
                <a:gd name="T3" fmla="*/ 9 h 21600"/>
                <a:gd name="T4" fmla="*/ 8 w 21600"/>
                <a:gd name="T5" fmla="*/ 9 h 21600"/>
                <a:gd name="T6" fmla="*/ 8 w 21600"/>
                <a:gd name="T7" fmla="*/ 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4400" y="5399"/>
                  </a:lnTo>
                  <a:lnTo>
                    <a:pt x="21600" y="5400"/>
                  </a:lnTo>
                  <a:lnTo>
                    <a:pt x="18000" y="10800"/>
                  </a:lnTo>
                  <a:lnTo>
                    <a:pt x="21600" y="16200"/>
                  </a:lnTo>
                  <a:lnTo>
                    <a:pt x="14400" y="16200"/>
                  </a:lnTo>
                  <a:lnTo>
                    <a:pt x="10800" y="21600"/>
                  </a:lnTo>
                  <a:lnTo>
                    <a:pt x="7199" y="16200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400"/>
                  </a:lnTo>
                  <a:lnTo>
                    <a:pt x="7199" y="5399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00"/>
            </a:solidFill>
            <a:ln w="36124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grpSp>
          <p:nvGrpSpPr>
            <p:cNvPr id="73748" name="Group 41"/>
            <p:cNvGrpSpPr>
              <a:grpSpLocks/>
            </p:cNvGrpSpPr>
            <p:nvPr/>
          </p:nvGrpSpPr>
          <p:grpSpPr bwMode="auto">
            <a:xfrm>
              <a:off x="4901336" y="4406086"/>
              <a:ext cx="4077211" cy="2406896"/>
              <a:chOff x="4823669" y="4316241"/>
              <a:chExt cx="4077211" cy="2406896"/>
            </a:xfrm>
          </p:grpSpPr>
          <p:grpSp>
            <p:nvGrpSpPr>
              <p:cNvPr id="43" name="Group 42"/>
              <p:cNvGrpSpPr>
                <a:grpSpLocks noChangeAspect="1"/>
              </p:cNvGrpSpPr>
              <p:nvPr/>
            </p:nvGrpSpPr>
            <p:grpSpPr>
              <a:xfrm>
                <a:off x="4823669" y="4316241"/>
                <a:ext cx="4077211" cy="2406896"/>
                <a:chOff x="3514254" y="5759450"/>
                <a:chExt cx="7091363" cy="418623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1" name="Picture 46" descr="image44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4254" y="5759450"/>
                  <a:ext cx="7091363" cy="418623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2" name="AutoShape 47"/>
                <p:cNvSpPr>
                  <a:spLocks/>
                </p:cNvSpPr>
                <p:nvPr/>
              </p:nvSpPr>
              <p:spPr bwMode="auto">
                <a:xfrm>
                  <a:off x="4719405" y="7154863"/>
                  <a:ext cx="190287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6124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72248" tIns="72248" rIns="72248" bIns="72248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3" name="AutoShape 48"/>
                <p:cNvSpPr>
                  <a:spLocks/>
                </p:cNvSpPr>
                <p:nvPr/>
              </p:nvSpPr>
              <p:spPr bwMode="auto">
                <a:xfrm>
                  <a:off x="4820892" y="7269033"/>
                  <a:ext cx="202973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36124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72248" tIns="72248" rIns="72248" bIns="72248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4" name="AutoShape 49"/>
                <p:cNvSpPr>
                  <a:spLocks/>
                </p:cNvSpPr>
                <p:nvPr/>
              </p:nvSpPr>
              <p:spPr bwMode="auto">
                <a:xfrm>
                  <a:off x="4719405" y="7269033"/>
                  <a:ext cx="190287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6124" cap="flat" cmpd="sng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72248" tIns="72248" rIns="72248" bIns="72248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5" name="AutoShape 50"/>
                <p:cNvSpPr>
                  <a:spLocks/>
                </p:cNvSpPr>
                <p:nvPr/>
              </p:nvSpPr>
              <p:spPr bwMode="auto">
                <a:xfrm>
                  <a:off x="3526940" y="7269033"/>
                  <a:ext cx="190287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6124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6" name="AutoShape 51"/>
                <p:cNvSpPr>
                  <a:spLocks/>
                </p:cNvSpPr>
                <p:nvPr/>
              </p:nvSpPr>
              <p:spPr bwMode="auto">
                <a:xfrm>
                  <a:off x="8613946" y="6507899"/>
                  <a:ext cx="190287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6124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7" name="AutoShape 52"/>
                <p:cNvSpPr>
                  <a:spLocks/>
                </p:cNvSpPr>
                <p:nvPr/>
              </p:nvSpPr>
              <p:spPr bwMode="auto">
                <a:xfrm>
                  <a:off x="8829605" y="6507899"/>
                  <a:ext cx="202973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6124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8" name="AutoShape 53"/>
                <p:cNvSpPr>
                  <a:spLocks/>
                </p:cNvSpPr>
                <p:nvPr/>
              </p:nvSpPr>
              <p:spPr bwMode="auto">
                <a:xfrm>
                  <a:off x="8499774" y="6622069"/>
                  <a:ext cx="202973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36124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9" name="AutoShape 54"/>
                <p:cNvSpPr>
                  <a:spLocks/>
                </p:cNvSpPr>
                <p:nvPr/>
              </p:nvSpPr>
              <p:spPr bwMode="auto">
                <a:xfrm>
                  <a:off x="8715433" y="7053378"/>
                  <a:ext cx="202973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36124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60" name="AutoShape 52"/>
                <p:cNvSpPr>
                  <a:spLocks/>
                </p:cNvSpPr>
                <p:nvPr/>
              </p:nvSpPr>
              <p:spPr bwMode="auto">
                <a:xfrm>
                  <a:off x="8420279" y="6450814"/>
                  <a:ext cx="202973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6124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61" name="AutoShape 50"/>
                <p:cNvSpPr>
                  <a:spLocks/>
                </p:cNvSpPr>
                <p:nvPr/>
              </p:nvSpPr>
              <p:spPr bwMode="auto">
                <a:xfrm>
                  <a:off x="3794644" y="7286221"/>
                  <a:ext cx="190287" cy="228340"/>
                </a:xfrm>
                <a:custGeom>
                  <a:avLst/>
                  <a:gdLst>
                    <a:gd name="T0" fmla="*/ 8 w 21600"/>
                    <a:gd name="T1" fmla="*/ 9 h 21600"/>
                    <a:gd name="T2" fmla="*/ 8 w 21600"/>
                    <a:gd name="T3" fmla="*/ 9 h 21600"/>
                    <a:gd name="T4" fmla="*/ 8 w 21600"/>
                    <a:gd name="T5" fmla="*/ 9 h 21600"/>
                    <a:gd name="T6" fmla="*/ 8 w 21600"/>
                    <a:gd name="T7" fmla="*/ 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lnTo>
                        <a:pt x="14400" y="5399"/>
                      </a:lnTo>
                      <a:lnTo>
                        <a:pt x="21600" y="5400"/>
                      </a:lnTo>
                      <a:lnTo>
                        <a:pt x="18000" y="10800"/>
                      </a:lnTo>
                      <a:lnTo>
                        <a:pt x="21600" y="16200"/>
                      </a:lnTo>
                      <a:lnTo>
                        <a:pt x="14400" y="16200"/>
                      </a:lnTo>
                      <a:lnTo>
                        <a:pt x="10800" y="21600"/>
                      </a:lnTo>
                      <a:lnTo>
                        <a:pt x="7199" y="16200"/>
                      </a:lnTo>
                      <a:lnTo>
                        <a:pt x="0" y="16199"/>
                      </a:lnTo>
                      <a:lnTo>
                        <a:pt x="3599" y="10800"/>
                      </a:lnTo>
                      <a:lnTo>
                        <a:pt x="0" y="5400"/>
                      </a:lnTo>
                      <a:lnTo>
                        <a:pt x="7199" y="539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6124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  <p:pic>
            <p:nvPicPr>
              <p:cNvPr id="73750" name="Picture 4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1279" y="5358318"/>
                <a:ext cx="659870" cy="124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51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0963" y="5416846"/>
                <a:ext cx="457520" cy="194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52" name="Picture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0657" y="4616208"/>
                <a:ext cx="195072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53" name="Picture 4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4245" y="4862374"/>
                <a:ext cx="372170" cy="164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54" name="Picture 4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6454" y="4586633"/>
                <a:ext cx="197790" cy="197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55" name="Picture 4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7645" y="5182103"/>
                <a:ext cx="246073" cy="15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56" name="Picture 4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0175" y="4988258"/>
                <a:ext cx="744127" cy="153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3735" name="Picture 6" descr="P:\0 - 0 Our PPP\0 Our Presentations\2017 Presentations\06-27 Congresso di dipartimento\cathodes\Fernando-Sannibale-APEX-LBNL-628x44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3079750"/>
            <a:ext cx="223202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 Box 23"/>
          <p:cNvSpPr txBox="1">
            <a:spLocks noChangeArrowheads="1"/>
          </p:cNvSpPr>
          <p:nvPr/>
        </p:nvSpPr>
        <p:spPr bwMode="auto">
          <a:xfrm>
            <a:off x="6262688" y="2997200"/>
            <a:ext cx="2586037" cy="2762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RF Gun transfer system for LCLSII </a:t>
            </a:r>
          </a:p>
        </p:txBody>
      </p:sp>
      <p:sp>
        <p:nvSpPr>
          <p:cNvPr id="2" name="Oval 1"/>
          <p:cNvSpPr/>
          <p:nvPr/>
        </p:nvSpPr>
        <p:spPr>
          <a:xfrm>
            <a:off x="6443663" y="3778250"/>
            <a:ext cx="504825" cy="360363"/>
          </a:xfrm>
          <a:prstGeom prst="ellipse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7888" y="4230688"/>
            <a:ext cx="1612900" cy="307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Rod" panose="02030509050101010101" pitchFamily="49" charset="-79"/>
              </a:rPr>
              <a:t>INFN Transport Box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175" y="5942013"/>
            <a:ext cx="1573213" cy="6477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Production &amp; Transfer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Transfer</a:t>
            </a:r>
          </a:p>
        </p:txBody>
      </p:sp>
      <p:grpSp>
        <p:nvGrpSpPr>
          <p:cNvPr id="73740" name="Group 6"/>
          <p:cNvGrpSpPr>
            <a:grpSpLocks noChangeAspect="1"/>
          </p:cNvGrpSpPr>
          <p:nvPr/>
        </p:nvGrpSpPr>
        <p:grpSpPr bwMode="auto">
          <a:xfrm>
            <a:off x="373063" y="6029325"/>
            <a:ext cx="84137" cy="454025"/>
            <a:chOff x="2329298" y="5373216"/>
            <a:chExt cx="167242" cy="907809"/>
          </a:xfrm>
        </p:grpSpPr>
        <p:sp>
          <p:nvSpPr>
            <p:cNvPr id="65" name="AutoShape 49"/>
            <p:cNvSpPr>
              <a:spLocks/>
            </p:cNvSpPr>
            <p:nvPr/>
          </p:nvSpPr>
          <p:spPr bwMode="auto">
            <a:xfrm>
              <a:off x="2338764" y="5373216"/>
              <a:ext cx="157776" cy="196798"/>
            </a:xfrm>
            <a:custGeom>
              <a:avLst/>
              <a:gdLst>
                <a:gd name="T0" fmla="*/ 8 w 21600"/>
                <a:gd name="T1" fmla="*/ 9 h 21600"/>
                <a:gd name="T2" fmla="*/ 8 w 21600"/>
                <a:gd name="T3" fmla="*/ 9 h 21600"/>
                <a:gd name="T4" fmla="*/ 8 w 21600"/>
                <a:gd name="T5" fmla="*/ 9 h 21600"/>
                <a:gd name="T6" fmla="*/ 8 w 21600"/>
                <a:gd name="T7" fmla="*/ 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4400" y="5399"/>
                  </a:lnTo>
                  <a:lnTo>
                    <a:pt x="21600" y="5400"/>
                  </a:lnTo>
                  <a:lnTo>
                    <a:pt x="18000" y="10800"/>
                  </a:lnTo>
                  <a:lnTo>
                    <a:pt x="21600" y="16200"/>
                  </a:lnTo>
                  <a:lnTo>
                    <a:pt x="14400" y="16200"/>
                  </a:lnTo>
                  <a:lnTo>
                    <a:pt x="10800" y="21600"/>
                  </a:lnTo>
                  <a:lnTo>
                    <a:pt x="7199" y="16200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400"/>
                  </a:lnTo>
                  <a:lnTo>
                    <a:pt x="7199" y="5399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B050"/>
            </a:solidFill>
            <a:ln w="36124" cap="flat" cmpd="sng">
              <a:solidFill>
                <a:srgbClr val="00B05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6" name="AutoShape 54"/>
            <p:cNvSpPr>
              <a:spLocks/>
            </p:cNvSpPr>
            <p:nvPr/>
          </p:nvSpPr>
          <p:spPr bwMode="auto">
            <a:xfrm>
              <a:off x="2329298" y="5731897"/>
              <a:ext cx="167242" cy="193623"/>
            </a:xfrm>
            <a:custGeom>
              <a:avLst/>
              <a:gdLst>
                <a:gd name="T0" fmla="*/ 8 w 21600"/>
                <a:gd name="T1" fmla="*/ 9 h 21600"/>
                <a:gd name="T2" fmla="*/ 8 w 21600"/>
                <a:gd name="T3" fmla="*/ 9 h 21600"/>
                <a:gd name="T4" fmla="*/ 8 w 21600"/>
                <a:gd name="T5" fmla="*/ 9 h 21600"/>
                <a:gd name="T6" fmla="*/ 8 w 21600"/>
                <a:gd name="T7" fmla="*/ 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4400" y="5399"/>
                  </a:lnTo>
                  <a:lnTo>
                    <a:pt x="21600" y="5400"/>
                  </a:lnTo>
                  <a:lnTo>
                    <a:pt x="18000" y="10800"/>
                  </a:lnTo>
                  <a:lnTo>
                    <a:pt x="21600" y="16200"/>
                  </a:lnTo>
                  <a:lnTo>
                    <a:pt x="14400" y="16200"/>
                  </a:lnTo>
                  <a:lnTo>
                    <a:pt x="10800" y="21600"/>
                  </a:lnTo>
                  <a:lnTo>
                    <a:pt x="7199" y="16200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400"/>
                  </a:lnTo>
                  <a:lnTo>
                    <a:pt x="7199" y="5399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00"/>
            </a:solidFill>
            <a:ln w="36124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7" name="AutoShape 52"/>
            <p:cNvSpPr>
              <a:spLocks/>
            </p:cNvSpPr>
            <p:nvPr/>
          </p:nvSpPr>
          <p:spPr bwMode="auto">
            <a:xfrm>
              <a:off x="2329298" y="6084227"/>
              <a:ext cx="167242" cy="196798"/>
            </a:xfrm>
            <a:custGeom>
              <a:avLst/>
              <a:gdLst>
                <a:gd name="T0" fmla="*/ 8 w 21600"/>
                <a:gd name="T1" fmla="*/ 9 h 21600"/>
                <a:gd name="T2" fmla="*/ 8 w 21600"/>
                <a:gd name="T3" fmla="*/ 9 h 21600"/>
                <a:gd name="T4" fmla="*/ 8 w 21600"/>
                <a:gd name="T5" fmla="*/ 9 h 21600"/>
                <a:gd name="T6" fmla="*/ 8 w 21600"/>
                <a:gd name="T7" fmla="*/ 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4400" y="5399"/>
                  </a:lnTo>
                  <a:lnTo>
                    <a:pt x="21600" y="5400"/>
                  </a:lnTo>
                  <a:lnTo>
                    <a:pt x="18000" y="10800"/>
                  </a:lnTo>
                  <a:lnTo>
                    <a:pt x="21600" y="16200"/>
                  </a:lnTo>
                  <a:lnTo>
                    <a:pt x="14400" y="16200"/>
                  </a:lnTo>
                  <a:lnTo>
                    <a:pt x="10800" y="21600"/>
                  </a:lnTo>
                  <a:lnTo>
                    <a:pt x="7199" y="16200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400"/>
                  </a:lnTo>
                  <a:lnTo>
                    <a:pt x="7199" y="5399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0000"/>
            </a:solidFill>
            <a:ln w="36124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2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Montaggio</a:t>
            </a:r>
            <a:r>
              <a:rPr lang="en-US" dirty="0" smtClean="0"/>
              <a:t> e test </a:t>
            </a:r>
            <a:r>
              <a:rPr lang="en-US" dirty="0" err="1" smtClean="0"/>
              <a:t>telescopio</a:t>
            </a:r>
            <a:r>
              <a:rPr lang="en-US" dirty="0" smtClean="0"/>
              <a:t> STRIP @ LASA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28600" y="914400"/>
            <a:ext cx="533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Il gruppo </a:t>
            </a:r>
            <a:r>
              <a:rPr lang="it-IT" dirty="0">
                <a:solidFill>
                  <a:srgbClr val="000000"/>
                </a:solidFill>
              </a:rPr>
              <a:t>di Cosmologia Sperimentale di </a:t>
            </a:r>
            <a:r>
              <a:rPr lang="it-IT" dirty="0" err="1" smtClean="0">
                <a:solidFill>
                  <a:srgbClr val="000000"/>
                </a:solidFill>
              </a:rPr>
              <a:t>UniMI</a:t>
            </a:r>
            <a:r>
              <a:rPr lang="it-IT" dirty="0" smtClean="0">
                <a:solidFill>
                  <a:srgbClr val="000000"/>
                </a:solidFill>
              </a:rPr>
              <a:t> di Marco Bersanelli monterà e testerà la meccanica e le movimentazioni del telescopio STRIP nel capannone del  LASA.</a:t>
            </a:r>
          </a:p>
          <a:p>
            <a:pPr algn="just"/>
            <a:endParaRPr lang="it-IT" dirty="0" smtClean="0">
              <a:solidFill>
                <a:srgbClr val="000000"/>
              </a:solidFill>
            </a:endParaRPr>
          </a:p>
          <a:p>
            <a:pPr lvl="0" algn="just"/>
            <a:r>
              <a:rPr lang="it-IT" dirty="0" smtClean="0">
                <a:solidFill>
                  <a:srgbClr val="000000"/>
                </a:solidFill>
              </a:rPr>
              <a:t>Verrà agganciato a due grosse travi in acciaio già disponibili nel capannone, e che faranno da robusto e stabile basamento e supporto.</a:t>
            </a:r>
          </a:p>
          <a:p>
            <a:pPr lvl="0" algn="just"/>
            <a:endParaRPr lang="it-IT" dirty="0" smtClean="0">
              <a:solidFill>
                <a:srgbClr val="000000"/>
              </a:solidFill>
            </a:endParaRPr>
          </a:p>
          <a:p>
            <a:pPr algn="just"/>
            <a:r>
              <a:rPr lang="it-IT" dirty="0" smtClean="0">
                <a:solidFill>
                  <a:srgbClr val="000000"/>
                </a:solidFill>
              </a:rPr>
              <a:t>Il telescopio STRIP, come </a:t>
            </a:r>
            <a:r>
              <a:rPr lang="it-IT" dirty="0">
                <a:solidFill>
                  <a:srgbClr val="000000"/>
                </a:solidFill>
              </a:rPr>
              <a:t>Daniele </a:t>
            </a:r>
            <a:r>
              <a:rPr lang="it-IT" dirty="0" smtClean="0">
                <a:solidFill>
                  <a:srgbClr val="000000"/>
                </a:solidFill>
              </a:rPr>
              <a:t>Mennella ha illustrato nel suo seminario tenutosi al LASA, fa parte di attività relative alla caratterizzazione della polarizzazione della radiazione di fondo a microonde, (</a:t>
            </a:r>
            <a:r>
              <a:rPr lang="it-IT" dirty="0" err="1" smtClean="0">
                <a:solidFill>
                  <a:srgbClr val="000000"/>
                </a:solidFill>
              </a:rPr>
              <a:t>Cosmic</a:t>
            </a:r>
            <a:r>
              <a:rPr lang="it-IT" dirty="0" smtClean="0">
                <a:solidFill>
                  <a:srgbClr val="000000"/>
                </a:solidFill>
              </a:rPr>
              <a:t> Microwave Background, CMB) </a:t>
            </a:r>
            <a:r>
              <a:rPr lang="en-US" dirty="0" err="1" smtClean="0">
                <a:solidFill>
                  <a:srgbClr val="000000"/>
                </a:solidFill>
              </a:rPr>
              <a:t>nell’ambito</a:t>
            </a:r>
            <a:r>
              <a:rPr lang="en-US" dirty="0" smtClean="0">
                <a:solidFill>
                  <a:srgbClr val="000000"/>
                </a:solidFill>
              </a:rPr>
              <a:t> del LSPE, </a:t>
            </a:r>
            <a:r>
              <a:rPr lang="it-IT" spc="-5" dirty="0" smtClean="0"/>
              <a:t>The </a:t>
            </a:r>
            <a:r>
              <a:rPr lang="it-IT" spc="-5" dirty="0"/>
              <a:t>Large Scale </a:t>
            </a:r>
            <a:r>
              <a:rPr lang="it-IT" spc="-5" dirty="0" err="1"/>
              <a:t>Polarization</a:t>
            </a:r>
            <a:r>
              <a:rPr lang="it-IT" dirty="0"/>
              <a:t> </a:t>
            </a:r>
            <a:r>
              <a:rPr lang="it-IT" spc="-5" dirty="0" smtClean="0"/>
              <a:t>Explorer.</a:t>
            </a:r>
          </a:p>
          <a:p>
            <a:pPr algn="just"/>
            <a:r>
              <a:rPr lang="it-IT" spc="-5" dirty="0" smtClean="0">
                <a:solidFill>
                  <a:srgbClr val="000000"/>
                </a:solidFill>
              </a:rPr>
              <a:t>Il telescopio verrà poi installato a Tenerife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8551" r="5944"/>
          <a:stretch/>
        </p:blipFill>
        <p:spPr>
          <a:xfrm>
            <a:off x="5791200" y="620713"/>
            <a:ext cx="3048000" cy="42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0057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4053" y="455665"/>
            <a:ext cx="4305236" cy="56933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>
              <a:spcBef>
                <a:spcPts val="91"/>
              </a:spcBef>
            </a:pPr>
            <a:r>
              <a:rPr spc="-9" dirty="0"/>
              <a:t>Observation</a:t>
            </a:r>
            <a:r>
              <a:rPr spc="-54" dirty="0"/>
              <a:t> </a:t>
            </a:r>
            <a:r>
              <a:rPr spc="-9" dirty="0"/>
              <a:t>site</a:t>
            </a:r>
          </a:p>
        </p:txBody>
      </p:sp>
      <p:sp>
        <p:nvSpPr>
          <p:cNvPr id="3" name="object 3"/>
          <p:cNvSpPr/>
          <p:nvPr/>
        </p:nvSpPr>
        <p:spPr>
          <a:xfrm>
            <a:off x="1037138" y="1286450"/>
            <a:ext cx="7047861" cy="469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2003" y="1629350"/>
            <a:ext cx="2281781" cy="1227766"/>
          </a:xfrm>
          <a:custGeom>
            <a:avLst/>
            <a:gdLst/>
            <a:ahLst/>
            <a:cxnLst/>
            <a:rect l="l" t="t" r="r" b="b"/>
            <a:pathLst>
              <a:path w="2518410" h="1355089">
                <a:moveTo>
                  <a:pt x="2292350" y="0"/>
                </a:moveTo>
                <a:lnTo>
                  <a:pt x="226060" y="0"/>
                </a:lnTo>
                <a:lnTo>
                  <a:pt x="183529" y="5077"/>
                </a:lnTo>
                <a:lnTo>
                  <a:pt x="142517" y="19427"/>
                </a:lnTo>
                <a:lnTo>
                  <a:pt x="104303" y="41723"/>
                </a:lnTo>
                <a:lnTo>
                  <a:pt x="70167" y="70643"/>
                </a:lnTo>
                <a:lnTo>
                  <a:pt x="41389" y="104861"/>
                </a:lnTo>
                <a:lnTo>
                  <a:pt x="19248" y="143053"/>
                </a:lnTo>
                <a:lnTo>
                  <a:pt x="5025" y="183894"/>
                </a:lnTo>
                <a:lnTo>
                  <a:pt x="0" y="226059"/>
                </a:lnTo>
                <a:lnTo>
                  <a:pt x="0" y="1129029"/>
                </a:lnTo>
                <a:lnTo>
                  <a:pt x="5025" y="1171195"/>
                </a:lnTo>
                <a:lnTo>
                  <a:pt x="19248" y="1212036"/>
                </a:lnTo>
                <a:lnTo>
                  <a:pt x="41389" y="1250228"/>
                </a:lnTo>
                <a:lnTo>
                  <a:pt x="70167" y="1284446"/>
                </a:lnTo>
                <a:lnTo>
                  <a:pt x="104303" y="1313366"/>
                </a:lnTo>
                <a:lnTo>
                  <a:pt x="142517" y="1335662"/>
                </a:lnTo>
                <a:lnTo>
                  <a:pt x="183529" y="1350012"/>
                </a:lnTo>
                <a:lnTo>
                  <a:pt x="226060" y="1355089"/>
                </a:lnTo>
                <a:lnTo>
                  <a:pt x="2292350" y="1355089"/>
                </a:lnTo>
                <a:lnTo>
                  <a:pt x="2334515" y="1350012"/>
                </a:lnTo>
                <a:lnTo>
                  <a:pt x="2375356" y="1335662"/>
                </a:lnTo>
                <a:lnTo>
                  <a:pt x="2413548" y="1313366"/>
                </a:lnTo>
                <a:lnTo>
                  <a:pt x="2447766" y="1284446"/>
                </a:lnTo>
                <a:lnTo>
                  <a:pt x="2476686" y="1250228"/>
                </a:lnTo>
                <a:lnTo>
                  <a:pt x="2498982" y="1212036"/>
                </a:lnTo>
                <a:lnTo>
                  <a:pt x="2513332" y="1171195"/>
                </a:lnTo>
                <a:lnTo>
                  <a:pt x="2518410" y="1129029"/>
                </a:lnTo>
                <a:lnTo>
                  <a:pt x="2518410" y="226059"/>
                </a:lnTo>
                <a:lnTo>
                  <a:pt x="2513332" y="183894"/>
                </a:lnTo>
                <a:lnTo>
                  <a:pt x="2498982" y="143053"/>
                </a:lnTo>
                <a:lnTo>
                  <a:pt x="2476686" y="104861"/>
                </a:lnTo>
                <a:lnTo>
                  <a:pt x="2447766" y="70643"/>
                </a:lnTo>
                <a:lnTo>
                  <a:pt x="2413548" y="41723"/>
                </a:lnTo>
                <a:lnTo>
                  <a:pt x="2375356" y="19427"/>
                </a:lnTo>
                <a:lnTo>
                  <a:pt x="2334515" y="5077"/>
                </a:lnTo>
                <a:lnTo>
                  <a:pt x="2292350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2003" y="1629350"/>
            <a:ext cx="2281781" cy="1227766"/>
          </a:xfrm>
          <a:custGeom>
            <a:avLst/>
            <a:gdLst/>
            <a:ahLst/>
            <a:cxnLst/>
            <a:rect l="l" t="t" r="r" b="b"/>
            <a:pathLst>
              <a:path w="2518410" h="1355089">
                <a:moveTo>
                  <a:pt x="226060" y="0"/>
                </a:moveTo>
                <a:lnTo>
                  <a:pt x="183529" y="5077"/>
                </a:lnTo>
                <a:lnTo>
                  <a:pt x="142517" y="19427"/>
                </a:lnTo>
                <a:lnTo>
                  <a:pt x="104303" y="41723"/>
                </a:lnTo>
                <a:lnTo>
                  <a:pt x="70167" y="70643"/>
                </a:lnTo>
                <a:lnTo>
                  <a:pt x="41389" y="104861"/>
                </a:lnTo>
                <a:lnTo>
                  <a:pt x="19248" y="143053"/>
                </a:lnTo>
                <a:lnTo>
                  <a:pt x="5025" y="183894"/>
                </a:lnTo>
                <a:lnTo>
                  <a:pt x="0" y="226059"/>
                </a:lnTo>
                <a:lnTo>
                  <a:pt x="0" y="1129029"/>
                </a:lnTo>
                <a:lnTo>
                  <a:pt x="5025" y="1171195"/>
                </a:lnTo>
                <a:lnTo>
                  <a:pt x="19248" y="1212036"/>
                </a:lnTo>
                <a:lnTo>
                  <a:pt x="41389" y="1250228"/>
                </a:lnTo>
                <a:lnTo>
                  <a:pt x="70167" y="1284446"/>
                </a:lnTo>
                <a:lnTo>
                  <a:pt x="104303" y="1313366"/>
                </a:lnTo>
                <a:lnTo>
                  <a:pt x="142517" y="1335662"/>
                </a:lnTo>
                <a:lnTo>
                  <a:pt x="183529" y="1350012"/>
                </a:lnTo>
                <a:lnTo>
                  <a:pt x="226060" y="1355089"/>
                </a:lnTo>
                <a:lnTo>
                  <a:pt x="2292350" y="1355089"/>
                </a:lnTo>
                <a:lnTo>
                  <a:pt x="2334515" y="1350012"/>
                </a:lnTo>
                <a:lnTo>
                  <a:pt x="2375356" y="1335662"/>
                </a:lnTo>
                <a:lnTo>
                  <a:pt x="2413548" y="1313366"/>
                </a:lnTo>
                <a:lnTo>
                  <a:pt x="2447766" y="1284446"/>
                </a:lnTo>
                <a:lnTo>
                  <a:pt x="2476686" y="1250228"/>
                </a:lnTo>
                <a:lnTo>
                  <a:pt x="2498982" y="1212036"/>
                </a:lnTo>
                <a:lnTo>
                  <a:pt x="2513332" y="1171195"/>
                </a:lnTo>
                <a:lnTo>
                  <a:pt x="2518410" y="1129029"/>
                </a:lnTo>
                <a:lnTo>
                  <a:pt x="2518410" y="226059"/>
                </a:lnTo>
                <a:lnTo>
                  <a:pt x="2513332" y="183894"/>
                </a:lnTo>
                <a:lnTo>
                  <a:pt x="2498982" y="143053"/>
                </a:lnTo>
                <a:lnTo>
                  <a:pt x="2476686" y="104861"/>
                </a:lnTo>
                <a:lnTo>
                  <a:pt x="2447766" y="70643"/>
                </a:lnTo>
                <a:lnTo>
                  <a:pt x="2413548" y="41723"/>
                </a:lnTo>
                <a:lnTo>
                  <a:pt x="2375356" y="19427"/>
                </a:lnTo>
                <a:lnTo>
                  <a:pt x="2334515" y="5077"/>
                </a:lnTo>
                <a:lnTo>
                  <a:pt x="2292350" y="0"/>
                </a:lnTo>
                <a:lnTo>
                  <a:pt x="226060" y="0"/>
                </a:lnTo>
                <a:close/>
              </a:path>
            </a:pathLst>
          </a:custGeom>
          <a:ln w="3175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54439" y="1839923"/>
            <a:ext cx="1759376" cy="72963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 algn="l" defTabSz="828446" fontAlgn="auto">
              <a:spcBef>
                <a:spcPts val="91"/>
              </a:spcBef>
              <a:spcAft>
                <a:spcPts val="0"/>
              </a:spcAft>
            </a:pPr>
            <a:r>
              <a:rPr sz="1631" spc="-27" dirty="0">
                <a:solidFill>
                  <a:prstClr val="black"/>
                </a:solidFill>
                <a:latin typeface="Arial"/>
                <a:cs typeface="Arial"/>
              </a:rPr>
              <a:t>Tenerife, </a:t>
            </a:r>
            <a:r>
              <a:rPr sz="1631" spc="-9" dirty="0">
                <a:solidFill>
                  <a:prstClr val="black"/>
                </a:solidFill>
                <a:latin typeface="Arial"/>
                <a:cs typeface="Arial"/>
              </a:rPr>
              <a:t>Izana</a:t>
            </a:r>
            <a:r>
              <a:rPr sz="1631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1" dirty="0">
                <a:solidFill>
                  <a:prstClr val="black"/>
                </a:solidFill>
                <a:latin typeface="Arial"/>
                <a:cs typeface="Arial"/>
              </a:rPr>
              <a:t>site</a:t>
            </a:r>
          </a:p>
          <a:p>
            <a:pPr algn="l" defTabSz="828446" fontAlgn="auto">
              <a:spcBef>
                <a:spcPts val="41"/>
              </a:spcBef>
              <a:spcAft>
                <a:spcPts val="0"/>
              </a:spcAft>
            </a:pPr>
            <a:endParaRPr sz="1404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506" algn="l" defTabSz="828446" fontAlgn="auto">
              <a:spcBef>
                <a:spcPts val="0"/>
              </a:spcBef>
              <a:spcAft>
                <a:spcPts val="0"/>
              </a:spcAft>
            </a:pPr>
            <a:r>
              <a:rPr sz="1631" spc="-9" dirty="0">
                <a:solidFill>
                  <a:prstClr val="black"/>
                </a:solidFill>
                <a:latin typeface="Arial"/>
                <a:cs typeface="Arial"/>
              </a:rPr>
              <a:t>2390 </a:t>
            </a:r>
            <a:r>
              <a:rPr sz="1631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631" spc="-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1" dirty="0">
                <a:solidFill>
                  <a:prstClr val="black"/>
                </a:solidFill>
                <a:latin typeface="Arial"/>
                <a:cs typeface="Arial"/>
              </a:rPr>
              <a:t>s.l.m.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06" algn="l" defTabSz="828446" fontAlgn="auto">
              <a:lnSpc>
                <a:spcPts val="1894"/>
              </a:lnSpc>
              <a:spcBef>
                <a:spcPts val="0"/>
              </a:spcBef>
              <a:spcAft>
                <a:spcPts val="0"/>
              </a:spcAft>
            </a:pPr>
            <a:r>
              <a:rPr spc="-9" dirty="0">
                <a:solidFill>
                  <a:prstClr val="black"/>
                </a:solidFill>
              </a:rPr>
              <a:t>Meeting laboratori</a:t>
            </a:r>
            <a:r>
              <a:rPr spc="-18" dirty="0">
                <a:solidFill>
                  <a:prstClr val="black"/>
                </a:solidFill>
              </a:rPr>
              <a:t> </a:t>
            </a:r>
            <a:r>
              <a:rPr spc="-9" dirty="0">
                <a:solidFill>
                  <a:prstClr val="black"/>
                </a:solidFill>
              </a:rPr>
              <a:t>LASA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06" algn="l" defTabSz="828446" fontAlgn="auto">
              <a:lnSpc>
                <a:spcPts val="1894"/>
              </a:lnSpc>
              <a:spcBef>
                <a:spcPts val="0"/>
              </a:spcBef>
              <a:spcAft>
                <a:spcPts val="0"/>
              </a:spcAft>
            </a:pPr>
            <a:r>
              <a:rPr spc="-9" dirty="0">
                <a:solidFill>
                  <a:prstClr val="black"/>
                </a:solidFill>
              </a:rPr>
              <a:t>25 </a:t>
            </a:r>
            <a:r>
              <a:rPr spc="-5" dirty="0">
                <a:solidFill>
                  <a:prstClr val="black"/>
                </a:solidFill>
              </a:rPr>
              <a:t>May</a:t>
            </a:r>
            <a:r>
              <a:rPr spc="-72" dirty="0">
                <a:solidFill>
                  <a:prstClr val="black"/>
                </a:solidFill>
              </a:rPr>
              <a:t> </a:t>
            </a:r>
            <a:r>
              <a:rPr spc="-9" dirty="0">
                <a:solidFill>
                  <a:prstClr val="black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925766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4409" y="293422"/>
            <a:ext cx="4283949" cy="56933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>
              <a:spcBef>
                <a:spcPts val="91"/>
              </a:spcBef>
            </a:pPr>
            <a:r>
              <a:rPr spc="-9" dirty="0"/>
              <a:t>STRIP</a:t>
            </a:r>
            <a:r>
              <a:rPr spc="-68" dirty="0"/>
              <a:t> </a:t>
            </a:r>
            <a:r>
              <a:rPr spc="-9" dirty="0"/>
              <a:t>Telescope</a:t>
            </a:r>
          </a:p>
        </p:txBody>
      </p:sp>
      <p:sp>
        <p:nvSpPr>
          <p:cNvPr id="3" name="object 3"/>
          <p:cNvSpPr/>
          <p:nvPr/>
        </p:nvSpPr>
        <p:spPr>
          <a:xfrm>
            <a:off x="4553588" y="1026398"/>
            <a:ext cx="3369165" cy="3984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3170" y="5143500"/>
            <a:ext cx="4634328" cy="764518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 marR="0" lvl="0" indent="0" algn="l" defTabSz="828446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Baseline: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ans"/>
              <a:ea typeface="+mn-ea"/>
              <a:cs typeface="DejaVu Sans"/>
            </a:endParaRPr>
          </a:p>
          <a:p>
            <a:pPr marL="11506" marR="4602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Clover telescope </a:t>
            </a:r>
            <a:r>
              <a:rPr kumimoji="0" sz="1631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offered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by M. Jones,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Oxford 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1.5m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aperture </a:t>
            </a: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(20 arcmin</a:t>
            </a:r>
            <a:r>
              <a:rPr kumimoji="0" sz="1631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 </a:t>
            </a: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resolution)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ans"/>
              <a:ea typeface="+mn-ea"/>
              <a:cs typeface="DejaVu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73084" y="5141198"/>
            <a:ext cx="2993470" cy="764518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 marR="0" lvl="0" indent="0" algn="l" defTabSz="828446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Mount: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ans"/>
              <a:ea typeface="+mn-ea"/>
              <a:cs typeface="DejaVu Sans"/>
            </a:endParaRPr>
          </a:p>
          <a:p>
            <a:pPr marL="11506" marR="4602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H/W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parts mostly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built 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Develop I/F S/W, </a:t>
            </a:r>
            <a:r>
              <a:rPr kumimoji="0" sz="163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Rotary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joint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ans"/>
              <a:ea typeface="+mn-ea"/>
              <a:cs typeface="DejaVu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9775" y="1239272"/>
            <a:ext cx="3767296" cy="3866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3635" y="1806554"/>
            <a:ext cx="658184" cy="130026"/>
          </a:xfrm>
          <a:custGeom>
            <a:avLst/>
            <a:gdLst/>
            <a:ahLst/>
            <a:cxnLst/>
            <a:rect l="l" t="t" r="r" b="b"/>
            <a:pathLst>
              <a:path w="726440" h="143510">
                <a:moveTo>
                  <a:pt x="726439" y="0"/>
                </a:moveTo>
                <a:lnTo>
                  <a:pt x="0" y="0"/>
                </a:lnTo>
                <a:lnTo>
                  <a:pt x="0" y="143510"/>
                </a:lnTo>
                <a:lnTo>
                  <a:pt x="726439" y="143510"/>
                </a:lnTo>
                <a:lnTo>
                  <a:pt x="726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3635" y="1806554"/>
            <a:ext cx="658184" cy="130026"/>
          </a:xfrm>
          <a:custGeom>
            <a:avLst/>
            <a:gdLst/>
            <a:ahLst/>
            <a:cxnLst/>
            <a:rect l="l" t="t" r="r" b="b"/>
            <a:pathLst>
              <a:path w="726440" h="143510">
                <a:moveTo>
                  <a:pt x="363219" y="143510"/>
                </a:moveTo>
                <a:lnTo>
                  <a:pt x="0" y="143510"/>
                </a:lnTo>
                <a:lnTo>
                  <a:pt x="0" y="0"/>
                </a:lnTo>
                <a:lnTo>
                  <a:pt x="726439" y="0"/>
                </a:lnTo>
                <a:lnTo>
                  <a:pt x="726439" y="143510"/>
                </a:lnTo>
                <a:lnTo>
                  <a:pt x="363219" y="143510"/>
                </a:lnTo>
                <a:close/>
              </a:path>
            </a:pathLst>
          </a:custGeom>
          <a:ln w="255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06" marR="0" lvl="0" indent="0" algn="l" defTabSz="828446" rtl="0" eaLnBrk="1" fontAlgn="auto" latinLnBrk="0" hangingPunct="1">
              <a:lnSpc>
                <a:spcPts val="18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laboratori</a:t>
            </a:r>
            <a:r>
              <a:rPr kumimoji="0" sz="163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LASA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06" marR="0" lvl="0" indent="0" algn="l" defTabSz="828446" rtl="0" eaLnBrk="1" fontAlgn="auto" latinLnBrk="0" hangingPunct="1">
              <a:lnSpc>
                <a:spcPts val="18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r>
              <a:rPr kumimoji="0" sz="1631" b="0" i="0" u="none" strike="noStrike" kern="1200" cap="none" spc="-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664735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4526" y="412851"/>
            <a:ext cx="4263453" cy="1127053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40272">
              <a:spcBef>
                <a:spcPts val="91"/>
              </a:spcBef>
            </a:pPr>
            <a:r>
              <a:rPr spc="-5" dirty="0"/>
              <a:t>LSPE in </a:t>
            </a:r>
            <a:r>
              <a:rPr dirty="0"/>
              <a:t>a</a:t>
            </a:r>
            <a:r>
              <a:rPr spc="-82" dirty="0"/>
              <a:t> </a:t>
            </a:r>
            <a:r>
              <a:rPr spc="-9" dirty="0"/>
              <a:t>nutshell</a:t>
            </a:r>
          </a:p>
        </p:txBody>
      </p:sp>
      <p:sp>
        <p:nvSpPr>
          <p:cNvPr id="3" name="object 3"/>
          <p:cNvSpPr/>
          <p:nvPr/>
        </p:nvSpPr>
        <p:spPr>
          <a:xfrm>
            <a:off x="4438521" y="4358741"/>
            <a:ext cx="2899691" cy="1655816"/>
          </a:xfrm>
          <a:custGeom>
            <a:avLst/>
            <a:gdLst/>
            <a:ahLst/>
            <a:cxnLst/>
            <a:rect l="l" t="t" r="r" b="b"/>
            <a:pathLst>
              <a:path w="3200400" h="1827529">
                <a:moveTo>
                  <a:pt x="1600200" y="1827529"/>
                </a:moveTo>
                <a:lnTo>
                  <a:pt x="0" y="1827529"/>
                </a:lnTo>
                <a:lnTo>
                  <a:pt x="0" y="0"/>
                </a:lnTo>
                <a:lnTo>
                  <a:pt x="3200400" y="0"/>
                </a:lnTo>
                <a:lnTo>
                  <a:pt x="3200400" y="1827529"/>
                </a:lnTo>
                <a:lnTo>
                  <a:pt x="1600200" y="1827529"/>
                </a:lnTo>
                <a:close/>
              </a:path>
            </a:pathLst>
          </a:custGeom>
          <a:ln w="12579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9698" y="4845477"/>
            <a:ext cx="85725" cy="828517"/>
          </a:xfrm>
          <a:prstGeom prst="rect">
            <a:avLst/>
          </a:prstGeom>
        </p:spPr>
        <p:txBody>
          <a:bodyPr vert="horz" wrap="square" lIns="0" tIns="12657" rIns="0" bIns="0" rtlCol="0">
            <a:spAutoFit/>
          </a:bodyPr>
          <a:lstStyle/>
          <a:p>
            <a:pPr algn="l" defTabSz="828446" fontAlgn="auto">
              <a:spcBef>
                <a:spcPts val="100"/>
              </a:spcBef>
              <a:spcAft>
                <a:spcPts val="0"/>
              </a:spcAft>
            </a:pPr>
            <a:r>
              <a:rPr sz="725" dirty="0">
                <a:solidFill>
                  <a:prstClr val="black"/>
                </a:solidFill>
                <a:latin typeface="OpenSymbol"/>
                <a:cs typeface="OpenSymbol"/>
              </a:rPr>
              <a:t>●</a:t>
            </a:r>
            <a:endParaRPr sz="725">
              <a:solidFill>
                <a:prstClr val="black"/>
              </a:solidFill>
              <a:latin typeface="OpenSymbol"/>
              <a:cs typeface="OpenSymbol"/>
            </a:endParaRPr>
          </a:p>
          <a:p>
            <a:pPr algn="l" defTabSz="828446" fontAlgn="auto">
              <a:spcBef>
                <a:spcPts val="45"/>
              </a:spcBef>
              <a:spcAft>
                <a:spcPts val="0"/>
              </a:spcAft>
            </a:pP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r>
              <a:rPr sz="725" dirty="0">
                <a:solidFill>
                  <a:prstClr val="black"/>
                </a:solidFill>
                <a:latin typeface="OpenSymbol"/>
                <a:cs typeface="OpenSymbol"/>
              </a:rPr>
              <a:t>●</a:t>
            </a:r>
            <a:endParaRPr sz="725">
              <a:solidFill>
                <a:prstClr val="black"/>
              </a:solidFill>
              <a:latin typeface="OpenSymbol"/>
              <a:cs typeface="OpenSymbol"/>
            </a:endParaRPr>
          </a:p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72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72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defTabSz="828446" fontAlgn="auto">
              <a:spcBef>
                <a:spcPts val="23"/>
              </a:spcBef>
              <a:spcAft>
                <a:spcPts val="0"/>
              </a:spcAft>
            </a:pPr>
            <a:endParaRPr sz="9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r>
              <a:rPr sz="725" dirty="0">
                <a:solidFill>
                  <a:prstClr val="black"/>
                </a:solidFill>
                <a:latin typeface="OpenSymbol"/>
                <a:cs typeface="OpenSymbol"/>
              </a:rPr>
              <a:t>●</a:t>
            </a:r>
            <a:endParaRPr sz="725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5312" y="4782189"/>
            <a:ext cx="2537230" cy="1191430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algn="l" defTabSz="828446" fontAlgn="auto">
              <a:lnSpc>
                <a:spcPts val="1880"/>
              </a:lnSpc>
              <a:spcBef>
                <a:spcPts val="91"/>
              </a:spcBef>
              <a:spcAft>
                <a:spcPts val="0"/>
              </a:spcAft>
            </a:pPr>
            <a:r>
              <a:rPr sz="1631" spc="-5" dirty="0">
                <a:solidFill>
                  <a:prstClr val="black"/>
                </a:solidFill>
                <a:latin typeface="Arial"/>
                <a:cs typeface="Arial"/>
              </a:rPr>
              <a:t>43, (90)</a:t>
            </a:r>
            <a:r>
              <a:rPr sz="1631" spc="-8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1" spc="-5" dirty="0">
                <a:solidFill>
                  <a:prstClr val="black"/>
                </a:solidFill>
                <a:latin typeface="Arial"/>
                <a:cs typeface="Arial"/>
              </a:rPr>
              <a:t>GHz</a:t>
            </a:r>
            <a:endParaRPr sz="1631">
              <a:solidFill>
                <a:prstClr val="black"/>
              </a:solidFill>
              <a:latin typeface="Arial"/>
              <a:cs typeface="Arial"/>
            </a:endParaRPr>
          </a:p>
          <a:p>
            <a:pPr marR="1039010" algn="l" defTabSz="828446" fontAlgn="auto">
              <a:lnSpc>
                <a:spcPts val="1802"/>
              </a:lnSpc>
              <a:spcBef>
                <a:spcPts val="109"/>
              </a:spcBef>
              <a:spcAft>
                <a:spcPts val="0"/>
              </a:spcAft>
            </a:pPr>
            <a:r>
              <a:rPr sz="1631" spc="-5" dirty="0">
                <a:solidFill>
                  <a:prstClr val="black"/>
                </a:solidFill>
                <a:latin typeface="Arial"/>
                <a:cs typeface="Arial"/>
              </a:rPr>
              <a:t>QUIET</a:t>
            </a:r>
            <a:r>
              <a:rPr sz="1631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1" spc="-9" dirty="0">
                <a:solidFill>
                  <a:prstClr val="black"/>
                </a:solidFill>
                <a:latin typeface="Arial"/>
                <a:cs typeface="Arial"/>
              </a:rPr>
              <a:t>coherent  polarimeters</a:t>
            </a:r>
            <a:endParaRPr sz="1631">
              <a:solidFill>
                <a:prstClr val="black"/>
              </a:solidFill>
              <a:latin typeface="Arial"/>
              <a:cs typeface="Arial"/>
            </a:endParaRPr>
          </a:p>
          <a:p>
            <a:pPr marR="4602" algn="l" defTabSz="828446" fontAlgn="auto">
              <a:lnSpc>
                <a:spcPts val="1802"/>
              </a:lnSpc>
              <a:spcBef>
                <a:spcPts val="5"/>
              </a:spcBef>
              <a:spcAft>
                <a:spcPts val="0"/>
              </a:spcAft>
            </a:pPr>
            <a:r>
              <a:rPr sz="1631" spc="-9" dirty="0">
                <a:solidFill>
                  <a:prstClr val="black"/>
                </a:solidFill>
                <a:latin typeface="Arial"/>
                <a:cs typeface="Arial"/>
              </a:rPr>
              <a:t>Dragone </a:t>
            </a:r>
            <a:r>
              <a:rPr sz="1631" spc="-5" dirty="0">
                <a:solidFill>
                  <a:prstClr val="black"/>
                </a:solidFill>
                <a:latin typeface="Arial"/>
                <a:cs typeface="Arial"/>
              </a:rPr>
              <a:t>side-fed telescope  (~ 0.5° </a:t>
            </a:r>
            <a:r>
              <a:rPr sz="1631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631" spc="-9" dirty="0">
                <a:solidFill>
                  <a:prstClr val="black"/>
                </a:solidFill>
                <a:latin typeface="Arial"/>
                <a:cs typeface="Arial"/>
              </a:rPr>
              <a:t>1° angular</a:t>
            </a:r>
            <a:r>
              <a:rPr sz="1631" spc="-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1" spc="-5" dirty="0">
                <a:solidFill>
                  <a:prstClr val="black"/>
                </a:solidFill>
                <a:latin typeface="Arial"/>
                <a:cs typeface="Arial"/>
              </a:rPr>
              <a:t>res.)</a:t>
            </a:r>
            <a:endParaRPr sz="16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0329" y="4468055"/>
            <a:ext cx="620787" cy="26258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algn="l" defTabSz="828446" fontAlgn="auto">
              <a:spcBef>
                <a:spcPts val="91"/>
              </a:spcBef>
              <a:spcAft>
                <a:spcPts val="0"/>
              </a:spcAft>
            </a:pPr>
            <a:r>
              <a:rPr sz="1631" b="1" spc="-5" dirty="0">
                <a:solidFill>
                  <a:prstClr val="black"/>
                </a:solidFill>
                <a:latin typeface="Arial"/>
                <a:cs typeface="Arial"/>
              </a:rPr>
              <a:t>STRIP</a:t>
            </a:r>
            <a:endParaRPr sz="16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80055" y="3521053"/>
            <a:ext cx="1308313" cy="837689"/>
          </a:xfrm>
          <a:custGeom>
            <a:avLst/>
            <a:gdLst/>
            <a:ahLst/>
            <a:cxnLst/>
            <a:rect l="l" t="t" r="r" b="b"/>
            <a:pathLst>
              <a:path w="1443989" h="924560">
                <a:moveTo>
                  <a:pt x="1443989" y="924560"/>
                </a:moveTo>
                <a:lnTo>
                  <a:pt x="1443171" y="881048"/>
                </a:lnTo>
                <a:lnTo>
                  <a:pt x="1440715" y="838682"/>
                </a:lnTo>
                <a:lnTo>
                  <a:pt x="1436622" y="797455"/>
                </a:lnTo>
                <a:lnTo>
                  <a:pt x="1430892" y="757360"/>
                </a:lnTo>
                <a:lnTo>
                  <a:pt x="1423525" y="718389"/>
                </a:lnTo>
                <a:lnTo>
                  <a:pt x="1414520" y="680534"/>
                </a:lnTo>
                <a:lnTo>
                  <a:pt x="1403879" y="643790"/>
                </a:lnTo>
                <a:lnTo>
                  <a:pt x="1377684" y="573599"/>
                </a:lnTo>
                <a:lnTo>
                  <a:pt x="1344940" y="507760"/>
                </a:lnTo>
                <a:lnTo>
                  <a:pt x="1305648" y="446212"/>
                </a:lnTo>
                <a:lnTo>
                  <a:pt x="1259807" y="388899"/>
                </a:lnTo>
                <a:lnTo>
                  <a:pt x="1207417" y="335760"/>
                </a:lnTo>
                <a:lnTo>
                  <a:pt x="1148479" y="286739"/>
                </a:lnTo>
                <a:lnTo>
                  <a:pt x="1116554" y="263754"/>
                </a:lnTo>
                <a:lnTo>
                  <a:pt x="1082992" y="241776"/>
                </a:lnTo>
                <a:lnTo>
                  <a:pt x="1047793" y="220798"/>
                </a:lnTo>
                <a:lnTo>
                  <a:pt x="1010956" y="200813"/>
                </a:lnTo>
                <a:lnTo>
                  <a:pt x="972483" y="181813"/>
                </a:lnTo>
                <a:lnTo>
                  <a:pt x="932372" y="163792"/>
                </a:lnTo>
                <a:lnTo>
                  <a:pt x="890624" y="146741"/>
                </a:lnTo>
                <a:lnTo>
                  <a:pt x="847239" y="130654"/>
                </a:lnTo>
                <a:lnTo>
                  <a:pt x="802216" y="115522"/>
                </a:lnTo>
                <a:lnTo>
                  <a:pt x="755557" y="101340"/>
                </a:lnTo>
                <a:lnTo>
                  <a:pt x="707260" y="88100"/>
                </a:lnTo>
                <a:lnTo>
                  <a:pt x="657326" y="75793"/>
                </a:lnTo>
                <a:lnTo>
                  <a:pt x="605755" y="64414"/>
                </a:lnTo>
                <a:lnTo>
                  <a:pt x="552547" y="53955"/>
                </a:lnTo>
                <a:lnTo>
                  <a:pt x="497701" y="44407"/>
                </a:lnTo>
                <a:lnTo>
                  <a:pt x="441219" y="35765"/>
                </a:lnTo>
                <a:lnTo>
                  <a:pt x="383099" y="28021"/>
                </a:lnTo>
                <a:lnTo>
                  <a:pt x="323342" y="21167"/>
                </a:lnTo>
                <a:lnTo>
                  <a:pt x="261948" y="15196"/>
                </a:lnTo>
                <a:lnTo>
                  <a:pt x="198916" y="10102"/>
                </a:lnTo>
                <a:lnTo>
                  <a:pt x="134248" y="5875"/>
                </a:lnTo>
                <a:lnTo>
                  <a:pt x="67942" y="251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38521" y="3472725"/>
            <a:ext cx="147286" cy="97807"/>
          </a:xfrm>
          <a:custGeom>
            <a:avLst/>
            <a:gdLst/>
            <a:ahLst/>
            <a:cxnLst/>
            <a:rect l="l" t="t" r="r" b="b"/>
            <a:pathLst>
              <a:path w="162560" h="107950">
                <a:moveTo>
                  <a:pt x="162560" y="0"/>
                </a:moveTo>
                <a:lnTo>
                  <a:pt x="0" y="50800"/>
                </a:lnTo>
                <a:lnTo>
                  <a:pt x="161290" y="107950"/>
                </a:lnTo>
                <a:lnTo>
                  <a:pt x="162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7608" y="1754774"/>
            <a:ext cx="3710914" cy="3529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7320" y="1667322"/>
            <a:ext cx="954482" cy="26258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 algn="l" defTabSz="828446" fontAlgn="auto">
              <a:spcBef>
                <a:spcPts val="91"/>
              </a:spcBef>
              <a:spcAft>
                <a:spcPts val="0"/>
              </a:spcAft>
            </a:pPr>
            <a:r>
              <a:rPr sz="1631" spc="-172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31" spc="-1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31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31" spc="-1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31" dirty="0">
                <a:solidFill>
                  <a:prstClr val="black"/>
                </a:solidFill>
                <a:latin typeface="Arial"/>
                <a:cs typeface="Arial"/>
              </a:rPr>
              <a:t>scope</a:t>
            </a:r>
            <a:endParaRPr sz="16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84507" y="1879046"/>
            <a:ext cx="799716" cy="484433"/>
          </a:xfrm>
          <a:custGeom>
            <a:avLst/>
            <a:gdLst/>
            <a:ahLst/>
            <a:cxnLst/>
            <a:rect l="l" t="t" r="r" b="b"/>
            <a:pathLst>
              <a:path w="882650" h="534669">
                <a:moveTo>
                  <a:pt x="882650" y="0"/>
                </a:moveTo>
                <a:lnTo>
                  <a:pt x="0" y="5346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63686" y="2317451"/>
            <a:ext cx="150738" cy="118519"/>
          </a:xfrm>
          <a:custGeom>
            <a:avLst/>
            <a:gdLst/>
            <a:ahLst/>
            <a:cxnLst/>
            <a:rect l="l" t="t" r="r" b="b"/>
            <a:pathLst>
              <a:path w="166370" h="130810">
                <a:moveTo>
                  <a:pt x="111760" y="0"/>
                </a:moveTo>
                <a:lnTo>
                  <a:pt x="0" y="130810"/>
                </a:lnTo>
                <a:lnTo>
                  <a:pt x="166369" y="92710"/>
                </a:lnTo>
                <a:lnTo>
                  <a:pt x="1117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7906" y="1452146"/>
            <a:ext cx="597774" cy="26258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 algn="l" defTabSz="828446" fontAlgn="auto">
              <a:spcBef>
                <a:spcPts val="91"/>
              </a:spcBef>
              <a:spcAft>
                <a:spcPts val="0"/>
              </a:spcAft>
            </a:pPr>
            <a:r>
              <a:rPr sz="1631" spc="-9" dirty="0">
                <a:solidFill>
                  <a:prstClr val="black"/>
                </a:solidFill>
                <a:latin typeface="Arial"/>
                <a:cs typeface="Arial"/>
              </a:rPr>
              <a:t>Mount</a:t>
            </a:r>
            <a:endParaRPr sz="16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25740" y="1754774"/>
            <a:ext cx="1270341" cy="1216259"/>
          </a:xfrm>
          <a:custGeom>
            <a:avLst/>
            <a:gdLst/>
            <a:ahLst/>
            <a:cxnLst/>
            <a:rect l="l" t="t" r="r" b="b"/>
            <a:pathLst>
              <a:path w="1402080" h="1342389">
                <a:moveTo>
                  <a:pt x="0" y="0"/>
                </a:moveTo>
                <a:lnTo>
                  <a:pt x="1402080" y="134238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56958" y="2931910"/>
            <a:ext cx="140382" cy="136930"/>
          </a:xfrm>
          <a:custGeom>
            <a:avLst/>
            <a:gdLst/>
            <a:ahLst/>
            <a:cxnLst/>
            <a:rect l="l" t="t" r="r" b="b"/>
            <a:pathLst>
              <a:path w="154939" h="151129">
                <a:moveTo>
                  <a:pt x="74930" y="0"/>
                </a:moveTo>
                <a:lnTo>
                  <a:pt x="0" y="77469"/>
                </a:lnTo>
                <a:lnTo>
                  <a:pt x="154939" y="151129"/>
                </a:lnTo>
                <a:lnTo>
                  <a:pt x="749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algn="l" defTabSz="828446" fontAlgn="auto">
              <a:spcBef>
                <a:spcPts val="0"/>
              </a:spcBef>
              <a:spcAft>
                <a:spcPts val="0"/>
              </a:spcAft>
            </a:pPr>
            <a:endParaRPr sz="16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21154" y="2766213"/>
            <a:ext cx="4058992" cy="26258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 algn="l" defTabSz="828446" fontAlgn="auto">
              <a:spcBef>
                <a:spcPts val="91"/>
              </a:spcBef>
              <a:spcAft>
                <a:spcPts val="0"/>
              </a:spcAft>
            </a:pPr>
            <a:r>
              <a:rPr sz="1631" spc="-5" dirty="0">
                <a:solidFill>
                  <a:prstClr val="black"/>
                </a:solidFill>
                <a:latin typeface="Arial"/>
                <a:cs typeface="Arial"/>
              </a:rPr>
              <a:t>Max. </a:t>
            </a:r>
            <a:r>
              <a:rPr sz="1631" spc="-9" dirty="0">
                <a:solidFill>
                  <a:prstClr val="black"/>
                </a:solidFill>
                <a:latin typeface="Arial"/>
                <a:cs typeface="Arial"/>
              </a:rPr>
              <a:t>height of </a:t>
            </a:r>
            <a:r>
              <a:rPr sz="1631" spc="-5" dirty="0">
                <a:solidFill>
                  <a:prstClr val="black"/>
                </a:solidFill>
                <a:latin typeface="Arial"/>
                <a:cs typeface="Arial"/>
              </a:rPr>
              <a:t>the telescope </a:t>
            </a:r>
            <a:r>
              <a:rPr sz="1631" dirty="0">
                <a:solidFill>
                  <a:prstClr val="black"/>
                </a:solidFill>
                <a:latin typeface="Arial"/>
                <a:cs typeface="Arial"/>
              </a:rPr>
              <a:t>+ </a:t>
            </a:r>
            <a:r>
              <a:rPr sz="1631" spc="-5" dirty="0">
                <a:solidFill>
                  <a:prstClr val="black"/>
                </a:solidFill>
                <a:latin typeface="Arial"/>
                <a:cs typeface="Arial"/>
              </a:rPr>
              <a:t>mount: </a:t>
            </a:r>
            <a:r>
              <a:rPr sz="1631" dirty="0">
                <a:solidFill>
                  <a:prstClr val="black"/>
                </a:solidFill>
                <a:latin typeface="Arial"/>
                <a:cs typeface="Arial"/>
              </a:rPr>
              <a:t>~ 6</a:t>
            </a:r>
            <a:r>
              <a:rPr sz="163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1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16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06" algn="l" defTabSz="828446" fontAlgn="auto">
              <a:lnSpc>
                <a:spcPts val="1894"/>
              </a:lnSpc>
              <a:spcBef>
                <a:spcPts val="0"/>
              </a:spcBef>
              <a:spcAft>
                <a:spcPts val="0"/>
              </a:spcAft>
            </a:pPr>
            <a:r>
              <a:rPr spc="-9" dirty="0">
                <a:solidFill>
                  <a:prstClr val="black"/>
                </a:solidFill>
              </a:rPr>
              <a:t>Meeting laboratori</a:t>
            </a:r>
            <a:r>
              <a:rPr spc="-18" dirty="0">
                <a:solidFill>
                  <a:prstClr val="black"/>
                </a:solidFill>
              </a:rPr>
              <a:t> </a:t>
            </a:r>
            <a:r>
              <a:rPr spc="-9" dirty="0">
                <a:solidFill>
                  <a:prstClr val="black"/>
                </a:solidFill>
              </a:rPr>
              <a:t>LASA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06" algn="l" defTabSz="828446" fontAlgn="auto">
              <a:lnSpc>
                <a:spcPts val="1894"/>
              </a:lnSpc>
              <a:spcBef>
                <a:spcPts val="0"/>
              </a:spcBef>
              <a:spcAft>
                <a:spcPts val="0"/>
              </a:spcAft>
            </a:pPr>
            <a:r>
              <a:rPr spc="-9" dirty="0">
                <a:solidFill>
                  <a:prstClr val="black"/>
                </a:solidFill>
              </a:rPr>
              <a:t>25 </a:t>
            </a:r>
            <a:r>
              <a:rPr spc="-5" dirty="0">
                <a:solidFill>
                  <a:prstClr val="black"/>
                </a:solidFill>
              </a:rPr>
              <a:t>May</a:t>
            </a:r>
            <a:r>
              <a:rPr spc="-72" dirty="0">
                <a:solidFill>
                  <a:prstClr val="black"/>
                </a:solidFill>
              </a:rPr>
              <a:t> </a:t>
            </a:r>
            <a:r>
              <a:rPr spc="-9" dirty="0">
                <a:solidFill>
                  <a:prstClr val="black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734340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apannon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smtClean="0"/>
              <a:t> LASA experimental area</a:t>
            </a:r>
            <a:endParaRPr lang="en-US" altLang="it-IT" sz="3600" smtClean="0"/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 flipH="1">
            <a:off x="4067174" y="1347669"/>
            <a:ext cx="2260600" cy="78593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3" name="Line 5"/>
          <p:cNvSpPr>
            <a:spLocks noChangeShapeType="1"/>
          </p:cNvSpPr>
          <p:nvPr/>
        </p:nvSpPr>
        <p:spPr bwMode="auto">
          <a:xfrm>
            <a:off x="1898649" y="1016793"/>
            <a:ext cx="1089025" cy="118824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 flipH="1">
            <a:off x="5151438" y="2276475"/>
            <a:ext cx="788987" cy="815975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 flipH="1">
            <a:off x="3924300" y="5202238"/>
            <a:ext cx="20638" cy="6032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 flipH="1">
            <a:off x="6877050" y="2925763"/>
            <a:ext cx="719138" cy="863600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1331913" y="1773238"/>
            <a:ext cx="1220787" cy="703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1116013" y="1412875"/>
            <a:ext cx="782637" cy="542925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318" tIns="10159" rIns="20318" bIns="101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10160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203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3048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406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86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32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77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235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room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 100 </a:t>
            </a:r>
            <a:b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HPR</a:t>
            </a:r>
            <a:endParaRPr kumimoji="0" lang="en-US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440497" y="810418"/>
            <a:ext cx="1077913" cy="206375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318" tIns="10159" rIns="20318" bIns="101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10160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203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3048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406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86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32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77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235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UPW production</a:t>
            </a:r>
            <a:endParaRPr kumimoji="0" lang="en-US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40" name="Line 12"/>
          <p:cNvSpPr>
            <a:spLocks noChangeShapeType="1"/>
          </p:cNvSpPr>
          <p:nvPr/>
        </p:nvSpPr>
        <p:spPr bwMode="auto">
          <a:xfrm>
            <a:off x="1258888" y="3213100"/>
            <a:ext cx="865187" cy="1152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633413" y="3025775"/>
            <a:ext cx="1106487" cy="206375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318" tIns="10159" rIns="20318" bIns="101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10160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203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3048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406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86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32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77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235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Vertical test area</a:t>
            </a:r>
            <a:endParaRPr kumimoji="0" lang="en-US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5300663" y="1989138"/>
            <a:ext cx="1274762" cy="206375"/>
          </a:xfrm>
          <a:prstGeom prst="rect">
            <a:avLst/>
          </a:prstGeom>
          <a:solidFill>
            <a:srgbClr val="99FF66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318" tIns="10159" rIns="20318" bIns="101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10160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203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3048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406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86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32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77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235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field solenoids</a:t>
            </a:r>
            <a:endParaRPr kumimoji="0" lang="en-US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6092825" y="1114307"/>
            <a:ext cx="1503363" cy="206375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318" tIns="10159" rIns="20318" bIns="101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10160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203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3048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406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86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32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77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235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 dosimetry area</a:t>
            </a:r>
            <a:endParaRPr kumimoji="0" lang="en-US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44" name="Line 16"/>
          <p:cNvSpPr>
            <a:spLocks noChangeShapeType="1"/>
          </p:cNvSpPr>
          <p:nvPr/>
        </p:nvSpPr>
        <p:spPr bwMode="auto">
          <a:xfrm flipH="1" flipV="1">
            <a:off x="6494463" y="5040313"/>
            <a:ext cx="381000" cy="549275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2625725" y="5084763"/>
            <a:ext cx="2252663" cy="374650"/>
          </a:xfrm>
          <a:prstGeom prst="rect">
            <a:avLst/>
          </a:prstGeom>
          <a:solidFill>
            <a:srgbClr val="EAEAEA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318" tIns="10159" rIns="20318" bIns="101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10160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203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3048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406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86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32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77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235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pumping system for subatm ops</a:t>
            </a:r>
            <a:b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Recovery balloons</a:t>
            </a:r>
            <a:endParaRPr kumimoji="0" lang="en-US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46" name="Text Box 18"/>
          <p:cNvSpPr txBox="1">
            <a:spLocks noChangeArrowheads="1"/>
          </p:cNvSpPr>
          <p:nvPr/>
        </p:nvSpPr>
        <p:spPr bwMode="auto">
          <a:xfrm>
            <a:off x="7069138" y="2636838"/>
            <a:ext cx="1317625" cy="206375"/>
          </a:xfrm>
          <a:prstGeom prst="rect">
            <a:avLst/>
          </a:prstGeom>
          <a:solidFill>
            <a:srgbClr val="99FF66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318" tIns="10159" rIns="20318" bIns="101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10160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203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3048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406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86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32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77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235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 wire testing area</a:t>
            </a:r>
            <a:endParaRPr kumimoji="0" lang="en-US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6327775" y="5300663"/>
            <a:ext cx="1046163" cy="206375"/>
          </a:xfrm>
          <a:prstGeom prst="rect">
            <a:avLst/>
          </a:prstGeom>
          <a:solidFill>
            <a:srgbClr val="99FF66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318" tIns="10159" rIns="20318" bIns="101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10160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203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3048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406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863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320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1778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235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current PS</a:t>
            </a:r>
            <a:endParaRPr kumimoji="0" lang="en-US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e 1"/>
          <p:cNvSpPr/>
          <p:nvPr/>
        </p:nvSpPr>
        <p:spPr>
          <a:xfrm>
            <a:off x="3367088" y="2415540"/>
            <a:ext cx="700088" cy="6102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743200" y="820103"/>
            <a:ext cx="301236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montaggio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telescopio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 flipH="1">
            <a:off x="3632198" y="1161258"/>
            <a:ext cx="312739" cy="12542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68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13408" r="14751" b="9705"/>
          <a:stretch>
            <a:fillRect/>
          </a:stretch>
        </p:blipFill>
        <p:spPr bwMode="auto">
          <a:xfrm>
            <a:off x="20638" y="0"/>
            <a:ext cx="915035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86313"/>
            <a:ext cx="91440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CasellaDiTesto 1"/>
          <p:cNvSpPr txBox="1">
            <a:spLocks noChangeArrowheads="1"/>
          </p:cNvSpPr>
          <p:nvPr/>
        </p:nvSpPr>
        <p:spPr bwMode="auto">
          <a:xfrm>
            <a:off x="250825" y="1485900"/>
            <a:ext cx="3081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LUND (Sweeden)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ESS &amp;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MAX IV</a:t>
            </a:r>
          </a:p>
        </p:txBody>
      </p:sp>
    </p:spTree>
    <p:extLst>
      <p:ext uri="{BB962C8B-B14F-4D97-AF65-F5344CB8AC3E}">
        <p14:creationId xmlns:p14="http://schemas.microsoft.com/office/powerpoint/2010/main" val="39678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9302" r="9901" b="6230"/>
          <a:stretch/>
        </p:blipFill>
        <p:spPr>
          <a:xfrm>
            <a:off x="4495800" y="248640"/>
            <a:ext cx="4300781" cy="31242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5"/>
          <a:stretch/>
        </p:blipFill>
        <p:spPr>
          <a:xfrm>
            <a:off x="5105400" y="3209622"/>
            <a:ext cx="3695535" cy="334357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026" name="Picture 2" descr="44548106830011114862851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7" y="529548"/>
            <a:ext cx="4316523" cy="323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2" t="35079" r="29878" b="7196"/>
          <a:stretch/>
        </p:blipFill>
        <p:spPr>
          <a:xfrm>
            <a:off x="228600" y="3089481"/>
            <a:ext cx="3810000" cy="3692319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1538610" y="43934"/>
            <a:ext cx="64732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Area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montaggio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 test del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telescopio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STRIP</a:t>
            </a:r>
          </a:p>
        </p:txBody>
      </p:sp>
    </p:spTree>
    <p:extLst>
      <p:ext uri="{BB962C8B-B14F-4D97-AF65-F5344CB8AC3E}">
        <p14:creationId xmlns:p14="http://schemas.microsoft.com/office/powerpoint/2010/main" val="821681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0099" y="460269"/>
            <a:ext cx="7572567" cy="56933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>
              <a:spcBef>
                <a:spcPts val="91"/>
              </a:spcBef>
            </a:pPr>
            <a:r>
              <a:rPr spc="-9" dirty="0"/>
              <a:t>Telescope </a:t>
            </a:r>
            <a:r>
              <a:rPr spc="-5" dirty="0"/>
              <a:t>and mount</a:t>
            </a:r>
            <a:r>
              <a:rPr spc="-77" dirty="0"/>
              <a:t> </a:t>
            </a:r>
            <a:r>
              <a:rPr spc="-5" dirty="0"/>
              <a:t>testing</a:t>
            </a:r>
          </a:p>
        </p:txBody>
      </p:sp>
      <p:sp>
        <p:nvSpPr>
          <p:cNvPr id="3" name="object 3"/>
          <p:cNvSpPr/>
          <p:nvPr/>
        </p:nvSpPr>
        <p:spPr>
          <a:xfrm>
            <a:off x="859935" y="1554557"/>
            <a:ext cx="8122588" cy="395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0042" y="1941182"/>
            <a:ext cx="8009822" cy="2682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025" y="1857183"/>
            <a:ext cx="1719103" cy="2824312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 marR="0" lvl="0" indent="0" algn="l" defTabSz="828446" rtl="0" eaLnBrk="1" fontAlgn="auto" latinLnBrk="0" hangingPunct="1">
              <a:lnSpc>
                <a:spcPts val="188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T/M</a:t>
            </a:r>
            <a:r>
              <a:rPr kumimoji="0" sz="1631" b="1" i="0" u="none" strike="noStrike" kern="1200" cap="none" spc="-6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integr.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4914" marR="0" lvl="0" indent="0" algn="l" defTabSz="828446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31" b="0" i="1" u="none" strike="noStrike" kern="1200" cap="none" spc="-9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UK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4914" marR="0" lvl="0" indent="0" algn="l" defTabSz="828446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31" b="0" i="1" u="none" strike="noStrike" kern="1200" cap="none" spc="-8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Italy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506" marR="0" lvl="0" indent="0" algn="l" defTabSz="828446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T/M</a:t>
            </a:r>
            <a:r>
              <a:rPr kumimoji="0" sz="1631" b="1" i="0" u="none" strike="noStrike" kern="1200" cap="none" spc="-7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testing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4914" marR="0" lvl="0" indent="0" algn="l" defTabSz="828446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1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Alignment</a:t>
            </a:r>
            <a:r>
              <a:rPr kumimoji="0" sz="1631" b="0" i="1" u="none" strike="noStrike" kern="1200" cap="none" spc="-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1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6065" marR="0" lvl="0" indent="0" algn="l" defTabSz="828446" rtl="0" eaLnBrk="1" fontAlgn="auto" latinLnBrk="0" hangingPunct="1">
              <a:lnSpc>
                <a:spcPts val="1875"/>
              </a:lnSpc>
              <a:spcBef>
                <a:spcPts val="13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31" b="0" i="1" u="none" strike="noStrike" kern="1200" cap="none" spc="-9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UK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6065" marR="0" lvl="0" indent="0" algn="l" defTabSz="828446" rtl="0" eaLnBrk="1" fontAlgn="auto" latinLnBrk="0" hangingPunct="1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1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Telescope</a:t>
            </a:r>
            <a:r>
              <a:rPr kumimoji="0" sz="1631" b="0" i="1" u="none" strike="noStrike" kern="1200" cap="none" spc="-9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6065" marR="0" lvl="0" indent="0" algn="l" defTabSz="828446" rtl="0" eaLnBrk="1" fontAlgn="auto" latinLnBrk="0" hangingPunct="1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T/M test in</a:t>
            </a:r>
            <a:r>
              <a:rPr kumimoji="0" sz="1631" b="0" i="1" u="none" strike="noStrike" kern="1200" cap="none" spc="-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1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Italy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506" marR="135198" lvl="0" indent="0" algn="l" defTabSz="828446" rtl="0" eaLnBrk="1" fontAlgn="auto" latinLnBrk="0" hangingPunct="1">
              <a:lnSpc>
                <a:spcPct val="118100"/>
              </a:lnSpc>
              <a:spcBef>
                <a:spcPts val="2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Shipment</a:t>
            </a:r>
            <a:r>
              <a:rPr kumimoji="0" sz="1631" b="1" i="0" u="none" strike="noStrike" kern="1200" cap="none" spc="-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UK→I  </a:t>
            </a:r>
            <a:r>
              <a:rPr kumimoji="0" sz="1631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Shipment</a:t>
            </a:r>
            <a:r>
              <a:rPr kumimoji="0" sz="1631" b="1" i="0" u="none" strike="noStrike" kern="1200" cap="none" spc="-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I→ES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82830" y="4046911"/>
            <a:ext cx="527007" cy="440706"/>
          </a:xfrm>
          <a:custGeom>
            <a:avLst/>
            <a:gdLst/>
            <a:ahLst/>
            <a:cxnLst/>
            <a:rect l="l" t="t" r="r" b="b"/>
            <a:pathLst>
              <a:path w="581659" h="486410">
                <a:moveTo>
                  <a:pt x="290830" y="0"/>
                </a:moveTo>
                <a:lnTo>
                  <a:pt x="344286" y="3761"/>
                </a:lnTo>
                <a:lnTo>
                  <a:pt x="394116" y="14661"/>
                </a:lnTo>
                <a:lnTo>
                  <a:pt x="439608" y="32126"/>
                </a:lnTo>
                <a:lnTo>
                  <a:pt x="480051" y="55580"/>
                </a:lnTo>
                <a:lnTo>
                  <a:pt x="514735" y="84448"/>
                </a:lnTo>
                <a:lnTo>
                  <a:pt x="542948" y="118157"/>
                </a:lnTo>
                <a:lnTo>
                  <a:pt x="563981" y="156129"/>
                </a:lnTo>
                <a:lnTo>
                  <a:pt x="577121" y="197792"/>
                </a:lnTo>
                <a:lnTo>
                  <a:pt x="581660" y="242570"/>
                </a:lnTo>
                <a:lnTo>
                  <a:pt x="577121" y="287391"/>
                </a:lnTo>
                <a:lnTo>
                  <a:pt x="563981" y="329170"/>
                </a:lnTo>
                <a:lnTo>
                  <a:pt x="542948" y="367312"/>
                </a:lnTo>
                <a:lnTo>
                  <a:pt x="514735" y="401220"/>
                </a:lnTo>
                <a:lnTo>
                  <a:pt x="480051" y="430300"/>
                </a:lnTo>
                <a:lnTo>
                  <a:pt x="439608" y="453954"/>
                </a:lnTo>
                <a:lnTo>
                  <a:pt x="394116" y="471588"/>
                </a:lnTo>
                <a:lnTo>
                  <a:pt x="344286" y="482605"/>
                </a:lnTo>
                <a:lnTo>
                  <a:pt x="290830" y="486410"/>
                </a:lnTo>
                <a:lnTo>
                  <a:pt x="237373" y="482605"/>
                </a:lnTo>
                <a:lnTo>
                  <a:pt x="187543" y="471588"/>
                </a:lnTo>
                <a:lnTo>
                  <a:pt x="142051" y="453954"/>
                </a:lnTo>
                <a:lnTo>
                  <a:pt x="101608" y="430300"/>
                </a:lnTo>
                <a:lnTo>
                  <a:pt x="66924" y="401220"/>
                </a:lnTo>
                <a:lnTo>
                  <a:pt x="38711" y="367312"/>
                </a:lnTo>
                <a:lnTo>
                  <a:pt x="17678" y="329170"/>
                </a:lnTo>
                <a:lnTo>
                  <a:pt x="4538" y="287391"/>
                </a:lnTo>
                <a:lnTo>
                  <a:pt x="0" y="242570"/>
                </a:lnTo>
                <a:lnTo>
                  <a:pt x="4538" y="197792"/>
                </a:lnTo>
                <a:lnTo>
                  <a:pt x="17678" y="156129"/>
                </a:lnTo>
                <a:lnTo>
                  <a:pt x="38711" y="118157"/>
                </a:lnTo>
                <a:lnTo>
                  <a:pt x="66924" y="84448"/>
                </a:lnTo>
                <a:lnTo>
                  <a:pt x="101608" y="55580"/>
                </a:lnTo>
                <a:lnTo>
                  <a:pt x="142051" y="32126"/>
                </a:lnTo>
                <a:lnTo>
                  <a:pt x="187543" y="14661"/>
                </a:lnTo>
                <a:lnTo>
                  <a:pt x="237373" y="3761"/>
                </a:lnTo>
                <a:lnTo>
                  <a:pt x="290830" y="0"/>
                </a:lnTo>
                <a:close/>
              </a:path>
            </a:pathLst>
          </a:custGeom>
          <a:ln w="291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82830" y="40469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91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10989" y="44876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91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33502" y="3825982"/>
            <a:ext cx="527007" cy="440706"/>
          </a:xfrm>
          <a:custGeom>
            <a:avLst/>
            <a:gdLst/>
            <a:ahLst/>
            <a:cxnLst/>
            <a:rect l="l" t="t" r="r" b="b"/>
            <a:pathLst>
              <a:path w="581659" h="486410">
                <a:moveTo>
                  <a:pt x="290830" y="0"/>
                </a:moveTo>
                <a:lnTo>
                  <a:pt x="344286" y="3803"/>
                </a:lnTo>
                <a:lnTo>
                  <a:pt x="394116" y="14807"/>
                </a:lnTo>
                <a:lnTo>
                  <a:pt x="439608" y="32408"/>
                </a:lnTo>
                <a:lnTo>
                  <a:pt x="480051" y="55998"/>
                </a:lnTo>
                <a:lnTo>
                  <a:pt x="514735" y="84971"/>
                </a:lnTo>
                <a:lnTo>
                  <a:pt x="542948" y="118721"/>
                </a:lnTo>
                <a:lnTo>
                  <a:pt x="563981" y="156642"/>
                </a:lnTo>
                <a:lnTo>
                  <a:pt x="577121" y="198126"/>
                </a:lnTo>
                <a:lnTo>
                  <a:pt x="581660" y="242569"/>
                </a:lnTo>
                <a:lnTo>
                  <a:pt x="577121" y="287391"/>
                </a:lnTo>
                <a:lnTo>
                  <a:pt x="563981" y="329170"/>
                </a:lnTo>
                <a:lnTo>
                  <a:pt x="542948" y="367312"/>
                </a:lnTo>
                <a:lnTo>
                  <a:pt x="514735" y="401220"/>
                </a:lnTo>
                <a:lnTo>
                  <a:pt x="480051" y="430300"/>
                </a:lnTo>
                <a:lnTo>
                  <a:pt x="439608" y="453954"/>
                </a:lnTo>
                <a:lnTo>
                  <a:pt x="394116" y="471588"/>
                </a:lnTo>
                <a:lnTo>
                  <a:pt x="344286" y="482605"/>
                </a:lnTo>
                <a:lnTo>
                  <a:pt x="290830" y="486410"/>
                </a:lnTo>
                <a:lnTo>
                  <a:pt x="237373" y="482605"/>
                </a:lnTo>
                <a:lnTo>
                  <a:pt x="187543" y="471588"/>
                </a:lnTo>
                <a:lnTo>
                  <a:pt x="142051" y="453954"/>
                </a:lnTo>
                <a:lnTo>
                  <a:pt x="101608" y="430300"/>
                </a:lnTo>
                <a:lnTo>
                  <a:pt x="66924" y="401220"/>
                </a:lnTo>
                <a:lnTo>
                  <a:pt x="38711" y="367312"/>
                </a:lnTo>
                <a:lnTo>
                  <a:pt x="17678" y="329170"/>
                </a:lnTo>
                <a:lnTo>
                  <a:pt x="4538" y="287391"/>
                </a:lnTo>
                <a:lnTo>
                  <a:pt x="0" y="242569"/>
                </a:lnTo>
                <a:lnTo>
                  <a:pt x="4538" y="198126"/>
                </a:lnTo>
                <a:lnTo>
                  <a:pt x="17678" y="156642"/>
                </a:lnTo>
                <a:lnTo>
                  <a:pt x="38711" y="118721"/>
                </a:lnTo>
                <a:lnTo>
                  <a:pt x="66924" y="84971"/>
                </a:lnTo>
                <a:lnTo>
                  <a:pt x="101608" y="55998"/>
                </a:lnTo>
                <a:lnTo>
                  <a:pt x="142051" y="32408"/>
                </a:lnTo>
                <a:lnTo>
                  <a:pt x="187543" y="14807"/>
                </a:lnTo>
                <a:lnTo>
                  <a:pt x="237373" y="3803"/>
                </a:lnTo>
                <a:lnTo>
                  <a:pt x="290830" y="0"/>
                </a:lnTo>
                <a:close/>
              </a:path>
            </a:pathLst>
          </a:custGeom>
          <a:ln w="291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33501" y="38259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91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61660" y="42678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91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23454" y="4987008"/>
            <a:ext cx="1986634" cy="497103"/>
          </a:xfrm>
          <a:prstGeom prst="rect">
            <a:avLst/>
          </a:prstGeom>
        </p:spPr>
        <p:txBody>
          <a:bodyPr vert="horz" wrap="square" lIns="0" tIns="35095" rIns="0" bIns="0" rtlCol="0">
            <a:spAutoFit/>
          </a:bodyPr>
          <a:lstStyle/>
          <a:p>
            <a:pPr marL="355542" marR="4602" lvl="0" indent="-344035" algn="l" defTabSz="828446" rtl="0" eaLnBrk="1" fontAlgn="auto" latinLnBrk="0" hangingPunct="1">
              <a:lnSpc>
                <a:spcPts val="1802"/>
              </a:lnSpc>
              <a:spcBef>
                <a:spcPts val="2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Telescope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mount 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arrive at</a:t>
            </a:r>
            <a:r>
              <a:rPr kumimoji="0" sz="1631" b="0" i="0" u="none" strike="noStrike" kern="120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LASA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96247" y="4966297"/>
            <a:ext cx="1986058" cy="497103"/>
          </a:xfrm>
          <a:prstGeom prst="rect">
            <a:avLst/>
          </a:prstGeom>
        </p:spPr>
        <p:txBody>
          <a:bodyPr vert="horz" wrap="square" lIns="0" tIns="35095" rIns="0" bIns="0" rtlCol="0">
            <a:spAutoFit/>
          </a:bodyPr>
          <a:lstStyle/>
          <a:p>
            <a:pPr marL="153032" marR="4602" lvl="0" indent="-141526" algn="l" defTabSz="828446" rtl="0" eaLnBrk="1" fontAlgn="auto" latinLnBrk="0" hangingPunct="1">
              <a:lnSpc>
                <a:spcPts val="1802"/>
              </a:lnSpc>
              <a:spcBef>
                <a:spcPts val="2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Telescope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mount 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tested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631" b="0" i="0" u="none" strike="noStrike" kern="1200" cap="none" spc="-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LASA</a:t>
            </a: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63661" y="4483015"/>
            <a:ext cx="682348" cy="495939"/>
          </a:xfrm>
          <a:custGeom>
            <a:avLst/>
            <a:gdLst/>
            <a:ahLst/>
            <a:cxnLst/>
            <a:rect l="l" t="t" r="r" b="b"/>
            <a:pathLst>
              <a:path w="753109" h="547370">
                <a:moveTo>
                  <a:pt x="0" y="547369"/>
                </a:moveTo>
                <a:lnTo>
                  <a:pt x="7531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12640" y="4401317"/>
            <a:ext cx="147286" cy="125423"/>
          </a:xfrm>
          <a:custGeom>
            <a:avLst/>
            <a:gdLst/>
            <a:ahLst/>
            <a:cxnLst/>
            <a:rect l="l" t="t" r="r" b="b"/>
            <a:pathLst>
              <a:path w="162559" h="138429">
                <a:moveTo>
                  <a:pt x="162559" y="0"/>
                </a:moveTo>
                <a:lnTo>
                  <a:pt x="0" y="50800"/>
                </a:lnTo>
                <a:lnTo>
                  <a:pt x="63500" y="138430"/>
                </a:lnTo>
                <a:lnTo>
                  <a:pt x="1625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96898" y="4405919"/>
            <a:ext cx="83999" cy="551171"/>
          </a:xfrm>
          <a:custGeom>
            <a:avLst/>
            <a:gdLst/>
            <a:ahLst/>
            <a:cxnLst/>
            <a:rect l="l" t="t" r="r" b="b"/>
            <a:pathLst>
              <a:path w="92709" h="608329">
                <a:moveTo>
                  <a:pt x="0" y="608330"/>
                </a:moveTo>
                <a:lnTo>
                  <a:pt x="9270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31418" y="4266688"/>
            <a:ext cx="96656" cy="153039"/>
          </a:xfrm>
          <a:custGeom>
            <a:avLst/>
            <a:gdLst/>
            <a:ahLst/>
            <a:cxnLst/>
            <a:rect l="l" t="t" r="r" b="b"/>
            <a:pathLst>
              <a:path w="106679" h="168910">
                <a:moveTo>
                  <a:pt x="78740" y="0"/>
                </a:moveTo>
                <a:lnTo>
                  <a:pt x="0" y="152400"/>
                </a:lnTo>
                <a:lnTo>
                  <a:pt x="106679" y="168909"/>
                </a:lnTo>
                <a:lnTo>
                  <a:pt x="787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06" marR="0" lvl="0" indent="0" algn="l" defTabSz="828446" rtl="0" eaLnBrk="1" fontAlgn="auto" latinLnBrk="0" hangingPunct="1">
              <a:lnSpc>
                <a:spcPts val="18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laboratori</a:t>
            </a:r>
            <a:r>
              <a:rPr kumimoji="0" sz="163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LASA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06" marR="0" lvl="0" indent="0" algn="l" defTabSz="828446" rtl="0" eaLnBrk="1" fontAlgn="auto" latinLnBrk="0" hangingPunct="1">
              <a:lnSpc>
                <a:spcPts val="18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 </a:t>
            </a:r>
            <a:r>
              <a:rPr kumimoji="0" sz="1631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r>
              <a:rPr kumimoji="0" sz="1631" b="0" i="0" u="none" strike="noStrike" kern="1200" cap="none" spc="-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31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91358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Personale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altLang="it-IT" smtClean="0"/>
          </a:p>
          <a:p>
            <a:fld id="{31DE1FD4-4D76-4328-BB85-CD777FCED141}" type="slidenum">
              <a:rPr lang="en-US" altLang="it-IT" smtClean="0"/>
              <a:pPr/>
              <a:t>42</a:t>
            </a:fld>
            <a:endParaRPr lang="en-US" alt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3650" t="67543" r="20977" b="5528"/>
          <a:stretch/>
        </p:blipFill>
        <p:spPr>
          <a:xfrm>
            <a:off x="0" y="1025434"/>
            <a:ext cx="8126901" cy="36615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81765" t="14191" r="13623" b="58476"/>
          <a:stretch/>
        </p:blipFill>
        <p:spPr>
          <a:xfrm>
            <a:off x="8077200" y="914400"/>
            <a:ext cx="576000" cy="3733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61877" y="5142949"/>
            <a:ext cx="4124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Giorgio Fornasier, </a:t>
            </a:r>
            <a:r>
              <a:rPr lang="en-US" dirty="0" err="1" smtClean="0"/>
              <a:t>Tecnologo</a:t>
            </a:r>
            <a:r>
              <a:rPr lang="en-US" dirty="0" smtClean="0"/>
              <a:t>, art. 36</a:t>
            </a:r>
          </a:p>
          <a:p>
            <a:r>
              <a:rPr lang="en-US" dirty="0" smtClean="0"/>
              <a:t>Saeid Pirani, </a:t>
            </a:r>
            <a:r>
              <a:rPr lang="en-US" dirty="0" err="1" smtClean="0"/>
              <a:t>dottorando</a:t>
            </a:r>
            <a:r>
              <a:rPr lang="en-US" dirty="0" smtClean="0"/>
              <a:t> </a:t>
            </a:r>
            <a:r>
              <a:rPr lang="en-US" dirty="0" err="1" smtClean="0"/>
              <a:t>Uni</a:t>
            </a:r>
            <a:r>
              <a:rPr lang="en-US" dirty="0" smtClean="0"/>
              <a:t> LUND</a:t>
            </a:r>
          </a:p>
          <a:p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463899" y="5450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ESS XFEL</a:t>
            </a:r>
            <a:endParaRPr lang="en-US" b="1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7720933" y="828861"/>
            <a:ext cx="100201" cy="3258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8330768" y="828861"/>
            <a:ext cx="53167" cy="3258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160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94600" y="319088"/>
            <a:ext cx="1370013" cy="733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 tIns="277368" rtlCol="0"/>
          <a:lstStyle/>
          <a:p>
            <a:pPr marL="2971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5" dirty="0"/>
              <a:t>E</a:t>
            </a:r>
            <a:r>
              <a:rPr spc="-5" dirty="0"/>
              <a:t>S</a:t>
            </a:r>
            <a:r>
              <a:rPr dirty="0"/>
              <a:t>S</a:t>
            </a:r>
            <a:r>
              <a:rPr spc="20" dirty="0"/>
              <a:t> </a:t>
            </a:r>
            <a:r>
              <a:rPr dirty="0"/>
              <a:t>linac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0825" y="1468438"/>
            <a:ext cx="5719763" cy="25860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Acce</a:t>
            </a:r>
            <a:r>
              <a:rPr kumimoji="0" lang="it-IT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erat</a:t>
            </a:r>
            <a:r>
              <a:rPr kumimoji="0" lang="it-IT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i</a:t>
            </a:r>
            <a:r>
              <a:rPr kumimoji="0" lang="it-IT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n to</a:t>
            </a:r>
            <a:r>
              <a:rPr kumimoji="0" lang="it-IT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2</a:t>
            </a:r>
            <a:r>
              <a:rPr kumimoji="0" lang="it-IT" sz="24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GeV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Average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bea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powe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r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5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W</a:t>
            </a: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Peak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bea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powe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r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125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MW</a:t>
            </a: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Peak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proto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n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bea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current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 62.5 mA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Pul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e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length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2.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6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s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at a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rate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 14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z</a:t>
            </a:r>
            <a:r>
              <a:rPr kumimoji="0" lang="en-US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(4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%</a:t>
            </a:r>
            <a:r>
              <a:rPr kumimoji="0" lang="en-US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dut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y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factor)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30053" name="object 7"/>
          <p:cNvSpPr txBox="1">
            <a:spLocks noChangeArrowheads="1"/>
          </p:cNvSpPr>
          <p:nvPr/>
        </p:nvSpPr>
        <p:spPr bwMode="auto">
          <a:xfrm>
            <a:off x="1285603" y="4965156"/>
            <a:ext cx="6618288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96% of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acceleration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will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be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provided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by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superconducting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cavities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supplied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by 150 high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power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RF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sources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(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one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per </a:t>
            </a:r>
            <a:r>
              <a:rPr kumimoji="0" lang="it-IT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cavity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):</a:t>
            </a:r>
            <a:endParaRPr kumimoji="0" lang="it-IT" alt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80% of the RF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power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sources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delivering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over 1.1 MW of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peak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RF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power</a:t>
            </a:r>
            <a:endParaRPr kumimoji="0" lang="it-IT" altLang="it-IT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The RF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system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is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the</a:t>
            </a:r>
            <a:r>
              <a:rPr kumimoji="0" lang="it-IT" alt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cost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driver for the ESS </a:t>
            </a:r>
            <a:r>
              <a:rPr kumimoji="0" lang="it-IT" alt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accelerator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04238" y="6464300"/>
            <a:ext cx="10318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8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9128" y="3695156"/>
            <a:ext cx="8631238" cy="127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93965" y="348957"/>
            <a:ext cx="1370457" cy="733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095454"/>
            <a:ext cx="1405254" cy="755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402020"/>
            <a:ext cx="9143984" cy="5433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957" y="1447038"/>
            <a:ext cx="2629661" cy="16154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378457"/>
            <a:ext cx="2553461" cy="18074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997" y="1556511"/>
            <a:ext cx="2115185" cy="135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945" marR="5080" lvl="0" indent="345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 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Linear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GeV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Hz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Cur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t: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62.5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63406" y="0"/>
            <a:ext cx="180594" cy="9372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2889" y="2477261"/>
            <a:ext cx="6270498" cy="22776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1713" y="2561843"/>
            <a:ext cx="6116320" cy="2134870"/>
          </a:xfrm>
          <a:custGeom>
            <a:avLst/>
            <a:gdLst/>
            <a:ahLst/>
            <a:cxnLst/>
            <a:rect l="l" t="t" r="r" b="b"/>
            <a:pathLst>
              <a:path w="6116320" h="2134870">
                <a:moveTo>
                  <a:pt x="6040075" y="24008"/>
                </a:moveTo>
                <a:lnTo>
                  <a:pt x="0" y="2110486"/>
                </a:lnTo>
                <a:lnTo>
                  <a:pt x="8293" y="2134489"/>
                </a:lnTo>
                <a:lnTo>
                  <a:pt x="6048368" y="47998"/>
                </a:lnTo>
                <a:lnTo>
                  <a:pt x="6040075" y="24008"/>
                </a:lnTo>
                <a:close/>
              </a:path>
              <a:path w="6116320" h="2134870">
                <a:moveTo>
                  <a:pt x="6107668" y="19812"/>
                </a:moveTo>
                <a:lnTo>
                  <a:pt x="6052223" y="19812"/>
                </a:lnTo>
                <a:lnTo>
                  <a:pt x="6060478" y="43814"/>
                </a:lnTo>
                <a:lnTo>
                  <a:pt x="6048368" y="47998"/>
                </a:lnTo>
                <a:lnTo>
                  <a:pt x="6056668" y="72008"/>
                </a:lnTo>
                <a:lnTo>
                  <a:pt x="6107668" y="19812"/>
                </a:lnTo>
                <a:close/>
              </a:path>
              <a:path w="6116320" h="2134870">
                <a:moveTo>
                  <a:pt x="6052223" y="19812"/>
                </a:moveTo>
                <a:lnTo>
                  <a:pt x="6040075" y="24008"/>
                </a:lnTo>
                <a:lnTo>
                  <a:pt x="6048368" y="47998"/>
                </a:lnTo>
                <a:lnTo>
                  <a:pt x="6060478" y="43814"/>
                </a:lnTo>
                <a:lnTo>
                  <a:pt x="6052223" y="19812"/>
                </a:lnTo>
                <a:close/>
              </a:path>
              <a:path w="6116320" h="2134870">
                <a:moveTo>
                  <a:pt x="6031776" y="0"/>
                </a:moveTo>
                <a:lnTo>
                  <a:pt x="6040075" y="24008"/>
                </a:lnTo>
                <a:lnTo>
                  <a:pt x="6052223" y="19812"/>
                </a:lnTo>
                <a:lnTo>
                  <a:pt x="6107668" y="19812"/>
                </a:lnTo>
                <a:lnTo>
                  <a:pt x="6116231" y="11049"/>
                </a:lnTo>
                <a:lnTo>
                  <a:pt x="6031776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55614" y="3939540"/>
            <a:ext cx="2897885" cy="24460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06084" y="3870960"/>
            <a:ext cx="3048761" cy="2630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91732" y="4048759"/>
            <a:ext cx="1955164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346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16 In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trum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ts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cti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dge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07328" y="4871973"/>
            <a:ext cx="232410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675" marR="5080" lvl="0" indent="-181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Commi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deli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22 in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tru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ts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9791" y="5694934"/>
            <a:ext cx="251841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945" marR="5080" lvl="0" indent="-690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flu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~3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brig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than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ILL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70826" y="3790188"/>
            <a:ext cx="190500" cy="190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10141" y="3806626"/>
            <a:ext cx="112395" cy="112395"/>
          </a:xfrm>
          <a:custGeom>
            <a:avLst/>
            <a:gdLst/>
            <a:ahLst/>
            <a:cxnLst/>
            <a:rect l="l" t="t" r="r" b="b"/>
            <a:pathLst>
              <a:path w="112395" h="112395">
                <a:moveTo>
                  <a:pt x="57711" y="0"/>
                </a:moveTo>
                <a:lnTo>
                  <a:pt x="12073" y="20522"/>
                </a:lnTo>
                <a:lnTo>
                  <a:pt x="0" y="53267"/>
                </a:lnTo>
                <a:lnTo>
                  <a:pt x="942" y="65115"/>
                </a:lnTo>
                <a:lnTo>
                  <a:pt x="19293" y="98589"/>
                </a:lnTo>
                <a:lnTo>
                  <a:pt x="52243" y="111888"/>
                </a:lnTo>
                <a:lnTo>
                  <a:pt x="64190" y="111287"/>
                </a:lnTo>
                <a:lnTo>
                  <a:pt x="104915" y="83882"/>
                </a:lnTo>
                <a:lnTo>
                  <a:pt x="112169" y="60812"/>
                </a:lnTo>
                <a:lnTo>
                  <a:pt x="111938" y="48772"/>
                </a:lnTo>
                <a:lnTo>
                  <a:pt x="90186" y="11019"/>
                </a:lnTo>
                <a:lnTo>
                  <a:pt x="57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67345" y="2818130"/>
            <a:ext cx="655320" cy="1055370"/>
          </a:xfrm>
          <a:custGeom>
            <a:avLst/>
            <a:gdLst/>
            <a:ahLst/>
            <a:cxnLst/>
            <a:rect l="l" t="t" r="r" b="b"/>
            <a:pathLst>
              <a:path w="655320" h="1055370">
                <a:moveTo>
                  <a:pt x="0" y="1055242"/>
                </a:moveTo>
                <a:lnTo>
                  <a:pt x="65493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56247" y="2727960"/>
            <a:ext cx="190500" cy="190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95279" y="2744513"/>
            <a:ext cx="112395" cy="112395"/>
          </a:xfrm>
          <a:custGeom>
            <a:avLst/>
            <a:gdLst/>
            <a:ahLst/>
            <a:cxnLst/>
            <a:rect l="l" t="t" r="r" b="b"/>
            <a:pathLst>
              <a:path w="112395" h="112394">
                <a:moveTo>
                  <a:pt x="57689" y="0"/>
                </a:moveTo>
                <a:lnTo>
                  <a:pt x="12068" y="20425"/>
                </a:lnTo>
                <a:lnTo>
                  <a:pt x="0" y="53124"/>
                </a:lnTo>
                <a:lnTo>
                  <a:pt x="929" y="64990"/>
                </a:lnTo>
                <a:lnTo>
                  <a:pt x="19199" y="98603"/>
                </a:lnTo>
                <a:lnTo>
                  <a:pt x="52149" y="111899"/>
                </a:lnTo>
                <a:lnTo>
                  <a:pt x="64095" y="111297"/>
                </a:lnTo>
                <a:lnTo>
                  <a:pt x="104818" y="83841"/>
                </a:lnTo>
                <a:lnTo>
                  <a:pt x="112072" y="60729"/>
                </a:lnTo>
                <a:lnTo>
                  <a:pt x="111841" y="48691"/>
                </a:lnTo>
                <a:lnTo>
                  <a:pt x="90181" y="11101"/>
                </a:lnTo>
                <a:lnTo>
                  <a:pt x="576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56069" y="2809113"/>
            <a:ext cx="807720" cy="1064260"/>
          </a:xfrm>
          <a:custGeom>
            <a:avLst/>
            <a:gdLst/>
            <a:ahLst/>
            <a:cxnLst/>
            <a:rect l="l" t="t" r="r" b="b"/>
            <a:pathLst>
              <a:path w="807720" h="1064260">
                <a:moveTo>
                  <a:pt x="807593" y="1063752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035290" y="2727960"/>
            <a:ext cx="190500" cy="190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74852" y="2744515"/>
            <a:ext cx="112395" cy="112395"/>
          </a:xfrm>
          <a:custGeom>
            <a:avLst/>
            <a:gdLst/>
            <a:ahLst/>
            <a:cxnLst/>
            <a:rect l="l" t="t" r="r" b="b"/>
            <a:pathLst>
              <a:path w="112395" h="112394">
                <a:moveTo>
                  <a:pt x="57773" y="0"/>
                </a:moveTo>
                <a:lnTo>
                  <a:pt x="12140" y="20435"/>
                </a:lnTo>
                <a:lnTo>
                  <a:pt x="0" y="53123"/>
                </a:lnTo>
                <a:lnTo>
                  <a:pt x="924" y="64978"/>
                </a:lnTo>
                <a:lnTo>
                  <a:pt x="19215" y="98526"/>
                </a:lnTo>
                <a:lnTo>
                  <a:pt x="52181" y="111903"/>
                </a:lnTo>
                <a:lnTo>
                  <a:pt x="64132" y="111321"/>
                </a:lnTo>
                <a:lnTo>
                  <a:pt x="104820" y="83927"/>
                </a:lnTo>
                <a:lnTo>
                  <a:pt x="112077" y="60793"/>
                </a:lnTo>
                <a:lnTo>
                  <a:pt x="111858" y="48738"/>
                </a:lnTo>
                <a:lnTo>
                  <a:pt x="90262" y="11082"/>
                </a:lnTo>
                <a:lnTo>
                  <a:pt x="57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33288" y="2483358"/>
            <a:ext cx="1771650" cy="14439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78245" y="2502154"/>
            <a:ext cx="1687830" cy="1360170"/>
          </a:xfrm>
          <a:custGeom>
            <a:avLst/>
            <a:gdLst/>
            <a:ahLst/>
            <a:cxnLst/>
            <a:rect l="l" t="t" r="r" b="b"/>
            <a:pathLst>
              <a:path w="1687829" h="1360170">
                <a:moveTo>
                  <a:pt x="0" y="0"/>
                </a:moveTo>
                <a:lnTo>
                  <a:pt x="0" y="1360170"/>
                </a:lnTo>
                <a:lnTo>
                  <a:pt x="1687830" y="13601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92139" y="2448305"/>
            <a:ext cx="190500" cy="190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31681" y="2464599"/>
            <a:ext cx="112395" cy="112395"/>
          </a:xfrm>
          <a:custGeom>
            <a:avLst/>
            <a:gdLst/>
            <a:ahLst/>
            <a:cxnLst/>
            <a:rect l="l" t="t" r="r" b="b"/>
            <a:pathLst>
              <a:path w="112395" h="112394">
                <a:moveTo>
                  <a:pt x="57725" y="0"/>
                </a:moveTo>
                <a:lnTo>
                  <a:pt x="12113" y="20373"/>
                </a:lnTo>
                <a:lnTo>
                  <a:pt x="0" y="53079"/>
                </a:lnTo>
                <a:lnTo>
                  <a:pt x="924" y="64943"/>
                </a:lnTo>
                <a:lnTo>
                  <a:pt x="19208" y="98508"/>
                </a:lnTo>
                <a:lnTo>
                  <a:pt x="52147" y="111881"/>
                </a:lnTo>
                <a:lnTo>
                  <a:pt x="64083" y="111285"/>
                </a:lnTo>
                <a:lnTo>
                  <a:pt x="104771" y="83851"/>
                </a:lnTo>
                <a:lnTo>
                  <a:pt x="112065" y="60772"/>
                </a:lnTo>
                <a:lnTo>
                  <a:pt x="111844" y="48731"/>
                </a:lnTo>
                <a:lnTo>
                  <a:pt x="90226" y="11144"/>
                </a:lnTo>
                <a:lnTo>
                  <a:pt x="57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53100" y="2447544"/>
            <a:ext cx="771144" cy="23088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68415" y="2504820"/>
            <a:ext cx="617220" cy="76200"/>
          </a:xfrm>
          <a:custGeom>
            <a:avLst/>
            <a:gdLst/>
            <a:ahLst/>
            <a:cxnLst/>
            <a:rect l="l" t="t" r="r" b="b"/>
            <a:pathLst>
              <a:path w="617220" h="76200">
                <a:moveTo>
                  <a:pt x="76199" y="0"/>
                </a:moveTo>
                <a:lnTo>
                  <a:pt x="0" y="38100"/>
                </a:lnTo>
                <a:lnTo>
                  <a:pt x="76199" y="76200"/>
                </a:lnTo>
                <a:lnTo>
                  <a:pt x="76199" y="50800"/>
                </a:lnTo>
                <a:lnTo>
                  <a:pt x="63499" y="50800"/>
                </a:lnTo>
                <a:lnTo>
                  <a:pt x="63499" y="25400"/>
                </a:lnTo>
                <a:lnTo>
                  <a:pt x="76199" y="25400"/>
                </a:lnTo>
                <a:lnTo>
                  <a:pt x="76199" y="0"/>
                </a:lnTo>
                <a:close/>
              </a:path>
              <a:path w="617220" h="76200">
                <a:moveTo>
                  <a:pt x="76199" y="25400"/>
                </a:moveTo>
                <a:lnTo>
                  <a:pt x="63499" y="25400"/>
                </a:lnTo>
                <a:lnTo>
                  <a:pt x="63499" y="50800"/>
                </a:lnTo>
                <a:lnTo>
                  <a:pt x="76199" y="50800"/>
                </a:lnTo>
                <a:lnTo>
                  <a:pt x="76199" y="25400"/>
                </a:lnTo>
                <a:close/>
              </a:path>
              <a:path w="617220" h="76200">
                <a:moveTo>
                  <a:pt x="616838" y="25400"/>
                </a:moveTo>
                <a:lnTo>
                  <a:pt x="76199" y="25400"/>
                </a:lnTo>
                <a:lnTo>
                  <a:pt x="76199" y="50800"/>
                </a:lnTo>
                <a:lnTo>
                  <a:pt x="616838" y="50800"/>
                </a:lnTo>
                <a:lnTo>
                  <a:pt x="616838" y="2540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01334" y="2485644"/>
            <a:ext cx="434339" cy="43510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16522" y="2504567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70" h="280669">
                <a:moveTo>
                  <a:pt x="26924" y="199517"/>
                </a:moveTo>
                <a:lnTo>
                  <a:pt x="0" y="280289"/>
                </a:lnTo>
                <a:lnTo>
                  <a:pt x="80772" y="253365"/>
                </a:lnTo>
                <a:lnTo>
                  <a:pt x="71755" y="244347"/>
                </a:lnTo>
                <a:lnTo>
                  <a:pt x="53848" y="244347"/>
                </a:lnTo>
                <a:lnTo>
                  <a:pt x="35941" y="226440"/>
                </a:lnTo>
                <a:lnTo>
                  <a:pt x="44894" y="217487"/>
                </a:lnTo>
                <a:lnTo>
                  <a:pt x="26924" y="199517"/>
                </a:lnTo>
                <a:close/>
              </a:path>
              <a:path w="280670" h="280669">
                <a:moveTo>
                  <a:pt x="44894" y="217487"/>
                </a:moveTo>
                <a:lnTo>
                  <a:pt x="35941" y="226440"/>
                </a:lnTo>
                <a:lnTo>
                  <a:pt x="53848" y="244347"/>
                </a:lnTo>
                <a:lnTo>
                  <a:pt x="62804" y="235397"/>
                </a:lnTo>
                <a:lnTo>
                  <a:pt x="44894" y="217487"/>
                </a:lnTo>
                <a:close/>
              </a:path>
              <a:path w="280670" h="280669">
                <a:moveTo>
                  <a:pt x="62804" y="235397"/>
                </a:moveTo>
                <a:lnTo>
                  <a:pt x="53848" y="244347"/>
                </a:lnTo>
                <a:lnTo>
                  <a:pt x="71755" y="244347"/>
                </a:lnTo>
                <a:lnTo>
                  <a:pt x="62804" y="235397"/>
                </a:lnTo>
                <a:close/>
              </a:path>
              <a:path w="280670" h="280669">
                <a:moveTo>
                  <a:pt x="262382" y="0"/>
                </a:moveTo>
                <a:lnTo>
                  <a:pt x="44894" y="217487"/>
                </a:lnTo>
                <a:lnTo>
                  <a:pt x="62804" y="235397"/>
                </a:lnTo>
                <a:lnTo>
                  <a:pt x="280289" y="18034"/>
                </a:lnTo>
                <a:lnTo>
                  <a:pt x="262382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268211" y="2505455"/>
            <a:ext cx="277367" cy="48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72478" y="2524632"/>
            <a:ext cx="133985" cy="326390"/>
          </a:xfrm>
          <a:custGeom>
            <a:avLst/>
            <a:gdLst/>
            <a:ahLst/>
            <a:cxnLst/>
            <a:rect l="l" t="t" r="r" b="b"/>
            <a:pathLst>
              <a:path w="133984" h="326389">
                <a:moveTo>
                  <a:pt x="0" y="241554"/>
                </a:moveTo>
                <a:lnTo>
                  <a:pt x="11176" y="326009"/>
                </a:lnTo>
                <a:lnTo>
                  <a:pt x="68247" y="270129"/>
                </a:lnTo>
                <a:lnTo>
                  <a:pt x="43942" y="270129"/>
                </a:lnTo>
                <a:lnTo>
                  <a:pt x="19812" y="261874"/>
                </a:lnTo>
                <a:lnTo>
                  <a:pt x="23957" y="249835"/>
                </a:lnTo>
                <a:lnTo>
                  <a:pt x="0" y="241554"/>
                </a:lnTo>
                <a:close/>
              </a:path>
              <a:path w="133984" h="326389">
                <a:moveTo>
                  <a:pt x="23957" y="249835"/>
                </a:moveTo>
                <a:lnTo>
                  <a:pt x="19812" y="261874"/>
                </a:lnTo>
                <a:lnTo>
                  <a:pt x="43942" y="270129"/>
                </a:lnTo>
                <a:lnTo>
                  <a:pt x="48055" y="258165"/>
                </a:lnTo>
                <a:lnTo>
                  <a:pt x="23957" y="249835"/>
                </a:lnTo>
                <a:close/>
              </a:path>
              <a:path w="133984" h="326389">
                <a:moveTo>
                  <a:pt x="48055" y="258165"/>
                </a:moveTo>
                <a:lnTo>
                  <a:pt x="43942" y="270129"/>
                </a:lnTo>
                <a:lnTo>
                  <a:pt x="68247" y="270129"/>
                </a:lnTo>
                <a:lnTo>
                  <a:pt x="72009" y="266446"/>
                </a:lnTo>
                <a:lnTo>
                  <a:pt x="48055" y="258165"/>
                </a:lnTo>
                <a:close/>
              </a:path>
              <a:path w="133984" h="326389">
                <a:moveTo>
                  <a:pt x="109982" y="0"/>
                </a:moveTo>
                <a:lnTo>
                  <a:pt x="23957" y="249835"/>
                </a:lnTo>
                <a:lnTo>
                  <a:pt x="48055" y="258165"/>
                </a:lnTo>
                <a:lnTo>
                  <a:pt x="133985" y="8255"/>
                </a:lnTo>
                <a:lnTo>
                  <a:pt x="109982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93179" y="2503931"/>
            <a:ext cx="230885" cy="483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70523" y="2522982"/>
            <a:ext cx="76200" cy="329565"/>
          </a:xfrm>
          <a:custGeom>
            <a:avLst/>
            <a:gdLst/>
            <a:ahLst/>
            <a:cxnLst/>
            <a:rect l="l" t="t" r="r" b="b"/>
            <a:pathLst>
              <a:path w="76200" h="329564">
                <a:moveTo>
                  <a:pt x="25400" y="253111"/>
                </a:moveTo>
                <a:lnTo>
                  <a:pt x="0" y="253111"/>
                </a:lnTo>
                <a:lnTo>
                  <a:pt x="38100" y="329311"/>
                </a:lnTo>
                <a:lnTo>
                  <a:pt x="69850" y="265811"/>
                </a:lnTo>
                <a:lnTo>
                  <a:pt x="25400" y="265811"/>
                </a:lnTo>
                <a:lnTo>
                  <a:pt x="25400" y="253111"/>
                </a:lnTo>
                <a:close/>
              </a:path>
              <a:path w="76200" h="329564">
                <a:moveTo>
                  <a:pt x="50800" y="0"/>
                </a:moveTo>
                <a:lnTo>
                  <a:pt x="25400" y="0"/>
                </a:lnTo>
                <a:lnTo>
                  <a:pt x="25400" y="265811"/>
                </a:lnTo>
                <a:lnTo>
                  <a:pt x="50800" y="265811"/>
                </a:lnTo>
                <a:lnTo>
                  <a:pt x="50800" y="0"/>
                </a:lnTo>
                <a:close/>
              </a:path>
              <a:path w="76200" h="329564">
                <a:moveTo>
                  <a:pt x="76200" y="253111"/>
                </a:moveTo>
                <a:lnTo>
                  <a:pt x="50800" y="253111"/>
                </a:lnTo>
                <a:lnTo>
                  <a:pt x="50800" y="265811"/>
                </a:lnTo>
                <a:lnTo>
                  <a:pt x="69850" y="265811"/>
                </a:lnTo>
                <a:lnTo>
                  <a:pt x="76200" y="253111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865114" y="2316480"/>
            <a:ext cx="665988" cy="3009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980557" y="2394585"/>
            <a:ext cx="512445" cy="164465"/>
          </a:xfrm>
          <a:custGeom>
            <a:avLst/>
            <a:gdLst/>
            <a:ahLst/>
            <a:cxnLst/>
            <a:rect l="l" t="t" r="r" b="b"/>
            <a:pathLst>
              <a:path w="512445" h="164464">
                <a:moveTo>
                  <a:pt x="76911" y="24585"/>
                </a:moveTo>
                <a:lnTo>
                  <a:pt x="70404" y="49090"/>
                </a:lnTo>
                <a:lnTo>
                  <a:pt x="505333" y="164337"/>
                </a:lnTo>
                <a:lnTo>
                  <a:pt x="511937" y="139826"/>
                </a:lnTo>
                <a:lnTo>
                  <a:pt x="76911" y="24585"/>
                </a:lnTo>
                <a:close/>
              </a:path>
              <a:path w="512445" h="164464">
                <a:moveTo>
                  <a:pt x="83439" y="0"/>
                </a:moveTo>
                <a:lnTo>
                  <a:pt x="0" y="17271"/>
                </a:lnTo>
                <a:lnTo>
                  <a:pt x="63881" y="73659"/>
                </a:lnTo>
                <a:lnTo>
                  <a:pt x="70404" y="49090"/>
                </a:lnTo>
                <a:lnTo>
                  <a:pt x="58166" y="45846"/>
                </a:lnTo>
                <a:lnTo>
                  <a:pt x="64643" y="21335"/>
                </a:lnTo>
                <a:lnTo>
                  <a:pt x="77773" y="21335"/>
                </a:lnTo>
                <a:lnTo>
                  <a:pt x="83439" y="0"/>
                </a:lnTo>
                <a:close/>
              </a:path>
              <a:path w="512445" h="164464">
                <a:moveTo>
                  <a:pt x="64643" y="21335"/>
                </a:moveTo>
                <a:lnTo>
                  <a:pt x="58166" y="45846"/>
                </a:lnTo>
                <a:lnTo>
                  <a:pt x="70404" y="49090"/>
                </a:lnTo>
                <a:lnTo>
                  <a:pt x="76911" y="24585"/>
                </a:lnTo>
                <a:lnTo>
                  <a:pt x="64643" y="21335"/>
                </a:lnTo>
                <a:close/>
              </a:path>
              <a:path w="512445" h="164464">
                <a:moveTo>
                  <a:pt x="77773" y="21335"/>
                </a:moveTo>
                <a:lnTo>
                  <a:pt x="64643" y="21335"/>
                </a:lnTo>
                <a:lnTo>
                  <a:pt x="76911" y="24585"/>
                </a:lnTo>
                <a:lnTo>
                  <a:pt x="77773" y="21335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36614" y="2180081"/>
            <a:ext cx="231648" cy="43205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91351" y="2275332"/>
            <a:ext cx="85725" cy="278130"/>
          </a:xfrm>
          <a:custGeom>
            <a:avLst/>
            <a:gdLst/>
            <a:ahLst/>
            <a:cxnLst/>
            <a:rect l="l" t="t" r="r" b="b"/>
            <a:pathLst>
              <a:path w="85725" h="278130">
                <a:moveTo>
                  <a:pt x="35401" y="72765"/>
                </a:moveTo>
                <a:lnTo>
                  <a:pt x="0" y="273811"/>
                </a:lnTo>
                <a:lnTo>
                  <a:pt x="25019" y="278129"/>
                </a:lnTo>
                <a:lnTo>
                  <a:pt x="60398" y="77206"/>
                </a:lnTo>
                <a:lnTo>
                  <a:pt x="35401" y="72765"/>
                </a:lnTo>
                <a:close/>
              </a:path>
              <a:path w="85725" h="278130">
                <a:moveTo>
                  <a:pt x="79133" y="60324"/>
                </a:moveTo>
                <a:lnTo>
                  <a:pt x="37592" y="60324"/>
                </a:lnTo>
                <a:lnTo>
                  <a:pt x="62611" y="64642"/>
                </a:lnTo>
                <a:lnTo>
                  <a:pt x="60398" y="77206"/>
                </a:lnTo>
                <a:lnTo>
                  <a:pt x="85471" y="81660"/>
                </a:lnTo>
                <a:lnTo>
                  <a:pt x="79133" y="60324"/>
                </a:lnTo>
                <a:close/>
              </a:path>
              <a:path w="85725" h="278130">
                <a:moveTo>
                  <a:pt x="37592" y="60324"/>
                </a:moveTo>
                <a:lnTo>
                  <a:pt x="35401" y="72765"/>
                </a:lnTo>
                <a:lnTo>
                  <a:pt x="60398" y="77206"/>
                </a:lnTo>
                <a:lnTo>
                  <a:pt x="62611" y="64642"/>
                </a:lnTo>
                <a:lnTo>
                  <a:pt x="37592" y="60324"/>
                </a:lnTo>
                <a:close/>
              </a:path>
              <a:path w="85725" h="278130">
                <a:moveTo>
                  <a:pt x="61214" y="0"/>
                </a:moveTo>
                <a:lnTo>
                  <a:pt x="10414" y="68325"/>
                </a:lnTo>
                <a:lnTo>
                  <a:pt x="35401" y="72765"/>
                </a:lnTo>
                <a:lnTo>
                  <a:pt x="37592" y="60324"/>
                </a:lnTo>
                <a:lnTo>
                  <a:pt x="79133" y="60324"/>
                </a:lnTo>
                <a:lnTo>
                  <a:pt x="61214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333744" y="2169414"/>
            <a:ext cx="230885" cy="4343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420739" y="2265298"/>
            <a:ext cx="76200" cy="280035"/>
          </a:xfrm>
          <a:custGeom>
            <a:avLst/>
            <a:gdLst/>
            <a:ahLst/>
            <a:cxnLst/>
            <a:rect l="l" t="t" r="r" b="b"/>
            <a:pathLst>
              <a:path w="76200" h="280035">
                <a:moveTo>
                  <a:pt x="50444" y="74085"/>
                </a:moveTo>
                <a:lnTo>
                  <a:pt x="25286" y="77166"/>
                </a:lnTo>
                <a:lnTo>
                  <a:pt x="50164" y="279780"/>
                </a:lnTo>
                <a:lnTo>
                  <a:pt x="75310" y="276605"/>
                </a:lnTo>
                <a:lnTo>
                  <a:pt x="50444" y="74085"/>
                </a:lnTo>
                <a:close/>
              </a:path>
              <a:path w="76200" h="280035">
                <a:moveTo>
                  <a:pt x="28574" y="0"/>
                </a:moveTo>
                <a:lnTo>
                  <a:pt x="0" y="80263"/>
                </a:lnTo>
                <a:lnTo>
                  <a:pt x="25286" y="77166"/>
                </a:lnTo>
                <a:lnTo>
                  <a:pt x="23748" y="64642"/>
                </a:lnTo>
                <a:lnTo>
                  <a:pt x="48894" y="61467"/>
                </a:lnTo>
                <a:lnTo>
                  <a:pt x="69370" y="61467"/>
                </a:lnTo>
                <a:lnTo>
                  <a:pt x="28574" y="0"/>
                </a:lnTo>
                <a:close/>
              </a:path>
              <a:path w="76200" h="280035">
                <a:moveTo>
                  <a:pt x="48894" y="61467"/>
                </a:moveTo>
                <a:lnTo>
                  <a:pt x="23748" y="64642"/>
                </a:lnTo>
                <a:lnTo>
                  <a:pt x="25286" y="77166"/>
                </a:lnTo>
                <a:lnTo>
                  <a:pt x="50444" y="74085"/>
                </a:lnTo>
                <a:lnTo>
                  <a:pt x="48894" y="61467"/>
                </a:lnTo>
                <a:close/>
              </a:path>
              <a:path w="76200" h="280035">
                <a:moveTo>
                  <a:pt x="69370" y="61467"/>
                </a:moveTo>
                <a:lnTo>
                  <a:pt x="48894" y="61467"/>
                </a:lnTo>
                <a:lnTo>
                  <a:pt x="50444" y="74085"/>
                </a:lnTo>
                <a:lnTo>
                  <a:pt x="75691" y="70992"/>
                </a:lnTo>
                <a:lnTo>
                  <a:pt x="69370" y="61467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470904" y="2527554"/>
            <a:ext cx="1645920" cy="3048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509384" y="2546223"/>
            <a:ext cx="1491615" cy="181610"/>
          </a:xfrm>
          <a:custGeom>
            <a:avLst/>
            <a:gdLst/>
            <a:ahLst/>
            <a:cxnLst/>
            <a:rect l="l" t="t" r="r" b="b"/>
            <a:pathLst>
              <a:path w="1491615" h="181610">
                <a:moveTo>
                  <a:pt x="1419225" y="105791"/>
                </a:moveTo>
                <a:lnTo>
                  <a:pt x="1416900" y="131026"/>
                </a:lnTo>
                <a:lnTo>
                  <a:pt x="1429639" y="132207"/>
                </a:lnTo>
                <a:lnTo>
                  <a:pt x="1427226" y="157607"/>
                </a:lnTo>
                <a:lnTo>
                  <a:pt x="1414451" y="157607"/>
                </a:lnTo>
                <a:lnTo>
                  <a:pt x="1412240" y="181610"/>
                </a:lnTo>
                <a:lnTo>
                  <a:pt x="1473976" y="157607"/>
                </a:lnTo>
                <a:lnTo>
                  <a:pt x="1427226" y="157607"/>
                </a:lnTo>
                <a:lnTo>
                  <a:pt x="1414559" y="156432"/>
                </a:lnTo>
                <a:lnTo>
                  <a:pt x="1476996" y="156432"/>
                </a:lnTo>
                <a:lnTo>
                  <a:pt x="1491615" y="150749"/>
                </a:lnTo>
                <a:lnTo>
                  <a:pt x="1419225" y="105791"/>
                </a:lnTo>
                <a:close/>
              </a:path>
              <a:path w="1491615" h="181610">
                <a:moveTo>
                  <a:pt x="1416900" y="131026"/>
                </a:moveTo>
                <a:lnTo>
                  <a:pt x="1414559" y="156432"/>
                </a:lnTo>
                <a:lnTo>
                  <a:pt x="1427226" y="157607"/>
                </a:lnTo>
                <a:lnTo>
                  <a:pt x="1429639" y="132207"/>
                </a:lnTo>
                <a:lnTo>
                  <a:pt x="1416900" y="131026"/>
                </a:lnTo>
                <a:close/>
              </a:path>
              <a:path w="1491615" h="181610">
                <a:moveTo>
                  <a:pt x="2413" y="0"/>
                </a:moveTo>
                <a:lnTo>
                  <a:pt x="0" y="25273"/>
                </a:lnTo>
                <a:lnTo>
                  <a:pt x="1414559" y="156432"/>
                </a:lnTo>
                <a:lnTo>
                  <a:pt x="1416900" y="131026"/>
                </a:lnTo>
                <a:lnTo>
                  <a:pt x="2413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463284" y="2531363"/>
            <a:ext cx="1659635" cy="44196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502019" y="2550414"/>
            <a:ext cx="1505585" cy="311150"/>
          </a:xfrm>
          <a:custGeom>
            <a:avLst/>
            <a:gdLst/>
            <a:ahLst/>
            <a:cxnLst/>
            <a:rect l="l" t="t" r="r" b="b"/>
            <a:pathLst>
              <a:path w="1505584" h="311150">
                <a:moveTo>
                  <a:pt x="1428378" y="286120"/>
                </a:moveTo>
                <a:lnTo>
                  <a:pt x="1423797" y="311150"/>
                </a:lnTo>
                <a:lnTo>
                  <a:pt x="1502086" y="288417"/>
                </a:lnTo>
                <a:lnTo>
                  <a:pt x="1440942" y="288417"/>
                </a:lnTo>
                <a:lnTo>
                  <a:pt x="1428378" y="286120"/>
                </a:lnTo>
                <a:close/>
              </a:path>
              <a:path w="1505584" h="311150">
                <a:moveTo>
                  <a:pt x="1432935" y="261224"/>
                </a:moveTo>
                <a:lnTo>
                  <a:pt x="1428378" y="286120"/>
                </a:lnTo>
                <a:lnTo>
                  <a:pt x="1440942" y="288417"/>
                </a:lnTo>
                <a:lnTo>
                  <a:pt x="1445514" y="263525"/>
                </a:lnTo>
                <a:lnTo>
                  <a:pt x="1432935" y="261224"/>
                </a:lnTo>
                <a:close/>
              </a:path>
              <a:path w="1505584" h="311150">
                <a:moveTo>
                  <a:pt x="1437513" y="236220"/>
                </a:moveTo>
                <a:lnTo>
                  <a:pt x="1432935" y="261224"/>
                </a:lnTo>
                <a:lnTo>
                  <a:pt x="1445514" y="263525"/>
                </a:lnTo>
                <a:lnTo>
                  <a:pt x="1440942" y="288417"/>
                </a:lnTo>
                <a:lnTo>
                  <a:pt x="1502086" y="288417"/>
                </a:lnTo>
                <a:lnTo>
                  <a:pt x="1505585" y="287401"/>
                </a:lnTo>
                <a:lnTo>
                  <a:pt x="1437513" y="236220"/>
                </a:lnTo>
                <a:close/>
              </a:path>
              <a:path w="1505584" h="311150">
                <a:moveTo>
                  <a:pt x="4572" y="0"/>
                </a:moveTo>
                <a:lnTo>
                  <a:pt x="0" y="25019"/>
                </a:lnTo>
                <a:lnTo>
                  <a:pt x="1428378" y="286120"/>
                </a:lnTo>
                <a:lnTo>
                  <a:pt x="1432935" y="261224"/>
                </a:lnTo>
                <a:lnTo>
                  <a:pt x="4572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470904" y="2564891"/>
            <a:ext cx="1587245" cy="5471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509766" y="2583433"/>
            <a:ext cx="1433195" cy="410209"/>
          </a:xfrm>
          <a:custGeom>
            <a:avLst/>
            <a:gdLst/>
            <a:ahLst/>
            <a:cxnLst/>
            <a:rect l="l" t="t" r="r" b="b"/>
            <a:pathLst>
              <a:path w="1433195" h="410210">
                <a:moveTo>
                  <a:pt x="1356287" y="385356"/>
                </a:moveTo>
                <a:lnTo>
                  <a:pt x="1349755" y="409956"/>
                </a:lnTo>
                <a:lnTo>
                  <a:pt x="1433195" y="392684"/>
                </a:lnTo>
                <a:lnTo>
                  <a:pt x="1428590" y="388620"/>
                </a:lnTo>
                <a:lnTo>
                  <a:pt x="1368552" y="388620"/>
                </a:lnTo>
                <a:lnTo>
                  <a:pt x="1356287" y="385356"/>
                </a:lnTo>
                <a:close/>
              </a:path>
              <a:path w="1433195" h="410210">
                <a:moveTo>
                  <a:pt x="1362793" y="360853"/>
                </a:moveTo>
                <a:lnTo>
                  <a:pt x="1356287" y="385356"/>
                </a:lnTo>
                <a:lnTo>
                  <a:pt x="1368552" y="388620"/>
                </a:lnTo>
                <a:lnTo>
                  <a:pt x="1375029" y="364109"/>
                </a:lnTo>
                <a:lnTo>
                  <a:pt x="1362793" y="360853"/>
                </a:lnTo>
                <a:close/>
              </a:path>
              <a:path w="1433195" h="410210">
                <a:moveTo>
                  <a:pt x="1369314" y="336296"/>
                </a:moveTo>
                <a:lnTo>
                  <a:pt x="1362793" y="360853"/>
                </a:lnTo>
                <a:lnTo>
                  <a:pt x="1375029" y="364109"/>
                </a:lnTo>
                <a:lnTo>
                  <a:pt x="1368552" y="388620"/>
                </a:lnTo>
                <a:lnTo>
                  <a:pt x="1428590" y="388620"/>
                </a:lnTo>
                <a:lnTo>
                  <a:pt x="1369314" y="336296"/>
                </a:lnTo>
                <a:close/>
              </a:path>
              <a:path w="1433195" h="410210">
                <a:moveTo>
                  <a:pt x="6476" y="0"/>
                </a:moveTo>
                <a:lnTo>
                  <a:pt x="0" y="24511"/>
                </a:lnTo>
                <a:lnTo>
                  <a:pt x="1356287" y="385356"/>
                </a:lnTo>
                <a:lnTo>
                  <a:pt x="1362793" y="360853"/>
                </a:lnTo>
                <a:lnTo>
                  <a:pt x="6476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183378" y="1640458"/>
            <a:ext cx="1280160" cy="891540"/>
          </a:xfrm>
          <a:custGeom>
            <a:avLst/>
            <a:gdLst/>
            <a:ahLst/>
            <a:cxnLst/>
            <a:rect l="l" t="t" r="r" b="b"/>
            <a:pathLst>
              <a:path w="1280160" h="891539">
                <a:moveTo>
                  <a:pt x="1280160" y="89153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004815" y="1511807"/>
            <a:ext cx="217170" cy="190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044044" y="1528568"/>
            <a:ext cx="139700" cy="111760"/>
          </a:xfrm>
          <a:custGeom>
            <a:avLst/>
            <a:gdLst/>
            <a:ahLst/>
            <a:cxnLst/>
            <a:rect l="l" t="t" r="r" b="b"/>
            <a:pathLst>
              <a:path w="139700" h="111760">
                <a:moveTo>
                  <a:pt x="73688" y="0"/>
                </a:moveTo>
                <a:lnTo>
                  <a:pt x="24973" y="13831"/>
                </a:lnTo>
                <a:lnTo>
                  <a:pt x="0" y="53975"/>
                </a:lnTo>
                <a:lnTo>
                  <a:pt x="1086" y="65263"/>
                </a:lnTo>
                <a:lnTo>
                  <a:pt x="31000" y="102476"/>
                </a:lnTo>
                <a:lnTo>
                  <a:pt x="64952" y="111293"/>
                </a:lnTo>
                <a:lnTo>
                  <a:pt x="77195" y="110740"/>
                </a:lnTo>
                <a:lnTo>
                  <a:pt x="113589" y="97996"/>
                </a:lnTo>
                <a:lnTo>
                  <a:pt x="139309" y="57824"/>
                </a:lnTo>
                <a:lnTo>
                  <a:pt x="138455" y="46481"/>
                </a:lnTo>
                <a:lnTo>
                  <a:pt x="117186" y="14421"/>
                </a:lnTo>
                <a:lnTo>
                  <a:pt x="736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808732" y="1325880"/>
            <a:ext cx="3128010" cy="161543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671572" y="1257300"/>
            <a:ext cx="3207257" cy="18074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875279" y="1435353"/>
            <a:ext cx="2676525" cy="135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27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tion: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79095" marR="5080" lvl="0" indent="-3663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cool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ting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W-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(5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8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42 beam ports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353555" y="2449829"/>
            <a:ext cx="225551" cy="1996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397576" y="2471186"/>
            <a:ext cx="138156" cy="11106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397576" y="2471186"/>
            <a:ext cx="138430" cy="111125"/>
          </a:xfrm>
          <a:custGeom>
            <a:avLst/>
            <a:gdLst/>
            <a:ahLst/>
            <a:cxnLst/>
            <a:rect l="l" t="t" r="r" b="b"/>
            <a:pathLst>
              <a:path w="138429" h="111125">
                <a:moveTo>
                  <a:pt x="118031" y="15727"/>
                </a:moveTo>
                <a:lnTo>
                  <a:pt x="127301" y="25095"/>
                </a:lnTo>
                <a:lnTo>
                  <a:pt x="133745" y="35512"/>
                </a:lnTo>
                <a:lnTo>
                  <a:pt x="137363" y="46601"/>
                </a:lnTo>
                <a:lnTo>
                  <a:pt x="138156" y="57984"/>
                </a:lnTo>
                <a:lnTo>
                  <a:pt x="136122" y="69284"/>
                </a:lnTo>
                <a:lnTo>
                  <a:pt x="100533" y="104203"/>
                </a:lnTo>
                <a:lnTo>
                  <a:pt x="63765" y="111060"/>
                </a:lnTo>
                <a:lnTo>
                  <a:pt x="51839" y="109710"/>
                </a:lnTo>
                <a:lnTo>
                  <a:pt x="10950" y="85953"/>
                </a:lnTo>
                <a:lnTo>
                  <a:pt x="0" y="53066"/>
                </a:lnTo>
                <a:lnTo>
                  <a:pt x="1997" y="41776"/>
                </a:lnTo>
                <a:lnTo>
                  <a:pt x="37548" y="6879"/>
                </a:lnTo>
                <a:lnTo>
                  <a:pt x="74345" y="0"/>
                </a:lnTo>
                <a:lnTo>
                  <a:pt x="86274" y="1329"/>
                </a:lnTo>
                <a:lnTo>
                  <a:pt x="97654" y="4398"/>
                </a:lnTo>
                <a:lnTo>
                  <a:pt x="108258" y="9165"/>
                </a:lnTo>
                <a:lnTo>
                  <a:pt x="117857" y="15587"/>
                </a:lnTo>
                <a:lnTo>
                  <a:pt x="118031" y="15727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5438" y="4607814"/>
            <a:ext cx="279654" cy="27889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27451" y="4636888"/>
            <a:ext cx="175895" cy="175895"/>
          </a:xfrm>
          <a:custGeom>
            <a:avLst/>
            <a:gdLst/>
            <a:ahLst/>
            <a:cxnLst/>
            <a:rect l="l" t="t" r="r" b="b"/>
            <a:pathLst>
              <a:path w="175895" h="175895">
                <a:moveTo>
                  <a:pt x="88390" y="0"/>
                </a:moveTo>
                <a:lnTo>
                  <a:pt x="41642" y="13738"/>
                </a:lnTo>
                <a:lnTo>
                  <a:pt x="13087" y="40511"/>
                </a:lnTo>
                <a:lnTo>
                  <a:pt x="0" y="85519"/>
                </a:lnTo>
                <a:lnTo>
                  <a:pt x="732" y="97422"/>
                </a:lnTo>
                <a:lnTo>
                  <a:pt x="20119" y="143127"/>
                </a:lnTo>
                <a:lnTo>
                  <a:pt x="60847" y="171327"/>
                </a:lnTo>
                <a:lnTo>
                  <a:pt x="84362" y="175278"/>
                </a:lnTo>
                <a:lnTo>
                  <a:pt x="96339" y="174816"/>
                </a:lnTo>
                <a:lnTo>
                  <a:pt x="141861" y="156527"/>
                </a:lnTo>
                <a:lnTo>
                  <a:pt x="166273" y="127245"/>
                </a:lnTo>
                <a:lnTo>
                  <a:pt x="175625" y="92226"/>
                </a:lnTo>
                <a:lnTo>
                  <a:pt x="175454" y="80167"/>
                </a:lnTo>
                <a:lnTo>
                  <a:pt x="158332" y="34846"/>
                </a:lnTo>
                <a:lnTo>
                  <a:pt x="122613" y="6652"/>
                </a:lnTo>
                <a:lnTo>
                  <a:pt x="8839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27451" y="4636888"/>
            <a:ext cx="175895" cy="175895"/>
          </a:xfrm>
          <a:custGeom>
            <a:avLst/>
            <a:gdLst/>
            <a:ahLst/>
            <a:cxnLst/>
            <a:rect l="l" t="t" r="r" b="b"/>
            <a:pathLst>
              <a:path w="175895" h="175895">
                <a:moveTo>
                  <a:pt x="149941" y="25154"/>
                </a:moveTo>
                <a:lnTo>
                  <a:pt x="173640" y="68217"/>
                </a:lnTo>
                <a:lnTo>
                  <a:pt x="175625" y="92226"/>
                </a:lnTo>
                <a:lnTo>
                  <a:pt x="174152" y="104214"/>
                </a:lnTo>
                <a:lnTo>
                  <a:pt x="151819" y="147806"/>
                </a:lnTo>
                <a:lnTo>
                  <a:pt x="119908" y="168974"/>
                </a:lnTo>
                <a:lnTo>
                  <a:pt x="84362" y="175278"/>
                </a:lnTo>
                <a:lnTo>
                  <a:pt x="72476" y="174113"/>
                </a:lnTo>
                <a:lnTo>
                  <a:pt x="29153" y="153325"/>
                </a:lnTo>
                <a:lnTo>
                  <a:pt x="7105" y="120956"/>
                </a:lnTo>
                <a:lnTo>
                  <a:pt x="0" y="85519"/>
                </a:lnTo>
                <a:lnTo>
                  <a:pt x="883" y="73727"/>
                </a:lnTo>
                <a:lnTo>
                  <a:pt x="20290" y="30661"/>
                </a:lnTo>
                <a:lnTo>
                  <a:pt x="53032" y="7820"/>
                </a:lnTo>
                <a:lnTo>
                  <a:pt x="88390" y="0"/>
                </a:lnTo>
                <a:lnTo>
                  <a:pt x="100109" y="636"/>
                </a:lnTo>
                <a:lnTo>
                  <a:pt x="142946" y="18857"/>
                </a:lnTo>
                <a:lnTo>
                  <a:pt x="149941" y="25154"/>
                </a:lnTo>
                <a:close/>
              </a:path>
            </a:pathLst>
          </a:custGeom>
          <a:ln w="25400">
            <a:solidFill>
              <a:srgbClr val="8B39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3151" y="4703064"/>
            <a:ext cx="1325117" cy="50672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0" y="4634483"/>
            <a:ext cx="1531620" cy="71018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95071" y="4812284"/>
            <a:ext cx="10090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304" rIns="0" bIns="0" rtlCol="0">
            <a:spAutoFit/>
          </a:bodyPr>
          <a:lstStyle/>
          <a:p>
            <a:pPr marL="315595">
              <a:lnSpc>
                <a:spcPct val="100000"/>
              </a:lnSpc>
            </a:pPr>
            <a:r>
              <a:rPr spc="-55" dirty="0"/>
              <a:t>E</a:t>
            </a:r>
            <a:r>
              <a:rPr spc="-5" dirty="0"/>
              <a:t>S</a:t>
            </a:r>
            <a:r>
              <a:rPr dirty="0"/>
              <a:t>S</a:t>
            </a:r>
            <a:r>
              <a:rPr spc="20" dirty="0"/>
              <a:t> </a:t>
            </a:r>
            <a:r>
              <a:rPr spc="-20" dirty="0"/>
              <a:t>design</a:t>
            </a:r>
          </a:p>
        </p:txBody>
      </p:sp>
      <p:sp>
        <p:nvSpPr>
          <p:cNvPr id="64" name="object 64"/>
          <p:cNvSpPr/>
          <p:nvPr/>
        </p:nvSpPr>
        <p:spPr>
          <a:xfrm>
            <a:off x="2152650" y="6146291"/>
            <a:ext cx="2687573" cy="69951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415028" y="6146291"/>
            <a:ext cx="579882" cy="69951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569714" y="6146291"/>
            <a:ext cx="492251" cy="69951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697729" y="6348220"/>
            <a:ext cx="714755" cy="48615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109210" y="6348220"/>
            <a:ext cx="348995" cy="48615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358008" y="6336487"/>
            <a:ext cx="2425319" cy="22843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851272" y="6488798"/>
            <a:ext cx="406273" cy="15060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361694" y="2800350"/>
            <a:ext cx="918972" cy="143027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446022" y="2883789"/>
            <a:ext cx="677545" cy="1193800"/>
          </a:xfrm>
          <a:custGeom>
            <a:avLst/>
            <a:gdLst/>
            <a:ahLst/>
            <a:cxnLst/>
            <a:rect l="l" t="t" r="r" b="b"/>
            <a:pathLst>
              <a:path w="677544" h="1193800">
                <a:moveTo>
                  <a:pt x="0" y="0"/>
                </a:moveTo>
                <a:lnTo>
                  <a:pt x="348615" y="409702"/>
                </a:lnTo>
                <a:lnTo>
                  <a:pt x="677418" y="119329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339595" y="2775965"/>
            <a:ext cx="284988" cy="29794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420524" y="2858156"/>
            <a:ext cx="51435" cy="63500"/>
          </a:xfrm>
          <a:custGeom>
            <a:avLst/>
            <a:gdLst/>
            <a:ahLst/>
            <a:cxnLst/>
            <a:rect l="l" t="t" r="r" b="b"/>
            <a:pathLst>
              <a:path w="51434" h="63500">
                <a:moveTo>
                  <a:pt x="18286" y="0"/>
                </a:moveTo>
                <a:lnTo>
                  <a:pt x="9810" y="5008"/>
                </a:lnTo>
                <a:lnTo>
                  <a:pt x="2884" y="16658"/>
                </a:lnTo>
                <a:lnTo>
                  <a:pt x="0" y="28969"/>
                </a:lnTo>
                <a:lnTo>
                  <a:pt x="954" y="40933"/>
                </a:lnTo>
                <a:lnTo>
                  <a:pt x="5542" y="51537"/>
                </a:lnTo>
                <a:lnTo>
                  <a:pt x="15863" y="60424"/>
                </a:lnTo>
                <a:lnTo>
                  <a:pt x="26887" y="63070"/>
                </a:lnTo>
                <a:lnTo>
                  <a:pt x="37343" y="59744"/>
                </a:lnTo>
                <a:lnTo>
                  <a:pt x="43785" y="53826"/>
                </a:lnTo>
                <a:lnTo>
                  <a:pt x="49540" y="42945"/>
                </a:lnTo>
                <a:lnTo>
                  <a:pt x="51404" y="30573"/>
                </a:lnTo>
                <a:lnTo>
                  <a:pt x="49376" y="18233"/>
                </a:lnTo>
                <a:lnTo>
                  <a:pt x="38576" y="5857"/>
                </a:lnTo>
                <a:lnTo>
                  <a:pt x="28044" y="31"/>
                </a:lnTo>
                <a:lnTo>
                  <a:pt x="18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685544" y="3166109"/>
            <a:ext cx="284988" cy="29794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766561" y="3248301"/>
            <a:ext cx="51435" cy="63500"/>
          </a:xfrm>
          <a:custGeom>
            <a:avLst/>
            <a:gdLst/>
            <a:ahLst/>
            <a:cxnLst/>
            <a:rect l="l" t="t" r="r" b="b"/>
            <a:pathLst>
              <a:path w="51435" h="63500">
                <a:moveTo>
                  <a:pt x="18187" y="0"/>
                </a:moveTo>
                <a:lnTo>
                  <a:pt x="9709" y="5019"/>
                </a:lnTo>
                <a:lnTo>
                  <a:pt x="2847" y="16689"/>
                </a:lnTo>
                <a:lnTo>
                  <a:pt x="0" y="29026"/>
                </a:lnTo>
                <a:lnTo>
                  <a:pt x="962" y="41011"/>
                </a:lnTo>
                <a:lnTo>
                  <a:pt x="5531" y="51623"/>
                </a:lnTo>
                <a:lnTo>
                  <a:pt x="15809" y="60458"/>
                </a:lnTo>
                <a:lnTo>
                  <a:pt x="26831" y="63078"/>
                </a:lnTo>
                <a:lnTo>
                  <a:pt x="37329" y="59740"/>
                </a:lnTo>
                <a:lnTo>
                  <a:pt x="43823" y="53825"/>
                </a:lnTo>
                <a:lnTo>
                  <a:pt x="49514" y="42920"/>
                </a:lnTo>
                <a:lnTo>
                  <a:pt x="51346" y="30521"/>
                </a:lnTo>
                <a:lnTo>
                  <a:pt x="49320" y="18160"/>
                </a:lnTo>
                <a:lnTo>
                  <a:pt x="38498" y="5820"/>
                </a:lnTo>
                <a:lnTo>
                  <a:pt x="27952" y="17"/>
                </a:lnTo>
                <a:lnTo>
                  <a:pt x="181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013204" y="3957065"/>
            <a:ext cx="284988" cy="29870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094128" y="4039510"/>
            <a:ext cx="51435" cy="63500"/>
          </a:xfrm>
          <a:custGeom>
            <a:avLst/>
            <a:gdLst/>
            <a:ahLst/>
            <a:cxnLst/>
            <a:rect l="l" t="t" r="r" b="b"/>
            <a:pathLst>
              <a:path w="51435" h="63500">
                <a:moveTo>
                  <a:pt x="18234" y="0"/>
                </a:moveTo>
                <a:lnTo>
                  <a:pt x="9788" y="5008"/>
                </a:lnTo>
                <a:lnTo>
                  <a:pt x="2875" y="16660"/>
                </a:lnTo>
                <a:lnTo>
                  <a:pt x="0" y="28975"/>
                </a:lnTo>
                <a:lnTo>
                  <a:pt x="959" y="40940"/>
                </a:lnTo>
                <a:lnTo>
                  <a:pt x="5552" y="51545"/>
                </a:lnTo>
                <a:lnTo>
                  <a:pt x="15816" y="60428"/>
                </a:lnTo>
                <a:lnTo>
                  <a:pt x="26853" y="63071"/>
                </a:lnTo>
                <a:lnTo>
                  <a:pt x="37341" y="59741"/>
                </a:lnTo>
                <a:lnTo>
                  <a:pt x="43789" y="53826"/>
                </a:lnTo>
                <a:lnTo>
                  <a:pt x="49544" y="42945"/>
                </a:lnTo>
                <a:lnTo>
                  <a:pt x="51408" y="30573"/>
                </a:lnTo>
                <a:lnTo>
                  <a:pt x="49380" y="18233"/>
                </a:lnTo>
                <a:lnTo>
                  <a:pt x="38565" y="5857"/>
                </a:lnTo>
                <a:lnTo>
                  <a:pt x="28005" y="31"/>
                </a:lnTo>
                <a:lnTo>
                  <a:pt x="182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332735" y="4876800"/>
            <a:ext cx="35344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oal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(“Su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aina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”)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389885" y="5137332"/>
            <a:ext cx="2097405" cy="816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Ene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espo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ec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he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2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363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24368" y="260629"/>
            <a:ext cx="1440179" cy="8860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51815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24368" y="260629"/>
            <a:ext cx="1440179" cy="8860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50657" y="2214372"/>
            <a:ext cx="110489" cy="463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05776" y="2235200"/>
            <a:ext cx="0" cy="381635"/>
          </a:xfrm>
          <a:custGeom>
            <a:avLst/>
            <a:gdLst/>
            <a:ahLst/>
            <a:cxnLst/>
            <a:rect l="l" t="t" r="r" b="b"/>
            <a:pathLst>
              <a:path h="381635">
                <a:moveTo>
                  <a:pt x="0" y="0"/>
                </a:moveTo>
                <a:lnTo>
                  <a:pt x="0" y="381254"/>
                </a:lnTo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62934" y="3790188"/>
            <a:ext cx="315467" cy="5943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17163" y="3816985"/>
            <a:ext cx="207010" cy="501650"/>
          </a:xfrm>
          <a:custGeom>
            <a:avLst/>
            <a:gdLst/>
            <a:ahLst/>
            <a:cxnLst/>
            <a:rect l="l" t="t" r="r" b="b"/>
            <a:pathLst>
              <a:path w="207010" h="501650">
                <a:moveTo>
                  <a:pt x="0" y="0"/>
                </a:moveTo>
                <a:lnTo>
                  <a:pt x="206756" y="501268"/>
                </a:lnTo>
              </a:path>
            </a:pathLst>
          </a:custGeom>
          <a:ln w="28574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66544" y="4730496"/>
            <a:ext cx="111251" cy="280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22042" y="475195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7993"/>
                </a:lnTo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95980" y="3047542"/>
            <a:ext cx="1642745" cy="769620"/>
          </a:xfrm>
          <a:custGeom>
            <a:avLst/>
            <a:gdLst/>
            <a:ahLst/>
            <a:cxnLst/>
            <a:rect l="l" t="t" r="r" b="b"/>
            <a:pathLst>
              <a:path w="1642745" h="769620">
                <a:moveTo>
                  <a:pt x="0" y="769442"/>
                </a:moveTo>
                <a:lnTo>
                  <a:pt x="1642364" y="769442"/>
                </a:lnTo>
                <a:lnTo>
                  <a:pt x="1642364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95980" y="3047542"/>
            <a:ext cx="1642745" cy="769620"/>
          </a:xfrm>
          <a:custGeom>
            <a:avLst/>
            <a:gdLst/>
            <a:ahLst/>
            <a:cxnLst/>
            <a:rect l="l" t="t" r="r" b="b"/>
            <a:pathLst>
              <a:path w="1642745" h="769620">
                <a:moveTo>
                  <a:pt x="0" y="769442"/>
                </a:moveTo>
                <a:lnTo>
                  <a:pt x="1642364" y="769442"/>
                </a:lnTo>
                <a:lnTo>
                  <a:pt x="1642364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73302" y="3959021"/>
            <a:ext cx="1455420" cy="769620"/>
          </a:xfrm>
          <a:custGeom>
            <a:avLst/>
            <a:gdLst/>
            <a:ahLst/>
            <a:cxnLst/>
            <a:rect l="l" t="t" r="r" b="b"/>
            <a:pathLst>
              <a:path w="1455420" h="769620">
                <a:moveTo>
                  <a:pt x="0" y="769442"/>
                </a:moveTo>
                <a:lnTo>
                  <a:pt x="1455420" y="769442"/>
                </a:lnTo>
                <a:lnTo>
                  <a:pt x="1455420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73302" y="3959021"/>
            <a:ext cx="1455420" cy="769620"/>
          </a:xfrm>
          <a:custGeom>
            <a:avLst/>
            <a:gdLst/>
            <a:ahLst/>
            <a:cxnLst/>
            <a:rect l="l" t="t" r="r" b="b"/>
            <a:pathLst>
              <a:path w="1455420" h="769620">
                <a:moveTo>
                  <a:pt x="0" y="769442"/>
                </a:moveTo>
                <a:lnTo>
                  <a:pt x="1455420" y="769442"/>
                </a:lnTo>
                <a:lnTo>
                  <a:pt x="1455420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12620" y="4030281"/>
            <a:ext cx="43688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93C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2009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52067" y="4482591"/>
            <a:ext cx="86042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Lund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83957" y="2705861"/>
            <a:ext cx="230123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25106" y="2755645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1477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03819" y="2705861"/>
            <a:ext cx="229361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44714" y="2755645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1477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13497" y="2574797"/>
            <a:ext cx="390905" cy="4076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483220" y="2621594"/>
            <a:ext cx="250825" cy="268605"/>
          </a:xfrm>
          <a:custGeom>
            <a:avLst/>
            <a:gdLst/>
            <a:ahLst/>
            <a:cxnLst/>
            <a:rect l="l" t="t" r="r" b="b"/>
            <a:pathLst>
              <a:path w="250825" h="268605">
                <a:moveTo>
                  <a:pt x="0" y="134051"/>
                </a:moveTo>
                <a:lnTo>
                  <a:pt x="6857" y="90144"/>
                </a:lnTo>
                <a:lnTo>
                  <a:pt x="25898" y="52332"/>
                </a:lnTo>
                <a:lnTo>
                  <a:pt x="54828" y="23074"/>
                </a:lnTo>
                <a:lnTo>
                  <a:pt x="91350" y="4830"/>
                </a:lnTo>
                <a:lnTo>
                  <a:pt x="118782" y="0"/>
                </a:lnTo>
                <a:lnTo>
                  <a:pt x="133884" y="767"/>
                </a:lnTo>
                <a:lnTo>
                  <a:pt x="175259" y="12060"/>
                </a:lnTo>
                <a:lnTo>
                  <a:pt x="209349" y="35063"/>
                </a:lnTo>
                <a:lnTo>
                  <a:pt x="234369" y="67492"/>
                </a:lnTo>
                <a:lnTo>
                  <a:pt x="248532" y="107065"/>
                </a:lnTo>
                <a:lnTo>
                  <a:pt x="250532" y="121448"/>
                </a:lnTo>
                <a:lnTo>
                  <a:pt x="249920" y="138156"/>
                </a:lnTo>
                <a:lnTo>
                  <a:pt x="240026" y="183591"/>
                </a:lnTo>
                <a:lnTo>
                  <a:pt x="219594" y="220797"/>
                </a:lnTo>
                <a:lnTo>
                  <a:pt x="190609" y="248241"/>
                </a:lnTo>
                <a:lnTo>
                  <a:pt x="155057" y="264389"/>
                </a:lnTo>
                <a:lnTo>
                  <a:pt x="128687" y="268120"/>
                </a:lnTo>
                <a:lnTo>
                  <a:pt x="114060" y="267302"/>
                </a:lnTo>
                <a:lnTo>
                  <a:pt x="73696" y="255630"/>
                </a:lnTo>
                <a:lnTo>
                  <a:pt x="40206" y="231985"/>
                </a:lnTo>
                <a:lnTo>
                  <a:pt x="15641" y="198752"/>
                </a:lnTo>
                <a:lnTo>
                  <a:pt x="2052" y="158313"/>
                </a:lnTo>
                <a:lnTo>
                  <a:pt x="0" y="134051"/>
                </a:lnTo>
                <a:close/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32597" y="2024633"/>
            <a:ext cx="899922" cy="8359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857363" y="2303907"/>
            <a:ext cx="542290" cy="478155"/>
          </a:xfrm>
          <a:custGeom>
            <a:avLst/>
            <a:gdLst/>
            <a:ahLst/>
            <a:cxnLst/>
            <a:rect l="l" t="t" r="r" b="b"/>
            <a:pathLst>
              <a:path w="542290" h="478155">
                <a:moveTo>
                  <a:pt x="456607" y="74052"/>
                </a:moveTo>
                <a:lnTo>
                  <a:pt x="402078" y="84053"/>
                </a:lnTo>
                <a:lnTo>
                  <a:pt x="0" y="435101"/>
                </a:lnTo>
                <a:lnTo>
                  <a:pt x="37592" y="478154"/>
                </a:lnTo>
                <a:lnTo>
                  <a:pt x="438340" y="128268"/>
                </a:lnTo>
                <a:lnTo>
                  <a:pt x="456607" y="74052"/>
                </a:lnTo>
                <a:close/>
              </a:path>
              <a:path w="542290" h="478155">
                <a:moveTo>
                  <a:pt x="536475" y="15747"/>
                </a:moveTo>
                <a:lnTo>
                  <a:pt x="480314" y="15747"/>
                </a:lnTo>
                <a:lnTo>
                  <a:pt x="517906" y="58800"/>
                </a:lnTo>
                <a:lnTo>
                  <a:pt x="438340" y="128268"/>
                </a:lnTo>
                <a:lnTo>
                  <a:pt x="408686" y="216280"/>
                </a:lnTo>
                <a:lnTo>
                  <a:pt x="407347" y="228695"/>
                </a:lnTo>
                <a:lnTo>
                  <a:pt x="411263" y="240146"/>
                </a:lnTo>
                <a:lnTo>
                  <a:pt x="419654" y="249024"/>
                </a:lnTo>
                <a:lnTo>
                  <a:pt x="434272" y="252364"/>
                </a:lnTo>
                <a:lnTo>
                  <a:pt x="446507" y="250888"/>
                </a:lnTo>
                <a:lnTo>
                  <a:pt x="455902" y="245359"/>
                </a:lnTo>
                <a:lnTo>
                  <a:pt x="462001" y="236539"/>
                </a:lnTo>
                <a:lnTo>
                  <a:pt x="462788" y="234441"/>
                </a:lnTo>
                <a:lnTo>
                  <a:pt x="536475" y="15747"/>
                </a:lnTo>
                <a:close/>
              </a:path>
              <a:path w="542290" h="478155">
                <a:moveTo>
                  <a:pt x="491181" y="28193"/>
                </a:moveTo>
                <a:lnTo>
                  <a:pt x="472059" y="28193"/>
                </a:lnTo>
                <a:lnTo>
                  <a:pt x="504444" y="65277"/>
                </a:lnTo>
                <a:lnTo>
                  <a:pt x="456607" y="74052"/>
                </a:lnTo>
                <a:lnTo>
                  <a:pt x="438340" y="128268"/>
                </a:lnTo>
                <a:lnTo>
                  <a:pt x="517906" y="58800"/>
                </a:lnTo>
                <a:lnTo>
                  <a:pt x="491181" y="28193"/>
                </a:lnTo>
                <a:close/>
              </a:path>
              <a:path w="542290" h="478155">
                <a:moveTo>
                  <a:pt x="541782" y="0"/>
                </a:moveTo>
                <a:lnTo>
                  <a:pt x="298831" y="46608"/>
                </a:lnTo>
                <a:lnTo>
                  <a:pt x="286923" y="51883"/>
                </a:lnTo>
                <a:lnTo>
                  <a:pt x="278809" y="61528"/>
                </a:lnTo>
                <a:lnTo>
                  <a:pt x="275608" y="73871"/>
                </a:lnTo>
                <a:lnTo>
                  <a:pt x="280531" y="88450"/>
                </a:lnTo>
                <a:lnTo>
                  <a:pt x="288973" y="98157"/>
                </a:lnTo>
                <a:lnTo>
                  <a:pt x="299763" y="102820"/>
                </a:lnTo>
                <a:lnTo>
                  <a:pt x="402078" y="84053"/>
                </a:lnTo>
                <a:lnTo>
                  <a:pt x="480314" y="15747"/>
                </a:lnTo>
                <a:lnTo>
                  <a:pt x="536475" y="15747"/>
                </a:lnTo>
                <a:lnTo>
                  <a:pt x="541782" y="0"/>
                </a:lnTo>
                <a:close/>
              </a:path>
              <a:path w="542290" h="478155">
                <a:moveTo>
                  <a:pt x="480314" y="15747"/>
                </a:moveTo>
                <a:lnTo>
                  <a:pt x="402078" y="84053"/>
                </a:lnTo>
                <a:lnTo>
                  <a:pt x="456607" y="74052"/>
                </a:lnTo>
                <a:lnTo>
                  <a:pt x="472059" y="28193"/>
                </a:lnTo>
                <a:lnTo>
                  <a:pt x="491181" y="28193"/>
                </a:lnTo>
                <a:lnTo>
                  <a:pt x="480314" y="15747"/>
                </a:lnTo>
                <a:close/>
              </a:path>
              <a:path w="542290" h="478155">
                <a:moveTo>
                  <a:pt x="472059" y="28193"/>
                </a:moveTo>
                <a:lnTo>
                  <a:pt x="456607" y="74052"/>
                </a:lnTo>
                <a:lnTo>
                  <a:pt x="504444" y="65277"/>
                </a:lnTo>
                <a:lnTo>
                  <a:pt x="472059" y="28193"/>
                </a:lnTo>
                <a:close/>
              </a:path>
            </a:pathLst>
          </a:custGeom>
          <a:solidFill>
            <a:srgbClr val="0093C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17030" y="2704338"/>
            <a:ext cx="684276" cy="6057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77101" y="2747391"/>
            <a:ext cx="564515" cy="479425"/>
          </a:xfrm>
          <a:custGeom>
            <a:avLst/>
            <a:gdLst/>
            <a:ahLst/>
            <a:cxnLst/>
            <a:rect l="l" t="t" r="r" b="b"/>
            <a:pathLst>
              <a:path w="564515" h="479425">
                <a:moveTo>
                  <a:pt x="564260" y="0"/>
                </a:moveTo>
                <a:lnTo>
                  <a:pt x="0" y="479425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85154" y="3172205"/>
            <a:ext cx="229361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226047" y="3221989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1477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02730" y="3172205"/>
            <a:ext cx="230123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44131" y="3221989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1477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13170" y="3041142"/>
            <a:ext cx="391667" cy="4061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82639" y="3087929"/>
            <a:ext cx="252095" cy="266700"/>
          </a:xfrm>
          <a:custGeom>
            <a:avLst/>
            <a:gdLst/>
            <a:ahLst/>
            <a:cxnLst/>
            <a:rect l="l" t="t" r="r" b="b"/>
            <a:pathLst>
              <a:path w="252095" h="266700">
                <a:moveTo>
                  <a:pt x="0" y="133171"/>
                </a:moveTo>
                <a:lnTo>
                  <a:pt x="6912" y="89533"/>
                </a:lnTo>
                <a:lnTo>
                  <a:pt x="26101" y="51954"/>
                </a:lnTo>
                <a:lnTo>
                  <a:pt x="55247" y="22884"/>
                </a:lnTo>
                <a:lnTo>
                  <a:pt x="92027" y="4774"/>
                </a:lnTo>
                <a:lnTo>
                  <a:pt x="119643" y="0"/>
                </a:lnTo>
                <a:lnTo>
                  <a:pt x="134817" y="765"/>
                </a:lnTo>
                <a:lnTo>
                  <a:pt x="176406" y="12009"/>
                </a:lnTo>
                <a:lnTo>
                  <a:pt x="210688" y="34903"/>
                </a:lnTo>
                <a:lnTo>
                  <a:pt x="235848" y="67170"/>
                </a:lnTo>
                <a:lnTo>
                  <a:pt x="250072" y="106534"/>
                </a:lnTo>
                <a:lnTo>
                  <a:pt x="252069" y="120840"/>
                </a:lnTo>
                <a:lnTo>
                  <a:pt x="251448" y="137441"/>
                </a:lnTo>
                <a:lnTo>
                  <a:pt x="241462" y="182603"/>
                </a:lnTo>
                <a:lnTo>
                  <a:pt x="220856" y="219604"/>
                </a:lnTo>
                <a:lnTo>
                  <a:pt x="191639" y="246896"/>
                </a:lnTo>
                <a:lnTo>
                  <a:pt x="155817" y="262934"/>
                </a:lnTo>
                <a:lnTo>
                  <a:pt x="129260" y="266610"/>
                </a:lnTo>
                <a:lnTo>
                  <a:pt x="114586" y="265794"/>
                </a:lnTo>
                <a:lnTo>
                  <a:pt x="74064" y="254163"/>
                </a:lnTo>
                <a:lnTo>
                  <a:pt x="40413" y="230608"/>
                </a:lnTo>
                <a:lnTo>
                  <a:pt x="15715" y="197509"/>
                </a:lnTo>
                <a:lnTo>
                  <a:pt x="2054" y="157245"/>
                </a:lnTo>
                <a:lnTo>
                  <a:pt x="0" y="133171"/>
                </a:lnTo>
                <a:close/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621273" y="3172205"/>
            <a:ext cx="683514" cy="6057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680836" y="3215385"/>
            <a:ext cx="564515" cy="480059"/>
          </a:xfrm>
          <a:custGeom>
            <a:avLst/>
            <a:gdLst/>
            <a:ahLst/>
            <a:cxnLst/>
            <a:rect l="l" t="t" r="r" b="b"/>
            <a:pathLst>
              <a:path w="564514" h="480060">
                <a:moveTo>
                  <a:pt x="564388" y="0"/>
                </a:moveTo>
                <a:lnTo>
                  <a:pt x="0" y="479552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90160" y="3645408"/>
            <a:ext cx="230123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131308" y="3694938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1477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508498" y="3645408"/>
            <a:ext cx="230123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549391" y="3694938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1477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218176" y="3514344"/>
            <a:ext cx="392429" cy="40767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287898" y="3560924"/>
            <a:ext cx="252095" cy="268605"/>
          </a:xfrm>
          <a:custGeom>
            <a:avLst/>
            <a:gdLst/>
            <a:ahLst/>
            <a:cxnLst/>
            <a:rect l="l" t="t" r="r" b="b"/>
            <a:pathLst>
              <a:path w="252095" h="268604">
                <a:moveTo>
                  <a:pt x="0" y="134012"/>
                </a:moveTo>
                <a:lnTo>
                  <a:pt x="6872" y="90241"/>
                </a:lnTo>
                <a:lnTo>
                  <a:pt x="25953" y="52517"/>
                </a:lnTo>
                <a:lnTo>
                  <a:pt x="54935" y="23275"/>
                </a:lnTo>
                <a:lnTo>
                  <a:pt x="91511" y="4950"/>
                </a:lnTo>
                <a:lnTo>
                  <a:pt x="118975" y="0"/>
                </a:lnTo>
                <a:lnTo>
                  <a:pt x="134185" y="752"/>
                </a:lnTo>
                <a:lnTo>
                  <a:pt x="175839" y="11918"/>
                </a:lnTo>
                <a:lnTo>
                  <a:pt x="210168" y="34698"/>
                </a:lnTo>
                <a:lnTo>
                  <a:pt x="235423" y="66840"/>
                </a:lnTo>
                <a:lnTo>
                  <a:pt x="249855" y="106094"/>
                </a:lnTo>
                <a:lnTo>
                  <a:pt x="251957" y="120370"/>
                </a:lnTo>
                <a:lnTo>
                  <a:pt x="251367" y="137162"/>
                </a:lnTo>
                <a:lnTo>
                  <a:pt x="241575" y="182771"/>
                </a:lnTo>
                <a:lnTo>
                  <a:pt x="221291" y="220096"/>
                </a:lnTo>
                <a:lnTo>
                  <a:pt x="192489" y="247678"/>
                </a:lnTo>
                <a:lnTo>
                  <a:pt x="157143" y="264060"/>
                </a:lnTo>
                <a:lnTo>
                  <a:pt x="130918" y="268039"/>
                </a:lnTo>
                <a:lnTo>
                  <a:pt x="116078" y="267242"/>
                </a:lnTo>
                <a:lnTo>
                  <a:pt x="75200" y="255777"/>
                </a:lnTo>
                <a:lnTo>
                  <a:pt x="41310" y="232506"/>
                </a:lnTo>
                <a:lnTo>
                  <a:pt x="16374" y="199756"/>
                </a:lnTo>
                <a:lnTo>
                  <a:pt x="2355" y="159852"/>
                </a:lnTo>
                <a:lnTo>
                  <a:pt x="0" y="134012"/>
                </a:lnTo>
                <a:close/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73829" y="3643121"/>
            <a:ext cx="1231392" cy="8694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031107" y="3688207"/>
            <a:ext cx="1116965" cy="739140"/>
          </a:xfrm>
          <a:custGeom>
            <a:avLst/>
            <a:gdLst/>
            <a:ahLst/>
            <a:cxnLst/>
            <a:rect l="l" t="t" r="r" b="b"/>
            <a:pathLst>
              <a:path w="1116964" h="739139">
                <a:moveTo>
                  <a:pt x="1116964" y="0"/>
                </a:moveTo>
                <a:lnTo>
                  <a:pt x="0" y="73914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710178" y="4246625"/>
            <a:ext cx="390905" cy="4076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779901" y="4293300"/>
            <a:ext cx="250825" cy="268605"/>
          </a:xfrm>
          <a:custGeom>
            <a:avLst/>
            <a:gdLst/>
            <a:ahLst/>
            <a:cxnLst/>
            <a:rect l="l" t="t" r="r" b="b"/>
            <a:pathLst>
              <a:path w="250825" h="268604">
                <a:moveTo>
                  <a:pt x="0" y="134046"/>
                </a:moveTo>
                <a:lnTo>
                  <a:pt x="6865" y="90158"/>
                </a:lnTo>
                <a:lnTo>
                  <a:pt x="25923" y="52359"/>
                </a:lnTo>
                <a:lnTo>
                  <a:pt x="54867" y="23103"/>
                </a:lnTo>
                <a:lnTo>
                  <a:pt x="91392" y="4847"/>
                </a:lnTo>
                <a:lnTo>
                  <a:pt x="118814" y="0"/>
                </a:lnTo>
                <a:lnTo>
                  <a:pt x="133906" y="766"/>
                </a:lnTo>
                <a:lnTo>
                  <a:pt x="175275" y="12049"/>
                </a:lnTo>
                <a:lnTo>
                  <a:pt x="209386" y="35034"/>
                </a:lnTo>
                <a:lnTo>
                  <a:pt x="234441" y="67442"/>
                </a:lnTo>
                <a:lnTo>
                  <a:pt x="248641" y="106992"/>
                </a:lnTo>
                <a:lnTo>
                  <a:pt x="250651" y="121367"/>
                </a:lnTo>
                <a:lnTo>
                  <a:pt x="250039" y="138084"/>
                </a:lnTo>
                <a:lnTo>
                  <a:pt x="240137" y="183537"/>
                </a:lnTo>
                <a:lnTo>
                  <a:pt x="219695" y="220755"/>
                </a:lnTo>
                <a:lnTo>
                  <a:pt x="190715" y="248209"/>
                </a:lnTo>
                <a:lnTo>
                  <a:pt x="155197" y="264369"/>
                </a:lnTo>
                <a:lnTo>
                  <a:pt x="128875" y="268113"/>
                </a:lnTo>
                <a:lnTo>
                  <a:pt x="114244" y="267296"/>
                </a:lnTo>
                <a:lnTo>
                  <a:pt x="73858" y="255641"/>
                </a:lnTo>
                <a:lnTo>
                  <a:pt x="40331" y="232027"/>
                </a:lnTo>
                <a:lnTo>
                  <a:pt x="15719" y="198834"/>
                </a:lnTo>
                <a:lnTo>
                  <a:pt x="2079" y="158439"/>
                </a:lnTo>
                <a:lnTo>
                  <a:pt x="0" y="134046"/>
                </a:lnTo>
                <a:close/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432810" y="4420361"/>
            <a:ext cx="403098" cy="3025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488563" y="4465954"/>
            <a:ext cx="291465" cy="171450"/>
          </a:xfrm>
          <a:custGeom>
            <a:avLst/>
            <a:gdLst/>
            <a:ahLst/>
            <a:cxnLst/>
            <a:rect l="l" t="t" r="r" b="b"/>
            <a:pathLst>
              <a:path w="291464" h="171450">
                <a:moveTo>
                  <a:pt x="291338" y="0"/>
                </a:moveTo>
                <a:lnTo>
                  <a:pt x="0" y="171449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894838" y="4582668"/>
            <a:ext cx="230123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936113" y="4632579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5">
                <a:moveTo>
                  <a:pt x="1477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313176" y="4582668"/>
            <a:ext cx="230123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354197" y="4632579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1477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022854" y="4451603"/>
            <a:ext cx="392429" cy="4076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092704" y="4498560"/>
            <a:ext cx="252095" cy="268605"/>
          </a:xfrm>
          <a:custGeom>
            <a:avLst/>
            <a:gdLst/>
            <a:ahLst/>
            <a:cxnLst/>
            <a:rect l="l" t="t" r="r" b="b"/>
            <a:pathLst>
              <a:path w="252095" h="268604">
                <a:moveTo>
                  <a:pt x="0" y="134018"/>
                </a:moveTo>
                <a:lnTo>
                  <a:pt x="6865" y="90228"/>
                </a:lnTo>
                <a:lnTo>
                  <a:pt x="25929" y="52491"/>
                </a:lnTo>
                <a:lnTo>
                  <a:pt x="54896" y="23247"/>
                </a:lnTo>
                <a:lnTo>
                  <a:pt x="91469" y="4932"/>
                </a:lnTo>
                <a:lnTo>
                  <a:pt x="118942" y="0"/>
                </a:lnTo>
                <a:lnTo>
                  <a:pt x="134157" y="753"/>
                </a:lnTo>
                <a:lnTo>
                  <a:pt x="175821" y="11920"/>
                </a:lnTo>
                <a:lnTo>
                  <a:pt x="210156" y="34696"/>
                </a:lnTo>
                <a:lnTo>
                  <a:pt x="235415" y="66833"/>
                </a:lnTo>
                <a:lnTo>
                  <a:pt x="249851" y="106082"/>
                </a:lnTo>
                <a:lnTo>
                  <a:pt x="251955" y="120356"/>
                </a:lnTo>
                <a:lnTo>
                  <a:pt x="251366" y="137143"/>
                </a:lnTo>
                <a:lnTo>
                  <a:pt x="241583" y="182741"/>
                </a:lnTo>
                <a:lnTo>
                  <a:pt x="221309" y="220060"/>
                </a:lnTo>
                <a:lnTo>
                  <a:pt x="192509" y="247645"/>
                </a:lnTo>
                <a:lnTo>
                  <a:pt x="157149" y="264043"/>
                </a:lnTo>
                <a:lnTo>
                  <a:pt x="130903" y="268040"/>
                </a:lnTo>
                <a:lnTo>
                  <a:pt x="116043" y="267245"/>
                </a:lnTo>
                <a:lnTo>
                  <a:pt x="75137" y="255780"/>
                </a:lnTo>
                <a:lnTo>
                  <a:pt x="41255" y="232509"/>
                </a:lnTo>
                <a:lnTo>
                  <a:pt x="16344" y="199757"/>
                </a:lnTo>
                <a:lnTo>
                  <a:pt x="2348" y="159850"/>
                </a:lnTo>
                <a:lnTo>
                  <a:pt x="0" y="134018"/>
                </a:lnTo>
                <a:close/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332482" y="4581144"/>
            <a:ext cx="684276" cy="6057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392426" y="4624323"/>
            <a:ext cx="564515" cy="479425"/>
          </a:xfrm>
          <a:custGeom>
            <a:avLst/>
            <a:gdLst/>
            <a:ahLst/>
            <a:cxnLst/>
            <a:rect l="l" t="t" r="r" b="b"/>
            <a:pathLst>
              <a:path w="564514" h="479425">
                <a:moveTo>
                  <a:pt x="564388" y="0"/>
                </a:moveTo>
                <a:lnTo>
                  <a:pt x="0" y="479425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800605" y="5045964"/>
            <a:ext cx="229361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841373" y="5095620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5">
                <a:moveTo>
                  <a:pt x="147828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218182" y="5045964"/>
            <a:ext cx="230123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259457" y="5095620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5">
                <a:moveTo>
                  <a:pt x="147828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928622" y="4914900"/>
            <a:ext cx="391667" cy="4061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997964" y="4961571"/>
            <a:ext cx="252729" cy="266700"/>
          </a:xfrm>
          <a:custGeom>
            <a:avLst/>
            <a:gdLst/>
            <a:ahLst/>
            <a:cxnLst/>
            <a:rect l="l" t="t" r="r" b="b"/>
            <a:pathLst>
              <a:path w="252730" h="266700">
                <a:moveTo>
                  <a:pt x="0" y="133287"/>
                </a:moveTo>
                <a:lnTo>
                  <a:pt x="6913" y="89675"/>
                </a:lnTo>
                <a:lnTo>
                  <a:pt x="26101" y="52088"/>
                </a:lnTo>
                <a:lnTo>
                  <a:pt x="55235" y="22984"/>
                </a:lnTo>
                <a:lnTo>
                  <a:pt x="91989" y="4819"/>
                </a:lnTo>
                <a:lnTo>
                  <a:pt x="119574" y="0"/>
                </a:lnTo>
                <a:lnTo>
                  <a:pt x="134744" y="763"/>
                </a:lnTo>
                <a:lnTo>
                  <a:pt x="176338" y="11996"/>
                </a:lnTo>
                <a:lnTo>
                  <a:pt x="210649" y="34870"/>
                </a:lnTo>
                <a:lnTo>
                  <a:pt x="235858" y="67103"/>
                </a:lnTo>
                <a:lnTo>
                  <a:pt x="250149" y="106416"/>
                </a:lnTo>
                <a:lnTo>
                  <a:pt x="252172" y="120700"/>
                </a:lnTo>
                <a:lnTo>
                  <a:pt x="251555" y="137337"/>
                </a:lnTo>
                <a:lnTo>
                  <a:pt x="241573" y="182563"/>
                </a:lnTo>
                <a:lnTo>
                  <a:pt x="220970" y="219579"/>
                </a:lnTo>
                <a:lnTo>
                  <a:pt x="191772" y="246866"/>
                </a:lnTo>
                <a:lnTo>
                  <a:pt x="156001" y="262904"/>
                </a:lnTo>
                <a:lnTo>
                  <a:pt x="129501" y="266596"/>
                </a:lnTo>
                <a:lnTo>
                  <a:pt x="114809" y="265783"/>
                </a:lnTo>
                <a:lnTo>
                  <a:pt x="74233" y="254184"/>
                </a:lnTo>
                <a:lnTo>
                  <a:pt x="40526" y="230684"/>
                </a:lnTo>
                <a:lnTo>
                  <a:pt x="15776" y="197647"/>
                </a:lnTo>
                <a:lnTo>
                  <a:pt x="2072" y="157436"/>
                </a:lnTo>
                <a:lnTo>
                  <a:pt x="0" y="133287"/>
                </a:lnTo>
                <a:close/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239773" y="5045964"/>
            <a:ext cx="683514" cy="6057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299210" y="5089016"/>
            <a:ext cx="564515" cy="480059"/>
          </a:xfrm>
          <a:custGeom>
            <a:avLst/>
            <a:gdLst/>
            <a:ahLst/>
            <a:cxnLst/>
            <a:rect l="l" t="t" r="r" b="b"/>
            <a:pathLst>
              <a:path w="564514" h="480060">
                <a:moveTo>
                  <a:pt x="564388" y="0"/>
                </a:moveTo>
                <a:lnTo>
                  <a:pt x="0" y="479552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08660" y="5512308"/>
            <a:ext cx="230123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49706" y="5561964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5">
                <a:moveTo>
                  <a:pt x="147726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126998" y="5512308"/>
            <a:ext cx="229361" cy="1394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167777" y="5561964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5">
                <a:moveTo>
                  <a:pt x="147688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36676" y="5381244"/>
            <a:ext cx="391667" cy="40767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06297" y="5428070"/>
            <a:ext cx="252095" cy="268605"/>
          </a:xfrm>
          <a:custGeom>
            <a:avLst/>
            <a:gdLst/>
            <a:ahLst/>
            <a:cxnLst/>
            <a:rect l="l" t="t" r="r" b="b"/>
            <a:pathLst>
              <a:path w="252094" h="268604">
                <a:moveTo>
                  <a:pt x="0" y="133894"/>
                </a:moveTo>
                <a:lnTo>
                  <a:pt x="6872" y="90158"/>
                </a:lnTo>
                <a:lnTo>
                  <a:pt x="25957" y="52453"/>
                </a:lnTo>
                <a:lnTo>
                  <a:pt x="54953" y="23226"/>
                </a:lnTo>
                <a:lnTo>
                  <a:pt x="91560" y="4924"/>
                </a:lnTo>
                <a:lnTo>
                  <a:pt x="119058" y="0"/>
                </a:lnTo>
                <a:lnTo>
                  <a:pt x="134259" y="755"/>
                </a:lnTo>
                <a:lnTo>
                  <a:pt x="175902" y="11939"/>
                </a:lnTo>
                <a:lnTo>
                  <a:pt x="210230" y="34742"/>
                </a:lnTo>
                <a:lnTo>
                  <a:pt x="235482" y="66902"/>
                </a:lnTo>
                <a:lnTo>
                  <a:pt x="249894" y="106158"/>
                </a:lnTo>
                <a:lnTo>
                  <a:pt x="251984" y="120430"/>
                </a:lnTo>
                <a:lnTo>
                  <a:pt x="251390" y="137208"/>
                </a:lnTo>
                <a:lnTo>
                  <a:pt x="241584" y="182787"/>
                </a:lnTo>
                <a:lnTo>
                  <a:pt x="221280" y="220096"/>
                </a:lnTo>
                <a:lnTo>
                  <a:pt x="192453" y="247671"/>
                </a:lnTo>
                <a:lnTo>
                  <a:pt x="157082" y="264049"/>
                </a:lnTo>
                <a:lnTo>
                  <a:pt x="130842" y="268023"/>
                </a:lnTo>
                <a:lnTo>
                  <a:pt x="116002" y="267226"/>
                </a:lnTo>
                <a:lnTo>
                  <a:pt x="75137" y="255759"/>
                </a:lnTo>
                <a:lnTo>
                  <a:pt x="41271" y="232481"/>
                </a:lnTo>
                <a:lnTo>
                  <a:pt x="16359" y="199714"/>
                </a:lnTo>
                <a:lnTo>
                  <a:pt x="2354" y="159781"/>
                </a:lnTo>
                <a:lnTo>
                  <a:pt x="0" y="133894"/>
                </a:lnTo>
                <a:close/>
              </a:path>
            </a:pathLst>
          </a:custGeom>
          <a:ln w="57150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137907" y="1441627"/>
            <a:ext cx="1466850" cy="769620"/>
          </a:xfrm>
          <a:custGeom>
            <a:avLst/>
            <a:gdLst/>
            <a:ahLst/>
            <a:cxnLst/>
            <a:rect l="l" t="t" r="r" b="b"/>
            <a:pathLst>
              <a:path w="1466850" h="769619">
                <a:moveTo>
                  <a:pt x="0" y="769442"/>
                </a:moveTo>
                <a:lnTo>
                  <a:pt x="1466469" y="769442"/>
                </a:lnTo>
                <a:lnTo>
                  <a:pt x="1466469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137907" y="1441627"/>
            <a:ext cx="1466850" cy="769620"/>
          </a:xfrm>
          <a:custGeom>
            <a:avLst/>
            <a:gdLst/>
            <a:ahLst/>
            <a:cxnLst/>
            <a:rect l="l" t="t" r="r" b="b"/>
            <a:pathLst>
              <a:path w="1466850" h="769619">
                <a:moveTo>
                  <a:pt x="0" y="769442"/>
                </a:moveTo>
                <a:lnTo>
                  <a:pt x="1466469" y="769442"/>
                </a:lnTo>
                <a:lnTo>
                  <a:pt x="1466469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ln w="28574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79170" y="5675375"/>
            <a:ext cx="111251" cy="24536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34808" y="5696178"/>
            <a:ext cx="0" cy="163830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39"/>
                </a:lnTo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67537" y="5866803"/>
            <a:ext cx="1940560" cy="769620"/>
          </a:xfrm>
          <a:custGeom>
            <a:avLst/>
            <a:gdLst/>
            <a:ahLst/>
            <a:cxnLst/>
            <a:rect l="l" t="t" r="r" b="b"/>
            <a:pathLst>
              <a:path w="1940560" h="769620">
                <a:moveTo>
                  <a:pt x="0" y="769442"/>
                </a:moveTo>
                <a:lnTo>
                  <a:pt x="1940306" y="769442"/>
                </a:lnTo>
                <a:lnTo>
                  <a:pt x="1940306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67537" y="5866803"/>
            <a:ext cx="1940560" cy="769620"/>
          </a:xfrm>
          <a:custGeom>
            <a:avLst/>
            <a:gdLst/>
            <a:ahLst/>
            <a:cxnLst/>
            <a:rect l="l" t="t" r="r" b="b"/>
            <a:pathLst>
              <a:path w="1940560" h="769620">
                <a:moveTo>
                  <a:pt x="0" y="769442"/>
                </a:moveTo>
                <a:lnTo>
                  <a:pt x="1940306" y="769442"/>
                </a:lnTo>
                <a:lnTo>
                  <a:pt x="1940306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46354" y="5938329"/>
            <a:ext cx="1783714" cy="65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93C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2003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36195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171444" y="4745735"/>
            <a:ext cx="111251" cy="4046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227070" y="4766690"/>
            <a:ext cx="0" cy="322580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453"/>
                </a:lnTo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681732" y="5092103"/>
            <a:ext cx="1748155" cy="769620"/>
          </a:xfrm>
          <a:custGeom>
            <a:avLst/>
            <a:gdLst/>
            <a:ahLst/>
            <a:cxnLst/>
            <a:rect l="l" t="t" r="r" b="b"/>
            <a:pathLst>
              <a:path w="1748154" h="769620">
                <a:moveTo>
                  <a:pt x="0" y="769442"/>
                </a:moveTo>
                <a:lnTo>
                  <a:pt x="1747900" y="769442"/>
                </a:lnTo>
                <a:lnTo>
                  <a:pt x="1747900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681732" y="5092103"/>
            <a:ext cx="1748155" cy="769620"/>
          </a:xfrm>
          <a:custGeom>
            <a:avLst/>
            <a:gdLst/>
            <a:ahLst/>
            <a:cxnLst/>
            <a:rect l="l" t="t" r="r" b="b"/>
            <a:pathLst>
              <a:path w="1748154" h="769620">
                <a:moveTo>
                  <a:pt x="0" y="769442"/>
                </a:moveTo>
                <a:lnTo>
                  <a:pt x="1747900" y="769442"/>
                </a:lnTo>
                <a:lnTo>
                  <a:pt x="1747900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760726" y="5163629"/>
            <a:ext cx="1590040" cy="65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93C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2012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19812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Phas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358384" y="3819144"/>
            <a:ext cx="110489" cy="8534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413501" y="3840479"/>
            <a:ext cx="0" cy="770890"/>
          </a:xfrm>
          <a:custGeom>
            <a:avLst/>
            <a:gdLst/>
            <a:ahLst/>
            <a:cxnLst/>
            <a:rect l="l" t="t" r="r" b="b"/>
            <a:pathLst>
              <a:path h="770889">
                <a:moveTo>
                  <a:pt x="0" y="0"/>
                </a:moveTo>
                <a:lnTo>
                  <a:pt x="0" y="770762"/>
                </a:lnTo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966715" y="4611928"/>
            <a:ext cx="1625600" cy="769620"/>
          </a:xfrm>
          <a:custGeom>
            <a:avLst/>
            <a:gdLst/>
            <a:ahLst/>
            <a:cxnLst/>
            <a:rect l="l" t="t" r="r" b="b"/>
            <a:pathLst>
              <a:path w="1625600" h="769620">
                <a:moveTo>
                  <a:pt x="0" y="769442"/>
                </a:moveTo>
                <a:lnTo>
                  <a:pt x="1625345" y="769442"/>
                </a:lnTo>
                <a:lnTo>
                  <a:pt x="1625345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966715" y="4611928"/>
            <a:ext cx="1625600" cy="769620"/>
          </a:xfrm>
          <a:custGeom>
            <a:avLst/>
            <a:gdLst/>
            <a:ahLst/>
            <a:cxnLst/>
            <a:rect l="l" t="t" r="r" b="b"/>
            <a:pathLst>
              <a:path w="1625600" h="769620">
                <a:moveTo>
                  <a:pt x="0" y="769442"/>
                </a:moveTo>
                <a:lnTo>
                  <a:pt x="1625345" y="769442"/>
                </a:lnTo>
                <a:lnTo>
                  <a:pt x="1625345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045964" y="4683315"/>
            <a:ext cx="1467485" cy="65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4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93C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2019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93C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93C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6096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Machine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ead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sz="1350" b="1" i="0" u="none" strike="noStrike" kern="1200" cap="none" spc="-7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350" b="1" i="0" u="none" strike="noStrike" kern="1200" cap="none" spc="7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350" b="1" i="0" u="none" strike="noStrike" kern="1200" cap="none" spc="0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127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Beam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457188" y="3339845"/>
            <a:ext cx="110489" cy="3474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512559" y="3361054"/>
            <a:ext cx="0" cy="265430"/>
          </a:xfrm>
          <a:custGeom>
            <a:avLst/>
            <a:gdLst/>
            <a:ahLst/>
            <a:cxnLst/>
            <a:rect l="l" t="t" r="r" b="b"/>
            <a:pathLst>
              <a:path h="265429">
                <a:moveTo>
                  <a:pt x="0" y="0"/>
                </a:moveTo>
                <a:lnTo>
                  <a:pt x="0" y="265049"/>
                </a:lnTo>
              </a:path>
            </a:pathLst>
          </a:custGeom>
          <a:ln w="28575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226175" y="3625773"/>
            <a:ext cx="1578610" cy="769620"/>
          </a:xfrm>
          <a:custGeom>
            <a:avLst/>
            <a:gdLst/>
            <a:ahLst/>
            <a:cxnLst/>
            <a:rect l="l" t="t" r="r" b="b"/>
            <a:pathLst>
              <a:path w="1578609" h="769620">
                <a:moveTo>
                  <a:pt x="0" y="769442"/>
                </a:moveTo>
                <a:lnTo>
                  <a:pt x="1578228" y="769442"/>
                </a:lnTo>
                <a:lnTo>
                  <a:pt x="1578228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226175" y="3625773"/>
            <a:ext cx="1578610" cy="769620"/>
          </a:xfrm>
          <a:custGeom>
            <a:avLst/>
            <a:gdLst/>
            <a:ahLst/>
            <a:cxnLst/>
            <a:rect l="l" t="t" r="r" b="b"/>
            <a:pathLst>
              <a:path w="1578609" h="769620">
                <a:moveTo>
                  <a:pt x="0" y="769442"/>
                </a:moveTo>
                <a:lnTo>
                  <a:pt x="1578228" y="769442"/>
                </a:lnTo>
                <a:lnTo>
                  <a:pt x="1578228" y="0"/>
                </a:lnTo>
                <a:lnTo>
                  <a:pt x="0" y="0"/>
                </a:lnTo>
                <a:lnTo>
                  <a:pt x="0" y="769442"/>
                </a:lnTo>
                <a:close/>
              </a:path>
            </a:pathLst>
          </a:custGeom>
          <a:ln w="28574">
            <a:solidFill>
              <a:srgbClr val="0093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975101" y="3118675"/>
            <a:ext cx="4749800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93C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4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truction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93C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217156" y="1512633"/>
            <a:ext cx="1308100" cy="65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93C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2025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165" lvl="0" indent="0" algn="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truction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Phas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305296" y="3935920"/>
            <a:ext cx="1031240" cy="416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arts User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4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2425" rIns="0" bIns="0" rtlCol="0">
            <a:spAutoFit/>
          </a:bodyPr>
          <a:lstStyle/>
          <a:p>
            <a:pPr marL="193040">
              <a:lnSpc>
                <a:spcPct val="100000"/>
              </a:lnSpc>
            </a:pPr>
            <a:r>
              <a:rPr sz="3600" spc="-5" dirty="0"/>
              <a:t>Con</a:t>
            </a:r>
            <a:r>
              <a:rPr sz="3600" spc="-45" dirty="0"/>
              <a:t>s</a:t>
            </a:r>
            <a:r>
              <a:rPr sz="3600" dirty="0"/>
              <a:t>truction</a:t>
            </a:r>
            <a:r>
              <a:rPr sz="3600" spc="-15" dirty="0"/>
              <a:t> </a:t>
            </a:r>
            <a:r>
              <a:rPr sz="3600" spc="-5" dirty="0"/>
              <a:t>plan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8592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95938"/>
            <a:ext cx="9144000" cy="1262062"/>
          </a:xfrm>
          <a:custGeom>
            <a:avLst/>
            <a:gdLst/>
            <a:ahLst/>
            <a:cxnLst/>
            <a:rect l="l" t="t" r="r" b="b"/>
            <a:pathLst>
              <a:path w="9144000" h="1261745">
                <a:moveTo>
                  <a:pt x="0" y="1261490"/>
                </a:moveTo>
                <a:lnTo>
                  <a:pt x="9144000" y="1261490"/>
                </a:lnTo>
                <a:lnTo>
                  <a:pt x="9144000" y="0"/>
                </a:lnTo>
                <a:lnTo>
                  <a:pt x="0" y="0"/>
                </a:lnTo>
                <a:lnTo>
                  <a:pt x="0" y="1261490"/>
                </a:lnTo>
                <a:close/>
              </a:path>
            </a:pathLst>
          </a:custGeom>
          <a:solidFill>
            <a:srgbClr val="1293C9"/>
          </a:solidFill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595938"/>
            <a:ext cx="9144000" cy="1262062"/>
          </a:xfrm>
          <a:custGeom>
            <a:avLst/>
            <a:gdLst/>
            <a:ahLst/>
            <a:cxnLst/>
            <a:rect l="l" t="t" r="r" b="b"/>
            <a:pathLst>
              <a:path w="9144000" h="1261745">
                <a:moveTo>
                  <a:pt x="0" y="1261490"/>
                </a:moveTo>
                <a:lnTo>
                  <a:pt x="9144000" y="1261490"/>
                </a:lnTo>
                <a:lnTo>
                  <a:pt x="9144000" y="0"/>
                </a:lnTo>
                <a:lnTo>
                  <a:pt x="0" y="0"/>
                </a:lnTo>
                <a:lnTo>
                  <a:pt x="0" y="1261490"/>
                </a:lnTo>
                <a:close/>
              </a:path>
            </a:pathLst>
          </a:custGeom>
          <a:ln w="9525">
            <a:solidFill>
              <a:srgbClr val="1293C9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988" y="5727700"/>
            <a:ext cx="8609012" cy="11080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E</a:t>
            </a:r>
            <a:r>
              <a:rPr kumimoji="0" sz="3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SS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: European Spallation Source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Lund,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Sweeden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5595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64375" y="68263"/>
            <a:ext cx="2019300" cy="1081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3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363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93965" y="319493"/>
            <a:ext cx="1370457" cy="733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769992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5045201" cy="1264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496" y="19303"/>
            <a:ext cx="4907280" cy="1143000"/>
          </a:xfrm>
          <a:custGeom>
            <a:avLst/>
            <a:gdLst/>
            <a:ahLst/>
            <a:cxnLst/>
            <a:rect l="l" t="t" r="r" b="b"/>
            <a:pathLst>
              <a:path w="4907280" h="1143000">
                <a:moveTo>
                  <a:pt x="0" y="1143000"/>
                </a:moveTo>
                <a:lnTo>
                  <a:pt x="4906899" y="1143000"/>
                </a:lnTo>
                <a:lnTo>
                  <a:pt x="4906899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300" y="166052"/>
            <a:ext cx="3890010" cy="920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rg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Monolith</a:t>
            </a:r>
            <a:r>
              <a:rPr kumimoji="0" sz="32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</a:t>
            </a:r>
            <a:r>
              <a:rPr kumimoji="0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32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5845" y="0"/>
            <a:ext cx="4288155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41655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36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55845" y="0"/>
            <a:ext cx="4288154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3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joh-acmcp">
  <a:themeElements>
    <a:clrScheme name="fjoh-acmc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joh-acmc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fjoh-acmc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joh-acmc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XFEL pp">
  <a:themeElements>
    <a:clrScheme name="XFEL pp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XFEL p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  <a:cs typeface="Arial" pitchFamily="34" charset="0"/>
          </a:defRPr>
        </a:defPPr>
      </a:lstStyle>
    </a:lnDef>
  </a:objectDefaults>
  <a:extraClrSchemeLst>
    <a:extraClrScheme>
      <a:clrScheme name="XFEL pp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XFEL pp">
  <a:themeElements>
    <a:clrScheme name="XFEL pp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XFEL p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  <a:cs typeface="Arial" pitchFamily="34" charset="0"/>
          </a:defRPr>
        </a:defPPr>
      </a:lstStyle>
    </a:lnDef>
  </a:objectDefaults>
  <a:extraClrSchemeLst>
    <a:extraClrScheme>
      <a:clrScheme name="XFEL pp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Settings\pagani\Dati applicazioni\Microsoft\Templates\fjoh-acmcp.pot</Template>
  <TotalTime>14640</TotalTime>
  <Words>2107</Words>
  <Application>Microsoft Office PowerPoint</Application>
  <PresentationFormat>Presentazione su schermo (4:3)</PresentationFormat>
  <Paragraphs>475</Paragraphs>
  <Slides>42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10</vt:i4>
      </vt:variant>
      <vt:variant>
        <vt:lpstr>Titoli diapositive</vt:lpstr>
      </vt:variant>
      <vt:variant>
        <vt:i4>42</vt:i4>
      </vt:variant>
    </vt:vector>
  </HeadingPairs>
  <TitlesOfParts>
    <vt:vector size="65" baseType="lpstr">
      <vt:lpstr>MS PGothic</vt:lpstr>
      <vt:lpstr>MS PGothic</vt:lpstr>
      <vt:lpstr>Arial</vt:lpstr>
      <vt:lpstr>Calibri</vt:lpstr>
      <vt:lpstr>Comic Sans MS</vt:lpstr>
      <vt:lpstr>DejaVu Sans</vt:lpstr>
      <vt:lpstr>OpenSymbol</vt:lpstr>
      <vt:lpstr>Rod</vt:lpstr>
      <vt:lpstr>Symbol</vt:lpstr>
      <vt:lpstr>Times</vt:lpstr>
      <vt:lpstr>Times New Roman</vt:lpstr>
      <vt:lpstr>Verdana</vt:lpstr>
      <vt:lpstr>Wingdings</vt:lpstr>
      <vt:lpstr>fjoh-acmcp</vt:lpstr>
      <vt:lpstr>1_Struttura predefinita</vt:lpstr>
      <vt:lpstr>Office Theme</vt:lpstr>
      <vt:lpstr>4_Struttura predefinita</vt:lpstr>
      <vt:lpstr>2_Office Theme</vt:lpstr>
      <vt:lpstr>5_Struttura predefinita</vt:lpstr>
      <vt:lpstr>1_XFEL pp</vt:lpstr>
      <vt:lpstr>XFEL pp</vt:lpstr>
      <vt:lpstr>1_Office Theme</vt:lpstr>
      <vt:lpstr>3_Office Theme</vt:lpstr>
      <vt:lpstr>Presentazione standard di PowerPoint</vt:lpstr>
      <vt:lpstr>Riassunto</vt:lpstr>
      <vt:lpstr>Ongoing activities at LASA for ESS </vt:lpstr>
      <vt:lpstr>Presentazione standard di PowerPoint</vt:lpstr>
      <vt:lpstr>ESS linac</vt:lpstr>
      <vt:lpstr>ESS design</vt:lpstr>
      <vt:lpstr>Construction plan</vt:lpstr>
      <vt:lpstr>Presentazione standard di PowerPoint</vt:lpstr>
      <vt:lpstr>Presentazione standard di PowerPoint</vt:lpstr>
      <vt:lpstr>Target, monolith, moderators etc.</vt:lpstr>
      <vt:lpstr>Beam Line Gallery 8,000 m2  base slab – last casting 14/03/2017</vt:lpstr>
      <vt:lpstr>ESS linac</vt:lpstr>
      <vt:lpstr>INFN LASA in-kind contribution: medium beta SC cavities</vt:lpstr>
      <vt:lpstr>Cavity Prototype Mechanical Parameters INFN Design</vt:lpstr>
      <vt:lpstr>From design to prototype test 1/2</vt:lpstr>
      <vt:lpstr>From design to prototype test 2/2</vt:lpstr>
      <vt:lpstr>ESS cavity qualification at 2.0 K</vt:lpstr>
      <vt:lpstr>LASA Installation of the naked cavity for cold test</vt:lpstr>
      <vt:lpstr>Cavity integration  </vt:lpstr>
      <vt:lpstr>Cavity with tank cold test preparation at LASA</vt:lpstr>
      <vt:lpstr>ESS cavity box and transportation</vt:lpstr>
      <vt:lpstr>Status and perspectives</vt:lpstr>
      <vt:lpstr>Series cavities CFTs and more</vt:lpstr>
      <vt:lpstr>The European XFEL Facility</vt:lpstr>
      <vt:lpstr>The European XFEL</vt:lpstr>
      <vt:lpstr>Italian Contribution  (based on INFN LASA know-how)</vt:lpstr>
      <vt:lpstr>800 SC 1.3 GHz Nb cavities (VT): two recipes (BCP &amp; EP), two companies (RI &amp; EZ)</vt:lpstr>
      <vt:lpstr>WP3: accelerating cryomodules</vt:lpstr>
      <vt:lpstr>Injector tunnel</vt:lpstr>
      <vt:lpstr>XFEL 3rd Harmonic System (3.9 GHz)</vt:lpstr>
      <vt:lpstr>XFEL 3rd Harmonic System (3.9 GHz): fabrication, treatments and tests at LASA</vt:lpstr>
      <vt:lpstr>E-XFEL: Actual Status</vt:lpstr>
      <vt:lpstr>Presentazione standard di PowerPoint</vt:lpstr>
      <vt:lpstr>Presentazione standard di PowerPoint</vt:lpstr>
      <vt:lpstr>Montaggio e test telescopio STRIP @ LASA</vt:lpstr>
      <vt:lpstr>Observation site</vt:lpstr>
      <vt:lpstr>STRIP Telescope</vt:lpstr>
      <vt:lpstr>LSPE in a nutshell</vt:lpstr>
      <vt:lpstr> LASA experimental area</vt:lpstr>
      <vt:lpstr>Presentazione standard di PowerPoint</vt:lpstr>
      <vt:lpstr>Telescope and mount testing</vt:lpstr>
      <vt:lpstr>Personale</vt:lpstr>
    </vt:vector>
  </TitlesOfParts>
  <Company>INFN Milano LASA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Pagani</dc:creator>
  <cp:lastModifiedBy>paolo michelato</cp:lastModifiedBy>
  <cp:revision>270</cp:revision>
  <cp:lastPrinted>2016-06-13T14:31:04Z</cp:lastPrinted>
  <dcterms:created xsi:type="dcterms:W3CDTF">2002-07-11T13:38:59Z</dcterms:created>
  <dcterms:modified xsi:type="dcterms:W3CDTF">2017-06-30T08:06:53Z</dcterms:modified>
</cp:coreProperties>
</file>