
<file path=[Content_Types].xml><?xml version="1.0" encoding="utf-8"?>
<Types xmlns="http://schemas.openxmlformats.org/package/2006/content-types">
  <Default Extension="jpg" ContentType="image/jpg"/>
  <Default Extension="emf" ContentType="image/x-emf"/>
  <Default Extension="doc" ContentType="application/msword"/>
  <Default Extension="xml" ContentType="application/xml"/>
  <Default Extension="png" ContentType="image/png"/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docx" ContentType="application/vnd.openxmlformats-officedocument.wordprocessingml.document"/>
  <Default Extension="rels" ContentType="application/vnd.openxmlformats-package.relationships+xml"/>
  <Default Extension="mov" ContentType="video/quicktime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97" r:id="rId2"/>
    <p:sldId id="292" r:id="rId3"/>
    <p:sldId id="315" r:id="rId4"/>
    <p:sldId id="313" r:id="rId5"/>
    <p:sldId id="306" r:id="rId6"/>
    <p:sldId id="298" r:id="rId7"/>
    <p:sldId id="275" r:id="rId8"/>
    <p:sldId id="259" r:id="rId9"/>
    <p:sldId id="304" r:id="rId10"/>
    <p:sldId id="283" r:id="rId11"/>
    <p:sldId id="280" r:id="rId12"/>
    <p:sldId id="309" r:id="rId13"/>
    <p:sldId id="281" r:id="rId14"/>
    <p:sldId id="267" r:id="rId15"/>
    <p:sldId id="301" r:id="rId16"/>
    <p:sldId id="294" r:id="rId17"/>
    <p:sldId id="293" r:id="rId18"/>
    <p:sldId id="310" r:id="rId19"/>
    <p:sldId id="316" r:id="rId20"/>
    <p:sldId id="312" r:id="rId21"/>
    <p:sldId id="317" r:id="rId22"/>
    <p:sldId id="321" r:id="rId23"/>
    <p:sldId id="322" r:id="rId24"/>
    <p:sldId id="311" r:id="rId25"/>
    <p:sldId id="305" r:id="rId26"/>
    <p:sldId id="271" r:id="rId27"/>
    <p:sldId id="258" r:id="rId28"/>
    <p:sldId id="285" r:id="rId29"/>
    <p:sldId id="276" r:id="rId30"/>
    <p:sldId id="261" r:id="rId31"/>
    <p:sldId id="300" r:id="rId32"/>
    <p:sldId id="303" r:id="rId33"/>
    <p:sldId id="296" r:id="rId34"/>
    <p:sldId id="273" r:id="rId35"/>
    <p:sldId id="260" r:id="rId36"/>
    <p:sldId id="279" r:id="rId37"/>
    <p:sldId id="308" r:id="rId38"/>
    <p:sldId id="318" r:id="rId39"/>
    <p:sldId id="319" r:id="rId40"/>
    <p:sldId id="320" r:id="rId4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/>
    <p:restoredTop sz="94774"/>
  </p:normalViewPr>
  <p:slideViewPr>
    <p:cSldViewPr>
      <p:cViewPr varScale="1">
        <p:scale>
          <a:sx n="93" d="100"/>
          <a:sy n="93" d="100"/>
        </p:scale>
        <p:origin x="1016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32"/>
    </p:cViewPr>
  </p:sorterViewPr>
  <p:notesViewPr>
    <p:cSldViewPr snapToGrid="0" snapToObjects="1">
      <p:cViewPr varScale="1">
        <p:scale>
          <a:sx n="106" d="100"/>
          <a:sy n="106" d="100"/>
        </p:scale>
        <p:origin x="-1232" y="-104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image" Target="../media/image55.emf"/><Relationship Id="rId2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image" Target="../media/image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CDA3-DA5D-4641-8C0A-9E5BAAADA2C1}" type="datetimeFigureOut">
              <a:t>30/06/17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9723A-7A99-584E-8100-586AAC0475B3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7073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FC6F0A-6659-8146-BFF0-E561793CF5C7}" type="datetimeFigureOut">
              <a:rPr lang="en-US" smtClean="0"/>
              <a:t>6/30/17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E49730-E499-B04E-8B4C-9215A5893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571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17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05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418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0842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662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528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14370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27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4421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46342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71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56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E49730-E499-B04E-8B4C-9215A589341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362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B467AA-62D7-F14B-869A-C5BA388D7327}" type="slidenum">
              <a:rPr lang="en-GB"/>
              <a:pPr/>
              <a:t>29</a:t>
            </a:fld>
            <a:endParaRPr lang="en-GB"/>
          </a:p>
        </p:txBody>
      </p:sp>
      <p:sp>
        <p:nvSpPr>
          <p:cNvPr id="134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4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2FEA402-12DF-B24D-835E-7B3D1189E500}" type="slidenum">
              <a:rPr lang="en-GB" sz="1200"/>
              <a:pPr/>
              <a:t>32</a:t>
            </a:fld>
            <a:endParaRPr lang="en-GB" sz="1200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796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412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050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968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5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11451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C6476833-C748-C545-AB13-89BF5FF850DD}" type="slidenum">
              <a:rPr lang="it-IT" sz="1200"/>
              <a:pPr/>
              <a:t>7</a:t>
            </a:fld>
            <a:endParaRPr lang="it-IT" sz="1200"/>
          </a:p>
        </p:txBody>
      </p:sp>
      <p:sp>
        <p:nvSpPr>
          <p:cNvPr id="74755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855913" y="514350"/>
            <a:ext cx="3429000" cy="2571750"/>
          </a:xfrm>
          <a:ln/>
        </p:spPr>
      </p:sp>
      <p:sp>
        <p:nvSpPr>
          <p:cNvPr id="7475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217085" y="3257550"/>
            <a:ext cx="6707716" cy="3087291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it-IT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498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05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1579A1-4FDA-8C4C-A7A1-03C4EC5310DA}" type="slidenum">
              <a:rPr lang="en-GB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8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292100" y="2006600"/>
            <a:ext cx="8674100" cy="4584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59489" y="2793122"/>
            <a:ext cx="8625021" cy="7010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2A94B-B4C8-CD43-BAE7-34950E07F5BF}" type="datetime1">
              <a:t>30/06/17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BriXS/Expression-Of-Interest, MAC-INFN, LNL, 5 luglio 2016 - Luca Serafini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62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D02E0-B32A-AE43-882E-7FEF1666946A}" type="datetime1">
              <a:t>30/06/17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B3964-2D58-C744-82B7-3477A47618C1}" type="datetime1">
              <a:t>30/06/17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BDB5A0-0B90-044D-A4E8-52AC0087E7AB}" type="datetime1">
              <a:t>30/06/17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F81DB-8A84-934B-8D35-6AB1D97AAACC}" type="datetime1">
              <a:t>30/06/17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2D34B-6051-A54C-A45A-A29C09C35CA0}" type="datetime1">
              <a:t>30/06/17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29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Laser Beam Interactions 2016, Natal (Brasil), Sep. 11/12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31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Laser Beam Interactions 2016, Natal (Brasil), Sep. 11/12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8538" y="6492875"/>
            <a:ext cx="46069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8811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Image 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Laser Beam Interactions 2016, Natal (Brasil), Sep. 11/12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68538" y="6492875"/>
            <a:ext cx="460692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488113"/>
            <a:ext cx="457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Image 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8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 advClick="0">
        <p:fade/>
      </p:transition>
    </mc:Choice>
    <mc:Fallback xmlns="">
      <p:transition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74800" y="285998"/>
            <a:ext cx="5994400" cy="33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008000"/>
                </a:solidFill>
                <a:latin typeface="Helvetica"/>
                <a:cs typeface="Helvetic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100" y="6635750"/>
            <a:ext cx="2075180" cy="203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it-IT" dirty="0"/>
              <a:t>Luca Serafini, Dario Giove, Giuseppe Battistoni, INFN-Milano e Univ. degli Studi di Milano</a:t>
            </a:r>
            <a:endParaRPr spc="-1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F661B-79A4-4A44-923F-8F1EAD80FEA9}" type="datetime1">
              <a:t>30/06/17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wmf"/><Relationship Id="rId6" Type="http://schemas.openxmlformats.org/officeDocument/2006/relationships/image" Target="../media/image6.png"/><Relationship Id="rId7" Type="http://schemas.openxmlformats.org/officeDocument/2006/relationships/oleObject" Target="../embeddings/oleObject2.bin"/><Relationship Id="rId8" Type="http://schemas.openxmlformats.org/officeDocument/2006/relationships/image" Target="../media/image5.wmf"/><Relationship Id="rId9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7.png"/><Relationship Id="rId7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image" Target="../media/image30.tiff"/><Relationship Id="rId7" Type="http://schemas.openxmlformats.org/officeDocument/2006/relationships/image" Target="../media/image3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4" Type="http://schemas.openxmlformats.org/officeDocument/2006/relationships/image" Target="../media/image34.tiff"/><Relationship Id="rId5" Type="http://schemas.openxmlformats.org/officeDocument/2006/relationships/image" Target="../media/image35.tif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4.wmf"/><Relationship Id="rId8" Type="http://schemas.openxmlformats.org/officeDocument/2006/relationships/image" Target="../media/image6.png"/><Relationship Id="rId9" Type="http://schemas.openxmlformats.org/officeDocument/2006/relationships/oleObject" Target="../embeddings/oleObject6.bin"/><Relationship Id="rId10" Type="http://schemas.openxmlformats.org/officeDocument/2006/relationships/image" Target="../media/image5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39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6" Type="http://schemas.openxmlformats.org/officeDocument/2006/relationships/package" Target="../embeddings/Microsoft_Word_Document2.docx"/><Relationship Id="rId7" Type="http://schemas.openxmlformats.org/officeDocument/2006/relationships/image" Target="../media/image40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package" Target="../embeddings/Microsoft_Word_Document3.docx"/><Relationship Id="rId5" Type="http://schemas.openxmlformats.org/officeDocument/2006/relationships/image" Target="../media/image41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9.png"/><Relationship Id="rId5" Type="http://schemas.openxmlformats.org/officeDocument/2006/relationships/image" Target="../media/image7.png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8" Type="http://schemas.openxmlformats.org/officeDocument/2006/relationships/image" Target="../media/image12.tif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42.tiff"/><Relationship Id="rId6" Type="http://schemas.openxmlformats.org/officeDocument/2006/relationships/image" Target="../media/image43.tiff"/><Relationship Id="rId7" Type="http://schemas.openxmlformats.org/officeDocument/2006/relationships/image" Target="../media/image44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6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45.emf"/><Relationship Id="rId7" Type="http://schemas.openxmlformats.org/officeDocument/2006/relationships/image" Target="../media/image7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2.jpeg"/><Relationship Id="rId5" Type="http://schemas.openxmlformats.org/officeDocument/2006/relationships/image" Target="../media/image53.jpeg"/><Relationship Id="rId6" Type="http://schemas.openxmlformats.org/officeDocument/2006/relationships/image" Target="../media/image10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58.emf"/><Relationship Id="rId13" Type="http://schemas.openxmlformats.org/officeDocument/2006/relationships/image" Target="../media/image10.png"/><Relationship Id="rId14" Type="http://schemas.openxmlformats.org/officeDocument/2006/relationships/oleObject" Target="../embeddings/oleObject12.bin"/><Relationship Id="rId15" Type="http://schemas.openxmlformats.org/officeDocument/2006/relationships/image" Target="../media/image59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60.png"/><Relationship Id="rId5" Type="http://schemas.openxmlformats.org/officeDocument/2006/relationships/oleObject" Target="../embeddings/oleObject8.bin"/><Relationship Id="rId6" Type="http://schemas.openxmlformats.org/officeDocument/2006/relationships/image" Target="../media/image55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56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7.png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66.tiff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14.tiff"/><Relationship Id="rId6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18.png"/><Relationship Id="rId5" Type="http://schemas.openxmlformats.org/officeDocument/2006/relationships/oleObject" Target="../embeddings/Microsoft_Word_97_-_2004_Document1.doc"/><Relationship Id="rId6" Type="http://schemas.openxmlformats.org/officeDocument/2006/relationships/image" Target="../media/image17.emf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9" Type="http://schemas.openxmlformats.org/officeDocument/2006/relationships/image" Target="../media/image10.png"/><Relationship Id="rId10" Type="http://schemas.openxmlformats.org/officeDocument/2006/relationships/image" Target="../media/image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66800" y="-76200"/>
            <a:ext cx="7853142" cy="6613238"/>
            <a:chOff x="1203512" y="-757907"/>
            <a:chExt cx="7853142" cy="6613238"/>
          </a:xfrm>
        </p:grpSpPr>
        <p:sp>
          <p:nvSpPr>
            <p:cNvPr id="133" name="Arc 132"/>
            <p:cNvSpPr/>
            <p:nvPr/>
          </p:nvSpPr>
          <p:spPr>
            <a:xfrm rot="10301093">
              <a:off x="1226136" y="-757907"/>
              <a:ext cx="5362088" cy="6613238"/>
            </a:xfrm>
            <a:prstGeom prst="arc">
              <a:avLst>
                <a:gd name="adj1" fmla="val 17376842"/>
                <a:gd name="adj2" fmla="val 1112435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9027" y="1632837"/>
              <a:ext cx="547415" cy="279581"/>
              <a:chOff x="2782106" y="636326"/>
              <a:chExt cx="1925012" cy="35456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3031894" y="1632837"/>
              <a:ext cx="519536" cy="279581"/>
              <a:chOff x="2782106" y="636326"/>
              <a:chExt cx="1925012" cy="354563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6968510" y="1370242"/>
              <a:ext cx="886781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Undulator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9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07277"/>
                </p:ext>
              </p:extLst>
            </p:nvPr>
          </p:nvGraphicFramePr>
          <p:xfrm>
            <a:off x="7439822" y="1251757"/>
            <a:ext cx="1145061" cy="10998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4" name="Graph" r:id="rId4" imgW="4131360" imgH="2907360" progId="Origin50.Graph">
                    <p:embed/>
                  </p:oleObj>
                </mc:Choice>
                <mc:Fallback>
                  <p:oleObj name="Graph" r:id="rId4" imgW="4131360" imgH="29073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439822" y="1251757"/>
                          <a:ext cx="1145061" cy="109988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74" name="Group 73"/>
            <p:cNvGrpSpPr/>
            <p:nvPr/>
          </p:nvGrpSpPr>
          <p:grpSpPr>
            <a:xfrm>
              <a:off x="6951857" y="1621080"/>
              <a:ext cx="425501" cy="314125"/>
              <a:chOff x="9421172" y="1051386"/>
              <a:chExt cx="780987" cy="418833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9421172" y="1052670"/>
                <a:ext cx="390626" cy="417549"/>
                <a:chOff x="3411253" y="2494875"/>
                <a:chExt cx="1673443" cy="520725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61" name="Rectangle 60"/>
                <p:cNvSpPr/>
                <p:nvPr/>
              </p:nvSpPr>
              <p:spPr>
                <a:xfrm>
                  <a:off x="3411253" y="2497411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2" name="Rectangle 61"/>
                <p:cNvSpPr/>
                <p:nvPr/>
              </p:nvSpPr>
              <p:spPr>
                <a:xfrm>
                  <a:off x="3753155" y="2497448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3" name="Rectangle 62"/>
                <p:cNvSpPr/>
                <p:nvPr/>
              </p:nvSpPr>
              <p:spPr>
                <a:xfrm>
                  <a:off x="4087508" y="2495846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4433124" y="2496817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4783765" y="2494875"/>
                  <a:ext cx="300931" cy="520094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66" name="Group 65"/>
              <p:cNvGrpSpPr/>
              <p:nvPr/>
            </p:nvGrpSpPr>
            <p:grpSpPr>
              <a:xfrm>
                <a:off x="9811533" y="1051386"/>
                <a:ext cx="390626" cy="417549"/>
                <a:chOff x="3411253" y="2494875"/>
                <a:chExt cx="1673443" cy="520725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3411253" y="2497411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3753155" y="2497448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087508" y="2495846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4433124" y="2496817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1" name="Rectangle 70"/>
                <p:cNvSpPr/>
                <p:nvPr/>
              </p:nvSpPr>
              <p:spPr>
                <a:xfrm>
                  <a:off x="4783765" y="2494875"/>
                  <a:ext cx="300931" cy="520094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cxnSp>
          <p:nvCxnSpPr>
            <p:cNvPr id="73" name="Straight Arrow Connector 72"/>
            <p:cNvCxnSpPr/>
            <p:nvPr/>
          </p:nvCxnSpPr>
          <p:spPr>
            <a:xfrm flipV="1">
              <a:off x="8366374" y="1769052"/>
              <a:ext cx="237980" cy="3498"/>
            </a:xfrm>
            <a:prstGeom prst="straightConnector1">
              <a:avLst/>
            </a:prstGeom>
            <a:ln>
              <a:solidFill>
                <a:srgbClr val="E44CCE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5" name="Group 74"/>
            <p:cNvGrpSpPr/>
            <p:nvPr/>
          </p:nvGrpSpPr>
          <p:grpSpPr>
            <a:xfrm>
              <a:off x="7382245" y="1619737"/>
              <a:ext cx="425501" cy="314125"/>
              <a:chOff x="9421172" y="1051386"/>
              <a:chExt cx="780987" cy="418833"/>
            </a:xfrm>
          </p:grpSpPr>
          <p:grpSp>
            <p:nvGrpSpPr>
              <p:cNvPr id="76" name="Group 75"/>
              <p:cNvGrpSpPr/>
              <p:nvPr/>
            </p:nvGrpSpPr>
            <p:grpSpPr>
              <a:xfrm>
                <a:off x="9421172" y="1052670"/>
                <a:ext cx="390626" cy="417549"/>
                <a:chOff x="3411253" y="2494875"/>
                <a:chExt cx="1673443" cy="520725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83" name="Rectangle 82"/>
                <p:cNvSpPr/>
                <p:nvPr/>
              </p:nvSpPr>
              <p:spPr>
                <a:xfrm>
                  <a:off x="3411253" y="2497411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4" name="Rectangle 83"/>
                <p:cNvSpPr/>
                <p:nvPr/>
              </p:nvSpPr>
              <p:spPr>
                <a:xfrm>
                  <a:off x="3753155" y="2497448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4087508" y="2495846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4433124" y="2496817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7" name="Rectangle 86"/>
                <p:cNvSpPr/>
                <p:nvPr/>
              </p:nvSpPr>
              <p:spPr>
                <a:xfrm>
                  <a:off x="4783765" y="2494875"/>
                  <a:ext cx="300931" cy="520094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9811533" y="1051386"/>
                <a:ext cx="390626" cy="417549"/>
                <a:chOff x="3411253" y="2494875"/>
                <a:chExt cx="1673443" cy="520725"/>
              </a:xfrm>
              <a:solidFill>
                <a:schemeClr val="bg1">
                  <a:lumMod val="75000"/>
                </a:schemeClr>
              </a:solidFill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3411253" y="2497411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3753155" y="2497448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4087508" y="2495846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4433124" y="2496817"/>
                  <a:ext cx="300931" cy="518152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4783765" y="2494875"/>
                  <a:ext cx="300931" cy="520094"/>
                </a:xfrm>
                <a:prstGeom prst="rect">
                  <a:avLst/>
                </a:prstGeom>
                <a:grpFill/>
                <a:ln>
                  <a:solidFill>
                    <a:schemeClr val="bg1">
                      <a:lumMod val="6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</p:grpSp>
        <p:grpSp>
          <p:nvGrpSpPr>
            <p:cNvPr id="88" name="Group 87"/>
            <p:cNvGrpSpPr/>
            <p:nvPr/>
          </p:nvGrpSpPr>
          <p:grpSpPr>
            <a:xfrm>
              <a:off x="4040737" y="1637781"/>
              <a:ext cx="513170" cy="279581"/>
              <a:chOff x="2782106" y="636326"/>
              <a:chExt cx="1925012" cy="354563"/>
            </a:xfrm>
          </p:grpSpPr>
          <p:sp>
            <p:nvSpPr>
              <p:cNvPr id="89" name="Rectangle 88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4687120" y="1635700"/>
              <a:ext cx="550208" cy="279581"/>
              <a:chOff x="2782106" y="636326"/>
              <a:chExt cx="1925012" cy="354563"/>
            </a:xfrm>
          </p:grpSpPr>
          <p:sp>
            <p:nvSpPr>
              <p:cNvPr id="99" name="Rectangle 98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108" name="Group 107"/>
            <p:cNvGrpSpPr/>
            <p:nvPr/>
          </p:nvGrpSpPr>
          <p:grpSpPr>
            <a:xfrm>
              <a:off x="5362351" y="1632837"/>
              <a:ext cx="574248" cy="279581"/>
              <a:chOff x="2782106" y="636326"/>
              <a:chExt cx="1925012" cy="354563"/>
            </a:xfrm>
          </p:grpSpPr>
          <p:sp>
            <p:nvSpPr>
              <p:cNvPr id="109" name="Rectangle 108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8048521" y="1989815"/>
              <a:ext cx="1008133" cy="36194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0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Dump &amp; post-FEL users</a:t>
              </a:r>
              <a:endParaRPr lang="en-US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666371" y="1358701"/>
              <a:ext cx="157927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15 XFEL Cavities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9" name="Arc 128"/>
            <p:cNvSpPr/>
            <p:nvPr/>
          </p:nvSpPr>
          <p:spPr>
            <a:xfrm>
              <a:off x="6951580" y="1759461"/>
              <a:ext cx="1555270" cy="789251"/>
            </a:xfrm>
            <a:prstGeom prst="arc">
              <a:avLst>
                <a:gd name="adj1" fmla="val 16200000"/>
                <a:gd name="adj2" fmla="val 21113412"/>
              </a:avLst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073309" y="1471634"/>
              <a:ext cx="88517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FEL users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Arc 131"/>
            <p:cNvSpPr/>
            <p:nvPr/>
          </p:nvSpPr>
          <p:spPr>
            <a:xfrm rot="10301093">
              <a:off x="2143840" y="1129279"/>
              <a:ext cx="3276331" cy="1317776"/>
            </a:xfrm>
            <a:prstGeom prst="arc">
              <a:avLst>
                <a:gd name="adj1" fmla="val 17730323"/>
                <a:gd name="adj2" fmla="val 0"/>
              </a:avLst>
            </a:prstGeom>
            <a:ln w="1905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3661093" y="1619855"/>
              <a:ext cx="253094" cy="308712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3485824" y="1962679"/>
              <a:ext cx="60785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Comp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8" name="Straight Arrow Connector 137"/>
            <p:cNvCxnSpPr/>
            <p:nvPr/>
          </p:nvCxnSpPr>
          <p:spPr>
            <a:xfrm>
              <a:off x="3565029" y="5508455"/>
              <a:ext cx="1865708" cy="0"/>
            </a:xfrm>
            <a:prstGeom prst="straightConnector1">
              <a:avLst/>
            </a:prstGeom>
            <a:ln w="3175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/>
            <p:cNvCxnSpPr/>
            <p:nvPr/>
          </p:nvCxnSpPr>
          <p:spPr>
            <a:xfrm>
              <a:off x="6157960" y="5508455"/>
              <a:ext cx="1772294" cy="0"/>
            </a:xfrm>
            <a:prstGeom prst="straightConnector1">
              <a:avLst/>
            </a:prstGeom>
            <a:ln w="3175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/>
            <p:cNvSpPr txBox="1"/>
            <p:nvPr/>
          </p:nvSpPr>
          <p:spPr>
            <a:xfrm>
              <a:off x="5582672" y="5349856"/>
              <a:ext cx="53572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25 m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43" name="Straight Arrow Connector 142"/>
            <p:cNvCxnSpPr/>
            <p:nvPr/>
          </p:nvCxnSpPr>
          <p:spPr>
            <a:xfrm flipV="1">
              <a:off x="1356696" y="1228824"/>
              <a:ext cx="3032512" cy="2562"/>
            </a:xfrm>
            <a:prstGeom prst="straightConnector1">
              <a:avLst/>
            </a:prstGeom>
            <a:ln w="3175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Arrow Connector 144"/>
            <p:cNvCxnSpPr/>
            <p:nvPr/>
          </p:nvCxnSpPr>
          <p:spPr>
            <a:xfrm flipV="1">
              <a:off x="4975308" y="1228823"/>
              <a:ext cx="2832274" cy="2192"/>
            </a:xfrm>
            <a:prstGeom prst="straightConnector1">
              <a:avLst/>
            </a:prstGeom>
            <a:ln w="31750"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TextBox 148"/>
            <p:cNvSpPr txBox="1"/>
            <p:nvPr/>
          </p:nvSpPr>
          <p:spPr>
            <a:xfrm>
              <a:off x="4370290" y="1082113"/>
              <a:ext cx="62228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150 m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4462569" y="2641740"/>
              <a:ext cx="697628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5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BriXS</a:t>
              </a:r>
              <a:endParaRPr lang="en-US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8" name="Straight Arrow Connector 117"/>
            <p:cNvCxnSpPr/>
            <p:nvPr/>
          </p:nvCxnSpPr>
          <p:spPr>
            <a:xfrm>
              <a:off x="2061361" y="1768991"/>
              <a:ext cx="250883" cy="0"/>
            </a:xfrm>
            <a:prstGeom prst="straightConnector1">
              <a:avLst/>
            </a:prstGeom>
            <a:ln w="3492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flipV="1">
              <a:off x="5883446" y="3463534"/>
              <a:ext cx="3173208" cy="273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8021420" y="3540334"/>
              <a:ext cx="716158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 FEL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6045656" y="1632499"/>
              <a:ext cx="574248" cy="279581"/>
              <a:chOff x="2782106" y="636326"/>
              <a:chExt cx="1925012" cy="354563"/>
            </a:xfrm>
          </p:grpSpPr>
          <p:sp>
            <p:nvSpPr>
              <p:cNvPr id="122" name="Rectangle 121"/>
              <p:cNvSpPr/>
              <p:nvPr/>
            </p:nvSpPr>
            <p:spPr>
              <a:xfrm>
                <a:off x="2788173" y="665991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026428" y="666013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3259423" y="665052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3500267" y="665634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3744612" y="664470"/>
                <a:ext cx="209705" cy="311866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3986781" y="670758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4225036" y="670780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1" name="Rectangle 140"/>
              <p:cNvSpPr/>
              <p:nvPr/>
            </p:nvSpPr>
            <p:spPr>
              <a:xfrm>
                <a:off x="4458031" y="669819"/>
                <a:ext cx="209705" cy="310701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2782106" y="636326"/>
                <a:ext cx="1925012" cy="354563"/>
              </a:xfrm>
              <a:prstGeom prst="rect">
                <a:avLst/>
              </a:prstGeom>
              <a:noFill/>
              <a:ln w="539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943650" y="1343204"/>
              <a:ext cx="912429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&lt; 1.5 GeV</a:t>
              </a:r>
              <a:endParaRPr lang="en-US" sz="13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7054" y="2622709"/>
              <a:ext cx="5633192" cy="3026927"/>
            </a:xfrm>
            <a:prstGeom prst="rect">
              <a:avLst/>
            </a:prstGeom>
          </p:spPr>
        </p:pic>
        <p:sp>
          <p:nvSpPr>
            <p:cNvPr id="144" name="Rounded Rectangle 143"/>
            <p:cNvSpPr/>
            <p:nvPr/>
          </p:nvSpPr>
          <p:spPr>
            <a:xfrm>
              <a:off x="2969654" y="2478959"/>
              <a:ext cx="5078867" cy="3300514"/>
            </a:xfrm>
            <a:prstGeom prst="roundRect">
              <a:avLst/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6" name="Object 14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2417609"/>
                </p:ext>
              </p:extLst>
            </p:nvPr>
          </p:nvGraphicFramePr>
          <p:xfrm>
            <a:off x="6608156" y="2498590"/>
            <a:ext cx="2152089" cy="11613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585" name="Graph" r:id="rId7" imgW="4131360" imgH="2907360" progId="Origin50.Graph">
                    <p:embed/>
                  </p:oleObj>
                </mc:Choice>
                <mc:Fallback>
                  <p:oleObj name="Graph" r:id="rId7" imgW="4131360" imgH="2907360" progId="Origin50.Graph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6608156" y="2498590"/>
                          <a:ext cx="2152089" cy="116137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ounded Rectangle 4"/>
            <p:cNvSpPr/>
            <p:nvPr/>
          </p:nvSpPr>
          <p:spPr>
            <a:xfrm>
              <a:off x="1203512" y="1489262"/>
              <a:ext cx="969827" cy="58038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BriXS</a:t>
              </a:r>
              <a:endParaRPr lang="en-US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flipV="1">
              <a:off x="2000251" y="1758402"/>
              <a:ext cx="5855063" cy="105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0" name="Immagin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148" name="Text Box 4"/>
          <p:cNvSpPr txBox="1">
            <a:spLocks noChangeArrowheads="1"/>
          </p:cNvSpPr>
          <p:nvPr/>
        </p:nvSpPr>
        <p:spPr bwMode="auto">
          <a:xfrm>
            <a:off x="152400" y="1154668"/>
            <a:ext cx="864096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en-US" sz="1800" i="1" u="sng"/>
              <a:t>Luca Serafini</a:t>
            </a:r>
            <a:r>
              <a:rPr lang="en-US" sz="1800" i="1"/>
              <a:t> –  INFN-Milan and University of Milan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053714" y="2907268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O(10) m/M€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280095" y="1524000"/>
            <a:ext cx="1470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O(100) m/M€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161964" y="6488668"/>
            <a:ext cx="890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Challenge: Integrate two different Radiation Sources into a single multi-purpose machine</a:t>
            </a:r>
          </a:p>
        </p:txBody>
      </p:sp>
      <p:sp>
        <p:nvSpPr>
          <p:cNvPr id="153" name="Text Box 6"/>
          <p:cNvSpPr txBox="1">
            <a:spLocks noChangeArrowheads="1"/>
          </p:cNvSpPr>
          <p:nvPr/>
        </p:nvSpPr>
        <p:spPr bwMode="auto">
          <a:xfrm>
            <a:off x="130373" y="5962011"/>
            <a:ext cx="206197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V. Petrillo</a:t>
            </a:r>
            <a:endParaRPr lang="en-US"/>
          </a:p>
        </p:txBody>
      </p:sp>
      <p:sp>
        <p:nvSpPr>
          <p:cNvPr id="154" name="Rectangle 2"/>
          <p:cNvSpPr txBox="1">
            <a:spLocks noChangeArrowheads="1"/>
          </p:cNvSpPr>
          <p:nvPr/>
        </p:nvSpPr>
        <p:spPr>
          <a:xfrm>
            <a:off x="381000" y="76200"/>
            <a:ext cx="7427508" cy="1038854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algn="ctr" defTabSz="914400"/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MariX </a:t>
            </a:r>
            <a:r>
              <a:rPr lang="mr-IN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–</a:t>
            </a:r>
            <a:r>
              <a:rPr lang="en-US" sz="2800" b="1" i="1" kern="0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 The Straw Man Design</a:t>
            </a:r>
          </a:p>
          <a:p>
            <a:pPr algn="ctr" defTabSz="914400"/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Multi-disciplinary Advanced Infra-structure for Research with X-rays </a:t>
            </a:r>
          </a:p>
          <a:p>
            <a:pPr algn="ctr" defTabSz="914400"/>
            <a:r>
              <a:rPr lang="en-US" b="1" i="1" kern="0">
                <a:solidFill>
                  <a:srgbClr val="0070C0"/>
                </a:solidFill>
                <a:latin typeface="Times" charset="0"/>
                <a:ea typeface="ＭＳ Ｐゴシック" charset="0"/>
                <a:cs typeface="ＭＳ Ｐゴシック" charset="0"/>
              </a:rPr>
              <a:t>Macchina Analitica per Ricerca Inter-disciplinare con raggi X</a:t>
            </a:r>
            <a:endParaRPr lang="en-US" b="1" i="1" kern="0">
              <a:solidFill>
                <a:srgbClr val="0070C0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58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4" name="Titre 2"/>
          <p:cNvSpPr txBox="1">
            <a:spLocks/>
          </p:cNvSpPr>
          <p:nvPr/>
        </p:nvSpPr>
        <p:spPr>
          <a:xfrm>
            <a:off x="1116013" y="284162"/>
            <a:ext cx="7581900" cy="706438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>
                <a:latin typeface="Comic Sans MS" charset="0"/>
              </a:rPr>
              <a:t>K Edge imaging per Beni Culturali, XRF, realizzato a ESRF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981075"/>
            <a:ext cx="4460876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950913"/>
            <a:ext cx="4397375" cy="297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041775"/>
            <a:ext cx="7705725" cy="210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11" name="object 3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7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smtClean="0"/>
              <a:t>Laser Beam Interactions 2016, Natal (Brasil), Sep. 11/12 </a:t>
            </a:r>
            <a:endParaRPr lang="en-US" sz="1200"/>
          </a:p>
        </p:txBody>
      </p:sp>
      <p:pic>
        <p:nvPicPr>
          <p:cNvPr id="4" name="Picture 3" descr="Screen Shot 2015-12-08 at 9.30.0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8104"/>
          </a:xfrm>
          <a:prstGeom prst="rect">
            <a:avLst/>
          </a:prstGeom>
        </p:spPr>
      </p:pic>
      <p:pic>
        <p:nvPicPr>
          <p:cNvPr id="5" name="Malapa_UW88-50_all_small_rapid_jpe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1157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4469"/>
            <a:ext cx="9144000" cy="285693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599" y="3352800"/>
            <a:ext cx="5071731" cy="34290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0" y="53526"/>
            <a:ext cx="9144000" cy="3680274"/>
            <a:chOff x="0" y="53526"/>
            <a:chExt cx="9144000" cy="368027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3526"/>
              <a:ext cx="9144000" cy="360407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09600" y="53526"/>
              <a:ext cx="5943600" cy="403674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867400" y="788081"/>
              <a:ext cx="2895600" cy="403674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28600" y="2640806"/>
              <a:ext cx="8534400" cy="1092994"/>
            </a:xfrm>
            <a:prstGeom prst="rect">
              <a:avLst/>
            </a:prstGeom>
            <a:solidFill>
              <a:schemeClr val="accent1">
                <a:alpha val="52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3749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9" name="Immagine 2" descr="Untitled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288144" cy="51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ect 3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738" name="Rettangolo 1"/>
          <p:cNvSpPr>
            <a:spLocks noChangeArrowheads="1"/>
          </p:cNvSpPr>
          <p:nvPr/>
        </p:nvSpPr>
        <p:spPr bwMode="auto">
          <a:xfrm>
            <a:off x="0" y="6197024"/>
            <a:ext cx="9144000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600" b="1"/>
              <a:t>Per una review omni-comprensiva delle applicazioni delle sorgenti Thomson/Compton si veda la present. di A. Variola (INFN-LNF) al PAHBB-2016 Workshop (https://conferences.pa.ucla.edu/hbb/index.html)</a:t>
            </a:r>
          </a:p>
        </p:txBody>
      </p:sp>
      <p:sp>
        <p:nvSpPr>
          <p:cNvPr id="2" name="Rettangolo 1"/>
          <p:cNvSpPr/>
          <p:nvPr/>
        </p:nvSpPr>
        <p:spPr>
          <a:xfrm>
            <a:off x="381000" y="0"/>
            <a:ext cx="8763000" cy="11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</a:rPr>
              <a:t>Radio-terapia con raggi X monocromatici del glioblastoma cerebrale, basato su attivazione Auger di cisplatino nelle cellule tumorali. Gli elettroni Auger attivati mediante K-edge dai fotoni X depositano radiazione solo all’interno del tumore.</a:t>
            </a:r>
          </a:p>
        </p:txBody>
      </p:sp>
    </p:spTree>
    <p:extLst>
      <p:ext uri="{BB962C8B-B14F-4D97-AF65-F5344CB8AC3E}">
        <p14:creationId xmlns:p14="http://schemas.microsoft.com/office/powerpoint/2010/main" val="35503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Untitled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" y="0"/>
            <a:ext cx="4592791" cy="6858000"/>
          </a:xfrm>
          <a:prstGeom prst="rect">
            <a:avLst/>
          </a:prstGeom>
        </p:spPr>
      </p:pic>
      <p:pic>
        <p:nvPicPr>
          <p:cNvPr id="5" name="Immagine 4" descr="Untitled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543" y="0"/>
            <a:ext cx="4465969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626518" y="76200"/>
            <a:ext cx="10404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Firmatari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00600" y="228600"/>
            <a:ext cx="990600" cy="381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43000"/>
                </a:schemeClr>
              </a:gs>
              <a:gs pos="80000">
                <a:schemeClr val="accent1">
                  <a:shade val="93000"/>
                  <a:satMod val="130000"/>
                  <a:alpha val="43000"/>
                </a:schemeClr>
              </a:gs>
              <a:gs pos="100000">
                <a:schemeClr val="accent1">
                  <a:shade val="94000"/>
                  <a:satMod val="135000"/>
                  <a:alpha val="43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 descr="Untitled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109102"/>
            <a:ext cx="4343400" cy="386985"/>
          </a:xfrm>
          <a:prstGeom prst="rect">
            <a:avLst/>
          </a:prstGeom>
        </p:spPr>
      </p:pic>
      <p:pic>
        <p:nvPicPr>
          <p:cNvPr id="8" name="Immagin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53400" y="0"/>
            <a:ext cx="990600" cy="5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1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3657600"/>
            <a:ext cx="4165600" cy="3124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581400"/>
            <a:ext cx="4267200" cy="3200400"/>
          </a:xfrm>
          <a:prstGeom prst="rect">
            <a:avLst/>
          </a:prstGeom>
        </p:spPr>
      </p:pic>
      <p:sp>
        <p:nvSpPr>
          <p:cNvPr id="11" name="Rettangolo 5"/>
          <p:cNvSpPr/>
          <p:nvPr/>
        </p:nvSpPr>
        <p:spPr>
          <a:xfrm>
            <a:off x="4724400" y="1066800"/>
            <a:ext cx="4267200" cy="236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Mono-chromatic MeV </a:t>
            </a:r>
            <a:r>
              <a:rPr lang="en-US" b="1" i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US" b="1">
                <a:solidFill>
                  <a:srgbClr val="FF0000"/>
                </a:solidFill>
              </a:rPr>
              <a:t>-ray beam from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Compton Source at 800 MeV: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about 100 photons per pulse @ 11 MeV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100 MHz rep rate (10 nsec separation) CW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in 0.1%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b="1">
                <a:solidFill>
                  <a:srgbClr val="FF0000"/>
                </a:solidFill>
              </a:rPr>
              <a:t>/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 </a:t>
            </a:r>
            <a:r>
              <a:rPr lang="en-US" b="1">
                <a:solidFill>
                  <a:srgbClr val="FF0000"/>
                </a:solidFill>
              </a:rPr>
              <a:t>, tunable, polarized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Spectral Density 2.6</a:t>
            </a:r>
            <a:r>
              <a:rPr lang="en-US" b="1" baseline="30000">
                <a:solidFill>
                  <a:srgbClr val="FF0000"/>
                </a:solidFill>
              </a:rPr>
              <a:t>.</a:t>
            </a:r>
            <a:r>
              <a:rPr lang="en-US" b="1">
                <a:solidFill>
                  <a:srgbClr val="FF0000"/>
                </a:solidFill>
              </a:rPr>
              <a:t>10</a:t>
            </a:r>
            <a:r>
              <a:rPr lang="en-US" b="1" baseline="30000">
                <a:solidFill>
                  <a:srgbClr val="FF0000"/>
                </a:solidFill>
              </a:rPr>
              <a:t>5</a:t>
            </a:r>
            <a:r>
              <a:rPr lang="en-US" b="1">
                <a:solidFill>
                  <a:srgbClr val="FF0000"/>
                </a:solidFill>
              </a:rPr>
              <a:t> photons/s</a:t>
            </a:r>
            <a:r>
              <a:rPr lang="en-US" b="1" baseline="30000">
                <a:solidFill>
                  <a:srgbClr val="FF0000"/>
                </a:solidFill>
              </a:rPr>
              <a:t>.</a:t>
            </a:r>
            <a:r>
              <a:rPr lang="en-US" b="1">
                <a:solidFill>
                  <a:srgbClr val="FF0000"/>
                </a:solidFill>
              </a:rPr>
              <a:t>eV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660400"/>
            <a:ext cx="3962400" cy="2971800"/>
          </a:xfrm>
          <a:prstGeom prst="rect">
            <a:avLst/>
          </a:prstGeom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4899071" y="225703"/>
            <a:ext cx="1967205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I. Drebot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3874" y="0"/>
            <a:ext cx="1490125" cy="81932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rc 9"/>
          <p:cNvSpPr/>
          <p:nvPr/>
        </p:nvSpPr>
        <p:spPr>
          <a:xfrm rot="10301093">
            <a:off x="856420" y="152400"/>
            <a:ext cx="4318407" cy="5486400"/>
          </a:xfrm>
          <a:prstGeom prst="arc">
            <a:avLst>
              <a:gd name="adj1" fmla="val 17376842"/>
              <a:gd name="adj2" fmla="val 1112435"/>
            </a:avLst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1" name="Group 10"/>
          <p:cNvGrpSpPr/>
          <p:nvPr/>
        </p:nvGrpSpPr>
        <p:grpSpPr>
          <a:xfrm>
            <a:off x="1776858" y="2135782"/>
            <a:ext cx="440866" cy="231943"/>
            <a:chOff x="2782106" y="636326"/>
            <a:chExt cx="1925012" cy="354563"/>
          </a:xfrm>
        </p:grpSpPr>
        <p:sp>
          <p:nvSpPr>
            <p:cNvPr id="114" name="Rectangle 113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1" name="Rectangle 120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310704" y="2135782"/>
            <a:ext cx="418413" cy="231943"/>
            <a:chOff x="2782106" y="636326"/>
            <a:chExt cx="1925012" cy="354563"/>
          </a:xfrm>
        </p:grpSpPr>
        <p:sp>
          <p:nvSpPr>
            <p:cNvPr id="105" name="Rectangle 104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481094" y="1917931"/>
            <a:ext cx="714177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Undulator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217739"/>
              </p:ext>
            </p:extLst>
          </p:nvPr>
        </p:nvGraphicFramePr>
        <p:xfrm>
          <a:off x="5860670" y="1819635"/>
          <a:ext cx="922185" cy="91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4" name="Graph" r:id="rId6" imgW="4131360" imgH="2907360" progId="Origin50.Graph">
                  <p:embed/>
                </p:oleObj>
              </mc:Choice>
              <mc:Fallback>
                <p:oleObj name="Graph" r:id="rId6" imgW="4131360" imgH="29073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0670" y="1819635"/>
                        <a:ext cx="922185" cy="91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5467682" y="2126028"/>
            <a:ext cx="342681" cy="260601"/>
            <a:chOff x="9421172" y="1051386"/>
            <a:chExt cx="780987" cy="418833"/>
          </a:xfrm>
        </p:grpSpPr>
        <p:grpSp>
          <p:nvGrpSpPr>
            <p:cNvPr id="93" name="Group 92"/>
            <p:cNvGrpSpPr/>
            <p:nvPr/>
          </p:nvGrpSpPr>
          <p:grpSpPr>
            <a:xfrm>
              <a:off x="9421172" y="1052670"/>
              <a:ext cx="390626" cy="417549"/>
              <a:chOff x="3411253" y="2494875"/>
              <a:chExt cx="1673443" cy="520725"/>
            </a:xfrm>
            <a:solidFill>
              <a:schemeClr val="bg1">
                <a:lumMod val="75000"/>
              </a:schemeClr>
            </a:solidFill>
          </p:grpSpPr>
          <p:sp>
            <p:nvSpPr>
              <p:cNvPr id="100" name="Rectangle 99"/>
              <p:cNvSpPr/>
              <p:nvPr/>
            </p:nvSpPr>
            <p:spPr>
              <a:xfrm>
                <a:off x="3411253" y="2497411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3753155" y="2497448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4087508" y="2495846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4433124" y="2496817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4783765" y="2494875"/>
                <a:ext cx="300931" cy="520094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9811533" y="1051386"/>
              <a:ext cx="390626" cy="417549"/>
              <a:chOff x="3411253" y="2494875"/>
              <a:chExt cx="1673443" cy="520725"/>
            </a:xfrm>
            <a:solidFill>
              <a:schemeClr val="bg1">
                <a:lumMod val="75000"/>
              </a:schemeClr>
            </a:solidFill>
          </p:grpSpPr>
          <p:sp>
            <p:nvSpPr>
              <p:cNvPr id="95" name="Rectangle 94"/>
              <p:cNvSpPr/>
              <p:nvPr/>
            </p:nvSpPr>
            <p:spPr>
              <a:xfrm>
                <a:off x="3411253" y="2497411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753155" y="2497448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4087508" y="2495846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4433124" y="2496817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4783765" y="2494875"/>
                <a:ext cx="300931" cy="520094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cxnSp>
        <p:nvCxnSpPr>
          <p:cNvPr id="16" name="Straight Arrow Connector 15"/>
          <p:cNvCxnSpPr/>
          <p:nvPr/>
        </p:nvCxnSpPr>
        <p:spPr>
          <a:xfrm flipV="1">
            <a:off x="6606877" y="2248787"/>
            <a:ext cx="191659" cy="2902"/>
          </a:xfrm>
          <a:prstGeom prst="straightConnector1">
            <a:avLst/>
          </a:prstGeom>
          <a:ln>
            <a:solidFill>
              <a:srgbClr val="E44CCE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5814299" y="2124914"/>
            <a:ext cx="342681" cy="260601"/>
            <a:chOff x="9421172" y="1051386"/>
            <a:chExt cx="780987" cy="418833"/>
          </a:xfrm>
        </p:grpSpPr>
        <p:grpSp>
          <p:nvGrpSpPr>
            <p:cNvPr id="81" name="Group 80"/>
            <p:cNvGrpSpPr/>
            <p:nvPr/>
          </p:nvGrpSpPr>
          <p:grpSpPr>
            <a:xfrm>
              <a:off x="9421172" y="1052670"/>
              <a:ext cx="390626" cy="417549"/>
              <a:chOff x="3411253" y="2494875"/>
              <a:chExt cx="1673443" cy="520725"/>
            </a:xfrm>
            <a:solidFill>
              <a:schemeClr val="bg1">
                <a:lumMod val="75000"/>
              </a:schemeClr>
            </a:solidFill>
          </p:grpSpPr>
          <p:sp>
            <p:nvSpPr>
              <p:cNvPr id="88" name="Rectangle 87"/>
              <p:cNvSpPr/>
              <p:nvPr/>
            </p:nvSpPr>
            <p:spPr>
              <a:xfrm>
                <a:off x="3411253" y="2497411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753155" y="2497448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4087508" y="2495846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4433124" y="2496817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4783765" y="2494875"/>
                <a:ext cx="300931" cy="520094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9811533" y="1051386"/>
              <a:ext cx="390626" cy="417549"/>
              <a:chOff x="3411253" y="2494875"/>
              <a:chExt cx="1673443" cy="520725"/>
            </a:xfrm>
            <a:solidFill>
              <a:schemeClr val="bg1">
                <a:lumMod val="75000"/>
              </a:schemeClr>
            </a:solidFill>
          </p:grpSpPr>
          <p:sp>
            <p:nvSpPr>
              <p:cNvPr id="83" name="Rectangle 82"/>
              <p:cNvSpPr/>
              <p:nvPr/>
            </p:nvSpPr>
            <p:spPr>
              <a:xfrm>
                <a:off x="3411253" y="2497411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3753155" y="2497448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4087508" y="2495846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4433124" y="2496817"/>
                <a:ext cx="300931" cy="518152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4783765" y="2494875"/>
                <a:ext cx="300931" cy="520094"/>
              </a:xfrm>
              <a:prstGeom prst="rect">
                <a:avLst/>
              </a:prstGeom>
              <a:grpFill/>
              <a:ln>
                <a:solidFill>
                  <a:schemeClr val="bg1">
                    <a:lumMod val="6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3123185" y="2139884"/>
            <a:ext cx="413286" cy="231943"/>
            <a:chOff x="2782106" y="636326"/>
            <a:chExt cx="1925012" cy="354563"/>
          </a:xfrm>
        </p:grpSpPr>
        <p:sp>
          <p:nvSpPr>
            <p:cNvPr id="72" name="Rectangle 71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43756" y="2138157"/>
            <a:ext cx="443115" cy="231943"/>
            <a:chOff x="2782106" y="636326"/>
            <a:chExt cx="1925012" cy="354563"/>
          </a:xfrm>
        </p:grpSpPr>
        <p:sp>
          <p:nvSpPr>
            <p:cNvPr id="63" name="Rectangle 62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187559" y="2135782"/>
            <a:ext cx="462476" cy="231943"/>
            <a:chOff x="2782106" y="636326"/>
            <a:chExt cx="1925012" cy="354563"/>
          </a:xfrm>
        </p:grpSpPr>
        <p:sp>
          <p:nvSpPr>
            <p:cNvPr id="54" name="Rectangle 53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95271" y="2431933"/>
            <a:ext cx="967529" cy="322423"/>
          </a:xfrm>
          <a:prstGeom prst="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Dump &amp; post-FEL users</a:t>
            </a:r>
            <a:endParaRPr lang="en-US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21686" y="1828800"/>
            <a:ext cx="1088565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XFEL Cavities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Arc 22"/>
          <p:cNvSpPr/>
          <p:nvPr/>
        </p:nvSpPr>
        <p:spPr>
          <a:xfrm>
            <a:off x="5467459" y="2240830"/>
            <a:ext cx="1252551" cy="654770"/>
          </a:xfrm>
          <a:prstGeom prst="arc">
            <a:avLst>
              <a:gd name="adj1" fmla="val 16200000"/>
              <a:gd name="adj2" fmla="val 21113412"/>
            </a:avLst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/>
          <p:cNvSpPr txBox="1"/>
          <p:nvPr/>
        </p:nvSpPr>
        <p:spPr>
          <a:xfrm>
            <a:off x="6370854" y="2002047"/>
            <a:ext cx="712887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 users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Arc 24"/>
          <p:cNvSpPr/>
          <p:nvPr/>
        </p:nvSpPr>
        <p:spPr>
          <a:xfrm rot="10301093">
            <a:off x="1595502" y="1718026"/>
            <a:ext cx="2638623" cy="1093238"/>
          </a:xfrm>
          <a:prstGeom prst="arc">
            <a:avLst>
              <a:gd name="adj1" fmla="val 17730323"/>
              <a:gd name="adj2" fmla="val 0"/>
            </a:avLst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/>
          <p:cNvSpPr/>
          <p:nvPr/>
        </p:nvSpPr>
        <p:spPr>
          <a:xfrm>
            <a:off x="2817435" y="2125012"/>
            <a:ext cx="203832" cy="256110"/>
          </a:xfrm>
          <a:prstGeom prst="rect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2676281" y="2409422"/>
            <a:ext cx="489545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740069" y="5351029"/>
            <a:ext cx="1502565" cy="0"/>
          </a:xfrm>
          <a:prstGeom prst="straightConnector1">
            <a:avLst/>
          </a:prstGeom>
          <a:ln w="317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828310" y="5351029"/>
            <a:ext cx="1427333" cy="0"/>
          </a:xfrm>
          <a:prstGeom prst="straightConnector1">
            <a:avLst/>
          </a:prstGeom>
          <a:ln w="317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364997" y="5219454"/>
            <a:ext cx="431450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m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961568" y="1800609"/>
            <a:ext cx="2442261" cy="2125"/>
          </a:xfrm>
          <a:prstGeom prst="straightConnector1">
            <a:avLst/>
          </a:prstGeom>
          <a:ln w="317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3875851" y="1800609"/>
            <a:ext cx="2280998" cy="1819"/>
          </a:xfrm>
          <a:prstGeom prst="straightConnector1">
            <a:avLst/>
          </a:prstGeom>
          <a:ln w="31750"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3388594" y="1678897"/>
            <a:ext cx="501164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m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462911" y="2972777"/>
            <a:ext cx="561841" cy="268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BriXS</a:t>
            </a:r>
            <a:endParaRPr lang="en-US" sz="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529077" y="2248737"/>
            <a:ext cx="202051" cy="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4607228" y="3654544"/>
            <a:ext cx="2555572" cy="2272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329065" y="3718258"/>
            <a:ext cx="576764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FEL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4737865" y="2135502"/>
            <a:ext cx="462476" cy="231943"/>
            <a:chOff x="2782106" y="636326"/>
            <a:chExt cx="1925012" cy="354563"/>
          </a:xfrm>
        </p:grpSpPr>
        <p:sp>
          <p:nvSpPr>
            <p:cNvPr id="45" name="Rectangle 44"/>
            <p:cNvSpPr/>
            <p:nvPr/>
          </p:nvSpPr>
          <p:spPr>
            <a:xfrm>
              <a:off x="2788173" y="665991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026428" y="666013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59423" y="665052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3500267" y="665634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3744612" y="664470"/>
              <a:ext cx="209705" cy="31186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986781" y="670758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225036" y="670780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458031" y="669819"/>
              <a:ext cx="209705" cy="310701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782106" y="636326"/>
              <a:ext cx="1925012" cy="354563"/>
            </a:xfrm>
            <a:prstGeom prst="rect">
              <a:avLst/>
            </a:prstGeom>
            <a:noFill/>
            <a:ln w="539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655714" y="1828800"/>
            <a:ext cx="679321" cy="2489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800 MeV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42" y="2956989"/>
            <a:ext cx="4536743" cy="2511165"/>
          </a:xfrm>
          <a:prstGeom prst="rect">
            <a:avLst/>
          </a:prstGeom>
        </p:spPr>
      </p:pic>
      <p:sp>
        <p:nvSpPr>
          <p:cNvPr id="41" name="Rounded Rectangle 40"/>
          <p:cNvSpPr/>
          <p:nvPr/>
        </p:nvSpPr>
        <p:spPr>
          <a:xfrm>
            <a:off x="2260579" y="2837732"/>
            <a:ext cx="4090312" cy="2738135"/>
          </a:xfrm>
          <a:prstGeom prst="round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5229031"/>
              </p:ext>
            </p:extLst>
          </p:nvPr>
        </p:nvGraphicFramePr>
        <p:xfrm>
          <a:off x="5190880" y="2854018"/>
          <a:ext cx="1733205" cy="9634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45" name="Graph" r:id="rId9" imgW="4131360" imgH="2907360" progId="Origin50.Graph">
                  <p:embed/>
                </p:oleObj>
              </mc:Choice>
              <mc:Fallback>
                <p:oleObj name="Graph" r:id="rId9" imgW="4131360" imgH="29073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90880" y="2854018"/>
                        <a:ext cx="1733205" cy="9634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Rounded Rectangle 42"/>
          <p:cNvSpPr/>
          <p:nvPr/>
        </p:nvSpPr>
        <p:spPr>
          <a:xfrm>
            <a:off x="838200" y="2016671"/>
            <a:ext cx="781059" cy="481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BriXS</a:t>
            </a:r>
            <a:endParaRPr lang="en-US" sz="15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1479861" y="2239952"/>
            <a:ext cx="4715429" cy="8785"/>
          </a:xfrm>
          <a:prstGeom prst="straightConnector1">
            <a:avLst/>
          </a:prstGeom>
          <a:ln w="285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6" name="Group 135"/>
          <p:cNvGrpSpPr/>
          <p:nvPr/>
        </p:nvGrpSpPr>
        <p:grpSpPr>
          <a:xfrm>
            <a:off x="5410200" y="1600200"/>
            <a:ext cx="3461092" cy="897963"/>
            <a:chOff x="5410200" y="1600200"/>
            <a:chExt cx="3461092" cy="897963"/>
          </a:xfrm>
        </p:grpSpPr>
        <p:sp>
          <p:nvSpPr>
            <p:cNvPr id="125" name="Oval 124"/>
            <p:cNvSpPr/>
            <p:nvPr/>
          </p:nvSpPr>
          <p:spPr>
            <a:xfrm>
              <a:off x="5410200" y="1895500"/>
              <a:ext cx="903395" cy="602663"/>
            </a:xfrm>
            <a:prstGeom prst="ellipse">
              <a:avLst/>
            </a:prstGeom>
            <a:solidFill>
              <a:srgbClr val="FFFF00">
                <a:alpha val="83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flipV="1">
              <a:off x="6195680" y="1800610"/>
              <a:ext cx="1271920" cy="183148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7391400" y="1600200"/>
              <a:ext cx="14798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>
                  <a:latin typeface="Symbol" charset="2"/>
                  <a:ea typeface="Symbol" charset="2"/>
                  <a:cs typeface="Symbol" charset="2"/>
                </a:rPr>
                <a:t>l</a:t>
              </a:r>
              <a:r>
                <a:rPr lang="en-US" b="1" baseline="-25000"/>
                <a:t>w </a:t>
              </a:r>
              <a:r>
                <a:rPr lang="en-US" b="1"/>
                <a:t>= 2-4 mm !</a:t>
              </a:r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76862" y="2590800"/>
            <a:ext cx="9025563" cy="2760229"/>
            <a:chOff x="76862" y="2590800"/>
            <a:chExt cx="9025563" cy="2760229"/>
          </a:xfrm>
        </p:grpSpPr>
        <p:sp>
          <p:nvSpPr>
            <p:cNvPr id="123" name="Oval 122"/>
            <p:cNvSpPr/>
            <p:nvPr/>
          </p:nvSpPr>
          <p:spPr>
            <a:xfrm>
              <a:off x="2463361" y="4590324"/>
              <a:ext cx="823102" cy="760705"/>
            </a:xfrm>
            <a:prstGeom prst="ellipse">
              <a:avLst/>
            </a:prstGeom>
            <a:solidFill>
              <a:srgbClr val="FFFF00">
                <a:alpha val="62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76862" y="2590800"/>
              <a:ext cx="9025563" cy="2537753"/>
              <a:chOff x="76862" y="2590800"/>
              <a:chExt cx="9025563" cy="2537753"/>
            </a:xfrm>
          </p:grpSpPr>
          <p:sp>
            <p:nvSpPr>
              <p:cNvPr id="140" name="Oval 139"/>
              <p:cNvSpPr/>
              <p:nvPr/>
            </p:nvSpPr>
            <p:spPr>
              <a:xfrm>
                <a:off x="2565492" y="2931112"/>
                <a:ext cx="823102" cy="760705"/>
              </a:xfrm>
              <a:prstGeom prst="ellipse">
                <a:avLst/>
              </a:prstGeom>
              <a:solidFill>
                <a:srgbClr val="FFFF00">
                  <a:alpha val="6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/>
              <p:cNvSpPr/>
              <p:nvPr/>
            </p:nvSpPr>
            <p:spPr>
              <a:xfrm>
                <a:off x="5072844" y="2949361"/>
                <a:ext cx="823102" cy="760705"/>
              </a:xfrm>
              <a:prstGeom prst="ellipse">
                <a:avLst/>
              </a:prstGeom>
              <a:solidFill>
                <a:srgbClr val="FFFF00">
                  <a:alpha val="62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Arrow Connector 141"/>
              <p:cNvCxnSpPr/>
              <p:nvPr/>
            </p:nvCxnSpPr>
            <p:spPr>
              <a:xfrm flipV="1">
                <a:off x="5914385" y="2996313"/>
                <a:ext cx="1538831" cy="242187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Arrow Connector 142"/>
              <p:cNvCxnSpPr>
                <a:stCxn id="141" idx="2"/>
              </p:cNvCxnSpPr>
              <p:nvPr/>
            </p:nvCxnSpPr>
            <p:spPr>
              <a:xfrm flipH="1">
                <a:off x="1331058" y="3311465"/>
                <a:ext cx="1234434" cy="171793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4" name="TextBox 143"/>
              <p:cNvSpPr txBox="1"/>
              <p:nvPr/>
            </p:nvSpPr>
            <p:spPr>
              <a:xfrm>
                <a:off x="7410359" y="2590800"/>
                <a:ext cx="1692066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0.5 MW optical</a:t>
                </a:r>
              </a:p>
              <a:p>
                <a:r>
                  <a:rPr lang="en-US" b="1"/>
                  <a:t>power stored in</a:t>
                </a:r>
              </a:p>
              <a:p>
                <a:r>
                  <a:rPr lang="en-US" b="1"/>
                  <a:t>FP cavity!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124529" y="3499374"/>
                <a:ext cx="17837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up to 10 mA low</a:t>
                </a:r>
              </a:p>
              <a:p>
                <a:r>
                  <a:rPr lang="en-US" b="1"/>
                  <a:t>emittance beam</a:t>
                </a: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76862" y="4314415"/>
                <a:ext cx="24886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/>
                  <a:t>FEL high brightness</a:t>
                </a:r>
              </a:p>
              <a:p>
                <a:r>
                  <a:rPr lang="en-US" b="1"/>
                  <a:t>electron beam @ 1 MHz</a:t>
                </a:r>
              </a:p>
            </p:txBody>
          </p:sp>
          <p:cxnSp>
            <p:nvCxnSpPr>
              <p:cNvPr id="147" name="Straight Arrow Connector 146"/>
              <p:cNvCxnSpPr/>
              <p:nvPr/>
            </p:nvCxnSpPr>
            <p:spPr>
              <a:xfrm flipH="1" flipV="1">
                <a:off x="1095649" y="4927373"/>
                <a:ext cx="1348787" cy="201180"/>
              </a:xfrm>
              <a:prstGeom prst="straightConnector1">
                <a:avLst/>
              </a:prstGeom>
              <a:ln w="508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3261960" y="3875804"/>
                <a:ext cx="1787669" cy="4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b="1"/>
                  <a:t>CHALLENGE!</a:t>
                </a:r>
              </a:p>
            </p:txBody>
          </p:sp>
        </p:grpSp>
      </p:grpSp>
      <p:sp>
        <p:nvSpPr>
          <p:cNvPr id="137" name="TextBox 136"/>
          <p:cNvSpPr txBox="1"/>
          <p:nvPr/>
        </p:nvSpPr>
        <p:spPr>
          <a:xfrm>
            <a:off x="315764" y="932401"/>
            <a:ext cx="835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Casual" charset="0"/>
                <a:ea typeface="Casual" charset="0"/>
                <a:cs typeface="Casual" charset="0"/>
              </a:rPr>
              <a:t>Technical Challenges: overcome the state of the art by a factor 2-4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534342" y="5975870"/>
            <a:ext cx="7423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Casual" charset="0"/>
                <a:ea typeface="Casual" charset="0"/>
                <a:cs typeface="Casual" charset="0"/>
              </a:rPr>
              <a:t>R&amp;D necessary for the next 3-4 years on critical components</a:t>
            </a:r>
          </a:p>
        </p:txBody>
      </p:sp>
    </p:spTree>
    <p:extLst>
      <p:ext uri="{BB962C8B-B14F-4D97-AF65-F5344CB8AC3E}">
        <p14:creationId xmlns:p14="http://schemas.microsoft.com/office/powerpoint/2010/main" val="121254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19157"/>
              </p:ext>
            </p:extLst>
          </p:nvPr>
        </p:nvGraphicFramePr>
        <p:xfrm>
          <a:off x="419100" y="1084263"/>
          <a:ext cx="8189913" cy="523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46" name="Document" r:id="rId6" imgW="6121400" imgH="3911600" progId="Word.Document.12">
                  <p:embed/>
                </p:oleObj>
              </mc:Choice>
              <mc:Fallback>
                <p:oleObj name="Document" r:id="rId6" imgW="6121400" imgH="391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9100" y="1084263"/>
                        <a:ext cx="8189913" cy="523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402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7335793"/>
              </p:ext>
            </p:extLst>
          </p:nvPr>
        </p:nvGraphicFramePr>
        <p:xfrm>
          <a:off x="609600" y="650875"/>
          <a:ext cx="7696200" cy="573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20" name="Document" r:id="rId6" imgW="6121400" imgH="4559300" progId="Word.Document.12">
                  <p:embed/>
                </p:oleObj>
              </mc:Choice>
              <mc:Fallback>
                <p:oleObj name="Document" r:id="rId6" imgW="6121400" imgH="45593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9600" y="650875"/>
                        <a:ext cx="7696200" cy="5732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61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627784" y="188640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BriXS preliminary Cost Table</a:t>
            </a:r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387930"/>
              </p:ext>
            </p:extLst>
          </p:nvPr>
        </p:nvGraphicFramePr>
        <p:xfrm>
          <a:off x="511175" y="949325"/>
          <a:ext cx="8308975" cy="537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7" name="Document" r:id="rId4" imgW="5638800" imgH="3644900" progId="Word.Document.12">
                  <p:embed/>
                </p:oleObj>
              </mc:Choice>
              <mc:Fallback>
                <p:oleObj name="Document" r:id="rId4" imgW="5638800" imgH="3644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1175" y="949325"/>
                        <a:ext cx="8308975" cy="537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31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1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48872"/>
            <a:ext cx="3276600" cy="245745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5"/>
          <p:cNvSpPr/>
          <p:nvPr/>
        </p:nvSpPr>
        <p:spPr>
          <a:xfrm>
            <a:off x="440727" y="3497517"/>
            <a:ext cx="717927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FF0000"/>
                </a:solidFill>
              </a:rPr>
              <a:t>Compton X-ray photon beam:  10</a:t>
            </a:r>
            <a:r>
              <a:rPr lang="en-US" b="1" baseline="30000">
                <a:solidFill>
                  <a:srgbClr val="FF0000"/>
                </a:solidFill>
              </a:rPr>
              <a:t>12</a:t>
            </a:r>
            <a:r>
              <a:rPr lang="en-US" b="1">
                <a:solidFill>
                  <a:srgbClr val="FF0000"/>
                </a:solidFill>
              </a:rPr>
              <a:t> - 10</a:t>
            </a:r>
            <a:r>
              <a:rPr lang="en-US" b="1" baseline="30000">
                <a:solidFill>
                  <a:srgbClr val="FF0000"/>
                </a:solidFill>
              </a:rPr>
              <a:t>13  </a:t>
            </a:r>
            <a:r>
              <a:rPr lang="en-US" b="1">
                <a:solidFill>
                  <a:srgbClr val="FF0000"/>
                </a:solidFill>
              </a:rPr>
              <a:t>h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>
                <a:solidFill>
                  <a:srgbClr val="FF0000"/>
                </a:solidFill>
              </a:rPr>
              <a:t>/s (@ 100 MHz) in 5%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b="1">
                <a:solidFill>
                  <a:srgbClr val="FF0000"/>
                </a:solidFill>
              </a:rPr>
              <a:t>/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n, </a:t>
            </a:r>
            <a:r>
              <a:rPr lang="en-US" b="1">
                <a:solidFill>
                  <a:srgbClr val="FF0000"/>
                </a:solidFill>
              </a:rPr>
              <a:t> 20-150 keV, tunable, polarized,</a:t>
            </a:r>
            <a:r>
              <a:rPr lang="en-US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baseline="-25000">
                <a:solidFill>
                  <a:srgbClr val="FF0000"/>
                </a:solidFill>
              </a:rPr>
              <a:t>t</a:t>
            </a:r>
            <a:r>
              <a:rPr lang="en-US" b="1">
                <a:solidFill>
                  <a:srgbClr val="FF0000"/>
                </a:solidFill>
              </a:rPr>
              <a:t> = 2 psec 10 </a:t>
            </a:r>
            <a:r>
              <a:rPr lang="en-US" b="1">
                <a:solidFill>
                  <a:srgbClr val="FF0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b="1">
                <a:solidFill>
                  <a:srgbClr val="FF0000"/>
                </a:solidFill>
              </a:rPr>
              <a:t>m round source spot size, mrad divergence</a:t>
            </a:r>
          </a:p>
        </p:txBody>
      </p:sp>
      <p:sp>
        <p:nvSpPr>
          <p:cNvPr id="9" name="Rettangolo 5"/>
          <p:cNvSpPr/>
          <p:nvPr/>
        </p:nvSpPr>
        <p:spPr>
          <a:xfrm>
            <a:off x="581017" y="900684"/>
            <a:ext cx="7772400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FEL fully coherent diffraction limited X-ray photon beam:  10</a:t>
            </a:r>
            <a:r>
              <a:rPr lang="en-US" b="1" baseline="30000">
                <a:solidFill>
                  <a:srgbClr val="0000FF"/>
                </a:solidFill>
              </a:rPr>
              <a:t>8</a:t>
            </a:r>
            <a:r>
              <a:rPr lang="en-US" b="1">
                <a:solidFill>
                  <a:srgbClr val="0000FF"/>
                </a:solidFill>
              </a:rPr>
              <a:t> h</a:t>
            </a:r>
            <a:r>
              <a:rPr lang="en-US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>
                <a:solidFill>
                  <a:srgbClr val="0000FF"/>
                </a:solidFill>
              </a:rPr>
              <a:t>/pulse @ 1 MHz</a:t>
            </a:r>
          </a:p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in 0.05% </a:t>
            </a:r>
            <a:r>
              <a:rPr lang="en-US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Dn</a:t>
            </a:r>
            <a:r>
              <a:rPr lang="en-US" b="1">
                <a:solidFill>
                  <a:srgbClr val="0000FF"/>
                </a:solidFill>
              </a:rPr>
              <a:t>/</a:t>
            </a:r>
            <a:r>
              <a:rPr lang="en-US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b="1">
                <a:solidFill>
                  <a:srgbClr val="0000FF"/>
                </a:solidFill>
              </a:rPr>
              <a:t> ,  1-5 keV,  </a:t>
            </a:r>
            <a:r>
              <a:rPr lang="en-US" b="1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b="1" baseline="-25000">
                <a:solidFill>
                  <a:srgbClr val="0000FF"/>
                </a:solidFill>
              </a:rPr>
              <a:t>t</a:t>
            </a:r>
            <a:r>
              <a:rPr lang="en-US" b="1">
                <a:solidFill>
                  <a:srgbClr val="0000FF"/>
                </a:solidFill>
              </a:rPr>
              <a:t> &lt; 50 fsec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234" y="1249565"/>
            <a:ext cx="3060983" cy="21864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86600" y="1605101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FEL Spectrum</a:t>
            </a:r>
          </a:p>
          <a:p>
            <a:r>
              <a:rPr lang="en-US"/>
              <a:t>850 MeV, </a:t>
            </a:r>
            <a:r>
              <a:rPr lang="en-US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aseline="-25000"/>
              <a:t>w</a:t>
            </a:r>
            <a:r>
              <a:rPr lang="en-US"/>
              <a:t>=4 mm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942090" y="4531547"/>
            <a:ext cx="2125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Compton spectrum</a:t>
            </a:r>
          </a:p>
          <a:p>
            <a:r>
              <a:rPr lang="en-US"/>
              <a:t>FP @ 200 kW, 10 mA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7086600" y="5346765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2.6</a:t>
            </a:r>
            <a:r>
              <a:rPr lang="en-US" baseline="30000"/>
              <a:t>.</a:t>
            </a:r>
            <a:r>
              <a:rPr lang="en-US"/>
              <a:t>10</a:t>
            </a:r>
            <a:r>
              <a:rPr lang="en-US" baseline="30000"/>
              <a:t>12</a:t>
            </a:r>
            <a:r>
              <a:rPr lang="en-US"/>
              <a:t> photons/s</a:t>
            </a:r>
            <a:endParaRPr lang="en-US" baseline="30000"/>
          </a:p>
        </p:txBody>
      </p:sp>
      <p:sp>
        <p:nvSpPr>
          <p:cNvPr id="129" name="TextBox 128"/>
          <p:cNvSpPr txBox="1"/>
          <p:nvPr/>
        </p:nvSpPr>
        <p:spPr>
          <a:xfrm>
            <a:off x="2285609" y="279147"/>
            <a:ext cx="4211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Casual" charset="0"/>
                <a:ea typeface="Casual" charset="0"/>
                <a:cs typeface="Casual" charset="0"/>
              </a:rPr>
              <a:t>2 different kinds of photon beams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220284"/>
            <a:ext cx="3577479" cy="723315"/>
          </a:xfrm>
          <a:prstGeom prst="rect">
            <a:avLst/>
          </a:prstGeom>
        </p:spPr>
      </p:pic>
      <p:graphicFrame>
        <p:nvGraphicFramePr>
          <p:cNvPr id="1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626465"/>
              </p:ext>
            </p:extLst>
          </p:nvPr>
        </p:nvGraphicFramePr>
        <p:xfrm>
          <a:off x="90124" y="2122660"/>
          <a:ext cx="1814876" cy="809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86" name="Equation" r:id="rId9" imgW="1054100" imgH="469900" progId="Equation.3">
                  <p:embed/>
                </p:oleObj>
              </mc:Choice>
              <mc:Fallback>
                <p:oleObj name="Equation" r:id="rId9" imgW="10541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24" y="2122660"/>
                        <a:ext cx="1814876" cy="809351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99352" y="2204169"/>
            <a:ext cx="193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LCLS, 1 Angstrom</a:t>
            </a:r>
          </a:p>
          <a:p>
            <a:r>
              <a:rPr lang="en-US"/>
              <a:t>15 GeV, </a:t>
            </a:r>
            <a:r>
              <a:rPr lang="en-US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en-US" baseline="-25000"/>
              <a:t>w</a:t>
            </a:r>
            <a:r>
              <a:rPr lang="en-US"/>
              <a:t>=2.5 cm</a:t>
            </a:r>
          </a:p>
        </p:txBody>
      </p:sp>
    </p:spTree>
    <p:extLst>
      <p:ext uri="{BB962C8B-B14F-4D97-AF65-F5344CB8AC3E}">
        <p14:creationId xmlns:p14="http://schemas.microsoft.com/office/powerpoint/2010/main" val="12279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107504" y="1052736"/>
            <a:ext cx="88392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00FF"/>
                </a:solidFill>
                <a:cs typeface="Symbol" charset="0"/>
              </a:rPr>
              <a:t>Supporto INFN a giugno 2017: 2 assegni, 1 art.15, fisiologia per scrivere CDR e lanciare R&amp;D (totale 300 k€).</a:t>
            </a:r>
          </a:p>
          <a:p>
            <a:pPr marL="342900" indent="-342900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cs typeface="Symbol" charset="0"/>
              </a:rPr>
              <a:t>Scenario Temporale: CDR consegnato entro gennaio 2018. Fondi per R&amp;D entro giugno 2018 (O(5) M€). TDR entro fine 2020. Fondi per costruzione 2021-2025. Acquisizioni 2021-2023. Installazione 2023-2024. Commissioning 2025.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008000"/>
                </a:solidFill>
                <a:cs typeface="Symbol" charset="0"/>
              </a:rPr>
              <a:t>Goals a breve-medio termine: analizzare challenges </a:t>
            </a:r>
            <a:r>
              <a:rPr lang="mr-IN" sz="2000" b="1">
                <a:solidFill>
                  <a:srgbClr val="008000"/>
                </a:solidFill>
                <a:cs typeface="Symbol" charset="0"/>
              </a:rPr>
              <a:t>–</a:t>
            </a:r>
            <a:r>
              <a:rPr lang="en-US" sz="2000" b="1">
                <a:solidFill>
                  <a:srgbClr val="008000"/>
                </a:solidFill>
                <a:cs typeface="Symbol" charset="0"/>
              </a:rPr>
              <a:t> above the state of the art factors. Tempi, risorse e rischi del R&amp;D necessario per colmare il gap. Machine Parameter Tables.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en-US" sz="2000" b="1">
                <a:solidFill>
                  <a:srgbClr val="FF0000"/>
                </a:solidFill>
                <a:cs typeface="Symbol" charset="0"/>
              </a:rPr>
              <a:t>Mid to Long-term strategy: formare un team per TDR e R&amp;D. Armonizzare il caso scientifico molteplice con le fasi di sviluppo evolutivo di MariX. Coinvolgere Users.</a:t>
            </a:r>
          </a:p>
        </p:txBody>
      </p:sp>
      <p:sp>
        <p:nvSpPr>
          <p:cNvPr id="8" name="Rettangolo 1"/>
          <p:cNvSpPr/>
          <p:nvPr/>
        </p:nvSpPr>
        <p:spPr>
          <a:xfrm>
            <a:off x="1043608" y="332656"/>
            <a:ext cx="7488832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>
                <a:solidFill>
                  <a:srgbClr val="FF0000"/>
                </a:solidFill>
              </a:rPr>
              <a:t>CONCLUSIONI</a:t>
            </a:r>
            <a:endParaRPr lang="en-US" sz="2400" b="1">
              <a:solidFill>
                <a:srgbClr val="FF0000"/>
              </a:solidFill>
              <a:cs typeface="Symbol" charset="0"/>
            </a:endParaRPr>
          </a:p>
        </p:txBody>
      </p:sp>
      <p:sp>
        <p:nvSpPr>
          <p:cNvPr id="9" name="Rettangolo 1"/>
          <p:cNvSpPr/>
          <p:nvPr/>
        </p:nvSpPr>
        <p:spPr>
          <a:xfrm>
            <a:off x="401894" y="5510964"/>
            <a:ext cx="7488832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/>
              <a:t>MariX CDR: Kick-off Meeting 17-18-19 Luglio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400" b="1"/>
              <a:t>(doodle a tutti gli interessati) </a:t>
            </a:r>
            <a:endParaRPr lang="en-US" sz="2400" b="1">
              <a:cs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5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1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"/>
            <a:ext cx="5600700" cy="3136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1130300"/>
            <a:ext cx="8191500" cy="4279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5194300"/>
            <a:ext cx="80137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3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74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94" y="620688"/>
            <a:ext cx="7462838" cy="445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074203" y="5410200"/>
            <a:ext cx="2069797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800"/>
              <a:t>Courtesy  A. Variola</a:t>
            </a:r>
            <a:endParaRPr lang="en-US"/>
          </a:p>
        </p:txBody>
      </p:sp>
      <p:sp>
        <p:nvSpPr>
          <p:cNvPr id="2" name="Ovale 1"/>
          <p:cNvSpPr/>
          <p:nvPr/>
        </p:nvSpPr>
        <p:spPr bwMode="auto">
          <a:xfrm>
            <a:off x="4788016" y="184482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4499992" y="1844824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STAR</a:t>
            </a:r>
          </a:p>
        </p:txBody>
      </p:sp>
      <p:sp>
        <p:nvSpPr>
          <p:cNvPr id="6" name="Rettangolo 5"/>
          <p:cNvSpPr/>
          <p:nvPr/>
        </p:nvSpPr>
        <p:spPr>
          <a:xfrm>
            <a:off x="1066800" y="4918502"/>
            <a:ext cx="7410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Le Sorgenti Thomson/Compton sono gli “acceleratori di fotoni” piu’ efficaci</a:t>
            </a:r>
          </a:p>
        </p:txBody>
      </p:sp>
      <p:graphicFrame>
        <p:nvGraphicFramePr>
          <p:cNvPr id="9" name="Object 3"/>
          <p:cNvGraphicFramePr>
            <a:graphicFrameLocks noChangeAspect="1"/>
          </p:cNvGraphicFramePr>
          <p:nvPr>
            <p:extLst/>
          </p:nvPr>
        </p:nvGraphicFramePr>
        <p:xfrm>
          <a:off x="828749" y="5445224"/>
          <a:ext cx="755967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95" name="Equation" r:id="rId5" imgW="3759200" imgH="495300" progId="Equation.3">
                  <p:embed/>
                </p:oleObj>
              </mc:Choice>
              <mc:Fallback>
                <p:oleObj name="Equation" r:id="rId5" imgW="3759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8749" y="5445224"/>
                        <a:ext cx="7559675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899592" y="5415607"/>
            <a:ext cx="2580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/>
              <a:t>“4</a:t>
            </a:r>
            <a:r>
              <a:rPr lang="it-IT" i="1">
                <a:latin typeface="Symbol" charset="2"/>
                <a:cs typeface="Symbol" charset="2"/>
              </a:rPr>
              <a:t>g</a:t>
            </a:r>
            <a:r>
              <a:rPr lang="it-IT" i="1" baseline="30000"/>
              <a:t>2</a:t>
            </a:r>
            <a:r>
              <a:rPr lang="it-IT" i="1"/>
              <a:t> boost effect”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771800" y="1844824"/>
            <a:ext cx="509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HigS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860032" y="1556792"/>
            <a:ext cx="706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ELI-NP</a:t>
            </a:r>
          </a:p>
        </p:txBody>
      </p:sp>
      <p:sp>
        <p:nvSpPr>
          <p:cNvPr id="14" name="Ovale 13"/>
          <p:cNvSpPr/>
          <p:nvPr/>
        </p:nvSpPr>
        <p:spPr bwMode="auto">
          <a:xfrm>
            <a:off x="4860032" y="1628800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5" name="Ovale 14"/>
          <p:cNvSpPr/>
          <p:nvPr/>
        </p:nvSpPr>
        <p:spPr bwMode="auto">
          <a:xfrm>
            <a:off x="4716016" y="1484784"/>
            <a:ext cx="72016" cy="72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-111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4716016" y="1340768"/>
            <a:ext cx="620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>
                <a:solidFill>
                  <a:srgbClr val="FF0000"/>
                </a:solidFill>
              </a:rPr>
              <a:t>CALA</a:t>
            </a:r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7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1828800"/>
            <a:ext cx="55707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I competitors in ambito Europeo:</a:t>
            </a:r>
          </a:p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 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sual" charset="0"/>
                <a:ea typeface="Casual" charset="0"/>
                <a:cs typeface="Casual" charset="0"/>
              </a:rPr>
              <a:t>STAR a UniCAL (Cosenza)</a:t>
            </a:r>
            <a:endParaRPr lang="en-US" sz="2800">
              <a:latin typeface="Casual" charset="0"/>
              <a:ea typeface="Casual" charset="0"/>
              <a:cs typeface="Casual" charset="0"/>
            </a:endParaRPr>
          </a:p>
          <a:p>
            <a:pPr algn="ctr"/>
            <a:endParaRPr lang="en-US" sz="2800">
              <a:latin typeface="Casual" charset="0"/>
              <a:ea typeface="Casual" charset="0"/>
              <a:cs typeface="Casual" charset="0"/>
            </a:endParaRPr>
          </a:p>
          <a:p>
            <a:pPr algn="ctr"/>
            <a:r>
              <a:rPr lang="en-US" sz="2800">
                <a:solidFill>
                  <a:srgbClr val="FF0000"/>
                </a:solidFill>
                <a:latin typeface="Casual" charset="0"/>
                <a:ea typeface="Casual" charset="0"/>
                <a:cs typeface="Casual" charset="0"/>
              </a:rPr>
              <a:t>ThomX a Orsay/LAL (Francia)</a:t>
            </a:r>
          </a:p>
        </p:txBody>
      </p:sp>
    </p:spTree>
    <p:extLst>
      <p:ext uri="{BB962C8B-B14F-4D97-AF65-F5344CB8AC3E}">
        <p14:creationId xmlns:p14="http://schemas.microsoft.com/office/powerpoint/2010/main" val="93873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67" name="Immagine 1" descr="Untitled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6228184" cy="3415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" descr="Untitled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344" y="3284984"/>
            <a:ext cx="5940152" cy="356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755576" y="548680"/>
            <a:ext cx="7776864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Collisore elettrone-fotone altamente 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asimmetrico e compatto* (cfr. LHC)</a:t>
            </a:r>
          </a:p>
        </p:txBody>
      </p:sp>
      <p:sp>
        <p:nvSpPr>
          <p:cNvPr id="7" name="Rettangolo 6"/>
          <p:cNvSpPr/>
          <p:nvPr/>
        </p:nvSpPr>
        <p:spPr>
          <a:xfrm>
            <a:off x="4232920" y="1752600"/>
            <a:ext cx="4911080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Fascio secondario di fotoni prodotto grazie al grande boost di Lorentz del sistema di riferimento del centro di massa elettrone-fotone (cfr. LHC, simmetrico, zero boost di Lorentz)</a:t>
            </a:r>
          </a:p>
        </p:txBody>
      </p:sp>
      <p:sp>
        <p:nvSpPr>
          <p:cNvPr id="8" name="Rettangolo 7"/>
          <p:cNvSpPr/>
          <p:nvPr/>
        </p:nvSpPr>
        <p:spPr>
          <a:xfrm>
            <a:off x="179512" y="1700808"/>
            <a:ext cx="21442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*10 m, 10 M$</a:t>
            </a:r>
          </a:p>
        </p:txBody>
      </p:sp>
      <p:sp>
        <p:nvSpPr>
          <p:cNvPr id="9" name="Rettangolo 8"/>
          <p:cNvSpPr/>
          <p:nvPr/>
        </p:nvSpPr>
        <p:spPr>
          <a:xfrm>
            <a:off x="76200" y="4406104"/>
            <a:ext cx="358140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Elettroni con energia nel range 10-100 MeV collidono contro fotoni laser con energia nel range 1-3 eV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451556" y="3499556"/>
            <a:ext cx="270113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b="1"/>
              <a:t>Nuova Generazione</a:t>
            </a:r>
          </a:p>
        </p:txBody>
      </p:sp>
    </p:spTree>
    <p:extLst>
      <p:ext uri="{BB962C8B-B14F-4D97-AF65-F5344CB8AC3E}">
        <p14:creationId xmlns:p14="http://schemas.microsoft.com/office/powerpoint/2010/main" val="111973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1700" y="698500"/>
            <a:ext cx="7810500" cy="5829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95536" y="4221087"/>
            <a:ext cx="2832100" cy="15646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48895" marR="132080">
              <a:lnSpc>
                <a:spcPct val="100699"/>
              </a:lnSpc>
            </a:pPr>
            <a:r>
              <a:rPr sz="2400" dirty="0">
                <a:latin typeface="Helvetica"/>
                <a:cs typeface="Helvetica"/>
              </a:rPr>
              <a:t>macchina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compa</a:t>
            </a:r>
            <a:r>
              <a:rPr sz="2400" spc="-10" dirty="0">
                <a:latin typeface="Helvetica"/>
                <a:cs typeface="Helvetica"/>
              </a:rPr>
              <a:t>tt</a:t>
            </a:r>
            <a:r>
              <a:rPr sz="2400" dirty="0">
                <a:latin typeface="Helvetica"/>
                <a:cs typeface="Helvetica"/>
              </a:rPr>
              <a:t>a 10x10</a:t>
            </a:r>
            <a:r>
              <a:rPr sz="2400" spc="-5" dirty="0">
                <a:latin typeface="Helvetica"/>
                <a:cs typeface="Helvetica"/>
              </a:rPr>
              <a:t> m</a:t>
            </a:r>
            <a:r>
              <a:rPr sz="2400" baseline="19097" dirty="0">
                <a:latin typeface="Helvetica"/>
                <a:cs typeface="Helvetica"/>
              </a:rPr>
              <a:t>2</a:t>
            </a:r>
            <a:endParaRPr sz="2400" baseline="19097">
              <a:latin typeface="Helvetica"/>
              <a:cs typeface="Helvetica"/>
            </a:endParaRPr>
          </a:p>
          <a:p>
            <a:pPr marL="48895" marR="436245">
              <a:lnSpc>
                <a:spcPct val="100699"/>
              </a:lnSpc>
            </a:pPr>
            <a:r>
              <a:rPr sz="2400" spc="-10" dirty="0">
                <a:latin typeface="Helvetica"/>
                <a:cs typeface="Helvetica"/>
              </a:rPr>
              <a:t>In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oper</a:t>
            </a:r>
            <a:r>
              <a:rPr sz="2400" spc="-5" dirty="0">
                <a:latin typeface="Helvetica"/>
                <a:cs typeface="Helvetica"/>
              </a:rPr>
              <a:t>a</a:t>
            </a:r>
            <a:r>
              <a:rPr sz="2400" dirty="0">
                <a:latin typeface="Helvetica"/>
                <a:cs typeface="Helvetica"/>
              </a:rPr>
              <a:t>zione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dai primi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del</a:t>
            </a:r>
            <a:r>
              <a:rPr sz="2400" spc="-5" dirty="0">
                <a:latin typeface="Helvetica"/>
                <a:cs typeface="Helvetica"/>
              </a:rPr>
              <a:t> </a:t>
            </a:r>
            <a:r>
              <a:rPr sz="2400" dirty="0">
                <a:latin typeface="Helvetica"/>
                <a:cs typeface="Helvetica"/>
              </a:rPr>
              <a:t>2015</a:t>
            </a:r>
            <a:endParaRPr sz="2400">
              <a:latin typeface="Helvetica"/>
              <a:cs typeface="Helvetica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Immagine 1" descr="Untitle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6250"/>
            <a:ext cx="8208963" cy="608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1"/>
          <p:cNvSpPr txBox="1">
            <a:spLocks noChangeArrowheads="1"/>
          </p:cNvSpPr>
          <p:nvPr/>
        </p:nvSpPr>
        <p:spPr bwMode="auto">
          <a:xfrm>
            <a:off x="251520" y="5181600"/>
            <a:ext cx="3594254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/>
              <a:t>Flusso misurato</a:t>
            </a:r>
          </a:p>
          <a:p>
            <a:r>
              <a:rPr lang="it-IT"/>
              <a:t>1.5</a:t>
            </a:r>
            <a:r>
              <a:rPr lang="it-IT" baseline="30000"/>
              <a:t>.</a:t>
            </a:r>
            <a:r>
              <a:rPr lang="it-IT"/>
              <a:t>10</a:t>
            </a:r>
            <a:r>
              <a:rPr lang="it-IT" baseline="30000"/>
              <a:t>10</a:t>
            </a:r>
            <a:r>
              <a:rPr lang="it-IT"/>
              <a:t> fotoni/s con 10 mA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6156176" y="2060848"/>
            <a:ext cx="136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measured</a:t>
            </a:r>
          </a:p>
        </p:txBody>
      </p:sp>
      <p:sp>
        <p:nvSpPr>
          <p:cNvPr id="7" name="CasellaDiTesto 1"/>
          <p:cNvSpPr txBox="1">
            <a:spLocks noChangeArrowheads="1"/>
          </p:cNvSpPr>
          <p:nvPr/>
        </p:nvSpPr>
        <p:spPr bwMode="auto">
          <a:xfrm>
            <a:off x="152400" y="2286000"/>
            <a:ext cx="2103135" cy="10156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/>
              <a:t>Righe spettrali</a:t>
            </a:r>
          </a:p>
          <a:p>
            <a:r>
              <a:rPr lang="it-IT" sz="2000" b="1"/>
              <a:t>mono-cromatiche</a:t>
            </a:r>
          </a:p>
          <a:p>
            <a:r>
              <a:rPr lang="it-IT" sz="2000" b="1"/>
              <a:t>e accordabili</a:t>
            </a:r>
          </a:p>
        </p:txBody>
      </p:sp>
      <p:pic>
        <p:nvPicPr>
          <p:cNvPr id="8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7200" y="1"/>
            <a:ext cx="1066800" cy="58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3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1811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1066800"/>
            <a:ext cx="1576388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71812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066800"/>
            <a:ext cx="1557338" cy="486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71813" name="Text Box 1029"/>
          <p:cNvSpPr txBox="1">
            <a:spLocks noChangeArrowheads="1"/>
          </p:cNvSpPr>
          <p:nvPr/>
        </p:nvSpPr>
        <p:spPr bwMode="auto">
          <a:xfrm>
            <a:off x="2298700" y="5918200"/>
            <a:ext cx="40620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3 cm thick in vitro human breast tissue</a:t>
            </a:r>
            <a:endParaRPr lang="en-US" sz="1600">
              <a:solidFill>
                <a:srgbClr val="FFFF66"/>
              </a:solidFill>
              <a:latin typeface="Times New Roman" charset="0"/>
            </a:endParaRPr>
          </a:p>
        </p:txBody>
      </p:sp>
      <p:sp>
        <p:nvSpPr>
          <p:cNvPr id="1271814" name="Text Box 1030"/>
          <p:cNvSpPr txBox="1">
            <a:spLocks noChangeArrowheads="1"/>
          </p:cNvSpPr>
          <p:nvPr/>
        </p:nvSpPr>
        <p:spPr bwMode="auto">
          <a:xfrm>
            <a:off x="7050088" y="2005013"/>
            <a:ext cx="1947862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a) SR digital image</a:t>
            </a:r>
          </a:p>
          <a:p>
            <a:r>
              <a:rPr lang="en-US" sz="1600">
                <a:latin typeface="Comic Sans MS" charset="0"/>
              </a:rPr>
              <a:t>Energy 17 keV</a:t>
            </a:r>
          </a:p>
          <a:p>
            <a:r>
              <a:rPr lang="en-US" sz="1600">
                <a:latin typeface="Comic Sans MS" charset="0"/>
              </a:rPr>
              <a:t>Scan step 100 mm</a:t>
            </a:r>
          </a:p>
          <a:p>
            <a:r>
              <a:rPr lang="en-US" sz="1600">
                <a:latin typeface="Comic Sans MS" charset="0"/>
              </a:rPr>
              <a:t>MGD 1 mGy</a:t>
            </a:r>
          </a:p>
        </p:txBody>
      </p:sp>
      <p:sp>
        <p:nvSpPr>
          <p:cNvPr id="1271815" name="Text Box 1031"/>
          <p:cNvSpPr txBox="1">
            <a:spLocks noChangeArrowheads="1"/>
          </p:cNvSpPr>
          <p:nvPr/>
        </p:nvSpPr>
        <p:spPr bwMode="auto">
          <a:xfrm>
            <a:off x="7027863" y="3605213"/>
            <a:ext cx="19637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b) SR digital image</a:t>
            </a:r>
          </a:p>
          <a:p>
            <a:r>
              <a:rPr lang="en-US" sz="1600">
                <a:latin typeface="Comic Sans MS" charset="0"/>
              </a:rPr>
              <a:t>Energy 20 keV</a:t>
            </a:r>
          </a:p>
          <a:p>
            <a:r>
              <a:rPr lang="en-US" sz="1600">
                <a:latin typeface="Comic Sans MS" charset="0"/>
              </a:rPr>
              <a:t>Scan step 100 mm</a:t>
            </a:r>
          </a:p>
          <a:p>
            <a:r>
              <a:rPr lang="en-US" sz="1600">
                <a:latin typeface="Comic Sans MS" charset="0"/>
              </a:rPr>
              <a:t>MGD 0.33 mGy</a:t>
            </a:r>
          </a:p>
        </p:txBody>
      </p:sp>
      <p:pic>
        <p:nvPicPr>
          <p:cNvPr id="1271816" name="Picture 1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738" y="1066800"/>
            <a:ext cx="1616075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71817" name="Text Box 1033"/>
          <p:cNvSpPr txBox="1">
            <a:spLocks noChangeArrowheads="1"/>
          </p:cNvSpPr>
          <p:nvPr/>
        </p:nvSpPr>
        <p:spPr bwMode="auto">
          <a:xfrm>
            <a:off x="57150" y="3071813"/>
            <a:ext cx="19367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Comic Sans MS" charset="0"/>
              </a:rPr>
              <a:t>Conventional</a:t>
            </a:r>
          </a:p>
          <a:p>
            <a:r>
              <a:rPr lang="en-US" sz="1600">
                <a:latin typeface="Comic Sans MS" charset="0"/>
              </a:rPr>
              <a:t>X-ray tube 26 kVp</a:t>
            </a:r>
          </a:p>
          <a:p>
            <a:r>
              <a:rPr lang="en-US" sz="1600">
                <a:latin typeface="Comic Sans MS" charset="0"/>
              </a:rPr>
              <a:t>MGD 1 mGy</a:t>
            </a:r>
          </a:p>
        </p:txBody>
      </p:sp>
      <p:pic>
        <p:nvPicPr>
          <p:cNvPr id="11" name="Immagine 2" descr="infn-n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5"/>
          <p:cNvSpPr txBox="1">
            <a:spLocks noChangeArrowheads="1"/>
          </p:cNvSpPr>
          <p:nvPr/>
        </p:nvSpPr>
        <p:spPr bwMode="auto">
          <a:xfrm>
            <a:off x="469900" y="581561"/>
            <a:ext cx="8674100" cy="13234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/>
              <a:t>La Mammografia con Raggi X Mono-cromatici a 20 keV e’ gia’ stata dimostrata</a:t>
            </a:r>
          </a:p>
          <a:p>
            <a:r>
              <a:rPr lang="it-IT" sz="2000" b="1" i="1"/>
              <a:t>essere di gran lunga superiore nel rapporto Segnale-Rumore rispetto ai tubi</a:t>
            </a:r>
          </a:p>
          <a:p>
            <a:r>
              <a:rPr lang="it-IT" sz="2000" b="1" i="1"/>
              <a:t>Mammografici convenzionali, con una dose di radiazione ai tessuti di gran lunga inferiore (esperimenti alle facilities di Luce di Sincrotrone)</a:t>
            </a:r>
          </a:p>
        </p:txBody>
      </p:sp>
      <p:pic>
        <p:nvPicPr>
          <p:cNvPr id="12" name="Immagin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0" y="0"/>
            <a:ext cx="990600" cy="54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755576" y="476672"/>
            <a:ext cx="7992888" cy="3196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chemeClr val="accent2"/>
                </a:solidFill>
              </a:rPr>
              <a:t>Primer on Thomson Sources</a:t>
            </a:r>
          </a:p>
          <a:p>
            <a:pPr algn="ctr" eaLnBrk="1" hangingPunct="1">
              <a:lnSpc>
                <a:spcPct val="120000"/>
              </a:lnSpc>
              <a:spcBef>
                <a:spcPct val="20000"/>
              </a:spcBef>
            </a:pPr>
            <a:endParaRPr lang="en-US" b="1">
              <a:solidFill>
                <a:srgbClr val="008000"/>
              </a:solidFill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i="1"/>
              <a:t>E</a:t>
            </a:r>
            <a:r>
              <a:rPr lang="en-US" sz="2000" b="1" i="1" baseline="-25000"/>
              <a:t>X</a:t>
            </a:r>
            <a:r>
              <a:rPr lang="en-US" sz="2000" b="1"/>
              <a:t>: max energy of Thomson back-scattered X-ray photon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i="1"/>
              <a:t>E</a:t>
            </a:r>
            <a:r>
              <a:rPr lang="en-US" sz="2000" b="1" i="1" baseline="-25000"/>
              <a:t>L</a:t>
            </a:r>
            <a:r>
              <a:rPr lang="en-US" sz="2000" b="1"/>
              <a:t>: energy of laser optical photons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sz="2000" b="1" i="1"/>
              <a:t>T</a:t>
            </a:r>
            <a:r>
              <a:rPr lang="en-US" sz="2000" b="1" i="1" baseline="-25000"/>
              <a:t>e</a:t>
            </a:r>
            <a:r>
              <a:rPr lang="en-US" sz="2000" b="1"/>
              <a:t>: kinetic energy of colliding electrons</a:t>
            </a: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sz="2000" b="1"/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endParaRPr lang="en-US" sz="2000" b="1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/>
          </p:nvPr>
        </p:nvGraphicFramePr>
        <p:xfrm>
          <a:off x="1065213" y="3167087"/>
          <a:ext cx="6826250" cy="307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4" name="Equation" r:id="rId4" imgW="3759200" imgH="1689100" progId="Equation.3">
                  <p:embed/>
                </p:oleObj>
              </mc:Choice>
              <mc:Fallback>
                <p:oleObj name="Equation" r:id="rId4" imgW="3759200" imgH="168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5213" y="3167087"/>
                        <a:ext cx="6826250" cy="3070225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992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3048000" y="4419600"/>
            <a:ext cx="5744707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Portare i pazienti in Ospedale non al Sincrotrone</a:t>
            </a:r>
            <a:r>
              <a:rPr lang="is-IS"/>
              <a:t>… </a:t>
            </a:r>
          </a:p>
          <a:p>
            <a:r>
              <a:rPr lang="is-IS"/>
              <a:t>realizzare un S</a:t>
            </a:r>
            <a:r>
              <a:rPr lang="it-IT"/>
              <a:t>i</a:t>
            </a:r>
            <a:r>
              <a:rPr lang="is-IS"/>
              <a:t>ncrotrone-equivalente (Sorgente Thomson)</a:t>
            </a:r>
          </a:p>
          <a:p>
            <a:r>
              <a:rPr lang="is-IS"/>
              <a:t>che possa funzionare all’interno dell’Ospedale</a:t>
            </a:r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3400" y="1143000"/>
            <a:ext cx="823708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/>
              <a:t>Basso rate di pazienti diagnosticati al Sincrotrone, in pratica solo i dubbi falsi positivi</a:t>
            </a:r>
          </a:p>
          <a:p>
            <a:r>
              <a:rPr lang="it-IT"/>
              <a:t>vengono indirizzati al Sincrotrone a valle della diagnostica con strumenti convenzionali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Immagine 2" descr="infn-new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3" name="Immagine 1" descr="Untit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549275"/>
            <a:ext cx="8101012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55576" y="116632"/>
            <a:ext cx="8316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b="1">
                <a:solidFill>
                  <a:srgbClr val="0000FF"/>
                </a:solidFill>
              </a:rPr>
              <a:t>Rivaling with Synchr. Light Sources for energies above 50 keV</a:t>
            </a:r>
          </a:p>
        </p:txBody>
      </p:sp>
      <p:pic>
        <p:nvPicPr>
          <p:cNvPr id="7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292" y="0"/>
            <a:ext cx="1163708" cy="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0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62000"/>
            <a:ext cx="4503738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0" name="Line 1029"/>
          <p:cNvSpPr>
            <a:spLocks noChangeShapeType="1"/>
          </p:cNvSpPr>
          <p:nvPr/>
        </p:nvSpPr>
        <p:spPr bwMode="auto">
          <a:xfrm flipV="1">
            <a:off x="5334000" y="1981200"/>
            <a:ext cx="685800" cy="304800"/>
          </a:xfrm>
          <a:prstGeom prst="line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1" name="Line 1031"/>
          <p:cNvSpPr>
            <a:spLocks noChangeShapeType="1"/>
          </p:cNvSpPr>
          <p:nvPr/>
        </p:nvSpPr>
        <p:spPr bwMode="auto">
          <a:xfrm flipV="1">
            <a:off x="4724400" y="2286000"/>
            <a:ext cx="762000" cy="457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2" name="Text Box 1032"/>
          <p:cNvSpPr txBox="1">
            <a:spLocks noChangeArrowheads="1"/>
          </p:cNvSpPr>
          <p:nvPr/>
        </p:nvSpPr>
        <p:spPr bwMode="auto">
          <a:xfrm>
            <a:off x="5334000" y="2362200"/>
            <a:ext cx="796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 i="1"/>
              <a:t>FLASH</a:t>
            </a:r>
            <a:endParaRPr lang="it-IT"/>
          </a:p>
        </p:txBody>
      </p:sp>
      <p:sp>
        <p:nvSpPr>
          <p:cNvPr id="94213" name="Text Box 1033"/>
          <p:cNvSpPr txBox="1">
            <a:spLocks noChangeArrowheads="1"/>
          </p:cNvSpPr>
          <p:nvPr/>
        </p:nvSpPr>
        <p:spPr bwMode="auto">
          <a:xfrm>
            <a:off x="51816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12.4</a:t>
            </a:r>
            <a:endParaRPr lang="it-IT"/>
          </a:p>
        </p:txBody>
      </p:sp>
      <p:sp>
        <p:nvSpPr>
          <p:cNvPr id="94214" name="Text Box 1034"/>
          <p:cNvSpPr txBox="1">
            <a:spLocks noChangeArrowheads="1"/>
          </p:cNvSpPr>
          <p:nvPr/>
        </p:nvSpPr>
        <p:spPr bwMode="auto">
          <a:xfrm>
            <a:off x="6019800" y="685800"/>
            <a:ext cx="495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1.24</a:t>
            </a:r>
            <a:endParaRPr lang="it-IT"/>
          </a:p>
        </p:txBody>
      </p:sp>
      <p:sp>
        <p:nvSpPr>
          <p:cNvPr id="94215" name="Text Box 1035"/>
          <p:cNvSpPr txBox="1">
            <a:spLocks noChangeArrowheads="1"/>
          </p:cNvSpPr>
          <p:nvPr/>
        </p:nvSpPr>
        <p:spPr bwMode="auto">
          <a:xfrm>
            <a:off x="6705600" y="685800"/>
            <a:ext cx="58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0.124</a:t>
            </a:r>
            <a:endParaRPr lang="it-IT"/>
          </a:p>
        </p:txBody>
      </p:sp>
      <p:sp>
        <p:nvSpPr>
          <p:cNvPr id="94216" name="Text Box 1036"/>
          <p:cNvSpPr txBox="1">
            <a:spLocks noChangeArrowheads="1"/>
          </p:cNvSpPr>
          <p:nvPr/>
        </p:nvSpPr>
        <p:spPr bwMode="auto">
          <a:xfrm>
            <a:off x="7620000" y="685800"/>
            <a:ext cx="736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 b="1">
                <a:latin typeface="Symbol" charset="0"/>
              </a:rPr>
              <a:t>l</a:t>
            </a:r>
            <a:r>
              <a:rPr lang="it-IT" sz="1400" b="1"/>
              <a:t>  (nm)</a:t>
            </a:r>
            <a:endParaRPr lang="it-IT"/>
          </a:p>
        </p:txBody>
      </p:sp>
      <p:sp>
        <p:nvSpPr>
          <p:cNvPr id="94217" name="Line 1037"/>
          <p:cNvSpPr>
            <a:spLocks noChangeShapeType="1"/>
          </p:cNvSpPr>
          <p:nvPr/>
        </p:nvSpPr>
        <p:spPr bwMode="auto">
          <a:xfrm>
            <a:off x="5486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038"/>
          <p:cNvSpPr>
            <a:spLocks noChangeShapeType="1"/>
          </p:cNvSpPr>
          <p:nvPr/>
        </p:nvSpPr>
        <p:spPr bwMode="auto">
          <a:xfrm>
            <a:off x="6248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Line 1039"/>
          <p:cNvSpPr>
            <a:spLocks noChangeShapeType="1"/>
          </p:cNvSpPr>
          <p:nvPr/>
        </p:nvSpPr>
        <p:spPr bwMode="auto">
          <a:xfrm>
            <a:off x="7010400" y="990600"/>
            <a:ext cx="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94220" name="Group 1040"/>
          <p:cNvGrpSpPr>
            <a:grpSpLocks/>
          </p:cNvGrpSpPr>
          <p:nvPr/>
        </p:nvGrpSpPr>
        <p:grpSpPr bwMode="auto">
          <a:xfrm>
            <a:off x="6781800" y="3962400"/>
            <a:ext cx="2255838" cy="685800"/>
            <a:chOff x="4272" y="2496"/>
            <a:chExt cx="1421" cy="432"/>
          </a:xfrm>
        </p:grpSpPr>
        <p:sp>
          <p:nvSpPr>
            <p:cNvPr id="94235" name="Line 1041"/>
            <p:cNvSpPr>
              <a:spLocks noChangeShapeType="1"/>
            </p:cNvSpPr>
            <p:nvPr/>
          </p:nvSpPr>
          <p:spPr bwMode="auto">
            <a:xfrm flipV="1">
              <a:off x="4416" y="2688"/>
              <a:ext cx="1008" cy="24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94236" name="Text Box 1042"/>
            <p:cNvSpPr txBox="1">
              <a:spLocks noChangeArrowheads="1"/>
            </p:cNvSpPr>
            <p:nvPr/>
          </p:nvSpPr>
          <p:spPr bwMode="auto">
            <a:xfrm rot="-777393">
              <a:off x="4272" y="2496"/>
              <a:ext cx="1421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r>
                <a:rPr lang="it-IT" sz="1400" b="1" i="1">
                  <a:solidFill>
                    <a:schemeClr val="accent2"/>
                  </a:solidFill>
                </a:rPr>
                <a:t>Thomson/Compton Sources</a:t>
              </a:r>
              <a:endParaRPr lang="it-IT"/>
            </a:p>
          </p:txBody>
        </p:sp>
      </p:grpSp>
      <p:sp>
        <p:nvSpPr>
          <p:cNvPr id="94221" name="Rectangle 1044"/>
          <p:cNvSpPr>
            <a:spLocks noChangeArrowheads="1"/>
          </p:cNvSpPr>
          <p:nvPr/>
        </p:nvSpPr>
        <p:spPr bwMode="auto">
          <a:xfrm>
            <a:off x="1219200" y="0"/>
            <a:ext cx="61722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it-IT" sz="2800" b="1">
                <a:solidFill>
                  <a:srgbClr val="CC0000"/>
                </a:solidFill>
              </a:rPr>
              <a:t>Brilliance of Lasers and X-ray sources</a:t>
            </a:r>
            <a:endParaRPr lang="it-IT" sz="4400">
              <a:solidFill>
                <a:schemeClr val="tx2"/>
              </a:solidFill>
            </a:endParaRPr>
          </a:p>
        </p:txBody>
      </p:sp>
      <p:sp>
        <p:nvSpPr>
          <p:cNvPr id="94222" name="Ovale 23"/>
          <p:cNvSpPr>
            <a:spLocks noChangeArrowheads="1"/>
          </p:cNvSpPr>
          <p:nvPr/>
        </p:nvSpPr>
        <p:spPr bwMode="auto">
          <a:xfrm rot="1211031">
            <a:off x="3373438" y="1382713"/>
            <a:ext cx="1090612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3" name="CasellaDiTesto 24"/>
          <p:cNvSpPr txBox="1">
            <a:spLocks noChangeArrowheads="1"/>
          </p:cNvSpPr>
          <p:nvPr/>
        </p:nvSpPr>
        <p:spPr bwMode="auto">
          <a:xfrm>
            <a:off x="3352800" y="1295400"/>
            <a:ext cx="1176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FF0000"/>
                </a:solidFill>
              </a:rPr>
              <a:t>BELLA</a:t>
            </a:r>
          </a:p>
        </p:txBody>
      </p:sp>
      <p:sp>
        <p:nvSpPr>
          <p:cNvPr id="94224" name="CasellaDiTesto 25"/>
          <p:cNvSpPr txBox="1">
            <a:spLocks noChangeArrowheads="1"/>
          </p:cNvSpPr>
          <p:nvPr/>
        </p:nvSpPr>
        <p:spPr bwMode="auto">
          <a:xfrm>
            <a:off x="9880600" y="53467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endParaRPr lang="it-IT"/>
          </a:p>
        </p:txBody>
      </p:sp>
      <p:graphicFrame>
        <p:nvGraphicFramePr>
          <p:cNvPr id="94226" name="Object 2"/>
          <p:cNvGraphicFramePr>
            <a:graphicFrameLocks noChangeAspect="1"/>
          </p:cNvGraphicFramePr>
          <p:nvPr/>
        </p:nvGraphicFramePr>
        <p:xfrm>
          <a:off x="1295400" y="2362200"/>
          <a:ext cx="2703513" cy="1095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1" name="Equation" r:id="rId5" imgW="1409700" imgH="571500" progId="Equation.3">
                  <p:embed/>
                </p:oleObj>
              </mc:Choice>
              <mc:Fallback>
                <p:oleObj name="Equation" r:id="rId5" imgW="1409700" imgH="571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2362200"/>
                        <a:ext cx="2703513" cy="1095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27" name="Object 3"/>
          <p:cNvGraphicFramePr>
            <a:graphicFrameLocks noChangeAspect="1"/>
          </p:cNvGraphicFramePr>
          <p:nvPr/>
        </p:nvGraphicFramePr>
        <p:xfrm>
          <a:off x="1295400" y="1219200"/>
          <a:ext cx="2057400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2" name="Equation" r:id="rId7" imgW="1028700" imgH="469900" progId="Equation.3">
                  <p:embed/>
                </p:oleObj>
              </mc:Choice>
              <mc:Fallback>
                <p:oleObj name="Equation" r:id="rId7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1219200"/>
                        <a:ext cx="2057400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28" name="Ovale 23"/>
          <p:cNvSpPr>
            <a:spLocks noChangeArrowheads="1"/>
          </p:cNvSpPr>
          <p:nvPr/>
        </p:nvSpPr>
        <p:spPr bwMode="auto">
          <a:xfrm rot="1616765">
            <a:off x="3486150" y="703263"/>
            <a:ext cx="862013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94229" name="CasellaDiTesto 24"/>
          <p:cNvSpPr txBox="1">
            <a:spLocks noChangeArrowheads="1"/>
          </p:cNvSpPr>
          <p:nvPr/>
        </p:nvSpPr>
        <p:spPr bwMode="auto">
          <a:xfrm>
            <a:off x="3581400" y="685800"/>
            <a:ext cx="66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800000"/>
                </a:solidFill>
              </a:rPr>
              <a:t>ELI</a:t>
            </a:r>
          </a:p>
        </p:txBody>
      </p:sp>
      <p:graphicFrame>
        <p:nvGraphicFramePr>
          <p:cNvPr id="94230" name="Object 4"/>
          <p:cNvGraphicFramePr>
            <a:graphicFrameLocks noChangeAspect="1"/>
          </p:cNvGraphicFramePr>
          <p:nvPr/>
        </p:nvGraphicFramePr>
        <p:xfrm>
          <a:off x="7086600" y="11430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3" name="Equation" r:id="rId9" imgW="1028700" imgH="469900" progId="Equation.3">
                  <p:embed/>
                </p:oleObj>
              </mc:Choice>
              <mc:Fallback>
                <p:oleObj name="Equation" r:id="rId9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1430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31" name="Object 5"/>
          <p:cNvGraphicFramePr>
            <a:graphicFrameLocks noChangeAspect="1"/>
          </p:cNvGraphicFramePr>
          <p:nvPr/>
        </p:nvGraphicFramePr>
        <p:xfrm>
          <a:off x="7848600" y="4419600"/>
          <a:ext cx="1165225" cy="34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4" name="Equation" r:id="rId11" imgW="762000" imgH="228600" progId="Equation.3">
                  <p:embed/>
                </p:oleObj>
              </mc:Choice>
              <mc:Fallback>
                <p:oleObj name="Equation" r:id="rId11" imgW="762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600" y="4419600"/>
                        <a:ext cx="1165225" cy="34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4232" name="Immagine 2" descr="infn-new.gif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4233" name="Object 6"/>
          <p:cNvGraphicFramePr>
            <a:graphicFrameLocks noChangeAspect="1"/>
          </p:cNvGraphicFramePr>
          <p:nvPr/>
        </p:nvGraphicFramePr>
        <p:xfrm>
          <a:off x="7696200" y="3276600"/>
          <a:ext cx="1414463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995" name="Equation" r:id="rId14" imgW="1028700" imgH="469900" progId="Equation.3">
                  <p:embed/>
                </p:oleObj>
              </mc:Choice>
              <mc:Fallback>
                <p:oleObj name="Equation" r:id="rId14" imgW="1028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276600"/>
                        <a:ext cx="1414463" cy="646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34" name="CasellaDiTesto 10"/>
          <p:cNvSpPr txBox="1">
            <a:spLocks noChangeArrowheads="1"/>
          </p:cNvSpPr>
          <p:nvPr/>
        </p:nvSpPr>
        <p:spPr bwMode="auto">
          <a:xfrm>
            <a:off x="76200" y="4876800"/>
            <a:ext cx="4267200" cy="83026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>
                <a:solidFill>
                  <a:schemeClr val="accent2"/>
                </a:solidFill>
              </a:rPr>
              <a:t>Outstanding X/</a:t>
            </a:r>
            <a:r>
              <a:rPr lang="it-IT" b="1" i="1">
                <a:solidFill>
                  <a:schemeClr val="accent2"/>
                </a:solidFill>
                <a:latin typeface="Symbol" charset="0"/>
                <a:cs typeface="Symbol" charset="0"/>
              </a:rPr>
              <a:t>g </a:t>
            </a:r>
            <a:r>
              <a:rPr lang="it-IT" b="1" i="1">
                <a:solidFill>
                  <a:schemeClr val="accent2"/>
                </a:solidFill>
                <a:cs typeface="Symbol" charset="0"/>
              </a:rPr>
              <a:t>photon beams</a:t>
            </a:r>
          </a:p>
          <a:p>
            <a:r>
              <a:rPr lang="it-IT" b="1" i="1">
                <a:solidFill>
                  <a:schemeClr val="accent2"/>
                </a:solidFill>
                <a:cs typeface="Symbol" charset="0"/>
              </a:rPr>
              <a:t>for Exotic Colliders</a:t>
            </a:r>
          </a:p>
        </p:txBody>
      </p:sp>
      <p:sp>
        <p:nvSpPr>
          <p:cNvPr id="31" name="Segnaposto data 6"/>
          <p:cNvSpPr>
            <a:spLocks noGrp="1"/>
          </p:cNvSpPr>
          <p:nvPr>
            <p:ph type="dt" sz="quarter" idx="10"/>
          </p:nvPr>
        </p:nvSpPr>
        <p:spPr>
          <a:xfrm>
            <a:off x="0" y="6553200"/>
            <a:ext cx="6705600" cy="30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1400"/>
              <a:t>Seminario su Advanced Photon Sources - Dottorato Milano - June 2017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65162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31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28600" y="2536853"/>
            <a:ext cx="3956732" cy="211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Imaging a sottrazione, a cavallo del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K-edge (substraction imaging)</a:t>
            </a:r>
          </a:p>
          <a:p>
            <a:pPr eaLnBrk="1" hangingPunct="1">
              <a:spcBef>
                <a:spcPct val="20000"/>
              </a:spcBef>
            </a:pPr>
            <a:endParaRPr lang="en-US" sz="160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endParaRPr lang="en-US" sz="1600">
              <a:solidFill>
                <a:srgbClr val="FF0000"/>
              </a:solidFill>
              <a:cs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presso European Synchrotron Radiation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Facility (la Sorgente di Luce di </a:t>
            </a:r>
          </a:p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FF0000"/>
                </a:solidFill>
                <a:cs typeface="Arial" charset="0"/>
              </a:rPr>
              <a:t>Sincrotrone Europea a Grenoble)  </a:t>
            </a:r>
          </a:p>
        </p:txBody>
      </p:sp>
      <p:sp>
        <p:nvSpPr>
          <p:cNvPr id="6" name="Rectangle 52"/>
          <p:cNvSpPr>
            <a:spLocks noChangeArrowheads="1"/>
          </p:cNvSpPr>
          <p:nvPr/>
        </p:nvSpPr>
        <p:spPr bwMode="auto">
          <a:xfrm>
            <a:off x="4225925" y="1978025"/>
            <a:ext cx="2172390" cy="7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fr-FR" sz="1600">
                <a:solidFill>
                  <a:srgbClr val="FF0000"/>
                </a:solidFill>
                <a:sym typeface="Wingdings" charset="0"/>
              </a:rPr>
              <a:t>-  Energia accordabile</a:t>
            </a:r>
          </a:p>
          <a:p>
            <a:pPr>
              <a:spcBef>
                <a:spcPct val="20000"/>
              </a:spcBef>
              <a:buFontTx/>
              <a:buChar char="•"/>
            </a:pPr>
            <a:r>
              <a:rPr lang="fr-FR" sz="1600">
                <a:solidFill>
                  <a:srgbClr val="FF0000"/>
                </a:solidFill>
                <a:sym typeface="Wingdings" charset="0"/>
              </a:rPr>
              <a:t>-  Banda fotoni X: 2-3%</a:t>
            </a:r>
            <a:r>
              <a:rPr lang="fr-FR" sz="2400">
                <a:solidFill>
                  <a:srgbClr val="FF0000"/>
                </a:solidFill>
                <a:sym typeface="Wingdings" charset="0"/>
              </a:rPr>
              <a:t> </a:t>
            </a:r>
          </a:p>
        </p:txBody>
      </p:sp>
      <p:sp>
        <p:nvSpPr>
          <p:cNvPr id="7" name="Rectangle 40"/>
          <p:cNvSpPr/>
          <p:nvPr/>
        </p:nvSpPr>
        <p:spPr>
          <a:xfrm>
            <a:off x="4284663" y="1431925"/>
            <a:ext cx="4675187" cy="4589463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20000"/>
              </a:spcBef>
              <a:buFontTx/>
              <a:buChar char="•"/>
              <a:defRPr/>
            </a:pPr>
            <a:r>
              <a:rPr lang="en-US">
                <a:solidFill>
                  <a:srgbClr val="FFFFFF"/>
                </a:solidFill>
              </a:rPr>
              <a:t>`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8" name="Line 22"/>
          <p:cNvSpPr>
            <a:spLocks noChangeShapeType="1"/>
          </p:cNvSpPr>
          <p:nvPr/>
        </p:nvSpPr>
        <p:spPr bwMode="auto">
          <a:xfrm flipV="1">
            <a:off x="6480175" y="1616075"/>
            <a:ext cx="1588" cy="95885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" name="Line 23"/>
          <p:cNvSpPr>
            <a:spLocks noChangeShapeType="1"/>
          </p:cNvSpPr>
          <p:nvPr/>
        </p:nvSpPr>
        <p:spPr bwMode="auto">
          <a:xfrm flipV="1">
            <a:off x="6475413" y="2574925"/>
            <a:ext cx="1808162" cy="0"/>
          </a:xfrm>
          <a:prstGeom prst="line">
            <a:avLst/>
          </a:prstGeom>
          <a:noFill/>
          <a:ln w="635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Freeform 24"/>
          <p:cNvSpPr>
            <a:spLocks noChangeAspect="1"/>
          </p:cNvSpPr>
          <p:nvPr/>
        </p:nvSpPr>
        <p:spPr bwMode="auto">
          <a:xfrm>
            <a:off x="6483350" y="1616075"/>
            <a:ext cx="1443038" cy="849313"/>
          </a:xfrm>
          <a:custGeom>
            <a:avLst/>
            <a:gdLst>
              <a:gd name="T0" fmla="*/ 0 w 1776"/>
              <a:gd name="T1" fmla="*/ 2147483647 h 1045"/>
              <a:gd name="T2" fmla="*/ 2147483647 w 1776"/>
              <a:gd name="T3" fmla="*/ 2147483647 h 1045"/>
              <a:gd name="T4" fmla="*/ 2147483647 w 1776"/>
              <a:gd name="T5" fmla="*/ 2147483647 h 1045"/>
              <a:gd name="T6" fmla="*/ 2147483647 w 1776"/>
              <a:gd name="T7" fmla="*/ 2147483647 h 1045"/>
              <a:gd name="T8" fmla="*/ 2147483647 w 1776"/>
              <a:gd name="T9" fmla="*/ 2147483647 h 1045"/>
              <a:gd name="T10" fmla="*/ 2147483647 w 1776"/>
              <a:gd name="T11" fmla="*/ 2147483647 h 1045"/>
              <a:gd name="T12" fmla="*/ 2147483647 w 1776"/>
              <a:gd name="T13" fmla="*/ 2147483647 h 1045"/>
              <a:gd name="T14" fmla="*/ 2147483647 w 1776"/>
              <a:gd name="T15" fmla="*/ 2147483647 h 1045"/>
              <a:gd name="T16" fmla="*/ 2147483647 w 1776"/>
              <a:gd name="T17" fmla="*/ 2147483647 h 1045"/>
              <a:gd name="T18" fmla="*/ 2147483647 w 1776"/>
              <a:gd name="T19" fmla="*/ 2147483647 h 104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776"/>
              <a:gd name="T31" fmla="*/ 0 h 1045"/>
              <a:gd name="T32" fmla="*/ 1776 w 1776"/>
              <a:gd name="T33" fmla="*/ 1045 h 1045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776" h="1045">
                <a:moveTo>
                  <a:pt x="0" y="1000"/>
                </a:moveTo>
                <a:cubicBezTo>
                  <a:pt x="128" y="1006"/>
                  <a:pt x="257" y="1013"/>
                  <a:pt x="328" y="1000"/>
                </a:cubicBezTo>
                <a:cubicBezTo>
                  <a:pt x="399" y="987"/>
                  <a:pt x="403" y="1045"/>
                  <a:pt x="424" y="920"/>
                </a:cubicBezTo>
                <a:cubicBezTo>
                  <a:pt x="445" y="795"/>
                  <a:pt x="447" y="400"/>
                  <a:pt x="456" y="248"/>
                </a:cubicBezTo>
                <a:cubicBezTo>
                  <a:pt x="465" y="96"/>
                  <a:pt x="471" y="0"/>
                  <a:pt x="480" y="8"/>
                </a:cubicBezTo>
                <a:cubicBezTo>
                  <a:pt x="489" y="16"/>
                  <a:pt x="499" y="237"/>
                  <a:pt x="512" y="296"/>
                </a:cubicBezTo>
                <a:cubicBezTo>
                  <a:pt x="525" y="355"/>
                  <a:pt x="520" y="347"/>
                  <a:pt x="560" y="360"/>
                </a:cubicBezTo>
                <a:cubicBezTo>
                  <a:pt x="600" y="373"/>
                  <a:pt x="608" y="372"/>
                  <a:pt x="752" y="376"/>
                </a:cubicBezTo>
                <a:cubicBezTo>
                  <a:pt x="896" y="380"/>
                  <a:pt x="1253" y="387"/>
                  <a:pt x="1424" y="384"/>
                </a:cubicBezTo>
                <a:cubicBezTo>
                  <a:pt x="1595" y="381"/>
                  <a:pt x="1685" y="370"/>
                  <a:pt x="1776" y="360"/>
                </a:cubicBezTo>
              </a:path>
            </a:pathLst>
          </a:custGeom>
          <a:noFill/>
          <a:ln w="19050" cap="flat" cmpd="sng">
            <a:solidFill>
              <a:srgbClr val="99CC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1" name="Text Box 33"/>
          <p:cNvSpPr txBox="1">
            <a:spLocks noChangeArrowheads="1"/>
          </p:cNvSpPr>
          <p:nvPr/>
        </p:nvSpPr>
        <p:spPr bwMode="auto">
          <a:xfrm>
            <a:off x="8210550" y="2397125"/>
            <a:ext cx="669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fr-FR" sz="1200"/>
              <a:t>energy</a:t>
            </a:r>
          </a:p>
        </p:txBody>
      </p:sp>
      <p:sp>
        <p:nvSpPr>
          <p:cNvPr id="12" name="Text Box 26"/>
          <p:cNvSpPr txBox="1">
            <a:spLocks noChangeArrowheads="1"/>
          </p:cNvSpPr>
          <p:nvPr/>
        </p:nvSpPr>
        <p:spPr bwMode="auto">
          <a:xfrm rot="16200000">
            <a:off x="5826919" y="1824832"/>
            <a:ext cx="10795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sz="1200">
                <a:solidFill>
                  <a:schemeClr val="tx2"/>
                </a:solidFill>
              </a:rPr>
              <a:t>absorption</a:t>
            </a:r>
          </a:p>
        </p:txBody>
      </p:sp>
      <p:sp>
        <p:nvSpPr>
          <p:cNvPr id="13" name="Line 35"/>
          <p:cNvSpPr>
            <a:spLocks noChangeShapeType="1"/>
          </p:cNvSpPr>
          <p:nvPr/>
        </p:nvSpPr>
        <p:spPr bwMode="auto">
          <a:xfrm flipH="1" flipV="1">
            <a:off x="6619875" y="2432050"/>
            <a:ext cx="258763" cy="2762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4" name="Text Box 36"/>
          <p:cNvSpPr txBox="1">
            <a:spLocks noChangeArrowheads="1"/>
          </p:cNvSpPr>
          <p:nvPr/>
        </p:nvSpPr>
        <p:spPr bwMode="auto">
          <a:xfrm>
            <a:off x="6524625" y="2647950"/>
            <a:ext cx="2262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fr-FR" sz="1200"/>
              <a:t>Sotto soglia « trasparente »</a:t>
            </a: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7258050" y="1970088"/>
            <a:ext cx="17235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fr-FR" sz="1200"/>
              <a:t>Sopra soglia «opaco»</a:t>
            </a:r>
          </a:p>
        </p:txBody>
      </p:sp>
      <p:sp>
        <p:nvSpPr>
          <p:cNvPr id="16" name="Line 38"/>
          <p:cNvSpPr>
            <a:spLocks noChangeShapeType="1"/>
          </p:cNvSpPr>
          <p:nvPr/>
        </p:nvSpPr>
        <p:spPr bwMode="auto">
          <a:xfrm flipH="1" flipV="1">
            <a:off x="7069138" y="1927225"/>
            <a:ext cx="204787" cy="2333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cxnSp>
        <p:nvCxnSpPr>
          <p:cNvPr id="17" name="Connecteur en arc 26"/>
          <p:cNvCxnSpPr/>
          <p:nvPr/>
        </p:nvCxnSpPr>
        <p:spPr>
          <a:xfrm>
            <a:off x="3233738" y="3089275"/>
            <a:ext cx="719137" cy="339725"/>
          </a:xfrm>
          <a:prstGeom prst="curvedConnector3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7" t="37724" r="68907" b="38687"/>
          <a:stretch>
            <a:fillRect/>
          </a:stretch>
        </p:blipFill>
        <p:spPr bwMode="auto">
          <a:xfrm>
            <a:off x="4586288" y="3556000"/>
            <a:ext cx="10287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3" t="36751" r="24504" b="38687"/>
          <a:stretch>
            <a:fillRect/>
          </a:stretch>
        </p:blipFill>
        <p:spPr bwMode="auto">
          <a:xfrm>
            <a:off x="5715000" y="3552825"/>
            <a:ext cx="9890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6" t="67928" r="45850" b="8455"/>
          <a:stretch>
            <a:fillRect/>
          </a:stretch>
        </p:blipFill>
        <p:spPr bwMode="auto">
          <a:xfrm>
            <a:off x="6775450" y="3536950"/>
            <a:ext cx="1030288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4586288" y="3213100"/>
            <a:ext cx="43140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1600"/>
              <a:t>K-edge a ESRF </a:t>
            </a:r>
            <a:r>
              <a:rPr lang="en-US" sz="1400"/>
              <a:t>(usando un agente di contrasto)</a:t>
            </a:r>
          </a:p>
        </p:txBody>
      </p:sp>
      <p:sp>
        <p:nvSpPr>
          <p:cNvPr id="22" name="Text Box 40"/>
          <p:cNvSpPr txBox="1">
            <a:spLocks noChangeArrowheads="1"/>
          </p:cNvSpPr>
          <p:nvPr/>
        </p:nvSpPr>
        <p:spPr bwMode="auto">
          <a:xfrm>
            <a:off x="4140200" y="4724400"/>
            <a:ext cx="448071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fr-FR" sz="1200">
                <a:solidFill>
                  <a:srgbClr val="FF0000"/>
                </a:solidFill>
                <a:sym typeface="Wingdings" charset="0"/>
              </a:rPr>
              <a:t></a:t>
            </a:r>
            <a:r>
              <a:rPr lang="fr-FR" sz="1600">
                <a:solidFill>
                  <a:srgbClr val="FF0000"/>
                </a:solidFill>
                <a:sym typeface="Wingdings" charset="0"/>
              </a:rPr>
              <a:t> La differenza delle due immagini (digitale)</a:t>
            </a:r>
          </a:p>
          <a:p>
            <a:pPr eaLnBrk="1" hangingPunct="1">
              <a:spcBef>
                <a:spcPct val="20000"/>
              </a:spcBef>
            </a:pPr>
            <a:r>
              <a:rPr lang="fr-FR" sz="1600">
                <a:solidFill>
                  <a:srgbClr val="FF0000"/>
                </a:solidFill>
                <a:sym typeface="Wingdings" charset="0"/>
              </a:rPr>
              <a:t>     aumenta grandemente il contrasto</a:t>
            </a:r>
            <a:endParaRPr lang="fr-FR" sz="1600">
              <a:solidFill>
                <a:srgbClr val="FF3300"/>
              </a:solidFill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762000" y="304800"/>
            <a:ext cx="7086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it-IT" sz="1800"/>
              <a:t>Imaging con tecnica K Edge: richiede fascio X monocromatico</a:t>
            </a:r>
          </a:p>
          <a:p>
            <a:r>
              <a:rPr lang="it-IT" sz="1800"/>
              <a:t> e accordabile con energie al di sotto e al di sopra della soglia</a:t>
            </a:r>
          </a:p>
          <a:p>
            <a:r>
              <a:rPr lang="it-IT" sz="1800"/>
              <a:t>(K-edge) del materiale di contrasto impiegato</a:t>
            </a:r>
          </a:p>
        </p:txBody>
      </p:sp>
      <p:pic>
        <p:nvPicPr>
          <p:cNvPr id="26" name="Immagin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sp>
        <p:nvSpPr>
          <p:cNvPr id="27" name="object 3"/>
          <p:cNvSpPr/>
          <p:nvPr/>
        </p:nvSpPr>
        <p:spPr>
          <a:xfrm>
            <a:off x="0" y="0"/>
            <a:ext cx="838200" cy="8255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115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0300" y="1562100"/>
            <a:ext cx="7035800" cy="4991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172200" y="0"/>
            <a:ext cx="2828290" cy="383540"/>
          </a:xfrm>
          <a:custGeom>
            <a:avLst/>
            <a:gdLst/>
            <a:ahLst/>
            <a:cxnLst/>
            <a:rect l="l" t="t" r="r" b="b"/>
            <a:pathLst>
              <a:path w="2828290" h="383540">
                <a:moveTo>
                  <a:pt x="0" y="0"/>
                </a:moveTo>
                <a:lnTo>
                  <a:pt x="2828141" y="0"/>
                </a:lnTo>
                <a:lnTo>
                  <a:pt x="2828141" y="383539"/>
                </a:lnTo>
                <a:lnTo>
                  <a:pt x="0" y="38353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10300" y="95250"/>
            <a:ext cx="27495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0" dirty="0">
                <a:latin typeface="Times New Roman"/>
                <a:cs typeface="Times New Roman"/>
              </a:rPr>
              <a:t>courtesy of</a:t>
            </a:r>
            <a:r>
              <a:rPr sz="1800" spc="-10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A. </a:t>
            </a:r>
            <a:r>
              <a:rPr sz="1800" spc="-10" dirty="0">
                <a:latin typeface="Times New Roman"/>
                <a:cs typeface="Times New Roman"/>
              </a:rPr>
              <a:t>Br</a:t>
            </a:r>
            <a:r>
              <a:rPr sz="1800" spc="-15" dirty="0">
                <a:latin typeface="Times New Roman"/>
                <a:cs typeface="Times New Roman"/>
              </a:rPr>
              <a:t>a</a:t>
            </a:r>
            <a:r>
              <a:rPr sz="1800" spc="-10" dirty="0">
                <a:latin typeface="Times New Roman"/>
                <a:cs typeface="Times New Roman"/>
              </a:rPr>
              <a:t>vi</a:t>
            </a:r>
            <a:r>
              <a:rPr sz="1800" dirty="0">
                <a:latin typeface="Times New Roman"/>
                <a:cs typeface="Times New Roman"/>
              </a:rPr>
              <a:t>n </a:t>
            </a:r>
            <a:r>
              <a:rPr sz="1800" spc="-10" dirty="0">
                <a:latin typeface="Times New Roman"/>
                <a:cs typeface="Times New Roman"/>
              </a:rPr>
              <a:t>(E</a:t>
            </a:r>
            <a:r>
              <a:rPr sz="1800" dirty="0">
                <a:latin typeface="Times New Roman"/>
                <a:cs typeface="Times New Roman"/>
              </a:rPr>
              <a:t>SRF)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1520" y="476671"/>
            <a:ext cx="8653145" cy="70104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40005">
              <a:lnSpc>
                <a:spcPct val="100000"/>
              </a:lnSpc>
            </a:pPr>
            <a:r>
              <a:rPr sz="2000" b="1" i="1" dirty="0">
                <a:latin typeface="Helvetica"/>
                <a:cs typeface="Helvetica"/>
              </a:rPr>
              <a:t>Esem</a:t>
            </a:r>
            <a:r>
              <a:rPr sz="2000" b="1" i="1" spc="-10" dirty="0">
                <a:latin typeface="Helvetica"/>
                <a:cs typeface="Helvetica"/>
              </a:rPr>
              <a:t>pi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0" dirty="0">
                <a:latin typeface="Helvetica"/>
                <a:cs typeface="Helvetica"/>
              </a:rPr>
              <a:t>di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0" dirty="0">
                <a:latin typeface="Helvetica"/>
                <a:cs typeface="Helvetica"/>
              </a:rPr>
              <a:t>I</a:t>
            </a:r>
            <a:r>
              <a:rPr sz="2000" b="1" i="1" dirty="0">
                <a:latin typeface="Helvetica"/>
                <a:cs typeface="Helvetica"/>
              </a:rPr>
              <a:t>ma</a:t>
            </a:r>
            <a:r>
              <a:rPr sz="2000" b="1" i="1" spc="-15" dirty="0">
                <a:latin typeface="Helvetica"/>
                <a:cs typeface="Helvetica"/>
              </a:rPr>
              <a:t>ging</a:t>
            </a:r>
            <a:r>
              <a:rPr sz="2000" b="1" i="1" spc="-75" dirty="0">
                <a:latin typeface="Helvetica"/>
                <a:cs typeface="Helvetica"/>
              </a:rPr>
              <a:t> A</a:t>
            </a:r>
            <a:r>
              <a:rPr sz="2000" b="1" i="1" dirty="0">
                <a:latin typeface="Helvetica"/>
                <a:cs typeface="Helvetica"/>
              </a:rPr>
              <a:t>va</a:t>
            </a:r>
            <a:r>
              <a:rPr sz="2000" b="1" i="1" spc="-15" dirty="0">
                <a:latin typeface="Helvetica"/>
                <a:cs typeface="Helvetica"/>
              </a:rPr>
              <a:t>n</a:t>
            </a:r>
            <a:r>
              <a:rPr sz="2000" b="1" i="1" dirty="0">
                <a:latin typeface="Helvetica"/>
                <a:cs typeface="Helvetica"/>
              </a:rPr>
              <a:t>za</a:t>
            </a:r>
            <a:r>
              <a:rPr sz="2000" b="1" i="1" spc="-10" dirty="0">
                <a:latin typeface="Helvetica"/>
                <a:cs typeface="Helvetica"/>
              </a:rPr>
              <a:t>to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dirty="0">
                <a:latin typeface="Helvetica"/>
                <a:cs typeface="Helvetica"/>
              </a:rPr>
              <a:t>B</a:t>
            </a:r>
            <a:r>
              <a:rPr sz="2000" b="1" i="1" spc="-10" dirty="0">
                <a:latin typeface="Helvetica"/>
                <a:cs typeface="Helvetica"/>
              </a:rPr>
              <a:t>io</a:t>
            </a:r>
            <a:r>
              <a:rPr sz="2000" b="1" i="1" dirty="0">
                <a:latin typeface="Helvetica"/>
                <a:cs typeface="Helvetica"/>
              </a:rPr>
              <a:t>-Me</a:t>
            </a:r>
            <a:r>
              <a:rPr sz="2000" b="1" i="1" spc="-10" dirty="0">
                <a:latin typeface="Helvetica"/>
                <a:cs typeface="Helvetica"/>
              </a:rPr>
              <a:t>di</a:t>
            </a:r>
            <a:r>
              <a:rPr sz="2000" b="1" i="1" dirty="0">
                <a:latin typeface="Helvetica"/>
                <a:cs typeface="Helvetica"/>
              </a:rPr>
              <a:t>ca</a:t>
            </a:r>
            <a:r>
              <a:rPr sz="2000" b="1" i="1" spc="-10" dirty="0">
                <a:latin typeface="Helvetica"/>
                <a:cs typeface="Helvetica"/>
              </a:rPr>
              <a:t>l</a:t>
            </a:r>
            <a:r>
              <a:rPr sz="2000" b="1" i="1" dirty="0">
                <a:latin typeface="Helvetica"/>
                <a:cs typeface="Helvetica"/>
              </a:rPr>
              <a:t>e c</a:t>
            </a:r>
            <a:r>
              <a:rPr sz="2000" b="1" i="1" spc="-15" dirty="0">
                <a:latin typeface="Helvetica"/>
                <a:cs typeface="Helvetica"/>
              </a:rPr>
              <a:t>on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dirty="0">
                <a:latin typeface="Helvetica"/>
                <a:cs typeface="Helvetica"/>
              </a:rPr>
              <a:t>ra</a:t>
            </a:r>
            <a:r>
              <a:rPr sz="2000" b="1" i="1" spc="-10" dirty="0">
                <a:latin typeface="Helvetica"/>
                <a:cs typeface="Helvetica"/>
              </a:rPr>
              <a:t>ggi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5" dirty="0">
                <a:latin typeface="Helvetica"/>
                <a:cs typeface="Helvetica"/>
              </a:rPr>
              <a:t>X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dirty="0">
                <a:latin typeface="Helvetica"/>
                <a:cs typeface="Helvetica"/>
              </a:rPr>
              <a:t>m</a:t>
            </a:r>
            <a:r>
              <a:rPr sz="2000" b="1" i="1" spc="-15" dirty="0">
                <a:latin typeface="Helvetica"/>
                <a:cs typeface="Helvetica"/>
              </a:rPr>
              <a:t>ono</a:t>
            </a:r>
            <a:r>
              <a:rPr sz="2000" b="1" i="1" dirty="0">
                <a:latin typeface="Helvetica"/>
                <a:cs typeface="Helvetica"/>
              </a:rPr>
              <a:t>cr</a:t>
            </a:r>
            <a:r>
              <a:rPr sz="2000" b="1" i="1" spc="-15" dirty="0">
                <a:latin typeface="Helvetica"/>
                <a:cs typeface="Helvetica"/>
              </a:rPr>
              <a:t>o</a:t>
            </a:r>
            <a:r>
              <a:rPr sz="2000" b="1" i="1" dirty="0">
                <a:latin typeface="Helvetica"/>
                <a:cs typeface="Helvetica"/>
              </a:rPr>
              <a:t>ma</a:t>
            </a:r>
            <a:r>
              <a:rPr sz="2000" b="1" i="1" spc="-10" dirty="0">
                <a:latin typeface="Helvetica"/>
                <a:cs typeface="Helvetica"/>
              </a:rPr>
              <a:t>ti</a:t>
            </a:r>
            <a:r>
              <a:rPr sz="2000" b="1" i="1" dirty="0">
                <a:latin typeface="Helvetica"/>
                <a:cs typeface="Helvetica"/>
              </a:rPr>
              <a:t>c</a:t>
            </a:r>
            <a:r>
              <a:rPr sz="2000" b="1" i="1" spc="-10" dirty="0">
                <a:latin typeface="Helvetica"/>
                <a:cs typeface="Helvetica"/>
              </a:rPr>
              <a:t>i.</a:t>
            </a:r>
            <a:endParaRPr sz="200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it-IT" sz="1200" smtClean="0"/>
              <a:t>Laser Beam Interactions 2016, Natal (Brasil), Sep. 11/12 </a:t>
            </a:r>
            <a:endParaRPr lang="en-US" sz="1200"/>
          </a:p>
        </p:txBody>
      </p:sp>
      <p:pic>
        <p:nvPicPr>
          <p:cNvPr id="2" name="Picture 1" descr="Screen Shot 2015-12-08 at 9.25.4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6" name="CasellaDiTesto 6"/>
          <p:cNvSpPr txBox="1">
            <a:spLocks noChangeArrowheads="1"/>
          </p:cNvSpPr>
          <p:nvPr/>
        </p:nvSpPr>
        <p:spPr bwMode="auto">
          <a:xfrm>
            <a:off x="6803042" y="3861048"/>
            <a:ext cx="2233454" cy="120032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/>
              <a:t>Users for X-ray</a:t>
            </a:r>
          </a:p>
          <a:p>
            <a:r>
              <a:rPr lang="it-IT" b="1" i="1"/>
              <a:t>beam lines</a:t>
            </a:r>
          </a:p>
          <a:p>
            <a:r>
              <a:rPr lang="it-IT" b="1" i="1"/>
              <a:t>are there!</a:t>
            </a:r>
          </a:p>
        </p:txBody>
      </p:sp>
      <p:sp>
        <p:nvSpPr>
          <p:cNvPr id="5" name="CasellaDiTesto 6"/>
          <p:cNvSpPr txBox="1">
            <a:spLocks noChangeArrowheads="1"/>
          </p:cNvSpPr>
          <p:nvPr/>
        </p:nvSpPr>
        <p:spPr bwMode="auto">
          <a:xfrm>
            <a:off x="1143000" y="4191000"/>
            <a:ext cx="2259152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b="1" i="1"/>
              <a:t>Paleontology in</a:t>
            </a:r>
          </a:p>
          <a:p>
            <a:r>
              <a:rPr lang="it-IT" b="1" i="1"/>
              <a:t>South-Africa</a:t>
            </a:r>
          </a:p>
        </p:txBody>
      </p:sp>
    </p:spTree>
    <p:extLst>
      <p:ext uri="{BB962C8B-B14F-4D97-AF65-F5344CB8AC3E}">
        <p14:creationId xmlns:p14="http://schemas.microsoft.com/office/powerpoint/2010/main" val="169483502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77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 descr="EXPO-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69" y="868404"/>
            <a:ext cx="7268531" cy="4971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2771800" y="868404"/>
            <a:ext cx="5328592" cy="2992644"/>
            <a:chOff x="2771800" y="868404"/>
            <a:chExt cx="5328592" cy="2992644"/>
          </a:xfrm>
        </p:grpSpPr>
        <p:grpSp>
          <p:nvGrpSpPr>
            <p:cNvPr id="5" name="Group 4"/>
            <p:cNvGrpSpPr/>
            <p:nvPr/>
          </p:nvGrpSpPr>
          <p:grpSpPr>
            <a:xfrm>
              <a:off x="2771800" y="904195"/>
              <a:ext cx="5328592" cy="2956853"/>
              <a:chOff x="2157795" y="208550"/>
              <a:chExt cx="6734685" cy="3676976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>
                <a:off x="2157795" y="208550"/>
                <a:ext cx="720080" cy="43204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3237915" y="848238"/>
                <a:ext cx="1334085" cy="76832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572000" y="1616561"/>
                <a:ext cx="1440160" cy="80432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2877875" y="640598"/>
                <a:ext cx="360040" cy="2076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012160" y="2420888"/>
                <a:ext cx="2880320" cy="146463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3447186" y="1037111"/>
              <a:ext cx="626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50 m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07894" y="1251628"/>
              <a:ext cx="626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300 m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2800" y="2022590"/>
              <a:ext cx="626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150 m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063303" y="868404"/>
              <a:ext cx="62671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150 m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705600" y="2819400"/>
              <a:ext cx="10229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300 - 500 m</a:t>
              </a:r>
              <a:endParaRPr lang="it-IT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Immagine 1" descr="STAR-XS-02-0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224480"/>
            <a:ext cx="4502446" cy="315483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467544" y="3284984"/>
            <a:ext cx="4320480" cy="309899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0" name="Curved Connector 19"/>
          <p:cNvCxnSpPr/>
          <p:nvPr/>
        </p:nvCxnSpPr>
        <p:spPr>
          <a:xfrm rot="5400000" flipH="1" flipV="1">
            <a:off x="797996" y="2234451"/>
            <a:ext cx="1355320" cy="720083"/>
          </a:xfrm>
          <a:prstGeom prst="curvedConnector3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61955" y="5229200"/>
            <a:ext cx="40376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Black" panose="020B0A04020102020204" pitchFamily="34" charset="0"/>
              </a:rPr>
              <a:t>Milano EXPO FEL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Giorgio Rossi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UniMi and ESFRI Chair</a:t>
            </a:r>
            <a:r>
              <a:rPr lang="en-US" sz="2000" dirty="0" smtClean="0">
                <a:latin typeface="Arial Black" panose="020B0A04020102020204" pitchFamily="34" charset="0"/>
              </a:rPr>
              <a:t> </a:t>
            </a:r>
            <a:endParaRPr lang="it-IT" sz="2000" dirty="0">
              <a:latin typeface="Arial Black" panose="020B0A040201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7584" y="5445224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  <a:cs typeface="Symath_IV50" panose="00000400000000000000" pitchFamily="2" charset="0"/>
              </a:rPr>
              <a:t> </a:t>
            </a:r>
            <a:r>
              <a:rPr lang="en-US" smtClean="0">
                <a:latin typeface="Symbol" panose="05050102010706020507" pitchFamily="18" charset="2"/>
                <a:cs typeface="Symath_IV50" panose="00000400000000000000" pitchFamily="2" charset="0"/>
              </a:rPr>
              <a:t>g - </a:t>
            </a:r>
            <a:r>
              <a:rPr lang="en-US" dirty="0" smtClean="0">
                <a:latin typeface="Symbol" panose="05050102010706020507" pitchFamily="18" charset="2"/>
                <a:cs typeface="Symath_IV50" panose="00000400000000000000" pitchFamily="2" charset="0"/>
              </a:rPr>
              <a:t>g </a:t>
            </a:r>
            <a:r>
              <a:rPr lang="en-US" dirty="0" smtClean="0"/>
              <a:t>Collider</a:t>
            </a:r>
          </a:p>
          <a:p>
            <a:r>
              <a:rPr lang="en-US" dirty="0"/>
              <a:t>L. Serafini</a:t>
            </a:r>
            <a:endParaRPr lang="it-IT" dirty="0"/>
          </a:p>
        </p:txBody>
      </p:sp>
      <p:sp>
        <p:nvSpPr>
          <p:cNvPr id="21" name="TextBox 8"/>
          <p:cNvSpPr txBox="1"/>
          <p:nvPr/>
        </p:nvSpPr>
        <p:spPr>
          <a:xfrm>
            <a:off x="3200400" y="5895201"/>
            <a:ext cx="6267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30 m</a:t>
            </a:r>
            <a:endParaRPr lang="it-IT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539552" y="44624"/>
            <a:ext cx="8352928" cy="11521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First Attempt (july 2015) : EXPO-FEL (6-8 GeV)</a:t>
            </a:r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CW 10 beam lines X-ray FEL at 100 kHz per line</a:t>
            </a:r>
            <a:endParaRPr lang="en-US" sz="28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479758"/>
            <a:ext cx="8305800" cy="302042"/>
          </a:xfrm>
        </p:spPr>
        <p:txBody>
          <a:bodyPr/>
          <a:lstStyle/>
          <a:p>
            <a:pPr>
              <a:defRPr/>
            </a:pPr>
            <a:r>
              <a:rPr lang="it-IT"/>
              <a:t>BriXS/Expression-Of-Interest, MAC-INFN, LNL, 5 luglio 2016 - Luca Serafini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9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8357"/>
            <a:ext cx="9144000" cy="5881286"/>
          </a:xfrm>
          <a:prstGeom prst="rect">
            <a:avLst/>
          </a:prstGeom>
        </p:spPr>
      </p:pic>
      <p:sp>
        <p:nvSpPr>
          <p:cNvPr id="3" name="Freccia giù 2"/>
          <p:cNvSpPr/>
          <p:nvPr/>
        </p:nvSpPr>
        <p:spPr>
          <a:xfrm>
            <a:off x="1828800" y="1295400"/>
            <a:ext cx="1524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Freccia giù 4"/>
          <p:cNvSpPr/>
          <p:nvPr/>
        </p:nvSpPr>
        <p:spPr>
          <a:xfrm>
            <a:off x="2590800" y="1752600"/>
            <a:ext cx="1524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giù 5"/>
          <p:cNvSpPr/>
          <p:nvPr/>
        </p:nvSpPr>
        <p:spPr>
          <a:xfrm>
            <a:off x="3352800" y="2209800"/>
            <a:ext cx="1524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51520" y="5373216"/>
            <a:ext cx="5544616" cy="11521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Estimated Cost: 800 M€</a:t>
            </a:r>
          </a:p>
          <a:p>
            <a:r>
              <a:rPr lang="is-IS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… t</a:t>
            </a:r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oo much: stand-by</a:t>
            </a:r>
            <a:endParaRPr lang="en-US" sz="28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483768" y="260648"/>
            <a:ext cx="626469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Fitting with EXPO-area Real Estate</a:t>
            </a:r>
          </a:p>
        </p:txBody>
      </p:sp>
      <p:pic>
        <p:nvPicPr>
          <p:cNvPr id="9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454140"/>
            <a:ext cx="8534400" cy="327660"/>
          </a:xfrm>
        </p:spPr>
        <p:txBody>
          <a:bodyPr/>
          <a:lstStyle/>
          <a:p>
            <a:pPr>
              <a:defRPr/>
            </a:pPr>
            <a:r>
              <a:rPr lang="it-IT"/>
              <a:t>BriXS/Expression-Of-Interest, MAC-INFN, LNL, 5 luglio 2016 - Luca Serafini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8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0939"/>
            <a:ext cx="9144000" cy="7886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9144000" cy="27089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5486400"/>
            <a:ext cx="838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Times New Roman" charset="0"/>
              </a:rPr>
              <a:t>The novel source will therefore create absolutely novel conditions for experiments that</a:t>
            </a:r>
          </a:p>
          <a:p>
            <a:r>
              <a:rPr lang="en-US">
                <a:effectLst/>
                <a:latin typeface="Times New Roman" charset="0"/>
              </a:rPr>
              <a:t>cannot be performed satisfactorily at the present and foreseen sources based on storage rings or SASE-FEL.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121039"/>
            <a:ext cx="60816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Casual" charset="0"/>
                <a:ea typeface="Casual" charset="0"/>
                <a:cs typeface="Casual" charset="0"/>
              </a:rPr>
              <a:t>Free Electron Laser:</a:t>
            </a:r>
          </a:p>
          <a:p>
            <a:pPr algn="ctr"/>
            <a:r>
              <a:rPr lang="en-US" sz="2400">
                <a:latin typeface="Casual" charset="0"/>
                <a:ea typeface="Casual" charset="0"/>
                <a:cs typeface="Casual" charset="0"/>
              </a:rPr>
              <a:t>the Scientific Case in a nutshell</a:t>
            </a:r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1295400" y="1633316"/>
            <a:ext cx="5715000" cy="271684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8490" y="2572386"/>
            <a:ext cx="8903110" cy="1237614"/>
          </a:xfrm>
          <a:prstGeom prst="rect">
            <a:avLst/>
          </a:prstGeom>
          <a:solidFill>
            <a:schemeClr val="accent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5334000"/>
            <a:ext cx="8610600" cy="1329663"/>
          </a:xfrm>
          <a:prstGeom prst="ellipse">
            <a:avLst/>
          </a:prstGeom>
          <a:solidFill>
            <a:srgbClr val="FFFF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0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"/>
          <p:cNvSpPr txBox="1">
            <a:spLocks noChangeArrowheads="1"/>
          </p:cNvSpPr>
          <p:nvPr/>
        </p:nvSpPr>
        <p:spPr>
          <a:xfrm>
            <a:off x="611560" y="44624"/>
            <a:ext cx="8352928" cy="115212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8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Second Attempt : BriXS</a:t>
            </a:r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/>
            </a:r>
            <a:b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it-IT" sz="2800" b="1" i="1">
                <a:solidFill>
                  <a:srgbClr val="FF0000"/>
                </a:solidFill>
                <a:latin typeface="Times" charset="0"/>
                <a:ea typeface="ＭＳ Ｐゴシック" charset="0"/>
                <a:cs typeface="ＭＳ Ｐゴシック" charset="0"/>
              </a:rPr>
              <a:t>a next generation high flux Thomson X-ray Source</a:t>
            </a:r>
            <a:endParaRPr lang="en-US" sz="28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96752"/>
            <a:ext cx="9144000" cy="5027730"/>
          </a:xfrm>
          <a:prstGeom prst="rect">
            <a:avLst/>
          </a:prstGeom>
        </p:spPr>
      </p:pic>
      <p:sp>
        <p:nvSpPr>
          <p:cNvPr id="126" name="Rectangle 2"/>
          <p:cNvSpPr txBox="1">
            <a:spLocks noChangeArrowheads="1"/>
          </p:cNvSpPr>
          <p:nvPr/>
        </p:nvSpPr>
        <p:spPr>
          <a:xfrm>
            <a:off x="107504" y="5733256"/>
            <a:ext cx="6696744" cy="79208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Estimated Cost: 50+20 M€</a:t>
            </a:r>
          </a:p>
          <a:p>
            <a:r>
              <a:rPr lang="it-IT" sz="2400" b="1" i="1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rPr>
              <a:t>perhaps compatible with regional stake-holders</a:t>
            </a:r>
            <a:endParaRPr lang="en-US" sz="2400" b="1" i="1">
              <a:solidFill>
                <a:schemeClr val="tx1"/>
              </a:solidFill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7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530340"/>
            <a:ext cx="8305800" cy="327660"/>
          </a:xfrm>
        </p:spPr>
        <p:txBody>
          <a:bodyPr/>
          <a:lstStyle/>
          <a:p>
            <a:pPr>
              <a:defRPr/>
            </a:pPr>
            <a:r>
              <a:rPr lang="it-IT"/>
              <a:t>BriXS/Expression-Of-Interest, MAC-INFN, LNL, 5 luglio 2016 - Luca Serafini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5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00000" y="1828800"/>
            <a:ext cx="77235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Breve descrizione del Caso Clinico</a:t>
            </a:r>
          </a:p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in Radiological-Imaging di nuova generazione</a:t>
            </a:r>
          </a:p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con raggi X mono-cromatici</a:t>
            </a:r>
          </a:p>
          <a:p>
            <a:pPr algn="ctr"/>
            <a:r>
              <a:rPr lang="en-US" sz="2800">
                <a:latin typeface="Casual" charset="0"/>
                <a:ea typeface="Casual" charset="0"/>
                <a:cs typeface="Casual" charset="0"/>
              </a:rPr>
              <a:t> 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sual" charset="0"/>
                <a:ea typeface="Casual" charset="0"/>
                <a:cs typeface="Casual" charset="0"/>
              </a:rPr>
              <a:t>Documento Expression of Interest di BriXS:</a:t>
            </a:r>
          </a:p>
          <a:p>
            <a:pPr algn="ctr"/>
            <a:r>
              <a:rPr lang="en-US" sz="2800">
                <a:solidFill>
                  <a:srgbClr val="FF0000"/>
                </a:solidFill>
                <a:latin typeface="Casual" charset="0"/>
                <a:ea typeface="Casual" charset="0"/>
                <a:cs typeface="Casual" charset="0"/>
              </a:rPr>
              <a:t>BriXS-EoI-2.3.pdf (ottobre 2016)</a:t>
            </a:r>
          </a:p>
        </p:txBody>
      </p:sp>
    </p:spTree>
    <p:extLst>
      <p:ext uri="{BB962C8B-B14F-4D97-AF65-F5344CB8AC3E}">
        <p14:creationId xmlns:p14="http://schemas.microsoft.com/office/powerpoint/2010/main" val="48750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Untitl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262639" cy="5860101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3568" y="44624"/>
            <a:ext cx="8352928" cy="86409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pitchFamily="-111" charset="-128"/>
                <a:cs typeface="ＭＳ Ｐゴシック" pitchFamily="-11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-111" charset="0"/>
              </a:defRPr>
            </a:lvl9pPr>
          </a:lstStyle>
          <a:p>
            <a:r>
              <a:rPr lang="it-IT" sz="2400" b="1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Lettera d’Intenti su </a:t>
            </a:r>
            <a:r>
              <a:rPr lang="it-IT" sz="2400" b="1" i="1" dirty="0" err="1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BriXS</a:t>
            </a:r>
            <a:r>
              <a:rPr lang="it-IT" sz="2400" b="1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per raccolta interesse locale breve descrizione del caso scientifico/clinico</a:t>
            </a:r>
            <a:endParaRPr lang="en-US" sz="2400" b="1" i="1" dirty="0">
              <a:solidFill>
                <a:schemeClr val="tx1"/>
              </a:solidFill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4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4800" y="1371600"/>
            <a:ext cx="8010651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it-IT" sz="1200"/>
              <a:t>scaricabile al link </a:t>
            </a:r>
          </a:p>
          <a:p>
            <a:pPr algn="ctr"/>
            <a:r>
              <a:rPr lang="it-IT" sz="1200"/>
              <a:t>https://www.researchgate.net/publication/308793009_BriXS_BRIght_and_compact_X-ray_Source_Expression_of_Interest_1</a:t>
            </a:r>
          </a:p>
        </p:txBody>
      </p:sp>
    </p:spTree>
    <p:extLst>
      <p:ext uri="{BB962C8B-B14F-4D97-AF65-F5344CB8AC3E}">
        <p14:creationId xmlns:p14="http://schemas.microsoft.com/office/powerpoint/2010/main" val="180272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76200" y="1259227"/>
            <a:ext cx="5486400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 defTabSz="45720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charset="0"/>
              <a:buNone/>
            </a:pPr>
            <a:r>
              <a:rPr lang="en-GB">
                <a:solidFill>
                  <a:srgbClr val="3366FF"/>
                </a:solidFill>
                <a:latin typeface="Arial" charset="0"/>
                <a:cs typeface="Arial" charset="0"/>
              </a:rPr>
              <a:t>Sorgente Convenzionale per Mammografia: tubo RX.</a:t>
            </a:r>
          </a:p>
          <a:p>
            <a:pPr>
              <a:buClr>
                <a:srgbClr val="FFFFFF"/>
              </a:buClr>
              <a:buSzPct val="100000"/>
            </a:pP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Risoluzione spaziale richiesta ~100 </a:t>
            </a:r>
            <a:r>
              <a:rPr lang="it-IT">
                <a:solidFill>
                  <a:srgbClr val="3366FF"/>
                </a:solidFill>
                <a:latin typeface="Symbol" charset="0"/>
                <a:cs typeface="Arial" charset="0"/>
              </a:rPr>
              <a:t>m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m Alto Flusso ~10</a:t>
            </a:r>
            <a:r>
              <a:rPr lang="it-IT" baseline="30000">
                <a:solidFill>
                  <a:srgbClr val="3366FF"/>
                </a:solidFill>
                <a:latin typeface="Arial" charset="0"/>
                <a:cs typeface="Arial" charset="0"/>
              </a:rPr>
              <a:t>7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 </a:t>
            </a:r>
            <a:r>
              <a:rPr lang="it-IT">
                <a:solidFill>
                  <a:srgbClr val="3366FF"/>
                </a:solidFill>
                <a:latin typeface="Symbol" charset="0"/>
                <a:cs typeface="Arial" charset="0"/>
              </a:rPr>
              <a:t>g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/(mm</a:t>
            </a:r>
            <a:r>
              <a:rPr lang="it-IT" baseline="30000">
                <a:solidFill>
                  <a:srgbClr val="3366FF"/>
                </a:solidFill>
                <a:latin typeface="Arial" charset="0"/>
                <a:cs typeface="Arial" charset="0"/>
              </a:rPr>
              <a:t>2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s) equivalente a ~5</a:t>
            </a:r>
            <a:r>
              <a:rPr lang="it-IT" baseline="30000">
                <a:solidFill>
                  <a:srgbClr val="3366FF"/>
                </a:solidFill>
                <a:latin typeface="Arial" charset="0"/>
                <a:cs typeface="Arial" charset="0"/>
              </a:rPr>
              <a:t>.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10</a:t>
            </a:r>
            <a:r>
              <a:rPr lang="it-IT" baseline="30000">
                <a:solidFill>
                  <a:srgbClr val="3366FF"/>
                </a:solidFill>
                <a:latin typeface="Arial" charset="0"/>
                <a:cs typeface="Arial" charset="0"/>
              </a:rPr>
              <a:t>11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 </a:t>
            </a:r>
            <a:r>
              <a:rPr lang="it-IT">
                <a:solidFill>
                  <a:srgbClr val="3366FF"/>
                </a:solidFill>
                <a:latin typeface="Symbol" charset="0"/>
                <a:cs typeface="Arial" charset="0"/>
              </a:rPr>
              <a:t>g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/s su un’area di 20x20 cm</a:t>
            </a:r>
            <a:r>
              <a:rPr lang="it-IT" baseline="30000">
                <a:solidFill>
                  <a:srgbClr val="3366FF"/>
                </a:solidFill>
                <a:latin typeface="Arial" charset="0"/>
                <a:cs typeface="Arial" charset="0"/>
              </a:rPr>
              <a:t>2</a:t>
            </a:r>
            <a:r>
              <a:rPr lang="it-IT">
                <a:solidFill>
                  <a:srgbClr val="3366FF"/>
                </a:solidFill>
                <a:latin typeface="Arial" charset="0"/>
                <a:cs typeface="Arial" charset="0"/>
              </a:rPr>
              <a:t>.</a:t>
            </a:r>
            <a:endParaRPr lang="en-GB">
              <a:solidFill>
                <a:srgbClr val="3366FF"/>
              </a:solidFill>
              <a:latin typeface="Arial" charset="0"/>
              <a:cs typeface="Arial" charset="0"/>
            </a:endParaRPr>
          </a:p>
        </p:txBody>
      </p:sp>
      <p:pic>
        <p:nvPicPr>
          <p:cNvPr id="7373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077913"/>
            <a:ext cx="30480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737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0693364"/>
              </p:ext>
            </p:extLst>
          </p:nvPr>
        </p:nvGraphicFramePr>
        <p:xfrm>
          <a:off x="3276600" y="3505200"/>
          <a:ext cx="2362200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1" name="Documento" r:id="rId5" imgW="7350369" imgH="4982308" progId="Word.Document.8">
                  <p:embed/>
                </p:oleObj>
              </mc:Choice>
              <mc:Fallback>
                <p:oleObj name="Documento" r:id="rId5" imgW="7350369" imgH="498230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8329" b="65367"/>
                      <a:stretch>
                        <a:fillRect/>
                      </a:stretch>
                    </p:blipFill>
                    <p:spPr bwMode="auto">
                      <a:xfrm>
                        <a:off x="3276600" y="3505200"/>
                        <a:ext cx="2362200" cy="1749425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blipFill dpi="0" rotWithShape="0">
                              <a:blip/>
                              <a:srcRect r="68329" b="65367"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733" name="Group 5"/>
          <p:cNvGrpSpPr>
            <a:grpSpLocks/>
          </p:cNvGrpSpPr>
          <p:nvPr/>
        </p:nvGrpSpPr>
        <p:grpSpPr bwMode="auto">
          <a:xfrm>
            <a:off x="295275" y="3429000"/>
            <a:ext cx="2673350" cy="2667000"/>
            <a:chOff x="3710" y="1920"/>
            <a:chExt cx="1684" cy="1680"/>
          </a:xfrm>
        </p:grpSpPr>
        <p:pic>
          <p:nvPicPr>
            <p:cNvPr id="73736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1920"/>
              <a:ext cx="1506" cy="1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73737" name="Line 7"/>
            <p:cNvSpPr>
              <a:spLocks noChangeShapeType="1"/>
            </p:cNvSpPr>
            <p:nvPr/>
          </p:nvSpPr>
          <p:spPr bwMode="auto">
            <a:xfrm>
              <a:off x="3984" y="2400"/>
              <a:ext cx="1" cy="288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73738" name="Text Box 8"/>
            <p:cNvSpPr txBox="1">
              <a:spLocks noChangeArrowheads="1"/>
            </p:cNvSpPr>
            <p:nvPr/>
          </p:nvSpPr>
          <p:spPr bwMode="auto">
            <a:xfrm>
              <a:off x="3710" y="2448"/>
              <a:ext cx="334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 anchor="ctr">
              <a:spAutoFit/>
            </a:bodyPr>
            <a:lstStyle>
              <a:lvl1pPr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45720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2pPr>
              <a:lvl3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3pPr>
              <a:lvl4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4pPr>
              <a:lvl5pPr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Times" charset="0"/>
                  <a:ea typeface="ＭＳ Ｐゴシック" charset="0"/>
                </a:defRPr>
              </a:lvl9pPr>
            </a:lstStyle>
            <a:p>
              <a:pPr eaLnBrk="1" hangingPunct="1">
                <a:buClr>
                  <a:srgbClr val="FF0000"/>
                </a:buClr>
                <a:buSzPct val="100000"/>
                <a:buFont typeface="Arial" charset="0"/>
                <a:buNone/>
              </a:pPr>
              <a:r>
                <a:rPr lang="en-GB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65 cm</a:t>
              </a:r>
            </a:p>
          </p:txBody>
        </p:sp>
      </p:grpSp>
      <p:pic>
        <p:nvPicPr>
          <p:cNvPr id="73734" name="Picture 9" descr="ab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048000"/>
            <a:ext cx="3352800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5" name="Rectangle 10"/>
          <p:cNvSpPr>
            <a:spLocks noChangeArrowheads="1"/>
          </p:cNvSpPr>
          <p:nvPr/>
        </p:nvSpPr>
        <p:spPr bwMode="auto">
          <a:xfrm>
            <a:off x="762000" y="304800"/>
            <a:ext cx="76962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it-IT" sz="2800" b="1">
                <a:solidFill>
                  <a:srgbClr val="009900"/>
                </a:solidFill>
                <a:latin typeface="Lucida Sans Unicode" charset="0"/>
              </a:rPr>
              <a:t>ESEMPIO NOTEVOLE DI IMAGING PER SCREENING DI MASSA: MAMMOGRAFIA</a:t>
            </a:r>
            <a:endParaRPr lang="en-US" sz="2800">
              <a:solidFill>
                <a:srgbClr val="009900"/>
              </a:solidFill>
              <a:latin typeface="Lucida Sans Unicode" charset="0"/>
            </a:endParaRPr>
          </a:p>
        </p:txBody>
      </p:sp>
      <p:pic>
        <p:nvPicPr>
          <p:cNvPr id="11" name="Immagine 2" descr="infn-new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  <p:cxnSp>
        <p:nvCxnSpPr>
          <p:cNvPr id="3" name="Connettore 2 2"/>
          <p:cNvCxnSpPr/>
          <p:nvPr/>
        </p:nvCxnSpPr>
        <p:spPr>
          <a:xfrm flipH="1">
            <a:off x="5410200" y="5105400"/>
            <a:ext cx="198120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CasellaDiTesto 3"/>
          <p:cNvSpPr txBox="1"/>
          <p:nvPr/>
        </p:nvSpPr>
        <p:spPr>
          <a:xfrm>
            <a:off x="2971800" y="5638800"/>
            <a:ext cx="601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Parte di bassa energia dello spettro di fotoni X che viene assorbita dai tessuti ed aumenta il rischio secondario di indurre tumori, abbassando il rapporto rischio-beneficio dello screening di massa sulla popolazione femminile &gt; 40 anni</a:t>
            </a:r>
          </a:p>
        </p:txBody>
      </p:sp>
      <p:sp>
        <p:nvSpPr>
          <p:cNvPr id="20" name="CasellaDiTesto 6"/>
          <p:cNvSpPr txBox="1">
            <a:spLocks noChangeArrowheads="1"/>
          </p:cNvSpPr>
          <p:nvPr/>
        </p:nvSpPr>
        <p:spPr bwMode="auto">
          <a:xfrm>
            <a:off x="5867400" y="3581400"/>
            <a:ext cx="1713906" cy="13234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it-IT" sz="2000" b="1" i="1"/>
              <a:t>Assente nello</a:t>
            </a:r>
          </a:p>
          <a:p>
            <a:r>
              <a:rPr lang="it-IT" sz="2000" b="1" i="1"/>
              <a:t>spettro X</a:t>
            </a:r>
          </a:p>
          <a:p>
            <a:r>
              <a:rPr lang="it-IT" sz="2000" b="1" i="1"/>
              <a:t>delle Sorgenti</a:t>
            </a:r>
          </a:p>
          <a:p>
            <a:r>
              <a:rPr lang="it-IT" sz="2000" b="1" i="1"/>
              <a:t>Thomson!</a:t>
            </a:r>
          </a:p>
        </p:txBody>
      </p:sp>
    </p:spTree>
    <p:extLst>
      <p:ext uri="{BB962C8B-B14F-4D97-AF65-F5344CB8AC3E}">
        <p14:creationId xmlns:p14="http://schemas.microsoft.com/office/powerpoint/2010/main" val="29999741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600" y="673100"/>
            <a:ext cx="8064500" cy="584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953000" y="5410200"/>
            <a:ext cx="3857625" cy="615553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i="1" spc="-10" dirty="0">
                <a:latin typeface="Helvetica"/>
                <a:cs typeface="Helvetica"/>
              </a:rPr>
              <a:t>Ima</a:t>
            </a:r>
            <a:r>
              <a:rPr sz="2000" b="1" i="1" spc="-15" dirty="0">
                <a:latin typeface="Helvetica"/>
                <a:cs typeface="Helvetica"/>
              </a:rPr>
              <a:t>ging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dirty="0">
                <a:latin typeface="Helvetica"/>
                <a:cs typeface="Helvetica"/>
              </a:rPr>
              <a:t>a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dirty="0">
                <a:latin typeface="Helvetica"/>
                <a:cs typeface="Helvetica"/>
              </a:rPr>
              <a:t>C</a:t>
            </a:r>
            <a:r>
              <a:rPr sz="2000" b="1" i="1" spc="-15" dirty="0">
                <a:latin typeface="Helvetica"/>
                <a:cs typeface="Helvetica"/>
              </a:rPr>
              <a:t>on</a:t>
            </a:r>
            <a:r>
              <a:rPr sz="2000" b="1" i="1" dirty="0">
                <a:latin typeface="Helvetica"/>
                <a:cs typeface="Helvetica"/>
              </a:rPr>
              <a:t>tras</a:t>
            </a:r>
            <a:r>
              <a:rPr sz="2000" b="1" i="1" spc="-10" dirty="0">
                <a:latin typeface="Helvetica"/>
                <a:cs typeface="Helvetica"/>
              </a:rPr>
              <a:t>to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0" dirty="0">
                <a:latin typeface="Helvetica"/>
                <a:cs typeface="Helvetica"/>
              </a:rPr>
              <a:t>di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5" dirty="0">
                <a:latin typeface="Helvetica"/>
                <a:cs typeface="Helvetica"/>
              </a:rPr>
              <a:t>F</a:t>
            </a:r>
            <a:r>
              <a:rPr sz="2000" b="1" i="1" dirty="0">
                <a:latin typeface="Helvetica"/>
                <a:cs typeface="Helvetica"/>
              </a:rPr>
              <a:t>ase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sz="2000" b="1" i="1" spc="-10" dirty="0">
                <a:latin typeface="Helvetica"/>
                <a:cs typeface="Helvetica"/>
              </a:rPr>
              <a:t>(</a:t>
            </a:r>
            <a:r>
              <a:rPr lang="it-IT" sz="2000" b="1" i="1" spc="-10" dirty="0">
                <a:latin typeface="Helvetica"/>
                <a:cs typeface="Helvetica"/>
              </a:rPr>
              <a:t>risoluzione spaziale </a:t>
            </a:r>
            <a:r>
              <a:rPr sz="2000" b="1" i="1" spc="-10" dirty="0">
                <a:latin typeface="Helvetica"/>
                <a:cs typeface="Helvetica"/>
              </a:rPr>
              <a:t>&lt;</a:t>
            </a:r>
            <a:r>
              <a:rPr sz="2000" b="1" i="1" spc="-5" dirty="0">
                <a:latin typeface="Helvetica"/>
                <a:cs typeface="Helvetica"/>
              </a:rPr>
              <a:t> </a:t>
            </a:r>
            <a:r>
              <a:rPr lang="it-IT" sz="2000" b="1" i="1" dirty="0">
                <a:latin typeface="Helvetica"/>
                <a:cs typeface="Helvetica"/>
              </a:rPr>
              <a:t>8</a:t>
            </a:r>
            <a:r>
              <a:rPr sz="2000" b="1" i="1" dirty="0">
                <a:latin typeface="Helvetica"/>
                <a:cs typeface="Helvetica"/>
              </a:rPr>
              <a:t>0 </a:t>
            </a:r>
            <a:r>
              <a:rPr sz="2000" i="1" spc="-15" dirty="0">
                <a:latin typeface="Helvetica"/>
                <a:cs typeface="Helvetica"/>
              </a:rPr>
              <a:t>μ</a:t>
            </a:r>
            <a:r>
              <a:rPr sz="2000" b="1" i="1" dirty="0">
                <a:latin typeface="Helvetica"/>
                <a:cs typeface="Helvetica"/>
              </a:rPr>
              <a:t>m)</a:t>
            </a:r>
            <a:endParaRPr sz="2000">
              <a:latin typeface="Helvetica"/>
              <a:cs typeface="Helvetica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216" y="0"/>
            <a:ext cx="1690784" cy="9296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334750" y="32385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pic>
        <p:nvPicPr>
          <p:cNvPr id="6" name="Immagine 2" descr="infn-new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38" y="0"/>
            <a:ext cx="6888662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" y="977900"/>
            <a:ext cx="3655361" cy="14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30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559</TotalTime>
  <Words>1357</Words>
  <Application>Microsoft Macintosh PowerPoint</Application>
  <PresentationFormat>On-screen Show (4:3)</PresentationFormat>
  <Paragraphs>232</Paragraphs>
  <Slides>40</Slides>
  <Notes>28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Arial Black</vt:lpstr>
      <vt:lpstr>Calibri</vt:lpstr>
      <vt:lpstr>Casual</vt:lpstr>
      <vt:lpstr>Comic Sans MS</vt:lpstr>
      <vt:lpstr>Helvetica</vt:lpstr>
      <vt:lpstr>Lucida Sans Unicode</vt:lpstr>
      <vt:lpstr>ＭＳ Ｐゴシック</vt:lpstr>
      <vt:lpstr>Symath_IV50</vt:lpstr>
      <vt:lpstr>Symbol</vt:lpstr>
      <vt:lpstr>Times</vt:lpstr>
      <vt:lpstr>Times New Roman</vt:lpstr>
      <vt:lpstr>Wingdings</vt:lpstr>
      <vt:lpstr>Arial</vt:lpstr>
      <vt:lpstr>Office Theme</vt:lpstr>
      <vt:lpstr>Graph</vt:lpstr>
      <vt:lpstr>Equation</vt:lpstr>
      <vt:lpstr>Documento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312</cp:revision>
  <dcterms:created xsi:type="dcterms:W3CDTF">2016-09-13T21:42:06Z</dcterms:created>
  <dcterms:modified xsi:type="dcterms:W3CDTF">2017-06-30T06:27:26Z</dcterms:modified>
</cp:coreProperties>
</file>