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448" r:id="rId3"/>
    <p:sldId id="460" r:id="rId4"/>
    <p:sldId id="461" r:id="rId5"/>
    <p:sldId id="462" r:id="rId6"/>
    <p:sldId id="463" r:id="rId7"/>
    <p:sldId id="399" r:id="rId8"/>
    <p:sldId id="465" r:id="rId9"/>
    <p:sldId id="466" r:id="rId10"/>
    <p:sldId id="467" r:id="rId11"/>
    <p:sldId id="470" r:id="rId12"/>
    <p:sldId id="450" r:id="rId13"/>
    <p:sldId id="469" r:id="rId14"/>
    <p:sldId id="471" r:id="rId15"/>
    <p:sldId id="472" r:id="rId16"/>
    <p:sldId id="325" r:id="rId17"/>
    <p:sldId id="433" r:id="rId18"/>
    <p:sldId id="416" r:id="rId19"/>
    <p:sldId id="436" r:id="rId20"/>
    <p:sldId id="451" r:id="rId21"/>
    <p:sldId id="452" r:id="rId22"/>
    <p:sldId id="446" r:id="rId23"/>
    <p:sldId id="410" r:id="rId24"/>
    <p:sldId id="346" r:id="rId25"/>
    <p:sldId id="432" r:id="rId26"/>
    <p:sldId id="468" r:id="rId27"/>
    <p:sldId id="457" r:id="rId28"/>
    <p:sldId id="458" r:id="rId29"/>
    <p:sldId id="45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6" autoAdjust="0"/>
    <p:restoredTop sz="94634" autoAdjust="0"/>
  </p:normalViewPr>
  <p:slideViewPr>
    <p:cSldViewPr snapToGrid="0" snapToObjects="1">
      <p:cViewPr varScale="1">
        <p:scale>
          <a:sx n="85" d="100"/>
          <a:sy n="85" d="100"/>
        </p:scale>
        <p:origin x="-1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CF26B-541A-E548-9A8D-D084120CED7B}" type="datetimeFigureOut">
              <a:rPr lang="en-US" smtClean="0"/>
              <a:t>30/06/17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4E8E5-1EB1-714C-B9BC-8C57D616A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25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06936-2AFC-2344-9015-82E660E4634B}" type="datetimeFigureOut">
              <a:rPr lang="en-US" smtClean="0"/>
              <a:t>30/06/17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39026-5059-AF42-A970-2D9B57B3B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04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030" y="0"/>
            <a:ext cx="7779970" cy="92474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75" y="6528816"/>
            <a:ext cx="2317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3426" y="6535346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1216" y="6535346"/>
            <a:ext cx="9127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logoinfn-piccolo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309007" cy="9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rgbClr val="0000FF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ome.mi.infn.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60" y="2009625"/>
            <a:ext cx="7779970" cy="924747"/>
          </a:xfrm>
        </p:spPr>
        <p:txBody>
          <a:bodyPr/>
          <a:lstStyle/>
          <a:p>
            <a:r>
              <a:rPr lang="en-US" dirty="0" err="1" smtClean="0"/>
              <a:t>Cds</a:t>
            </a:r>
            <a:r>
              <a:rPr lang="en-US" dirty="0"/>
              <a:t> </a:t>
            </a:r>
            <a:r>
              <a:rPr lang="en-US" dirty="0" err="1" smtClean="0"/>
              <a:t>Giugno</a:t>
            </a:r>
            <a:r>
              <a:rPr lang="en-US" dirty="0" smtClean="0"/>
              <a:t> 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3402874"/>
            <a:ext cx="8229600" cy="251939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Comunicazioni</a:t>
            </a:r>
            <a:endParaRPr lang="en-US" dirty="0" smtClean="0"/>
          </a:p>
          <a:p>
            <a:r>
              <a:rPr lang="en-US" dirty="0" err="1" smtClean="0"/>
              <a:t>Apertura</a:t>
            </a:r>
            <a:r>
              <a:rPr lang="en-US" dirty="0" smtClean="0"/>
              <a:t> </a:t>
            </a:r>
            <a:r>
              <a:rPr lang="en-US" dirty="0" err="1" smtClean="0"/>
              <a:t>Preventivi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VQR INFN</a:t>
            </a:r>
          </a:p>
          <a:p>
            <a:endParaRPr lang="en-US" dirty="0"/>
          </a:p>
          <a:p>
            <a:r>
              <a:rPr lang="en-US" dirty="0" err="1" smtClean="0"/>
              <a:t>Novita</a:t>
            </a:r>
            <a:r>
              <a:rPr lang="en-US" dirty="0" smtClean="0"/>
              <a:t>’ </a:t>
            </a:r>
            <a:r>
              <a:rPr lang="en-US" dirty="0" err="1" smtClean="0"/>
              <a:t>sugli</a:t>
            </a:r>
            <a:r>
              <a:rPr lang="en-US" dirty="0" smtClean="0"/>
              <a:t> </a:t>
            </a:r>
            <a:r>
              <a:rPr lang="en-US" dirty="0" err="1" smtClean="0"/>
              <a:t>acquisti</a:t>
            </a:r>
            <a:endParaRPr lang="en-US" dirty="0" smtClean="0"/>
          </a:p>
          <a:p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Marix</a:t>
            </a:r>
            <a:r>
              <a:rPr lang="en-US" dirty="0" smtClean="0"/>
              <a:t> e Campus Expo</a:t>
            </a:r>
          </a:p>
          <a:p>
            <a:r>
              <a:rPr lang="en-US" dirty="0" err="1" smtClean="0"/>
              <a:t>Attivita</a:t>
            </a:r>
            <a:r>
              <a:rPr lang="en-US" dirty="0" smtClean="0"/>
              <a:t>’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Servizi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98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21" y="1066800"/>
            <a:ext cx="8697828" cy="546201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Dal 1 </a:t>
            </a:r>
            <a:r>
              <a:rPr lang="en-US" dirty="0" err="1" smtClean="0"/>
              <a:t>luglio</a:t>
            </a:r>
            <a:r>
              <a:rPr lang="en-US" dirty="0" smtClean="0"/>
              <a:t> 2017 INFN </a:t>
            </a:r>
            <a:r>
              <a:rPr lang="en-US" dirty="0" err="1" smtClean="0"/>
              <a:t>soggetta</a:t>
            </a:r>
            <a:r>
              <a:rPr lang="en-US" dirty="0" smtClean="0"/>
              <a:t> </a:t>
            </a:r>
            <a:r>
              <a:rPr lang="en-US" dirty="0" err="1" smtClean="0"/>
              <a:t>allo</a:t>
            </a:r>
            <a:r>
              <a:rPr lang="en-US" dirty="0" smtClean="0"/>
              <a:t> split payment.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SI ha </a:t>
            </a:r>
            <a:r>
              <a:rPr lang="en-US" dirty="0" err="1" smtClean="0"/>
              <a:t>preparato</a:t>
            </a:r>
            <a:r>
              <a:rPr lang="en-US" dirty="0" smtClean="0"/>
              <a:t> tool per le </a:t>
            </a:r>
            <a:r>
              <a:rPr lang="en-US" dirty="0" err="1" smtClean="0"/>
              <a:t>segreterie</a:t>
            </a:r>
            <a:r>
              <a:rPr lang="en-US" dirty="0"/>
              <a:t> </a:t>
            </a: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Salario</a:t>
            </a:r>
            <a:r>
              <a:rPr lang="en-US" dirty="0" smtClean="0"/>
              <a:t> </a:t>
            </a:r>
            <a:r>
              <a:rPr lang="en-US" dirty="0" err="1" smtClean="0"/>
              <a:t>accessorio</a:t>
            </a:r>
            <a:r>
              <a:rPr lang="en-US" dirty="0" smtClean="0"/>
              <a:t> IV-VIII del 2015 e’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firmato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2016 e 2017 </a:t>
            </a:r>
            <a:r>
              <a:rPr lang="en-US" dirty="0" err="1" smtClean="0"/>
              <a:t>seguiranno</a:t>
            </a:r>
            <a:r>
              <a:rPr lang="en-US" dirty="0" smtClean="0"/>
              <a:t> lo </a:t>
            </a:r>
            <a:r>
              <a:rPr lang="en-US" dirty="0" err="1" smtClean="0"/>
              <a:t>stesso</a:t>
            </a:r>
            <a:r>
              <a:rPr lang="en-US" dirty="0" smtClean="0"/>
              <a:t> </a:t>
            </a:r>
            <a:r>
              <a:rPr lang="en-US" dirty="0" err="1" smtClean="0"/>
              <a:t>iter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Iniziata</a:t>
            </a:r>
            <a:r>
              <a:rPr lang="en-US" dirty="0" smtClean="0"/>
              <a:t> </a:t>
            </a:r>
            <a:r>
              <a:rPr lang="en-US" dirty="0" err="1" smtClean="0"/>
              <a:t>discussione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2018, per </a:t>
            </a:r>
            <a:r>
              <a:rPr lang="en-US" dirty="0" err="1" smtClean="0"/>
              <a:t>razionalizzare</a:t>
            </a:r>
            <a:r>
              <a:rPr lang="en-US" dirty="0" smtClean="0"/>
              <a:t> </a:t>
            </a:r>
            <a:r>
              <a:rPr lang="en-US" dirty="0" err="1" smtClean="0"/>
              <a:t>indennita</a:t>
            </a:r>
            <a:r>
              <a:rPr lang="en-US" dirty="0" smtClean="0"/>
              <a:t>’, </a:t>
            </a:r>
            <a:r>
              <a:rPr lang="en-US" dirty="0" err="1" smtClean="0"/>
              <a:t>responsabilita</a:t>
            </a:r>
            <a:r>
              <a:rPr lang="en-US" dirty="0" smtClean="0"/>
              <a:t>’ e </a:t>
            </a:r>
            <a:r>
              <a:rPr lang="en-US" dirty="0" err="1" smtClean="0"/>
              <a:t>altro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GdL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/>
              <a:t>Masiero</a:t>
            </a:r>
            <a:r>
              <a:rPr lang="en-US" dirty="0"/>
              <a:t>, </a:t>
            </a:r>
            <a:r>
              <a:rPr lang="en-US" dirty="0" err="1"/>
              <a:t>Cuttone</a:t>
            </a:r>
            <a:r>
              <a:rPr lang="en-US" dirty="0"/>
              <a:t>, </a:t>
            </a:r>
            <a:r>
              <a:rPr lang="en-US" dirty="0" err="1"/>
              <a:t>Adriani</a:t>
            </a:r>
            <a:r>
              <a:rPr lang="en-US" dirty="0"/>
              <a:t>, Di </a:t>
            </a:r>
            <a:r>
              <a:rPr lang="en-US" dirty="0" err="1"/>
              <a:t>Ciaccio</a:t>
            </a:r>
            <a:r>
              <a:rPr lang="en-US" dirty="0"/>
              <a:t>, </a:t>
            </a:r>
            <a:r>
              <a:rPr lang="en-US" dirty="0" err="1"/>
              <a:t>Passeri</a:t>
            </a:r>
            <a:r>
              <a:rPr lang="en-US" dirty="0"/>
              <a:t>, </a:t>
            </a:r>
            <a:r>
              <a:rPr lang="en-US" dirty="0" err="1"/>
              <a:t>Gomezel</a:t>
            </a:r>
            <a:r>
              <a:rPr lang="en-US" dirty="0"/>
              <a:t> e </a:t>
            </a:r>
            <a:r>
              <a:rPr lang="en-US" dirty="0" err="1"/>
              <a:t>Carletti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 smtClean="0"/>
              <a:t>aperti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alcune</a:t>
            </a:r>
            <a:r>
              <a:rPr lang="en-US" dirty="0" smtClean="0"/>
              <a:t> </a:t>
            </a:r>
            <a:r>
              <a:rPr lang="en-US" dirty="0" err="1"/>
              <a:t>indennità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legate a </a:t>
            </a:r>
            <a:r>
              <a:rPr lang="en-US" dirty="0" err="1"/>
              <a:t>disagi</a:t>
            </a:r>
            <a:r>
              <a:rPr lang="en-US" dirty="0"/>
              <a:t> </a:t>
            </a:r>
            <a:r>
              <a:rPr lang="en-US" dirty="0" err="1"/>
              <a:t>superati</a:t>
            </a:r>
            <a:r>
              <a:rPr lang="en-US" dirty="0"/>
              <a:t>;</a:t>
            </a:r>
          </a:p>
          <a:p>
            <a:r>
              <a:rPr lang="en-US" dirty="0"/>
              <a:t>le </a:t>
            </a:r>
            <a:r>
              <a:rPr lang="en-US" dirty="0" err="1"/>
              <a:t>indennità</a:t>
            </a:r>
            <a:r>
              <a:rPr lang="en-US" dirty="0"/>
              <a:t> di </a:t>
            </a:r>
            <a:r>
              <a:rPr lang="en-US" dirty="0" err="1"/>
              <a:t>reperibilità</a:t>
            </a:r>
            <a:r>
              <a:rPr lang="en-US" dirty="0"/>
              <a:t> e </a:t>
            </a:r>
            <a:r>
              <a:rPr lang="en-US" dirty="0" err="1"/>
              <a:t>condizioni</a:t>
            </a:r>
            <a:r>
              <a:rPr lang="en-US" dirty="0"/>
              <a:t> </a:t>
            </a:r>
            <a:r>
              <a:rPr lang="en-US" dirty="0" err="1"/>
              <a:t>territoriali</a:t>
            </a:r>
            <a:r>
              <a:rPr lang="en-US" dirty="0"/>
              <a:t> </a:t>
            </a:r>
            <a:r>
              <a:rPr lang="en-US" dirty="0" err="1"/>
              <a:t>gravose</a:t>
            </a:r>
            <a:r>
              <a:rPr lang="en-US" dirty="0"/>
              <a:t>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non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adeguati</a:t>
            </a:r>
            <a:r>
              <a:rPr lang="en-US" dirty="0"/>
              <a:t>;</a:t>
            </a:r>
          </a:p>
          <a:p>
            <a:r>
              <a:rPr lang="en-US" dirty="0" err="1" smtClean="0"/>
              <a:t>adeguare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LNGS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normativa</a:t>
            </a:r>
            <a:r>
              <a:rPr lang="en-US" dirty="0"/>
              <a:t> </a:t>
            </a:r>
            <a:r>
              <a:rPr lang="en-US" dirty="0" err="1"/>
              <a:t>Seveso</a:t>
            </a:r>
            <a:r>
              <a:rPr lang="en-US" dirty="0"/>
              <a:t>;</a:t>
            </a:r>
          </a:p>
          <a:p>
            <a:r>
              <a:rPr lang="en-US" dirty="0" err="1" smtClean="0"/>
              <a:t>aggiornare</a:t>
            </a:r>
            <a:r>
              <a:rPr lang="en-US" dirty="0" smtClean="0"/>
              <a:t> </a:t>
            </a:r>
            <a:r>
              <a:rPr lang="en-US" dirty="0"/>
              <a:t>le </a:t>
            </a:r>
            <a:r>
              <a:rPr lang="en-US" dirty="0" err="1"/>
              <a:t>indennità</a:t>
            </a:r>
            <a:r>
              <a:rPr lang="en-US" dirty="0"/>
              <a:t> di </a:t>
            </a:r>
            <a:r>
              <a:rPr lang="en-US" dirty="0" err="1"/>
              <a:t>responsabilità</a:t>
            </a:r>
            <a:r>
              <a:rPr lang="en-US" dirty="0"/>
              <a:t>, </a:t>
            </a:r>
            <a:r>
              <a:rPr lang="en-US" dirty="0" err="1"/>
              <a:t>evitando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possibile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 smtClean="0"/>
              <a:t>uffici</a:t>
            </a:r>
            <a:r>
              <a:rPr lang="en-US" dirty="0"/>
              <a:t> </a:t>
            </a:r>
            <a:r>
              <a:rPr lang="en-US" dirty="0" smtClean="0"/>
              <a:t>mono</a:t>
            </a:r>
            <a:r>
              <a:rPr lang="en-US" dirty="0"/>
              <a:t>-persona e </a:t>
            </a:r>
            <a:r>
              <a:rPr lang="en-US" dirty="0" err="1"/>
              <a:t>tenendo</a:t>
            </a:r>
            <a:r>
              <a:rPr lang="en-US" dirty="0"/>
              <a:t> </a:t>
            </a:r>
            <a:r>
              <a:rPr lang="en-US" dirty="0" err="1"/>
              <a:t>conto</a:t>
            </a:r>
            <a:r>
              <a:rPr lang="en-US" dirty="0"/>
              <a:t> in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realistico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dimensioni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struttura</a:t>
            </a:r>
            <a:r>
              <a:rPr lang="en-US" dirty="0"/>
              <a:t>;</a:t>
            </a:r>
          </a:p>
          <a:p>
            <a:r>
              <a:rPr lang="en-US" dirty="0" err="1"/>
              <a:t>superare</a:t>
            </a:r>
            <a:r>
              <a:rPr lang="en-US" dirty="0"/>
              <a:t> </a:t>
            </a:r>
            <a:r>
              <a:rPr lang="en-US" dirty="0" err="1"/>
              <a:t>l’indennità</a:t>
            </a:r>
            <a:r>
              <a:rPr lang="en-US" dirty="0"/>
              <a:t> di </a:t>
            </a:r>
            <a:r>
              <a:rPr lang="en-US" dirty="0" err="1"/>
              <a:t>turno</a:t>
            </a:r>
            <a:r>
              <a:rPr lang="en-US" dirty="0"/>
              <a:t> per la </a:t>
            </a:r>
            <a:r>
              <a:rPr lang="en-US" dirty="0" err="1"/>
              <a:t>presidenza</a:t>
            </a:r>
            <a:r>
              <a:rPr lang="en-US" dirty="0"/>
              <a:t>;</a:t>
            </a:r>
          </a:p>
          <a:p>
            <a:r>
              <a:rPr lang="en-US" dirty="0" err="1"/>
              <a:t>introdurre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indennità</a:t>
            </a:r>
            <a:r>
              <a:rPr lang="en-US" dirty="0"/>
              <a:t> per </a:t>
            </a:r>
            <a:r>
              <a:rPr lang="en-US" dirty="0" err="1"/>
              <a:t>i</a:t>
            </a:r>
            <a:r>
              <a:rPr lang="en-US" dirty="0"/>
              <a:t> Rup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Direttivo</a:t>
            </a:r>
            <a:r>
              <a:rPr lang="en-US" dirty="0" smtClean="0"/>
              <a:t> </a:t>
            </a:r>
            <a:r>
              <a:rPr lang="en-US" dirty="0" err="1" smtClean="0"/>
              <a:t>Giugno</a:t>
            </a:r>
            <a:r>
              <a:rPr lang="en-US" dirty="0" smtClean="0"/>
              <a:t> 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43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21" y="1066800"/>
            <a:ext cx="8697828" cy="546201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Tx/>
              <a:buChar char="-"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err="1" smtClean="0"/>
              <a:t>Premiali</a:t>
            </a:r>
            <a:r>
              <a:rPr lang="en-US" dirty="0" smtClean="0"/>
              <a:t> 2015 </a:t>
            </a:r>
            <a:r>
              <a:rPr lang="en-US" dirty="0" err="1" smtClean="0"/>
              <a:t>fermi</a:t>
            </a:r>
            <a:r>
              <a:rPr lang="en-US" dirty="0" smtClean="0"/>
              <a:t> per </a:t>
            </a:r>
            <a:r>
              <a:rPr lang="en-US" dirty="0" err="1" smtClean="0"/>
              <a:t>mancanza</a:t>
            </a:r>
            <a:r>
              <a:rPr lang="en-US" dirty="0" smtClean="0"/>
              <a:t> </a:t>
            </a:r>
            <a:r>
              <a:rPr lang="en-US" dirty="0" err="1" smtClean="0"/>
              <a:t>commissione</a:t>
            </a:r>
            <a:r>
              <a:rPr lang="en-US" dirty="0" smtClean="0"/>
              <a:t>, </a:t>
            </a:r>
            <a:r>
              <a:rPr lang="en-US" dirty="0" err="1" smtClean="0"/>
              <a:t>premiali</a:t>
            </a:r>
            <a:r>
              <a:rPr lang="en-US" dirty="0" smtClean="0"/>
              <a:t> 2016 </a:t>
            </a:r>
            <a:r>
              <a:rPr lang="en-US" dirty="0" err="1" smtClean="0"/>
              <a:t>fermi</a:t>
            </a:r>
            <a:r>
              <a:rPr lang="en-US" dirty="0" smtClean="0"/>
              <a:t> per </a:t>
            </a:r>
            <a:r>
              <a:rPr lang="en-US" dirty="0" err="1" smtClean="0"/>
              <a:t>decidee</a:t>
            </a:r>
            <a:r>
              <a:rPr lang="en-US" dirty="0" smtClean="0"/>
              <a:t> se </a:t>
            </a:r>
            <a:r>
              <a:rPr lang="en-US" dirty="0" err="1" smtClean="0"/>
              <a:t>usare</a:t>
            </a:r>
            <a:r>
              <a:rPr lang="en-US" dirty="0" smtClean="0"/>
              <a:t> </a:t>
            </a:r>
            <a:r>
              <a:rPr lang="en-US" dirty="0" err="1" smtClean="0"/>
              <a:t>vqr</a:t>
            </a:r>
            <a:r>
              <a:rPr lang="en-US" dirty="0" smtClean="0"/>
              <a:t> 2010 o 2014,  FOE 2017 </a:t>
            </a:r>
            <a:r>
              <a:rPr lang="en-US" dirty="0" err="1" smtClean="0"/>
              <a:t>fermo</a:t>
            </a:r>
            <a:r>
              <a:rPr lang="en-US" dirty="0" smtClean="0"/>
              <a:t> al </a:t>
            </a:r>
            <a:r>
              <a:rPr lang="en-US" dirty="0" err="1" smtClean="0"/>
              <a:t>gabinetto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ministri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Riassegnati</a:t>
            </a:r>
            <a:r>
              <a:rPr lang="en-US" dirty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avanzi</a:t>
            </a:r>
            <a:r>
              <a:rPr lang="en-US" dirty="0" smtClean="0"/>
              <a:t> di </a:t>
            </a:r>
            <a:r>
              <a:rPr lang="en-US" dirty="0" err="1" smtClean="0"/>
              <a:t>bilancio</a:t>
            </a:r>
            <a:r>
              <a:rPr lang="en-US" dirty="0" smtClean="0"/>
              <a:t> 2016, </a:t>
            </a:r>
            <a:r>
              <a:rPr lang="en-US" dirty="0" err="1" smtClean="0"/>
              <a:t>controllare</a:t>
            </a:r>
            <a:r>
              <a:rPr lang="en-US" dirty="0" smtClean="0"/>
              <a:t> e </a:t>
            </a:r>
            <a:r>
              <a:rPr lang="en-US" dirty="0" err="1" smtClean="0"/>
              <a:t>segnalare</a:t>
            </a:r>
            <a:r>
              <a:rPr lang="en-US" dirty="0" smtClean="0"/>
              <a:t> ad </a:t>
            </a:r>
            <a:r>
              <a:rPr lang="en-US" dirty="0" err="1" smtClean="0"/>
              <a:t>angela</a:t>
            </a:r>
            <a:r>
              <a:rPr lang="en-US" dirty="0" smtClean="0"/>
              <a:t> se </a:t>
            </a:r>
            <a:r>
              <a:rPr lang="en-US" dirty="0" err="1" smtClean="0"/>
              <a:t>problemi</a:t>
            </a: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Claudio </a:t>
            </a:r>
            <a:r>
              <a:rPr lang="en-US" dirty="0" err="1" smtClean="0"/>
              <a:t>Grandi</a:t>
            </a:r>
            <a:r>
              <a:rPr lang="en-US" dirty="0" smtClean="0"/>
              <a:t> (CCR) </a:t>
            </a:r>
            <a:r>
              <a:rPr lang="en-US" dirty="0" err="1" smtClean="0"/>
              <a:t>presenta</a:t>
            </a:r>
            <a:r>
              <a:rPr lang="en-US" dirty="0" smtClean="0"/>
              <a:t> </a:t>
            </a:r>
            <a:r>
              <a:rPr lang="en-US" dirty="0" err="1" smtClean="0"/>
              <a:t>servizi</a:t>
            </a:r>
            <a:r>
              <a:rPr lang="en-US" dirty="0" smtClean="0"/>
              <a:t> </a:t>
            </a:r>
            <a:r>
              <a:rPr lang="en-US" dirty="0" err="1"/>
              <a:t>informatici</a:t>
            </a:r>
            <a:r>
              <a:rPr lang="en-US" dirty="0"/>
              <a:t> </a:t>
            </a:r>
            <a:r>
              <a:rPr lang="en-US" dirty="0" err="1" smtClean="0"/>
              <a:t>centrali</a:t>
            </a:r>
            <a:r>
              <a:rPr lang="en-US" dirty="0" smtClean="0"/>
              <a:t>.  Propone  </a:t>
            </a:r>
            <a:r>
              <a:rPr lang="en-US" dirty="0" err="1"/>
              <a:t>consolidarli</a:t>
            </a:r>
            <a:r>
              <a:rPr lang="en-US" dirty="0"/>
              <a:t> </a:t>
            </a:r>
            <a:r>
              <a:rPr lang="en-US" dirty="0" smtClean="0"/>
              <a:t>con </a:t>
            </a:r>
            <a:r>
              <a:rPr lang="en-US" dirty="0" err="1"/>
              <a:t>appositi</a:t>
            </a:r>
            <a:r>
              <a:rPr lang="en-US" dirty="0"/>
              <a:t> </a:t>
            </a:r>
            <a:r>
              <a:rPr lang="en-US" dirty="0" err="1"/>
              <a:t>gruppi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includano</a:t>
            </a:r>
            <a:r>
              <a:rPr lang="en-US" dirty="0"/>
              <a:t> non solo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esperti</a:t>
            </a:r>
            <a:r>
              <a:rPr lang="en-US" dirty="0"/>
              <a:t> </a:t>
            </a:r>
            <a:r>
              <a:rPr lang="en-US" dirty="0" err="1"/>
              <a:t>centrali</a:t>
            </a:r>
            <a:r>
              <a:rPr lang="en-US" dirty="0"/>
              <a:t>, ma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competenze</a:t>
            </a:r>
            <a:r>
              <a:rPr lang="en-US" dirty="0"/>
              <a:t> </a:t>
            </a:r>
            <a:r>
              <a:rPr lang="en-US" dirty="0" err="1"/>
              <a:t>provenienti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di </a:t>
            </a:r>
            <a:r>
              <a:rPr lang="en-US" dirty="0" err="1"/>
              <a:t>calcolo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. Il CD non ha espresso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contrarietà</a:t>
            </a:r>
            <a:r>
              <a:rPr lang="en-US" dirty="0"/>
              <a:t> di principio, ma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vorrebbe</a:t>
            </a:r>
            <a:r>
              <a:rPr lang="en-US" dirty="0"/>
              <a:t> </a:t>
            </a:r>
            <a:r>
              <a:rPr lang="en-US" dirty="0" err="1"/>
              <a:t>capire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 le </a:t>
            </a:r>
            <a:r>
              <a:rPr lang="en-US" dirty="0" err="1"/>
              <a:t>modalità</a:t>
            </a:r>
            <a:r>
              <a:rPr lang="en-US" dirty="0"/>
              <a:t> operative di </a:t>
            </a:r>
            <a:r>
              <a:rPr lang="en-US" dirty="0" err="1"/>
              <a:t>questi</a:t>
            </a:r>
            <a:r>
              <a:rPr lang="en-US" dirty="0"/>
              <a:t> </a:t>
            </a:r>
            <a:r>
              <a:rPr lang="en-US" dirty="0" err="1"/>
              <a:t>gruppi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, per </a:t>
            </a:r>
            <a:r>
              <a:rPr lang="en-US" dirty="0" err="1"/>
              <a:t>evitare</a:t>
            </a:r>
            <a:r>
              <a:rPr lang="en-US" dirty="0"/>
              <a:t> </a:t>
            </a:r>
            <a:r>
              <a:rPr lang="en-US" dirty="0" err="1"/>
              <a:t>conflitti</a:t>
            </a:r>
            <a:r>
              <a:rPr lang="en-US" dirty="0"/>
              <a:t> di </a:t>
            </a:r>
            <a:r>
              <a:rPr lang="en-US" dirty="0" err="1"/>
              <a:t>competenze</a:t>
            </a:r>
            <a:r>
              <a:rPr lang="en-US" dirty="0"/>
              <a:t> e </a:t>
            </a:r>
            <a:r>
              <a:rPr lang="en-US" dirty="0" err="1"/>
              <a:t>perdita</a:t>
            </a:r>
            <a:r>
              <a:rPr lang="en-US" dirty="0"/>
              <a:t> di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.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Ferroni</a:t>
            </a:r>
            <a:r>
              <a:rPr lang="en-US" dirty="0" smtClean="0"/>
              <a:t> </a:t>
            </a:r>
            <a:r>
              <a:rPr lang="en-US" dirty="0" err="1" smtClean="0"/>
              <a:t>comunica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ANVUR </a:t>
            </a:r>
            <a:r>
              <a:rPr lang="en-US" dirty="0"/>
              <a:t>ha </a:t>
            </a:r>
            <a:r>
              <a:rPr lang="en-US" dirty="0" err="1"/>
              <a:t>stabilito</a:t>
            </a:r>
            <a:r>
              <a:rPr lang="en-US" dirty="0"/>
              <a:t> di </a:t>
            </a:r>
            <a:r>
              <a:rPr lang="en-US" dirty="0" err="1"/>
              <a:t>pesare</a:t>
            </a:r>
            <a:r>
              <a:rPr lang="en-US" dirty="0"/>
              <a:t> le </a:t>
            </a:r>
            <a:r>
              <a:rPr lang="en-US" dirty="0" err="1"/>
              <a:t>pubblicazioni</a:t>
            </a:r>
            <a:r>
              <a:rPr lang="en-US" dirty="0"/>
              <a:t> per un </a:t>
            </a:r>
            <a:r>
              <a:rPr lang="en-US" dirty="0" err="1"/>
              <a:t>fattore</a:t>
            </a:r>
            <a:r>
              <a:rPr lang="en-US" dirty="0"/>
              <a:t> </a:t>
            </a:r>
            <a:r>
              <a:rPr lang="en-US" dirty="0" err="1"/>
              <a:t>pari</a:t>
            </a:r>
            <a:r>
              <a:rPr lang="en-US" dirty="0"/>
              <a:t> a 1/(1+log_10(</a:t>
            </a:r>
            <a:r>
              <a:rPr lang="en-US" dirty="0" err="1"/>
              <a:t>N_autori</a:t>
            </a:r>
            <a:r>
              <a:rPr lang="en-US" dirty="0"/>
              <a:t>))</a:t>
            </a:r>
            <a:r>
              <a:rPr lang="en-US" dirty="0" smtClean="0"/>
              <a:t>, </a:t>
            </a:r>
            <a:r>
              <a:rPr lang="en-US" dirty="0" err="1"/>
              <a:t>nell'ambito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ricercatori</a:t>
            </a:r>
            <a:r>
              <a:rPr lang="en-US" dirty="0"/>
              <a:t> </a:t>
            </a:r>
            <a:r>
              <a:rPr lang="en-US" dirty="0" err="1"/>
              <a:t>universitari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fini</a:t>
            </a:r>
            <a:r>
              <a:rPr lang="en-US" dirty="0"/>
              <a:t> del </a:t>
            </a:r>
            <a:r>
              <a:rPr lang="en-US" dirty="0" err="1"/>
              <a:t>conseguimento</a:t>
            </a:r>
            <a:r>
              <a:rPr lang="en-US" dirty="0"/>
              <a:t> del "</a:t>
            </a:r>
            <a:r>
              <a:rPr lang="en-US" dirty="0" err="1"/>
              <a:t>premio</a:t>
            </a:r>
            <a:r>
              <a:rPr lang="en-US" dirty="0"/>
              <a:t>" di 3keuro </a:t>
            </a:r>
            <a:r>
              <a:rPr lang="en-US" dirty="0" err="1"/>
              <a:t>contenuto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legge</a:t>
            </a:r>
            <a:r>
              <a:rPr lang="en-US" dirty="0"/>
              <a:t> di </a:t>
            </a:r>
            <a:r>
              <a:rPr lang="en-US" dirty="0" err="1" smtClean="0"/>
              <a:t>stabilità</a:t>
            </a:r>
            <a:r>
              <a:rPr lang="en-US" dirty="0" smtClean="0"/>
              <a:t>. Si </a:t>
            </a:r>
            <a:r>
              <a:rPr lang="en-US" dirty="0" err="1" smtClean="0"/>
              <a:t>tratta</a:t>
            </a:r>
            <a:r>
              <a:rPr lang="en-US" dirty="0" smtClean="0"/>
              <a:t> di un </a:t>
            </a:r>
            <a:r>
              <a:rPr lang="en-US" dirty="0" err="1" smtClean="0"/>
              <a:t>precedente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potrebbe</a:t>
            </a:r>
            <a:r>
              <a:rPr lang="en-US" dirty="0" smtClean="0"/>
              <a:t> </a:t>
            </a:r>
            <a:r>
              <a:rPr lang="en-US" dirty="0" err="1" smtClean="0"/>
              <a:t>peasare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prossima</a:t>
            </a:r>
            <a:r>
              <a:rPr lang="en-US" dirty="0" smtClean="0"/>
              <a:t> VQR</a:t>
            </a:r>
          </a:p>
          <a:p>
            <a:pPr>
              <a:lnSpc>
                <a:spcPct val="120000"/>
              </a:lnSpc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Zoccoli</a:t>
            </a:r>
            <a:r>
              <a:rPr lang="en-US" dirty="0" smtClean="0"/>
              <a:t> </a:t>
            </a:r>
            <a:r>
              <a:rPr lang="en-US" dirty="0" err="1" smtClean="0"/>
              <a:t>informa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centro</a:t>
            </a:r>
            <a:r>
              <a:rPr lang="en-US" dirty="0" smtClean="0"/>
              <a:t> di </a:t>
            </a:r>
            <a:r>
              <a:rPr lang="en-US" dirty="0" err="1" smtClean="0"/>
              <a:t>meteorologia</a:t>
            </a:r>
            <a:r>
              <a:rPr lang="en-US" dirty="0" smtClean="0"/>
              <a:t> di readings </a:t>
            </a:r>
            <a:r>
              <a:rPr lang="en-US" dirty="0" err="1" smtClean="0"/>
              <a:t>sara</a:t>
            </a:r>
            <a:r>
              <a:rPr lang="en-US" dirty="0" smtClean="0"/>
              <a:t>’ </a:t>
            </a:r>
            <a:r>
              <a:rPr lang="en-US" dirty="0" err="1" smtClean="0"/>
              <a:t>trasferito</a:t>
            </a:r>
            <a:r>
              <a:rPr lang="en-US" dirty="0" smtClean="0"/>
              <a:t> </a:t>
            </a:r>
            <a:r>
              <a:rPr lang="en-US" dirty="0" err="1" smtClean="0"/>
              <a:t>vicino</a:t>
            </a:r>
            <a:r>
              <a:rPr lang="en-US" dirty="0" smtClean="0"/>
              <a:t> a bologna in un </a:t>
            </a:r>
            <a:r>
              <a:rPr lang="en-US" dirty="0" err="1" smtClean="0"/>
              <a:t>nuovo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. </a:t>
            </a:r>
            <a:r>
              <a:rPr lang="en-US" dirty="0" err="1" smtClean="0"/>
              <a:t>C’e</a:t>
            </a:r>
            <a:r>
              <a:rPr lang="en-US" dirty="0" smtClean="0"/>
              <a:t>’ la </a:t>
            </a:r>
            <a:r>
              <a:rPr lang="en-US" dirty="0" err="1" smtClean="0"/>
              <a:t>proposta</a:t>
            </a:r>
            <a:r>
              <a:rPr lang="en-US" dirty="0" smtClean="0"/>
              <a:t> di </a:t>
            </a:r>
            <a:r>
              <a:rPr lang="en-US" dirty="0" err="1" smtClean="0"/>
              <a:t>trasferire</a:t>
            </a:r>
            <a:r>
              <a:rPr lang="en-US" dirty="0" smtClean="0"/>
              <a:t> </a:t>
            </a:r>
            <a:r>
              <a:rPr lang="en-US" dirty="0" err="1" smtClean="0"/>
              <a:t>sullo</a:t>
            </a:r>
            <a:r>
              <a:rPr lang="en-US" dirty="0" smtClean="0"/>
              <a:t> </a:t>
            </a:r>
            <a:r>
              <a:rPr lang="en-US" dirty="0" err="1" smtClean="0"/>
              <a:t>stesso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err="1" smtClean="0"/>
              <a:t>cineca</a:t>
            </a:r>
            <a:r>
              <a:rPr lang="en-US" dirty="0" smtClean="0"/>
              <a:t> e Tier1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Direttivo</a:t>
            </a:r>
            <a:r>
              <a:rPr lang="en-US" dirty="0" smtClean="0"/>
              <a:t> </a:t>
            </a:r>
            <a:r>
              <a:rPr lang="en-US" dirty="0" err="1" smtClean="0"/>
              <a:t>Giugno</a:t>
            </a:r>
            <a:r>
              <a:rPr lang="en-US" dirty="0" smtClean="0"/>
              <a:t> 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6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21" y="1066800"/>
            <a:ext cx="8697828" cy="5462016"/>
          </a:xfrm>
        </p:spPr>
        <p:txBody>
          <a:bodyPr>
            <a:normAutofit/>
          </a:bodyPr>
          <a:lstStyle/>
          <a:p>
            <a:pPr marL="274320" lvl="1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Tra</a:t>
            </a:r>
            <a:r>
              <a:rPr lang="en-US" dirty="0" smtClean="0">
                <a:sym typeface="Wingdings"/>
              </a:rPr>
              <a:t> le </a:t>
            </a:r>
            <a:r>
              <a:rPr lang="en-US" dirty="0" err="1" smtClean="0">
                <a:sym typeface="Wingdings"/>
              </a:rPr>
              <a:t>delibere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Assunti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altri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ricercatori</a:t>
            </a:r>
            <a:r>
              <a:rPr lang="en-US" dirty="0" smtClean="0">
                <a:sym typeface="Wingdings"/>
              </a:rPr>
              <a:t> ,  </a:t>
            </a:r>
            <a:r>
              <a:rPr lang="en-US" dirty="0" err="1" smtClean="0">
                <a:sym typeface="Wingdings"/>
              </a:rPr>
              <a:t>prendono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servizio</a:t>
            </a:r>
            <a:r>
              <a:rPr lang="en-US" dirty="0" smtClean="0">
                <a:sym typeface="Wingdings"/>
              </a:rPr>
              <a:t>  </a:t>
            </a:r>
            <a:r>
              <a:rPr lang="en-US" dirty="0" err="1" smtClean="0">
                <a:sym typeface="Wingdings"/>
              </a:rPr>
              <a:t>mese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luglio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Assunto</a:t>
            </a:r>
            <a:r>
              <a:rPr lang="en-US" dirty="0" smtClean="0">
                <a:sym typeface="Wingdings"/>
              </a:rPr>
              <a:t> P </a:t>
            </a:r>
            <a:r>
              <a:rPr lang="en-US" dirty="0" err="1" smtClean="0">
                <a:sym typeface="Wingdings"/>
              </a:rPr>
              <a:t>Gandini</a:t>
            </a:r>
            <a:r>
              <a:rPr lang="en-US" dirty="0" smtClean="0">
                <a:sym typeface="Wingdings"/>
              </a:rPr>
              <a:t> con art 20 per 4 </a:t>
            </a:r>
            <a:r>
              <a:rPr lang="en-US" dirty="0" err="1" smtClean="0">
                <a:sym typeface="Wingdings"/>
              </a:rPr>
              <a:t>mesi</a:t>
            </a:r>
            <a:r>
              <a:rPr lang="en-US" dirty="0" smtClean="0">
                <a:sym typeface="Wingdings"/>
              </a:rPr>
              <a:t>,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bando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/>
              <a:t>borse</a:t>
            </a:r>
            <a:r>
              <a:rPr lang="en-US" dirty="0"/>
              <a:t> di studio per </a:t>
            </a:r>
            <a:r>
              <a:rPr lang="en-US" dirty="0" err="1"/>
              <a:t>programmatori</a:t>
            </a:r>
            <a:r>
              <a:rPr lang="en-US" dirty="0"/>
              <a:t> per AC , per </a:t>
            </a:r>
            <a:r>
              <a:rPr lang="en-US" dirty="0" smtClean="0"/>
              <a:t>40ke </a:t>
            </a:r>
            <a:r>
              <a:rPr lang="en-US" dirty="0" err="1" smtClean="0"/>
              <a:t>annui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dirty="0" smtClean="0">
              <a:sym typeface="Wingdings"/>
            </a:endParaRPr>
          </a:p>
          <a:p>
            <a:pPr marL="0" indent="0" fontAlgn="t">
              <a:buNone/>
            </a:pPr>
            <a:r>
              <a:rPr lang="en-US" dirty="0" err="1" smtClean="0">
                <a:sym typeface="Wingdings"/>
              </a:rPr>
              <a:t>Approvata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dalla</a:t>
            </a:r>
            <a:r>
              <a:rPr lang="en-US" dirty="0" smtClean="0">
                <a:sym typeface="Wingdings"/>
              </a:rPr>
              <a:t> GE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Tutte</a:t>
            </a:r>
            <a:r>
              <a:rPr lang="en-US" dirty="0" smtClean="0">
                <a:sym typeface="Wingdings"/>
              </a:rPr>
              <a:t> </a:t>
            </a:r>
            <a:r>
              <a:rPr lang="en-US" dirty="0">
                <a:sym typeface="Wingdings"/>
              </a:rPr>
              <a:t>le </a:t>
            </a:r>
            <a:r>
              <a:rPr lang="en-US" dirty="0" err="1">
                <a:sym typeface="Wingdings"/>
              </a:rPr>
              <a:t>delibere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sono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disponibili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sul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sito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della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Presidenza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</a:t>
            </a:r>
            <a:r>
              <a:rPr lang="en-US" dirty="0">
                <a:sym typeface="Wingdings"/>
              </a:rPr>
              <a:t> DB </a:t>
            </a:r>
            <a:r>
              <a:rPr lang="en-US" dirty="0" err="1">
                <a:sym typeface="Wingdings"/>
              </a:rPr>
              <a:t>delibere</a:t>
            </a:r>
            <a:r>
              <a:rPr lang="en-US" dirty="0">
                <a:sym typeface="Wingdings"/>
              </a:rPr>
              <a:t> o </a:t>
            </a:r>
            <a:r>
              <a:rPr lang="en-US" dirty="0" err="1">
                <a:sym typeface="Wingdings"/>
              </a:rPr>
              <a:t>tramite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Portale</a:t>
            </a:r>
            <a:r>
              <a:rPr lang="en-US" dirty="0">
                <a:sym typeface="Wingdings"/>
              </a:rPr>
              <a:t>  (https://</a:t>
            </a:r>
            <a:r>
              <a:rPr lang="en-US" dirty="0" err="1">
                <a:sym typeface="Wingdings"/>
              </a:rPr>
              <a:t>iam.infn.it</a:t>
            </a:r>
            <a:r>
              <a:rPr lang="en-US" dirty="0">
                <a:sym typeface="Wingdings"/>
              </a:rPr>
              <a:t>/</a:t>
            </a:r>
            <a:r>
              <a:rPr lang="en-US" dirty="0" err="1">
                <a:sym typeface="Wingdings"/>
              </a:rPr>
              <a:t>Portale</a:t>
            </a:r>
            <a:r>
              <a:rPr lang="en-US" dirty="0">
                <a:sym typeface="Wingdings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Direttivo</a:t>
            </a:r>
            <a:r>
              <a:rPr lang="en-US" dirty="0" smtClean="0"/>
              <a:t> Giugno2017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06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</a:t>
            </a:r>
            <a:r>
              <a:rPr lang="en-US" dirty="0" err="1" smtClean="0"/>
              <a:t>catalogo</a:t>
            </a:r>
            <a:r>
              <a:rPr lang="en-US" dirty="0" smtClean="0"/>
              <a:t> CAEN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24747"/>
            <a:ext cx="9144000" cy="204509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 err="1" smtClean="0"/>
              <a:t>Aggiudicata</a:t>
            </a:r>
            <a:r>
              <a:rPr lang="en-US" dirty="0" smtClean="0"/>
              <a:t> la </a:t>
            </a:r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/>
              <a:t>per la </a:t>
            </a:r>
            <a:r>
              <a:rPr lang="en-US" dirty="0" err="1"/>
              <a:t>fornitura</a:t>
            </a:r>
            <a:r>
              <a:rPr lang="en-US" dirty="0"/>
              <a:t> a </a:t>
            </a:r>
            <a:r>
              <a:rPr lang="en-US" dirty="0" err="1"/>
              <a:t>catalogo</a:t>
            </a:r>
            <a:r>
              <a:rPr lang="en-US" dirty="0"/>
              <a:t> del </a:t>
            </a:r>
            <a:r>
              <a:rPr lang="en-US" dirty="0" err="1"/>
              <a:t>materiale</a:t>
            </a:r>
            <a:r>
              <a:rPr lang="en-US" dirty="0"/>
              <a:t> </a:t>
            </a:r>
            <a:r>
              <a:rPr lang="en-US" dirty="0" err="1" smtClean="0"/>
              <a:t>elettronico</a:t>
            </a:r>
            <a:r>
              <a:rPr lang="en-US" dirty="0" smtClean="0"/>
              <a:t> </a:t>
            </a:r>
            <a:r>
              <a:rPr lang="en-US" dirty="0" err="1" smtClean="0"/>
              <a:t>scientifico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ditta</a:t>
            </a:r>
            <a:r>
              <a:rPr lang="en-US" dirty="0" smtClean="0"/>
              <a:t> CAEN , 4 </a:t>
            </a:r>
            <a:r>
              <a:rPr lang="en-US" dirty="0" err="1" smtClean="0"/>
              <a:t>anni</a:t>
            </a:r>
            <a:r>
              <a:rPr lang="en-US" dirty="0" smtClean="0"/>
              <a:t>, </a:t>
            </a:r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/>
              <a:t>GE 11124/16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divisa</a:t>
            </a:r>
            <a:r>
              <a:rPr lang="en-US" dirty="0" smtClean="0"/>
              <a:t> in 3 </a:t>
            </a:r>
            <a:r>
              <a:rPr lang="en-US" dirty="0" err="1" smtClean="0"/>
              <a:t>lotti</a:t>
            </a:r>
            <a:endParaRPr lang="en-US" dirty="0" smtClean="0"/>
          </a:p>
          <a:p>
            <a:r>
              <a:rPr lang="en-US" dirty="0" smtClean="0"/>
              <a:t>Sara’ </a:t>
            </a:r>
            <a:r>
              <a:rPr lang="en-US" dirty="0" err="1" smtClean="0"/>
              <a:t>nominato</a:t>
            </a:r>
            <a:r>
              <a:rPr lang="en-US" dirty="0" smtClean="0"/>
              <a:t> </a:t>
            </a:r>
            <a:r>
              <a:rPr lang="en-US" dirty="0" err="1" smtClean="0"/>
              <a:t>rup</a:t>
            </a:r>
            <a:r>
              <a:rPr lang="en-US" dirty="0" smtClean="0"/>
              <a:t>-locale, non </a:t>
            </a:r>
            <a:r>
              <a:rPr lang="en-US" dirty="0" err="1" smtClean="0"/>
              <a:t>c’e</a:t>
            </a:r>
            <a:r>
              <a:rPr lang="en-US" dirty="0" smtClean="0"/>
              <a:t>’ </a:t>
            </a:r>
            <a:r>
              <a:rPr lang="en-US" dirty="0" err="1" smtClean="0"/>
              <a:t>limite</a:t>
            </a:r>
            <a:r>
              <a:rPr lang="en-US" dirty="0" smtClean="0"/>
              <a:t> di </a:t>
            </a:r>
            <a:r>
              <a:rPr lang="en-US" dirty="0" err="1" smtClean="0"/>
              <a:t>spesa</a:t>
            </a:r>
            <a:r>
              <a:rPr lang="en-US" dirty="0" smtClean="0"/>
              <a:t> per </a:t>
            </a:r>
            <a:r>
              <a:rPr lang="en-US" dirty="0" err="1" smtClean="0"/>
              <a:t>ordine</a:t>
            </a:r>
            <a:endParaRPr lang="en-US" dirty="0" smtClean="0"/>
          </a:p>
          <a:p>
            <a:r>
              <a:rPr lang="en-US" dirty="0" smtClean="0"/>
              <a:t>Non serve </a:t>
            </a:r>
            <a:r>
              <a:rPr lang="en-US" dirty="0" err="1" smtClean="0"/>
              <a:t>determina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Screenshot 2017-03-01 18.49.07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3233812"/>
            <a:ext cx="85725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16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</a:t>
            </a:r>
            <a:r>
              <a:rPr lang="en-US" dirty="0" err="1" smtClean="0"/>
              <a:t>catalogo</a:t>
            </a:r>
            <a:r>
              <a:rPr lang="en-US" dirty="0" smtClean="0"/>
              <a:t> CAEN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24747"/>
            <a:ext cx="9144000" cy="5604069"/>
          </a:xfrm>
        </p:spPr>
        <p:txBody>
          <a:bodyPr>
            <a:normAutofit fontScale="77500" lnSpcReduction="20000"/>
          </a:bodyPr>
          <a:lstStyle/>
          <a:p>
            <a:r>
              <a:rPr lang="nb-NO" dirty="0"/>
              <a:t> CIG LOTTO 1:  6938455233 </a:t>
            </a:r>
            <a:endParaRPr lang="en-US" dirty="0" smtClean="0"/>
          </a:p>
          <a:p>
            <a:r>
              <a:rPr lang="en-US" dirty="0" smtClean="0"/>
              <a:t>LOTTO </a:t>
            </a:r>
            <a:r>
              <a:rPr lang="en-US" dirty="0"/>
              <a:t>1: </a:t>
            </a:r>
            <a:r>
              <a:rPr lang="en-US" b="1" dirty="0" err="1"/>
              <a:t>Strumentazione</a:t>
            </a:r>
            <a:r>
              <a:rPr lang="en-US" b="1" dirty="0"/>
              <a:t> </a:t>
            </a:r>
            <a:r>
              <a:rPr lang="en-US" b="1" dirty="0" err="1"/>
              <a:t>elettrica</a:t>
            </a:r>
            <a:r>
              <a:rPr lang="en-US" b="1" dirty="0"/>
              <a:t> </a:t>
            </a:r>
            <a:r>
              <a:rPr lang="en-US" b="1" dirty="0" err="1"/>
              <a:t>ed</a:t>
            </a:r>
            <a:r>
              <a:rPr lang="en-US" b="1" dirty="0"/>
              <a:t> </a:t>
            </a:r>
            <a:r>
              <a:rPr lang="en-US" b="1" dirty="0" err="1"/>
              <a:t>elettronica</a:t>
            </a:r>
            <a:r>
              <a:rPr lang="en-US" b="1" dirty="0"/>
              <a:t> di </a:t>
            </a:r>
            <a:r>
              <a:rPr lang="en-US" b="1" dirty="0" err="1"/>
              <a:t>alimentazione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smtClean="0"/>
              <a:t>Macro</a:t>
            </a:r>
            <a:r>
              <a:rPr lang="en-US" dirty="0"/>
              <a:t>-area 1a:    </a:t>
            </a:r>
            <a:r>
              <a:rPr lang="en-US" dirty="0" err="1"/>
              <a:t>Sistema</a:t>
            </a:r>
            <a:r>
              <a:rPr lang="en-US" dirty="0"/>
              <a:t> di </a:t>
            </a:r>
            <a:r>
              <a:rPr lang="en-US" dirty="0" err="1"/>
              <a:t>alimentazione</a:t>
            </a:r>
            <a:r>
              <a:rPr lang="en-US" dirty="0"/>
              <a:t> </a:t>
            </a:r>
            <a:r>
              <a:rPr lang="en-US" dirty="0" err="1"/>
              <a:t>modulari</a:t>
            </a:r>
            <a:r>
              <a:rPr lang="en-US" dirty="0"/>
              <a:t> </a:t>
            </a:r>
            <a:r>
              <a:rPr lang="en-US" dirty="0" err="1"/>
              <a:t>multicanale</a:t>
            </a:r>
            <a:endParaRPr lang="en-US" dirty="0"/>
          </a:p>
          <a:p>
            <a:r>
              <a:rPr lang="en-US" dirty="0"/>
              <a:t>Macro-area 1b:     </a:t>
            </a:r>
            <a:r>
              <a:rPr lang="en-US" dirty="0" err="1"/>
              <a:t>Schede</a:t>
            </a:r>
            <a:r>
              <a:rPr lang="en-US" dirty="0"/>
              <a:t> di </a:t>
            </a:r>
            <a:r>
              <a:rPr lang="en-US" dirty="0" err="1"/>
              <a:t>alimentazione</a:t>
            </a:r>
            <a:r>
              <a:rPr lang="en-US" dirty="0"/>
              <a:t> ad </a:t>
            </a:r>
            <a:r>
              <a:rPr lang="en-US" dirty="0" err="1"/>
              <a:t>alta</a:t>
            </a:r>
            <a:r>
              <a:rPr lang="en-US" dirty="0"/>
              <a:t> </a:t>
            </a:r>
            <a:r>
              <a:rPr lang="en-US" dirty="0" err="1"/>
              <a:t>tensione</a:t>
            </a:r>
            <a:r>
              <a:rPr lang="en-US" dirty="0"/>
              <a:t> in standard VME e NIM</a:t>
            </a:r>
          </a:p>
          <a:p>
            <a:r>
              <a:rPr lang="en-US" dirty="0"/>
              <a:t>Macro-area 1c:     </a:t>
            </a:r>
            <a:r>
              <a:rPr lang="en-US" dirty="0" err="1"/>
              <a:t>Alimentatori</a:t>
            </a:r>
            <a:r>
              <a:rPr lang="en-US" dirty="0"/>
              <a:t> di </a:t>
            </a:r>
            <a:r>
              <a:rPr lang="en-US" dirty="0" err="1"/>
              <a:t>alta</a:t>
            </a:r>
            <a:r>
              <a:rPr lang="en-US" dirty="0"/>
              <a:t> </a:t>
            </a:r>
            <a:r>
              <a:rPr lang="en-US" dirty="0" err="1"/>
              <a:t>tensione</a:t>
            </a:r>
            <a:r>
              <a:rPr lang="en-US" dirty="0"/>
              <a:t> da </a:t>
            </a:r>
            <a:r>
              <a:rPr lang="en-US" dirty="0" err="1"/>
              <a:t>banco</a:t>
            </a:r>
            <a:r>
              <a:rPr lang="en-US" dirty="0"/>
              <a:t>, da rack e da PCB</a:t>
            </a:r>
          </a:p>
          <a:p>
            <a:r>
              <a:rPr lang="it-IT" dirty="0"/>
              <a:t>            area 1s:     Servizi per lotto 1</a:t>
            </a:r>
          </a:p>
          <a:p>
            <a:endParaRPr lang="it-IT" dirty="0" smtClean="0"/>
          </a:p>
          <a:p>
            <a:r>
              <a:rPr lang="nb-NO" dirty="0" smtClean="0"/>
              <a:t> CIG LOTTO </a:t>
            </a:r>
            <a:r>
              <a:rPr lang="en-US" dirty="0"/>
              <a:t>2:  </a:t>
            </a:r>
            <a:r>
              <a:rPr lang="en-US" dirty="0" smtClean="0"/>
              <a:t>6938469DBD</a:t>
            </a:r>
            <a:endParaRPr lang="nb-NO" dirty="0"/>
          </a:p>
          <a:p>
            <a:r>
              <a:rPr lang="nb-NO" dirty="0"/>
              <a:t>LOTTO 2: </a:t>
            </a:r>
            <a:r>
              <a:rPr lang="nb-NO" b="1" dirty="0" err="1"/>
              <a:t>Sistemi</a:t>
            </a:r>
            <a:r>
              <a:rPr lang="nb-NO" b="1" dirty="0"/>
              <a:t> </a:t>
            </a:r>
            <a:r>
              <a:rPr lang="nb-NO" b="1" dirty="0" err="1"/>
              <a:t>elettronici</a:t>
            </a:r>
            <a:r>
              <a:rPr lang="nb-NO" b="1" dirty="0"/>
              <a:t> </a:t>
            </a:r>
            <a:r>
              <a:rPr lang="nb-NO" b="1" dirty="0" err="1"/>
              <a:t>modulari</a:t>
            </a:r>
            <a:r>
              <a:rPr lang="nb-NO" b="1" dirty="0"/>
              <a:t> per il </a:t>
            </a:r>
            <a:r>
              <a:rPr lang="nb-NO" b="1" dirty="0" err="1"/>
              <a:t>processamento</a:t>
            </a:r>
            <a:r>
              <a:rPr lang="nb-NO" b="1" dirty="0"/>
              <a:t> di </a:t>
            </a:r>
            <a:r>
              <a:rPr lang="nb-NO" b="1" dirty="0" err="1"/>
              <a:t>segnali</a:t>
            </a:r>
            <a:r>
              <a:rPr lang="nb-NO" b="1" dirty="0"/>
              <a:t> </a:t>
            </a:r>
            <a:r>
              <a:rPr lang="nb-NO" b="1" dirty="0" err="1"/>
              <a:t>analogici</a:t>
            </a:r>
            <a:r>
              <a:rPr lang="nb-NO" b="1" dirty="0"/>
              <a:t> </a:t>
            </a:r>
            <a:r>
              <a:rPr lang="it-IT" dirty="0" smtClean="0"/>
              <a:t>Macro</a:t>
            </a:r>
            <a:r>
              <a:rPr lang="it-IT" dirty="0"/>
              <a:t>-area 2a:     </a:t>
            </a:r>
            <a:r>
              <a:rPr lang="it-IT" dirty="0" err="1"/>
              <a:t>Waveform</a:t>
            </a:r>
            <a:r>
              <a:rPr lang="it-IT" dirty="0"/>
              <a:t> </a:t>
            </a:r>
            <a:r>
              <a:rPr lang="it-IT" dirty="0" err="1"/>
              <a:t>Digitizers</a:t>
            </a:r>
            <a:endParaRPr lang="it-IT" dirty="0"/>
          </a:p>
          <a:p>
            <a:r>
              <a:rPr lang="it-IT" dirty="0"/>
              <a:t>Macro-area 2b:     Schede analogiche in standard NIM</a:t>
            </a:r>
          </a:p>
          <a:p>
            <a:r>
              <a:rPr lang="it-IT" dirty="0"/>
              <a:t>Macro-area 2c:     Schede analogiche in standard VME</a:t>
            </a:r>
          </a:p>
          <a:p>
            <a:r>
              <a:rPr lang="it-IT" dirty="0"/>
              <a:t>            area 2s      Servizi per lotto 2</a:t>
            </a:r>
          </a:p>
          <a:p>
            <a:endParaRPr lang="it-IT" dirty="0"/>
          </a:p>
          <a:p>
            <a:r>
              <a:rPr lang="en-US" dirty="0"/>
              <a:t> CIG </a:t>
            </a:r>
            <a:r>
              <a:rPr lang="en-US" dirty="0" smtClean="0"/>
              <a:t>LOTTO </a:t>
            </a:r>
            <a:r>
              <a:rPr lang="sk-SK" dirty="0"/>
              <a:t>3:  </a:t>
            </a:r>
            <a:r>
              <a:rPr lang="sk-SK" dirty="0" smtClean="0"/>
              <a:t>693847203B</a:t>
            </a:r>
            <a:endParaRPr lang="en-US" dirty="0"/>
          </a:p>
          <a:p>
            <a:r>
              <a:rPr lang="en-US" dirty="0"/>
              <a:t>LOTTO 3: </a:t>
            </a:r>
            <a:r>
              <a:rPr lang="en-US" b="1" dirty="0" err="1"/>
              <a:t>Sistemi</a:t>
            </a:r>
            <a:r>
              <a:rPr lang="en-US" b="1" dirty="0"/>
              <a:t> </a:t>
            </a:r>
            <a:r>
              <a:rPr lang="en-US" b="1" dirty="0" err="1"/>
              <a:t>elettronici</a:t>
            </a:r>
            <a:r>
              <a:rPr lang="en-US" b="1" dirty="0"/>
              <a:t> </a:t>
            </a:r>
            <a:r>
              <a:rPr lang="en-US" b="1" dirty="0" err="1"/>
              <a:t>modulari</a:t>
            </a:r>
            <a:r>
              <a:rPr lang="en-US" b="1" dirty="0"/>
              <a:t> per </a:t>
            </a:r>
            <a:r>
              <a:rPr lang="en-US" b="1" dirty="0" err="1"/>
              <a:t>il</a:t>
            </a:r>
            <a:r>
              <a:rPr lang="en-US" b="1" dirty="0"/>
              <a:t> </a:t>
            </a:r>
            <a:r>
              <a:rPr lang="en-US" b="1" dirty="0" err="1"/>
              <a:t>processamento</a:t>
            </a:r>
            <a:r>
              <a:rPr lang="en-US" b="1" dirty="0"/>
              <a:t> di </a:t>
            </a:r>
            <a:r>
              <a:rPr lang="en-US" b="1" dirty="0" err="1"/>
              <a:t>segnali</a:t>
            </a:r>
            <a:r>
              <a:rPr lang="en-US" b="1" dirty="0"/>
              <a:t> </a:t>
            </a:r>
            <a:r>
              <a:rPr lang="en-US" b="1" dirty="0" err="1"/>
              <a:t>digitali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it-IT" dirty="0" smtClean="0"/>
              <a:t>Macro</a:t>
            </a:r>
            <a:r>
              <a:rPr lang="it-IT" dirty="0"/>
              <a:t>-area 3a:     Schede digitali in standard NIM</a:t>
            </a:r>
          </a:p>
          <a:p>
            <a:r>
              <a:rPr lang="it-IT" dirty="0"/>
              <a:t>Macro-area 3b:     Schede digitali in standard NIM</a:t>
            </a:r>
          </a:p>
          <a:p>
            <a:r>
              <a:rPr lang="it-IT" dirty="0"/>
              <a:t>Macro-area 3c:     </a:t>
            </a:r>
            <a:r>
              <a:rPr lang="it-IT" dirty="0" err="1"/>
              <a:t>Crate</a:t>
            </a:r>
            <a:r>
              <a:rPr lang="it-IT" dirty="0"/>
              <a:t> alimentati in formato NIM e VME</a:t>
            </a:r>
          </a:p>
          <a:p>
            <a:r>
              <a:rPr lang="it-IT" dirty="0" smtClean="0"/>
              <a:t>            area </a:t>
            </a:r>
            <a:r>
              <a:rPr lang="it-IT" dirty="0"/>
              <a:t>3s      Servizi per lotto </a:t>
            </a:r>
            <a:r>
              <a:rPr lang="it-IT" dirty="0" smtClean="0"/>
              <a:t>3</a:t>
            </a:r>
          </a:p>
          <a:p>
            <a:endParaRPr lang="it-IT" dirty="0"/>
          </a:p>
          <a:p>
            <a:r>
              <a:rPr lang="it-IT" dirty="0" smtClean="0"/>
              <a:t>Il catalogo prezzi non </a:t>
            </a:r>
            <a:r>
              <a:rPr lang="it-IT" dirty="0" err="1" smtClean="0"/>
              <a:t>sara’</a:t>
            </a:r>
            <a:r>
              <a:rPr lang="it-IT" dirty="0" smtClean="0"/>
              <a:t> disponibile online , ma affidato a una persona in amministrazione con vincolo riservatezza, per controllo correttezza offerta</a:t>
            </a:r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45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</a:t>
            </a:r>
            <a:r>
              <a:rPr lang="en-US" dirty="0" err="1" smtClean="0"/>
              <a:t>catalogo</a:t>
            </a:r>
            <a:r>
              <a:rPr lang="en-US" dirty="0" smtClean="0"/>
              <a:t> CAEN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24747"/>
            <a:ext cx="9144000" cy="5604069"/>
          </a:xfrm>
        </p:spPr>
        <p:txBody>
          <a:bodyPr>
            <a:normAutofit fontScale="77500" lnSpcReduction="20000"/>
          </a:bodyPr>
          <a:lstStyle/>
          <a:p>
            <a:r>
              <a:rPr lang="en-US" sz="2600" b="1" dirty="0"/>
              <a:t>Come </a:t>
            </a:r>
            <a:r>
              <a:rPr lang="en-US" sz="2600" b="1" dirty="0" err="1"/>
              <a:t>funzionerà</a:t>
            </a:r>
            <a:r>
              <a:rPr lang="en-US" sz="2600" b="1" dirty="0"/>
              <a:t> la </a:t>
            </a:r>
            <a:r>
              <a:rPr lang="en-US" sz="2600" b="1" dirty="0" err="1"/>
              <a:t>procedura</a:t>
            </a:r>
            <a:endParaRPr lang="en-US" sz="2600" b="1" dirty="0"/>
          </a:p>
          <a:p>
            <a:endParaRPr lang="en-US" dirty="0"/>
          </a:p>
          <a:p>
            <a:r>
              <a:rPr lang="en-US" dirty="0"/>
              <a:t>Chi </a:t>
            </a:r>
            <a:r>
              <a:rPr lang="en-US" dirty="0" err="1"/>
              <a:t>vuole</a:t>
            </a:r>
            <a:r>
              <a:rPr lang="en-US" dirty="0"/>
              <a:t> </a:t>
            </a:r>
            <a:r>
              <a:rPr lang="en-US" dirty="0" err="1"/>
              <a:t>acquistare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</a:t>
            </a:r>
            <a:r>
              <a:rPr lang="en-US" dirty="0" err="1"/>
              <a:t>sito</a:t>
            </a:r>
            <a:r>
              <a:rPr lang="en-US" dirty="0"/>
              <a:t> CAEN  HYPERLINK "http://</a:t>
            </a:r>
            <a:r>
              <a:rPr lang="en-US" dirty="0" err="1"/>
              <a:t>www.caen.it</a:t>
            </a:r>
            <a:r>
              <a:rPr lang="en-US" dirty="0"/>
              <a:t>" </a:t>
            </a:r>
            <a:r>
              <a:rPr lang="en-US" u="sng" dirty="0" err="1"/>
              <a:t>www.caen.it</a:t>
            </a:r>
            <a:r>
              <a:rPr lang="en-US" u="sng" dirty="0"/>
              <a:t> e </a:t>
            </a:r>
            <a:r>
              <a:rPr lang="en-US" u="sng" dirty="0" err="1"/>
              <a:t>individua</a:t>
            </a:r>
            <a:r>
              <a:rPr lang="en-US" u="sng" dirty="0"/>
              <a:t> lo </a:t>
            </a:r>
            <a:r>
              <a:rPr lang="en-US" u="sng" dirty="0" err="1"/>
              <a:t>strumento</a:t>
            </a:r>
            <a:r>
              <a:rPr lang="en-US" u="sng" dirty="0"/>
              <a:t> </a:t>
            </a:r>
            <a:r>
              <a:rPr lang="en-US" u="sng" dirty="0" err="1"/>
              <a:t>che</a:t>
            </a:r>
            <a:r>
              <a:rPr lang="en-US" u="sng" dirty="0"/>
              <a:t> </a:t>
            </a:r>
            <a:r>
              <a:rPr lang="en-US" u="sng" dirty="0" err="1"/>
              <a:t>vuole</a:t>
            </a:r>
            <a:r>
              <a:rPr lang="en-US" u="sng" dirty="0"/>
              <a:t> </a:t>
            </a:r>
            <a:r>
              <a:rPr lang="en-US" u="sng" dirty="0" err="1"/>
              <a:t>comprare</a:t>
            </a:r>
            <a:r>
              <a:rPr lang="en-US" u="sng" dirty="0"/>
              <a:t>.</a:t>
            </a:r>
          </a:p>
          <a:p>
            <a:r>
              <a:rPr lang="en-US" u="sng" dirty="0" err="1"/>
              <a:t>Seleziona</a:t>
            </a:r>
            <a:r>
              <a:rPr lang="en-US" u="sng" dirty="0"/>
              <a:t> </a:t>
            </a:r>
            <a:r>
              <a:rPr lang="en-US" u="sng" dirty="0" err="1"/>
              <a:t>dalla</a:t>
            </a:r>
            <a:r>
              <a:rPr lang="en-US" u="sng" dirty="0"/>
              <a:t> </a:t>
            </a:r>
            <a:r>
              <a:rPr lang="en-US" u="sng" dirty="0" err="1"/>
              <a:t>pagina</a:t>
            </a:r>
            <a:r>
              <a:rPr lang="en-US" u="sng" dirty="0"/>
              <a:t> CAEN la </a:t>
            </a:r>
            <a:r>
              <a:rPr lang="en-US" u="sng" dirty="0" err="1"/>
              <a:t>scheda</a:t>
            </a:r>
            <a:r>
              <a:rPr lang="en-US" u="sng" dirty="0"/>
              <a:t> “Ordering Option” </a:t>
            </a:r>
            <a:r>
              <a:rPr lang="en-US" u="sng" dirty="0" err="1"/>
              <a:t>dello</a:t>
            </a:r>
            <a:r>
              <a:rPr lang="en-US" u="sng" dirty="0"/>
              <a:t> </a:t>
            </a:r>
            <a:r>
              <a:rPr lang="en-US" u="sng" dirty="0" err="1"/>
              <a:t>strumento</a:t>
            </a:r>
            <a:r>
              <a:rPr lang="en-US" u="sng" dirty="0"/>
              <a:t> </a:t>
            </a:r>
            <a:r>
              <a:rPr lang="en-US" u="sng" dirty="0" err="1"/>
              <a:t>che</a:t>
            </a:r>
            <a:r>
              <a:rPr lang="en-US" u="sng" dirty="0"/>
              <a:t> </a:t>
            </a:r>
            <a:r>
              <a:rPr lang="en-US" u="sng" dirty="0" err="1"/>
              <a:t>si</a:t>
            </a:r>
            <a:r>
              <a:rPr lang="en-US" u="sng" dirty="0"/>
              <a:t> </a:t>
            </a:r>
            <a:r>
              <a:rPr lang="en-US" u="sng" dirty="0" err="1"/>
              <a:t>vuole</a:t>
            </a:r>
            <a:r>
              <a:rPr lang="en-US" u="sng" dirty="0"/>
              <a:t> </a:t>
            </a:r>
            <a:r>
              <a:rPr lang="en-US" u="sng" dirty="0" err="1"/>
              <a:t>comprare</a:t>
            </a:r>
            <a:r>
              <a:rPr lang="en-US" u="sng" dirty="0"/>
              <a:t> </a:t>
            </a:r>
            <a:r>
              <a:rPr lang="en-US" u="sng" dirty="0" err="1"/>
              <a:t>nel</a:t>
            </a:r>
            <a:r>
              <a:rPr lang="en-US" u="sng" dirty="0"/>
              <a:t> quale </a:t>
            </a:r>
            <a:r>
              <a:rPr lang="en-US" u="sng" dirty="0" err="1"/>
              <a:t>vengono</a:t>
            </a:r>
            <a:r>
              <a:rPr lang="en-US" u="sng" dirty="0"/>
              <a:t> </a:t>
            </a:r>
            <a:r>
              <a:rPr lang="en-US" u="sng" dirty="0" err="1"/>
              <a:t>riportati</a:t>
            </a:r>
            <a:r>
              <a:rPr lang="en-US" u="sng" dirty="0"/>
              <a:t> </a:t>
            </a:r>
            <a:r>
              <a:rPr lang="en-US" u="sng" dirty="0" err="1"/>
              <a:t>i</a:t>
            </a:r>
            <a:r>
              <a:rPr lang="en-US" u="sng" dirty="0"/>
              <a:t> </a:t>
            </a:r>
            <a:r>
              <a:rPr lang="en-US" u="sng" dirty="0" err="1"/>
              <a:t>campi</a:t>
            </a:r>
            <a:r>
              <a:rPr lang="en-US" u="sng" dirty="0"/>
              <a:t> Code e Description.</a:t>
            </a:r>
          </a:p>
          <a:p>
            <a:r>
              <a:rPr lang="en-US" u="sng" dirty="0" err="1"/>
              <a:t>Nel</a:t>
            </a:r>
            <a:r>
              <a:rPr lang="en-US" u="sng" dirty="0"/>
              <a:t> </a:t>
            </a:r>
            <a:r>
              <a:rPr lang="en-US" u="sng" dirty="0" err="1"/>
              <a:t>caso</a:t>
            </a:r>
            <a:r>
              <a:rPr lang="en-US" u="sng" dirty="0"/>
              <a:t> di </a:t>
            </a:r>
            <a:r>
              <a:rPr lang="en-US" u="sng" dirty="0" err="1"/>
              <a:t>dubbi</a:t>
            </a:r>
            <a:r>
              <a:rPr lang="en-US" u="sng" dirty="0"/>
              <a:t> e </a:t>
            </a:r>
            <a:r>
              <a:rPr lang="en-US" u="sng" dirty="0" err="1"/>
              <a:t>chiarimenti</a:t>
            </a:r>
            <a:r>
              <a:rPr lang="en-US" u="sng" dirty="0"/>
              <a:t> </a:t>
            </a:r>
            <a:r>
              <a:rPr lang="en-US" u="sng" dirty="0" err="1"/>
              <a:t>si</a:t>
            </a:r>
            <a:r>
              <a:rPr lang="en-US" u="sng" dirty="0"/>
              <a:t> </a:t>
            </a:r>
            <a:r>
              <a:rPr lang="en-US" u="sng" dirty="0" err="1"/>
              <a:t>interfaccerà</a:t>
            </a:r>
            <a:r>
              <a:rPr lang="en-US" u="sng" dirty="0"/>
              <a:t> col </a:t>
            </a:r>
            <a:r>
              <a:rPr lang="en-US" u="sng" dirty="0" err="1"/>
              <a:t>commerciale</a:t>
            </a:r>
            <a:r>
              <a:rPr lang="en-US" u="sng" dirty="0"/>
              <a:t> CAEN per </a:t>
            </a:r>
            <a:r>
              <a:rPr lang="en-US" u="sng" dirty="0" err="1"/>
              <a:t>avere</a:t>
            </a:r>
            <a:r>
              <a:rPr lang="en-US" u="sng" dirty="0"/>
              <a:t> code </a:t>
            </a:r>
            <a:r>
              <a:rPr lang="en-US" u="sng" dirty="0" err="1"/>
              <a:t>corretto</a:t>
            </a:r>
            <a:r>
              <a:rPr lang="en-US" u="sng" dirty="0"/>
              <a:t>.</a:t>
            </a:r>
          </a:p>
          <a:p>
            <a:r>
              <a:rPr lang="en-US" u="sng" dirty="0" err="1"/>
              <a:t>Ottenuto</a:t>
            </a:r>
            <a:r>
              <a:rPr lang="en-US" u="sng" dirty="0"/>
              <a:t> Code e Description </a:t>
            </a:r>
            <a:r>
              <a:rPr lang="en-US" u="sng" dirty="0" err="1"/>
              <a:t>trasmette</a:t>
            </a:r>
            <a:r>
              <a:rPr lang="en-US" u="sng" dirty="0"/>
              <a:t> </a:t>
            </a:r>
            <a:r>
              <a:rPr lang="en-US" u="sng" dirty="0" err="1"/>
              <a:t>voci</a:t>
            </a:r>
            <a:r>
              <a:rPr lang="en-US" u="sng" dirty="0"/>
              <a:t> di </a:t>
            </a:r>
            <a:r>
              <a:rPr lang="en-US" u="sng" dirty="0" err="1"/>
              <a:t>interesse</a:t>
            </a:r>
            <a:r>
              <a:rPr lang="en-US" u="sng" dirty="0"/>
              <a:t> al RUP-Locale</a:t>
            </a:r>
            <a:r>
              <a:rPr lang="en-US" u="sng" dirty="0" smtClean="0"/>
              <a:t>.</a:t>
            </a:r>
            <a:endParaRPr lang="en-US" u="sng" dirty="0"/>
          </a:p>
          <a:p>
            <a:endParaRPr lang="en-US" u="sng" dirty="0"/>
          </a:p>
          <a:p>
            <a:r>
              <a:rPr lang="en-US" u="sng" dirty="0"/>
              <a:t>Il RUP-Locale </a:t>
            </a:r>
            <a:r>
              <a:rPr lang="en-US" u="sng" dirty="0" err="1"/>
              <a:t>chiederà</a:t>
            </a:r>
            <a:r>
              <a:rPr lang="en-US" u="sng" dirty="0"/>
              <a:t> un CIG-DERIVATO </a:t>
            </a:r>
            <a:r>
              <a:rPr lang="en-US" u="sng" dirty="0" err="1"/>
              <a:t>rispetto</a:t>
            </a:r>
            <a:r>
              <a:rPr lang="en-US" u="sng" dirty="0"/>
              <a:t> al CIG del lotto di </a:t>
            </a:r>
            <a:r>
              <a:rPr lang="en-US" u="sng" dirty="0" err="1"/>
              <a:t>riferimento</a:t>
            </a:r>
            <a:r>
              <a:rPr lang="en-US" u="sng" dirty="0"/>
              <a:t> (</a:t>
            </a:r>
            <a:r>
              <a:rPr lang="en-US" u="sng" dirty="0" err="1"/>
              <a:t>è</a:t>
            </a:r>
            <a:r>
              <a:rPr lang="en-US" u="sng" dirty="0"/>
              <a:t> un </a:t>
            </a:r>
            <a:r>
              <a:rPr lang="en-US" u="sng" dirty="0" err="1"/>
              <a:t>nuovo</a:t>
            </a:r>
            <a:r>
              <a:rPr lang="en-US" u="sng" dirty="0"/>
              <a:t> CIG </a:t>
            </a:r>
            <a:r>
              <a:rPr lang="en-US" u="sng" dirty="0" err="1"/>
              <a:t>generato</a:t>
            </a:r>
            <a:r>
              <a:rPr lang="en-US" u="sng" dirty="0"/>
              <a:t> in </a:t>
            </a:r>
            <a:r>
              <a:rPr lang="en-US" u="sng" dirty="0" err="1"/>
              <a:t>automatico</a:t>
            </a:r>
            <a:r>
              <a:rPr lang="en-US" u="sng" dirty="0"/>
              <a:t> e </a:t>
            </a:r>
            <a:r>
              <a:rPr lang="en-US" u="sng" dirty="0" err="1"/>
              <a:t>collegato</a:t>
            </a:r>
            <a:r>
              <a:rPr lang="en-US" u="sng" dirty="0"/>
              <a:t> al lotto </a:t>
            </a:r>
            <a:r>
              <a:rPr lang="en-US" u="sng" dirty="0" err="1"/>
              <a:t>principale</a:t>
            </a:r>
            <a:r>
              <a:rPr lang="en-US" u="sng" dirty="0"/>
              <a:t>) e </a:t>
            </a:r>
            <a:r>
              <a:rPr lang="en-US" u="sng" dirty="0" err="1"/>
              <a:t>chiede</a:t>
            </a:r>
            <a:r>
              <a:rPr lang="en-US" u="sng" dirty="0"/>
              <a:t> </a:t>
            </a:r>
            <a:r>
              <a:rPr lang="en-US" u="sng" dirty="0" err="1"/>
              <a:t>offerta</a:t>
            </a:r>
            <a:r>
              <a:rPr lang="en-US" u="sng" dirty="0"/>
              <a:t> </a:t>
            </a:r>
            <a:r>
              <a:rPr lang="en-US" u="sng" dirty="0" err="1"/>
              <a:t>ufficiale</a:t>
            </a:r>
            <a:r>
              <a:rPr lang="en-US" u="sng" dirty="0"/>
              <a:t> a CAEN.</a:t>
            </a:r>
          </a:p>
          <a:p>
            <a:r>
              <a:rPr lang="en-US" u="sng" dirty="0" err="1"/>
              <a:t>L’offerta</a:t>
            </a:r>
            <a:r>
              <a:rPr lang="en-US" u="sng" dirty="0"/>
              <a:t> </a:t>
            </a:r>
            <a:r>
              <a:rPr lang="en-US" u="sng" dirty="0" err="1"/>
              <a:t>predisposta</a:t>
            </a:r>
            <a:r>
              <a:rPr lang="en-US" u="sng" dirty="0"/>
              <a:t> da CAEN </a:t>
            </a:r>
            <a:r>
              <a:rPr lang="en-US" u="sng" dirty="0" err="1"/>
              <a:t>potrà</a:t>
            </a:r>
            <a:r>
              <a:rPr lang="en-US" u="sng" dirty="0"/>
              <a:t> </a:t>
            </a:r>
            <a:r>
              <a:rPr lang="en-US" u="sng" dirty="0" err="1"/>
              <a:t>essere</a:t>
            </a:r>
            <a:r>
              <a:rPr lang="en-US" u="sng" dirty="0"/>
              <a:t> </a:t>
            </a:r>
            <a:r>
              <a:rPr lang="en-US" u="sng" dirty="0" err="1"/>
              <a:t>quindi</a:t>
            </a:r>
            <a:r>
              <a:rPr lang="en-US" u="sng" dirty="0"/>
              <a:t> </a:t>
            </a:r>
            <a:r>
              <a:rPr lang="en-US" u="sng" dirty="0" err="1"/>
              <a:t>verificata</a:t>
            </a:r>
            <a:r>
              <a:rPr lang="en-US" u="sng" dirty="0"/>
              <a:t> </a:t>
            </a:r>
            <a:r>
              <a:rPr lang="en-US" u="sng" dirty="0" err="1"/>
              <a:t>dall’amministrazione</a:t>
            </a:r>
            <a:r>
              <a:rPr lang="en-US" u="sng" dirty="0"/>
              <a:t> </a:t>
            </a:r>
            <a:r>
              <a:rPr lang="en-US" u="sng" dirty="0" err="1"/>
              <a:t>relativamente</a:t>
            </a:r>
            <a:r>
              <a:rPr lang="en-US" u="sng" dirty="0"/>
              <a:t> </a:t>
            </a:r>
            <a:r>
              <a:rPr lang="en-US" u="sng" dirty="0" err="1"/>
              <a:t>alla</a:t>
            </a:r>
            <a:r>
              <a:rPr lang="en-US" u="sng" dirty="0"/>
              <a:t> </a:t>
            </a:r>
            <a:r>
              <a:rPr lang="en-US" u="sng" dirty="0" err="1"/>
              <a:t>corrispondenza</a:t>
            </a:r>
            <a:r>
              <a:rPr lang="en-US" u="sng" dirty="0"/>
              <a:t> </a:t>
            </a:r>
            <a:r>
              <a:rPr lang="en-US" u="sng" dirty="0" err="1"/>
              <a:t>dei</a:t>
            </a:r>
            <a:r>
              <a:rPr lang="en-US" u="sng" dirty="0"/>
              <a:t> </a:t>
            </a:r>
            <a:r>
              <a:rPr lang="en-US" u="sng" dirty="0" err="1"/>
              <a:t>prezzi</a:t>
            </a:r>
            <a:r>
              <a:rPr lang="en-US" u="sng" dirty="0"/>
              <a:t> e </a:t>
            </a:r>
            <a:r>
              <a:rPr lang="en-US" u="sng" dirty="0" err="1"/>
              <a:t>degli</a:t>
            </a:r>
            <a:r>
              <a:rPr lang="en-US" u="sng" dirty="0"/>
              <a:t> </a:t>
            </a:r>
            <a:r>
              <a:rPr lang="en-US" u="sng" dirty="0" err="1"/>
              <a:t>sconti</a:t>
            </a:r>
            <a:r>
              <a:rPr lang="en-US" u="sng" dirty="0"/>
              <a:t> </a:t>
            </a:r>
            <a:r>
              <a:rPr lang="en-US" u="sng" dirty="0" err="1"/>
              <a:t>definiti</a:t>
            </a:r>
            <a:r>
              <a:rPr lang="en-US" u="sng" dirty="0"/>
              <a:t> in </a:t>
            </a:r>
            <a:r>
              <a:rPr lang="en-US" u="sng" dirty="0" err="1"/>
              <a:t>gara</a:t>
            </a:r>
            <a:r>
              <a:rPr lang="en-US" u="sng" dirty="0"/>
              <a:t> al fine </a:t>
            </a:r>
            <a:r>
              <a:rPr lang="en-US" u="sng" dirty="0" err="1"/>
              <a:t>della</a:t>
            </a:r>
            <a:r>
              <a:rPr lang="en-US" u="sng" dirty="0"/>
              <a:t> </a:t>
            </a:r>
            <a:r>
              <a:rPr lang="en-US" u="sng" dirty="0" err="1"/>
              <a:t>successiva</a:t>
            </a:r>
            <a:r>
              <a:rPr lang="en-US" u="sng" dirty="0"/>
              <a:t> e </a:t>
            </a:r>
            <a:r>
              <a:rPr lang="en-US" u="sng" dirty="0" err="1"/>
              <a:t>necessaria</a:t>
            </a:r>
            <a:r>
              <a:rPr lang="en-US" u="sng" dirty="0"/>
              <a:t> </a:t>
            </a:r>
            <a:r>
              <a:rPr lang="en-US" u="sng" dirty="0" err="1"/>
              <a:t>predisposizione</a:t>
            </a:r>
            <a:r>
              <a:rPr lang="en-US" u="sng" dirty="0"/>
              <a:t> </a:t>
            </a:r>
            <a:r>
              <a:rPr lang="en-US" u="sng" dirty="0" err="1"/>
              <a:t>dell’Ordine</a:t>
            </a:r>
            <a:r>
              <a:rPr lang="en-US" u="sng" dirty="0"/>
              <a:t> di </a:t>
            </a:r>
            <a:r>
              <a:rPr lang="en-US" u="sng" dirty="0" err="1"/>
              <a:t>acquisto</a:t>
            </a:r>
            <a:r>
              <a:rPr lang="en-US" u="sng" dirty="0"/>
              <a:t> a CAEN.</a:t>
            </a:r>
          </a:p>
          <a:p>
            <a:endParaRPr lang="en-US" u="sng" dirty="0"/>
          </a:p>
          <a:p>
            <a:r>
              <a:rPr lang="en-US" u="sng" dirty="0" err="1"/>
              <a:t>È</a:t>
            </a:r>
            <a:r>
              <a:rPr lang="en-US" u="sng" dirty="0"/>
              <a:t> </a:t>
            </a:r>
            <a:r>
              <a:rPr lang="en-US" u="sng" dirty="0" err="1"/>
              <a:t>all’esame</a:t>
            </a:r>
            <a:r>
              <a:rPr lang="en-US" u="sng" dirty="0"/>
              <a:t> </a:t>
            </a:r>
            <a:r>
              <a:rPr lang="en-US" u="sng" dirty="0" err="1"/>
              <a:t>della</a:t>
            </a:r>
            <a:r>
              <a:rPr lang="en-US" u="sng" dirty="0"/>
              <a:t> </a:t>
            </a:r>
            <a:r>
              <a:rPr lang="en-US" u="sng" dirty="0" err="1"/>
              <a:t>Giunta</a:t>
            </a:r>
            <a:r>
              <a:rPr lang="en-US" u="sng" dirty="0"/>
              <a:t> </a:t>
            </a:r>
            <a:r>
              <a:rPr lang="en-US" u="sng" dirty="0" err="1"/>
              <a:t>Esecutiva</a:t>
            </a:r>
            <a:r>
              <a:rPr lang="en-US" u="sng" dirty="0"/>
              <a:t> la </a:t>
            </a:r>
            <a:r>
              <a:rPr lang="en-US" u="sng" dirty="0" err="1"/>
              <a:t>proposta</a:t>
            </a:r>
            <a:r>
              <a:rPr lang="en-US" u="sng" dirty="0"/>
              <a:t> di </a:t>
            </a:r>
            <a:r>
              <a:rPr lang="en-US" u="sng" dirty="0" err="1"/>
              <a:t>delegare</a:t>
            </a:r>
            <a:r>
              <a:rPr lang="en-US" u="sng" dirty="0"/>
              <a:t> </a:t>
            </a:r>
            <a:r>
              <a:rPr lang="en-US" u="sng" dirty="0" err="1"/>
              <a:t>i</a:t>
            </a:r>
            <a:r>
              <a:rPr lang="en-US" u="sng" dirty="0"/>
              <a:t> </a:t>
            </a:r>
            <a:r>
              <a:rPr lang="en-US" u="sng" dirty="0" err="1"/>
              <a:t>direttori</a:t>
            </a:r>
            <a:r>
              <a:rPr lang="en-US" u="sng" dirty="0"/>
              <a:t> </a:t>
            </a:r>
            <a:r>
              <a:rPr lang="en-US" u="sng" dirty="0" err="1"/>
              <a:t>delle</a:t>
            </a:r>
            <a:r>
              <a:rPr lang="en-US" u="sng" dirty="0"/>
              <a:t> </a:t>
            </a:r>
            <a:r>
              <a:rPr lang="en-US" u="sng" dirty="0" err="1"/>
              <a:t>sedi</a:t>
            </a:r>
            <a:r>
              <a:rPr lang="en-US" u="sng" dirty="0"/>
              <a:t> INFN </a:t>
            </a:r>
            <a:r>
              <a:rPr lang="en-US" u="sng" dirty="0" err="1"/>
              <a:t>alla</a:t>
            </a:r>
            <a:r>
              <a:rPr lang="en-US" u="sng" dirty="0"/>
              <a:t> </a:t>
            </a:r>
            <a:r>
              <a:rPr lang="en-US" u="sng" dirty="0" err="1"/>
              <a:t>sottoscrizione</a:t>
            </a:r>
            <a:r>
              <a:rPr lang="en-US" u="sng" dirty="0"/>
              <a:t> di </a:t>
            </a:r>
            <a:r>
              <a:rPr lang="en-US" u="sng" dirty="0" err="1"/>
              <a:t>Appalti</a:t>
            </a:r>
            <a:r>
              <a:rPr lang="en-US" u="sng" dirty="0"/>
              <a:t> </a:t>
            </a:r>
            <a:r>
              <a:rPr lang="en-US" u="sng" dirty="0" err="1"/>
              <a:t>Specifici</a:t>
            </a:r>
            <a:r>
              <a:rPr lang="en-US" u="sng" dirty="0"/>
              <a:t>, </a:t>
            </a:r>
            <a:r>
              <a:rPr lang="en-US" u="sng" dirty="0" err="1"/>
              <a:t>all’interno</a:t>
            </a:r>
            <a:r>
              <a:rPr lang="en-US" u="sng" dirty="0"/>
              <a:t> del </a:t>
            </a:r>
            <a:r>
              <a:rPr lang="en-US" u="sng" dirty="0" err="1"/>
              <a:t>presente</a:t>
            </a:r>
            <a:r>
              <a:rPr lang="en-US" u="sng" dirty="0"/>
              <a:t> AQ, </a:t>
            </a:r>
            <a:r>
              <a:rPr lang="en-US" u="sng" dirty="0" err="1"/>
              <a:t>che</a:t>
            </a:r>
            <a:r>
              <a:rPr lang="en-US" u="sng" dirty="0"/>
              <a:t> </a:t>
            </a:r>
            <a:r>
              <a:rPr lang="en-US" u="sng" dirty="0" err="1"/>
              <a:t>superino</a:t>
            </a:r>
            <a:r>
              <a:rPr lang="en-US" u="sng" dirty="0"/>
              <a:t> </a:t>
            </a:r>
            <a:r>
              <a:rPr lang="en-US" u="sng" dirty="0" err="1"/>
              <a:t>i</a:t>
            </a:r>
            <a:r>
              <a:rPr lang="en-US" u="sng" dirty="0"/>
              <a:t> </a:t>
            </a:r>
            <a:r>
              <a:rPr lang="en-US" u="sng" dirty="0" err="1"/>
              <a:t>loro</a:t>
            </a:r>
            <a:r>
              <a:rPr lang="en-US" u="sng" dirty="0"/>
              <a:t> </a:t>
            </a:r>
            <a:r>
              <a:rPr lang="en-US" u="sng" dirty="0" err="1"/>
              <a:t>attuali</a:t>
            </a:r>
            <a:r>
              <a:rPr lang="en-US" u="sng" dirty="0"/>
              <a:t> </a:t>
            </a:r>
            <a:r>
              <a:rPr lang="en-US" u="sng" dirty="0" err="1"/>
              <a:t>limiti</a:t>
            </a:r>
            <a:r>
              <a:rPr lang="en-US" u="sng" dirty="0"/>
              <a:t> di firma, la </a:t>
            </a:r>
            <a:r>
              <a:rPr lang="en-US" u="sng" dirty="0" err="1"/>
              <a:t>delibera</a:t>
            </a:r>
            <a:r>
              <a:rPr lang="en-US" u="sng" dirty="0"/>
              <a:t> di </a:t>
            </a:r>
            <a:r>
              <a:rPr lang="en-US" u="sng" dirty="0" err="1"/>
              <a:t>riferimento</a:t>
            </a:r>
            <a:r>
              <a:rPr lang="en-US" u="sng" dirty="0"/>
              <a:t> </a:t>
            </a:r>
            <a:r>
              <a:rPr lang="en-US" u="sng" dirty="0" err="1"/>
              <a:t>sarà</a:t>
            </a:r>
            <a:r>
              <a:rPr lang="en-US" u="sng" dirty="0"/>
              <a:t> </a:t>
            </a:r>
            <a:r>
              <a:rPr lang="en-US" u="sng" dirty="0" err="1"/>
              <a:t>adottata</a:t>
            </a:r>
            <a:r>
              <a:rPr lang="en-US" u="sng" dirty="0"/>
              <a:t> con la </a:t>
            </a:r>
            <a:r>
              <a:rPr lang="en-US" u="sng" dirty="0" err="1"/>
              <a:t>Giunta</a:t>
            </a:r>
            <a:r>
              <a:rPr lang="en-US" u="sng" dirty="0"/>
              <a:t> di </a:t>
            </a:r>
            <a:r>
              <a:rPr lang="en-US" u="sng" dirty="0" err="1"/>
              <a:t>metà</a:t>
            </a:r>
            <a:r>
              <a:rPr lang="en-US" u="sng" dirty="0"/>
              <a:t> </a:t>
            </a:r>
            <a:r>
              <a:rPr lang="en-US" u="sng" dirty="0" err="1"/>
              <a:t>luglio</a:t>
            </a:r>
            <a:r>
              <a:rPr lang="en-US" u="sng" dirty="0"/>
              <a:t> </a:t>
            </a:r>
            <a:r>
              <a:rPr lang="en-US" u="sng" dirty="0" err="1"/>
              <a:t>p.v</a:t>
            </a:r>
            <a:r>
              <a:rPr lang="en-US" u="sng" dirty="0"/>
              <a:t>.</a:t>
            </a:r>
          </a:p>
          <a:p>
            <a:endParaRPr lang="en-US" u="sng" dirty="0"/>
          </a:p>
          <a:p>
            <a:r>
              <a:rPr lang="en-US" u="sng" dirty="0"/>
              <a:t>E’ </a:t>
            </a:r>
            <a:r>
              <a:rPr lang="en-US" u="sng" dirty="0" err="1"/>
              <a:t>stato</a:t>
            </a:r>
            <a:r>
              <a:rPr lang="en-US" u="sng" dirty="0"/>
              <a:t> </a:t>
            </a:r>
            <a:r>
              <a:rPr lang="en-US" u="sng" dirty="0" err="1"/>
              <a:t>predisposto</a:t>
            </a:r>
            <a:r>
              <a:rPr lang="en-US" u="sng" dirty="0"/>
              <a:t> </a:t>
            </a:r>
            <a:r>
              <a:rPr lang="en-US" u="sng" dirty="0" err="1"/>
              <a:t>una</a:t>
            </a:r>
            <a:r>
              <a:rPr lang="en-US" u="sng" dirty="0"/>
              <a:t> </a:t>
            </a:r>
            <a:r>
              <a:rPr lang="en-US" u="sng" dirty="0" err="1"/>
              <a:t>procedura</a:t>
            </a:r>
            <a:r>
              <a:rPr lang="en-US" u="sng" dirty="0"/>
              <a:t> </a:t>
            </a:r>
            <a:r>
              <a:rPr lang="en-US" u="sng" dirty="0" err="1"/>
              <a:t>dedicata</a:t>
            </a:r>
            <a:r>
              <a:rPr lang="en-US" u="sng" dirty="0"/>
              <a:t> per </a:t>
            </a:r>
            <a:r>
              <a:rPr lang="en-US" u="sng" dirty="0" err="1"/>
              <a:t>i</a:t>
            </a:r>
            <a:r>
              <a:rPr lang="en-US" u="sng" dirty="0"/>
              <a:t> </a:t>
            </a:r>
            <a:r>
              <a:rPr lang="en-US" u="sng" dirty="0" err="1"/>
              <a:t>casi</a:t>
            </a:r>
            <a:r>
              <a:rPr lang="en-US" u="sng" dirty="0"/>
              <a:t> di </a:t>
            </a:r>
            <a:r>
              <a:rPr lang="en-US" b="1" u="sng" dirty="0" err="1"/>
              <a:t>Customizzazione</a:t>
            </a:r>
            <a:r>
              <a:rPr lang="en-US" u="sng" dirty="0"/>
              <a:t> e</a:t>
            </a:r>
            <a:r>
              <a:rPr lang="en-US" b="1" u="sng" dirty="0"/>
              <a:t> Royalties. </a:t>
            </a:r>
            <a:r>
              <a:rPr lang="en-US" u="sng" dirty="0" err="1"/>
              <a:t>Prevede</a:t>
            </a:r>
            <a:r>
              <a:rPr lang="en-US" u="sng" dirty="0"/>
              <a:t> </a:t>
            </a:r>
            <a:r>
              <a:rPr lang="en-US" u="sng" dirty="0" err="1"/>
              <a:t>l’interazione</a:t>
            </a:r>
            <a:r>
              <a:rPr lang="en-US" u="sng" dirty="0"/>
              <a:t> con </a:t>
            </a:r>
            <a:r>
              <a:rPr lang="en-US" u="sng" dirty="0" err="1"/>
              <a:t>Uffici</a:t>
            </a:r>
            <a:r>
              <a:rPr lang="en-US" u="sng" dirty="0"/>
              <a:t> del </a:t>
            </a:r>
            <a:r>
              <a:rPr lang="en-US" u="sng" dirty="0" err="1"/>
              <a:t>Trasferimento</a:t>
            </a:r>
            <a:r>
              <a:rPr lang="en-US" u="sng" dirty="0"/>
              <a:t> </a:t>
            </a:r>
            <a:r>
              <a:rPr lang="en-US" u="sng" dirty="0" err="1"/>
              <a:t>Tecnologico</a:t>
            </a:r>
            <a:r>
              <a:rPr lang="en-US" u="sng" dirty="0"/>
              <a:t> (</a:t>
            </a:r>
            <a:r>
              <a:rPr lang="en-US" b="1" u="sng" dirty="0"/>
              <a:t>U.T.T.</a:t>
            </a:r>
            <a:r>
              <a:rPr lang="en-US" u="sng" dirty="0"/>
              <a:t>) e </a:t>
            </a:r>
            <a:r>
              <a:rPr lang="en-US" b="1" u="sng" dirty="0"/>
              <a:t>RUP</a:t>
            </a:r>
            <a:r>
              <a:rPr lang="en-US" u="sng" dirty="0"/>
              <a:t> </a:t>
            </a:r>
            <a:r>
              <a:rPr lang="en-US" u="sng" dirty="0" err="1"/>
              <a:t>dell’Accordo</a:t>
            </a:r>
            <a:r>
              <a:rPr lang="en-US" u="sng" dirty="0"/>
              <a:t> </a:t>
            </a:r>
            <a:r>
              <a:rPr lang="en-US" u="sng" dirty="0" err="1"/>
              <a:t>Quadro</a:t>
            </a:r>
            <a:r>
              <a:rPr lang="en-US" u="sng" dirty="0"/>
              <a:t>, per la </a:t>
            </a:r>
            <a:r>
              <a:rPr lang="en-US" u="sng" dirty="0" err="1"/>
              <a:t>successiva</a:t>
            </a:r>
            <a:r>
              <a:rPr lang="en-US" u="sng" dirty="0"/>
              <a:t> e </a:t>
            </a:r>
            <a:r>
              <a:rPr lang="en-US" u="sng" dirty="0" err="1"/>
              <a:t>necessaria</a:t>
            </a:r>
            <a:r>
              <a:rPr lang="en-US" u="sng" dirty="0"/>
              <a:t> </a:t>
            </a:r>
            <a:r>
              <a:rPr lang="en-US" u="sng" dirty="0" err="1"/>
              <a:t>formalizzazione</a:t>
            </a:r>
            <a:r>
              <a:rPr lang="en-US" u="sng" dirty="0"/>
              <a:t> </a:t>
            </a:r>
            <a:r>
              <a:rPr lang="en-US" u="sng" dirty="0" err="1"/>
              <a:t>dei</a:t>
            </a:r>
            <a:r>
              <a:rPr lang="en-US" u="sng" dirty="0"/>
              <a:t> </a:t>
            </a:r>
            <a:r>
              <a:rPr lang="en-US" u="sng" dirty="0" err="1"/>
              <a:t>relativi</a:t>
            </a:r>
            <a:r>
              <a:rPr lang="en-US" u="sng" dirty="0"/>
              <a:t> </a:t>
            </a:r>
            <a:r>
              <a:rPr lang="en-US" u="sng" dirty="0" err="1"/>
              <a:t>contratti</a:t>
            </a:r>
            <a:r>
              <a:rPr lang="en-US" u="sng" dirty="0"/>
              <a:t>.</a:t>
            </a:r>
            <a:endParaRPr lang="en-US" b="1" u="sng" dirty="0"/>
          </a:p>
          <a:p>
            <a:endParaRPr lang="en-US" u="sng" dirty="0"/>
          </a:p>
          <a:p>
            <a:endParaRPr lang="it-IT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19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Notizie</a:t>
            </a:r>
            <a:r>
              <a:rPr lang="en-US" dirty="0" smtClean="0">
                <a:ea typeface="+mj-ea"/>
                <a:cs typeface="+mj-cs"/>
              </a:rPr>
              <a:t> </a:t>
            </a:r>
            <a:r>
              <a:rPr lang="en-US" dirty="0" err="1" smtClean="0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/>
              <a:t>Borse</a:t>
            </a:r>
            <a:r>
              <a:rPr lang="en-US" dirty="0" smtClean="0"/>
              <a:t> </a:t>
            </a:r>
            <a:r>
              <a:rPr lang="en-US" dirty="0" err="1" smtClean="0"/>
              <a:t>neodiplomati</a:t>
            </a:r>
            <a:r>
              <a:rPr lang="en-US" dirty="0" smtClean="0"/>
              <a:t>, </a:t>
            </a:r>
          </a:p>
          <a:p>
            <a:pPr marL="0" indent="0">
              <a:buNone/>
              <a:defRPr/>
            </a:pPr>
            <a:r>
              <a:rPr lang="en-US" dirty="0" err="1" smtClean="0"/>
              <a:t>Approvato</a:t>
            </a:r>
            <a:r>
              <a:rPr lang="en-US" dirty="0" smtClean="0"/>
              <a:t> </a:t>
            </a:r>
            <a:r>
              <a:rPr lang="en-US" dirty="0" err="1" smtClean="0"/>
              <a:t>bando</a:t>
            </a:r>
            <a:r>
              <a:rPr lang="en-US" dirty="0" smtClean="0"/>
              <a:t> per 1 </a:t>
            </a:r>
            <a:r>
              <a:rPr lang="en-US" dirty="0" err="1" smtClean="0"/>
              <a:t>meccanico</a:t>
            </a:r>
            <a:r>
              <a:rPr lang="en-US" dirty="0" smtClean="0"/>
              <a:t> e 2 </a:t>
            </a:r>
            <a:r>
              <a:rPr lang="en-US" dirty="0" err="1" smtClean="0"/>
              <a:t>elettronico</a:t>
            </a:r>
            <a:r>
              <a:rPr lang="en-US" dirty="0" smtClean="0"/>
              <a:t>/</a:t>
            </a:r>
            <a:r>
              <a:rPr lang="en-US" dirty="0" err="1" smtClean="0"/>
              <a:t>informatico</a:t>
            </a:r>
            <a:endParaRPr lang="en-US" dirty="0" smtClean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 err="1" smtClean="0"/>
              <a:t>Assegni</a:t>
            </a:r>
            <a:r>
              <a:rPr lang="en-US" dirty="0" smtClean="0"/>
              <a:t> di </a:t>
            </a:r>
            <a:r>
              <a:rPr lang="en-US" dirty="0" err="1" smtClean="0"/>
              <a:t>Ricerca</a:t>
            </a:r>
            <a:endParaRPr lang="en-US" dirty="0" smtClean="0">
              <a:sym typeface="Wingdings"/>
            </a:endParaRPr>
          </a:p>
          <a:p>
            <a:pPr>
              <a:defRPr/>
            </a:pPr>
            <a:r>
              <a:rPr lang="en-US" dirty="0" smtClean="0">
                <a:sym typeface="Wingdings"/>
              </a:rPr>
              <a:t>AR </a:t>
            </a:r>
            <a:r>
              <a:rPr lang="en-US" dirty="0" err="1" smtClean="0">
                <a:sym typeface="Wingdings"/>
              </a:rPr>
              <a:t>tecn</a:t>
            </a:r>
            <a:r>
              <a:rPr lang="en-US" dirty="0" smtClean="0">
                <a:sym typeface="Wingdings"/>
              </a:rPr>
              <a:t>, AIDA 2020, 2y, 4 </a:t>
            </a:r>
            <a:r>
              <a:rPr lang="en-US" dirty="0" err="1" smtClean="0">
                <a:sym typeface="Wingdings"/>
              </a:rPr>
              <a:t>concorrenti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vincitore</a:t>
            </a:r>
            <a:r>
              <a:rPr lang="en-US" dirty="0" smtClean="0">
                <a:sym typeface="Wingdings"/>
              </a:rPr>
              <a:t> S. </a:t>
            </a:r>
            <a:r>
              <a:rPr lang="en-US" dirty="0" err="1" smtClean="0">
                <a:sym typeface="Wingdings"/>
              </a:rPr>
              <a:t>Zucca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rinuncia</a:t>
            </a:r>
            <a:endParaRPr lang="en-US" dirty="0" smtClean="0">
              <a:sym typeface="Wingdings"/>
            </a:endParaRPr>
          </a:p>
          <a:p>
            <a:pPr>
              <a:defRPr/>
            </a:pPr>
            <a:r>
              <a:rPr lang="en-US" dirty="0" err="1" smtClean="0">
                <a:sym typeface="Wingdings"/>
              </a:rPr>
              <a:t>Sostituito</a:t>
            </a:r>
            <a:r>
              <a:rPr lang="en-US" dirty="0" smtClean="0">
                <a:sym typeface="Wingdings"/>
              </a:rPr>
              <a:t> da Simone </a:t>
            </a:r>
            <a:r>
              <a:rPr lang="en-US" dirty="0" err="1" smtClean="0">
                <a:sym typeface="Wingdings"/>
              </a:rPr>
              <a:t>Monzani</a:t>
            </a:r>
            <a:r>
              <a:rPr lang="en-US" dirty="0" smtClean="0">
                <a:sym typeface="Wingdings"/>
              </a:rPr>
              <a:t> </a:t>
            </a:r>
          </a:p>
          <a:p>
            <a:pPr>
              <a:defRPr/>
            </a:pPr>
            <a:r>
              <a:rPr lang="en-US" dirty="0">
                <a:sym typeface="Wingdings"/>
              </a:rPr>
              <a:t>AR </a:t>
            </a:r>
            <a:r>
              <a:rPr lang="en-US" dirty="0" err="1">
                <a:sym typeface="Wingdings"/>
              </a:rPr>
              <a:t>tecn</a:t>
            </a:r>
            <a:r>
              <a:rPr lang="en-US" dirty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Juno,Bando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scaduto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24 </a:t>
            </a:r>
            <a:r>
              <a:rPr lang="en-US" dirty="0" err="1" smtClean="0">
                <a:sym typeface="Wingdings"/>
              </a:rPr>
              <a:t>giugno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colloquio</a:t>
            </a:r>
            <a:r>
              <a:rPr lang="en-US" dirty="0" smtClean="0">
                <a:sym typeface="Wingdings"/>
              </a:rPr>
              <a:t> 18 </a:t>
            </a:r>
            <a:r>
              <a:rPr lang="en-US" dirty="0" err="1" smtClean="0">
                <a:sym typeface="Wingdings"/>
              </a:rPr>
              <a:t>luglio</a:t>
            </a:r>
            <a:r>
              <a:rPr lang="en-US" dirty="0" smtClean="0">
                <a:sym typeface="Wingdings"/>
              </a:rPr>
              <a:t> (1 </a:t>
            </a:r>
            <a:r>
              <a:rPr lang="en-US" dirty="0" err="1" smtClean="0">
                <a:sym typeface="Wingdings"/>
              </a:rPr>
              <a:t>candidato</a:t>
            </a:r>
            <a:r>
              <a:rPr lang="en-US" dirty="0" smtClean="0">
                <a:sym typeface="Wingdings"/>
              </a:rPr>
              <a:t>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Art 36 – ESS – </a:t>
            </a:r>
            <a:r>
              <a:rPr lang="en-US" dirty="0" err="1" smtClean="0"/>
              <a:t>vincitore</a:t>
            </a:r>
            <a:r>
              <a:rPr lang="en-US" dirty="0" smtClean="0"/>
              <a:t>– </a:t>
            </a:r>
            <a:r>
              <a:rPr lang="en-US" dirty="0" err="1" smtClean="0"/>
              <a:t>Fornasier</a:t>
            </a:r>
            <a:r>
              <a:rPr lang="en-US" dirty="0" smtClean="0"/>
              <a:t>, </a:t>
            </a:r>
            <a:r>
              <a:rPr lang="en-US" dirty="0" err="1" smtClean="0"/>
              <a:t>presa</a:t>
            </a:r>
            <a:r>
              <a:rPr lang="en-US" dirty="0" smtClean="0"/>
              <a:t> </a:t>
            </a:r>
            <a:r>
              <a:rPr lang="en-US" dirty="0" err="1" smtClean="0"/>
              <a:t>servizio</a:t>
            </a:r>
            <a:r>
              <a:rPr lang="en-US" dirty="0" smtClean="0"/>
              <a:t> </a:t>
            </a:r>
            <a:r>
              <a:rPr lang="en-US" dirty="0" err="1" smtClean="0"/>
              <a:t>luglio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Art 15 – </a:t>
            </a:r>
            <a:r>
              <a:rPr lang="en-US" dirty="0" err="1" smtClean="0"/>
              <a:t>Cter</a:t>
            </a:r>
            <a:r>
              <a:rPr lang="en-US" dirty="0" smtClean="0"/>
              <a:t> </a:t>
            </a:r>
            <a:r>
              <a:rPr lang="en-US" dirty="0" err="1" smtClean="0"/>
              <a:t>elettronico</a:t>
            </a:r>
            <a:r>
              <a:rPr lang="en-US" dirty="0" smtClean="0"/>
              <a:t> </a:t>
            </a:r>
            <a:r>
              <a:rPr lang="en-US" dirty="0" err="1" smtClean="0"/>
              <a:t>magix</a:t>
            </a:r>
            <a:r>
              <a:rPr lang="en-US" dirty="0" smtClean="0"/>
              <a:t> – 3 </a:t>
            </a:r>
            <a:r>
              <a:rPr lang="en-US" dirty="0" err="1" smtClean="0"/>
              <a:t>domande</a:t>
            </a:r>
            <a:r>
              <a:rPr lang="en-US" dirty="0" smtClean="0"/>
              <a:t> – </a:t>
            </a:r>
            <a:r>
              <a:rPr lang="en-US" dirty="0" err="1" smtClean="0"/>
              <a:t>nessun</a:t>
            </a:r>
            <a:r>
              <a:rPr lang="en-US" dirty="0" smtClean="0"/>
              <a:t> </a:t>
            </a:r>
            <a:r>
              <a:rPr lang="en-US" dirty="0" err="1" smtClean="0"/>
              <a:t>ammesso</a:t>
            </a:r>
            <a:r>
              <a:rPr lang="en-US" dirty="0" smtClean="0"/>
              <a:t> </a:t>
            </a:r>
            <a:r>
              <a:rPr lang="en-US" dirty="0" err="1" smtClean="0"/>
              <a:t>orale</a:t>
            </a:r>
            <a:endParaRPr lang="en-US" dirty="0" smtClean="0"/>
          </a:p>
          <a:p>
            <a:pPr marL="0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sara</a:t>
            </a:r>
            <a:r>
              <a:rPr lang="en-US" dirty="0" smtClean="0"/>
              <a:t>’ </a:t>
            </a:r>
            <a:r>
              <a:rPr lang="en-US" dirty="0" err="1" smtClean="0"/>
              <a:t>ribandito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Art 15 – </a:t>
            </a:r>
            <a:r>
              <a:rPr lang="en-US" dirty="0" err="1" smtClean="0"/>
              <a:t>Cter</a:t>
            </a:r>
            <a:r>
              <a:rPr lang="en-US" dirty="0" smtClean="0"/>
              <a:t> ESS – </a:t>
            </a:r>
            <a:r>
              <a:rPr lang="en-US" dirty="0" err="1" smtClean="0"/>
              <a:t>richiesta</a:t>
            </a:r>
            <a:r>
              <a:rPr lang="en-US" dirty="0" smtClean="0"/>
              <a:t> </a:t>
            </a:r>
            <a:r>
              <a:rPr lang="en-US" dirty="0" err="1" smtClean="0"/>
              <a:t>selezione</a:t>
            </a:r>
            <a:endParaRPr lang="en-US" dirty="0" smtClean="0"/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Paolo </a:t>
            </a:r>
            <a:r>
              <a:rPr lang="en-US" dirty="0" err="1" smtClean="0"/>
              <a:t>Gandini</a:t>
            </a:r>
            <a:r>
              <a:rPr lang="en-US" dirty="0" smtClean="0"/>
              <a:t> </a:t>
            </a:r>
            <a:r>
              <a:rPr lang="en-US" dirty="0" err="1" smtClean="0"/>
              <a:t>nuovo</a:t>
            </a:r>
            <a:r>
              <a:rPr lang="en-US" dirty="0" smtClean="0"/>
              <a:t> </a:t>
            </a:r>
            <a:r>
              <a:rPr lang="en-US" dirty="0" err="1" smtClean="0"/>
              <a:t>ricercatore</a:t>
            </a:r>
            <a:r>
              <a:rPr lang="en-US" dirty="0" smtClean="0"/>
              <a:t> </a:t>
            </a:r>
            <a:r>
              <a:rPr lang="en-US" dirty="0" err="1" smtClean="0"/>
              <a:t>LHCb</a:t>
            </a:r>
            <a:r>
              <a:rPr lang="en-US" dirty="0" smtClean="0"/>
              <a:t> da </a:t>
            </a:r>
            <a:r>
              <a:rPr lang="en-US" dirty="0" err="1" smtClean="0"/>
              <a:t>Luglio</a:t>
            </a:r>
            <a:endParaRPr lang="en-US" dirty="0"/>
          </a:p>
          <a:p>
            <a:pPr marL="0" indent="0">
              <a:buNone/>
              <a:defRPr/>
            </a:pPr>
            <a:r>
              <a:rPr lang="en-US" dirty="0" smtClean="0"/>
              <a:t>   </a:t>
            </a:r>
          </a:p>
          <a:p>
            <a:pPr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Notizie</a:t>
            </a:r>
            <a:r>
              <a:rPr lang="en-US" dirty="0" smtClean="0">
                <a:ea typeface="+mj-ea"/>
                <a:cs typeface="+mj-cs"/>
              </a:rPr>
              <a:t> </a:t>
            </a:r>
            <a:r>
              <a:rPr lang="en-US" dirty="0" err="1" smtClean="0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err="1" smtClean="0"/>
              <a:t>Concorsi</a:t>
            </a:r>
            <a:r>
              <a:rPr lang="en-US" dirty="0" smtClean="0"/>
              <a:t> TI: 2 </a:t>
            </a:r>
            <a:r>
              <a:rPr lang="en-US" dirty="0" err="1" smtClean="0"/>
              <a:t>posti</a:t>
            </a:r>
            <a:r>
              <a:rPr lang="en-US" dirty="0" smtClean="0"/>
              <a:t> </a:t>
            </a:r>
            <a:r>
              <a:rPr lang="en-US" dirty="0" err="1" smtClean="0"/>
              <a:t>Tecnologi</a:t>
            </a:r>
            <a:r>
              <a:rPr lang="en-US" dirty="0" smtClean="0"/>
              <a:t> per LASA</a:t>
            </a:r>
          </a:p>
          <a:p>
            <a:pPr>
              <a:defRPr/>
            </a:pPr>
            <a:r>
              <a:rPr lang="en-US" dirty="0" smtClean="0"/>
              <a:t>4 </a:t>
            </a:r>
            <a:r>
              <a:rPr lang="en-US" dirty="0" err="1" smtClean="0"/>
              <a:t>domande</a:t>
            </a:r>
            <a:r>
              <a:rPr lang="en-US" dirty="0" smtClean="0"/>
              <a:t> – </a:t>
            </a:r>
            <a:r>
              <a:rPr lang="en-US" dirty="0" err="1" smtClean="0"/>
              <a:t>svolti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scritti</a:t>
            </a:r>
            <a:r>
              <a:rPr lang="en-US" dirty="0" smtClean="0"/>
              <a:t> – </a:t>
            </a:r>
            <a:r>
              <a:rPr lang="en-US" dirty="0" err="1" smtClean="0"/>
              <a:t>orale</a:t>
            </a:r>
            <a:r>
              <a:rPr lang="en-US" dirty="0" smtClean="0"/>
              <a:t> 4 </a:t>
            </a:r>
            <a:r>
              <a:rPr lang="en-US" dirty="0" err="1" smtClean="0"/>
              <a:t>settembre</a:t>
            </a:r>
            <a:r>
              <a:rPr lang="en-US" dirty="0" smtClean="0"/>
              <a:t>, per </a:t>
            </a:r>
            <a:r>
              <a:rPr lang="en-US" dirty="0" err="1" smtClean="0"/>
              <a:t>cavillo</a:t>
            </a:r>
            <a:r>
              <a:rPr lang="en-US" dirty="0" smtClean="0"/>
              <a:t> </a:t>
            </a:r>
            <a:r>
              <a:rPr lang="en-US" dirty="0" err="1" smtClean="0"/>
              <a:t>burocratico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r>
              <a:rPr lang="en-US" dirty="0" err="1" smtClean="0"/>
              <a:t>Convenzione</a:t>
            </a:r>
            <a:r>
              <a:rPr lang="en-US" dirty="0" smtClean="0"/>
              <a:t> </a:t>
            </a:r>
            <a:r>
              <a:rPr lang="en-US" dirty="0" err="1"/>
              <a:t>disabili</a:t>
            </a:r>
            <a:r>
              <a:rPr lang="en-US" dirty="0"/>
              <a:t> </a:t>
            </a:r>
            <a:r>
              <a:rPr lang="en-US" dirty="0" err="1" smtClean="0"/>
              <a:t>inviata</a:t>
            </a:r>
            <a:r>
              <a:rPr lang="en-US" dirty="0" smtClean="0"/>
              <a:t> a </a:t>
            </a:r>
            <a:r>
              <a:rPr lang="en-US" dirty="0" err="1" smtClean="0"/>
              <a:t>febbraio</a:t>
            </a:r>
            <a:r>
              <a:rPr lang="en-US" dirty="0" smtClean="0"/>
              <a:t> </a:t>
            </a:r>
            <a:r>
              <a:rPr lang="en-US" dirty="0" err="1"/>
              <a:t>è</a:t>
            </a:r>
            <a:r>
              <a:rPr lang="en-US" dirty="0"/>
              <a:t> in </a:t>
            </a:r>
            <a:r>
              <a:rPr lang="en-US" dirty="0" err="1"/>
              <a:t>analisi</a:t>
            </a:r>
            <a:r>
              <a:rPr lang="en-US" dirty="0"/>
              <a:t> al </a:t>
            </a:r>
            <a:r>
              <a:rPr lang="en-US" dirty="0" err="1"/>
              <a:t>centro</a:t>
            </a:r>
            <a:r>
              <a:rPr lang="en-US" dirty="0"/>
              <a:t> </a:t>
            </a:r>
            <a:r>
              <a:rPr lang="en-US" dirty="0" err="1" smtClean="0"/>
              <a:t>dell'impiego</a:t>
            </a:r>
            <a:endParaRPr lang="en-US" dirty="0" smtClean="0"/>
          </a:p>
          <a:p>
            <a:r>
              <a:rPr lang="en-US" dirty="0" err="1" smtClean="0"/>
              <a:t>Nessuna</a:t>
            </a:r>
            <a:r>
              <a:rPr lang="en-US" dirty="0" smtClean="0"/>
              <a:t> </a:t>
            </a:r>
            <a:r>
              <a:rPr lang="en-US" dirty="0" err="1" smtClean="0"/>
              <a:t>risposta</a:t>
            </a: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frattempo</a:t>
            </a:r>
            <a:r>
              <a:rPr lang="en-US" dirty="0" smtClean="0"/>
              <a:t> </a:t>
            </a:r>
            <a:r>
              <a:rPr lang="en-US" dirty="0" err="1" smtClean="0"/>
              <a:t>approvato</a:t>
            </a:r>
            <a:r>
              <a:rPr lang="en-US" dirty="0" smtClean="0"/>
              <a:t> </a:t>
            </a:r>
            <a:r>
              <a:rPr lang="en-US" dirty="0" err="1" smtClean="0"/>
              <a:t>bando</a:t>
            </a:r>
            <a:r>
              <a:rPr lang="en-US" dirty="0" smtClean="0"/>
              <a:t> per </a:t>
            </a:r>
            <a:r>
              <a:rPr lang="en-US" dirty="0" err="1" smtClean="0"/>
              <a:t>coll</a:t>
            </a:r>
            <a:r>
              <a:rPr lang="en-US" dirty="0" smtClean="0"/>
              <a:t> </a:t>
            </a:r>
            <a:r>
              <a:rPr lang="en-US" dirty="0" err="1" smtClean="0"/>
              <a:t>amm</a:t>
            </a:r>
            <a:r>
              <a:rPr lang="en-US" dirty="0" smtClean="0"/>
              <a:t>. , </a:t>
            </a:r>
            <a:r>
              <a:rPr lang="en-US" dirty="0" err="1" smtClean="0"/>
              <a:t>sara</a:t>
            </a:r>
            <a:r>
              <a:rPr lang="en-US" dirty="0" smtClean="0"/>
              <a:t>’ </a:t>
            </a:r>
            <a:r>
              <a:rPr lang="en-US" dirty="0" err="1" smtClean="0"/>
              <a:t>pubblicato</a:t>
            </a:r>
            <a:r>
              <a:rPr lang="en-US" dirty="0" smtClean="0"/>
              <a:t> 29 </a:t>
            </a:r>
            <a:r>
              <a:rPr lang="en-US" dirty="0" err="1" smtClean="0"/>
              <a:t>agosto</a:t>
            </a:r>
            <a:r>
              <a:rPr lang="en-US" dirty="0" smtClean="0"/>
              <a:t>.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mtClean="0"/>
              <a:t>Venerdi' 30 Giugno 2017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87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Prossimi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consigli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Sezione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30 </a:t>
            </a:r>
            <a:r>
              <a:rPr lang="en-US" dirty="0" err="1" smtClean="0">
                <a:solidFill>
                  <a:schemeClr val="tx1"/>
                </a:solidFill>
              </a:rPr>
              <a:t>giugno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mattina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consuntivi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preventivi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servizi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13 </a:t>
            </a:r>
            <a:r>
              <a:rPr lang="en-US" dirty="0" err="1" smtClean="0">
                <a:solidFill>
                  <a:schemeClr val="tx1"/>
                </a:solidFill>
              </a:rPr>
              <a:t>luglio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tutto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giorno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sessione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preventivi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14 </a:t>
            </a:r>
            <a:r>
              <a:rPr lang="en-US" dirty="0" err="1" smtClean="0">
                <a:solidFill>
                  <a:schemeClr val="tx1"/>
                </a:solidFill>
              </a:rPr>
              <a:t>luglio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mattina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riservata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coordinatori</a:t>
            </a:r>
            <a:r>
              <a:rPr lang="en-US" dirty="0" smtClean="0">
                <a:solidFill>
                  <a:schemeClr val="tx1"/>
                </a:solidFill>
              </a:rPr>
              <a:t> se </a:t>
            </a:r>
            <a:r>
              <a:rPr lang="en-US" dirty="0" err="1" smtClean="0">
                <a:solidFill>
                  <a:schemeClr val="tx1"/>
                </a:solidFill>
              </a:rPr>
              <a:t>necessario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 </a:t>
            </a:r>
            <a:r>
              <a:rPr lang="en-US" dirty="0" err="1" smtClean="0">
                <a:solidFill>
                  <a:schemeClr val="tx1"/>
                </a:solidFill>
              </a:rPr>
              <a:t>ottobre</a:t>
            </a:r>
            <a:r>
              <a:rPr lang="en-US" dirty="0" smtClean="0">
                <a:solidFill>
                  <a:schemeClr val="tx1"/>
                </a:solidFill>
              </a:rPr>
              <a:t> , pome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30 </a:t>
            </a:r>
            <a:r>
              <a:rPr lang="en-US" dirty="0" err="1" smtClean="0">
                <a:solidFill>
                  <a:schemeClr val="tx1"/>
                </a:solidFill>
              </a:rPr>
              <a:t>novembre</a:t>
            </a:r>
            <a:r>
              <a:rPr lang="en-US" dirty="0" smtClean="0">
                <a:solidFill>
                  <a:schemeClr val="tx1"/>
                </a:solidFill>
              </a:rPr>
              <a:t>, pome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Le date </a:t>
            </a:r>
            <a:r>
              <a:rPr lang="en-US" dirty="0" err="1" smtClean="0">
                <a:solidFill>
                  <a:schemeClr val="tx1"/>
                </a:solidFill>
              </a:rPr>
              <a:t>sono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pubblicate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agenda.infn.it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sul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nuovo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della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sezione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Chiusure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Dipartimento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 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ferie</a:t>
            </a:r>
            <a:endParaRPr lang="en-US" dirty="0" smtClean="0">
              <a:solidFill>
                <a:schemeClr val="tx1"/>
              </a:solidFill>
              <a:sym typeface="Wingdings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24 </a:t>
            </a:r>
            <a:r>
              <a:rPr lang="en-US" dirty="0" err="1" smtClean="0">
                <a:solidFill>
                  <a:schemeClr val="tx1"/>
                </a:solidFill>
              </a:rPr>
              <a:t>Aprile</a:t>
            </a:r>
            <a:r>
              <a:rPr lang="en-US" dirty="0" smtClean="0">
                <a:solidFill>
                  <a:schemeClr val="tx1"/>
                </a:solidFill>
              </a:rPr>
              <a:t>, 14-22 </a:t>
            </a:r>
            <a:r>
              <a:rPr lang="en-US" dirty="0" err="1" smtClean="0">
                <a:solidFill>
                  <a:schemeClr val="tx1"/>
                </a:solidFill>
              </a:rPr>
              <a:t>Agosto</a:t>
            </a:r>
            <a:r>
              <a:rPr lang="en-US" dirty="0" smtClean="0">
                <a:solidFill>
                  <a:schemeClr val="tx1"/>
                </a:solidFill>
              </a:rPr>
              <a:t> (6gg </a:t>
            </a:r>
            <a:r>
              <a:rPr lang="en-US" dirty="0" err="1" smtClean="0">
                <a:solidFill>
                  <a:schemeClr val="tx1"/>
                </a:solidFill>
              </a:rPr>
              <a:t>lavorativi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7-11 </a:t>
            </a:r>
            <a:r>
              <a:rPr lang="en-US" dirty="0" err="1" smtClean="0">
                <a:solidFill>
                  <a:schemeClr val="tx1"/>
                </a:solidFill>
              </a:rPr>
              <a:t>Agosto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orario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ridotto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dipartimento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Sono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previste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eccezioni</a:t>
            </a:r>
            <a:r>
              <a:rPr lang="en-US" dirty="0" smtClean="0">
                <a:solidFill>
                  <a:schemeClr val="tx1"/>
                </a:solidFill>
              </a:rPr>
              <a:t> per </a:t>
            </a:r>
            <a:r>
              <a:rPr lang="en-US" dirty="0" err="1" smtClean="0">
                <a:solidFill>
                  <a:schemeClr val="tx1"/>
                </a:solidFill>
              </a:rPr>
              <a:t>esigenze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servizio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es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turni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centro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calcolo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78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Nuovo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portale</a:t>
            </a:r>
            <a:r>
              <a:rPr lang="en-US" dirty="0" smtClean="0">
                <a:solidFill>
                  <a:schemeClr val="tx1"/>
                </a:solidFill>
              </a:rPr>
              <a:t> web </a:t>
            </a:r>
            <a:r>
              <a:rPr lang="en-US" dirty="0" err="1" smtClean="0">
                <a:solidFill>
                  <a:schemeClr val="tx1"/>
                </a:solidFill>
              </a:rPr>
              <a:t>della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sezione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marL="274320" lvl="1" indent="0">
              <a:buNone/>
            </a:pPr>
            <a:r>
              <a:rPr lang="en-US" dirty="0">
                <a:solidFill>
                  <a:schemeClr val="tx1"/>
                </a:solidFill>
                <a:hlinkClick r:id="rId2"/>
              </a:rPr>
              <a:t>h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ome.mi.infn.it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h</a:t>
            </a:r>
            <a:r>
              <a:rPr lang="en-US" dirty="0" err="1" smtClean="0">
                <a:solidFill>
                  <a:schemeClr val="tx1"/>
                </a:solidFill>
              </a:rPr>
              <a:t>omelasa.mi.infn.it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Molto </a:t>
            </a:r>
            <a:r>
              <a:rPr lang="en-US" dirty="0" err="1" smtClean="0">
                <a:solidFill>
                  <a:schemeClr val="tx1"/>
                </a:solidFill>
              </a:rPr>
              <a:t>lavoro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Benedicte</a:t>
            </a:r>
            <a:r>
              <a:rPr lang="en-US" dirty="0" smtClean="0">
                <a:solidFill>
                  <a:schemeClr val="tx1"/>
                </a:solidFill>
              </a:rPr>
              <a:t> Million, Andrea </a:t>
            </a:r>
            <a:r>
              <a:rPr lang="en-US" dirty="0" err="1" smtClean="0">
                <a:solidFill>
                  <a:schemeClr val="tx1"/>
                </a:solidFill>
              </a:rPr>
              <a:t>Baldini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>
                <a:solidFill>
                  <a:schemeClr val="tx1"/>
                </a:solidFill>
              </a:rPr>
              <a:t>G</a:t>
            </a:r>
            <a:r>
              <a:rPr lang="en-US" dirty="0" err="1" smtClean="0">
                <a:solidFill>
                  <a:schemeClr val="tx1"/>
                </a:solidFill>
              </a:rPr>
              <a:t>ianpietro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Spada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 err="1" smtClean="0">
                <a:solidFill>
                  <a:schemeClr val="tx1"/>
                </a:solidFill>
              </a:rPr>
              <a:t>buon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punto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contenuti</a:t>
            </a:r>
            <a:r>
              <a:rPr lang="en-US" dirty="0" smtClean="0">
                <a:solidFill>
                  <a:schemeClr val="tx1"/>
                </a:solidFill>
              </a:rPr>
              <a:t> per </a:t>
            </a:r>
            <a:r>
              <a:rPr lang="en-US" dirty="0" err="1" smtClean="0">
                <a:solidFill>
                  <a:schemeClr val="tx1"/>
                </a:solidFill>
              </a:rPr>
              <a:t>l’esterno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Occorre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finire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completare</a:t>
            </a:r>
            <a:r>
              <a:rPr lang="en-US" dirty="0" smtClean="0">
                <a:solidFill>
                  <a:schemeClr val="tx1"/>
                </a:solidFill>
              </a:rPr>
              <a:t> le </a:t>
            </a:r>
            <a:r>
              <a:rPr lang="en-US" dirty="0" err="1" smtClean="0">
                <a:solidFill>
                  <a:schemeClr val="tx1"/>
                </a:solidFill>
              </a:rPr>
              <a:t>informazioni</a:t>
            </a:r>
            <a:r>
              <a:rPr lang="en-US" dirty="0" smtClean="0">
                <a:solidFill>
                  <a:schemeClr val="tx1"/>
                </a:solidFill>
              </a:rPr>
              <a:t> per la community. </a:t>
            </a:r>
            <a:r>
              <a:rPr lang="en-US" dirty="0" err="1" smtClean="0">
                <a:solidFill>
                  <a:schemeClr val="tx1"/>
                </a:solidFill>
              </a:rPr>
              <a:t>Nel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frattempo</a:t>
            </a:r>
            <a:r>
              <a:rPr lang="en-US" dirty="0" smtClean="0">
                <a:solidFill>
                  <a:schemeClr val="tx1"/>
                </a:solidFill>
              </a:rPr>
              <a:t> ci </a:t>
            </a:r>
            <a:r>
              <a:rPr lang="en-US" dirty="0" err="1" smtClean="0">
                <a:solidFill>
                  <a:schemeClr val="tx1"/>
                </a:solidFill>
              </a:rPr>
              <a:t>sono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stati</a:t>
            </a:r>
            <a:r>
              <a:rPr lang="en-US" dirty="0" smtClean="0">
                <a:solidFill>
                  <a:schemeClr val="tx1"/>
                </a:solidFill>
              </a:rPr>
              <a:t> 2 tutorial per </a:t>
            </a:r>
            <a:r>
              <a:rPr lang="en-US" dirty="0" err="1" smtClean="0">
                <a:solidFill>
                  <a:schemeClr val="tx1"/>
                </a:solidFill>
              </a:rPr>
              <a:t>segreterie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responsabili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1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Maggio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27" y="1073330"/>
            <a:ext cx="8682797" cy="546201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Viene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approvato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nuovo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Statuto</a:t>
            </a:r>
            <a:r>
              <a:rPr lang="en-US" dirty="0" smtClean="0">
                <a:sym typeface="Wingdings"/>
              </a:rPr>
              <a:t> INFN , </a:t>
            </a:r>
            <a:r>
              <a:rPr lang="en-US" dirty="0" err="1" smtClean="0">
                <a:sym typeface="Wingdings"/>
              </a:rPr>
              <a:t>che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viene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inviato</a:t>
            </a:r>
            <a:r>
              <a:rPr lang="en-US" dirty="0" smtClean="0">
                <a:sym typeface="Wingdings"/>
              </a:rPr>
              <a:t> al </a:t>
            </a:r>
            <a:r>
              <a:rPr lang="en-US" dirty="0" err="1" smtClean="0">
                <a:sym typeface="Wingdings"/>
              </a:rPr>
              <a:t>Miur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10 </a:t>
            </a:r>
            <a:r>
              <a:rPr lang="en-US" dirty="0" err="1" smtClean="0">
                <a:sym typeface="Wingdings"/>
              </a:rPr>
              <a:t>giugno</a:t>
            </a:r>
            <a:r>
              <a:rPr lang="en-US" dirty="0" smtClean="0">
                <a:sym typeface="Wingdings"/>
              </a:rPr>
              <a:t>, da </a:t>
            </a:r>
            <a:r>
              <a:rPr lang="en-US" dirty="0" err="1" smtClean="0">
                <a:sym typeface="Wingdings"/>
              </a:rPr>
              <a:t>approvare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entro</a:t>
            </a:r>
            <a:r>
              <a:rPr lang="en-US" dirty="0" smtClean="0">
                <a:sym typeface="Wingdings"/>
              </a:rPr>
              <a:t> 60gg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Delibera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14418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prevede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>
                <a:sym typeface="Wingdings"/>
              </a:rPr>
              <a:t>solo </a:t>
            </a:r>
            <a:r>
              <a:rPr lang="en-US" dirty="0" err="1">
                <a:sym typeface="Wingdings"/>
              </a:rPr>
              <a:t>recepimento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modifiche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introdotte</a:t>
            </a:r>
            <a:r>
              <a:rPr lang="en-US" dirty="0">
                <a:sym typeface="Wingdings"/>
              </a:rPr>
              <a:t> da 218/2016 </a:t>
            </a:r>
            <a:r>
              <a:rPr lang="en-US" dirty="0" err="1">
                <a:sym typeface="Wingdings"/>
              </a:rPr>
              <a:t>sul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ruolo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ricercatori</a:t>
            </a:r>
            <a:r>
              <a:rPr lang="en-US" dirty="0">
                <a:sym typeface="Wingdings"/>
              </a:rPr>
              <a:t> e </a:t>
            </a:r>
            <a:r>
              <a:rPr lang="en-US" dirty="0" err="1">
                <a:sym typeface="Wingdings"/>
              </a:rPr>
              <a:t>tecnologi</a:t>
            </a:r>
            <a:r>
              <a:rPr lang="en-US" dirty="0">
                <a:sym typeface="Wingdings"/>
              </a:rPr>
              <a:t> e </a:t>
            </a:r>
            <a:r>
              <a:rPr lang="en-US" dirty="0" err="1">
                <a:sym typeface="Wingdings"/>
              </a:rPr>
              <a:t>bilancio</a:t>
            </a:r>
            <a:r>
              <a:rPr lang="en-US" dirty="0">
                <a:sym typeface="Wingdings"/>
              </a:rPr>
              <a:t>, </a:t>
            </a:r>
            <a:r>
              <a:rPr lang="en-US" dirty="0" err="1">
                <a:sym typeface="Wingdings"/>
              </a:rPr>
              <a:t>inoltre</a:t>
            </a:r>
            <a:r>
              <a:rPr lang="en-US" dirty="0">
                <a:sym typeface="Wingdings"/>
              </a:rPr>
              <a:t>: 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Unificazione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rappresentanza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ricercatori</a:t>
            </a:r>
            <a:r>
              <a:rPr lang="en-US" dirty="0">
                <a:sym typeface="Wingdings"/>
              </a:rPr>
              <a:t> e </a:t>
            </a:r>
            <a:r>
              <a:rPr lang="en-US" dirty="0" err="1">
                <a:sym typeface="Wingdings"/>
              </a:rPr>
              <a:t>tecnologi</a:t>
            </a:r>
            <a:r>
              <a:rPr lang="en-US" dirty="0">
                <a:sym typeface="Wingdings"/>
              </a:rPr>
              <a:t> in CD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Mantenimento</a:t>
            </a:r>
            <a:r>
              <a:rPr lang="en-US" dirty="0">
                <a:sym typeface="Wingdings"/>
              </a:rPr>
              <a:t> del CTS </a:t>
            </a:r>
            <a:r>
              <a:rPr lang="en-US" dirty="0" err="1">
                <a:sym typeface="Wingdings"/>
              </a:rPr>
              <a:t>attuale</a:t>
            </a:r>
            <a:endParaRPr lang="en-US" dirty="0">
              <a:sym typeface="Wingdings"/>
            </a:endParaRP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Riduzione</a:t>
            </a:r>
            <a:r>
              <a:rPr lang="en-US" dirty="0">
                <a:sym typeface="Wingdings"/>
              </a:rPr>
              <a:t> a 3+3 di </a:t>
            </a:r>
            <a:r>
              <a:rPr lang="en-US" dirty="0" err="1">
                <a:sym typeface="Wingdings"/>
              </a:rPr>
              <a:t>tutte</a:t>
            </a:r>
            <a:r>
              <a:rPr lang="en-US" dirty="0">
                <a:sym typeface="Wingdings"/>
              </a:rPr>
              <a:t> le </a:t>
            </a:r>
            <a:r>
              <a:rPr lang="en-US" dirty="0" err="1">
                <a:sym typeface="Wingdings"/>
              </a:rPr>
              <a:t>cariche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esterne</a:t>
            </a:r>
            <a:r>
              <a:rPr lang="en-US" dirty="0">
                <a:sym typeface="Wingdings"/>
              </a:rPr>
              <a:t> al CD, </a:t>
            </a:r>
            <a:r>
              <a:rPr lang="en-US" dirty="0" err="1">
                <a:sym typeface="Wingdings"/>
              </a:rPr>
              <a:t>dai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prossimi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mandati</a:t>
            </a:r>
            <a:r>
              <a:rPr lang="en-US" dirty="0" smtClean="0">
                <a:sym typeface="Wingdings"/>
              </a:rPr>
              <a:t>.</a:t>
            </a: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Supporto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alla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integrazione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ricercatori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tecnologi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negli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organi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accademici</a:t>
            </a:r>
            <a:endParaRPr lang="en-US" dirty="0" smtClean="0">
              <a:sym typeface="Wingdings"/>
            </a:endParaRP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Introdotta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una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frase</a:t>
            </a:r>
            <a:r>
              <a:rPr lang="en-US" dirty="0" smtClean="0">
                <a:sym typeface="Wingdings"/>
              </a:rPr>
              <a:t> per </a:t>
            </a:r>
            <a:r>
              <a:rPr lang="en-US" dirty="0" err="1" smtClean="0">
                <a:sym typeface="Wingdings"/>
              </a:rPr>
              <a:t>salvaguardare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bilanciamento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tra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fabbisogno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personale</a:t>
            </a:r>
            <a:r>
              <a:rPr lang="en-US" dirty="0" smtClean="0">
                <a:sym typeface="Wingdings"/>
              </a:rPr>
              <a:t> e le </a:t>
            </a:r>
            <a:r>
              <a:rPr lang="en-US" dirty="0" err="1" smtClean="0">
                <a:sym typeface="Wingdings"/>
              </a:rPr>
              <a:t>risorse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finanziarie</a:t>
            </a:r>
            <a:r>
              <a:rPr lang="en-US" dirty="0" smtClean="0">
                <a:sym typeface="Wingdings"/>
              </a:rPr>
              <a:t> per le </a:t>
            </a:r>
            <a:r>
              <a:rPr lang="en-US" dirty="0" err="1" smtClean="0">
                <a:sym typeface="Wingdings"/>
              </a:rPr>
              <a:t>ricerca</a:t>
            </a:r>
            <a:endParaRPr lang="en-US" dirty="0" smtClean="0">
              <a:sym typeface="Wingdings"/>
            </a:endParaRPr>
          </a:p>
          <a:p>
            <a:pPr lvl="1"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Modificate</a:t>
            </a:r>
            <a:r>
              <a:rPr lang="en-US" dirty="0" smtClean="0">
                <a:sym typeface="Wingdings"/>
              </a:rPr>
              <a:t> le </a:t>
            </a:r>
            <a:r>
              <a:rPr lang="en-US" dirty="0" err="1" smtClean="0">
                <a:sym typeface="Wingdings"/>
              </a:rPr>
              <a:t>incompatibilita</a:t>
            </a:r>
            <a:r>
              <a:rPr lang="en-US" dirty="0" smtClean="0">
                <a:sym typeface="Wingdings"/>
              </a:rPr>
              <a:t>’ per </a:t>
            </a:r>
            <a:r>
              <a:rPr lang="en-US" dirty="0" err="1" smtClean="0">
                <a:sym typeface="Wingdings"/>
              </a:rPr>
              <a:t>presidenti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csn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accesso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seconde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fasce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all’elettorato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passivo</a:t>
            </a:r>
            <a:r>
              <a:rPr lang="en-US" dirty="0" smtClean="0">
                <a:sym typeface="Wingdings"/>
              </a:rPr>
              <a:t> per </a:t>
            </a:r>
            <a:r>
              <a:rPr lang="en-US" dirty="0" err="1" smtClean="0">
                <a:sym typeface="Wingdings"/>
              </a:rPr>
              <a:t>direttori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sezione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, da </a:t>
            </a:r>
            <a:r>
              <a:rPr lang="en-US" dirty="0" err="1" smtClean="0">
                <a:sym typeface="Wingdings"/>
              </a:rPr>
              <a:t>dettagliare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disciplinare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cariche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elettive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88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 fontScale="92500" lnSpcReduction="20000"/>
          </a:bodyPr>
          <a:lstStyle/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err="1" smtClean="0"/>
              <a:t>Trasferimento</a:t>
            </a:r>
            <a:r>
              <a:rPr lang="en-US" b="1" dirty="0" smtClean="0"/>
              <a:t> </a:t>
            </a:r>
            <a:r>
              <a:rPr lang="en-US" b="1" dirty="0" err="1" smtClean="0"/>
              <a:t>Citta</a:t>
            </a:r>
            <a:r>
              <a:rPr lang="en-US" b="1" dirty="0" smtClean="0"/>
              <a:t>’ </a:t>
            </a:r>
            <a:r>
              <a:rPr lang="en-US" b="1" dirty="0" err="1" smtClean="0"/>
              <a:t>Studi</a:t>
            </a:r>
            <a:r>
              <a:rPr lang="en-US" b="1" dirty="0" smtClean="0"/>
              <a:t> a campus EXPO</a:t>
            </a:r>
            <a:endParaRPr lang="en-US" b="1" dirty="0"/>
          </a:p>
          <a:p>
            <a:r>
              <a:rPr lang="en-US" dirty="0" err="1" smtClean="0"/>
              <a:t>Approvato</a:t>
            </a:r>
            <a:r>
              <a:rPr lang="en-US" dirty="0" smtClean="0"/>
              <a:t> da </a:t>
            </a:r>
            <a:r>
              <a:rPr lang="en-US" dirty="0" err="1" smtClean="0"/>
              <a:t>unimi</a:t>
            </a:r>
            <a:r>
              <a:rPr lang="en-US" dirty="0" smtClean="0"/>
              <a:t> </a:t>
            </a:r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contiene</a:t>
            </a:r>
            <a:r>
              <a:rPr lang="en-US" dirty="0" smtClean="0"/>
              <a:t> le </a:t>
            </a:r>
            <a:r>
              <a:rPr lang="en-US" dirty="0" err="1" smtClean="0"/>
              <a:t>richieste</a:t>
            </a:r>
            <a:r>
              <a:rPr lang="en-US" dirty="0" smtClean="0"/>
              <a:t> di </a:t>
            </a:r>
            <a:r>
              <a:rPr lang="en-US" dirty="0" err="1" smtClean="0"/>
              <a:t>logistica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confronti</a:t>
            </a:r>
            <a:r>
              <a:rPr lang="en-US" dirty="0" smtClean="0"/>
              <a:t> di area expo</a:t>
            </a:r>
          </a:p>
          <a:p>
            <a:r>
              <a:rPr lang="en-US" dirty="0" err="1" smtClean="0"/>
              <a:t>Proposta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piastra</a:t>
            </a:r>
            <a:r>
              <a:rPr lang="en-US" dirty="0" smtClean="0"/>
              <a:t> </a:t>
            </a:r>
            <a:r>
              <a:rPr lang="en-US" dirty="0" err="1" smtClean="0"/>
              <a:t>tecnologica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riunisca</a:t>
            </a:r>
            <a:r>
              <a:rPr lang="en-US" dirty="0" smtClean="0"/>
              <a:t> e </a:t>
            </a:r>
            <a:r>
              <a:rPr lang="en-US" dirty="0" err="1" smtClean="0"/>
              <a:t>potenzi</a:t>
            </a:r>
            <a:r>
              <a:rPr lang="en-US" dirty="0" smtClean="0"/>
              <a:t> le </a:t>
            </a:r>
            <a:r>
              <a:rPr lang="en-US" dirty="0" err="1" smtClean="0"/>
              <a:t>attrezzature</a:t>
            </a:r>
            <a:r>
              <a:rPr lang="en-US" dirty="0" smtClean="0"/>
              <a:t> </a:t>
            </a:r>
            <a:r>
              <a:rPr lang="en-US" dirty="0" err="1" smtClean="0"/>
              <a:t>tecnologiche</a:t>
            </a:r>
            <a:r>
              <a:rPr lang="en-US" dirty="0" smtClean="0"/>
              <a:t> (</a:t>
            </a:r>
            <a:r>
              <a:rPr lang="en-US" dirty="0" err="1" smtClean="0"/>
              <a:t>officine</a:t>
            </a:r>
            <a:r>
              <a:rPr lang="en-US" dirty="0" smtClean="0"/>
              <a:t>, </a:t>
            </a:r>
            <a:r>
              <a:rPr lang="en-US" dirty="0" err="1" smtClean="0"/>
              <a:t>laboratori</a:t>
            </a:r>
            <a:r>
              <a:rPr lang="en-US" dirty="0" smtClean="0"/>
              <a:t> </a:t>
            </a:r>
            <a:r>
              <a:rPr lang="en-US" dirty="0" err="1" smtClean="0"/>
              <a:t>condivisi</a:t>
            </a:r>
            <a:r>
              <a:rPr lang="en-US" dirty="0" smtClean="0"/>
              <a:t>, </a:t>
            </a:r>
            <a:r>
              <a:rPr lang="en-US" dirty="0" err="1" smtClean="0"/>
              <a:t>microscopi</a:t>
            </a:r>
            <a:r>
              <a:rPr lang="en-US" dirty="0" smtClean="0"/>
              <a:t> </a:t>
            </a:r>
            <a:r>
              <a:rPr lang="en-US" dirty="0" err="1" smtClean="0"/>
              <a:t>elettronici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Proposta</a:t>
            </a:r>
            <a:r>
              <a:rPr lang="en-US" dirty="0" smtClean="0"/>
              <a:t> di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infrastruttura</a:t>
            </a:r>
            <a:r>
              <a:rPr lang="en-US" dirty="0" smtClean="0"/>
              <a:t> di </a:t>
            </a:r>
            <a:r>
              <a:rPr lang="en-US" dirty="0" err="1" smtClean="0"/>
              <a:t>ricerca</a:t>
            </a:r>
            <a:r>
              <a:rPr lang="en-US" dirty="0" smtClean="0"/>
              <a:t> </a:t>
            </a:r>
            <a:r>
              <a:rPr lang="en-US" dirty="0" err="1" smtClean="0"/>
              <a:t>analitica</a:t>
            </a:r>
            <a:r>
              <a:rPr lang="en-US" dirty="0" smtClean="0"/>
              <a:t>,(e</a:t>
            </a:r>
            <a:r>
              <a:rPr lang="en-US" baseline="30000" dirty="0" smtClean="0"/>
              <a:t>-</a:t>
            </a:r>
            <a:r>
              <a:rPr lang="en-US" dirty="0" smtClean="0"/>
              <a:t> da 100 a 500 MeV) per </a:t>
            </a:r>
            <a:r>
              <a:rPr lang="en-US" dirty="0" err="1" smtClean="0"/>
              <a:t>esigenze</a:t>
            </a:r>
            <a:r>
              <a:rPr lang="en-US" dirty="0" smtClean="0"/>
              <a:t> di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materia</a:t>
            </a:r>
            <a:r>
              <a:rPr lang="en-US" dirty="0" smtClean="0"/>
              <a:t>, </a:t>
            </a:r>
            <a:r>
              <a:rPr lang="en-US" dirty="0" err="1" smtClean="0"/>
              <a:t>biologia</a:t>
            </a:r>
            <a:r>
              <a:rPr lang="en-US" dirty="0" smtClean="0"/>
              <a:t>, </a:t>
            </a:r>
            <a:r>
              <a:rPr lang="en-US" dirty="0" err="1" smtClean="0"/>
              <a:t>diagnostica</a:t>
            </a:r>
            <a:r>
              <a:rPr lang="en-US" dirty="0" smtClean="0"/>
              <a:t>, etc., ma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potra</a:t>
            </a:r>
            <a:r>
              <a:rPr lang="en-US" dirty="0" smtClean="0"/>
              <a:t>’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finanziato</a:t>
            </a:r>
            <a:r>
              <a:rPr lang="en-US" dirty="0" smtClean="0"/>
              <a:t> solo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progetti</a:t>
            </a:r>
            <a:r>
              <a:rPr lang="en-US" dirty="0" smtClean="0"/>
              <a:t> </a:t>
            </a:r>
            <a:r>
              <a:rPr lang="en-US" dirty="0" err="1" smtClean="0"/>
              <a:t>europei</a:t>
            </a:r>
            <a:r>
              <a:rPr lang="en-US" dirty="0" smtClean="0"/>
              <a:t> o </a:t>
            </a:r>
            <a:r>
              <a:rPr lang="en-US" dirty="0" err="1" smtClean="0"/>
              <a:t>fondi</a:t>
            </a:r>
            <a:r>
              <a:rPr lang="en-US" dirty="0" smtClean="0"/>
              <a:t> </a:t>
            </a:r>
            <a:r>
              <a:rPr lang="en-US" dirty="0" err="1" smtClean="0"/>
              <a:t>dedicati</a:t>
            </a:r>
            <a:endParaRPr lang="en-US" dirty="0" smtClean="0"/>
          </a:p>
          <a:p>
            <a:r>
              <a:rPr lang="en-US" dirty="0" err="1" smtClean="0"/>
              <a:t>Sostegno</a:t>
            </a:r>
            <a:r>
              <a:rPr lang="en-US" dirty="0" smtClean="0"/>
              <a:t> INFN </a:t>
            </a:r>
            <a:r>
              <a:rPr lang="en-US" dirty="0" err="1" smtClean="0"/>
              <a:t>prossimo</a:t>
            </a:r>
            <a:r>
              <a:rPr lang="en-US" dirty="0" smtClean="0"/>
              <a:t> </a:t>
            </a:r>
            <a:r>
              <a:rPr lang="en-US" dirty="0" err="1" smtClean="0"/>
              <a:t>incontro</a:t>
            </a:r>
            <a:r>
              <a:rPr lang="en-US" dirty="0" smtClean="0"/>
              <a:t> </a:t>
            </a:r>
            <a:r>
              <a:rPr lang="en-US" dirty="0" err="1" smtClean="0"/>
              <a:t>ferroni-rettore</a:t>
            </a:r>
            <a:endParaRPr lang="en-US" dirty="0" smtClean="0"/>
          </a:p>
          <a:p>
            <a:r>
              <a:rPr lang="en-US" dirty="0" err="1" smtClean="0"/>
              <a:t>Prossimi</a:t>
            </a:r>
            <a:r>
              <a:rPr lang="en-US" dirty="0" smtClean="0"/>
              <a:t> </a:t>
            </a:r>
            <a:r>
              <a:rPr lang="en-US" dirty="0" err="1" smtClean="0"/>
              <a:t>passi</a:t>
            </a:r>
            <a:r>
              <a:rPr lang="en-US" dirty="0" smtClean="0"/>
              <a:t> </a:t>
            </a:r>
            <a:r>
              <a:rPr lang="en-US" dirty="0" err="1" smtClean="0"/>
              <a:t>definizione</a:t>
            </a:r>
            <a:r>
              <a:rPr lang="en-US" dirty="0" smtClean="0"/>
              <a:t> </a:t>
            </a:r>
            <a:r>
              <a:rPr lang="en-US" dirty="0" err="1" smtClean="0"/>
              <a:t>richieste</a:t>
            </a:r>
            <a:r>
              <a:rPr lang="en-US" dirty="0" smtClean="0"/>
              <a:t> per </a:t>
            </a:r>
            <a:r>
              <a:rPr lang="en-US" dirty="0" err="1" smtClean="0"/>
              <a:t>progettazione</a:t>
            </a:r>
            <a:r>
              <a:rPr lang="en-US" dirty="0" smtClean="0"/>
              <a:t> </a:t>
            </a:r>
            <a:r>
              <a:rPr lang="en-US" dirty="0" err="1" smtClean="0"/>
              <a:t>interna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Dipartimento</a:t>
            </a:r>
            <a:r>
              <a:rPr lang="en-US" dirty="0" smtClean="0"/>
              <a:t> ha </a:t>
            </a:r>
            <a:r>
              <a:rPr lang="en-US" dirty="0" err="1" smtClean="0"/>
              <a:t>attivando</a:t>
            </a:r>
            <a:r>
              <a:rPr lang="en-US" dirty="0" smtClean="0"/>
              <a:t> </a:t>
            </a:r>
            <a:r>
              <a:rPr lang="en-US" dirty="0" err="1" smtClean="0"/>
              <a:t>GdL</a:t>
            </a:r>
            <a:r>
              <a:rPr lang="en-US" dirty="0" smtClean="0"/>
              <a:t> per </a:t>
            </a:r>
            <a:r>
              <a:rPr lang="en-US" dirty="0" err="1" smtClean="0"/>
              <a:t>raccogliere</a:t>
            </a:r>
            <a:r>
              <a:rPr lang="en-US" dirty="0" smtClean="0"/>
              <a:t> le </a:t>
            </a:r>
            <a:r>
              <a:rPr lang="en-US" dirty="0" err="1" smtClean="0"/>
              <a:t>esigenze</a:t>
            </a:r>
            <a:r>
              <a:rPr lang="en-US" dirty="0" smtClean="0"/>
              <a:t> per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laboratori</a:t>
            </a:r>
            <a:endParaRPr lang="en-US" dirty="0" smtClean="0"/>
          </a:p>
          <a:p>
            <a:r>
              <a:rPr lang="en-US" dirty="0" smtClean="0"/>
              <a:t>(E. Meroni, A. </a:t>
            </a:r>
            <a:r>
              <a:rPr lang="en-US" dirty="0" err="1" smtClean="0"/>
              <a:t>Andreazza</a:t>
            </a:r>
            <a:r>
              <a:rPr lang="en-US" dirty="0" smtClean="0"/>
              <a:t>, A. </a:t>
            </a:r>
            <a:r>
              <a:rPr lang="en-US" dirty="0" err="1" smtClean="0"/>
              <a:t>Pullia</a:t>
            </a:r>
            <a:r>
              <a:rPr lang="en-US" dirty="0" smtClean="0"/>
              <a:t> et al). </a:t>
            </a:r>
            <a:r>
              <a:rPr lang="en-US" dirty="0" err="1" smtClean="0"/>
              <a:t>Contattateli</a:t>
            </a:r>
            <a:r>
              <a:rPr lang="en-US" dirty="0" smtClean="0"/>
              <a:t> se non lo </a:t>
            </a:r>
            <a:r>
              <a:rPr lang="en-US" dirty="0" err="1" smtClean="0"/>
              <a:t>fanno</a:t>
            </a:r>
            <a:r>
              <a:rPr lang="en-US" dirty="0" smtClean="0"/>
              <a:t> </a:t>
            </a:r>
            <a:r>
              <a:rPr lang="en-US" dirty="0" err="1" smtClean="0"/>
              <a:t>loro</a:t>
            </a:r>
            <a:endParaRPr lang="en-US" dirty="0" smtClean="0"/>
          </a:p>
          <a:p>
            <a:r>
              <a:rPr lang="en-US" dirty="0" err="1" smtClean="0"/>
              <a:t>Tenere</a:t>
            </a:r>
            <a:r>
              <a:rPr lang="en-US" dirty="0" smtClean="0"/>
              <a:t> </a:t>
            </a:r>
            <a:r>
              <a:rPr lang="en-US" dirty="0" err="1" smtClean="0"/>
              <a:t>presenti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officine</a:t>
            </a:r>
            <a:r>
              <a:rPr lang="en-US" dirty="0" smtClean="0"/>
              <a:t>, lab </a:t>
            </a:r>
            <a:r>
              <a:rPr lang="en-US" dirty="0" err="1" smtClean="0"/>
              <a:t>elettronica</a:t>
            </a:r>
            <a:r>
              <a:rPr lang="en-US" dirty="0" smtClean="0"/>
              <a:t>, </a:t>
            </a:r>
            <a:r>
              <a:rPr lang="en-US" dirty="0" err="1" smtClean="0"/>
              <a:t>camere</a:t>
            </a:r>
            <a:r>
              <a:rPr lang="en-US" dirty="0" smtClean="0"/>
              <a:t> </a:t>
            </a:r>
            <a:r>
              <a:rPr lang="en-US" dirty="0" err="1" smtClean="0"/>
              <a:t>pulite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Nuovo</a:t>
            </a:r>
            <a:r>
              <a:rPr lang="en-US" b="1" dirty="0" smtClean="0"/>
              <a:t> </a:t>
            </a:r>
            <a:r>
              <a:rPr lang="en-US" b="1" dirty="0" err="1" smtClean="0"/>
              <a:t>edificio</a:t>
            </a:r>
            <a:r>
              <a:rPr lang="en-US" b="1" dirty="0" smtClean="0"/>
              <a:t> </a:t>
            </a:r>
            <a:r>
              <a:rPr lang="en-US" b="1" dirty="0" err="1" smtClean="0"/>
              <a:t>informatica</a:t>
            </a:r>
            <a:endParaRPr lang="en-US" b="1" dirty="0" smtClean="0"/>
          </a:p>
          <a:p>
            <a:r>
              <a:rPr lang="en-US" dirty="0" err="1" smtClean="0"/>
              <a:t>Lavori</a:t>
            </a:r>
            <a:r>
              <a:rPr lang="en-US" dirty="0" smtClean="0"/>
              <a:t> </a:t>
            </a:r>
            <a:r>
              <a:rPr lang="en-US" dirty="0" err="1" smtClean="0"/>
              <a:t>proseguono</a:t>
            </a:r>
            <a:r>
              <a:rPr lang="en-US" dirty="0" smtClean="0"/>
              <a:t>, </a:t>
            </a:r>
            <a:r>
              <a:rPr lang="en-US" dirty="0" err="1" smtClean="0"/>
              <a:t>trasloco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2018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67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Procedure </a:t>
            </a:r>
            <a:r>
              <a:rPr lang="en-US" dirty="0" err="1" smtClean="0">
                <a:solidFill>
                  <a:schemeClr val="tx1"/>
                </a:solidFill>
              </a:rPr>
              <a:t>acquisti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Determina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altri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adempimenti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RUP – </a:t>
            </a:r>
            <a:r>
              <a:rPr lang="en-US" dirty="0" err="1" smtClean="0">
                <a:solidFill>
                  <a:schemeClr val="tx1"/>
                </a:solidFill>
              </a:rPr>
              <a:t>nuova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politica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nuove</a:t>
            </a:r>
            <a:r>
              <a:rPr lang="en-US" dirty="0" smtClean="0">
                <a:solidFill>
                  <a:schemeClr val="tx1"/>
                </a:solidFill>
              </a:rPr>
              <a:t> nomine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inserire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pischedda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nell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elenco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Provvedere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cancellazione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dall’elenco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74320" lvl="1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27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/>
              <a:t>Varie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99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scorta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42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Notizie</a:t>
            </a:r>
            <a:r>
              <a:rPr lang="en-US" dirty="0" smtClean="0"/>
              <a:t> </a:t>
            </a:r>
            <a:r>
              <a:rPr lang="en-US" dirty="0" err="1" smtClean="0"/>
              <a:t>Locali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50726"/>
            <a:ext cx="9144000" cy="396963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Dalla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stampa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Via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libera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definitivo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al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decreto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che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attua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riforma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Madia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.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L’assenteista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pagherà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anche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danni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all’immagine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dell’ufficio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, la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sanzione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legata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dal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clamore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del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caso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Furbetti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del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cartellino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sospensione</a:t>
            </a:r>
            <a:r>
              <a:rPr lang="en-US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immediata</a:t>
            </a:r>
            <a:r>
              <a:rPr lang="en-US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e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licenziamento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veloce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Ricordo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pratiche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timbratura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Inasprimento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controlli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sanzioni</a:t>
            </a:r>
            <a:r>
              <a:rPr lang="en-US" dirty="0" smtClean="0">
                <a:solidFill>
                  <a:schemeClr val="tx1"/>
                </a:solidFill>
              </a:rPr>
              <a:t> se le </a:t>
            </a:r>
            <a:r>
              <a:rPr lang="en-US" dirty="0" err="1" smtClean="0">
                <a:solidFill>
                  <a:schemeClr val="tx1"/>
                </a:solidFill>
              </a:rPr>
              <a:t>persone</a:t>
            </a:r>
            <a:r>
              <a:rPr lang="en-US" dirty="0" smtClean="0">
                <a:solidFill>
                  <a:schemeClr val="tx1"/>
                </a:solidFill>
              </a:rPr>
              <a:t> non </a:t>
            </a:r>
            <a:r>
              <a:rPr lang="en-US" dirty="0" err="1" smtClean="0">
                <a:solidFill>
                  <a:schemeClr val="tx1"/>
                </a:solidFill>
              </a:rPr>
              <a:t>sono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trovate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luogo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lavoro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Se </a:t>
            </a:r>
            <a:r>
              <a:rPr lang="en-US" dirty="0" err="1" smtClean="0">
                <a:solidFill>
                  <a:schemeClr val="tx1"/>
                </a:solidFill>
              </a:rPr>
              <a:t>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esce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locali</a:t>
            </a:r>
            <a:r>
              <a:rPr lang="en-US" dirty="0" smtClean="0">
                <a:solidFill>
                  <a:schemeClr val="tx1"/>
                </a:solidFill>
              </a:rPr>
              <a:t> del </a:t>
            </a:r>
            <a:r>
              <a:rPr lang="en-US" dirty="0" err="1" smtClean="0">
                <a:solidFill>
                  <a:schemeClr val="tx1"/>
                </a:solidFill>
              </a:rPr>
              <a:t>Dipartimento</a:t>
            </a:r>
            <a:r>
              <a:rPr lang="en-US" dirty="0" smtClean="0">
                <a:solidFill>
                  <a:schemeClr val="tx1"/>
                </a:solidFill>
              </a:rPr>
              <a:t> o del LASA , </a:t>
            </a:r>
            <a:r>
              <a:rPr lang="en-US" dirty="0" err="1" smtClean="0">
                <a:solidFill>
                  <a:schemeClr val="tx1"/>
                </a:solidFill>
              </a:rPr>
              <a:t>anche</a:t>
            </a:r>
            <a:r>
              <a:rPr lang="en-US" dirty="0" smtClean="0">
                <a:solidFill>
                  <a:schemeClr val="tx1"/>
                </a:solidFill>
              </a:rPr>
              <a:t> per </a:t>
            </a:r>
            <a:r>
              <a:rPr lang="en-US" dirty="0" err="1" smtClean="0">
                <a:solidFill>
                  <a:schemeClr val="tx1"/>
                </a:solidFill>
              </a:rPr>
              <a:t>delle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commissioni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servizio</a:t>
            </a:r>
            <a:r>
              <a:rPr lang="en-US" dirty="0" smtClean="0">
                <a:solidFill>
                  <a:schemeClr val="tx1"/>
                </a:solidFill>
              </a:rPr>
              <a:t> o per </a:t>
            </a:r>
            <a:r>
              <a:rPr lang="en-US" dirty="0" err="1" smtClean="0">
                <a:solidFill>
                  <a:schemeClr val="tx1"/>
                </a:solidFill>
              </a:rPr>
              <a:t>trasferimenti</a:t>
            </a:r>
            <a:r>
              <a:rPr lang="en-US" dirty="0" smtClean="0">
                <a:solidFill>
                  <a:schemeClr val="tx1"/>
                </a:solidFill>
              </a:rPr>
              <a:t> da e per LASA </a:t>
            </a:r>
            <a:r>
              <a:rPr lang="en-US" dirty="0" err="1" smtClean="0">
                <a:solidFill>
                  <a:schemeClr val="tx1"/>
                </a:solidFill>
              </a:rPr>
              <a:t>occorre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timbrare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uscita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reingresso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Esiste</a:t>
            </a:r>
            <a:r>
              <a:rPr lang="en-US" dirty="0" smtClean="0">
                <a:solidFill>
                  <a:schemeClr val="tx1"/>
                </a:solidFill>
              </a:rPr>
              <a:t> la </a:t>
            </a:r>
            <a:r>
              <a:rPr lang="en-US" dirty="0" err="1" smtClean="0">
                <a:solidFill>
                  <a:schemeClr val="tx1"/>
                </a:solidFill>
              </a:rPr>
              <a:t>possibilita</a:t>
            </a:r>
            <a:r>
              <a:rPr lang="en-US" dirty="0" smtClean="0">
                <a:solidFill>
                  <a:schemeClr val="tx1"/>
                </a:solidFill>
              </a:rPr>
              <a:t>’ di </a:t>
            </a:r>
            <a:r>
              <a:rPr lang="en-US" dirty="0" err="1" smtClean="0">
                <a:solidFill>
                  <a:schemeClr val="tx1"/>
                </a:solidFill>
              </a:rPr>
              <a:t>utilizzare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</a:t>
            </a:r>
            <a:r>
              <a:rPr lang="en-US" dirty="0" smtClean="0">
                <a:solidFill>
                  <a:schemeClr val="tx1"/>
                </a:solidFill>
              </a:rPr>
              <a:t> ‘</a:t>
            </a:r>
            <a:r>
              <a:rPr lang="en-US" dirty="0" err="1" smtClean="0">
                <a:solidFill>
                  <a:schemeClr val="tx1"/>
                </a:solidFill>
              </a:rPr>
              <a:t>permesso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servizio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che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permette</a:t>
            </a:r>
            <a:r>
              <a:rPr lang="en-US" dirty="0" smtClean="0">
                <a:solidFill>
                  <a:schemeClr val="tx1"/>
                </a:solidFill>
              </a:rPr>
              <a:t> di non </a:t>
            </a:r>
            <a:r>
              <a:rPr lang="en-US" dirty="0" err="1" smtClean="0">
                <a:solidFill>
                  <a:schemeClr val="tx1"/>
                </a:solidFill>
              </a:rPr>
              <a:t>perdere</a:t>
            </a:r>
            <a:r>
              <a:rPr lang="en-US" dirty="0" smtClean="0">
                <a:solidFill>
                  <a:schemeClr val="tx1"/>
                </a:solidFill>
              </a:rPr>
              <a:t> ore di </a:t>
            </a:r>
            <a:r>
              <a:rPr lang="en-US" dirty="0" err="1" smtClean="0">
                <a:solidFill>
                  <a:schemeClr val="tx1"/>
                </a:solidFill>
              </a:rPr>
              <a:t>lavoro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Pausa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pranzo</a:t>
            </a:r>
            <a:r>
              <a:rPr lang="en-US" dirty="0" smtClean="0">
                <a:solidFill>
                  <a:schemeClr val="tx1"/>
                </a:solidFill>
              </a:rPr>
              <a:t> di default a 45 min </a:t>
            </a:r>
            <a:r>
              <a:rPr lang="en-US" dirty="0" err="1" smtClean="0">
                <a:solidFill>
                  <a:schemeClr val="tx1"/>
                </a:solidFill>
              </a:rPr>
              <a:t>applicata</a:t>
            </a:r>
            <a:r>
              <a:rPr lang="en-US" dirty="0" smtClean="0">
                <a:solidFill>
                  <a:schemeClr val="tx1"/>
                </a:solidFill>
              </a:rPr>
              <a:t> dal  1 </a:t>
            </a:r>
            <a:r>
              <a:rPr lang="en-US" dirty="0" err="1" smtClean="0">
                <a:solidFill>
                  <a:schemeClr val="tx1"/>
                </a:solidFill>
              </a:rPr>
              <a:t>maggio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2615" y="5105029"/>
            <a:ext cx="8831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Questo</a:t>
            </a:r>
            <a:r>
              <a:rPr lang="en-US" dirty="0" smtClean="0"/>
              <a:t> </a:t>
            </a:r>
            <a:r>
              <a:rPr lang="en-US" dirty="0" err="1" smtClean="0"/>
              <a:t>messaggio</a:t>
            </a:r>
            <a:r>
              <a:rPr lang="en-US" dirty="0" smtClean="0"/>
              <a:t> e’ </a:t>
            </a:r>
            <a:r>
              <a:rPr lang="en-US" dirty="0" err="1" smtClean="0"/>
              <a:t>gia</a:t>
            </a:r>
            <a:r>
              <a:rPr lang="en-US" dirty="0" smtClean="0"/>
              <a:t>’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ripetuto</a:t>
            </a:r>
            <a:r>
              <a:rPr lang="en-US" dirty="0" smtClean="0"/>
              <a:t> </a:t>
            </a:r>
            <a:r>
              <a:rPr lang="en-US" dirty="0" err="1" smtClean="0"/>
              <a:t>piu</a:t>
            </a:r>
            <a:r>
              <a:rPr lang="en-US" dirty="0" smtClean="0"/>
              <a:t>’ volte </a:t>
            </a:r>
          </a:p>
          <a:p>
            <a:r>
              <a:rPr lang="en-US" dirty="0" err="1" smtClean="0"/>
              <a:t>Alcuni</a:t>
            </a:r>
            <a:r>
              <a:rPr lang="en-US" dirty="0" smtClean="0"/>
              <a:t> lo </a:t>
            </a:r>
            <a:r>
              <a:rPr lang="en-US" dirty="0" err="1" smtClean="0"/>
              <a:t>disattendono</a:t>
            </a:r>
            <a:r>
              <a:rPr lang="en-US" dirty="0" smtClean="0"/>
              <a:t> in </a:t>
            </a:r>
            <a:r>
              <a:rPr lang="en-US" dirty="0" err="1" smtClean="0"/>
              <a:t>maniera</a:t>
            </a:r>
            <a:r>
              <a:rPr lang="en-US" dirty="0" smtClean="0"/>
              <a:t> </a:t>
            </a:r>
            <a:r>
              <a:rPr lang="en-US" dirty="0" err="1" smtClean="0"/>
              <a:t>sistematica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269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 err="1" smtClean="0"/>
              <a:t>Centrale</a:t>
            </a:r>
            <a:r>
              <a:rPr lang="en-US" dirty="0" smtClean="0"/>
              <a:t> </a:t>
            </a:r>
            <a:r>
              <a:rPr lang="en-US" dirty="0" err="1" smtClean="0"/>
              <a:t>catalogo</a:t>
            </a:r>
            <a:r>
              <a:rPr lang="en-US" dirty="0" smtClean="0"/>
              <a:t> </a:t>
            </a:r>
            <a:r>
              <a:rPr lang="en-US" dirty="0" err="1" smtClean="0"/>
              <a:t>elettronica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24747"/>
            <a:ext cx="9144000" cy="2045099"/>
          </a:xfrm>
        </p:spPr>
        <p:txBody>
          <a:bodyPr>
            <a:normAutofit/>
          </a:bodyPr>
          <a:lstStyle/>
          <a:p>
            <a:r>
              <a:rPr lang="en-US" dirty="0" err="1" smtClean="0"/>
              <a:t>Aggiudicata</a:t>
            </a:r>
            <a:r>
              <a:rPr lang="en-US" dirty="0" smtClean="0"/>
              <a:t> la </a:t>
            </a:r>
            <a:r>
              <a:rPr lang="en-US" dirty="0" err="1" smtClean="0"/>
              <a:t>gara</a:t>
            </a:r>
            <a:r>
              <a:rPr lang="en-US" dirty="0" smtClean="0"/>
              <a:t> </a:t>
            </a:r>
            <a:r>
              <a:rPr lang="en-US" dirty="0"/>
              <a:t>per la </a:t>
            </a:r>
            <a:r>
              <a:rPr lang="en-US" dirty="0" err="1"/>
              <a:t>fornitura</a:t>
            </a:r>
            <a:r>
              <a:rPr lang="en-US" dirty="0"/>
              <a:t> a </a:t>
            </a:r>
            <a:r>
              <a:rPr lang="en-US" dirty="0" err="1"/>
              <a:t>catalogo</a:t>
            </a:r>
            <a:r>
              <a:rPr lang="en-US" dirty="0"/>
              <a:t> del </a:t>
            </a:r>
            <a:r>
              <a:rPr lang="en-US" dirty="0" err="1"/>
              <a:t>materiale</a:t>
            </a:r>
            <a:r>
              <a:rPr lang="en-US" dirty="0"/>
              <a:t> </a:t>
            </a:r>
            <a:r>
              <a:rPr lang="en-US" dirty="0" err="1"/>
              <a:t>vario</a:t>
            </a:r>
            <a:r>
              <a:rPr lang="en-US" dirty="0"/>
              <a:t> per </a:t>
            </a:r>
            <a:r>
              <a:rPr lang="en-US" dirty="0" err="1"/>
              <a:t>officine</a:t>
            </a:r>
            <a:r>
              <a:rPr lang="en-US" dirty="0"/>
              <a:t> e </a:t>
            </a:r>
            <a:r>
              <a:rPr lang="en-US" dirty="0" err="1"/>
              <a:t>laboratori</a:t>
            </a:r>
            <a:r>
              <a:rPr lang="en-US" dirty="0"/>
              <a:t> INFN </a:t>
            </a:r>
            <a:r>
              <a:rPr lang="en-US" dirty="0" err="1"/>
              <a:t>Gara</a:t>
            </a:r>
            <a:r>
              <a:rPr lang="en-US" dirty="0"/>
              <a:t> GE 11124/16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La </a:t>
            </a:r>
            <a:r>
              <a:rPr lang="en-US" dirty="0" err="1"/>
              <a:t>ditta</a:t>
            </a:r>
            <a:r>
              <a:rPr lang="en-US" dirty="0"/>
              <a:t> RS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aggiudicata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lotti</a:t>
            </a:r>
            <a:r>
              <a:rPr lang="en-US" dirty="0"/>
              <a:t> 1-2-3-4</a:t>
            </a:r>
            <a:br>
              <a:rPr lang="en-US" dirty="0"/>
            </a:br>
            <a:r>
              <a:rPr lang="en-US" dirty="0"/>
              <a:t>la </a:t>
            </a:r>
            <a:r>
              <a:rPr lang="en-US" dirty="0" err="1"/>
              <a:t>ditta</a:t>
            </a:r>
            <a:r>
              <a:rPr lang="en-US" dirty="0"/>
              <a:t> ABCTOOLS 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aggiudicata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lotto </a:t>
            </a:r>
            <a:r>
              <a:rPr lang="en-US" dirty="0" smtClean="0"/>
              <a:t>5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preparazione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web , </a:t>
            </a:r>
            <a:r>
              <a:rPr lang="en-US" dirty="0" err="1" smtClean="0"/>
              <a:t>istruzioni</a:t>
            </a:r>
            <a:r>
              <a:rPr lang="en-US" dirty="0" smtClean="0"/>
              <a:t>, </a:t>
            </a:r>
            <a:r>
              <a:rPr lang="en-US" dirty="0" err="1" smtClean="0"/>
              <a:t>nomina</a:t>
            </a:r>
            <a:r>
              <a:rPr lang="en-US" dirty="0" smtClean="0"/>
              <a:t> </a:t>
            </a:r>
            <a:r>
              <a:rPr lang="en-US" dirty="0" err="1" smtClean="0"/>
              <a:t>punti</a:t>
            </a:r>
            <a:r>
              <a:rPr lang="en-US" dirty="0" smtClean="0"/>
              <a:t> </a:t>
            </a:r>
            <a:r>
              <a:rPr lang="en-US" dirty="0" err="1" smtClean="0"/>
              <a:t>istruttori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Metodo</a:t>
            </a:r>
            <a:r>
              <a:rPr lang="en-US" dirty="0" smtClean="0"/>
              <a:t> </a:t>
            </a:r>
            <a:r>
              <a:rPr lang="en-US" dirty="0" err="1" smtClean="0"/>
              <a:t>prioritario</a:t>
            </a:r>
            <a:r>
              <a:rPr lang="en-US" dirty="0" smtClean="0"/>
              <a:t> di </a:t>
            </a:r>
            <a:r>
              <a:rPr lang="en-US" dirty="0" err="1" smtClean="0"/>
              <a:t>acquisto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Screenshot 2017-03-01 18.49.07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3233812"/>
            <a:ext cx="85725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31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Nuova</a:t>
            </a:r>
            <a:r>
              <a:rPr lang="en-US" dirty="0" smtClean="0"/>
              <a:t> </a:t>
            </a:r>
            <a:r>
              <a:rPr lang="en-US" dirty="0" err="1" smtClean="0"/>
              <a:t>agenzia</a:t>
            </a:r>
            <a:r>
              <a:rPr lang="en-US" dirty="0" smtClean="0"/>
              <a:t> </a:t>
            </a:r>
            <a:r>
              <a:rPr lang="en-US" dirty="0" err="1" smtClean="0"/>
              <a:t>viaggi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Cisalpina</a:t>
            </a:r>
            <a:r>
              <a:rPr lang="en-US" dirty="0" smtClean="0">
                <a:solidFill>
                  <a:schemeClr val="tx1"/>
                </a:solidFill>
              </a:rPr>
              <a:t> da </a:t>
            </a:r>
            <a:r>
              <a:rPr lang="en-US" dirty="0" err="1" smtClean="0">
                <a:solidFill>
                  <a:schemeClr val="tx1"/>
                </a:solidFill>
              </a:rPr>
              <a:t>pochi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giorni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attivata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integrazione</a:t>
            </a:r>
            <a:r>
              <a:rPr lang="en-US" dirty="0" smtClean="0">
                <a:solidFill>
                  <a:schemeClr val="tx1"/>
                </a:solidFill>
              </a:rPr>
              <a:t> con </a:t>
            </a:r>
            <a:r>
              <a:rPr lang="en-US" dirty="0" err="1" smtClean="0">
                <a:solidFill>
                  <a:schemeClr val="tx1"/>
                </a:solidFill>
              </a:rPr>
              <a:t>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programma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missioni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aperto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</a:t>
            </a:r>
            <a:r>
              <a:rPr lang="en-US" dirty="0" smtClean="0">
                <a:solidFill>
                  <a:schemeClr val="tx1"/>
                </a:solidFill>
              </a:rPr>
              <a:t> self booking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Fornisce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pagato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direttamente</a:t>
            </a:r>
            <a:r>
              <a:rPr lang="en-US" dirty="0" smtClean="0">
                <a:solidFill>
                  <a:schemeClr val="tx1"/>
                </a:solidFill>
              </a:rPr>
              <a:t> da INFN,</a:t>
            </a: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biglietti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tutto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tranne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trenitalia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Alberghi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Auto</a:t>
            </a: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Visti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Da </a:t>
            </a:r>
            <a:r>
              <a:rPr lang="en-US" dirty="0" err="1" smtClean="0">
                <a:solidFill>
                  <a:schemeClr val="tx1"/>
                </a:solidFill>
              </a:rPr>
              <a:t>usare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maniera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prioritaria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Per </a:t>
            </a:r>
            <a:r>
              <a:rPr lang="en-US" dirty="0" err="1" smtClean="0">
                <a:solidFill>
                  <a:schemeClr val="tx1"/>
                </a:solidFill>
              </a:rPr>
              <a:t>trenitalia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rimane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attiva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convenzione</a:t>
            </a:r>
            <a:r>
              <a:rPr lang="en-US" dirty="0" smtClean="0">
                <a:solidFill>
                  <a:schemeClr val="tx1"/>
                </a:solidFill>
              </a:rPr>
              <a:t> con INFN (</a:t>
            </a:r>
            <a:r>
              <a:rPr lang="en-US" dirty="0" err="1" smtClean="0">
                <a:solidFill>
                  <a:schemeClr val="tx1"/>
                </a:solidFill>
              </a:rPr>
              <a:t>accesso</a:t>
            </a:r>
            <a:r>
              <a:rPr lang="en-US" dirty="0" smtClean="0">
                <a:solidFill>
                  <a:schemeClr val="tx1"/>
                </a:solidFill>
              </a:rPr>
              <a:t> via </a:t>
            </a:r>
            <a:r>
              <a:rPr lang="en-US" dirty="0" err="1" smtClean="0">
                <a:solidFill>
                  <a:schemeClr val="tx1"/>
                </a:solidFill>
              </a:rPr>
              <a:t>codice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utente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Segnalate</a:t>
            </a:r>
            <a:r>
              <a:rPr lang="en-US" dirty="0" smtClean="0">
                <a:solidFill>
                  <a:schemeClr val="tx1"/>
                </a:solidFill>
              </a:rPr>
              <a:t> se ci </a:t>
            </a:r>
            <a:r>
              <a:rPr lang="en-US" dirty="0" err="1" smtClean="0">
                <a:solidFill>
                  <a:schemeClr val="tx1"/>
                </a:solidFill>
              </a:rPr>
              <a:t>sono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problemi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nel</a:t>
            </a:r>
            <a:r>
              <a:rPr lang="en-US" dirty="0" smtClean="0">
                <a:solidFill>
                  <a:schemeClr val="tx1"/>
                </a:solidFill>
              </a:rPr>
              <a:t> tool o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Riportare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maniera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circostanziata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sintetica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problemi</a:t>
            </a:r>
            <a:r>
              <a:rPr lang="en-US" dirty="0" smtClean="0">
                <a:solidFill>
                  <a:schemeClr val="tx1"/>
                </a:solidFill>
              </a:rPr>
              <a:t> e </a:t>
            </a:r>
            <a:r>
              <a:rPr lang="en-US" dirty="0" err="1" smtClean="0">
                <a:solidFill>
                  <a:schemeClr val="tx1"/>
                </a:solidFill>
              </a:rPr>
              <a:t>significative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differenze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prezzo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nelle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prenotazioni</a:t>
            </a:r>
            <a:r>
              <a:rPr lang="en-US" dirty="0" smtClean="0">
                <a:solidFill>
                  <a:schemeClr val="tx1"/>
                </a:solidFill>
              </a:rPr>
              <a:t> per </a:t>
            </a:r>
            <a:r>
              <a:rPr lang="en-US" dirty="0" err="1" smtClean="0">
                <a:solidFill>
                  <a:schemeClr val="tx1"/>
                </a:solidFill>
              </a:rPr>
              <a:t>segnalazioni</a:t>
            </a:r>
            <a:r>
              <a:rPr lang="en-US" dirty="0" smtClean="0">
                <a:solidFill>
                  <a:schemeClr val="tx1"/>
                </a:solidFill>
              </a:rPr>
              <a:t> al </a:t>
            </a:r>
            <a:r>
              <a:rPr lang="en-US" dirty="0" err="1" smtClean="0">
                <a:solidFill>
                  <a:schemeClr val="tx1"/>
                </a:solidFill>
              </a:rPr>
              <a:t>rup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8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</a:t>
            </a:r>
            <a:r>
              <a:rPr lang="en-US" dirty="0" err="1" smtClean="0"/>
              <a:t>Marzo</a:t>
            </a:r>
            <a:r>
              <a:rPr lang="en-US" dirty="0" smtClean="0"/>
              <a:t>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27" y="1073330"/>
            <a:ext cx="8682797" cy="5462016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Char char="à"/>
            </a:pPr>
            <a:r>
              <a:rPr lang="en-US" b="1" dirty="0" smtClean="0"/>
              <a:t>Piano </a:t>
            </a:r>
            <a:r>
              <a:rPr lang="en-US" b="1" dirty="0" err="1" smtClean="0"/>
              <a:t>Triennale</a:t>
            </a:r>
            <a:r>
              <a:rPr lang="en-US" b="1" dirty="0" smtClean="0"/>
              <a:t> 2017-19</a:t>
            </a:r>
          </a:p>
          <a:p>
            <a:pPr>
              <a:buFont typeface="Wingdings" charset="0"/>
              <a:buChar char="à"/>
            </a:pPr>
            <a:r>
              <a:rPr lang="en-US" dirty="0" err="1" smtClean="0"/>
              <a:t>Discussione</a:t>
            </a:r>
            <a:r>
              <a:rPr lang="en-US" dirty="0" smtClean="0"/>
              <a:t> PTA 2017-2019 e </a:t>
            </a:r>
            <a:r>
              <a:rPr lang="en-US" dirty="0" err="1" smtClean="0"/>
              <a:t>pianificazione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prossimi</a:t>
            </a:r>
            <a:r>
              <a:rPr lang="en-US" dirty="0" smtClean="0"/>
              <a:t> </a:t>
            </a:r>
            <a:r>
              <a:rPr lang="en-US" dirty="0" err="1" smtClean="0"/>
              <a:t>anni</a:t>
            </a:r>
            <a:r>
              <a:rPr lang="en-US" dirty="0" smtClean="0"/>
              <a:t>.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programmata</a:t>
            </a:r>
            <a:r>
              <a:rPr lang="en-US" dirty="0" smtClean="0"/>
              <a:t> da </a:t>
            </a:r>
            <a:r>
              <a:rPr lang="en-US" dirty="0" err="1" smtClean="0"/>
              <a:t>subito</a:t>
            </a:r>
            <a:r>
              <a:rPr lang="en-US" dirty="0" smtClean="0"/>
              <a:t> l </a:t>
            </a:r>
            <a:r>
              <a:rPr lang="en-US" dirty="0" err="1" smtClean="0"/>
              <a:t>assunzione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precari</a:t>
            </a:r>
            <a:r>
              <a:rPr lang="en-US" dirty="0" smtClean="0"/>
              <a:t> </a:t>
            </a:r>
            <a:r>
              <a:rPr lang="en-US" dirty="0" err="1" smtClean="0"/>
              <a:t>storici</a:t>
            </a:r>
            <a:r>
              <a:rPr lang="en-US" dirty="0" smtClean="0"/>
              <a:t>, </a:t>
            </a:r>
            <a:r>
              <a:rPr lang="en-US" dirty="0" err="1" smtClean="0"/>
              <a:t>protetti</a:t>
            </a:r>
            <a:r>
              <a:rPr lang="en-US" dirty="0" smtClean="0"/>
              <a:t> da </a:t>
            </a:r>
            <a:r>
              <a:rPr lang="en-US" dirty="0" err="1" smtClean="0"/>
              <a:t>accordo</a:t>
            </a:r>
            <a:r>
              <a:rPr lang="en-US" dirty="0" smtClean="0"/>
              <a:t> </a:t>
            </a:r>
            <a:r>
              <a:rPr lang="en-US" dirty="0" err="1" smtClean="0"/>
              <a:t>sindacale</a:t>
            </a:r>
            <a:r>
              <a:rPr lang="en-US" dirty="0" smtClean="0"/>
              <a:t>. Per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aspetta</a:t>
            </a:r>
            <a:r>
              <a:rPr lang="en-US" dirty="0" smtClean="0"/>
              <a:t> la </a:t>
            </a:r>
            <a:r>
              <a:rPr lang="en-US" dirty="0" err="1" smtClean="0"/>
              <a:t>versione</a:t>
            </a:r>
            <a:r>
              <a:rPr lang="en-US" dirty="0" smtClean="0"/>
              <a:t> </a:t>
            </a:r>
            <a:r>
              <a:rPr lang="en-US" dirty="0" err="1" smtClean="0"/>
              <a:t>definitiva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norme</a:t>
            </a:r>
            <a:r>
              <a:rPr lang="en-US" dirty="0" smtClean="0"/>
              <a:t> </a:t>
            </a:r>
            <a:r>
              <a:rPr lang="en-US" dirty="0" err="1" smtClean="0"/>
              <a:t>sulle</a:t>
            </a:r>
            <a:r>
              <a:rPr lang="en-US" dirty="0" smtClean="0"/>
              <a:t> </a:t>
            </a:r>
            <a:r>
              <a:rPr lang="en-US" dirty="0" err="1" smtClean="0"/>
              <a:t>stabilizzazioni</a:t>
            </a:r>
            <a:r>
              <a:rPr lang="en-US" dirty="0" smtClean="0"/>
              <a:t>.</a:t>
            </a:r>
          </a:p>
          <a:p>
            <a:pPr>
              <a:buFont typeface="Wingdings" charset="0"/>
              <a:buChar char="à"/>
            </a:pPr>
            <a:r>
              <a:rPr lang="en-US" dirty="0" smtClean="0"/>
              <a:t>In </a:t>
            </a:r>
            <a:r>
              <a:rPr lang="en-US" dirty="0" err="1" smtClean="0"/>
              <a:t>ogni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PTA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passa</a:t>
            </a:r>
            <a:r>
              <a:rPr lang="en-US" dirty="0" smtClean="0"/>
              <a:t> da 1712 </a:t>
            </a:r>
            <a:r>
              <a:rPr lang="en-US" dirty="0" err="1" smtClean="0"/>
              <a:t>unita</a:t>
            </a:r>
            <a:r>
              <a:rPr lang="en-US" dirty="0" smtClean="0"/>
              <a:t>’ a 2026 </a:t>
            </a:r>
            <a:r>
              <a:rPr lang="en-US" dirty="0" err="1" smtClean="0"/>
              <a:t>nel</a:t>
            </a:r>
            <a:r>
              <a:rPr lang="en-US" dirty="0" smtClean="0"/>
              <a:t> 2019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ym typeface="Wingdings"/>
              </a:rPr>
              <a:t>-</a:t>
            </a:r>
            <a:r>
              <a:rPr lang="en-US" dirty="0" err="1" smtClean="0">
                <a:sym typeface="Wingdings"/>
              </a:rPr>
              <a:t>Inoltre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vengono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banditi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ulteriori</a:t>
            </a:r>
            <a:r>
              <a:rPr lang="en-US" dirty="0" smtClean="0">
                <a:sym typeface="Wingdings"/>
              </a:rPr>
              <a:t> 5 </a:t>
            </a:r>
            <a:r>
              <a:rPr lang="en-US" dirty="0" err="1" smtClean="0">
                <a:sym typeface="Wingdings"/>
              </a:rPr>
              <a:t>posti</a:t>
            </a:r>
            <a:r>
              <a:rPr lang="en-US" dirty="0" smtClean="0">
                <a:sym typeface="Wingdings"/>
              </a:rPr>
              <a:t> da </a:t>
            </a:r>
            <a:r>
              <a:rPr lang="en-US" dirty="0" err="1" smtClean="0">
                <a:sym typeface="Wingdings"/>
              </a:rPr>
              <a:t>tecnologo</a:t>
            </a:r>
            <a:r>
              <a:rPr lang="en-US" dirty="0" smtClean="0">
                <a:sym typeface="Wingdings"/>
              </a:rPr>
              <a:t> e 25 </a:t>
            </a:r>
            <a:r>
              <a:rPr lang="en-US" dirty="0" err="1" smtClean="0">
                <a:sym typeface="Wingdings"/>
              </a:rPr>
              <a:t>posizioni</a:t>
            </a:r>
            <a:r>
              <a:rPr lang="en-US" dirty="0" smtClean="0">
                <a:sym typeface="Wingdings"/>
              </a:rPr>
              <a:t> I </a:t>
            </a:r>
            <a:r>
              <a:rPr lang="en-US" dirty="0" err="1" smtClean="0">
                <a:sym typeface="Wingdings"/>
              </a:rPr>
              <a:t>tecnologo</a:t>
            </a:r>
            <a:r>
              <a:rPr lang="en-US" dirty="0" smtClean="0">
                <a:sym typeface="Wingdings"/>
              </a:rPr>
              <a:t> e 12 </a:t>
            </a:r>
            <a:r>
              <a:rPr lang="en-US" dirty="0" err="1" smtClean="0">
                <a:sym typeface="Wingdings"/>
              </a:rPr>
              <a:t>dirigente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tecnologo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solo 2017</a:t>
            </a: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ym typeface="Wingdings"/>
              </a:rPr>
              <a:t>-INFN </a:t>
            </a:r>
            <a:r>
              <a:rPr lang="en-US" dirty="0" err="1" smtClean="0">
                <a:sym typeface="Wingdings"/>
              </a:rPr>
              <a:t>si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sta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attivamente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adoperando</a:t>
            </a:r>
            <a:r>
              <a:rPr lang="en-US" dirty="0" smtClean="0">
                <a:sym typeface="Wingdings"/>
              </a:rPr>
              <a:t> per </a:t>
            </a:r>
            <a:r>
              <a:rPr lang="en-US" dirty="0" err="1" smtClean="0">
                <a:sym typeface="Wingdings"/>
              </a:rPr>
              <a:t>reintrodurre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passaggi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livello</a:t>
            </a:r>
            <a:r>
              <a:rPr lang="en-US" dirty="0" smtClean="0">
                <a:sym typeface="Wingdings"/>
              </a:rPr>
              <a:t> art 54, con </a:t>
            </a:r>
            <a:r>
              <a:rPr lang="en-US" dirty="0" err="1" smtClean="0">
                <a:sym typeface="Wingdings"/>
              </a:rPr>
              <a:t>ampie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trattative</a:t>
            </a:r>
            <a:r>
              <a:rPr lang="en-US" dirty="0" smtClean="0">
                <a:sym typeface="Wingdings"/>
              </a:rPr>
              <a:t> con </a:t>
            </a:r>
            <a:r>
              <a:rPr lang="en-US" dirty="0" err="1" smtClean="0">
                <a:sym typeface="Wingdings"/>
              </a:rPr>
              <a:t>ministeri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funzione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pubblica</a:t>
            </a:r>
            <a:r>
              <a:rPr lang="en-US" dirty="0" smtClean="0">
                <a:sym typeface="Wingdings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ym typeface="Wingdings"/>
              </a:rPr>
              <a:t>Per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PTA 2018-20 </a:t>
            </a:r>
            <a:r>
              <a:rPr lang="en-US" dirty="0" err="1" smtClean="0">
                <a:sym typeface="Wingdings"/>
              </a:rPr>
              <a:t>si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intende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procedere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gia</a:t>
            </a:r>
            <a:r>
              <a:rPr lang="en-US" dirty="0" smtClean="0">
                <a:sym typeface="Wingdings"/>
              </a:rPr>
              <a:t>’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2017 in </a:t>
            </a:r>
            <a:r>
              <a:rPr lang="en-US" dirty="0" err="1" smtClean="0">
                <a:sym typeface="Wingdings"/>
              </a:rPr>
              <a:t>modo</a:t>
            </a:r>
            <a:r>
              <a:rPr lang="en-US" dirty="0" smtClean="0">
                <a:sym typeface="Wingdings"/>
              </a:rPr>
              <a:t> da </a:t>
            </a:r>
            <a:r>
              <a:rPr lang="en-US" dirty="0" err="1" smtClean="0">
                <a:sym typeface="Wingdings"/>
              </a:rPr>
              <a:t>anticipare</a:t>
            </a:r>
            <a:r>
              <a:rPr lang="en-US" dirty="0" smtClean="0">
                <a:sym typeface="Wingdings"/>
              </a:rPr>
              <a:t> la </a:t>
            </a:r>
            <a:r>
              <a:rPr lang="en-US" dirty="0" err="1" smtClean="0">
                <a:sym typeface="Wingdings"/>
              </a:rPr>
              <a:t>programmazione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metterlo</a:t>
            </a:r>
            <a:r>
              <a:rPr lang="en-US" dirty="0" smtClean="0">
                <a:sym typeface="Wingdings"/>
              </a:rPr>
              <a:t> in </a:t>
            </a:r>
            <a:r>
              <a:rPr lang="en-US" dirty="0" err="1" smtClean="0">
                <a:sym typeface="Wingdings"/>
              </a:rPr>
              <a:t>fase</a:t>
            </a:r>
            <a:r>
              <a:rPr lang="en-US" dirty="0" smtClean="0">
                <a:sym typeface="Wingdings"/>
              </a:rPr>
              <a:t> con </a:t>
            </a:r>
            <a:r>
              <a:rPr lang="en-US" dirty="0" err="1" smtClean="0">
                <a:sym typeface="Wingdings"/>
              </a:rPr>
              <a:t>il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bilancio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previsione</a:t>
            </a:r>
            <a:r>
              <a:rPr lang="en-US" dirty="0" smtClean="0">
                <a:sym typeface="Wingdings"/>
              </a:rPr>
              <a:t> a </a:t>
            </a:r>
            <a:r>
              <a:rPr lang="en-US" dirty="0" err="1" smtClean="0">
                <a:sym typeface="Wingdings"/>
              </a:rPr>
              <a:t>Novembre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Vedere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comunicato</a:t>
            </a:r>
            <a:r>
              <a:rPr lang="en-US" dirty="0" smtClean="0">
                <a:sym typeface="Wingdings"/>
              </a:rPr>
              <a:t> del </a:t>
            </a:r>
            <a:r>
              <a:rPr lang="en-US" dirty="0" err="1" smtClean="0">
                <a:sym typeface="Wingdings"/>
              </a:rPr>
              <a:t>presidente</a:t>
            </a:r>
            <a:r>
              <a:rPr lang="en-US" dirty="0" smtClean="0">
                <a:sym typeface="Wingdings"/>
              </a:rPr>
              <a:t> al </a:t>
            </a:r>
            <a:r>
              <a:rPr lang="en-US" dirty="0" err="1" smtClean="0">
                <a:sym typeface="Wingdings"/>
              </a:rPr>
              <a:t>personale</a:t>
            </a:r>
            <a:r>
              <a:rPr lang="en-US" dirty="0" smtClean="0">
                <a:sym typeface="Wingdings"/>
              </a:rPr>
              <a:t> del 28 </a:t>
            </a:r>
            <a:r>
              <a:rPr lang="en-US" dirty="0" err="1" smtClean="0">
                <a:sym typeface="Wingdings"/>
              </a:rPr>
              <a:t>aprile</a:t>
            </a:r>
            <a:r>
              <a:rPr lang="en-US" dirty="0" smtClean="0">
                <a:sym typeface="Wingdings"/>
              </a:rPr>
              <a:t> 2017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6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</a:t>
            </a:r>
            <a:r>
              <a:rPr lang="en-US" dirty="0" err="1" smtClean="0"/>
              <a:t>Marzo</a:t>
            </a:r>
            <a:r>
              <a:rPr lang="en-US" dirty="0" smtClean="0"/>
              <a:t> 2017 </a:t>
            </a:r>
            <a:endParaRPr lang="en-US" strike="sngStrik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7" name="Immagine 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522" y="1361122"/>
            <a:ext cx="6116955" cy="41357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9488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</a:t>
            </a:r>
            <a:r>
              <a:rPr lang="en-US" dirty="0" err="1" smtClean="0"/>
              <a:t>Marzo</a:t>
            </a:r>
            <a:r>
              <a:rPr lang="en-US" dirty="0" smtClean="0"/>
              <a:t> 2017 </a:t>
            </a:r>
            <a:endParaRPr lang="en-US" strike="sngStrik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8" name="Immagine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522" y="1370965"/>
            <a:ext cx="6116955" cy="41160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9448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Maggio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27" y="1073330"/>
            <a:ext cx="8682797" cy="546201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Simona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Fiori</a:t>
            </a:r>
            <a:r>
              <a:rPr lang="en-US" dirty="0" smtClean="0">
                <a:sym typeface="Wingdings"/>
              </a:rPr>
              <a:t> -</a:t>
            </a:r>
            <a:r>
              <a:rPr lang="en-US" dirty="0" err="1" smtClean="0">
                <a:sym typeface="Wingdings"/>
              </a:rPr>
              <a:t>Dir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Affari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Amministrativi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sym typeface="Wingdings"/>
              </a:rPr>
              <a:t>-E’ </a:t>
            </a:r>
            <a:r>
              <a:rPr lang="en-US" dirty="0" err="1" smtClean="0">
                <a:sym typeface="Wingdings"/>
              </a:rPr>
              <a:t>stato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finalmente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introdotto</a:t>
            </a:r>
            <a:r>
              <a:rPr lang="en-US" dirty="0" smtClean="0">
                <a:sym typeface="Wingdings"/>
              </a:rPr>
              <a:t> un tool </a:t>
            </a:r>
            <a:r>
              <a:rPr lang="en-US" dirty="0" err="1" smtClean="0">
                <a:sym typeface="Wingdings"/>
              </a:rPr>
              <a:t>che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automatizza</a:t>
            </a:r>
            <a:r>
              <a:rPr lang="en-US" dirty="0" smtClean="0">
                <a:sym typeface="Wingdings"/>
              </a:rPr>
              <a:t> le procedure di </a:t>
            </a:r>
            <a:r>
              <a:rPr lang="en-US" dirty="0" err="1" smtClean="0">
                <a:sym typeface="Wingdings"/>
              </a:rPr>
              <a:t>comunicazione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dei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dati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delle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fatture</a:t>
            </a:r>
            <a:r>
              <a:rPr lang="en-US" dirty="0" smtClean="0">
                <a:sym typeface="Wingdings"/>
              </a:rPr>
              <a:t> verso </a:t>
            </a:r>
            <a:r>
              <a:rPr lang="en-US" dirty="0" smtClean="0"/>
              <a:t>“</a:t>
            </a:r>
            <a:r>
              <a:rPr lang="en-US" dirty="0" err="1"/>
              <a:t>Piattaforma</a:t>
            </a:r>
            <a:r>
              <a:rPr lang="en-US" dirty="0"/>
              <a:t> </a:t>
            </a:r>
            <a:r>
              <a:rPr lang="en-US" dirty="0" err="1"/>
              <a:t>Certificazione</a:t>
            </a:r>
            <a:r>
              <a:rPr lang="en-US" dirty="0"/>
              <a:t> </a:t>
            </a:r>
            <a:r>
              <a:rPr lang="en-US" dirty="0" err="1"/>
              <a:t>Crediti</a:t>
            </a:r>
            <a:r>
              <a:rPr lang="en-US" dirty="0"/>
              <a:t>” (PCC)</a:t>
            </a:r>
            <a:r>
              <a:rPr lang="en-US" dirty="0" smtClean="0"/>
              <a:t>,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Aiuto</a:t>
            </a:r>
            <a:r>
              <a:rPr lang="en-US" dirty="0" smtClean="0">
                <a:sym typeface="Wingdings"/>
              </a:rPr>
              <a:t> per le </a:t>
            </a:r>
            <a:r>
              <a:rPr lang="en-US" dirty="0" err="1" smtClean="0">
                <a:sym typeface="Wingdings"/>
              </a:rPr>
              <a:t>segreterie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locali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Stato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introdotto</a:t>
            </a:r>
            <a:r>
              <a:rPr lang="en-US" dirty="0" smtClean="0">
                <a:sym typeface="Wingdings"/>
              </a:rPr>
              <a:t> un </a:t>
            </a:r>
            <a:r>
              <a:rPr lang="en-US" dirty="0" err="1" smtClean="0">
                <a:sym typeface="Wingdings"/>
              </a:rPr>
              <a:t>nuovo</a:t>
            </a:r>
            <a:r>
              <a:rPr lang="en-US" dirty="0" smtClean="0">
                <a:sym typeface="Wingdings"/>
              </a:rPr>
              <a:t> schema per </a:t>
            </a:r>
            <a:r>
              <a:rPr lang="en-US" dirty="0" err="1" smtClean="0">
                <a:sym typeface="Wingdings"/>
              </a:rPr>
              <a:t>l’accertamento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entrate</a:t>
            </a:r>
            <a:r>
              <a:rPr lang="en-US" dirty="0" smtClean="0">
                <a:sym typeface="Wingdings"/>
              </a:rPr>
              <a:t> diverse dal </a:t>
            </a:r>
            <a:r>
              <a:rPr lang="en-US" dirty="0" err="1" smtClean="0">
                <a:sym typeface="Wingdings"/>
              </a:rPr>
              <a:t>contributo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ordinario</a:t>
            </a:r>
            <a:r>
              <a:rPr lang="en-US" dirty="0" smtClean="0">
                <a:sym typeface="Wingdings"/>
              </a:rPr>
              <a:t>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>
                <a:sym typeface="Wingdings"/>
              </a:rPr>
              <a:t>E’ </a:t>
            </a:r>
            <a:r>
              <a:rPr lang="en-US" dirty="0" err="1" smtClean="0">
                <a:sym typeface="Wingdings"/>
              </a:rPr>
              <a:t>disponibile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sul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sito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fondi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esterni</a:t>
            </a:r>
            <a:r>
              <a:rPr lang="en-US" dirty="0" smtClean="0">
                <a:sym typeface="Wingdings"/>
              </a:rPr>
              <a:t>   (o Ekaterina)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ym typeface="Wingdings"/>
              </a:rPr>
              <a:t>De Nicola- </a:t>
            </a:r>
            <a:r>
              <a:rPr lang="en-US" dirty="0" err="1" smtClean="0">
                <a:sym typeface="Wingdings"/>
              </a:rPr>
              <a:t>Direzione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Affari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contrattuali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dirty="0" err="1" smtClean="0">
                <a:sym typeface="Wingdings"/>
              </a:rPr>
              <a:t>Pubblicato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correttivo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alla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legge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degli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appalti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dirty="0" err="1" smtClean="0">
                <a:sym typeface="Wingdings"/>
              </a:rPr>
              <a:t>Ulteriormente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semplificate</a:t>
            </a:r>
            <a:r>
              <a:rPr lang="en-US" dirty="0" smtClean="0">
                <a:sym typeface="Wingdings"/>
              </a:rPr>
              <a:t> procedure sotto 209ke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ym typeface="Wingdings"/>
              </a:rPr>
              <a:t>Per </a:t>
            </a:r>
            <a:r>
              <a:rPr lang="en-US" dirty="0" err="1" smtClean="0">
                <a:sym typeface="Wingdings"/>
              </a:rPr>
              <a:t>gare</a:t>
            </a:r>
            <a:r>
              <a:rPr lang="en-US" dirty="0" smtClean="0">
                <a:sym typeface="Wingdings"/>
              </a:rPr>
              <a:t> per </a:t>
            </a:r>
            <a:r>
              <a:rPr lang="en-US" dirty="0" err="1" smtClean="0">
                <a:sym typeface="Wingdings"/>
              </a:rPr>
              <a:t>ricerca</a:t>
            </a:r>
            <a:r>
              <a:rPr lang="en-US" dirty="0" smtClean="0">
                <a:sym typeface="Wingdings"/>
              </a:rPr>
              <a:t> e </a:t>
            </a:r>
            <a:r>
              <a:rPr lang="en-US" dirty="0" err="1" smtClean="0">
                <a:sym typeface="Wingdings"/>
              </a:rPr>
              <a:t>innovazione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possibilita</a:t>
            </a:r>
            <a:r>
              <a:rPr lang="en-US" dirty="0" smtClean="0">
                <a:sym typeface="Wingdings"/>
              </a:rPr>
              <a:t>’ di </a:t>
            </a:r>
            <a:r>
              <a:rPr lang="en-US" dirty="0" err="1" smtClean="0">
                <a:sym typeface="Wingdings"/>
              </a:rPr>
              <a:t>commissari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interni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dirty="0" err="1"/>
              <a:t>T</a:t>
            </a:r>
            <a:r>
              <a:rPr lang="en-US" dirty="0" err="1" smtClean="0"/>
              <a:t>etto</a:t>
            </a:r>
            <a:r>
              <a:rPr lang="en-US" dirty="0" smtClean="0"/>
              <a:t> </a:t>
            </a:r>
            <a:r>
              <a:rPr lang="en-US" dirty="0" err="1"/>
              <a:t>massimo</a:t>
            </a:r>
            <a:r>
              <a:rPr lang="en-US" dirty="0"/>
              <a:t> del 30% al </a:t>
            </a:r>
            <a:r>
              <a:rPr lang="en-US" dirty="0" err="1"/>
              <a:t>punteggio</a:t>
            </a:r>
            <a:r>
              <a:rPr lang="en-US" dirty="0"/>
              <a:t> per </a:t>
            </a:r>
            <a:r>
              <a:rPr lang="en-US" dirty="0" err="1"/>
              <a:t>l’offerta</a:t>
            </a:r>
            <a:r>
              <a:rPr lang="en-US" dirty="0"/>
              <a:t> </a:t>
            </a:r>
            <a:r>
              <a:rPr lang="en-US" dirty="0" err="1"/>
              <a:t>economica</a:t>
            </a:r>
            <a:r>
              <a:rPr lang="en-US" dirty="0" smtClean="0"/>
              <a:t>;</a:t>
            </a:r>
          </a:p>
          <a:p>
            <a:pPr>
              <a:lnSpc>
                <a:spcPct val="120000"/>
              </a:lnSpc>
            </a:pPr>
            <a:r>
              <a:rPr lang="en-US" dirty="0" err="1">
                <a:sym typeface="Wingdings"/>
              </a:rPr>
              <a:t>Incentivo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rup</a:t>
            </a:r>
            <a:r>
              <a:rPr lang="en-US" dirty="0">
                <a:sym typeface="Wingdings"/>
              </a:rPr>
              <a:t> solo </a:t>
            </a:r>
            <a:r>
              <a:rPr lang="en-US" dirty="0" err="1">
                <a:sym typeface="Wingdings"/>
              </a:rPr>
              <a:t>sopra</a:t>
            </a:r>
            <a:r>
              <a:rPr lang="en-US" dirty="0">
                <a:sym typeface="Wingdings"/>
              </a:rPr>
              <a:t> 500ke di </a:t>
            </a:r>
            <a:r>
              <a:rPr lang="en-US" dirty="0" err="1">
                <a:sym typeface="Wingdings"/>
              </a:rPr>
              <a:t>valore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gara</a:t>
            </a:r>
            <a:r>
              <a:rPr lang="en-US" dirty="0">
                <a:sym typeface="Wingdings"/>
              </a:rPr>
              <a:t>, ma </a:t>
            </a:r>
            <a:r>
              <a:rPr lang="en-US" dirty="0" err="1" smtClean="0">
                <a:sym typeface="Wingdings"/>
              </a:rPr>
              <a:t>si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sta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pensando</a:t>
            </a:r>
            <a:r>
              <a:rPr lang="en-US" dirty="0" smtClean="0">
                <a:sym typeface="Wingdings"/>
              </a:rPr>
              <a:t> lo </a:t>
            </a:r>
            <a:r>
              <a:rPr lang="en-US" dirty="0" err="1" smtClean="0">
                <a:sym typeface="Wingdings"/>
              </a:rPr>
              <a:t>stesso</a:t>
            </a:r>
            <a:r>
              <a:rPr lang="en-US" dirty="0" smtClean="0">
                <a:sym typeface="Wingdings"/>
              </a:rPr>
              <a:t> a </a:t>
            </a:r>
            <a:r>
              <a:rPr lang="en-US" dirty="0" err="1" smtClean="0">
                <a:sym typeface="Wingdings"/>
              </a:rPr>
              <a:t>una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indennita</a:t>
            </a:r>
            <a:r>
              <a:rPr lang="en-US" dirty="0" smtClean="0">
                <a:sym typeface="Wingdings"/>
              </a:rPr>
              <a:t>’ per </a:t>
            </a:r>
            <a:r>
              <a:rPr lang="en-US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RUP</a:t>
            </a: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52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Maggio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27" y="1073330"/>
            <a:ext cx="8682797" cy="546201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 smtClean="0">
                <a:sym typeface="Wingdings"/>
              </a:rPr>
              <a:t>De </a:t>
            </a:r>
            <a:r>
              <a:rPr lang="en-US" sz="1400" dirty="0" err="1" smtClean="0">
                <a:sym typeface="Wingdings"/>
              </a:rPr>
              <a:t>Nicolasegue</a:t>
            </a:r>
            <a:r>
              <a:rPr lang="en-US" sz="1400" dirty="0" smtClean="0">
                <a:sym typeface="Wingdings"/>
              </a:rPr>
              <a:t>)</a:t>
            </a:r>
          </a:p>
          <a:p>
            <a:r>
              <a:rPr lang="en-US" sz="1400" dirty="0"/>
              <a:t>Sotto 40 </a:t>
            </a:r>
            <a:r>
              <a:rPr lang="en-US" sz="1400" dirty="0" err="1"/>
              <a:t>keuro</a:t>
            </a:r>
            <a:r>
              <a:rPr lang="en-US" sz="1400" dirty="0"/>
              <a:t>:</a:t>
            </a:r>
          </a:p>
          <a:p>
            <a:r>
              <a:rPr lang="en-US" sz="1400" dirty="0" err="1"/>
              <a:t>si</a:t>
            </a:r>
            <a:r>
              <a:rPr lang="en-US" sz="1400" dirty="0"/>
              <a:t> </a:t>
            </a:r>
            <a:r>
              <a:rPr lang="en-US" sz="1400" dirty="0" err="1"/>
              <a:t>permette</a:t>
            </a:r>
            <a:r>
              <a:rPr lang="en-US" sz="1400" dirty="0"/>
              <a:t> </a:t>
            </a:r>
            <a:r>
              <a:rPr lang="en-US" sz="1400" dirty="0" err="1"/>
              <a:t>l’affidamento</a:t>
            </a:r>
            <a:r>
              <a:rPr lang="en-US" sz="1400" dirty="0"/>
              <a:t> </a:t>
            </a:r>
            <a:r>
              <a:rPr lang="en-US" sz="1400" dirty="0" err="1"/>
              <a:t>diretto</a:t>
            </a:r>
            <a:r>
              <a:rPr lang="en-US" sz="1400" dirty="0"/>
              <a:t> </a:t>
            </a:r>
            <a:r>
              <a:rPr lang="en-US" sz="1400" dirty="0" err="1"/>
              <a:t>anche</a:t>
            </a:r>
            <a:r>
              <a:rPr lang="en-US" sz="1400" dirty="0"/>
              <a:t> </a:t>
            </a:r>
            <a:r>
              <a:rPr lang="en-US" sz="1400" dirty="0" err="1"/>
              <a:t>senza</a:t>
            </a:r>
            <a:r>
              <a:rPr lang="en-US" sz="1400" dirty="0"/>
              <a:t> </a:t>
            </a:r>
            <a:r>
              <a:rPr lang="en-US" sz="1400" dirty="0" err="1"/>
              <a:t>previa</a:t>
            </a:r>
            <a:r>
              <a:rPr lang="en-US" sz="1400" dirty="0"/>
              <a:t> </a:t>
            </a:r>
            <a:r>
              <a:rPr lang="en-US" sz="1400" dirty="0" err="1"/>
              <a:t>consultazione</a:t>
            </a:r>
            <a:r>
              <a:rPr lang="en-US" sz="1400" dirty="0"/>
              <a:t> di 2 o </a:t>
            </a:r>
            <a:r>
              <a:rPr lang="en-US" sz="1400" dirty="0" err="1"/>
              <a:t>più</a:t>
            </a:r>
            <a:r>
              <a:rPr lang="en-US" sz="1400" dirty="0"/>
              <a:t> </a:t>
            </a:r>
            <a:r>
              <a:rPr lang="en-US" sz="1400" dirty="0" err="1"/>
              <a:t>ditte</a:t>
            </a:r>
            <a:r>
              <a:rPr lang="en-US" sz="1400" dirty="0"/>
              <a:t>, </a:t>
            </a:r>
            <a:r>
              <a:rPr lang="en-US" sz="1400" dirty="0" err="1"/>
              <a:t>purché</a:t>
            </a:r>
            <a:r>
              <a:rPr lang="en-US" sz="1400" dirty="0"/>
              <a:t> </a:t>
            </a:r>
            <a:r>
              <a:rPr lang="en-US" sz="1400" dirty="0" err="1" smtClean="0"/>
              <a:t>nel</a:t>
            </a:r>
            <a:r>
              <a:rPr lang="en-US" sz="1400" dirty="0"/>
              <a:t> </a:t>
            </a:r>
            <a:r>
              <a:rPr lang="en-US" sz="1400" dirty="0" err="1" smtClean="0"/>
              <a:t>rispetto</a:t>
            </a:r>
            <a:r>
              <a:rPr lang="en-US" sz="1400" dirty="0" smtClean="0"/>
              <a:t> </a:t>
            </a:r>
            <a:r>
              <a:rPr lang="en-US" sz="1400" dirty="0" err="1"/>
              <a:t>dei</a:t>
            </a:r>
            <a:r>
              <a:rPr lang="en-US" sz="1400" dirty="0"/>
              <a:t> </a:t>
            </a:r>
            <a:r>
              <a:rPr lang="en-US" sz="1400" dirty="0" err="1"/>
              <a:t>principi</a:t>
            </a:r>
            <a:r>
              <a:rPr lang="en-US" sz="1400" dirty="0"/>
              <a:t> </a:t>
            </a:r>
            <a:r>
              <a:rPr lang="en-US" sz="1400" dirty="0" err="1"/>
              <a:t>generali</a:t>
            </a:r>
            <a:r>
              <a:rPr lang="en-US" sz="1400" dirty="0"/>
              <a:t>, </a:t>
            </a:r>
            <a:r>
              <a:rPr lang="en-US" sz="1400" dirty="0" err="1"/>
              <a:t>della</a:t>
            </a:r>
            <a:r>
              <a:rPr lang="en-US" sz="1400" dirty="0"/>
              <a:t> </a:t>
            </a:r>
            <a:r>
              <a:rPr lang="en-US" sz="1400" dirty="0" err="1"/>
              <a:t>rotazione</a:t>
            </a:r>
            <a:r>
              <a:rPr lang="en-US" sz="1400" dirty="0"/>
              <a:t> e con </a:t>
            </a:r>
            <a:r>
              <a:rPr lang="en-US" sz="1400" dirty="0" err="1"/>
              <a:t>adeguata</a:t>
            </a:r>
            <a:r>
              <a:rPr lang="en-US" sz="1400" dirty="0"/>
              <a:t> </a:t>
            </a:r>
            <a:r>
              <a:rPr lang="en-US" sz="1400" dirty="0" err="1"/>
              <a:t>motivazione</a:t>
            </a:r>
            <a:r>
              <a:rPr lang="en-US" sz="1400" dirty="0"/>
              <a:t>;</a:t>
            </a:r>
          </a:p>
          <a:p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controlli</a:t>
            </a:r>
            <a:r>
              <a:rPr lang="en-US" sz="1400" dirty="0"/>
              <a:t> </a:t>
            </a:r>
            <a:r>
              <a:rPr lang="en-US" sz="1400" dirty="0" err="1"/>
              <a:t>saranno</a:t>
            </a:r>
            <a:r>
              <a:rPr lang="en-US" sz="1400" dirty="0"/>
              <a:t> solo </a:t>
            </a:r>
            <a:r>
              <a:rPr lang="en-US" sz="1400" dirty="0" err="1"/>
              <a:t>sull’aggiudicatario</a:t>
            </a:r>
            <a:r>
              <a:rPr lang="en-US" sz="1400" dirty="0"/>
              <a:t>;</a:t>
            </a:r>
          </a:p>
          <a:p>
            <a:r>
              <a:rPr lang="en-US" sz="1400" dirty="0" err="1"/>
              <a:t>è</a:t>
            </a:r>
            <a:r>
              <a:rPr lang="en-US" sz="1400" dirty="0"/>
              <a:t> </a:t>
            </a:r>
            <a:r>
              <a:rPr lang="en-US" sz="1400" dirty="0" err="1"/>
              <a:t>facoltativa</a:t>
            </a:r>
            <a:r>
              <a:rPr lang="en-US" sz="1400" dirty="0"/>
              <a:t> la </a:t>
            </a:r>
            <a:r>
              <a:rPr lang="en-US" sz="1400" dirty="0" err="1"/>
              <a:t>garanzia</a:t>
            </a:r>
            <a:r>
              <a:rPr lang="en-US" sz="1400" dirty="0"/>
              <a:t> </a:t>
            </a:r>
            <a:r>
              <a:rPr lang="en-US" sz="1400" dirty="0" err="1"/>
              <a:t>provvisoria</a:t>
            </a:r>
            <a:r>
              <a:rPr lang="en-US" sz="1400" dirty="0"/>
              <a:t>;</a:t>
            </a:r>
          </a:p>
          <a:p>
            <a:r>
              <a:rPr lang="en-US" sz="1400" dirty="0" err="1"/>
              <a:t>è</a:t>
            </a:r>
            <a:r>
              <a:rPr lang="en-US" sz="1400" dirty="0"/>
              <a:t> </a:t>
            </a:r>
            <a:r>
              <a:rPr lang="en-US" sz="1400" dirty="0" err="1"/>
              <a:t>stato</a:t>
            </a:r>
            <a:r>
              <a:rPr lang="en-US" sz="1400" dirty="0"/>
              <a:t> </a:t>
            </a:r>
            <a:r>
              <a:rPr lang="en-US" sz="1400" dirty="0" err="1"/>
              <a:t>eliminato</a:t>
            </a:r>
            <a:r>
              <a:rPr lang="en-US" sz="1400" dirty="0"/>
              <a:t> </a:t>
            </a:r>
            <a:r>
              <a:rPr lang="en-US" sz="1400" dirty="0" err="1"/>
              <a:t>l’obbligo</a:t>
            </a:r>
            <a:r>
              <a:rPr lang="en-US" sz="1400" dirty="0"/>
              <a:t> di </a:t>
            </a:r>
            <a:r>
              <a:rPr lang="en-US" sz="1400" dirty="0" err="1"/>
              <a:t>usare</a:t>
            </a:r>
            <a:r>
              <a:rPr lang="en-US" sz="1400" dirty="0"/>
              <a:t> </a:t>
            </a:r>
            <a:r>
              <a:rPr lang="en-US" sz="1400" dirty="0" err="1"/>
              <a:t>sempre</a:t>
            </a:r>
            <a:r>
              <a:rPr lang="en-US" sz="1400" dirty="0"/>
              <a:t> </a:t>
            </a:r>
            <a:r>
              <a:rPr lang="en-US" sz="1400" dirty="0" err="1"/>
              <a:t>l’offerta</a:t>
            </a:r>
            <a:r>
              <a:rPr lang="en-US" sz="1400" dirty="0"/>
              <a:t> </a:t>
            </a:r>
            <a:r>
              <a:rPr lang="en-US" sz="1400" dirty="0" err="1"/>
              <a:t>economicamente</a:t>
            </a:r>
            <a:r>
              <a:rPr lang="en-US" sz="1400" dirty="0"/>
              <a:t> </a:t>
            </a:r>
            <a:r>
              <a:rPr lang="en-US" sz="1400" dirty="0" err="1"/>
              <a:t>più</a:t>
            </a:r>
            <a:r>
              <a:rPr lang="en-US" sz="1400" dirty="0"/>
              <a:t> </a:t>
            </a:r>
            <a:r>
              <a:rPr lang="en-US" sz="1400" dirty="0" err="1"/>
              <a:t>vantaggiosa</a:t>
            </a:r>
            <a:r>
              <a:rPr lang="en-US" sz="1400" dirty="0"/>
              <a:t> (</a:t>
            </a:r>
            <a:r>
              <a:rPr lang="en-US" sz="1400" dirty="0" err="1"/>
              <a:t>si</a:t>
            </a:r>
            <a:r>
              <a:rPr lang="en-US" sz="1400" dirty="0"/>
              <a:t> </a:t>
            </a:r>
            <a:r>
              <a:rPr lang="en-US" sz="1400" dirty="0" err="1" smtClean="0"/>
              <a:t>può</a:t>
            </a:r>
            <a:r>
              <a:rPr lang="en-US" sz="1400" dirty="0"/>
              <a:t> </a:t>
            </a:r>
            <a:r>
              <a:rPr lang="en-US" sz="1400" dirty="0" err="1" smtClean="0"/>
              <a:t>aggiudicare</a:t>
            </a:r>
            <a:r>
              <a:rPr lang="en-US" sz="1400" dirty="0" smtClean="0"/>
              <a:t> </a:t>
            </a:r>
            <a:r>
              <a:rPr lang="en-US" sz="1400" dirty="0" err="1"/>
              <a:t>anche</a:t>
            </a:r>
            <a:r>
              <a:rPr lang="en-US" sz="1400" dirty="0"/>
              <a:t> al </a:t>
            </a:r>
            <a:r>
              <a:rPr lang="en-US" sz="1400" dirty="0" err="1"/>
              <a:t>prezzo</a:t>
            </a:r>
            <a:r>
              <a:rPr lang="en-US" sz="1400" dirty="0"/>
              <a:t> </a:t>
            </a:r>
            <a:r>
              <a:rPr lang="en-US" sz="1400" dirty="0" err="1"/>
              <a:t>più</a:t>
            </a:r>
            <a:r>
              <a:rPr lang="en-US" sz="1400" dirty="0"/>
              <a:t> basso)</a:t>
            </a:r>
            <a:r>
              <a:rPr lang="en-US" sz="1400" dirty="0" smtClean="0"/>
              <a:t>.</a:t>
            </a:r>
          </a:p>
          <a:p>
            <a:r>
              <a:rPr lang="en-US" sz="1400" dirty="0" smtClean="0">
                <a:sym typeface="Wingdings"/>
              </a:rPr>
              <a:t>Per </a:t>
            </a:r>
            <a:r>
              <a:rPr lang="en-US" sz="1400" dirty="0" err="1" smtClean="0">
                <a:sym typeface="Wingdings"/>
              </a:rPr>
              <a:t>questi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 err="1" smtClean="0">
                <a:sym typeface="Wingdings"/>
              </a:rPr>
              <a:t>acquisti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400" dirty="0"/>
              <a:t>non serve la </a:t>
            </a:r>
            <a:r>
              <a:rPr lang="en-US" sz="1400" dirty="0" err="1"/>
              <a:t>qualificazione</a:t>
            </a:r>
            <a:r>
              <a:rPr lang="en-US" sz="1400" dirty="0"/>
              <a:t> come </a:t>
            </a:r>
            <a:r>
              <a:rPr lang="en-US" sz="1400" dirty="0" err="1"/>
              <a:t>stazione</a:t>
            </a:r>
            <a:r>
              <a:rPr lang="en-US" sz="1400" dirty="0"/>
              <a:t> </a:t>
            </a:r>
            <a:r>
              <a:rPr lang="en-US" sz="1400" dirty="0" err="1"/>
              <a:t>appaltante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r>
              <a:rPr lang="en-US" sz="1400" dirty="0"/>
              <a:t>Sulla base </a:t>
            </a:r>
            <a:r>
              <a:rPr lang="en-US" sz="1400" dirty="0" err="1"/>
              <a:t>delle</a:t>
            </a:r>
            <a:r>
              <a:rPr lang="en-US" sz="1400" dirty="0"/>
              <a:t> </a:t>
            </a:r>
            <a:r>
              <a:rPr lang="en-US" sz="1400" dirty="0" err="1"/>
              <a:t>nuove</a:t>
            </a:r>
            <a:r>
              <a:rPr lang="en-US" sz="1400" dirty="0"/>
              <a:t> </a:t>
            </a:r>
            <a:r>
              <a:rPr lang="en-US" sz="1400" dirty="0" err="1"/>
              <a:t>regole</a:t>
            </a:r>
            <a:r>
              <a:rPr lang="en-US" sz="1400" dirty="0"/>
              <a:t>, AC propone la </a:t>
            </a:r>
            <a:r>
              <a:rPr lang="en-US" sz="1400" dirty="0" err="1"/>
              <a:t>seguente</a:t>
            </a:r>
            <a:r>
              <a:rPr lang="en-US" sz="1400" dirty="0"/>
              <a:t> </a:t>
            </a:r>
            <a:r>
              <a:rPr lang="en-US" sz="1400" dirty="0" err="1"/>
              <a:t>ipotesi</a:t>
            </a:r>
            <a:r>
              <a:rPr lang="en-US" sz="1400" dirty="0"/>
              <a:t> di </a:t>
            </a:r>
            <a:r>
              <a:rPr lang="en-US" sz="1400" dirty="0" err="1"/>
              <a:t>condizioni</a:t>
            </a:r>
            <a:r>
              <a:rPr lang="en-US" sz="1400" dirty="0"/>
              <a:t> operative </a:t>
            </a:r>
            <a:r>
              <a:rPr lang="en-US" sz="1400" dirty="0" err="1"/>
              <a:t>minime</a:t>
            </a:r>
            <a:r>
              <a:rPr lang="en-US" sz="1400" dirty="0"/>
              <a:t>:</a:t>
            </a:r>
          </a:p>
          <a:p>
            <a:r>
              <a:rPr lang="en-US" sz="1400" dirty="0" err="1"/>
              <a:t>acquisti</a:t>
            </a:r>
            <a:r>
              <a:rPr lang="en-US" sz="1400" dirty="0"/>
              <a:t> sotto 1000 euro: </a:t>
            </a:r>
            <a:r>
              <a:rPr lang="en-US" sz="1400" dirty="0" err="1"/>
              <a:t>su</a:t>
            </a:r>
            <a:r>
              <a:rPr lang="en-US" sz="1400" dirty="0"/>
              <a:t> MEPA </a:t>
            </a:r>
            <a:r>
              <a:rPr lang="en-US" sz="1400" dirty="0" err="1"/>
              <a:t>basta</a:t>
            </a:r>
            <a:r>
              <a:rPr lang="en-US" sz="1400" dirty="0"/>
              <a:t> 1 solo </a:t>
            </a:r>
            <a:r>
              <a:rPr lang="en-US" sz="1400" dirty="0" err="1"/>
              <a:t>fornitore</a:t>
            </a:r>
            <a:r>
              <a:rPr lang="en-US" sz="1400" dirty="0"/>
              <a:t> al </a:t>
            </a:r>
            <a:r>
              <a:rPr lang="en-US" sz="1400" dirty="0" err="1"/>
              <a:t>prezzo</a:t>
            </a:r>
            <a:r>
              <a:rPr lang="en-US" sz="1400" dirty="0"/>
              <a:t> </a:t>
            </a:r>
            <a:r>
              <a:rPr lang="en-US" sz="1400" dirty="0" err="1"/>
              <a:t>più</a:t>
            </a:r>
            <a:r>
              <a:rPr lang="en-US" sz="1400" dirty="0"/>
              <a:t> basso. </a:t>
            </a:r>
            <a:r>
              <a:rPr lang="en-US" sz="1400" dirty="0" err="1"/>
              <a:t>Fuori</a:t>
            </a:r>
            <a:r>
              <a:rPr lang="en-US" sz="1400" dirty="0"/>
              <a:t> MEPA </a:t>
            </a:r>
            <a:r>
              <a:rPr lang="en-US" sz="1400" dirty="0" err="1" smtClean="0"/>
              <a:t>si</a:t>
            </a:r>
            <a:r>
              <a:rPr lang="en-US" sz="1400" dirty="0"/>
              <a:t> </a:t>
            </a:r>
            <a:r>
              <a:rPr lang="en-US" sz="1400" dirty="0" err="1" smtClean="0"/>
              <a:t>richiedono</a:t>
            </a:r>
            <a:r>
              <a:rPr lang="en-US" sz="1400" dirty="0" smtClean="0"/>
              <a:t> </a:t>
            </a:r>
            <a:r>
              <a:rPr lang="en-US" sz="1400" dirty="0"/>
              <a:t>2 </a:t>
            </a:r>
            <a:r>
              <a:rPr lang="en-US" sz="1400" dirty="0" err="1"/>
              <a:t>preventivi</a:t>
            </a:r>
            <a:r>
              <a:rPr lang="en-US" sz="1400" dirty="0"/>
              <a:t> (</a:t>
            </a:r>
            <a:r>
              <a:rPr lang="en-US" sz="1400" dirty="0" err="1"/>
              <a:t>anche</a:t>
            </a:r>
            <a:r>
              <a:rPr lang="en-US" sz="1400" dirty="0"/>
              <a:t> solo con </a:t>
            </a:r>
            <a:r>
              <a:rPr lang="en-US" sz="1400" dirty="0" err="1"/>
              <a:t>telefonata</a:t>
            </a:r>
            <a:r>
              <a:rPr lang="en-US" sz="1400" dirty="0"/>
              <a:t>);</a:t>
            </a:r>
          </a:p>
          <a:p>
            <a:r>
              <a:rPr lang="en-US" sz="1400" dirty="0"/>
              <a:t>da 1000 a 39999 euro </a:t>
            </a:r>
            <a:r>
              <a:rPr lang="en-US" sz="1400" dirty="0" err="1"/>
              <a:t>si</a:t>
            </a:r>
            <a:r>
              <a:rPr lang="en-US" sz="1400" dirty="0"/>
              <a:t> </a:t>
            </a:r>
            <a:r>
              <a:rPr lang="en-US" sz="1400" dirty="0" err="1"/>
              <a:t>possono</a:t>
            </a:r>
            <a:r>
              <a:rPr lang="en-US" sz="1400" dirty="0"/>
              <a:t> </a:t>
            </a:r>
            <a:r>
              <a:rPr lang="en-US" sz="1400" dirty="0" err="1"/>
              <a:t>seguire</a:t>
            </a:r>
            <a:r>
              <a:rPr lang="en-US" sz="1400" dirty="0"/>
              <a:t> le </a:t>
            </a:r>
            <a:r>
              <a:rPr lang="en-US" sz="1400" dirty="0" err="1"/>
              <a:t>seguenti</a:t>
            </a:r>
            <a:r>
              <a:rPr lang="en-US" sz="1400" dirty="0"/>
              <a:t> alternative:</a:t>
            </a:r>
          </a:p>
          <a:p>
            <a:pPr lvl="1"/>
            <a:r>
              <a:rPr lang="en-US" sz="1200" dirty="0" err="1"/>
              <a:t>OdA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Mepa</a:t>
            </a:r>
            <a:r>
              <a:rPr lang="en-US" sz="1200" dirty="0"/>
              <a:t> 1 </a:t>
            </a:r>
            <a:r>
              <a:rPr lang="en-US" sz="1200" dirty="0" err="1"/>
              <a:t>fornitore</a:t>
            </a:r>
            <a:r>
              <a:rPr lang="en-US" sz="1200" dirty="0"/>
              <a:t> al </a:t>
            </a:r>
            <a:r>
              <a:rPr lang="en-US" sz="1200" dirty="0" err="1"/>
              <a:t>prezzo</a:t>
            </a:r>
            <a:r>
              <a:rPr lang="en-US" sz="1200" dirty="0"/>
              <a:t> </a:t>
            </a:r>
            <a:r>
              <a:rPr lang="en-US" sz="1200" dirty="0" err="1"/>
              <a:t>più</a:t>
            </a:r>
            <a:r>
              <a:rPr lang="en-US" sz="1200" dirty="0"/>
              <a:t> basso</a:t>
            </a:r>
          </a:p>
          <a:p>
            <a:pPr lvl="1"/>
            <a:r>
              <a:rPr lang="en-US" sz="1200" dirty="0" err="1"/>
              <a:t>Trattativa</a:t>
            </a:r>
            <a:r>
              <a:rPr lang="en-US" sz="1200" dirty="0"/>
              <a:t> </a:t>
            </a:r>
            <a:r>
              <a:rPr lang="en-US" sz="1200" dirty="0" err="1"/>
              <a:t>diretta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Mepa</a:t>
            </a:r>
            <a:r>
              <a:rPr lang="en-US" sz="1200" dirty="0"/>
              <a:t>: </a:t>
            </a:r>
            <a:r>
              <a:rPr lang="en-US" sz="1200" dirty="0" err="1"/>
              <a:t>minimo</a:t>
            </a:r>
            <a:r>
              <a:rPr lang="en-US" sz="1200" dirty="0"/>
              <a:t> 2-3 </a:t>
            </a:r>
            <a:r>
              <a:rPr lang="en-US" sz="1200" dirty="0" err="1"/>
              <a:t>preventivi</a:t>
            </a:r>
            <a:endParaRPr lang="en-US" sz="1200" dirty="0"/>
          </a:p>
          <a:p>
            <a:pPr lvl="1"/>
            <a:r>
              <a:rPr lang="en-US" sz="1200" dirty="0" err="1"/>
              <a:t>RdO</a:t>
            </a:r>
            <a:r>
              <a:rPr lang="en-US" sz="1200" dirty="0"/>
              <a:t> </a:t>
            </a:r>
            <a:r>
              <a:rPr lang="en-US" sz="1200" dirty="0" err="1"/>
              <a:t>su</a:t>
            </a:r>
            <a:r>
              <a:rPr lang="en-US" sz="1200" dirty="0"/>
              <a:t> </a:t>
            </a:r>
            <a:r>
              <a:rPr lang="en-US" sz="1200" dirty="0" err="1"/>
              <a:t>Mepa</a:t>
            </a:r>
            <a:r>
              <a:rPr lang="en-US" sz="1200" dirty="0"/>
              <a:t> con </a:t>
            </a:r>
            <a:r>
              <a:rPr lang="en-US" sz="1200" dirty="0" err="1"/>
              <a:t>minimo</a:t>
            </a:r>
            <a:r>
              <a:rPr lang="en-US" sz="1200" dirty="0"/>
              <a:t> 2-3 </a:t>
            </a:r>
            <a:r>
              <a:rPr lang="en-US" sz="1200" dirty="0" err="1"/>
              <a:t>preventivi</a:t>
            </a:r>
            <a:endParaRPr lang="en-US" sz="1200" dirty="0"/>
          </a:p>
          <a:p>
            <a:pPr lvl="1"/>
            <a:r>
              <a:rPr lang="en-US" sz="1200" dirty="0" err="1"/>
              <a:t>Acquisto</a:t>
            </a:r>
            <a:r>
              <a:rPr lang="en-US" sz="1200" dirty="0"/>
              <a:t> </a:t>
            </a:r>
            <a:r>
              <a:rPr lang="en-US" sz="1200" dirty="0" err="1"/>
              <a:t>fuori</a:t>
            </a:r>
            <a:r>
              <a:rPr lang="en-US" sz="1200" dirty="0"/>
              <a:t> </a:t>
            </a:r>
            <a:r>
              <a:rPr lang="en-US" sz="1200" dirty="0" err="1"/>
              <a:t>Mepa</a:t>
            </a:r>
            <a:r>
              <a:rPr lang="en-US" sz="1200" dirty="0"/>
              <a:t> (</a:t>
            </a:r>
            <a:r>
              <a:rPr lang="en-US" sz="1200" dirty="0" err="1"/>
              <a:t>permesso</a:t>
            </a:r>
            <a:r>
              <a:rPr lang="en-US" sz="1200" dirty="0"/>
              <a:t> da art.10 DL 218): </a:t>
            </a:r>
            <a:r>
              <a:rPr lang="en-US" sz="1200" dirty="0" err="1"/>
              <a:t>minimo</a:t>
            </a:r>
            <a:r>
              <a:rPr lang="en-US" sz="1200" dirty="0"/>
              <a:t> 2-3 </a:t>
            </a:r>
            <a:r>
              <a:rPr lang="en-US" sz="1200" dirty="0" err="1"/>
              <a:t>preventivi</a:t>
            </a:r>
            <a:endParaRPr lang="en-US" sz="1200" dirty="0"/>
          </a:p>
          <a:p>
            <a:r>
              <a:rPr lang="en-US" sz="1400" dirty="0"/>
              <a:t>Se </a:t>
            </a:r>
            <a:r>
              <a:rPr lang="en-US" sz="1400" dirty="0" err="1"/>
              <a:t>il</a:t>
            </a:r>
            <a:r>
              <a:rPr lang="en-US" sz="1400" dirty="0"/>
              <a:t> </a:t>
            </a:r>
            <a:r>
              <a:rPr lang="en-US" sz="1400" dirty="0" err="1"/>
              <a:t>numero</a:t>
            </a:r>
            <a:r>
              <a:rPr lang="en-US" sz="1400" dirty="0"/>
              <a:t> di </a:t>
            </a:r>
            <a:r>
              <a:rPr lang="en-US" sz="1400" dirty="0" err="1"/>
              <a:t>potenziali</a:t>
            </a:r>
            <a:r>
              <a:rPr lang="en-US" sz="1400" dirty="0"/>
              <a:t> </a:t>
            </a:r>
            <a:r>
              <a:rPr lang="en-US" sz="1400" dirty="0" err="1"/>
              <a:t>fornitori</a:t>
            </a:r>
            <a:r>
              <a:rPr lang="en-US" sz="1400" dirty="0"/>
              <a:t> </a:t>
            </a:r>
            <a:r>
              <a:rPr lang="en-US" sz="1400" dirty="0" err="1"/>
              <a:t>è</a:t>
            </a:r>
            <a:r>
              <a:rPr lang="en-US" sz="1400" dirty="0"/>
              <a:t> molto alto </a:t>
            </a:r>
            <a:r>
              <a:rPr lang="en-US" sz="1400" dirty="0" err="1"/>
              <a:t>si</a:t>
            </a:r>
            <a:r>
              <a:rPr lang="en-US" sz="1400" dirty="0"/>
              <a:t> </a:t>
            </a:r>
            <a:r>
              <a:rPr lang="en-US" sz="1400" dirty="0" err="1"/>
              <a:t>consiglia</a:t>
            </a:r>
            <a:r>
              <a:rPr lang="en-US" sz="1400" dirty="0"/>
              <a:t> </a:t>
            </a:r>
            <a:r>
              <a:rPr lang="en-US" sz="1400" dirty="0" err="1"/>
              <a:t>l’uso</a:t>
            </a:r>
            <a:r>
              <a:rPr lang="en-US" sz="1400" dirty="0"/>
              <a:t> </a:t>
            </a:r>
            <a:r>
              <a:rPr lang="en-US" sz="1400" dirty="0" err="1"/>
              <a:t>della</a:t>
            </a:r>
            <a:r>
              <a:rPr lang="en-US" sz="1400" dirty="0"/>
              <a:t> </a:t>
            </a:r>
            <a:r>
              <a:rPr lang="en-US" sz="1400" dirty="0" err="1"/>
              <a:t>RdO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 MEPA o </a:t>
            </a:r>
            <a:r>
              <a:rPr lang="en-US" sz="1400" dirty="0" err="1"/>
              <a:t>dell’avviso</a:t>
            </a:r>
            <a:r>
              <a:rPr lang="en-US" sz="1400" dirty="0"/>
              <a:t> a</a:t>
            </a:r>
          </a:p>
          <a:p>
            <a:r>
              <a:rPr lang="en-US" sz="1400" dirty="0" err="1"/>
              <a:t>manifestare</a:t>
            </a:r>
            <a:r>
              <a:rPr lang="en-US" sz="1400" dirty="0"/>
              <a:t> </a:t>
            </a:r>
            <a:r>
              <a:rPr lang="en-US" sz="1400" dirty="0" err="1"/>
              <a:t>interesse</a:t>
            </a:r>
            <a:r>
              <a:rPr lang="en-US" sz="1400" dirty="0"/>
              <a:t>. </a:t>
            </a:r>
            <a:r>
              <a:rPr lang="en-US" sz="1400" dirty="0" err="1"/>
              <a:t>Notare</a:t>
            </a:r>
            <a:r>
              <a:rPr lang="en-US" sz="1400" dirty="0"/>
              <a:t> </a:t>
            </a:r>
            <a:r>
              <a:rPr lang="en-US" sz="1400" dirty="0" err="1"/>
              <a:t>che</a:t>
            </a:r>
            <a:r>
              <a:rPr lang="en-US" sz="1400" dirty="0"/>
              <a:t> per le </a:t>
            </a:r>
            <a:r>
              <a:rPr lang="en-US" sz="1400" dirty="0" err="1"/>
              <a:t>regole</a:t>
            </a:r>
            <a:r>
              <a:rPr lang="en-US" sz="1400" dirty="0"/>
              <a:t> </a:t>
            </a:r>
            <a:r>
              <a:rPr lang="en-US" sz="1400" dirty="0" err="1"/>
              <a:t>precedenti</a:t>
            </a:r>
            <a:r>
              <a:rPr lang="en-US" sz="1400" dirty="0"/>
              <a:t> sotto </a:t>
            </a:r>
            <a:r>
              <a:rPr lang="en-US" sz="1400" dirty="0" err="1"/>
              <a:t>i</a:t>
            </a:r>
            <a:r>
              <a:rPr lang="en-US" sz="1400" dirty="0"/>
              <a:t> 40 </a:t>
            </a:r>
            <a:r>
              <a:rPr lang="en-US" sz="1400" dirty="0" err="1"/>
              <a:t>keuro</a:t>
            </a:r>
            <a:r>
              <a:rPr lang="en-US" sz="1400" dirty="0"/>
              <a:t> </a:t>
            </a:r>
            <a:r>
              <a:rPr lang="en-US" sz="1400" dirty="0" err="1"/>
              <a:t>venivano</a:t>
            </a:r>
            <a:r>
              <a:rPr lang="en-US" sz="1400" dirty="0"/>
              <a:t> </a:t>
            </a:r>
            <a:r>
              <a:rPr lang="en-US" sz="1400" dirty="0" err="1"/>
              <a:t>richiesti</a:t>
            </a:r>
            <a:r>
              <a:rPr lang="en-US" sz="1400" dirty="0"/>
              <a:t> </a:t>
            </a:r>
            <a:r>
              <a:rPr lang="en-US" sz="1400" dirty="0" err="1"/>
              <a:t>anche</a:t>
            </a:r>
            <a:r>
              <a:rPr lang="en-US" sz="1400" dirty="0"/>
              <a:t> 4</a:t>
            </a:r>
          </a:p>
          <a:p>
            <a:r>
              <a:rPr lang="en-US" sz="1400" dirty="0"/>
              <a:t>o 5 </a:t>
            </a:r>
            <a:r>
              <a:rPr lang="en-US" sz="1400" dirty="0" err="1"/>
              <a:t>preventivi</a:t>
            </a:r>
            <a:r>
              <a:rPr lang="en-US" sz="1400" dirty="0"/>
              <a:t> a </a:t>
            </a:r>
            <a:r>
              <a:rPr lang="en-US" sz="1400" dirty="0" err="1"/>
              <a:t>seconda</a:t>
            </a:r>
            <a:r>
              <a:rPr lang="en-US" sz="1400" dirty="0"/>
              <a:t> </a:t>
            </a:r>
            <a:r>
              <a:rPr lang="en-US" sz="1400" dirty="0" err="1"/>
              <a:t>della</a:t>
            </a:r>
            <a:r>
              <a:rPr lang="en-US" sz="1400" dirty="0"/>
              <a:t> </a:t>
            </a:r>
            <a:r>
              <a:rPr lang="en-US" sz="1400" dirty="0" err="1" smtClean="0"/>
              <a:t>spesa</a:t>
            </a:r>
            <a:endParaRPr lang="en-US" sz="1400" dirty="0" smtClean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86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Maggio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305" y="1106392"/>
            <a:ext cx="8682797" cy="546201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 err="1" smtClean="0">
                <a:sym typeface="Wingdings"/>
              </a:rPr>
              <a:t>Ferroni</a:t>
            </a:r>
            <a:endParaRPr lang="en-US" sz="1600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ym typeface="Wingdings"/>
              </a:rPr>
              <a:t>DOE ha </a:t>
            </a:r>
            <a:r>
              <a:rPr lang="en-US" sz="1600" dirty="0" err="1" smtClean="0">
                <a:sym typeface="Wingdings"/>
              </a:rPr>
              <a:t>tagliato</a:t>
            </a:r>
            <a:r>
              <a:rPr lang="en-US" sz="1600" dirty="0" smtClean="0">
                <a:sym typeface="Wingdings"/>
              </a:rPr>
              <a:t> I </a:t>
            </a:r>
            <a:r>
              <a:rPr lang="en-US" sz="1600" dirty="0" err="1" smtClean="0">
                <a:sym typeface="Wingdings"/>
              </a:rPr>
              <a:t>fondi</a:t>
            </a:r>
            <a:r>
              <a:rPr lang="en-US" sz="1600" dirty="0" smtClean="0">
                <a:sym typeface="Wingdings"/>
              </a:rPr>
              <a:t> per </a:t>
            </a:r>
            <a:r>
              <a:rPr lang="en-US" sz="1600" dirty="0" err="1" smtClean="0">
                <a:sym typeface="Wingdings"/>
              </a:rPr>
              <a:t>il</a:t>
            </a:r>
            <a:r>
              <a:rPr lang="en-US" sz="1600" dirty="0" smtClean="0">
                <a:sym typeface="Wingdings"/>
              </a:rPr>
              <a:t> run di heavy ions a LHC, per </a:t>
            </a:r>
            <a:r>
              <a:rPr lang="en-US" sz="1600" dirty="0" err="1" smtClean="0">
                <a:sym typeface="Wingdings"/>
              </a:rPr>
              <a:t>concentrarsi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su</a:t>
            </a:r>
            <a:r>
              <a:rPr lang="en-US" sz="1600" dirty="0" smtClean="0">
                <a:sym typeface="Wingdings"/>
              </a:rPr>
              <a:t> RHIC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ym typeface="Wingdings"/>
              </a:rPr>
              <a:t>A </a:t>
            </a:r>
            <a:r>
              <a:rPr lang="en-US" sz="1600" dirty="0" err="1" smtClean="0">
                <a:sym typeface="Wingdings"/>
              </a:rPr>
              <a:t>Luglio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bando</a:t>
            </a:r>
            <a:r>
              <a:rPr lang="en-US" sz="1600" dirty="0" smtClean="0">
                <a:sym typeface="Wingdings"/>
              </a:rPr>
              <a:t> PON per </a:t>
            </a:r>
            <a:r>
              <a:rPr lang="en-US" sz="1600" dirty="0" err="1" smtClean="0">
                <a:sym typeface="Wingdings"/>
              </a:rPr>
              <a:t>infrastrutture</a:t>
            </a:r>
            <a:r>
              <a:rPr lang="en-US" sz="1600" dirty="0" smtClean="0">
                <a:sym typeface="Wingdings"/>
              </a:rPr>
              <a:t> di </a:t>
            </a:r>
            <a:r>
              <a:rPr lang="en-US" sz="1600" dirty="0" err="1" smtClean="0">
                <a:sym typeface="Wingdings"/>
              </a:rPr>
              <a:t>ricerca</a:t>
            </a:r>
            <a:r>
              <a:rPr lang="en-US" sz="1600" dirty="0" smtClean="0">
                <a:sym typeface="Wingdings"/>
              </a:rPr>
              <a:t>  (solo per </a:t>
            </a:r>
            <a:r>
              <a:rPr lang="en-US" sz="1600" dirty="0" err="1" smtClean="0">
                <a:sym typeface="Wingdings"/>
              </a:rPr>
              <a:t>il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sud</a:t>
            </a:r>
            <a:r>
              <a:rPr lang="en-US" sz="1600" dirty="0" smtClean="0">
                <a:sym typeface="Wingdings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>
                <a:sym typeface="Wingdings"/>
              </a:rPr>
              <a:t>In </a:t>
            </a:r>
            <a:r>
              <a:rPr lang="en-US" sz="1600" dirty="0" err="1" smtClean="0">
                <a:sym typeface="Wingdings"/>
              </a:rPr>
              <a:t>autunno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bando</a:t>
            </a:r>
            <a:r>
              <a:rPr lang="en-US" sz="1600" dirty="0" smtClean="0">
                <a:sym typeface="Wingdings"/>
              </a:rPr>
              <a:t> POR per </a:t>
            </a:r>
            <a:r>
              <a:rPr lang="en-US" sz="1600" dirty="0" err="1" smtClean="0">
                <a:sym typeface="Wingdings"/>
              </a:rPr>
              <a:t>ricerca</a:t>
            </a:r>
            <a:r>
              <a:rPr lang="en-US" sz="1600" dirty="0" smtClean="0">
                <a:sym typeface="Wingdings"/>
              </a:rPr>
              <a:t> (150ML, di cui 120 per </a:t>
            </a:r>
            <a:r>
              <a:rPr lang="en-US" sz="1600" dirty="0" err="1" smtClean="0">
                <a:sym typeface="Wingdings"/>
              </a:rPr>
              <a:t>il</a:t>
            </a:r>
            <a:r>
              <a:rPr lang="en-US" sz="1600" dirty="0" smtClean="0">
                <a:sym typeface="Wingdings"/>
              </a:rPr>
              <a:t> SUD)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600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err="1" smtClean="0">
                <a:sym typeface="Wingdings"/>
              </a:rPr>
              <a:t>Vengono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costituiti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gruppi</a:t>
            </a:r>
            <a:r>
              <a:rPr lang="en-US" sz="1600" dirty="0" smtClean="0">
                <a:sym typeface="Wingdings"/>
              </a:rPr>
              <a:t> di </a:t>
            </a:r>
            <a:r>
              <a:rPr lang="en-US" sz="1600" dirty="0" err="1" smtClean="0">
                <a:sym typeface="Wingdings"/>
              </a:rPr>
              <a:t>lavoro</a:t>
            </a:r>
            <a:r>
              <a:rPr lang="en-US" sz="1600" dirty="0" smtClean="0">
                <a:sym typeface="Wingdings"/>
              </a:rPr>
              <a:t> per </a:t>
            </a:r>
            <a:r>
              <a:rPr lang="en-US" sz="1600" dirty="0" err="1" smtClean="0">
                <a:sym typeface="Wingdings"/>
              </a:rPr>
              <a:t>aggiornare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Regolamenti</a:t>
            </a:r>
            <a:r>
              <a:rPr lang="en-US" sz="1600" dirty="0" smtClean="0">
                <a:sym typeface="Wingdings"/>
              </a:rPr>
              <a:t> (</a:t>
            </a:r>
            <a:r>
              <a:rPr lang="en-US" sz="1600" dirty="0" err="1" smtClean="0">
                <a:sym typeface="Wingdings"/>
              </a:rPr>
              <a:t>obbligo</a:t>
            </a:r>
            <a:r>
              <a:rPr lang="en-US" sz="1600" dirty="0" smtClean="0">
                <a:sym typeface="Wingdings"/>
              </a:rPr>
              <a:t> da DLG 218) e </a:t>
            </a:r>
            <a:r>
              <a:rPr lang="en-US" sz="1600" dirty="0" err="1" smtClean="0">
                <a:sym typeface="Wingdings"/>
              </a:rPr>
              <a:t>disciplinari</a:t>
            </a:r>
            <a:endParaRPr lang="en-US" sz="1600" dirty="0">
              <a:sym typeface="Wingdings"/>
            </a:endParaRPr>
          </a:p>
          <a:p>
            <a:r>
              <a:rPr lang="en-US" sz="1600" dirty="0" err="1"/>
              <a:t>Missioni</a:t>
            </a:r>
            <a:r>
              <a:rPr lang="en-US" sz="1600" dirty="0" smtClean="0"/>
              <a:t>:                     </a:t>
            </a:r>
            <a:r>
              <a:rPr lang="en-US" sz="1600" dirty="0" err="1" smtClean="0"/>
              <a:t>Nappi</a:t>
            </a:r>
            <a:r>
              <a:rPr lang="en-US" sz="1600" dirty="0"/>
              <a:t>, </a:t>
            </a:r>
            <a:r>
              <a:rPr lang="en-US" sz="1600" dirty="0" err="1"/>
              <a:t>Bettoni</a:t>
            </a:r>
            <a:r>
              <a:rPr lang="en-US" sz="1600" dirty="0"/>
              <a:t>, </a:t>
            </a:r>
            <a:r>
              <a:rPr lang="en-US" sz="1600" dirty="0" err="1"/>
              <a:t>Gomezel</a:t>
            </a:r>
            <a:r>
              <a:rPr lang="en-US" sz="1600" dirty="0"/>
              <a:t>, </a:t>
            </a:r>
            <a:r>
              <a:rPr lang="en-US" sz="1600" dirty="0" err="1"/>
              <a:t>Passeri</a:t>
            </a:r>
            <a:r>
              <a:rPr lang="en-US" sz="1600" dirty="0"/>
              <a:t>, </a:t>
            </a:r>
            <a:r>
              <a:rPr lang="en-US" sz="1600" dirty="0" err="1"/>
              <a:t>Carletti</a:t>
            </a:r>
            <a:endParaRPr lang="en-US" sz="1600" dirty="0"/>
          </a:p>
          <a:p>
            <a:r>
              <a:rPr lang="en-US" sz="1600" dirty="0" err="1" smtClean="0"/>
              <a:t>Concorsi</a:t>
            </a:r>
            <a:r>
              <a:rPr lang="en-US" sz="1600" dirty="0" smtClean="0"/>
              <a:t>:                    </a:t>
            </a:r>
            <a:r>
              <a:rPr lang="en-US" sz="1600" dirty="0" err="1" smtClean="0"/>
              <a:t>Falciano</a:t>
            </a:r>
            <a:r>
              <a:rPr lang="en-US" sz="1600" dirty="0"/>
              <a:t>, De Palma, </a:t>
            </a:r>
            <a:r>
              <a:rPr lang="en-US" sz="1600" dirty="0" err="1"/>
              <a:t>Grass,i</a:t>
            </a:r>
            <a:r>
              <a:rPr lang="en-US" sz="1600" dirty="0"/>
              <a:t> </a:t>
            </a:r>
            <a:r>
              <a:rPr lang="en-US" sz="1600" dirty="0" err="1"/>
              <a:t>Carletti</a:t>
            </a:r>
            <a:r>
              <a:rPr lang="en-US" sz="1600" dirty="0"/>
              <a:t>, </a:t>
            </a:r>
            <a:r>
              <a:rPr lang="en-US" sz="1600" dirty="0" err="1"/>
              <a:t>Vercesi</a:t>
            </a:r>
            <a:endParaRPr lang="en-US" sz="1600" dirty="0"/>
          </a:p>
          <a:p>
            <a:r>
              <a:rPr lang="en-US" sz="1600" dirty="0" err="1"/>
              <a:t>Personale</a:t>
            </a:r>
            <a:r>
              <a:rPr lang="en-US" sz="1600" dirty="0" smtClean="0"/>
              <a:t>:                  </a:t>
            </a:r>
            <a:r>
              <a:rPr lang="en-US" sz="1600" dirty="0" err="1"/>
              <a:t>Masiero</a:t>
            </a:r>
            <a:r>
              <a:rPr lang="en-US" sz="1600" dirty="0"/>
              <a:t>, Meroni, </a:t>
            </a:r>
            <a:r>
              <a:rPr lang="en-US" sz="1600" dirty="0" err="1"/>
              <a:t>Rui</a:t>
            </a:r>
            <a:r>
              <a:rPr lang="en-US" sz="1600" dirty="0"/>
              <a:t>, </a:t>
            </a:r>
            <a:r>
              <a:rPr lang="en-US" sz="1600" dirty="0" err="1"/>
              <a:t>Gomezel</a:t>
            </a:r>
            <a:r>
              <a:rPr lang="en-US" sz="1600" dirty="0"/>
              <a:t>, </a:t>
            </a:r>
            <a:r>
              <a:rPr lang="en-US" sz="1600" dirty="0" err="1"/>
              <a:t>Passeri</a:t>
            </a:r>
            <a:r>
              <a:rPr lang="en-US" sz="1600" dirty="0"/>
              <a:t>, </a:t>
            </a:r>
            <a:r>
              <a:rPr lang="en-US" sz="1600" dirty="0" err="1" smtClean="0"/>
              <a:t>Carletti</a:t>
            </a:r>
            <a:endParaRPr lang="en-US" sz="1600" dirty="0" smtClean="0"/>
          </a:p>
          <a:p>
            <a:r>
              <a:rPr lang="en-US" sz="1600" dirty="0" err="1"/>
              <a:t>Cariche</a:t>
            </a:r>
            <a:r>
              <a:rPr lang="en-US" sz="1600" dirty="0"/>
              <a:t> </a:t>
            </a:r>
            <a:r>
              <a:rPr lang="en-US" sz="1600" dirty="0" err="1"/>
              <a:t>elettive</a:t>
            </a:r>
            <a:r>
              <a:rPr lang="en-US" sz="1600" dirty="0" smtClean="0"/>
              <a:t>:         </a:t>
            </a:r>
            <a:r>
              <a:rPr lang="en-US" sz="1600" dirty="0" err="1"/>
              <a:t>Falciano</a:t>
            </a:r>
            <a:r>
              <a:rPr lang="en-US" sz="1600" dirty="0"/>
              <a:t>, </a:t>
            </a:r>
            <a:r>
              <a:rPr lang="en-US" sz="1600" dirty="0" err="1"/>
              <a:t>Campana</a:t>
            </a:r>
            <a:r>
              <a:rPr lang="en-US" sz="1600" dirty="0"/>
              <a:t>, </a:t>
            </a:r>
            <a:r>
              <a:rPr lang="en-US" sz="1600" dirty="0" err="1"/>
              <a:t>Gomezel</a:t>
            </a:r>
            <a:r>
              <a:rPr lang="en-US" sz="1600" dirty="0"/>
              <a:t>, </a:t>
            </a:r>
            <a:r>
              <a:rPr lang="en-US" sz="1600" dirty="0" err="1"/>
              <a:t>Passeri</a:t>
            </a:r>
            <a:r>
              <a:rPr lang="en-US" sz="1600" dirty="0"/>
              <a:t>, </a:t>
            </a:r>
            <a:r>
              <a:rPr lang="en-US" sz="1600" dirty="0" err="1"/>
              <a:t>Abballe</a:t>
            </a:r>
            <a:r>
              <a:rPr lang="en-US" sz="1600" dirty="0"/>
              <a:t> (AC)</a:t>
            </a:r>
          </a:p>
          <a:p>
            <a:r>
              <a:rPr lang="en-US" sz="1600" dirty="0" err="1"/>
              <a:t>Borse</a:t>
            </a:r>
            <a:r>
              <a:rPr lang="en-US" sz="1600" dirty="0"/>
              <a:t> di studio</a:t>
            </a:r>
            <a:r>
              <a:rPr lang="en-US" sz="1600" dirty="0" smtClean="0"/>
              <a:t>:          </a:t>
            </a:r>
            <a:r>
              <a:rPr lang="en-US" sz="1600" dirty="0" err="1"/>
              <a:t>Falciano</a:t>
            </a:r>
            <a:r>
              <a:rPr lang="en-US" sz="1600" dirty="0"/>
              <a:t>, </a:t>
            </a:r>
            <a:r>
              <a:rPr lang="en-US" sz="1600" dirty="0" err="1"/>
              <a:t>Zwirner</a:t>
            </a:r>
            <a:endParaRPr lang="en-US" sz="1600" dirty="0"/>
          </a:p>
          <a:p>
            <a:r>
              <a:rPr lang="en-US" sz="1600" dirty="0"/>
              <a:t>ROF (</a:t>
            </a:r>
            <a:r>
              <a:rPr lang="en-US" sz="1600" dirty="0" err="1"/>
              <a:t>regolamento</a:t>
            </a:r>
            <a:r>
              <a:rPr lang="en-US" sz="1600" dirty="0"/>
              <a:t> di </a:t>
            </a:r>
            <a:r>
              <a:rPr lang="en-US" sz="1600" dirty="0" err="1"/>
              <a:t>organizzazione</a:t>
            </a:r>
            <a:r>
              <a:rPr lang="en-US" sz="1600" dirty="0"/>
              <a:t> e </a:t>
            </a:r>
            <a:r>
              <a:rPr lang="en-US" sz="1600" dirty="0" err="1"/>
              <a:t>funzionamento</a:t>
            </a:r>
            <a:r>
              <a:rPr lang="en-US" sz="1600" dirty="0"/>
              <a:t>): </a:t>
            </a:r>
            <a:endParaRPr lang="en-US" sz="1600" dirty="0" smtClean="0"/>
          </a:p>
          <a:p>
            <a:r>
              <a:rPr lang="en-US" sz="1600" dirty="0" smtClean="0"/>
              <a:t>                       	 </a:t>
            </a:r>
            <a:r>
              <a:rPr lang="en-US" sz="1600" dirty="0" err="1" smtClean="0"/>
              <a:t>Masiero</a:t>
            </a:r>
            <a:r>
              <a:rPr lang="en-US" sz="1600" dirty="0"/>
              <a:t>, Meroni, </a:t>
            </a:r>
            <a:r>
              <a:rPr lang="en-US" sz="1600" dirty="0" err="1"/>
              <a:t>Bettoni</a:t>
            </a:r>
            <a:r>
              <a:rPr lang="en-US" sz="1600" dirty="0"/>
              <a:t>, </a:t>
            </a:r>
            <a:r>
              <a:rPr lang="en-US" sz="1600" dirty="0" err="1"/>
              <a:t>Pellegrini</a:t>
            </a:r>
            <a:r>
              <a:rPr lang="en-US" sz="1600" dirty="0" err="1" smtClean="0"/>
              <a:t>,Abballe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 </a:t>
            </a:r>
            <a:r>
              <a:rPr lang="en-US" sz="1600" dirty="0"/>
              <a:t>“spending review” </a:t>
            </a:r>
            <a:r>
              <a:rPr lang="en-US" sz="1600" dirty="0" smtClean="0"/>
              <a:t>: </a:t>
            </a:r>
            <a:r>
              <a:rPr lang="en-US" sz="1600" dirty="0" err="1"/>
              <a:t>Zoccoli</a:t>
            </a:r>
            <a:r>
              <a:rPr lang="en-US" sz="1600" dirty="0"/>
              <a:t>, </a:t>
            </a:r>
            <a:r>
              <a:rPr lang="en-US" sz="1600" dirty="0" err="1"/>
              <a:t>Pedrini</a:t>
            </a:r>
            <a:r>
              <a:rPr lang="en-US" sz="1600" dirty="0"/>
              <a:t>, </a:t>
            </a:r>
            <a:r>
              <a:rPr lang="en-US" sz="1600" dirty="0" err="1"/>
              <a:t>Adriani</a:t>
            </a:r>
            <a:r>
              <a:rPr lang="en-US" sz="1600" dirty="0"/>
              <a:t>, </a:t>
            </a:r>
            <a:r>
              <a:rPr lang="en-US" sz="1600" dirty="0" err="1"/>
              <a:t>Cuttone</a:t>
            </a:r>
            <a:r>
              <a:rPr lang="en-US" sz="1600" dirty="0"/>
              <a:t>, </a:t>
            </a:r>
            <a:r>
              <a:rPr lang="en-US" sz="1600" dirty="0" err="1"/>
              <a:t>S.Fiori</a:t>
            </a:r>
            <a:r>
              <a:rPr lang="en-US" sz="16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5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Direttori</a:t>
            </a:r>
            <a:r>
              <a:rPr lang="en-US" dirty="0" smtClean="0"/>
              <a:t>  Maggio 2017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27" y="1073330"/>
            <a:ext cx="8682797" cy="5462016"/>
          </a:xfrm>
        </p:spPr>
        <p:txBody>
          <a:bodyPr>
            <a:noAutofit/>
          </a:bodyPr>
          <a:lstStyle/>
          <a:p>
            <a:endParaRPr lang="en-US" sz="1600" dirty="0"/>
          </a:p>
          <a:p>
            <a:r>
              <a:rPr lang="en-US" sz="1600" dirty="0" err="1" smtClean="0"/>
              <a:t>Cartellino</a:t>
            </a:r>
            <a:r>
              <a:rPr lang="en-US" sz="1600" dirty="0" smtClean="0"/>
              <a:t> e </a:t>
            </a:r>
            <a:r>
              <a:rPr lang="en-US" sz="1600" dirty="0" err="1" smtClean="0"/>
              <a:t>buono</a:t>
            </a:r>
            <a:r>
              <a:rPr lang="en-US" sz="1600" dirty="0" smtClean="0"/>
              <a:t> </a:t>
            </a:r>
            <a:r>
              <a:rPr lang="en-US" sz="1600" dirty="0" err="1" smtClean="0"/>
              <a:t>pasto</a:t>
            </a:r>
            <a:r>
              <a:rPr lang="en-US" sz="1600" dirty="0" smtClean="0"/>
              <a:t> ,   a </a:t>
            </a:r>
            <a:r>
              <a:rPr lang="en-US" sz="1600" dirty="0" err="1" smtClean="0"/>
              <a:t>seguito</a:t>
            </a:r>
            <a:r>
              <a:rPr lang="en-US" sz="1600" dirty="0" smtClean="0"/>
              <a:t> </a:t>
            </a:r>
            <a:r>
              <a:rPr lang="en-US" sz="1600" dirty="0" err="1" smtClean="0"/>
              <a:t>diffida</a:t>
            </a:r>
            <a:r>
              <a:rPr lang="en-US" sz="1600" dirty="0" smtClean="0"/>
              <a:t> </a:t>
            </a:r>
            <a:r>
              <a:rPr lang="en-US" sz="1600" dirty="0" err="1" smtClean="0"/>
              <a:t>presentata</a:t>
            </a:r>
            <a:r>
              <a:rPr lang="en-US" sz="1600" dirty="0" smtClean="0"/>
              <a:t> da O(200) </a:t>
            </a:r>
            <a:r>
              <a:rPr lang="en-US" sz="1600" dirty="0" err="1" smtClean="0"/>
              <a:t>ric</a:t>
            </a:r>
            <a:r>
              <a:rPr lang="en-US" sz="1600" dirty="0" smtClean="0"/>
              <a:t>/</a:t>
            </a:r>
            <a:r>
              <a:rPr lang="en-US" sz="1600" dirty="0" err="1" smtClean="0"/>
              <a:t>tec</a:t>
            </a:r>
            <a:endParaRPr lang="en-US" sz="1600" dirty="0" smtClean="0"/>
          </a:p>
          <a:p>
            <a:r>
              <a:rPr lang="en-US" sz="1600" dirty="0" err="1" smtClean="0"/>
              <a:t>Ferroni</a:t>
            </a:r>
            <a:r>
              <a:rPr lang="en-US" sz="1600" dirty="0" smtClean="0"/>
              <a:t> dice e’ </a:t>
            </a:r>
            <a:r>
              <a:rPr lang="en-US" sz="1600" dirty="0" err="1" smtClean="0"/>
              <a:t>stato</a:t>
            </a:r>
            <a:r>
              <a:rPr lang="en-US" sz="1600" dirty="0" smtClean="0"/>
              <a:t> </a:t>
            </a:r>
            <a:r>
              <a:rPr lang="en-US" sz="1600" dirty="0" err="1" smtClean="0"/>
              <a:t>chiarito</a:t>
            </a:r>
            <a:r>
              <a:rPr lang="en-US" sz="1600" dirty="0" smtClean="0"/>
              <a:t> </a:t>
            </a:r>
            <a:r>
              <a:rPr lang="en-US" sz="1600" dirty="0" err="1" smtClean="0"/>
              <a:t>che</a:t>
            </a:r>
            <a:r>
              <a:rPr lang="en-US" sz="1600" dirty="0" smtClean="0"/>
              <a:t> e’ </a:t>
            </a:r>
            <a:r>
              <a:rPr lang="en-US" sz="1600" dirty="0" err="1" smtClean="0"/>
              <a:t>possibile</a:t>
            </a:r>
            <a:r>
              <a:rPr lang="en-US" sz="1600" dirty="0" smtClean="0"/>
              <a:t> </a:t>
            </a:r>
            <a:r>
              <a:rPr lang="en-US" sz="1600" dirty="0" err="1" smtClean="0"/>
              <a:t>considerare</a:t>
            </a:r>
            <a:r>
              <a:rPr lang="en-US" sz="1600" dirty="0" smtClean="0"/>
              <a:t> </a:t>
            </a:r>
            <a:r>
              <a:rPr lang="en-US" sz="1600" dirty="0" err="1" smtClean="0"/>
              <a:t>anche</a:t>
            </a:r>
            <a:r>
              <a:rPr lang="en-US" sz="1600" dirty="0" smtClean="0"/>
              <a:t> le ore </a:t>
            </a:r>
            <a:r>
              <a:rPr lang="en-US" sz="1600" dirty="0" err="1" smtClean="0"/>
              <a:t>autocertificate</a:t>
            </a:r>
            <a:r>
              <a:rPr lang="en-US" sz="1600" dirty="0" smtClean="0"/>
              <a:t> per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buono</a:t>
            </a:r>
            <a:r>
              <a:rPr lang="en-US" sz="1600" dirty="0" smtClean="0"/>
              <a:t> </a:t>
            </a:r>
            <a:r>
              <a:rPr lang="en-US" sz="1600" dirty="0" err="1" smtClean="0"/>
              <a:t>pasto</a:t>
            </a:r>
            <a:endParaRPr lang="en-US" sz="1600" dirty="0" smtClean="0"/>
          </a:p>
          <a:p>
            <a:r>
              <a:rPr lang="en-US" sz="1600" dirty="0" smtClean="0"/>
              <a:t>Sara’ </a:t>
            </a:r>
            <a:r>
              <a:rPr lang="en-US" sz="1600" dirty="0" err="1" smtClean="0"/>
              <a:t>modificato</a:t>
            </a:r>
            <a:r>
              <a:rPr lang="en-US" sz="1600" dirty="0" smtClean="0"/>
              <a:t>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programma</a:t>
            </a:r>
            <a:endParaRPr lang="en-US" sz="1600" dirty="0" smtClean="0"/>
          </a:p>
          <a:p>
            <a:r>
              <a:rPr lang="en-US" sz="1600" dirty="0" err="1" smtClean="0"/>
              <a:t>Sentenza</a:t>
            </a:r>
            <a:r>
              <a:rPr lang="en-US" sz="1600" dirty="0" smtClean="0"/>
              <a:t> del tar del </a:t>
            </a:r>
            <a:r>
              <a:rPr lang="en-US" sz="1600" dirty="0" err="1" smtClean="0"/>
              <a:t>lazio</a:t>
            </a:r>
            <a:r>
              <a:rPr lang="en-US" sz="1600" dirty="0" smtClean="0"/>
              <a:t> del 2003 dice </a:t>
            </a:r>
            <a:r>
              <a:rPr lang="en-US" sz="1600" dirty="0" err="1" smtClean="0"/>
              <a:t>che</a:t>
            </a:r>
            <a:r>
              <a:rPr lang="en-US" sz="1600" dirty="0" smtClean="0"/>
              <a:t>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cartellino</a:t>
            </a:r>
            <a:r>
              <a:rPr lang="en-US" sz="1600" dirty="0" smtClean="0"/>
              <a:t> non </a:t>
            </a:r>
            <a:r>
              <a:rPr lang="en-US" sz="1600" dirty="0" err="1" smtClean="0"/>
              <a:t>contrasta</a:t>
            </a:r>
            <a:r>
              <a:rPr lang="en-US" sz="1600" dirty="0" smtClean="0"/>
              <a:t> con </a:t>
            </a:r>
            <a:r>
              <a:rPr lang="en-US" sz="1600" dirty="0" err="1" smtClean="0"/>
              <a:t>autonomia</a:t>
            </a:r>
            <a:r>
              <a:rPr lang="en-US" sz="1600" dirty="0" smtClean="0"/>
              <a:t> di </a:t>
            </a:r>
            <a:r>
              <a:rPr lang="en-US" sz="1600" dirty="0" err="1" smtClean="0"/>
              <a:t>ricerca</a:t>
            </a:r>
            <a:endParaRPr lang="en-US" sz="1600" dirty="0" smtClean="0"/>
          </a:p>
          <a:p>
            <a:r>
              <a:rPr lang="en-US" sz="1600" dirty="0" err="1" smtClean="0"/>
              <a:t>Pe</a:t>
            </a:r>
            <a:r>
              <a:rPr lang="en-US" sz="1600" dirty="0" smtClean="0"/>
              <a:t>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cartellino</a:t>
            </a:r>
            <a:r>
              <a:rPr lang="en-US" sz="1600" dirty="0" smtClean="0"/>
              <a:t> </a:t>
            </a:r>
            <a:r>
              <a:rPr lang="en-US" sz="1600" dirty="0" err="1" smtClean="0"/>
              <a:t>si</a:t>
            </a:r>
            <a:r>
              <a:rPr lang="en-US" sz="1600" dirty="0" smtClean="0"/>
              <a:t> propone di </a:t>
            </a:r>
            <a:r>
              <a:rPr lang="en-US" sz="1600" dirty="0" err="1" smtClean="0"/>
              <a:t>intervistare</a:t>
            </a:r>
            <a:r>
              <a:rPr lang="en-US" sz="1600" dirty="0" smtClean="0"/>
              <a:t> </a:t>
            </a:r>
            <a:r>
              <a:rPr lang="en-US" sz="1600" dirty="0" err="1" smtClean="0"/>
              <a:t>funzione</a:t>
            </a:r>
            <a:r>
              <a:rPr lang="en-US" sz="1600" dirty="0" smtClean="0"/>
              <a:t> </a:t>
            </a:r>
            <a:r>
              <a:rPr lang="en-US" sz="1600" dirty="0" err="1" smtClean="0"/>
              <a:t>pubblica</a:t>
            </a:r>
            <a:r>
              <a:rPr lang="en-US" sz="1600" dirty="0" smtClean="0"/>
              <a:t> </a:t>
            </a:r>
            <a:endParaRPr lang="en-US" sz="1600" dirty="0"/>
          </a:p>
          <a:p>
            <a:r>
              <a:rPr lang="en-US" sz="1600" dirty="0" err="1" smtClean="0">
                <a:sym typeface="Wingdings"/>
              </a:rPr>
              <a:t>Passeri</a:t>
            </a:r>
            <a:r>
              <a:rPr lang="en-US" sz="1600" dirty="0" smtClean="0">
                <a:sym typeface="Wingdings"/>
              </a:rPr>
              <a:t> : </a:t>
            </a:r>
            <a:r>
              <a:rPr lang="en-US" sz="1600" dirty="0" err="1" smtClean="0">
                <a:sym typeface="Wingdings"/>
              </a:rPr>
              <a:t>consultazione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personale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possibile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dopo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che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si</a:t>
            </a:r>
            <a:r>
              <a:rPr lang="en-US" sz="1600" dirty="0" smtClean="0">
                <a:sym typeface="Wingdings"/>
              </a:rPr>
              <a:t> e’ </a:t>
            </a:r>
            <a:r>
              <a:rPr lang="en-US" sz="1600" dirty="0" err="1" smtClean="0">
                <a:sym typeface="Wingdings"/>
              </a:rPr>
              <a:t>definito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metodo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alternativo</a:t>
            </a:r>
            <a:endParaRPr lang="en-US" sz="1600" dirty="0" smtClean="0">
              <a:sym typeface="Wingdings"/>
            </a:endParaRPr>
          </a:p>
          <a:p>
            <a:endParaRPr lang="en-US" sz="1600" dirty="0" smtClean="0">
              <a:sym typeface="Wingdings"/>
            </a:endParaRPr>
          </a:p>
          <a:p>
            <a:r>
              <a:rPr lang="en-US" sz="1600" dirty="0" err="1" smtClean="0">
                <a:sym typeface="Wingdings"/>
              </a:rPr>
              <a:t>Viene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introdotta</a:t>
            </a:r>
            <a:r>
              <a:rPr lang="en-US" sz="1600" dirty="0" smtClean="0">
                <a:sym typeface="Wingdings"/>
              </a:rPr>
              <a:t> la </a:t>
            </a:r>
            <a:r>
              <a:rPr lang="en-US" sz="1600" dirty="0" err="1" smtClean="0">
                <a:sym typeface="Wingdings"/>
              </a:rPr>
              <a:t>possibilita</a:t>
            </a:r>
            <a:r>
              <a:rPr lang="en-US" sz="1600" dirty="0" smtClean="0">
                <a:sym typeface="Wingdings"/>
              </a:rPr>
              <a:t>’ di </a:t>
            </a:r>
            <a:r>
              <a:rPr lang="en-US" sz="1600" dirty="0" err="1" smtClean="0">
                <a:sym typeface="Wingdings"/>
              </a:rPr>
              <a:t>bandire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posti</a:t>
            </a:r>
            <a:r>
              <a:rPr lang="en-US" sz="1600" dirty="0" smtClean="0">
                <a:sym typeface="Wingdings"/>
              </a:rPr>
              <a:t> come ‘</a:t>
            </a:r>
            <a:r>
              <a:rPr lang="en-US" sz="1600" dirty="0" err="1" smtClean="0">
                <a:sym typeface="Wingdings"/>
              </a:rPr>
              <a:t>disabili</a:t>
            </a:r>
            <a:r>
              <a:rPr lang="en-US" sz="1600" dirty="0" smtClean="0">
                <a:sym typeface="Wingdings"/>
              </a:rPr>
              <a:t>’ </a:t>
            </a:r>
            <a:r>
              <a:rPr lang="en-US" sz="1600" dirty="0" err="1" smtClean="0">
                <a:sym typeface="Wingdings"/>
              </a:rPr>
              <a:t>anche</a:t>
            </a:r>
            <a:r>
              <a:rPr lang="en-US" sz="1600" dirty="0" smtClean="0">
                <a:sym typeface="Wingdings"/>
              </a:rPr>
              <a:t> per </a:t>
            </a:r>
            <a:r>
              <a:rPr lang="en-US" sz="1600" dirty="0" err="1" smtClean="0">
                <a:sym typeface="Wingdings"/>
              </a:rPr>
              <a:t>profili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diversi</a:t>
            </a:r>
            <a:r>
              <a:rPr lang="en-US" sz="1600" dirty="0" smtClean="0">
                <a:sym typeface="Wingdings"/>
              </a:rPr>
              <a:t> da </a:t>
            </a:r>
            <a:r>
              <a:rPr lang="en-US" sz="1600" dirty="0" err="1" smtClean="0">
                <a:sym typeface="Wingdings"/>
              </a:rPr>
              <a:t>operatore.Cter</a:t>
            </a:r>
            <a:r>
              <a:rPr lang="en-US" sz="1600" dirty="0" smtClean="0">
                <a:sym typeface="Wingdings"/>
              </a:rPr>
              <a:t> e </a:t>
            </a:r>
            <a:r>
              <a:rPr lang="en-US" sz="1600" dirty="0" err="1" smtClean="0">
                <a:sym typeface="Wingdings"/>
              </a:rPr>
              <a:t>collab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amministrazione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basta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chiederlo</a:t>
            </a:r>
            <a:r>
              <a:rPr lang="en-US" sz="1600" dirty="0" smtClean="0">
                <a:sym typeface="Wingdings"/>
              </a:rPr>
              <a:t>. </a:t>
            </a:r>
            <a:r>
              <a:rPr lang="en-US" sz="1600" dirty="0" err="1" smtClean="0">
                <a:sym typeface="Wingdings"/>
              </a:rPr>
              <a:t>Tecnologi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puo</a:t>
            </a:r>
            <a:r>
              <a:rPr lang="en-US" sz="1600" dirty="0" smtClean="0">
                <a:sym typeface="Wingdings"/>
              </a:rPr>
              <a:t>’ </a:t>
            </a:r>
            <a:r>
              <a:rPr lang="en-US" sz="1600" dirty="0" err="1" smtClean="0">
                <a:sym typeface="Wingdings"/>
              </a:rPr>
              <a:t>discutere</a:t>
            </a:r>
            <a:endParaRPr lang="en-US" sz="1600" dirty="0" smtClean="0">
              <a:sym typeface="Wingdings"/>
            </a:endParaRPr>
          </a:p>
          <a:p>
            <a:r>
              <a:rPr lang="en-US" sz="1600" dirty="0" smtClean="0">
                <a:sym typeface="Wingdings"/>
              </a:rPr>
              <a:t>    </a:t>
            </a:r>
            <a:r>
              <a:rPr lang="en-US" sz="1600" dirty="0" err="1" smtClean="0">
                <a:sym typeface="Wingdings"/>
              </a:rPr>
              <a:t>Ricercatori</a:t>
            </a:r>
            <a:r>
              <a:rPr lang="en-US" sz="1600" dirty="0" smtClean="0">
                <a:sym typeface="Wingdings"/>
              </a:rPr>
              <a:t> solo </a:t>
            </a:r>
            <a:r>
              <a:rPr lang="en-US" sz="1600" dirty="0" err="1" smtClean="0">
                <a:sym typeface="Wingdings"/>
              </a:rPr>
              <a:t>casi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eccezionali</a:t>
            </a:r>
            <a:endParaRPr lang="en-US" sz="1600" dirty="0" smtClean="0">
              <a:sym typeface="Wingdings"/>
            </a:endParaRPr>
          </a:p>
          <a:p>
            <a:r>
              <a:rPr lang="en-US" sz="1600" dirty="0" smtClean="0">
                <a:sym typeface="Wingdings"/>
              </a:rPr>
              <a:t>			</a:t>
            </a:r>
            <a:r>
              <a:rPr lang="en-US" sz="1600" dirty="0" err="1" smtClean="0">
                <a:sym typeface="Wingdings"/>
              </a:rPr>
              <a:t>Posto</a:t>
            </a:r>
            <a:r>
              <a:rPr lang="en-US" sz="1600" dirty="0" smtClean="0">
                <a:sym typeface="Wingdings"/>
              </a:rPr>
              <a:t> da </a:t>
            </a:r>
            <a:r>
              <a:rPr lang="en-US" sz="1600" dirty="0" err="1" smtClean="0">
                <a:sym typeface="Wingdings"/>
              </a:rPr>
              <a:t>Coll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ammnistr</a:t>
            </a:r>
            <a:r>
              <a:rPr lang="en-US" sz="1600" dirty="0" smtClean="0">
                <a:sym typeface="Wingdings"/>
              </a:rPr>
              <a:t> per Milano </a:t>
            </a:r>
            <a:r>
              <a:rPr lang="en-US" sz="1600" dirty="0" err="1" smtClean="0">
                <a:sym typeface="Wingdings"/>
              </a:rPr>
              <a:t>bando</a:t>
            </a:r>
            <a:r>
              <a:rPr lang="en-US" sz="1600" dirty="0" smtClean="0">
                <a:sym typeface="Wingdings"/>
              </a:rPr>
              <a:t> 29 </a:t>
            </a:r>
            <a:r>
              <a:rPr lang="en-US" sz="1600" dirty="0" err="1" smtClean="0">
                <a:sym typeface="Wingdings"/>
              </a:rPr>
              <a:t>agosto</a:t>
            </a:r>
            <a:endParaRPr lang="en-US" sz="1600" dirty="0" smtClean="0">
              <a:sym typeface="Wingdings"/>
            </a:endParaRPr>
          </a:p>
          <a:p>
            <a:endParaRPr lang="en-US" sz="1600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67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36" y="1066800"/>
            <a:ext cx="8697828" cy="5462016"/>
          </a:xfrm>
        </p:spPr>
        <p:txBody>
          <a:bodyPr>
            <a:normAutofit fontScale="85000" lnSpcReduction="20000"/>
          </a:bodyPr>
          <a:lstStyle/>
          <a:p>
            <a:pPr marL="274320" lvl="1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>
                <a:sym typeface="Wingdings"/>
              </a:rPr>
              <a:t>Approvato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bilancio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consuntivo</a:t>
            </a:r>
            <a:r>
              <a:rPr lang="en-US" dirty="0" smtClean="0">
                <a:sym typeface="Wingdings"/>
              </a:rPr>
              <a:t> 2016</a:t>
            </a:r>
          </a:p>
          <a:p>
            <a:pPr lvl="1"/>
            <a:r>
              <a:rPr lang="en-US" dirty="0" err="1"/>
              <a:t>Entrate</a:t>
            </a:r>
            <a:r>
              <a:rPr lang="en-US" dirty="0"/>
              <a:t> </a:t>
            </a:r>
            <a:r>
              <a:rPr lang="en-US" dirty="0" err="1"/>
              <a:t>totali</a:t>
            </a:r>
            <a:r>
              <a:rPr lang="en-US" dirty="0"/>
              <a:t>: 395.5 </a:t>
            </a:r>
            <a:r>
              <a:rPr lang="en-US" dirty="0" err="1"/>
              <a:t>Meuro</a:t>
            </a:r>
            <a:r>
              <a:rPr lang="en-US" dirty="0"/>
              <a:t> + 1.5 </a:t>
            </a:r>
            <a:r>
              <a:rPr lang="en-US" dirty="0" err="1"/>
              <a:t>arrivato</a:t>
            </a:r>
            <a:r>
              <a:rPr lang="en-US" dirty="0"/>
              <a:t> a fine anno.</a:t>
            </a:r>
          </a:p>
          <a:p>
            <a:pPr lvl="1"/>
            <a:r>
              <a:rPr lang="en-US" dirty="0" err="1"/>
              <a:t>Spese</a:t>
            </a:r>
            <a:r>
              <a:rPr lang="en-US" dirty="0"/>
              <a:t> : </a:t>
            </a:r>
            <a:r>
              <a:rPr lang="en-US" dirty="0" err="1"/>
              <a:t>previsioni</a:t>
            </a:r>
            <a:r>
              <a:rPr lang="en-US" dirty="0"/>
              <a:t> </a:t>
            </a:r>
            <a:r>
              <a:rPr lang="en-US" dirty="0" err="1"/>
              <a:t>totali</a:t>
            </a:r>
            <a:r>
              <a:rPr lang="en-US" dirty="0"/>
              <a:t> per 614 </a:t>
            </a:r>
            <a:r>
              <a:rPr lang="en-US" dirty="0" err="1"/>
              <a:t>Meuro</a:t>
            </a:r>
            <a:r>
              <a:rPr lang="en-US" dirty="0"/>
              <a:t>, </a:t>
            </a:r>
            <a:r>
              <a:rPr lang="en-US" dirty="0" err="1"/>
              <a:t>impegnati</a:t>
            </a:r>
            <a:r>
              <a:rPr lang="en-US" dirty="0"/>
              <a:t> 329 </a:t>
            </a:r>
            <a:r>
              <a:rPr lang="en-US" dirty="0" err="1"/>
              <a:t>Meuro</a:t>
            </a:r>
            <a:r>
              <a:rPr lang="en-US" dirty="0"/>
              <a:t>, </a:t>
            </a:r>
            <a:r>
              <a:rPr lang="en-US" dirty="0" err="1" smtClean="0"/>
              <a:t>avanzo</a:t>
            </a:r>
            <a:r>
              <a:rPr lang="en-US" dirty="0" smtClean="0"/>
              <a:t> </a:t>
            </a:r>
            <a:r>
              <a:rPr lang="en-US" dirty="0" err="1"/>
              <a:t>competenza</a:t>
            </a:r>
            <a:r>
              <a:rPr lang="en-US" dirty="0"/>
              <a:t> 295 </a:t>
            </a:r>
            <a:r>
              <a:rPr lang="en-US" dirty="0" err="1"/>
              <a:t>Meuro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Avanzo</a:t>
            </a:r>
            <a:r>
              <a:rPr lang="en-US" dirty="0"/>
              <a:t> di </a:t>
            </a:r>
            <a:r>
              <a:rPr lang="en-US" dirty="0" err="1"/>
              <a:t>amministrazione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dirty="0"/>
              <a:t>302 </a:t>
            </a:r>
            <a:r>
              <a:rPr lang="en-US" dirty="0" err="1"/>
              <a:t>Meuro</a:t>
            </a:r>
            <a:r>
              <a:rPr lang="en-US" dirty="0"/>
              <a:t>, di cui 296 </a:t>
            </a:r>
            <a:r>
              <a:rPr lang="en-US" dirty="0" err="1"/>
              <a:t>vincolati</a:t>
            </a:r>
            <a:r>
              <a:rPr lang="en-US" dirty="0"/>
              <a:t>.</a:t>
            </a:r>
          </a:p>
          <a:p>
            <a:r>
              <a:rPr lang="en-US" dirty="0"/>
              <a:t>208 </a:t>
            </a:r>
            <a:r>
              <a:rPr lang="en-US" dirty="0" err="1"/>
              <a:t>Meuro</a:t>
            </a:r>
            <a:r>
              <a:rPr lang="en-US" dirty="0"/>
              <a:t> di </a:t>
            </a:r>
            <a:r>
              <a:rPr lang="en-US" dirty="0" err="1"/>
              <a:t>avanzo</a:t>
            </a:r>
            <a:r>
              <a:rPr lang="en-US" dirty="0"/>
              <a:t> </a:t>
            </a:r>
            <a:r>
              <a:rPr lang="en-US" dirty="0" err="1"/>
              <a:t>vincolato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distribuiti</a:t>
            </a:r>
            <a:r>
              <a:rPr lang="en-US" dirty="0"/>
              <a:t> a </a:t>
            </a:r>
            <a:r>
              <a:rPr lang="en-US" dirty="0" err="1"/>
              <a:t>gennaio</a:t>
            </a:r>
            <a:r>
              <a:rPr lang="en-US" dirty="0"/>
              <a:t> e </a:t>
            </a:r>
            <a:r>
              <a:rPr lang="en-US" dirty="0" err="1"/>
              <a:t>febbraio</a:t>
            </a:r>
            <a:r>
              <a:rPr lang="en-US" dirty="0"/>
              <a:t>. I </a:t>
            </a:r>
            <a:r>
              <a:rPr lang="en-US" dirty="0" err="1"/>
              <a:t>restanti</a:t>
            </a:r>
            <a:r>
              <a:rPr lang="en-US" dirty="0"/>
              <a:t> 88 </a:t>
            </a:r>
            <a:r>
              <a:rPr lang="en-US" dirty="0" err="1" smtClean="0"/>
              <a:t>Meuro</a:t>
            </a:r>
            <a:r>
              <a:rPr lang="en-US" dirty="0" smtClean="0"/>
              <a:t> </a:t>
            </a:r>
            <a:r>
              <a:rPr lang="en-US" dirty="0" err="1" smtClean="0"/>
              <a:t>delibera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giugno</a:t>
            </a:r>
            <a:r>
              <a:rPr lang="en-US" dirty="0"/>
              <a:t>. </a:t>
            </a:r>
            <a:r>
              <a:rPr lang="en-US" dirty="0" err="1"/>
              <a:t>L’avanzo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di 6.1 </a:t>
            </a:r>
            <a:r>
              <a:rPr lang="en-US" dirty="0" err="1" smtClean="0"/>
              <a:t>Meuro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Personale</a:t>
            </a:r>
            <a:r>
              <a:rPr lang="en-US" dirty="0"/>
              <a:t> </a:t>
            </a:r>
            <a:r>
              <a:rPr lang="en-US" dirty="0" err="1"/>
              <a:t>impegnato</a:t>
            </a:r>
            <a:r>
              <a:rPr lang="en-US" dirty="0"/>
              <a:t>:</a:t>
            </a:r>
          </a:p>
          <a:p>
            <a:r>
              <a:rPr lang="en-US" dirty="0" smtClean="0"/>
              <a:t>TI  1712</a:t>
            </a:r>
            <a:r>
              <a:rPr lang="en-US" dirty="0"/>
              <a:t>, </a:t>
            </a:r>
            <a:r>
              <a:rPr lang="en-US" dirty="0" smtClean="0"/>
              <a:t>TD  332</a:t>
            </a:r>
            <a:r>
              <a:rPr lang="en-US" dirty="0"/>
              <a:t>, tot 2044. </a:t>
            </a:r>
            <a:r>
              <a:rPr lang="en-US" dirty="0" err="1"/>
              <a:t>Associati</a:t>
            </a:r>
            <a:r>
              <a:rPr lang="en-US" dirty="0"/>
              <a:t> &gt;3000.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Indice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tempestivita</a:t>
            </a:r>
            <a:r>
              <a:rPr lang="en-US" dirty="0" smtClean="0">
                <a:sym typeface="Wingdings"/>
              </a:rPr>
              <a:t>’ </a:t>
            </a:r>
            <a:r>
              <a:rPr lang="en-US" dirty="0" err="1" smtClean="0">
                <a:sym typeface="Wingdings"/>
              </a:rPr>
              <a:t>nei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pagamenti</a:t>
            </a:r>
            <a:r>
              <a:rPr lang="en-US" dirty="0" smtClean="0">
                <a:sym typeface="Wingdings"/>
              </a:rPr>
              <a:t> e’ </a:t>
            </a:r>
            <a:r>
              <a:rPr lang="en-US" dirty="0" err="1" smtClean="0">
                <a:sym typeface="Wingdings"/>
              </a:rPr>
              <a:t>passato</a:t>
            </a:r>
            <a:r>
              <a:rPr lang="en-US" dirty="0" smtClean="0">
                <a:sym typeface="Wingdings"/>
              </a:rPr>
              <a:t> da +11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2015 -6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2016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ym typeface="Wingdings"/>
              </a:rPr>
              <a:t>(era  +6 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1 </a:t>
            </a:r>
            <a:r>
              <a:rPr lang="en-US" dirty="0" err="1" smtClean="0">
                <a:sym typeface="Wingdings"/>
              </a:rPr>
              <a:t>trimeste</a:t>
            </a:r>
            <a:r>
              <a:rPr lang="en-US" dirty="0" smtClean="0">
                <a:sym typeface="Wingdings"/>
              </a:rPr>
              <a:t>  -13 </a:t>
            </a:r>
            <a:r>
              <a:rPr lang="en-US" dirty="0" err="1" smtClean="0">
                <a:sym typeface="Wingdings"/>
              </a:rPr>
              <a:t>nel</a:t>
            </a:r>
            <a:r>
              <a:rPr lang="en-US" dirty="0" smtClean="0">
                <a:sym typeface="Wingdings"/>
              </a:rPr>
              <a:t> 4 </a:t>
            </a:r>
            <a:r>
              <a:rPr lang="en-US" dirty="0" err="1" smtClean="0">
                <a:sym typeface="Wingdings"/>
              </a:rPr>
              <a:t>trimestre</a:t>
            </a:r>
            <a:r>
              <a:rPr lang="en-US" dirty="0" smtClean="0">
                <a:sym typeface="Wingdings"/>
              </a:rPr>
              <a:t> 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Fiori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ringrazie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tutte</a:t>
            </a:r>
            <a:r>
              <a:rPr lang="en-US" dirty="0" smtClean="0">
                <a:sym typeface="Wingdings"/>
              </a:rPr>
              <a:t> le </a:t>
            </a:r>
            <a:r>
              <a:rPr lang="en-US" dirty="0" err="1" smtClean="0">
                <a:sym typeface="Wingdings"/>
              </a:rPr>
              <a:t>amministrazioni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locali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Accordo</a:t>
            </a:r>
            <a:r>
              <a:rPr lang="en-US" dirty="0" smtClean="0">
                <a:sym typeface="Wingdings"/>
              </a:rPr>
              <a:t> con CINECA per </a:t>
            </a:r>
            <a:r>
              <a:rPr lang="en-US" dirty="0" err="1" smtClean="0">
                <a:sym typeface="Wingdings"/>
              </a:rPr>
              <a:t>ora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calcolo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scientifico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principalmente</a:t>
            </a:r>
            <a:r>
              <a:rPr lang="en-US" dirty="0" smtClean="0">
                <a:sym typeface="Wingdings"/>
              </a:rPr>
              <a:t> per </a:t>
            </a:r>
            <a:r>
              <a:rPr lang="en-US" dirty="0" err="1" smtClean="0">
                <a:sym typeface="Wingdings"/>
              </a:rPr>
              <a:t>teorici</a:t>
            </a:r>
            <a:r>
              <a:rPr lang="en-US" dirty="0" smtClean="0">
                <a:sym typeface="Wingdings"/>
              </a:rPr>
              <a:t>, ma </a:t>
            </a:r>
            <a:r>
              <a:rPr lang="en-US" dirty="0" err="1" smtClean="0">
                <a:sym typeface="Wingdings"/>
              </a:rPr>
              <a:t>anche</a:t>
            </a:r>
            <a:r>
              <a:rPr lang="en-US" dirty="0" smtClean="0">
                <a:sym typeface="Wingdings"/>
              </a:rPr>
              <a:t> LHC</a:t>
            </a: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Banditi</a:t>
            </a:r>
            <a:r>
              <a:rPr lang="en-US" dirty="0" smtClean="0">
                <a:sym typeface="Wingdings"/>
              </a:rPr>
              <a:t> 6 </a:t>
            </a:r>
            <a:r>
              <a:rPr lang="en-US" dirty="0" err="1" smtClean="0">
                <a:sym typeface="Wingdings"/>
              </a:rPr>
              <a:t>preogetti</a:t>
            </a:r>
            <a:r>
              <a:rPr lang="en-US" dirty="0" smtClean="0">
                <a:sym typeface="Wingdings"/>
              </a:rPr>
              <a:t> di </a:t>
            </a:r>
            <a:r>
              <a:rPr lang="en-US" dirty="0" err="1" smtClean="0">
                <a:sym typeface="Wingdings"/>
              </a:rPr>
              <a:t>ricerca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giovani</a:t>
            </a:r>
            <a:r>
              <a:rPr lang="en-US" dirty="0" smtClean="0">
                <a:sym typeface="Wingdings"/>
              </a:rPr>
              <a:t> per la csn5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>
                <a:sym typeface="Wingdings"/>
              </a:rPr>
              <a:t>Adottato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nuovo</a:t>
            </a:r>
            <a:r>
              <a:rPr lang="en-US" dirty="0" smtClean="0">
                <a:sym typeface="Wingdings"/>
              </a:rPr>
              <a:t> logo INFN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err="1" smtClean="0"/>
              <a:t>Venerdi'</a:t>
            </a:r>
            <a:r>
              <a:rPr lang="it-IT" dirty="0" smtClean="0"/>
              <a:t>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Direttivo</a:t>
            </a:r>
            <a:r>
              <a:rPr lang="en-US" dirty="0" smtClean="0"/>
              <a:t> Maggio 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95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21" y="1066800"/>
            <a:ext cx="8697828" cy="546201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 </a:t>
            </a:r>
            <a:r>
              <a:rPr lang="en-US" dirty="0"/>
              <a:t>GE ha </a:t>
            </a:r>
            <a:r>
              <a:rPr lang="en-US" dirty="0" err="1"/>
              <a:t>approvato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atti</a:t>
            </a:r>
            <a:r>
              <a:rPr lang="en-US" dirty="0"/>
              <a:t> del </a:t>
            </a:r>
            <a:r>
              <a:rPr lang="en-US" dirty="0" err="1"/>
              <a:t>concorso</a:t>
            </a:r>
            <a:r>
              <a:rPr lang="en-US" dirty="0"/>
              <a:t> a primo </a:t>
            </a:r>
            <a:r>
              <a:rPr lang="en-US" dirty="0" err="1"/>
              <a:t>ricercatore</a:t>
            </a:r>
            <a:r>
              <a:rPr lang="en-US" dirty="0"/>
              <a:t>,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CD ha </a:t>
            </a:r>
            <a:r>
              <a:rPr lang="en-US" dirty="0" err="1"/>
              <a:t>deliberato</a:t>
            </a:r>
            <a:r>
              <a:rPr lang="en-US" dirty="0"/>
              <a:t> </a:t>
            </a:r>
            <a:r>
              <a:rPr lang="en-US" dirty="0" err="1"/>
              <a:t>l'assunzione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5 </a:t>
            </a:r>
            <a:r>
              <a:rPr lang="en-US" dirty="0" err="1"/>
              <a:t>vincitori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5 </a:t>
            </a:r>
            <a:r>
              <a:rPr lang="en-US" dirty="0" err="1" smtClean="0"/>
              <a:t>idonei</a:t>
            </a: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dirty="0" err="1"/>
              <a:t>A</a:t>
            </a:r>
            <a:r>
              <a:rPr lang="en-US" dirty="0" err="1" smtClean="0"/>
              <a:t>tti</a:t>
            </a:r>
            <a:r>
              <a:rPr lang="en-US" dirty="0" smtClean="0"/>
              <a:t> </a:t>
            </a:r>
            <a:r>
              <a:rPr lang="en-US" dirty="0"/>
              <a:t>del </a:t>
            </a:r>
            <a:r>
              <a:rPr lang="en-US" dirty="0" err="1"/>
              <a:t>concorso</a:t>
            </a:r>
            <a:r>
              <a:rPr lang="en-US" dirty="0"/>
              <a:t> a </a:t>
            </a:r>
            <a:r>
              <a:rPr lang="en-US" dirty="0" err="1"/>
              <a:t>dirigente</a:t>
            </a:r>
            <a:r>
              <a:rPr lang="en-US" dirty="0"/>
              <a:t> di </a:t>
            </a:r>
            <a:r>
              <a:rPr lang="en-US" dirty="0" err="1" smtClean="0"/>
              <a:t>ricerca</a:t>
            </a:r>
            <a:r>
              <a:rPr lang="en-US" dirty="0" smtClean="0"/>
              <a:t> 2016, </a:t>
            </a:r>
            <a:r>
              <a:rPr lang="en-US" dirty="0"/>
              <a:t>con </a:t>
            </a:r>
            <a:r>
              <a:rPr lang="en-US" dirty="0" err="1"/>
              <a:t>disposizione</a:t>
            </a:r>
            <a:r>
              <a:rPr lang="en-US" dirty="0"/>
              <a:t> del </a:t>
            </a:r>
            <a:r>
              <a:rPr lang="en-US" dirty="0" err="1"/>
              <a:t>presidente</a:t>
            </a:r>
            <a:r>
              <a:rPr lang="en-US" dirty="0" err="1" smtClean="0"/>
              <a:t>,sono</a:t>
            </a:r>
            <a:r>
              <a:rPr lang="en-US" dirty="0" smtClean="0"/>
              <a:t> </a:t>
            </a:r>
            <a:r>
              <a:rPr lang="en-US" dirty="0" err="1" smtClean="0"/>
              <a:t>stati</a:t>
            </a:r>
            <a:r>
              <a:rPr lang="en-US" dirty="0" smtClean="0"/>
              <a:t> </a:t>
            </a:r>
            <a:r>
              <a:rPr lang="en-US" dirty="0" err="1" smtClean="0"/>
              <a:t>annullati</a:t>
            </a:r>
            <a:r>
              <a:rPr lang="en-US" dirty="0" smtClean="0"/>
              <a:t> per </a:t>
            </a:r>
            <a:r>
              <a:rPr lang="en-US" dirty="0" err="1" smtClean="0"/>
              <a:t>vizi</a:t>
            </a:r>
            <a:r>
              <a:rPr lang="en-US" dirty="0" smtClean="0"/>
              <a:t> </a:t>
            </a:r>
            <a:r>
              <a:rPr lang="en-US" dirty="0" err="1" smtClean="0"/>
              <a:t>formali</a:t>
            </a:r>
            <a:r>
              <a:rPr lang="en-US" dirty="0" smtClean="0"/>
              <a:t>.</a:t>
            </a:r>
            <a:r>
              <a:rPr lang="en-US" dirty="0"/>
              <a:t>     L</a:t>
            </a:r>
            <a:r>
              <a:rPr lang="en-US" dirty="0" smtClean="0"/>
              <a:t>a </a:t>
            </a:r>
            <a:r>
              <a:rPr lang="en-US" dirty="0" err="1"/>
              <a:t>Commissione</a:t>
            </a:r>
            <a:r>
              <a:rPr lang="en-US" dirty="0"/>
              <a:t> </a:t>
            </a:r>
            <a:r>
              <a:rPr lang="en-US" dirty="0" smtClean="0"/>
              <a:t>e’ </a:t>
            </a:r>
            <a:r>
              <a:rPr lang="en-US" dirty="0" err="1" smtClean="0"/>
              <a:t>stata</a:t>
            </a:r>
            <a:r>
              <a:rPr lang="en-US" dirty="0" smtClean="0"/>
              <a:t> </a:t>
            </a:r>
            <a:r>
              <a:rPr lang="en-US" dirty="0" err="1" smtClean="0"/>
              <a:t>rinominata</a:t>
            </a:r>
            <a:r>
              <a:rPr lang="en-US" dirty="0" smtClean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compito</a:t>
            </a:r>
            <a:r>
              <a:rPr lang="en-US" dirty="0"/>
              <a:t> di </a:t>
            </a:r>
            <a:r>
              <a:rPr lang="en-US" dirty="0" err="1" smtClean="0"/>
              <a:t>concludere</a:t>
            </a:r>
            <a:r>
              <a:rPr lang="en-US" dirty="0" smtClean="0"/>
              <a:t> </a:t>
            </a:r>
            <a:r>
              <a:rPr lang="en-US" dirty="0" err="1" smtClean="0"/>
              <a:t>concorso</a:t>
            </a:r>
            <a:r>
              <a:rPr lang="en-US" dirty="0" smtClean="0"/>
              <a:t> </a:t>
            </a:r>
            <a:r>
              <a:rPr lang="en-US" dirty="0" err="1"/>
              <a:t>entro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31 </a:t>
            </a:r>
            <a:r>
              <a:rPr lang="en-US" dirty="0" err="1"/>
              <a:t>ottobre</a:t>
            </a:r>
            <a:r>
              <a:rPr lang="en-US" dirty="0"/>
              <a:t> 2017.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Concorso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dirigente</a:t>
            </a:r>
            <a:r>
              <a:rPr lang="en-US" dirty="0"/>
              <a:t> di </a:t>
            </a:r>
            <a:r>
              <a:rPr lang="en-US" dirty="0" err="1"/>
              <a:t>ricerca</a:t>
            </a:r>
            <a:r>
              <a:rPr lang="en-US" dirty="0"/>
              <a:t> del </a:t>
            </a:r>
            <a:r>
              <a:rPr lang="en-US" dirty="0" smtClean="0"/>
              <a:t>2009. La </a:t>
            </a:r>
            <a:r>
              <a:rPr lang="en-US" dirty="0" err="1"/>
              <a:t>sentenza</a:t>
            </a:r>
            <a:r>
              <a:rPr lang="en-US" dirty="0"/>
              <a:t> del </a:t>
            </a:r>
            <a:r>
              <a:rPr lang="en-US" dirty="0" err="1"/>
              <a:t>Consiglio</a:t>
            </a:r>
            <a:r>
              <a:rPr lang="en-US" dirty="0"/>
              <a:t> di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ha </a:t>
            </a:r>
            <a:r>
              <a:rPr lang="en-US" dirty="0" err="1"/>
              <a:t>imposto</a:t>
            </a:r>
            <a:r>
              <a:rPr lang="en-US" dirty="0"/>
              <a:t> di </a:t>
            </a:r>
            <a:r>
              <a:rPr lang="en-US" dirty="0" err="1"/>
              <a:t>includere</a:t>
            </a:r>
            <a:r>
              <a:rPr lang="en-US" dirty="0"/>
              <a:t> la </a:t>
            </a:r>
            <a:r>
              <a:rPr lang="en-US" dirty="0" err="1"/>
              <a:t>ricorrente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vincitori</a:t>
            </a:r>
            <a:r>
              <a:rPr lang="en-US" dirty="0"/>
              <a:t>. </a:t>
            </a:r>
            <a:r>
              <a:rPr lang="en-US" dirty="0" smtClean="0"/>
              <a:t>la </a:t>
            </a:r>
            <a:r>
              <a:rPr lang="en-US" dirty="0" err="1"/>
              <a:t>commissione</a:t>
            </a:r>
            <a:r>
              <a:rPr lang="en-US" dirty="0"/>
              <a:t> ha </a:t>
            </a:r>
            <a:r>
              <a:rPr lang="en-US" dirty="0" err="1"/>
              <a:t>dichiarato</a:t>
            </a:r>
            <a:r>
              <a:rPr lang="en-US" dirty="0"/>
              <a:t> </a:t>
            </a:r>
            <a:r>
              <a:rPr lang="en-US" dirty="0" err="1"/>
              <a:t>vincitrice</a:t>
            </a:r>
            <a:r>
              <a:rPr lang="en-US" dirty="0"/>
              <a:t> Valeria </a:t>
            </a:r>
            <a:r>
              <a:rPr lang="en-US" dirty="0" err="1"/>
              <a:t>Muccifora</a:t>
            </a:r>
            <a:r>
              <a:rPr lang="en-US" dirty="0"/>
              <a:t> e, </a:t>
            </a:r>
            <a:r>
              <a:rPr lang="en-US" dirty="0" err="1"/>
              <a:t>sulla</a:t>
            </a:r>
            <a:r>
              <a:rPr lang="en-US" dirty="0"/>
              <a:t> base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valutazioni</a:t>
            </a:r>
            <a:r>
              <a:rPr lang="en-US" dirty="0"/>
              <a:t> </a:t>
            </a:r>
            <a:r>
              <a:rPr lang="en-US" dirty="0" err="1"/>
              <a:t>contenute</a:t>
            </a:r>
            <a:r>
              <a:rPr lang="en-US" dirty="0"/>
              <a:t> </a:t>
            </a:r>
            <a:r>
              <a:rPr lang="en-US" dirty="0" err="1"/>
              <a:t>negli</a:t>
            </a:r>
            <a:r>
              <a:rPr lang="en-US" dirty="0"/>
              <a:t> </a:t>
            </a:r>
            <a:r>
              <a:rPr lang="en-US" dirty="0" err="1"/>
              <a:t>atti</a:t>
            </a:r>
            <a:r>
              <a:rPr lang="en-US" dirty="0"/>
              <a:t> del </a:t>
            </a:r>
            <a:r>
              <a:rPr lang="en-US" dirty="0" err="1"/>
              <a:t>concorso</a:t>
            </a:r>
            <a:r>
              <a:rPr lang="en-US" dirty="0"/>
              <a:t>, ha </a:t>
            </a:r>
            <a:r>
              <a:rPr lang="en-US" dirty="0" err="1"/>
              <a:t>escluso</a:t>
            </a:r>
            <a:r>
              <a:rPr lang="en-US" dirty="0"/>
              <a:t>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vincitori</a:t>
            </a:r>
            <a:r>
              <a:rPr lang="en-US" dirty="0"/>
              <a:t> Giancarlo </a:t>
            </a:r>
            <a:r>
              <a:rPr lang="en-US" dirty="0" err="1"/>
              <a:t>D'Ambrosio</a:t>
            </a:r>
            <a:r>
              <a:rPr lang="en-US" dirty="0"/>
              <a:t>. Il CD ha </a:t>
            </a:r>
            <a:r>
              <a:rPr lang="en-US" dirty="0" err="1"/>
              <a:t>approvato</a:t>
            </a:r>
            <a:r>
              <a:rPr lang="en-US" dirty="0"/>
              <a:t>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decisione</a:t>
            </a:r>
            <a:r>
              <a:rPr lang="en-US" dirty="0"/>
              <a:t>, </a:t>
            </a:r>
            <a:r>
              <a:rPr lang="en-US" dirty="0" err="1"/>
              <a:t>ed</a:t>
            </a:r>
            <a:r>
              <a:rPr lang="en-US" dirty="0"/>
              <a:t> ha </a:t>
            </a:r>
            <a:r>
              <a:rPr lang="en-US" dirty="0" err="1"/>
              <a:t>decretato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effetti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partano</a:t>
            </a:r>
            <a:r>
              <a:rPr lang="en-US" dirty="0"/>
              <a:t> dal 1-7-2017.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GDL ha </a:t>
            </a:r>
            <a:r>
              <a:rPr lang="en-US" dirty="0" err="1" smtClean="0"/>
              <a:t>presentato</a:t>
            </a:r>
            <a:r>
              <a:rPr lang="en-US" dirty="0" smtClean="0"/>
              <a:t> </a:t>
            </a:r>
            <a:r>
              <a:rPr lang="en-US" dirty="0" err="1" smtClean="0"/>
              <a:t>commenti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piano </a:t>
            </a:r>
            <a:r>
              <a:rPr lang="en-US" dirty="0"/>
              <a:t>di </a:t>
            </a:r>
            <a:r>
              <a:rPr lang="en-US" dirty="0" err="1"/>
              <a:t>riorganizzazione</a:t>
            </a:r>
            <a:r>
              <a:rPr lang="en-US" dirty="0"/>
              <a:t> di AC </a:t>
            </a:r>
            <a:r>
              <a:rPr lang="en-US" dirty="0" err="1"/>
              <a:t>proposto</a:t>
            </a:r>
            <a:r>
              <a:rPr lang="en-US" dirty="0"/>
              <a:t> dal DG </a:t>
            </a:r>
            <a:r>
              <a:rPr lang="en-US" dirty="0" smtClean="0"/>
              <a:t>,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discussi</a:t>
            </a:r>
            <a:r>
              <a:rPr lang="en-US" dirty="0"/>
              <a:t> </a:t>
            </a:r>
            <a:r>
              <a:rPr lang="en-US" dirty="0" err="1"/>
              <a:t>collegialmente</a:t>
            </a:r>
            <a:r>
              <a:rPr lang="en-US" dirty="0"/>
              <a:t>. Il </a:t>
            </a:r>
            <a:r>
              <a:rPr lang="en-US" dirty="0" err="1"/>
              <a:t>presidente</a:t>
            </a:r>
            <a:r>
              <a:rPr lang="en-US" dirty="0"/>
              <a:t> ha </a:t>
            </a:r>
            <a:r>
              <a:rPr lang="en-US" dirty="0" err="1"/>
              <a:t>chiesto</a:t>
            </a:r>
            <a:r>
              <a:rPr lang="en-US" dirty="0"/>
              <a:t> al DG di </a:t>
            </a:r>
            <a:r>
              <a:rPr lang="en-US" dirty="0" err="1"/>
              <a:t>presentare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piano </a:t>
            </a:r>
            <a:r>
              <a:rPr lang="en-US" dirty="0" err="1"/>
              <a:t>definitivo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riunione</a:t>
            </a:r>
            <a:r>
              <a:rPr lang="en-US" dirty="0"/>
              <a:t> di GE di </a:t>
            </a:r>
            <a:r>
              <a:rPr lang="en-US" dirty="0" err="1"/>
              <a:t>metà</a:t>
            </a:r>
            <a:r>
              <a:rPr lang="en-US" dirty="0"/>
              <a:t> </a:t>
            </a:r>
            <a:r>
              <a:rPr lang="en-US" dirty="0" err="1"/>
              <a:t>luglio</a:t>
            </a:r>
            <a:r>
              <a:rPr lang="en-US" dirty="0"/>
              <a:t>,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luce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commenti</a:t>
            </a:r>
            <a:r>
              <a:rPr lang="en-US" dirty="0"/>
              <a:t> </a:t>
            </a:r>
            <a:r>
              <a:rPr lang="en-US" dirty="0" err="1"/>
              <a:t>ricevuti</a:t>
            </a:r>
            <a:r>
              <a:rPr lang="en-US" dirty="0"/>
              <a:t>.</a:t>
            </a:r>
            <a:br>
              <a:rPr lang="en-US" dirty="0"/>
            </a:b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 </a:t>
            </a:r>
            <a:r>
              <a:rPr lang="en-US" dirty="0"/>
              <a:t>Gaetano </a:t>
            </a:r>
            <a:r>
              <a:rPr lang="en-US" dirty="0" err="1"/>
              <a:t>Maron</a:t>
            </a:r>
            <a:r>
              <a:rPr lang="en-US" dirty="0"/>
              <a:t> </a:t>
            </a:r>
            <a:r>
              <a:rPr lang="en-US" dirty="0" err="1" smtClean="0"/>
              <a:t>rieletto</a:t>
            </a:r>
            <a:r>
              <a:rPr lang="en-US" dirty="0" smtClean="0"/>
              <a:t> </a:t>
            </a:r>
            <a:r>
              <a:rPr lang="en-US" dirty="0" err="1" smtClean="0"/>
              <a:t>direttore</a:t>
            </a:r>
            <a:r>
              <a:rPr lang="en-US" dirty="0" smtClean="0"/>
              <a:t> </a:t>
            </a:r>
            <a:r>
              <a:rPr lang="en-US" dirty="0"/>
              <a:t>CNAF</a:t>
            </a:r>
            <a:endParaRPr lang="en-US" dirty="0" smtClean="0">
              <a:sym typeface="Wingdings"/>
            </a:endParaRP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Direttori</a:t>
            </a:r>
            <a:r>
              <a:rPr lang="en-US" dirty="0" smtClean="0"/>
              <a:t>/</a:t>
            </a:r>
            <a:r>
              <a:rPr lang="en-US" dirty="0" err="1" smtClean="0"/>
              <a:t>Direttivo</a:t>
            </a:r>
            <a:r>
              <a:rPr lang="en-US" dirty="0" smtClean="0"/>
              <a:t> </a:t>
            </a:r>
            <a:r>
              <a:rPr lang="en-US" dirty="0" err="1" smtClean="0"/>
              <a:t>Giugno</a:t>
            </a:r>
            <a:r>
              <a:rPr lang="en-US" dirty="0" smtClean="0"/>
              <a:t> 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41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521" y="1066800"/>
            <a:ext cx="8697828" cy="546201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Dal 1 </a:t>
            </a:r>
            <a:r>
              <a:rPr lang="en-US" dirty="0" err="1" smtClean="0"/>
              <a:t>luglio</a:t>
            </a:r>
            <a:r>
              <a:rPr lang="en-US" dirty="0" smtClean="0"/>
              <a:t> 2017 INFN </a:t>
            </a:r>
            <a:r>
              <a:rPr lang="en-US" dirty="0" err="1" smtClean="0"/>
              <a:t>soggetta</a:t>
            </a:r>
            <a:r>
              <a:rPr lang="en-US" dirty="0" smtClean="0"/>
              <a:t> </a:t>
            </a:r>
            <a:r>
              <a:rPr lang="en-US" dirty="0" err="1" smtClean="0"/>
              <a:t>allo</a:t>
            </a:r>
            <a:r>
              <a:rPr lang="en-US" dirty="0" smtClean="0"/>
              <a:t> split payment.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SI ha </a:t>
            </a:r>
            <a:r>
              <a:rPr lang="en-US" dirty="0" err="1" smtClean="0"/>
              <a:t>preparato</a:t>
            </a:r>
            <a:r>
              <a:rPr lang="en-US" dirty="0" smtClean="0"/>
              <a:t> tool per le </a:t>
            </a:r>
            <a:r>
              <a:rPr lang="en-US" dirty="0" err="1" smtClean="0"/>
              <a:t>segreterie</a:t>
            </a:r>
            <a:r>
              <a:rPr lang="en-US" dirty="0"/>
              <a:t> 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/>
              <a:t>Salario</a:t>
            </a:r>
            <a:r>
              <a:rPr lang="en-US" dirty="0" smtClean="0"/>
              <a:t> </a:t>
            </a:r>
            <a:r>
              <a:rPr lang="en-US" dirty="0" err="1" smtClean="0"/>
              <a:t>accessorio</a:t>
            </a:r>
            <a:r>
              <a:rPr lang="en-US" dirty="0" smtClean="0"/>
              <a:t> IV-VIII del 2015 e’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firmato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2016 e 2017 </a:t>
            </a:r>
            <a:r>
              <a:rPr lang="en-US" dirty="0" err="1" smtClean="0"/>
              <a:t>riprese</a:t>
            </a:r>
            <a:r>
              <a:rPr lang="en-US" dirty="0" smtClean="0"/>
              <a:t> le </a:t>
            </a:r>
            <a:r>
              <a:rPr lang="en-US" dirty="0" err="1" smtClean="0"/>
              <a:t>trattative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/>
              <a:t>Iniziata</a:t>
            </a:r>
            <a:r>
              <a:rPr lang="en-US" dirty="0" smtClean="0"/>
              <a:t> </a:t>
            </a:r>
            <a:r>
              <a:rPr lang="en-US" dirty="0" err="1" smtClean="0"/>
              <a:t>discussione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2018, per </a:t>
            </a:r>
            <a:r>
              <a:rPr lang="en-US" dirty="0" err="1" smtClean="0"/>
              <a:t>razionalizzare</a:t>
            </a:r>
            <a:r>
              <a:rPr lang="en-US" dirty="0" smtClean="0"/>
              <a:t> </a:t>
            </a:r>
            <a:r>
              <a:rPr lang="en-US" dirty="0" err="1" smtClean="0"/>
              <a:t>indennita</a:t>
            </a:r>
            <a:r>
              <a:rPr lang="en-US" dirty="0" smtClean="0"/>
              <a:t>’, </a:t>
            </a:r>
            <a:r>
              <a:rPr lang="en-US" dirty="0" err="1" smtClean="0"/>
              <a:t>responsabilita</a:t>
            </a:r>
            <a:r>
              <a:rPr lang="en-US" dirty="0" smtClean="0"/>
              <a:t>’ e </a:t>
            </a:r>
            <a:r>
              <a:rPr lang="en-US" dirty="0" err="1" smtClean="0"/>
              <a:t>altro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US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/>
              <a:t>Premiali</a:t>
            </a:r>
            <a:r>
              <a:rPr lang="en-US" dirty="0" smtClean="0"/>
              <a:t> 2015 </a:t>
            </a:r>
            <a:r>
              <a:rPr lang="en-US" dirty="0" err="1" smtClean="0"/>
              <a:t>fermi</a:t>
            </a:r>
            <a:r>
              <a:rPr lang="en-US" dirty="0" smtClean="0"/>
              <a:t> per </a:t>
            </a:r>
            <a:r>
              <a:rPr lang="en-US" dirty="0" err="1" smtClean="0"/>
              <a:t>mancanza</a:t>
            </a:r>
            <a:r>
              <a:rPr lang="en-US" dirty="0" smtClean="0"/>
              <a:t> </a:t>
            </a:r>
            <a:r>
              <a:rPr lang="en-US" dirty="0" err="1" smtClean="0"/>
              <a:t>commissione</a:t>
            </a:r>
            <a:r>
              <a:rPr lang="en-US" dirty="0" smtClean="0"/>
              <a:t>, </a:t>
            </a:r>
            <a:r>
              <a:rPr lang="en-US" dirty="0" err="1" smtClean="0"/>
              <a:t>premiali</a:t>
            </a:r>
            <a:r>
              <a:rPr lang="en-US" dirty="0" smtClean="0"/>
              <a:t> 2016 </a:t>
            </a:r>
            <a:r>
              <a:rPr lang="en-US" dirty="0" err="1" smtClean="0"/>
              <a:t>fermi</a:t>
            </a:r>
            <a:r>
              <a:rPr lang="en-US" dirty="0" smtClean="0"/>
              <a:t> per </a:t>
            </a:r>
            <a:r>
              <a:rPr lang="en-US" dirty="0" err="1" smtClean="0"/>
              <a:t>decidee</a:t>
            </a:r>
            <a:r>
              <a:rPr lang="en-US" dirty="0" smtClean="0"/>
              <a:t> se </a:t>
            </a:r>
            <a:r>
              <a:rPr lang="en-US" dirty="0" err="1" smtClean="0"/>
              <a:t>usare</a:t>
            </a:r>
            <a:r>
              <a:rPr lang="en-US" dirty="0" smtClean="0"/>
              <a:t> </a:t>
            </a:r>
            <a:r>
              <a:rPr lang="en-US" dirty="0" err="1" smtClean="0"/>
              <a:t>vqr</a:t>
            </a:r>
            <a:r>
              <a:rPr lang="en-US" dirty="0" smtClean="0"/>
              <a:t> 2010 o 2014,  FOE 2017 </a:t>
            </a:r>
            <a:r>
              <a:rPr lang="en-US" dirty="0" err="1" smtClean="0"/>
              <a:t>fermo</a:t>
            </a:r>
            <a:r>
              <a:rPr lang="en-US" dirty="0" smtClean="0"/>
              <a:t> al </a:t>
            </a:r>
            <a:r>
              <a:rPr lang="en-US" dirty="0" err="1" smtClean="0"/>
              <a:t>gabinetto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ministri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/>
              <a:t>Riassegnati</a:t>
            </a:r>
            <a:r>
              <a:rPr lang="en-US" dirty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avanzi</a:t>
            </a:r>
            <a:r>
              <a:rPr lang="en-US" dirty="0" smtClean="0"/>
              <a:t> di </a:t>
            </a:r>
            <a:r>
              <a:rPr lang="en-US" dirty="0" err="1" smtClean="0"/>
              <a:t>bilancio</a:t>
            </a:r>
            <a:r>
              <a:rPr lang="en-US" dirty="0" smtClean="0"/>
              <a:t> 2016, </a:t>
            </a:r>
            <a:r>
              <a:rPr lang="en-US" dirty="0" err="1" smtClean="0"/>
              <a:t>controllare</a:t>
            </a:r>
            <a:r>
              <a:rPr lang="en-US" dirty="0" smtClean="0"/>
              <a:t> e </a:t>
            </a:r>
            <a:r>
              <a:rPr lang="en-US" dirty="0" err="1" smtClean="0"/>
              <a:t>segnalare</a:t>
            </a:r>
            <a:r>
              <a:rPr lang="en-US" dirty="0" smtClean="0"/>
              <a:t> ad </a:t>
            </a:r>
            <a:r>
              <a:rPr lang="en-US" dirty="0" err="1" smtClean="0"/>
              <a:t>angela</a:t>
            </a:r>
            <a:r>
              <a:rPr lang="en-US" dirty="0" smtClean="0"/>
              <a:t> se </a:t>
            </a:r>
            <a:r>
              <a:rPr lang="en-US" dirty="0" err="1" smtClean="0"/>
              <a:t>problemi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US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Claudio </a:t>
            </a:r>
            <a:r>
              <a:rPr lang="en-US" dirty="0" err="1" smtClean="0"/>
              <a:t>Grandi</a:t>
            </a:r>
            <a:r>
              <a:rPr lang="en-US" dirty="0" smtClean="0"/>
              <a:t> (CCR) </a:t>
            </a:r>
            <a:r>
              <a:rPr lang="en-US" dirty="0" err="1" smtClean="0"/>
              <a:t>presenta</a:t>
            </a:r>
            <a:r>
              <a:rPr lang="en-US" dirty="0" smtClean="0"/>
              <a:t> </a:t>
            </a:r>
            <a:r>
              <a:rPr lang="en-US" dirty="0" err="1" smtClean="0"/>
              <a:t>servizi</a:t>
            </a:r>
            <a:r>
              <a:rPr lang="en-US" dirty="0" smtClean="0"/>
              <a:t> </a:t>
            </a:r>
            <a:r>
              <a:rPr lang="en-US" dirty="0" err="1"/>
              <a:t>informatici</a:t>
            </a:r>
            <a:r>
              <a:rPr lang="en-US" dirty="0"/>
              <a:t> </a:t>
            </a:r>
            <a:r>
              <a:rPr lang="en-US" dirty="0" err="1" smtClean="0"/>
              <a:t>centrali</a:t>
            </a:r>
            <a:r>
              <a:rPr lang="en-US" dirty="0" smtClean="0"/>
              <a:t>.  Propone  </a:t>
            </a:r>
            <a:r>
              <a:rPr lang="en-US" dirty="0" err="1"/>
              <a:t>consolidarli</a:t>
            </a:r>
            <a:r>
              <a:rPr lang="en-US" dirty="0"/>
              <a:t> </a:t>
            </a:r>
            <a:r>
              <a:rPr lang="en-US" dirty="0" smtClean="0"/>
              <a:t>con </a:t>
            </a:r>
            <a:r>
              <a:rPr lang="en-US" dirty="0" err="1"/>
              <a:t>appositi</a:t>
            </a:r>
            <a:r>
              <a:rPr lang="en-US" dirty="0"/>
              <a:t> </a:t>
            </a:r>
            <a:r>
              <a:rPr lang="en-US" dirty="0" err="1"/>
              <a:t>gruppi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includano</a:t>
            </a:r>
            <a:r>
              <a:rPr lang="en-US" dirty="0"/>
              <a:t> non solo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esperti</a:t>
            </a:r>
            <a:r>
              <a:rPr lang="en-US" dirty="0"/>
              <a:t> </a:t>
            </a:r>
            <a:r>
              <a:rPr lang="en-US" dirty="0" err="1"/>
              <a:t>centrali</a:t>
            </a:r>
            <a:r>
              <a:rPr lang="en-US" dirty="0"/>
              <a:t>, ma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competenze</a:t>
            </a:r>
            <a:r>
              <a:rPr lang="en-US" dirty="0"/>
              <a:t> </a:t>
            </a:r>
            <a:r>
              <a:rPr lang="en-US" dirty="0" err="1"/>
              <a:t>provenienti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di </a:t>
            </a:r>
            <a:r>
              <a:rPr lang="en-US" dirty="0" err="1"/>
              <a:t>calcolo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. Il CD non ha espresso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contrarietà</a:t>
            </a:r>
            <a:r>
              <a:rPr lang="en-US" dirty="0"/>
              <a:t> di principio, ma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vorrebbe</a:t>
            </a:r>
            <a:r>
              <a:rPr lang="en-US" dirty="0"/>
              <a:t> </a:t>
            </a:r>
            <a:r>
              <a:rPr lang="en-US" dirty="0" err="1"/>
              <a:t>capire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 le </a:t>
            </a:r>
            <a:r>
              <a:rPr lang="en-US" dirty="0" err="1"/>
              <a:t>modalità</a:t>
            </a:r>
            <a:r>
              <a:rPr lang="en-US" dirty="0"/>
              <a:t> operative di </a:t>
            </a:r>
            <a:r>
              <a:rPr lang="en-US" dirty="0" err="1"/>
              <a:t>questi</a:t>
            </a:r>
            <a:r>
              <a:rPr lang="en-US" dirty="0"/>
              <a:t> </a:t>
            </a:r>
            <a:r>
              <a:rPr lang="en-US" dirty="0" err="1"/>
              <a:t>gruppi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, per </a:t>
            </a:r>
            <a:r>
              <a:rPr lang="en-US" dirty="0" err="1"/>
              <a:t>evitare</a:t>
            </a:r>
            <a:r>
              <a:rPr lang="en-US" dirty="0"/>
              <a:t> </a:t>
            </a:r>
            <a:r>
              <a:rPr lang="en-US" dirty="0" err="1"/>
              <a:t>conflitti</a:t>
            </a:r>
            <a:r>
              <a:rPr lang="en-US" dirty="0"/>
              <a:t> di </a:t>
            </a:r>
            <a:r>
              <a:rPr lang="en-US" dirty="0" err="1"/>
              <a:t>competenze</a:t>
            </a:r>
            <a:r>
              <a:rPr lang="en-US" dirty="0"/>
              <a:t> e </a:t>
            </a:r>
            <a:r>
              <a:rPr lang="en-US" dirty="0" err="1"/>
              <a:t>perdita</a:t>
            </a:r>
            <a:r>
              <a:rPr lang="en-US" dirty="0"/>
              <a:t> di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.</a:t>
            </a:r>
            <a:endParaRPr lang="en-US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 smtClean="0"/>
              <a:t>Ferroni</a:t>
            </a:r>
            <a:r>
              <a:rPr lang="en-US" dirty="0" smtClean="0"/>
              <a:t> </a:t>
            </a:r>
            <a:r>
              <a:rPr lang="en-US" dirty="0" err="1" smtClean="0"/>
              <a:t>comunica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ANVUR </a:t>
            </a:r>
            <a:r>
              <a:rPr lang="en-US" dirty="0"/>
              <a:t>ha </a:t>
            </a:r>
            <a:r>
              <a:rPr lang="en-US" dirty="0" err="1"/>
              <a:t>stabilito</a:t>
            </a:r>
            <a:r>
              <a:rPr lang="en-US" dirty="0"/>
              <a:t> di </a:t>
            </a:r>
            <a:r>
              <a:rPr lang="en-US" dirty="0" err="1"/>
              <a:t>pesare</a:t>
            </a:r>
            <a:r>
              <a:rPr lang="en-US" dirty="0"/>
              <a:t> le </a:t>
            </a:r>
            <a:r>
              <a:rPr lang="en-US" dirty="0" err="1"/>
              <a:t>pubblicazioni</a:t>
            </a:r>
            <a:r>
              <a:rPr lang="en-US" dirty="0"/>
              <a:t> per un </a:t>
            </a:r>
            <a:r>
              <a:rPr lang="en-US" dirty="0" err="1"/>
              <a:t>fattore</a:t>
            </a:r>
            <a:r>
              <a:rPr lang="en-US" dirty="0"/>
              <a:t> </a:t>
            </a:r>
            <a:r>
              <a:rPr lang="en-US" dirty="0" err="1"/>
              <a:t>pari</a:t>
            </a:r>
            <a:r>
              <a:rPr lang="en-US" dirty="0"/>
              <a:t> a 1/(1+log_10(</a:t>
            </a:r>
            <a:r>
              <a:rPr lang="en-US" dirty="0" err="1"/>
              <a:t>N_autori</a:t>
            </a:r>
            <a:r>
              <a:rPr lang="en-US" dirty="0"/>
              <a:t>))</a:t>
            </a:r>
            <a:r>
              <a:rPr lang="en-US" dirty="0" smtClean="0"/>
              <a:t>, </a:t>
            </a:r>
            <a:r>
              <a:rPr lang="en-US" dirty="0" err="1"/>
              <a:t>nell'ambito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ricercatori</a:t>
            </a:r>
            <a:r>
              <a:rPr lang="en-US" dirty="0"/>
              <a:t> </a:t>
            </a:r>
            <a:r>
              <a:rPr lang="en-US" dirty="0" err="1"/>
              <a:t>universitari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fini</a:t>
            </a:r>
            <a:r>
              <a:rPr lang="en-US" dirty="0"/>
              <a:t> del </a:t>
            </a:r>
            <a:r>
              <a:rPr lang="en-US" dirty="0" err="1"/>
              <a:t>conseguimento</a:t>
            </a:r>
            <a:r>
              <a:rPr lang="en-US" dirty="0"/>
              <a:t> del "</a:t>
            </a:r>
            <a:r>
              <a:rPr lang="en-US" dirty="0" err="1"/>
              <a:t>premio</a:t>
            </a:r>
            <a:r>
              <a:rPr lang="en-US" dirty="0"/>
              <a:t>" di 3keuro </a:t>
            </a:r>
            <a:r>
              <a:rPr lang="en-US" dirty="0" err="1"/>
              <a:t>contenuto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legge</a:t>
            </a:r>
            <a:r>
              <a:rPr lang="en-US" dirty="0"/>
              <a:t> di </a:t>
            </a:r>
            <a:r>
              <a:rPr lang="en-US" dirty="0" err="1" smtClean="0"/>
              <a:t>stabilità</a:t>
            </a:r>
            <a:r>
              <a:rPr lang="en-US" dirty="0" smtClean="0"/>
              <a:t>. Si </a:t>
            </a:r>
            <a:r>
              <a:rPr lang="en-US" dirty="0" err="1" smtClean="0"/>
              <a:t>tratta</a:t>
            </a:r>
            <a:r>
              <a:rPr lang="en-US" dirty="0" smtClean="0"/>
              <a:t> di un </a:t>
            </a:r>
            <a:r>
              <a:rPr lang="en-US" dirty="0" err="1" smtClean="0"/>
              <a:t>precedente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potrebbe</a:t>
            </a:r>
            <a:r>
              <a:rPr lang="en-US" dirty="0" smtClean="0"/>
              <a:t> </a:t>
            </a:r>
            <a:r>
              <a:rPr lang="en-US" dirty="0" err="1" smtClean="0"/>
              <a:t>peasare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prossima</a:t>
            </a:r>
            <a:r>
              <a:rPr lang="en-US" dirty="0" smtClean="0"/>
              <a:t> VQR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Venerdi' 30 Giugno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Direttori</a:t>
            </a:r>
            <a:r>
              <a:rPr lang="en-US" dirty="0" smtClean="0"/>
              <a:t>/</a:t>
            </a:r>
            <a:r>
              <a:rPr lang="en-US" dirty="0" err="1" smtClean="0"/>
              <a:t>Direttivo</a:t>
            </a:r>
            <a:r>
              <a:rPr lang="en-US" dirty="0" smtClean="0"/>
              <a:t> </a:t>
            </a:r>
            <a:r>
              <a:rPr lang="en-US" dirty="0" err="1" smtClean="0"/>
              <a:t>Giugno</a:t>
            </a:r>
            <a:r>
              <a:rPr lang="en-US" dirty="0" smtClean="0"/>
              <a:t> 2017</a:t>
            </a:r>
            <a:r>
              <a:rPr lang="en-US" strike="sngStrike" dirty="0"/>
              <a:t/>
            </a:r>
            <a:br>
              <a:rPr lang="en-US" strike="sngStrik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41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33615</TotalTime>
  <Words>2781</Words>
  <Application>Microsoft Macintosh PowerPoint</Application>
  <PresentationFormat>On-screen Show (4:3)</PresentationFormat>
  <Paragraphs>390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Clarity</vt:lpstr>
      <vt:lpstr>Cds Giugno  2017</vt:lpstr>
      <vt:lpstr>Direttori  Maggio 2017 </vt:lpstr>
      <vt:lpstr>Direttori  Maggio 2017 </vt:lpstr>
      <vt:lpstr>Direttori  Maggio 2017 </vt:lpstr>
      <vt:lpstr>Direttori  Maggio 2017 </vt:lpstr>
      <vt:lpstr>Direttori  Maggio 2017 </vt:lpstr>
      <vt:lpstr> Direttivo Maggio 2017 </vt:lpstr>
      <vt:lpstr> Direttori/Direttivo Giugno 2017 </vt:lpstr>
      <vt:lpstr> Direttori/Direttivo Giugno 2017 </vt:lpstr>
      <vt:lpstr> Direttivo Giugno 2017 </vt:lpstr>
      <vt:lpstr> Direttivo Giugno 2017 </vt:lpstr>
      <vt:lpstr> Direttivo Giugno2017 </vt:lpstr>
      <vt:lpstr>Gara Centrale catalogo CAEN</vt:lpstr>
      <vt:lpstr>Gara Centrale catalogo CAEN</vt:lpstr>
      <vt:lpstr>Gara Centrale catalogo CAEN</vt:lpstr>
      <vt:lpstr>Notizie Locali</vt:lpstr>
      <vt:lpstr>Notizie Locali</vt:lpstr>
      <vt:lpstr>Notizie Locali</vt:lpstr>
      <vt:lpstr>Notizie Locali</vt:lpstr>
      <vt:lpstr>Notizie Locali</vt:lpstr>
      <vt:lpstr>Notizie Locali</vt:lpstr>
      <vt:lpstr>Notizie Locali</vt:lpstr>
      <vt:lpstr>Di scorta</vt:lpstr>
      <vt:lpstr>Notizie Locali  </vt:lpstr>
      <vt:lpstr>Gara Centrale catalogo elettronica</vt:lpstr>
      <vt:lpstr>Nuova agenzia viaggi</vt:lpstr>
      <vt:lpstr>Direttori  Marzo 2017 </vt:lpstr>
      <vt:lpstr>Direttori  Marzo 2017 </vt:lpstr>
      <vt:lpstr>Direttori  Marzo 2017 </vt:lpstr>
    </vt:vector>
  </TitlesOfParts>
  <Manager/>
  <Company>INFN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Cds luglio 2012</dc:title>
  <dc:subject/>
  <dc:creator>Chiara Meroni</dc:creator>
  <cp:keywords/>
  <dc:description/>
  <cp:lastModifiedBy>Chiara Meroni</cp:lastModifiedBy>
  <cp:revision>741</cp:revision>
  <cp:lastPrinted>2016-04-08T09:48:16Z</cp:lastPrinted>
  <dcterms:created xsi:type="dcterms:W3CDTF">2012-07-01T07:42:44Z</dcterms:created>
  <dcterms:modified xsi:type="dcterms:W3CDTF">2017-06-30T07:57:59Z</dcterms:modified>
  <cp:category/>
</cp:coreProperties>
</file>