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57" r:id="rId7"/>
    <p:sldId id="258" r:id="rId8"/>
    <p:sldId id="259" r:id="rId9"/>
    <p:sldId id="260" r:id="rId10"/>
    <p:sldId id="275" r:id="rId11"/>
    <p:sldId id="261" r:id="rId12"/>
    <p:sldId id="262" r:id="rId13"/>
    <p:sldId id="263" r:id="rId14"/>
    <p:sldId id="264" r:id="rId15"/>
    <p:sldId id="266" r:id="rId16"/>
    <p:sldId id="265" r:id="rId17"/>
    <p:sldId id="271" r:id="rId18"/>
    <p:sldId id="272" r:id="rId19"/>
    <p:sldId id="273" r:id="rId20"/>
    <p:sldId id="274" r:id="rId21"/>
  </p:sldIdLst>
  <p:sldSz cx="12192000" cy="6858000"/>
  <p:notesSz cx="6794500" cy="99822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08/05/2017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9652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08/05/2017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07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08/05/2017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823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08/05/2017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2678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08/05/2017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706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08/05/2017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0974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08/05/2017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1336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08/05/2017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896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08/05/2017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8043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08/05/2017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745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72DA-2FC1-42F1-B01D-79746405CFC9}" type="datetimeFigureOut">
              <a:rPr lang="it-IT" smtClean="0"/>
              <a:t>08/05/2017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9159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F72DA-2FC1-42F1-B01D-79746405CFC9}" type="datetimeFigureOut">
              <a:rPr lang="it-IT" smtClean="0"/>
              <a:t>08/05/2017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9CBA6-9B04-4B76-A1B5-8817231F1C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819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mailto:domenica.quartarella@mi.infn.it" TargetMode="External"/><Relationship Id="rId13" Type="http://schemas.openxmlformats.org/officeDocument/2006/relationships/hyperlink" Target="mailto:simone.coelli@mi.infn.it" TargetMode="External"/><Relationship Id="rId3" Type="http://schemas.openxmlformats.org/officeDocument/2006/relationships/hyperlink" Target="mailto:mauro.citterio@mi.infn.it" TargetMode="External"/><Relationship Id="rId7" Type="http://schemas.openxmlformats.org/officeDocument/2006/relationships/hyperlink" Target="mailto:andrea.baldini@mi.infn.it" TargetMode="External"/><Relationship Id="rId12" Type="http://schemas.openxmlformats.org/officeDocument/2006/relationships/hyperlink" Target="mailto:mauro.quadrio@mi.infn.it" TargetMode="External"/><Relationship Id="rId2" Type="http://schemas.openxmlformats.org/officeDocument/2006/relationships/hyperlink" Target="mailto:massimo.fusetti@mi.infn.i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iro.boiano@mi.infn.it" TargetMode="External"/><Relationship Id="rId11" Type="http://schemas.openxmlformats.org/officeDocument/2006/relationships/hyperlink" Target="mailto:augusto.brigatti@mi.infn.it" TargetMode="External"/><Relationship Id="rId5" Type="http://schemas.openxmlformats.org/officeDocument/2006/relationships/hyperlink" Target="mailto:chiara.guazzoni@polimi.it" TargetMode="External"/><Relationship Id="rId10" Type="http://schemas.openxmlformats.org/officeDocument/2006/relationships/hyperlink" Target="mailto:ennio.viscione@mi.infn.it" TargetMode="External"/><Relationship Id="rId4" Type="http://schemas.openxmlformats.org/officeDocument/2006/relationships/hyperlink" Target="mailto:fabrizio.sabatini@mi.infn.it" TargetMode="External"/><Relationship Id="rId9" Type="http://schemas.openxmlformats.org/officeDocument/2006/relationships/hyperlink" Target="mailto:andrea.capsoni@mi.infn.it" TargetMode="External"/><Relationship Id="rId14" Type="http://schemas.openxmlformats.org/officeDocument/2006/relationships/hyperlink" Target="mailto:carlo.uva@mi.infn.it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.infn.it/circolari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 AGGIORNAMENTO ORDINI CONSIGLIO DI SEZIONE 8 MAGGIO 2017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90522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Sono stati nominati dei punti istruttori </a:t>
            </a: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PUNTI ISTRUTTORI RS				PUNTI ISTRUTTORI ABC</a:t>
            </a:r>
          </a:p>
          <a:p>
            <a:pPr marL="0" indent="0"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Istruzioni per i punti istruttori nominati dal Direttore:</a:t>
            </a:r>
          </a:p>
          <a:p>
            <a:pPr marL="0" indent="0"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Aprire una RDA INFN e salvarsela in bozza per avere un numero di riferimento.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Loggarsi sul sito RS con lo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usernema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lotto N e compilare il carrello. 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Riportare sulle note del carrello il numero delle RDA INFN. Farsi una copia del carrello in formato PDF.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Inviare il carrello a RS che aspetterà a fornire il materiale sino all'approvazione di Chiara.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Rifare i passaggi 2,3,4 per ogni lotto. Utilizzando i vari username forniti da RS.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Compilare la RDA INFN ponendo come oggetti i carrelli con il loro numero identificativo e magari loro CIG corrispondente. Mettendo come quantità 1 e come prezzo il prezzo cumulativo del carrello senza IVA. Sottometterla.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Spedire a voi i pdf della RDA INFN, dei carrelli, delle eventuali schede di sicurezza e quant'altro.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La Chiara approva ed il gioco è fatto.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546175"/>
              </p:ext>
            </p:extLst>
          </p:nvPr>
        </p:nvGraphicFramePr>
        <p:xfrm>
          <a:off x="838200" y="2595154"/>
          <a:ext cx="4800600" cy="2114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6500"/>
                <a:gridCol w="736600"/>
                <a:gridCol w="800100"/>
                <a:gridCol w="20574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Massimo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Fusetti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0250319513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2"/>
                        </a:rPr>
                        <a:t>massimo.fusetti@mi.infn.it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Mauro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Citterio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0250317330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3"/>
                        </a:rPr>
                        <a:t>mauro.citterio@mi.infn.it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Fabrizio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Sabatini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0250317390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4"/>
                        </a:rPr>
                        <a:t>fabrizio.sabatini@mi.infn.it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Chiara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Guazzoni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0223996147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5"/>
                        </a:rPr>
                        <a:t>chiara.guazzoni@polimi.it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Ciro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Boiano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0250317323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6"/>
                        </a:rPr>
                        <a:t>ciro.boiano@mi.infn.it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Andrea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Baldini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0250317301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7"/>
                        </a:rPr>
                        <a:t>andrea.baldini@mi.infn.it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Domenica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Quartarella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0250317302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8"/>
                        </a:rPr>
                        <a:t>domenica.quartarella@mi.infn.it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Andrea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Capsoni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0250317731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9"/>
                        </a:rPr>
                        <a:t>andrea.capsoni@mi.infn.it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Ennio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Viscione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0250317680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10"/>
                        </a:rPr>
                        <a:t>ennio.viscione@mi.infn.it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Augusto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Brigatti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0250317384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11"/>
                        </a:rPr>
                        <a:t>augusto.brigatti@mi.infn.it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Mauro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Quadrio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0250319550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 dirty="0">
                          <a:effectLst/>
                          <a:hlinkClick r:id="rId12"/>
                        </a:rPr>
                        <a:t>mauro.quadrio@mi.infn.it</a:t>
                      </a:r>
                      <a:endParaRPr lang="it-IT" sz="11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36153"/>
              </p:ext>
            </p:extLst>
          </p:nvPr>
        </p:nvGraphicFramePr>
        <p:xfrm>
          <a:off x="6400800" y="2595154"/>
          <a:ext cx="4876801" cy="23145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8578"/>
                <a:gridCol w="941749"/>
                <a:gridCol w="941749"/>
                <a:gridCol w="2054725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nome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cognome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tel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email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Massimo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Fusetti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0250319513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2"/>
                        </a:rPr>
                        <a:t>massimo.fusetti@mi.infn.it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Mauro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Citterio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0250317330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3"/>
                        </a:rPr>
                        <a:t>mauro.citterio@mi.infn.it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Fabrizio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Sabatini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0250317390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4"/>
                        </a:rPr>
                        <a:t>fabrizio.sabatini@mi.infn.it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Chiara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Guazzoni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0223996147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5"/>
                        </a:rPr>
                        <a:t>chiara.guazzoni@polimi.it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Simone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Coelli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0250317679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13"/>
                        </a:rPr>
                        <a:t>simone.coelli@mi.infn.it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Andrea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Baldini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0250317301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7"/>
                        </a:rPr>
                        <a:t>andrea.baldini@mi.infn.it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Carlo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Uva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0250319507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14"/>
                        </a:rPr>
                        <a:t>carlo.uva@mi.infn.it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Andrea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Capsoni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0250317731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9"/>
                        </a:rPr>
                        <a:t>andrea.capsoni@mi.infn.it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Ennio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Viscione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0250317680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10"/>
                        </a:rPr>
                        <a:t>ennio.viscione@mi.infn.it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Augusto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Brigatti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0250317384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>
                          <a:effectLst/>
                          <a:hlinkClick r:id="rId11"/>
                        </a:rPr>
                        <a:t>augusto.brigatti@mi.infn.it</a:t>
                      </a:r>
                      <a:endParaRPr lang="it-IT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Mauro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Quadrio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0250319550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sng" strike="noStrike" dirty="0">
                          <a:effectLst/>
                          <a:hlinkClick r:id="rId12"/>
                        </a:rPr>
                        <a:t>mauro.quadrio@mi.infn.it</a:t>
                      </a:r>
                      <a:endParaRPr lang="it-IT" sz="11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151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 smtClean="0"/>
              <a:t>Istruzioni </a:t>
            </a:r>
            <a:r>
              <a:rPr lang="it-IT" sz="3200" dirty="0" smtClean="0"/>
              <a:t>punti istruttori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1) Aprire una RDA INFN e salvarsela in bozza per avere un numero di riferimento.</a:t>
            </a:r>
            <a:br>
              <a:rPr lang="it-IT" dirty="0"/>
            </a:br>
            <a:r>
              <a:rPr lang="it-IT" dirty="0"/>
              <a:t>2) Loggarsi sul sito RS con </a:t>
            </a:r>
            <a:r>
              <a:rPr lang="it-IT" dirty="0" err="1" smtClean="0"/>
              <a:t>user</a:t>
            </a:r>
            <a:r>
              <a:rPr lang="it-IT" dirty="0" smtClean="0"/>
              <a:t> e password dei singoli lotti e </a:t>
            </a:r>
            <a:r>
              <a:rPr lang="it-IT" dirty="0"/>
              <a:t>compilare il carrello. </a:t>
            </a:r>
            <a:br>
              <a:rPr lang="it-IT" dirty="0"/>
            </a:br>
            <a:r>
              <a:rPr lang="it-IT" dirty="0"/>
              <a:t>3) Riportare sulle note del carrello il numero delle RDA INFN. Farsi una copia del carrello in formato PDF.</a:t>
            </a:r>
            <a:br>
              <a:rPr lang="it-IT" dirty="0"/>
            </a:br>
            <a:r>
              <a:rPr lang="it-IT" dirty="0"/>
              <a:t>4) Inviare il carrello a </a:t>
            </a:r>
            <a:r>
              <a:rPr lang="it-IT" dirty="0" smtClean="0"/>
              <a:t>RS; contestualmente il Direttore riceve notifica e </a:t>
            </a:r>
            <a:r>
              <a:rPr lang="it-IT" dirty="0" err="1" smtClean="0"/>
              <a:t>potra’</a:t>
            </a:r>
            <a:r>
              <a:rPr lang="it-IT" dirty="0" smtClean="0"/>
              <a:t> poi autorizzare RS alla fornitura.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5) Rifare i passaggi 2,3,4 per ogni </a:t>
            </a:r>
            <a:r>
              <a:rPr lang="it-IT" dirty="0" smtClean="0"/>
              <a:t>lotto (se necessario ordinare su </a:t>
            </a:r>
            <a:r>
              <a:rPr lang="it-IT" dirty="0" err="1" smtClean="0"/>
              <a:t>piu’</a:t>
            </a:r>
            <a:r>
              <a:rPr lang="it-IT" dirty="0" smtClean="0"/>
              <a:t> lotti) in quanto non </a:t>
            </a:r>
            <a:r>
              <a:rPr lang="it-IT" dirty="0" err="1" smtClean="0"/>
              <a:t>e’</a:t>
            </a:r>
            <a:r>
              <a:rPr lang="it-IT" dirty="0" smtClean="0"/>
              <a:t> possibile fare un ordine con </a:t>
            </a:r>
            <a:r>
              <a:rPr lang="it-IT" dirty="0" err="1" smtClean="0"/>
              <a:t>piu’</a:t>
            </a:r>
            <a:r>
              <a:rPr lang="it-IT" dirty="0" smtClean="0"/>
              <a:t> </a:t>
            </a:r>
            <a:r>
              <a:rPr lang="it-IT" dirty="0" err="1" smtClean="0"/>
              <a:t>cig</a:t>
            </a:r>
            <a:r>
              <a:rPr lang="it-IT" dirty="0" smtClean="0"/>
              <a:t>. 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6) Compilare la RDA INFN ponendo come </a:t>
            </a:r>
            <a:r>
              <a:rPr lang="it-IT" dirty="0" smtClean="0"/>
              <a:t>oggetto il carrello </a:t>
            </a:r>
            <a:r>
              <a:rPr lang="it-IT" dirty="0"/>
              <a:t>con il </a:t>
            </a:r>
            <a:r>
              <a:rPr lang="it-IT" dirty="0" smtClean="0"/>
              <a:t>suo </a:t>
            </a:r>
            <a:r>
              <a:rPr lang="it-IT" dirty="0"/>
              <a:t>numero </a:t>
            </a:r>
            <a:r>
              <a:rPr lang="it-IT" dirty="0" smtClean="0"/>
              <a:t>identificativo. Mettere </a:t>
            </a:r>
            <a:r>
              <a:rPr lang="it-IT" dirty="0"/>
              <a:t>come quantità 1 e come prezzo il prezzo cumulativo del carrello senza IVA. </a:t>
            </a:r>
            <a:r>
              <a:rPr lang="it-IT" dirty="0" smtClean="0"/>
              <a:t>Sottomettere la RDA.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7) </a:t>
            </a:r>
            <a:r>
              <a:rPr lang="it-IT" dirty="0" smtClean="0"/>
              <a:t>Fare avere in amministrazione le RDA INFN con copia  </a:t>
            </a:r>
            <a:r>
              <a:rPr lang="it-IT" dirty="0"/>
              <a:t>dei </a:t>
            </a:r>
            <a:r>
              <a:rPr lang="it-IT" dirty="0" smtClean="0"/>
              <a:t>carrelli </a:t>
            </a:r>
            <a:r>
              <a:rPr lang="it-IT" dirty="0"/>
              <a:t>delle eventuali schede di </a:t>
            </a:r>
            <a:r>
              <a:rPr lang="it-IT" dirty="0" smtClean="0"/>
              <a:t>sicurezza e del materiale inventariabile.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endParaRPr lang="it-IT" dirty="0" smtClean="0"/>
          </a:p>
          <a:p>
            <a:pPr marL="0" indent="0">
              <a:buNone/>
            </a:pPr>
            <a:endParaRPr lang="it-IT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19382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gli utenti</a:t>
            </a:r>
            <a:endParaRPr lang="it-I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L’utente che ha </a:t>
            </a:r>
            <a:r>
              <a:rPr lang="it-IT" dirty="0" err="1" smtClean="0"/>
              <a:t>necessita’</a:t>
            </a:r>
            <a:r>
              <a:rPr lang="it-IT" dirty="0" smtClean="0"/>
              <a:t> di fare un acquisto RS/ABC deve compilare il carrello del materiale desiderato utilizzando i cataloghi pubblici delle due ditte e fare avere il carrello al punto istruttore.</a:t>
            </a:r>
          </a:p>
          <a:p>
            <a:pPr marL="0" indent="0">
              <a:buNone/>
            </a:pPr>
            <a:r>
              <a:rPr lang="it-IT" dirty="0" smtClean="0"/>
              <a:t>Deve inoltre fornire al punto istruttore i dettagli relativi all’esperimento e al capitolo su cui imputare la spesa.</a:t>
            </a:r>
          </a:p>
          <a:p>
            <a:pPr marL="0" indent="0">
              <a:buNone/>
            </a:pPr>
            <a:r>
              <a:rPr lang="it-IT" dirty="0" smtClean="0"/>
              <a:t>Si raccomanda, nel limite del possibile, di accorpare gli acquisti al fine di evitare la moltiplicazione di ordini e relative fatture, dal momento che le ditte fatturano anch</a:t>
            </a:r>
            <a:r>
              <a:rPr lang="it-IT" dirty="0" smtClean="0"/>
              <a:t>e per importi parziali e molto piccoli ogni volta che consegnano un pezzo.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84392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6436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8075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33612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514350" indent="-514350">
              <a:buFont typeface="+mj-lt"/>
              <a:buAutoNum type="arabicPeriod"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679531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03184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endParaRPr lang="it-IT" dirty="0" smtClean="0"/>
          </a:p>
          <a:p>
            <a:endParaRPr lang="it-IT" dirty="0">
              <a:solidFill>
                <a:srgbClr val="FF000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65891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6600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Estratto da Circolare Direzione Affari Contrattuali e Patrimoniali disponibile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link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www.ac.infn.it/circolari/</a:t>
            </a: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(ultima in ordine di pubblicazione)</a:t>
            </a:r>
            <a:endParaRPr lang="it-I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Obbligo di ricorso alle convenzioni CONSIP per energia elettrica, gas, carburanti, combustibili per riscaldamento, telefonia fissa e mobile, buoni pasto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Beni e servizi informatici: obbligo di acquisto con gli strumenti messi a disposizione da CONSIP: convenzione, RDO </a:t>
            </a:r>
            <a:r>
              <a:rPr lang="it-IT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mepa</a:t>
            </a: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ordine diretto di acquisto. In caso di NON DISPONIBILITA’ del bene /  servizio in MEPA questi acquisti vanno comunicati in modo separato ad AGID (vale anche per tutte le licenze e relative manutenzioni acquistate fuori </a:t>
            </a:r>
            <a:r>
              <a:rPr lang="it-IT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mepa</a:t>
            </a: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es. </a:t>
            </a:r>
            <a:r>
              <a:rPr lang="it-IT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Europractice</a:t>
            </a: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Sempre ricorso prioritario al MEPA per acquisti a partire da Euro 1000,00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Acquisti di importo inferiore a Euro 1000; possono essere effettuati anche senza ricorrere in modo prioritario al MEPA, nel rispetto del principio del divieto di frazionamento (</a:t>
            </a:r>
            <a:r>
              <a:rPr lang="it-IT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esclusi beni e servizi informatici</a:t>
            </a: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a seguire </a:t>
            </a:r>
            <a:r>
              <a:rPr lang="it-IT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modalita’</a:t>
            </a:r>
            <a:r>
              <a:rPr lang="it-IT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dettagliate</a:t>
            </a:r>
          </a:p>
          <a:p>
            <a:pPr marL="514350" indent="-514350">
              <a:buFont typeface="+mj-lt"/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8812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4401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ISTRUZIONI OPERATIVE</a:t>
            </a:r>
            <a:endParaRPr lang="it-I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346653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Gli affidamenti di importo inferiore ai 40000 Euro, per i quali si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puo’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procedere ad affidamento diretto adeguatamente motivato, devono essere accompagnati da una concreta ed effettiva motivazione in merito alla scelta dell’affidatario, in relazione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all’economicita’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dell’affidamento e al rispetto dei principi di concorrenza e rotazione.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adeguata motivazione si intende anche un confronto con valutazione comparativa tra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piu’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preventivi di spesa (a seguire dettagli)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linea generale: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Utilizzo dell’elenco fornitori ufficiale INFN (NON ANCORA ATTIVATO AL MOMENTO), nella misura in cui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man mano attivato;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Rispetto del principio di rotazione negli inviti e di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economicita’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dell’affidamento;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Obbligo di fornire una motivazione rafforzata in caso di invito o affidamento al fornitore uscente o ricorrente; in pratica lo si deve trattare come un fornitore unico indicando la motivazione e deve essere motivata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l’unicita’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modo esplicito.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Utilizzo delle RDO MEPA (se bene presente in MEPA) o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del’avviso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manifestare interesse, qualora vi sia un numero potenzialmente significativo di fornitori.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297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b="1" dirty="0" smtClean="0"/>
              <a:t>ACQUISTI MINORI AI 1000 EURO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presenza di prodotto/servizio da gara nazionale INFN obbligo di acquisto dal fornitore nazionale (RS – ABC a seguire)</a:t>
            </a:r>
          </a:p>
          <a:p>
            <a:pPr algn="just"/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assenza di prodotto servizio da gara nazionale INFN, con rispetto principio di rotazione, una delle seguenti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modalita’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scelta</a:t>
            </a:r>
          </a:p>
          <a:p>
            <a:pPr lvl="1" algn="just"/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MEPA con motivazione circa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economicita’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(prezzo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piu’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basso con indagine informale con due preventivi via email/telefono);</a:t>
            </a:r>
          </a:p>
          <a:p>
            <a:pPr lvl="1" algn="just"/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Trattativa Diretta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Mepa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confronto tra due preventivi; prima confronto informale poi trattativa diretta solo a ditta scelta</a:t>
            </a:r>
          </a:p>
          <a:p>
            <a:pPr lvl="1" algn="just"/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Richiesta due preventivi quando prodotto/servizio non esistono su MEPA (quando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sara’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disponibile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andra’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fatto da elenco fornitori INFN), con  motivazione circa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economicita’</a:t>
            </a:r>
            <a:endParaRPr lang="it-IT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si presenta un solo preventivo bisogna considerare la ditta come un unico fornitore dunque va dichiarata la motivazione rafforzata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dell’unicita’</a:t>
            </a:r>
            <a:endParaRPr lang="it-IT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Anche per gli ordini inferiori ai 1000 euro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e’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sempre richiesta una breve relazione sull’utilizzo del materiale, sul dettaglio del confronto tra i preventivi ove presente, e/o </a:t>
            </a:r>
            <a:r>
              <a:rPr lang="it-IT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sull’unicita’</a:t>
            </a:r>
            <a:r>
              <a:rPr lang="it-I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 fornitore.</a:t>
            </a:r>
          </a:p>
          <a:p>
            <a:pPr lvl="1"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28255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 smtClean="0"/>
              <a:t>ACQUISTI DA EURO 1000 A EURO 40000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5354" y="1372779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Anche in questo caso ove presente gara nazionale obbligo di acquisto presso il fornitore nazionale.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 non presente gara nazionale</a:t>
            </a:r>
          </a:p>
          <a:p>
            <a:pPr>
              <a:buFontTx/>
              <a:buChar char="-"/>
            </a:pPr>
            <a:r>
              <a:rPr lang="it-IT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PRESTAZIONE PRESENTE IN MEPA</a:t>
            </a:r>
          </a:p>
          <a:p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Quando possibile utilizzare la RDO MEPA aperta a tutti; se non la si fa aperta a tutti bisogna comunque cambiare e fare ruotare le ditte che si invitano, e invitarne almeno 5 garantendo principi di rotazione ed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economicita’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Utilizzare trattativa diretta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mepa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dopo avere fatto indagini informali e avere identificato il preventivo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piu’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basso; allegare copia dei preventivi.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&lt;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20000 euro : almeno tre preventivi</a:t>
            </a:r>
          </a:p>
          <a:p>
            <a:pPr marL="457200" lvl="1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Da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20000 a 30000 euro; almeno 4 preventivi</a:t>
            </a:r>
          </a:p>
          <a:p>
            <a:pPr marL="457200" lvl="1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Da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30000 a 40000 euro: almeno 5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preventivi</a:t>
            </a:r>
          </a:p>
          <a:p>
            <a:pPr marL="457200" lvl="1" indent="0">
              <a:buNone/>
            </a:pP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MEPA:  non essendoci confronto comparativo va giustificato con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unicita’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 fornitore; se così non fosse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sempre necessario un confronto comparativo informale</a:t>
            </a:r>
          </a:p>
          <a:p>
            <a:pPr marL="457200" lvl="1" indent="0">
              <a:buNone/>
            </a:pPr>
            <a:endParaRPr lang="it-IT" sz="2000" dirty="0"/>
          </a:p>
          <a:p>
            <a:pPr lvl="1"/>
            <a:endParaRPr lang="it-IT" sz="2000" dirty="0" smtClean="0"/>
          </a:p>
          <a:p>
            <a:pPr>
              <a:buFontTx/>
              <a:buChar char="-"/>
            </a:pPr>
            <a:endParaRPr lang="it-IT" sz="2000" u="sng" dirty="0" smtClean="0"/>
          </a:p>
          <a:p>
            <a:pPr>
              <a:buFontTx/>
              <a:buChar char="-"/>
            </a:pPr>
            <a:endParaRPr lang="it-IT" sz="2000" u="sng" dirty="0"/>
          </a:p>
          <a:p>
            <a:pPr>
              <a:buFontTx/>
              <a:buChar char="-"/>
            </a:pPr>
            <a:endParaRPr lang="it-IT" sz="2000" u="sng" dirty="0" smtClean="0"/>
          </a:p>
          <a:p>
            <a:pPr marL="0" indent="0">
              <a:buNone/>
            </a:pPr>
            <a:r>
              <a:rPr lang="it-IT" sz="2000" u="sng" dirty="0" smtClean="0"/>
              <a:t>PRESTAZIONE NON PRESENTE IN MEPA</a:t>
            </a:r>
          </a:p>
          <a:p>
            <a:pPr>
              <a:buFontTx/>
              <a:buChar char="-"/>
            </a:pPr>
            <a:r>
              <a:rPr lang="it-IT" sz="2000" dirty="0" smtClean="0"/>
              <a:t>Indagine di mercato documentata, dunque con presentazione dei preventivi richiesti in modo informale, salvo poi protocollare solo la richiesta di offerta e l’offerta della ditta scelta</a:t>
            </a:r>
          </a:p>
          <a:p>
            <a:pPr marL="457200" lvl="1" indent="0">
              <a:buNone/>
            </a:pPr>
            <a:r>
              <a:rPr lang="it-IT" sz="2000" dirty="0" smtClean="0"/>
              <a:t>&lt; 20000 euro : almeno tre preventivi</a:t>
            </a:r>
          </a:p>
          <a:p>
            <a:pPr marL="457200" lvl="1" indent="0">
              <a:buNone/>
            </a:pPr>
            <a:r>
              <a:rPr lang="it-IT" sz="2000" dirty="0" smtClean="0"/>
              <a:t>Da 20000 a 30000 euro; almeno 4 preventivi</a:t>
            </a:r>
          </a:p>
          <a:p>
            <a:pPr marL="457200" lvl="1" indent="0">
              <a:buNone/>
            </a:pPr>
            <a:r>
              <a:rPr lang="it-IT" sz="2000" dirty="0" smtClean="0"/>
              <a:t>Da 30000 a 40000 euro: almeno 5 preventivi</a:t>
            </a:r>
          </a:p>
          <a:p>
            <a:pPr marL="457200" lvl="1" indent="0">
              <a:buNone/>
            </a:pPr>
            <a:r>
              <a:rPr lang="it-IT" sz="2000" dirty="0" smtClean="0"/>
              <a:t>Nel caso in cui non esistano ditte che possono produrre il preventivo secondo queste indicazioni, va indicato nella relazione.</a:t>
            </a:r>
            <a:endParaRPr lang="it-IT" sz="2000" dirty="0"/>
          </a:p>
          <a:p>
            <a:pPr marL="457200" lvl="1" indent="0">
              <a:buNone/>
            </a:pPr>
            <a:r>
              <a:rPr lang="it-IT" sz="2000" dirty="0" smtClean="0"/>
              <a:t>Sempre rispetto dell’obbligo di rotazione ed </a:t>
            </a:r>
            <a:r>
              <a:rPr lang="it-IT" sz="2000" dirty="0" err="1" smtClean="0"/>
              <a:t>economicita’</a:t>
            </a:r>
            <a:r>
              <a:rPr lang="it-IT" sz="2000" dirty="0" smtClean="0"/>
              <a:t>; in caso di dubbio </a:t>
            </a:r>
            <a:r>
              <a:rPr lang="it-IT" sz="2000" dirty="0" err="1" smtClean="0"/>
              <a:t>e’</a:t>
            </a:r>
            <a:r>
              <a:rPr lang="it-IT" sz="2000" dirty="0" smtClean="0"/>
              <a:t> opportuno utilizzare la pubblicazione dell’avviso a manifestare interesse.</a:t>
            </a:r>
          </a:p>
          <a:p>
            <a:pPr marL="457200" lvl="1" indent="0">
              <a:buNone/>
            </a:pPr>
            <a:endParaRPr lang="it-IT" sz="2000" dirty="0"/>
          </a:p>
          <a:p>
            <a:pPr marL="457200" lvl="1" indent="0">
              <a:buNone/>
            </a:pPr>
            <a:r>
              <a:rPr lang="it-IT" sz="2000" dirty="0" smtClean="0"/>
              <a:t>Quando ci </a:t>
            </a:r>
            <a:r>
              <a:rPr lang="it-IT" sz="2000" dirty="0" err="1" smtClean="0"/>
              <a:t>sara’</a:t>
            </a:r>
            <a:r>
              <a:rPr lang="it-IT" sz="2000" dirty="0" smtClean="0"/>
              <a:t> l’albo fornitori INFN a cui attingere, si </a:t>
            </a:r>
            <a:r>
              <a:rPr lang="it-IT" sz="2000" dirty="0" err="1" smtClean="0"/>
              <a:t>dovra’</a:t>
            </a:r>
            <a:r>
              <a:rPr lang="it-IT" sz="2000" dirty="0" smtClean="0"/>
              <a:t> attingere allo stesso elenco, seguendo i medesimi criteri.</a:t>
            </a:r>
          </a:p>
        </p:txBody>
      </p:sp>
    </p:spTree>
    <p:extLst>
      <p:ext uri="{BB962C8B-B14F-4D97-AF65-F5344CB8AC3E}">
        <p14:creationId xmlns:p14="http://schemas.microsoft.com/office/powerpoint/2010/main" val="3311052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899160" y="-246437"/>
            <a:ext cx="1129284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sz="2000" u="sng" dirty="0" smtClean="0"/>
          </a:p>
          <a:p>
            <a:endParaRPr lang="it-IT" sz="2000" u="sng" dirty="0"/>
          </a:p>
          <a:p>
            <a:endParaRPr lang="it-IT" sz="2000" u="sng" dirty="0" smtClean="0"/>
          </a:p>
          <a:p>
            <a:endParaRPr lang="it-IT" sz="2000" u="sng" dirty="0"/>
          </a:p>
          <a:p>
            <a:endParaRPr lang="it-IT" sz="2000" u="sng" dirty="0" smtClean="0"/>
          </a:p>
          <a:p>
            <a:endParaRPr lang="it-IT" sz="2000" u="sng" dirty="0"/>
          </a:p>
          <a:p>
            <a:endParaRPr lang="it-IT" sz="2000" u="sng" dirty="0" smtClean="0"/>
          </a:p>
          <a:p>
            <a:r>
              <a:rPr lang="it-IT" sz="2000" u="sng" dirty="0" smtClean="0"/>
              <a:t>PRESTAZIONE </a:t>
            </a:r>
            <a:r>
              <a:rPr lang="it-IT" sz="2000" u="sng" dirty="0"/>
              <a:t>NON PRESENTE IN </a:t>
            </a:r>
            <a:r>
              <a:rPr lang="it-IT" sz="2000" u="sng" dirty="0" smtClean="0"/>
              <a:t>MEPA</a:t>
            </a:r>
          </a:p>
          <a:p>
            <a:endParaRPr lang="it-IT" sz="2000" u="sng" dirty="0"/>
          </a:p>
          <a:p>
            <a:pPr>
              <a:buFontTx/>
              <a:buChar char="-"/>
            </a:pPr>
            <a:r>
              <a:rPr lang="it-IT" sz="2000" dirty="0"/>
              <a:t>Indagine di mercato documentata, dunque con presentazione </a:t>
            </a:r>
            <a:r>
              <a:rPr lang="it-IT" sz="2000" dirty="0" smtClean="0"/>
              <a:t>delle richieste di offerta via email e dei </a:t>
            </a:r>
            <a:r>
              <a:rPr lang="it-IT" sz="2000" dirty="0"/>
              <a:t>preventivi </a:t>
            </a:r>
            <a:r>
              <a:rPr lang="it-IT" sz="2000" dirty="0" smtClean="0"/>
              <a:t>ricevuti, </a:t>
            </a:r>
            <a:r>
              <a:rPr lang="it-IT" sz="2000" dirty="0"/>
              <a:t>salvo poi protocollare solo la richiesta di offerta </a:t>
            </a:r>
            <a:r>
              <a:rPr lang="it-IT" sz="2000" dirty="0" smtClean="0"/>
              <a:t>ufficiale e </a:t>
            </a:r>
            <a:r>
              <a:rPr lang="it-IT" sz="2000" dirty="0"/>
              <a:t>l’offerta </a:t>
            </a:r>
            <a:r>
              <a:rPr lang="it-IT" sz="2000" dirty="0" smtClean="0"/>
              <a:t>ufficiale della </a:t>
            </a:r>
            <a:r>
              <a:rPr lang="it-IT" sz="2000" dirty="0"/>
              <a:t>ditta scelta</a:t>
            </a:r>
          </a:p>
          <a:p>
            <a:pPr lvl="1"/>
            <a:r>
              <a:rPr lang="it-IT" sz="2000" dirty="0"/>
              <a:t>&lt; 20000 euro : almeno tre preventivi</a:t>
            </a:r>
          </a:p>
          <a:p>
            <a:pPr lvl="1"/>
            <a:r>
              <a:rPr lang="it-IT" sz="2000" dirty="0"/>
              <a:t>Da 20000 a 30000 euro; almeno 4 preventivi</a:t>
            </a:r>
          </a:p>
          <a:p>
            <a:pPr lvl="1"/>
            <a:r>
              <a:rPr lang="it-IT" sz="2000" dirty="0"/>
              <a:t>Da 30000 a 40000 euro: almeno 5 preventivi</a:t>
            </a:r>
          </a:p>
          <a:p>
            <a:pPr lvl="1"/>
            <a:r>
              <a:rPr lang="it-IT" sz="2000" dirty="0"/>
              <a:t>Nel caso in cui non esistano ditte che possono produrre il preventivo secondo queste indicazioni, va indicato nella relazione.</a:t>
            </a:r>
          </a:p>
          <a:p>
            <a:pPr lvl="1"/>
            <a:r>
              <a:rPr lang="it-IT" sz="2000" dirty="0"/>
              <a:t>Sempre rispetto dell’obbligo di rotazione ed </a:t>
            </a:r>
            <a:r>
              <a:rPr lang="it-IT" sz="2000" dirty="0" err="1"/>
              <a:t>economicita’</a:t>
            </a:r>
            <a:r>
              <a:rPr lang="it-IT" sz="2000" dirty="0"/>
              <a:t>; in caso di dubbio </a:t>
            </a:r>
            <a:r>
              <a:rPr lang="it-IT" sz="2000" dirty="0" err="1"/>
              <a:t>e’</a:t>
            </a:r>
            <a:r>
              <a:rPr lang="it-IT" sz="2000" dirty="0"/>
              <a:t> opportuno utilizzare la pubblicazione dell’avviso a manifestare interesse.</a:t>
            </a:r>
          </a:p>
          <a:p>
            <a:pPr lvl="1"/>
            <a:endParaRPr lang="it-IT" sz="2000" dirty="0"/>
          </a:p>
          <a:p>
            <a:pPr lvl="1"/>
            <a:r>
              <a:rPr lang="it-IT" sz="2000" dirty="0"/>
              <a:t>Quando ci </a:t>
            </a:r>
            <a:r>
              <a:rPr lang="it-IT" sz="2000" dirty="0" err="1"/>
              <a:t>sara’</a:t>
            </a:r>
            <a:r>
              <a:rPr lang="it-IT" sz="2000" dirty="0"/>
              <a:t> l’albo fornitori INFN a cui attingere, si </a:t>
            </a:r>
            <a:r>
              <a:rPr lang="it-IT" sz="2000" dirty="0" err="1"/>
              <a:t>dovra’</a:t>
            </a:r>
            <a:r>
              <a:rPr lang="it-IT" sz="2000" dirty="0"/>
              <a:t> attingere </a:t>
            </a:r>
            <a:r>
              <a:rPr lang="it-IT" sz="2000" dirty="0" smtClean="0"/>
              <a:t>all’ elenco</a:t>
            </a:r>
            <a:r>
              <a:rPr lang="it-IT" sz="2000" dirty="0"/>
              <a:t>, seguendo i medesimi criteri.</a:t>
            </a:r>
          </a:p>
        </p:txBody>
      </p:sp>
    </p:spTree>
    <p:extLst>
      <p:ext uri="{BB962C8B-B14F-4D97-AF65-F5344CB8AC3E}">
        <p14:creationId xmlns:p14="http://schemas.microsoft.com/office/powerpoint/2010/main" val="1387738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3200" dirty="0" smtClean="0"/>
              <a:t>Come ricercare i soggetti che possono essere invitati a presentare un preventivo?</a:t>
            </a:r>
          </a:p>
          <a:p>
            <a:r>
              <a:rPr lang="it-IT" sz="3200" dirty="0" smtClean="0"/>
              <a:t>Ricerca in Internet</a:t>
            </a:r>
          </a:p>
          <a:p>
            <a:r>
              <a:rPr lang="it-IT" sz="3200" dirty="0" smtClean="0"/>
              <a:t>Ricerca su cataloghi</a:t>
            </a:r>
          </a:p>
          <a:p>
            <a:r>
              <a:rPr lang="it-IT" sz="3200" dirty="0" smtClean="0"/>
              <a:t>Ricerca su listini ufficiali</a:t>
            </a:r>
          </a:p>
          <a:p>
            <a:r>
              <a:rPr lang="it-IT" sz="3200" dirty="0" smtClean="0"/>
              <a:t>Confronto soggetti presenti sul MEPA</a:t>
            </a:r>
          </a:p>
          <a:p>
            <a:r>
              <a:rPr lang="it-IT" sz="3200" dirty="0" smtClean="0"/>
              <a:t>Con albo fornitori quando </a:t>
            </a:r>
            <a:r>
              <a:rPr lang="it-IT" sz="3200" dirty="0" err="1" smtClean="0"/>
              <a:t>sara’</a:t>
            </a:r>
            <a:r>
              <a:rPr lang="it-IT" sz="3200" dirty="0" smtClean="0"/>
              <a:t> disponibile</a:t>
            </a:r>
          </a:p>
          <a:p>
            <a:r>
              <a:rPr lang="it-IT" sz="3200" dirty="0" smtClean="0"/>
              <a:t>Con avviso a manifestare interesse</a:t>
            </a:r>
          </a:p>
          <a:p>
            <a:pPr marL="0" indent="0">
              <a:buNone/>
            </a:pPr>
            <a:endParaRPr lang="it-IT" sz="3200" dirty="0" smtClean="0"/>
          </a:p>
        </p:txBody>
      </p:sp>
    </p:spTree>
    <p:extLst>
      <p:ext uri="{BB962C8B-B14F-4D97-AF65-F5344CB8AC3E}">
        <p14:creationId xmlns:p14="http://schemas.microsoft.com/office/powerpoint/2010/main" val="138567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Gara nazionale RS/ABC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Lotto 1: componenti elettronici RS </a:t>
            </a:r>
            <a:r>
              <a:rPr lang="it-IT" dirty="0" smtClean="0">
                <a:solidFill>
                  <a:srgbClr val="FF0000"/>
                </a:solidFill>
              </a:rPr>
              <a:t>CIG 6811594131</a:t>
            </a:r>
          </a:p>
          <a:p>
            <a:pPr marL="0" indent="0">
              <a:buNone/>
            </a:pPr>
            <a:r>
              <a:rPr lang="it-IT" dirty="0" smtClean="0"/>
              <a:t>Lotto 2: articoli tecnici di laboratorio e officina RS </a:t>
            </a:r>
            <a:r>
              <a:rPr lang="it-IT" dirty="0" smtClean="0">
                <a:solidFill>
                  <a:srgbClr val="FF0000"/>
                </a:solidFill>
              </a:rPr>
              <a:t>CIG 6811639652</a:t>
            </a:r>
          </a:p>
          <a:p>
            <a:pPr marL="0" indent="0">
              <a:buNone/>
            </a:pPr>
            <a:r>
              <a:rPr lang="it-IT" dirty="0" smtClean="0"/>
              <a:t>Lotto 3: materiale elettrico per laboratori RS </a:t>
            </a:r>
            <a:r>
              <a:rPr lang="it-IT" dirty="0" smtClean="0">
                <a:solidFill>
                  <a:srgbClr val="FF0000"/>
                </a:solidFill>
              </a:rPr>
              <a:t>CIG 6811669F11</a:t>
            </a:r>
          </a:p>
          <a:p>
            <a:pPr marL="0" indent="0">
              <a:buNone/>
            </a:pPr>
            <a:r>
              <a:rPr lang="it-IT" dirty="0" smtClean="0"/>
              <a:t>Lotto 4: Strumentazione scientifica RS </a:t>
            </a:r>
            <a:r>
              <a:rPr lang="it-IT" dirty="0" smtClean="0">
                <a:solidFill>
                  <a:srgbClr val="FF0000"/>
                </a:solidFill>
              </a:rPr>
              <a:t>CIG 6811678681</a:t>
            </a:r>
          </a:p>
          <a:p>
            <a:pPr marL="0" indent="0">
              <a:buNone/>
            </a:pPr>
            <a:r>
              <a:rPr lang="it-IT" dirty="0" smtClean="0"/>
              <a:t>Lotto 5: Utensileria per Laboratori e Officine ABC TOOLS </a:t>
            </a:r>
            <a:r>
              <a:rPr lang="it-IT" dirty="0" smtClean="0">
                <a:solidFill>
                  <a:srgbClr val="FF0000"/>
                </a:solidFill>
              </a:rPr>
              <a:t>CIG 6811683AA0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860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Sono stati nominati dei punti istruttori </a:t>
            </a: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Unico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punto ordinante che autorizza l’acquisto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 Direttore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 serve determina a contrarre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 serve chiedere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Cig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derivato</a:t>
            </a: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 devono essere inoltrati ordini al di fuori del 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contratto, con riferimento ai lotti compresi nella gara.</a:t>
            </a:r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Tutto il materiale acquistabile su questi cataloghi non </a:t>
            </a:r>
            <a:r>
              <a:rPr lang="it-I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potra’</a:t>
            </a:r>
            <a:r>
              <a:rPr lang="it-I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essere acquistato da altre ditte</a:t>
            </a: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Istruzioni per i punti istruttori nominati dal Direttore:</a:t>
            </a:r>
          </a:p>
          <a:p>
            <a:pPr marL="0" indent="0"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Aprire una RDA INFN e salvarsela in bozza per avere un numero di riferimento.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Loggarsi sul sito RS con lo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usernema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lotto N e compilare il carrello. 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Riportare sulle note del carrello il numero delle RDA INFN. Farsi una copia del carrello in formato PDF.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Inviare il carrello a RS che aspetterà a fornire il materiale sino all'approvazione di Chiara.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Rifare i passaggi 2,3,4 per ogni lotto. Utilizzando i vari username forniti da RS.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Compilare la RDA INFN ponendo come oggetti i carrelli con il loro numero identificativo e magari loro CIG corrispondente. Mettendo come quantità 1 e come prezzo il prezzo cumulativo del carrello senza IVA. Sottometterla.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Spedire a voi i pdf della RDA INFN, dei carrelli, delle eventuali schede di sicurezza e quant'altro.</a:t>
            </a:r>
            <a:b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La Chiara approva ed il gioco è fatto.</a:t>
            </a:r>
          </a:p>
        </p:txBody>
      </p:sp>
    </p:spTree>
    <p:extLst>
      <p:ext uri="{BB962C8B-B14F-4D97-AF65-F5344CB8AC3E}">
        <p14:creationId xmlns:p14="http://schemas.microsoft.com/office/powerpoint/2010/main" val="37580423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1158</Words>
  <Application>Microsoft Office PowerPoint</Application>
  <PresentationFormat>Widescreen</PresentationFormat>
  <Paragraphs>217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Tema di Office</vt:lpstr>
      <vt:lpstr> AGGIORNAMENTO ORDINI CONSIGLIO DI SEZIONE 8 MAGGIO 2017</vt:lpstr>
      <vt:lpstr>Estratto da Circolare Direzione Affari Contrattuali e Patrimoniali disponibile al link http://www.ac.infn.it/circolari/  (ultima in ordine di pubblicazione)</vt:lpstr>
      <vt:lpstr>ISTRUZIONI OPERATIVE</vt:lpstr>
      <vt:lpstr>ACQUISTI MINORI AI 1000 EURO</vt:lpstr>
      <vt:lpstr>ACQUISTI DA EURO 1000 A EURO 40000</vt:lpstr>
      <vt:lpstr>Presentazione standard di PowerPoint</vt:lpstr>
      <vt:lpstr>Presentazione standard di PowerPoint</vt:lpstr>
      <vt:lpstr>Gara nazionale RS/ABC</vt:lpstr>
      <vt:lpstr>Presentazione standard di PowerPoint</vt:lpstr>
      <vt:lpstr>Presentazione standard di PowerPoint</vt:lpstr>
      <vt:lpstr>Istruzioni punti istruttori</vt:lpstr>
      <vt:lpstr>Per gli utenti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I.N.F.N.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NUOVO CODICE APPALTI</dc:title>
  <dc:creator>Angela Campanale1</dc:creator>
  <cp:lastModifiedBy>Angela Campanale1</cp:lastModifiedBy>
  <cp:revision>172</cp:revision>
  <cp:lastPrinted>2017-05-08T11:24:00Z</cp:lastPrinted>
  <dcterms:created xsi:type="dcterms:W3CDTF">2016-06-15T11:42:04Z</dcterms:created>
  <dcterms:modified xsi:type="dcterms:W3CDTF">2017-05-08T12:14:49Z</dcterms:modified>
</cp:coreProperties>
</file>